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42864-E87F-4173-AEFA-64F8BBA25D6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00B7D-31B6-427E-90DC-706D30CABE4C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 smtClean="0"/>
            <a:t>Information</a:t>
          </a:r>
          <a:endParaRPr lang="en-US" sz="1600" b="1" dirty="0"/>
        </a:p>
      </dgm:t>
    </dgm:pt>
    <dgm:pt modelId="{2968ED6B-34A4-4486-82A8-9477328DC520}" type="parTrans" cxnId="{579C6B0A-C01D-4900-A4D9-9EC2721603B6}">
      <dgm:prSet/>
      <dgm:spPr/>
      <dgm:t>
        <a:bodyPr/>
        <a:lstStyle/>
        <a:p>
          <a:endParaRPr lang="en-US"/>
        </a:p>
      </dgm:t>
    </dgm:pt>
    <dgm:pt modelId="{59FB5C52-90D3-40C8-9DF8-09A68ABDB654}" type="sibTrans" cxnId="{579C6B0A-C01D-4900-A4D9-9EC2721603B6}">
      <dgm:prSet/>
      <dgm:spPr/>
      <dgm:t>
        <a:bodyPr/>
        <a:lstStyle/>
        <a:p>
          <a:endParaRPr lang="en-US"/>
        </a:p>
      </dgm:t>
    </dgm:pt>
    <dgm:pt modelId="{938026CB-C406-429E-9853-C3750B75C572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Modified</a:t>
          </a:r>
          <a:endParaRPr lang="en-US" sz="1400" dirty="0"/>
        </a:p>
      </dgm:t>
    </dgm:pt>
    <dgm:pt modelId="{C21100A4-336D-4620-AC00-F05470ED91E0}" type="parTrans" cxnId="{209949AD-FB12-4B92-A768-A8D25416C0B6}">
      <dgm:prSet/>
      <dgm:spPr/>
      <dgm:t>
        <a:bodyPr/>
        <a:lstStyle/>
        <a:p>
          <a:endParaRPr lang="en-US"/>
        </a:p>
      </dgm:t>
    </dgm:pt>
    <dgm:pt modelId="{45C242BA-0C22-4241-8702-0E5E8F91F6BC}" type="sibTrans" cxnId="{209949AD-FB12-4B92-A768-A8D25416C0B6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1AF8230-A4DE-4147-8093-28D7C1BFA3E5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smtClean="0"/>
            <a:t>Interpreted</a:t>
          </a:r>
          <a:endParaRPr lang="en-US" sz="1200" dirty="0"/>
        </a:p>
      </dgm:t>
    </dgm:pt>
    <dgm:pt modelId="{F0A7C891-BE57-4566-AD78-67778F801A3B}" type="parTrans" cxnId="{8B55BDF4-1354-467B-BFA1-9175E57A1459}">
      <dgm:prSet/>
      <dgm:spPr/>
      <dgm:t>
        <a:bodyPr/>
        <a:lstStyle/>
        <a:p>
          <a:endParaRPr lang="en-US"/>
        </a:p>
      </dgm:t>
    </dgm:pt>
    <dgm:pt modelId="{63FBB56D-66AA-4213-8131-CB9583192148}" type="sibTrans" cxnId="{8B55BDF4-1354-467B-BFA1-9175E57A145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516C088-2F27-4A33-825C-9916817CB2E2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Filtered</a:t>
          </a:r>
          <a:endParaRPr lang="en-US" sz="1800" dirty="0"/>
        </a:p>
      </dgm:t>
    </dgm:pt>
    <dgm:pt modelId="{9B127F01-3D96-4C8A-9AD5-674C11B68C77}" type="parTrans" cxnId="{11BCE1F6-1206-4202-9CDF-BAC71068F6DB}">
      <dgm:prSet/>
      <dgm:spPr/>
      <dgm:t>
        <a:bodyPr/>
        <a:lstStyle/>
        <a:p>
          <a:endParaRPr lang="en-US"/>
        </a:p>
      </dgm:t>
    </dgm:pt>
    <dgm:pt modelId="{2E12C8C9-477D-43A5-B04E-3F6AC2116374}" type="sibTrans" cxnId="{11BCE1F6-1206-4202-9CDF-BAC71068F6DB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EA40CF4-5805-46E0-BCBA-6F39046BDEE6}" type="pres">
      <dgm:prSet presAssocID="{6D942864-E87F-4173-AEFA-64F8BBA25D6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01DEF9-A1E5-4A4A-8080-1579A2BE7FF8}" type="pres">
      <dgm:prSet presAssocID="{E4600B7D-31B6-427E-90DC-706D30CABE4C}" presName="centerShape" presStyleLbl="node0" presStyleIdx="0" presStyleCnt="1"/>
      <dgm:spPr/>
      <dgm:t>
        <a:bodyPr/>
        <a:lstStyle/>
        <a:p>
          <a:endParaRPr lang="en-US"/>
        </a:p>
      </dgm:t>
    </dgm:pt>
    <dgm:pt modelId="{1B21FC4C-3946-49C8-AAF8-558EAD3CA4B1}" type="pres">
      <dgm:prSet presAssocID="{938026CB-C406-429E-9853-C3750B75C5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34AC3-6714-41E5-B7BF-1B5BA05F3435}" type="pres">
      <dgm:prSet presAssocID="{938026CB-C406-429E-9853-C3750B75C572}" presName="dummy" presStyleCnt="0"/>
      <dgm:spPr/>
    </dgm:pt>
    <dgm:pt modelId="{4AADC820-3564-4265-AF0B-1774716F85D1}" type="pres">
      <dgm:prSet presAssocID="{45C242BA-0C22-4241-8702-0E5E8F91F6B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16DEAC9-0766-4286-AA42-62ECE4742B41}" type="pres">
      <dgm:prSet presAssocID="{C1AF8230-A4DE-4147-8093-28D7C1BFA3E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345CB-704C-4260-B8C9-6493EF0D2952}" type="pres">
      <dgm:prSet presAssocID="{C1AF8230-A4DE-4147-8093-28D7C1BFA3E5}" presName="dummy" presStyleCnt="0"/>
      <dgm:spPr/>
    </dgm:pt>
    <dgm:pt modelId="{462C5092-0803-4866-8DF8-A6C37E3CAFCB}" type="pres">
      <dgm:prSet presAssocID="{63FBB56D-66AA-4213-8131-CB958319214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49D1B0E-75CA-4F86-9805-9150C610F662}" type="pres">
      <dgm:prSet presAssocID="{C516C088-2F27-4A33-825C-9916817CB2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30315-1EFE-4E94-91FF-12921DD94FFA}" type="pres">
      <dgm:prSet presAssocID="{C516C088-2F27-4A33-825C-9916817CB2E2}" presName="dummy" presStyleCnt="0"/>
      <dgm:spPr/>
    </dgm:pt>
    <dgm:pt modelId="{EE1D6C58-3C02-428E-A0C2-6C177BCCCEA5}" type="pres">
      <dgm:prSet presAssocID="{2E12C8C9-477D-43A5-B04E-3F6AC2116374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1BCE1F6-1206-4202-9CDF-BAC71068F6DB}" srcId="{E4600B7D-31B6-427E-90DC-706D30CABE4C}" destId="{C516C088-2F27-4A33-825C-9916817CB2E2}" srcOrd="2" destOrd="0" parTransId="{9B127F01-3D96-4C8A-9AD5-674C11B68C77}" sibTransId="{2E12C8C9-477D-43A5-B04E-3F6AC2116374}"/>
    <dgm:cxn modelId="{3ACEBFB5-D776-44BE-8406-985C42CDD4E0}" type="presOf" srcId="{E4600B7D-31B6-427E-90DC-706D30CABE4C}" destId="{2F01DEF9-A1E5-4A4A-8080-1579A2BE7FF8}" srcOrd="0" destOrd="0" presId="urn:microsoft.com/office/officeart/2005/8/layout/radial6"/>
    <dgm:cxn modelId="{7745983F-4B09-45DA-A0DE-1A4CE5E21526}" type="presOf" srcId="{63FBB56D-66AA-4213-8131-CB9583192148}" destId="{462C5092-0803-4866-8DF8-A6C37E3CAFCB}" srcOrd="0" destOrd="0" presId="urn:microsoft.com/office/officeart/2005/8/layout/radial6"/>
    <dgm:cxn modelId="{770FFC01-470C-4C49-BE6B-06CF3104ECE7}" type="presOf" srcId="{C516C088-2F27-4A33-825C-9916817CB2E2}" destId="{649D1B0E-75CA-4F86-9805-9150C610F662}" srcOrd="0" destOrd="0" presId="urn:microsoft.com/office/officeart/2005/8/layout/radial6"/>
    <dgm:cxn modelId="{5E88C675-1556-4A5B-9FD0-140786E1A5B8}" type="presOf" srcId="{6D942864-E87F-4173-AEFA-64F8BBA25D64}" destId="{DEA40CF4-5805-46E0-BCBA-6F39046BDEE6}" srcOrd="0" destOrd="0" presId="urn:microsoft.com/office/officeart/2005/8/layout/radial6"/>
    <dgm:cxn modelId="{132C333A-D0D2-4C53-A6AA-502555683A96}" type="presOf" srcId="{45C242BA-0C22-4241-8702-0E5E8F91F6BC}" destId="{4AADC820-3564-4265-AF0B-1774716F85D1}" srcOrd="0" destOrd="0" presId="urn:microsoft.com/office/officeart/2005/8/layout/radial6"/>
    <dgm:cxn modelId="{6A709265-EE5C-45AB-90D8-08CD4A29B933}" type="presOf" srcId="{938026CB-C406-429E-9853-C3750B75C572}" destId="{1B21FC4C-3946-49C8-AAF8-558EAD3CA4B1}" srcOrd="0" destOrd="0" presId="urn:microsoft.com/office/officeart/2005/8/layout/radial6"/>
    <dgm:cxn modelId="{8B55BDF4-1354-467B-BFA1-9175E57A1459}" srcId="{E4600B7D-31B6-427E-90DC-706D30CABE4C}" destId="{C1AF8230-A4DE-4147-8093-28D7C1BFA3E5}" srcOrd="1" destOrd="0" parTransId="{F0A7C891-BE57-4566-AD78-67778F801A3B}" sibTransId="{63FBB56D-66AA-4213-8131-CB9583192148}"/>
    <dgm:cxn modelId="{209949AD-FB12-4B92-A768-A8D25416C0B6}" srcId="{E4600B7D-31B6-427E-90DC-706D30CABE4C}" destId="{938026CB-C406-429E-9853-C3750B75C572}" srcOrd="0" destOrd="0" parTransId="{C21100A4-336D-4620-AC00-F05470ED91E0}" sibTransId="{45C242BA-0C22-4241-8702-0E5E8F91F6BC}"/>
    <dgm:cxn modelId="{579C6B0A-C01D-4900-A4D9-9EC2721603B6}" srcId="{6D942864-E87F-4173-AEFA-64F8BBA25D64}" destId="{E4600B7D-31B6-427E-90DC-706D30CABE4C}" srcOrd="0" destOrd="0" parTransId="{2968ED6B-34A4-4486-82A8-9477328DC520}" sibTransId="{59FB5C52-90D3-40C8-9DF8-09A68ABDB654}"/>
    <dgm:cxn modelId="{961CAD9D-DA93-4948-BFBB-303714A46EC2}" type="presOf" srcId="{2E12C8C9-477D-43A5-B04E-3F6AC2116374}" destId="{EE1D6C58-3C02-428E-A0C2-6C177BCCCEA5}" srcOrd="0" destOrd="0" presId="urn:microsoft.com/office/officeart/2005/8/layout/radial6"/>
    <dgm:cxn modelId="{88AFEF49-3D75-4625-9D7E-2291F729DC26}" type="presOf" srcId="{C1AF8230-A4DE-4147-8093-28D7C1BFA3E5}" destId="{A16DEAC9-0766-4286-AA42-62ECE4742B41}" srcOrd="0" destOrd="0" presId="urn:microsoft.com/office/officeart/2005/8/layout/radial6"/>
    <dgm:cxn modelId="{B9307A61-BBD6-480D-8924-3F4564DD4323}" type="presParOf" srcId="{DEA40CF4-5805-46E0-BCBA-6F39046BDEE6}" destId="{2F01DEF9-A1E5-4A4A-8080-1579A2BE7FF8}" srcOrd="0" destOrd="0" presId="urn:microsoft.com/office/officeart/2005/8/layout/radial6"/>
    <dgm:cxn modelId="{7BAA9C78-5149-4EF4-844E-255745EE6719}" type="presParOf" srcId="{DEA40CF4-5805-46E0-BCBA-6F39046BDEE6}" destId="{1B21FC4C-3946-49C8-AAF8-558EAD3CA4B1}" srcOrd="1" destOrd="0" presId="urn:microsoft.com/office/officeart/2005/8/layout/radial6"/>
    <dgm:cxn modelId="{A27A7440-C191-4591-AD41-26E3F796D49A}" type="presParOf" srcId="{DEA40CF4-5805-46E0-BCBA-6F39046BDEE6}" destId="{9D434AC3-6714-41E5-B7BF-1B5BA05F3435}" srcOrd="2" destOrd="0" presId="urn:microsoft.com/office/officeart/2005/8/layout/radial6"/>
    <dgm:cxn modelId="{933FF157-5524-42F2-866D-CB77682B7F95}" type="presParOf" srcId="{DEA40CF4-5805-46E0-BCBA-6F39046BDEE6}" destId="{4AADC820-3564-4265-AF0B-1774716F85D1}" srcOrd="3" destOrd="0" presId="urn:microsoft.com/office/officeart/2005/8/layout/radial6"/>
    <dgm:cxn modelId="{5A71CC26-4A7A-4B58-9445-160822D2BA47}" type="presParOf" srcId="{DEA40CF4-5805-46E0-BCBA-6F39046BDEE6}" destId="{A16DEAC9-0766-4286-AA42-62ECE4742B41}" srcOrd="4" destOrd="0" presId="urn:microsoft.com/office/officeart/2005/8/layout/radial6"/>
    <dgm:cxn modelId="{927A7AF8-8659-4A25-A586-40EA55C764B2}" type="presParOf" srcId="{DEA40CF4-5805-46E0-BCBA-6F39046BDEE6}" destId="{FA0345CB-704C-4260-B8C9-6493EF0D2952}" srcOrd="5" destOrd="0" presId="urn:microsoft.com/office/officeart/2005/8/layout/radial6"/>
    <dgm:cxn modelId="{09BE91EA-4B0F-496A-9B32-E7AC92B48B42}" type="presParOf" srcId="{DEA40CF4-5805-46E0-BCBA-6F39046BDEE6}" destId="{462C5092-0803-4866-8DF8-A6C37E3CAFCB}" srcOrd="6" destOrd="0" presId="urn:microsoft.com/office/officeart/2005/8/layout/radial6"/>
    <dgm:cxn modelId="{B4FC9EA2-19D6-40F8-9295-6498ACDBA0DE}" type="presParOf" srcId="{DEA40CF4-5805-46E0-BCBA-6F39046BDEE6}" destId="{649D1B0E-75CA-4F86-9805-9150C610F662}" srcOrd="7" destOrd="0" presId="urn:microsoft.com/office/officeart/2005/8/layout/radial6"/>
    <dgm:cxn modelId="{EC78364C-922C-45C1-A409-9D6DAA2A41D3}" type="presParOf" srcId="{DEA40CF4-5805-46E0-BCBA-6F39046BDEE6}" destId="{0E130315-1EFE-4E94-91FF-12921DD94FFA}" srcOrd="8" destOrd="0" presId="urn:microsoft.com/office/officeart/2005/8/layout/radial6"/>
    <dgm:cxn modelId="{931274DD-405F-4200-A502-90780CF8FFB9}" type="presParOf" srcId="{DEA40CF4-5805-46E0-BCBA-6F39046BDEE6}" destId="{EE1D6C58-3C02-428E-A0C2-6C177BCCCEA5}" srcOrd="9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49FC-C49C-4C3A-9679-DBB7A9E55FB3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2644-4C7C-4959-BEF8-68D099BC9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2644-4C7C-4959-BEF8-68D099BC90E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D9D4-ED65-4314-9DE4-3162AC6A30F7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7754-AE7B-40D5-9FED-10A1F70D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b="1" dirty="0" smtClean="0">
                <a:solidFill>
                  <a:srgbClr val="FFC000"/>
                </a:solidFill>
              </a:rPr>
              <a:t>Data and Variables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Text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Escape Sequences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Character Represented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\b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Backspace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Form feed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New line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Carriage return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Tab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Single quote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Double quote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Backslash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xNN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NN is a hexadecimal number that identifies a character in</a:t>
                      </a:r>
                    </a:p>
                    <a:p>
                      <a:r>
                        <a:rPr lang="en-US" sz="1800" kern="1200" baseline="0" dirty="0" smtClean="0"/>
                        <a:t>the Latin-1 character set.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Text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output = null;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= "Special Characters";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"===============";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"\\t - tab";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"\\b - backspace/delete";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"\\r - carriage return";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"\\n - newline";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"\\f - form feed";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output += "\n";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alert(output);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981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Alert(“Copy right symbol would look like \xA9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”)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Boolean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use of yes or no, positive or negative, and true or false is commonplace in the physical world. </a:t>
            </a:r>
            <a:endParaRPr lang="en-US" dirty="0" smtClean="0"/>
          </a:p>
          <a:p>
            <a:r>
              <a:rPr lang="en-US" dirty="0" smtClean="0"/>
              <a:t>The idea </a:t>
            </a:r>
            <a:r>
              <a:rPr lang="en-US" dirty="0" smtClean="0"/>
              <a:t>of true and false is also fundamental to digital </a:t>
            </a:r>
            <a:r>
              <a:rPr lang="en-US" dirty="0" smtClean="0"/>
              <a:t>computers all data is n zeros and ones.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concept of “yes or no” is so useful it has its own data type in JavaScript: the </a:t>
            </a:r>
            <a:r>
              <a:rPr lang="en-US" i="1" dirty="0" smtClean="0"/>
              <a:t>Boolean </a:t>
            </a:r>
            <a:r>
              <a:rPr lang="en-US" dirty="0" smtClean="0"/>
              <a:t>data </a:t>
            </a:r>
            <a:r>
              <a:rPr lang="en-US" dirty="0" smtClean="0"/>
              <a:t>type.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Boolean type has two possible values: true for yes and false for no.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example, if you are asked,</a:t>
            </a:r>
          </a:p>
          <a:p>
            <a:pPr lvl="1"/>
            <a:r>
              <a:rPr lang="en-US" dirty="0" smtClean="0"/>
              <a:t>“Are we talking about </a:t>
            </a:r>
            <a:r>
              <a:rPr lang="en-US" dirty="0" smtClean="0"/>
              <a:t>JavaScript?” you would hopefully answer, 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 smtClean="0"/>
              <a:t>Yes it is,” or </a:t>
            </a:r>
          </a:p>
          <a:p>
            <a:pPr lvl="2"/>
            <a:r>
              <a:rPr lang="en-US" dirty="0" smtClean="0"/>
              <a:t>“That’s  true</a:t>
            </a:r>
            <a:r>
              <a:rPr lang="en-US" dirty="0" smtClean="0"/>
              <a:t>.” </a:t>
            </a:r>
            <a:r>
              <a:rPr lang="en-US" dirty="0" smtClean="0"/>
              <a:t> or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/>
              <a:t>If it’s false that </a:t>
            </a:r>
            <a:r>
              <a:rPr lang="en-US" dirty="0" smtClean="0"/>
              <a:t>the conversation here is on JavaScript</a:t>
            </a:r>
            <a:r>
              <a:rPr lang="en-US" dirty="0" smtClean="0"/>
              <a:t>, then </a:t>
            </a:r>
            <a:r>
              <a:rPr lang="en-US" dirty="0" smtClean="0"/>
              <a:t>we shall not be here.”</a:t>
            </a:r>
            <a:endParaRPr lang="en-US" dirty="0" smtClean="0"/>
          </a:p>
          <a:p>
            <a:r>
              <a:rPr lang="en-US" dirty="0" smtClean="0"/>
              <a:t>Now its Boolean </a:t>
            </a:r>
            <a:r>
              <a:rPr lang="en-US" dirty="0" smtClean="0"/>
              <a:t>logic statement (named after its inventor George Boole), which asks a </a:t>
            </a:r>
            <a:r>
              <a:rPr lang="en-US" dirty="0" smtClean="0"/>
              <a:t>question and </a:t>
            </a:r>
            <a:r>
              <a:rPr lang="en-US" dirty="0" smtClean="0"/>
              <a:t>then does something based on whether the answer is true or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JavaScript, you can use </a:t>
            </a:r>
            <a:r>
              <a:rPr lang="en-US" dirty="0" smtClean="0"/>
              <a:t>the same </a:t>
            </a:r>
            <a:r>
              <a:rPr lang="en-US" dirty="0" smtClean="0"/>
              <a:t>sort of Boolean logic to give our programs decision-making abilities.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Variables — Storing Data in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can be stored either permanently or temporarily.</a:t>
            </a:r>
          </a:p>
          <a:p>
            <a:r>
              <a:rPr lang="en-US" dirty="0" smtClean="0"/>
              <a:t>Variables </a:t>
            </a:r>
            <a:r>
              <a:rPr lang="en-US" dirty="0" smtClean="0"/>
              <a:t>are </a:t>
            </a:r>
            <a:r>
              <a:rPr lang="en-US" dirty="0" err="1" smtClean="0"/>
              <a:t>strored</a:t>
            </a:r>
            <a:r>
              <a:rPr lang="en-US" dirty="0" smtClean="0"/>
              <a:t> </a:t>
            </a:r>
            <a:r>
              <a:rPr lang="en-US" dirty="0" smtClean="0"/>
              <a:t>in the computer’s memory. </a:t>
            </a:r>
            <a:r>
              <a:rPr lang="en-US" dirty="0" smtClean="0"/>
              <a:t>Which is a very fast method </a:t>
            </a:r>
            <a:r>
              <a:rPr lang="en-US" dirty="0" smtClean="0"/>
              <a:t>to store </a:t>
            </a:r>
            <a:r>
              <a:rPr lang="en-US" dirty="0" smtClean="0"/>
              <a:t>and retrieve </a:t>
            </a:r>
            <a:r>
              <a:rPr lang="en-US" dirty="0" smtClean="0"/>
              <a:t>the data.</a:t>
            </a:r>
          </a:p>
          <a:p>
            <a:r>
              <a:rPr lang="en-US" dirty="0" smtClean="0"/>
              <a:t>Why should we use the variable to store temporary data? </a:t>
            </a:r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ariables have </a:t>
            </a:r>
            <a:r>
              <a:rPr lang="en-US" dirty="0" smtClean="0"/>
              <a:t>a </a:t>
            </a:r>
            <a:r>
              <a:rPr lang="en-US" dirty="0" smtClean="0"/>
              <a:t>limited lifetime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When  the visitors </a:t>
            </a:r>
            <a:r>
              <a:rPr lang="en-US" dirty="0" smtClean="0"/>
              <a:t>close the page or move to a new </a:t>
            </a:r>
            <a:r>
              <a:rPr lang="en-US" dirty="0" smtClean="0"/>
              <a:t>page, the variables </a:t>
            </a:r>
            <a:r>
              <a:rPr lang="en-US" dirty="0" smtClean="0"/>
              <a:t>are lost, unless </a:t>
            </a:r>
            <a:r>
              <a:rPr lang="en-US" dirty="0" smtClean="0"/>
              <a:t>some </a:t>
            </a:r>
            <a:r>
              <a:rPr lang="en-US" dirty="0" smtClean="0"/>
              <a:t>steps </a:t>
            </a:r>
            <a:r>
              <a:rPr lang="en-US" dirty="0" smtClean="0"/>
              <a:t>are made to </a:t>
            </a:r>
            <a:r>
              <a:rPr lang="en-US" dirty="0" smtClean="0"/>
              <a:t>save them somewhere.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Variables — Storing Data in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variable is given a name so that you can refer to it elsewhere in your code.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names must </a:t>
            </a:r>
            <a:r>
              <a:rPr lang="en-US" dirty="0" smtClean="0"/>
              <a:t>follow certain </a:t>
            </a:r>
            <a:r>
              <a:rPr lang="en-US" dirty="0" smtClean="0"/>
              <a:t>rules.</a:t>
            </a:r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with much of JavaScript code, you’ll find that variable names are case sensitive.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example,  </a:t>
            </a:r>
            <a:r>
              <a:rPr lang="en-US" b="1" dirty="0" err="1" smtClean="0"/>
              <a:t>myVariable</a:t>
            </a:r>
            <a:r>
              <a:rPr lang="en-US" dirty="0" smtClean="0"/>
              <a:t> </a:t>
            </a:r>
            <a:r>
              <a:rPr lang="en-US" dirty="0" smtClean="0"/>
              <a:t>is not the same as </a:t>
            </a:r>
            <a:r>
              <a:rPr lang="en-US" b="1" dirty="0" err="1" smtClean="0"/>
              <a:t>myvariable</a:t>
            </a:r>
            <a:r>
              <a:rPr lang="en-US" dirty="0" smtClean="0"/>
              <a:t>. </a:t>
            </a:r>
            <a:r>
              <a:rPr lang="en-US" dirty="0" smtClean="0"/>
              <a:t> And end up in error.</a:t>
            </a:r>
            <a:endParaRPr lang="en-US" dirty="0" smtClean="0"/>
          </a:p>
          <a:p>
            <a:pPr lvl="1"/>
            <a:r>
              <a:rPr lang="en-US" dirty="0" smtClean="0"/>
              <a:t>You cannot use certain </a:t>
            </a:r>
            <a:r>
              <a:rPr lang="en-US" dirty="0" smtClean="0"/>
              <a:t>names and </a:t>
            </a:r>
            <a:r>
              <a:rPr lang="en-US" dirty="0" smtClean="0"/>
              <a:t>characters</a:t>
            </a:r>
          </a:p>
          <a:p>
            <a:pPr lvl="2"/>
            <a:r>
              <a:rPr lang="en-US" dirty="0" smtClean="0"/>
              <a:t>Reserved </a:t>
            </a:r>
            <a:r>
              <a:rPr lang="en-US" dirty="0" smtClean="0"/>
              <a:t>words. Reserved words are words that JavaScript keeps for its own </a:t>
            </a:r>
            <a:r>
              <a:rPr lang="en-US" dirty="0" smtClean="0"/>
              <a:t>use,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example </a:t>
            </a:r>
            <a:r>
              <a:rPr lang="en-US" dirty="0" smtClean="0"/>
              <a:t>the word </a:t>
            </a:r>
            <a:r>
              <a:rPr lang="en-US" b="1" dirty="0" err="1" smtClean="0"/>
              <a:t>var</a:t>
            </a:r>
            <a:r>
              <a:rPr lang="en-US" dirty="0" smtClean="0"/>
              <a:t> or the word </a:t>
            </a:r>
            <a:r>
              <a:rPr lang="en-US" b="1" dirty="0" smtClean="0"/>
              <a:t>with</a:t>
            </a:r>
            <a:r>
              <a:rPr lang="en-US" dirty="0" smtClean="0"/>
              <a:t>. </a:t>
            </a:r>
            <a:endParaRPr lang="en-US" dirty="0" smtClean="0"/>
          </a:p>
          <a:p>
            <a:pPr lvl="2"/>
            <a:r>
              <a:rPr lang="en-US" dirty="0" smtClean="0"/>
              <a:t>Certain </a:t>
            </a:r>
            <a:r>
              <a:rPr lang="en-US" dirty="0" smtClean="0"/>
              <a:t>characters are also forbidden in variable names;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the ampersand </a:t>
            </a:r>
            <a:r>
              <a:rPr lang="en-US" dirty="0" smtClean="0"/>
              <a:t>(&amp;) and the percent sign (%). </a:t>
            </a:r>
            <a:endParaRPr lang="en-US" dirty="0" smtClean="0"/>
          </a:p>
          <a:p>
            <a:pPr lvl="2"/>
            <a:r>
              <a:rPr lang="en-US" dirty="0" smtClean="0"/>
              <a:t>Numbers are allowed, </a:t>
            </a:r>
            <a:r>
              <a:rPr lang="en-US" dirty="0" smtClean="0"/>
              <a:t>but </a:t>
            </a:r>
            <a:r>
              <a:rPr lang="en-US" dirty="0" smtClean="0"/>
              <a:t>the names </a:t>
            </a:r>
            <a:r>
              <a:rPr lang="en-US" dirty="0" smtClean="0"/>
              <a:t>must not begin with numbers.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dirty="0" smtClean="0"/>
              <a:t>101myVariable is not okay, but myVariable101 is. Let’s </a:t>
            </a:r>
            <a:r>
              <a:rPr lang="en-US" dirty="0" smtClean="0"/>
              <a:t>look at </a:t>
            </a:r>
            <a:r>
              <a:rPr lang="en-US" dirty="0" smtClean="0"/>
              <a:t>some more examples.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Variables — Storing Data in </a:t>
            </a:r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Variables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Variables 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with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99variables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myVariable99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my%Variable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myPercent_Variable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theGood&amp;theBad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the_Good_and_the_Bad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6576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common </a:t>
            </a:r>
            <a:r>
              <a:rPr lang="en-US" dirty="0" smtClean="0"/>
              <a:t>method to notate </a:t>
            </a:r>
            <a:r>
              <a:rPr lang="en-US" dirty="0" smtClean="0"/>
              <a:t>is </a:t>
            </a:r>
            <a:r>
              <a:rPr lang="en-US" i="1" dirty="0" smtClean="0"/>
              <a:t>Hungarian notation,</a:t>
            </a:r>
          </a:p>
          <a:p>
            <a:r>
              <a:rPr lang="en-US" dirty="0" smtClean="0"/>
              <a:t>The beginning </a:t>
            </a:r>
            <a:r>
              <a:rPr lang="en-US" dirty="0" smtClean="0"/>
              <a:t>of each variable name is a three-letter identifier indicating the data type.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</a:t>
            </a:r>
            <a:r>
              <a:rPr lang="en-US" dirty="0" smtClean="0"/>
              <a:t>, you </a:t>
            </a:r>
            <a:r>
              <a:rPr lang="en-US" dirty="0" smtClean="0"/>
              <a:t>may start integer variable names with </a:t>
            </a:r>
            <a:r>
              <a:rPr lang="en-US" dirty="0" err="1" smtClean="0"/>
              <a:t>int</a:t>
            </a:r>
            <a:r>
              <a:rPr lang="en-US" dirty="0" smtClean="0"/>
              <a:t>, floating-point variable names with </a:t>
            </a:r>
            <a:r>
              <a:rPr lang="en-US" dirty="0" err="1" smtClean="0"/>
              <a:t>flt</a:t>
            </a:r>
            <a:r>
              <a:rPr lang="en-US" dirty="0" smtClean="0"/>
              <a:t>, string </a:t>
            </a:r>
            <a:r>
              <a:rPr lang="en-US" dirty="0" smtClean="0"/>
              <a:t>variable names </a:t>
            </a:r>
            <a:r>
              <a:rPr lang="en-US" dirty="0" smtClean="0"/>
              <a:t>with </a:t>
            </a:r>
            <a:r>
              <a:rPr lang="en-US" dirty="0" err="1" smtClean="0"/>
              <a:t>str</a:t>
            </a:r>
            <a:r>
              <a:rPr lang="en-US" dirty="0" smtClean="0"/>
              <a:t>, and so on. </a:t>
            </a:r>
            <a:endParaRPr lang="en-US" dirty="0" smtClean="0"/>
          </a:p>
          <a:p>
            <a:r>
              <a:rPr lang="en-US" dirty="0" smtClean="0"/>
              <a:t>Example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intMyNumber</a:t>
            </a:r>
            <a:r>
              <a:rPr lang="en-US" dirty="0" smtClean="0"/>
              <a:t>=15;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strMyName</a:t>
            </a:r>
            <a:r>
              <a:rPr lang="en-US" dirty="0" smtClean="0"/>
              <a:t>=“Bond”;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fltMyNumber</a:t>
            </a:r>
            <a:r>
              <a:rPr lang="en-US" dirty="0" smtClean="0"/>
              <a:t>=00.7;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Declaring Variables </a:t>
            </a:r>
            <a:r>
              <a:rPr lang="en-US" sz="3600" dirty="0" smtClean="0"/>
              <a:t>&amp; Giving </a:t>
            </a:r>
            <a:r>
              <a:rPr lang="en-US" sz="3600" dirty="0" smtClean="0"/>
              <a:t>Them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you can use a variable, you should declare its existence to the computer using the </a:t>
            </a:r>
            <a:r>
              <a:rPr lang="en-US" dirty="0" err="1" smtClean="0"/>
              <a:t>var</a:t>
            </a:r>
            <a:r>
              <a:rPr lang="en-US" dirty="0" smtClean="0"/>
              <a:t> keyword.</a:t>
            </a:r>
          </a:p>
          <a:p>
            <a:r>
              <a:rPr lang="en-US" dirty="0" smtClean="0"/>
              <a:t>This warns the computer that it needs to reserve some memory for your data to be stored in later. </a:t>
            </a:r>
            <a:endParaRPr lang="en-US" dirty="0" smtClean="0"/>
          </a:p>
          <a:p>
            <a:r>
              <a:rPr lang="en-US" dirty="0" smtClean="0"/>
              <a:t>To declare </a:t>
            </a:r>
            <a:r>
              <a:rPr lang="en-US" dirty="0" smtClean="0"/>
              <a:t>a new variable called </a:t>
            </a:r>
            <a:r>
              <a:rPr lang="en-US" dirty="0" err="1" smtClean="0"/>
              <a:t>myFirstVariable</a:t>
            </a:r>
            <a:r>
              <a:rPr lang="en-US" dirty="0" smtClean="0"/>
              <a:t>, you would write the following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5410200"/>
            <a:ext cx="6019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en-US" sz="4000" dirty="0" err="1" smtClean="0"/>
              <a:t>myFirstVariable</a:t>
            </a:r>
            <a:r>
              <a:rPr lang="en-US" sz="4000" dirty="0" smtClean="0">
                <a:solidFill>
                  <a:srgbClr val="FFFF00"/>
                </a:solidFill>
              </a:rPr>
              <a:t>;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Declaring Variables </a:t>
            </a:r>
            <a:r>
              <a:rPr lang="en-US" sz="3600" dirty="0" smtClean="0"/>
              <a:t>&amp; Giving </a:t>
            </a:r>
            <a:r>
              <a:rPr lang="en-US" sz="3600" dirty="0" smtClean="0"/>
              <a:t>Them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Once declared, a variable can be used to store any type of data. </a:t>
            </a:r>
            <a:endParaRPr lang="en-US" dirty="0" smtClean="0"/>
          </a:p>
          <a:p>
            <a:r>
              <a:rPr lang="en-US" dirty="0" smtClean="0"/>
              <a:t>Most of the other programming </a:t>
            </a:r>
            <a:r>
              <a:rPr lang="en-US" dirty="0" smtClean="0"/>
              <a:t>languages, called strongly typed languages, require you to declare not only the </a:t>
            </a:r>
            <a:r>
              <a:rPr lang="en-US" dirty="0" smtClean="0"/>
              <a:t>variable but </a:t>
            </a:r>
            <a:r>
              <a:rPr lang="en-US" dirty="0" smtClean="0"/>
              <a:t>also the type of data, such as numbers or text, that will be </a:t>
            </a:r>
            <a:r>
              <a:rPr lang="en-US" dirty="0" smtClean="0"/>
              <a:t>stored.</a:t>
            </a:r>
          </a:p>
          <a:p>
            <a:r>
              <a:rPr lang="en-US" dirty="0" smtClean="0"/>
              <a:t>JavaScript </a:t>
            </a:r>
            <a:r>
              <a:rPr lang="en-US" dirty="0" smtClean="0"/>
              <a:t>is a </a:t>
            </a:r>
            <a:r>
              <a:rPr lang="en-US" dirty="0" smtClean="0"/>
              <a:t>weakly typed </a:t>
            </a:r>
            <a:r>
              <a:rPr lang="en-US" dirty="0" smtClean="0"/>
              <a:t>language; you don’t need to limit yourself to what type of data a variable can hold.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Declaring Variables &amp; Giving Them Values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can assign values to your variable by </a:t>
            </a:r>
            <a:r>
              <a:rPr lang="en-US" dirty="0" smtClean="0"/>
              <a:t>using the </a:t>
            </a:r>
            <a:r>
              <a:rPr lang="en-US" dirty="0" smtClean="0"/>
              <a:t>equals sign </a:t>
            </a:r>
            <a:r>
              <a:rPr lang="en-US" dirty="0" smtClean="0"/>
              <a:t>(=).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a variable </a:t>
            </a:r>
            <a:r>
              <a:rPr lang="en-US" dirty="0" smtClean="0"/>
              <a:t>named </a:t>
            </a:r>
            <a:r>
              <a:rPr lang="en-US" dirty="0" err="1" smtClean="0"/>
              <a:t>myFirstVariable</a:t>
            </a:r>
            <a:r>
              <a:rPr lang="en-US" dirty="0" smtClean="0"/>
              <a:t> </a:t>
            </a:r>
            <a:r>
              <a:rPr lang="en-US" dirty="0" smtClean="0"/>
              <a:t>is to </a:t>
            </a:r>
            <a:r>
              <a:rPr lang="en-US" dirty="0" smtClean="0"/>
              <a:t>hold the number 101, </a:t>
            </a:r>
            <a:r>
              <a:rPr lang="en-US" dirty="0" smtClean="0"/>
              <a:t>then it would look like: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equals sign has a special name when used to assign values to a </a:t>
            </a:r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b="1" dirty="0" smtClean="0"/>
              <a:t>assignment operator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581400"/>
            <a:ext cx="5715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/>
              <a:t>myFirstVariable</a:t>
            </a:r>
            <a:r>
              <a:rPr lang="en-US" sz="3200" dirty="0" smtClean="0"/>
              <a:t> = 101;</a:t>
            </a:r>
          </a:p>
        </p:txBody>
      </p:sp>
      <p:sp>
        <p:nvSpPr>
          <p:cNvPr id="6" name="Line Callout 3 (No Border) 5"/>
          <p:cNvSpPr/>
          <p:nvPr/>
        </p:nvSpPr>
        <p:spPr>
          <a:xfrm>
            <a:off x="5638800" y="3657600"/>
            <a:ext cx="2590800" cy="533400"/>
          </a:xfrm>
          <a:prstGeom prst="callout3">
            <a:avLst>
              <a:gd name="adj1" fmla="val 51717"/>
              <a:gd name="adj2" fmla="val -528"/>
              <a:gd name="adj3" fmla="val 53365"/>
              <a:gd name="adj4" fmla="val -16667"/>
              <a:gd name="adj5" fmla="val 100000"/>
              <a:gd name="adj6" fmla="val -40423"/>
              <a:gd name="adj7" fmla="val 56919"/>
              <a:gd name="adj8" fmla="val -6093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 </a:t>
            </a:r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 in action!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077200" cy="533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&lt;script language=”JavaScript” type=”text/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”&gt;</a:t>
            </a:r>
          </a:p>
          <a:p>
            <a:pPr lvl="1"/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myFirstVariable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err="1" smtClean="0"/>
              <a:t>myFirstVariable</a:t>
            </a:r>
            <a:r>
              <a:rPr lang="en-US" sz="2800" dirty="0" smtClean="0"/>
              <a:t> = </a:t>
            </a:r>
            <a:r>
              <a:rPr lang="en-US" sz="2800" dirty="0" smtClean="0"/>
              <a:t>“James Bond”;</a:t>
            </a:r>
            <a:endParaRPr lang="en-US" sz="2800" dirty="0" smtClean="0"/>
          </a:p>
          <a:p>
            <a:pPr lvl="1"/>
            <a:r>
              <a:rPr lang="en-US" sz="2800" dirty="0" smtClean="0"/>
              <a:t>alert(</a:t>
            </a:r>
            <a:r>
              <a:rPr lang="en-US" sz="2800" dirty="0" err="1" smtClean="0"/>
              <a:t>myFirstVariable</a:t>
            </a:r>
            <a:r>
              <a:rPr lang="en-US" sz="2800" dirty="0" smtClean="0"/>
              <a:t>);</a:t>
            </a:r>
          </a:p>
          <a:p>
            <a:pPr lvl="1"/>
            <a:r>
              <a:rPr lang="en-US" sz="2800" dirty="0" err="1" smtClean="0"/>
              <a:t>myFirstVariable</a:t>
            </a:r>
            <a:r>
              <a:rPr lang="en-US" sz="2800" dirty="0" smtClean="0"/>
              <a:t> = </a:t>
            </a:r>
            <a:r>
              <a:rPr lang="en-US" sz="2800" dirty="0" smtClean="0"/>
              <a:t>007;</a:t>
            </a:r>
            <a:endParaRPr lang="en-US" sz="2800" dirty="0" smtClean="0"/>
          </a:p>
          <a:p>
            <a:pPr lvl="1"/>
            <a:r>
              <a:rPr lang="en-US" sz="2800" dirty="0" smtClean="0"/>
              <a:t>alert(</a:t>
            </a:r>
            <a:r>
              <a:rPr lang="en-US" sz="2800" dirty="0" err="1" smtClean="0"/>
              <a:t>myFirstVariable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&lt;/script&gt;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867400" y="2895600"/>
            <a:ext cx="2514600" cy="381000"/>
          </a:xfrm>
          <a:prstGeom prst="wedgeRectCallout">
            <a:avLst>
              <a:gd name="adj1" fmla="val -123980"/>
              <a:gd name="adj2" fmla="val 71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3429000"/>
            <a:ext cx="2514600" cy="381000"/>
          </a:xfrm>
          <a:prstGeom prst="wedgeRectCallout">
            <a:avLst>
              <a:gd name="adj1" fmla="val -58595"/>
              <a:gd name="adj2" fmla="val -367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Assigned a literal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867400" y="3962400"/>
            <a:ext cx="2514600" cy="381000"/>
          </a:xfrm>
          <a:prstGeom prst="wedgeRectCallout">
            <a:avLst>
              <a:gd name="adj1" fmla="val -114539"/>
              <a:gd name="adj2" fmla="val 486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Assigned a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and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main uses of computers is to process and display information. 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1447800" y="266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r>
              <a:rPr lang="en-US" sz="2300" dirty="0" smtClean="0"/>
              <a:t>In the previous example the earlier value </a:t>
            </a:r>
            <a:r>
              <a:rPr lang="en-US" sz="2300" dirty="0" smtClean="0"/>
              <a:t>of </a:t>
            </a:r>
            <a:r>
              <a:rPr lang="en-US" sz="2300" dirty="0" err="1" smtClean="0"/>
              <a:t>myFirstVariable</a:t>
            </a:r>
            <a:r>
              <a:rPr lang="en-US" sz="2300" dirty="0" smtClean="0"/>
              <a:t> is lost forever. </a:t>
            </a:r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 smtClean="0"/>
              <a:t>memory space used to store the value </a:t>
            </a:r>
            <a:r>
              <a:rPr lang="en-US" sz="2300" dirty="0" smtClean="0"/>
              <a:t>is freed </a:t>
            </a:r>
            <a:r>
              <a:rPr lang="en-US" sz="2300" dirty="0" smtClean="0"/>
              <a:t>up automatically by JavaScript in a process called </a:t>
            </a:r>
            <a:r>
              <a:rPr lang="en-US" sz="2300" b="1" dirty="0" smtClean="0"/>
              <a:t>garbage collection</a:t>
            </a:r>
            <a:r>
              <a:rPr lang="en-US" sz="2300" dirty="0" smtClean="0"/>
              <a:t>. </a:t>
            </a:r>
            <a:endParaRPr lang="en-US" sz="2300" dirty="0" smtClean="0"/>
          </a:p>
          <a:p>
            <a:r>
              <a:rPr lang="en-US" sz="2300" dirty="0" smtClean="0"/>
              <a:t>Whenever </a:t>
            </a:r>
            <a:r>
              <a:rPr lang="en-US" sz="2300" dirty="0" smtClean="0"/>
              <a:t>JavaScript </a:t>
            </a:r>
            <a:r>
              <a:rPr lang="en-US" sz="2300" dirty="0" smtClean="0"/>
              <a:t>detects that </a:t>
            </a:r>
            <a:r>
              <a:rPr lang="en-US" sz="2300" dirty="0" smtClean="0"/>
              <a:t>the contents of a variable are no longer usable, such as when you allocate a new value, it </a:t>
            </a:r>
            <a:r>
              <a:rPr lang="en-US" sz="2300" dirty="0" smtClean="0"/>
              <a:t>performs the </a:t>
            </a:r>
            <a:r>
              <a:rPr lang="en-US" sz="2300" dirty="0" smtClean="0"/>
              <a:t>garbage collection process and makes the memory available. </a:t>
            </a:r>
            <a:endParaRPr lang="en-US" sz="2300" dirty="0" smtClean="0"/>
          </a:p>
          <a:p>
            <a:r>
              <a:rPr lang="en-US" sz="2300" dirty="0" smtClean="0"/>
              <a:t>Without </a:t>
            </a:r>
            <a:r>
              <a:rPr lang="en-US" sz="2300" dirty="0" smtClean="0"/>
              <a:t>this automatic garbage </a:t>
            </a:r>
            <a:r>
              <a:rPr lang="en-US" sz="2300" dirty="0" smtClean="0"/>
              <a:t>collection process</a:t>
            </a:r>
            <a:r>
              <a:rPr lang="en-US" sz="2300" dirty="0" smtClean="0"/>
              <a:t>, more and more of the computer’s memory would be consumed, until eventually the </a:t>
            </a:r>
            <a:r>
              <a:rPr lang="en-US" sz="2300" dirty="0" smtClean="0"/>
              <a:t>computer would </a:t>
            </a:r>
            <a:r>
              <a:rPr lang="en-US" sz="2300" dirty="0" smtClean="0"/>
              <a:t>run out and the system would grind to a halt. </a:t>
            </a:r>
            <a:endParaRPr lang="en-US" sz="2300" dirty="0" smtClean="0"/>
          </a:p>
          <a:p>
            <a:r>
              <a:rPr lang="en-US" sz="2300" dirty="0" smtClean="0"/>
              <a:t>However</a:t>
            </a:r>
            <a:r>
              <a:rPr lang="en-US" sz="2300" dirty="0" smtClean="0"/>
              <a:t>, garbage collection is not always </a:t>
            </a:r>
            <a:r>
              <a:rPr lang="en-US" sz="2300" dirty="0" smtClean="0"/>
              <a:t>as efficient </a:t>
            </a:r>
            <a:r>
              <a:rPr lang="en-US" sz="2300" dirty="0" smtClean="0"/>
              <a:t>as it should be and may not occur until another page is loaded.</a:t>
            </a:r>
          </a:p>
          <a:p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Swapping variable values.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&lt;script language=”JavaScript” type=”text/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”&gt;</a:t>
            </a:r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string1 = </a:t>
            </a:r>
            <a:r>
              <a:rPr lang="en-US" sz="2400" dirty="0" smtClean="0"/>
              <a:t>“Tell”;</a:t>
            </a:r>
            <a:endParaRPr lang="en-US" sz="2400" dirty="0" smtClean="0"/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string2 = </a:t>
            </a:r>
            <a:r>
              <a:rPr lang="en-US" sz="2400" dirty="0" smtClean="0"/>
              <a:t>“The Truth”;</a:t>
            </a:r>
            <a:endParaRPr lang="en-US" sz="2400" dirty="0" smtClean="0"/>
          </a:p>
          <a:p>
            <a:pPr lvl="1"/>
            <a:r>
              <a:rPr lang="en-US" sz="2400" dirty="0" smtClean="0"/>
              <a:t>alert(string1);</a:t>
            </a:r>
          </a:p>
          <a:p>
            <a:pPr lvl="1"/>
            <a:r>
              <a:rPr lang="en-US" sz="2400" dirty="0" smtClean="0"/>
              <a:t>alert(string2);</a:t>
            </a:r>
          </a:p>
          <a:p>
            <a:pPr lvl="1"/>
            <a:r>
              <a:rPr lang="en-US" sz="2400" dirty="0" smtClean="0"/>
              <a:t>string2 = string1;</a:t>
            </a:r>
          </a:p>
          <a:p>
            <a:pPr lvl="1"/>
            <a:r>
              <a:rPr lang="en-US" sz="2400" dirty="0" smtClean="0"/>
              <a:t>alert(string1);</a:t>
            </a:r>
          </a:p>
          <a:p>
            <a:pPr lvl="1"/>
            <a:r>
              <a:rPr lang="en-US" sz="2400" dirty="0" smtClean="0"/>
              <a:t>alert(string2);</a:t>
            </a:r>
          </a:p>
          <a:p>
            <a:pPr lvl="1"/>
            <a:r>
              <a:rPr lang="en-US" sz="2400" dirty="0" smtClean="0"/>
              <a:t>string1 = </a:t>
            </a:r>
            <a:r>
              <a:rPr lang="en-US" sz="2400" dirty="0" smtClean="0"/>
              <a:t>“For a change you ”;</a:t>
            </a:r>
            <a:endParaRPr lang="en-US" sz="2400" dirty="0" smtClean="0"/>
          </a:p>
          <a:p>
            <a:pPr lvl="1"/>
            <a:r>
              <a:rPr lang="en-US" sz="2400" dirty="0" smtClean="0"/>
              <a:t>alert(string1);</a:t>
            </a:r>
          </a:p>
          <a:p>
            <a:pPr lvl="1"/>
            <a:r>
              <a:rPr lang="en-US" sz="2400" dirty="0" smtClean="0"/>
              <a:t>alert(string2);</a:t>
            </a:r>
          </a:p>
          <a:p>
            <a:r>
              <a:rPr lang="en-US" sz="240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Using Data — </a:t>
            </a:r>
            <a:r>
              <a:rPr lang="en-US" dirty="0" smtClean="0"/>
              <a:t>Numeric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smtClean="0"/>
              <a:t>supports the basic </a:t>
            </a:r>
            <a:r>
              <a:rPr lang="en-US" dirty="0" smtClean="0"/>
              <a:t>math functions </a:t>
            </a:r>
            <a:r>
              <a:rPr lang="en-US" dirty="0" smtClean="0"/>
              <a:t>such as  </a:t>
            </a:r>
            <a:r>
              <a:rPr lang="en-US" dirty="0" smtClean="0"/>
              <a:t>plus (+), minus (-), </a:t>
            </a:r>
            <a:r>
              <a:rPr lang="en-US" dirty="0" smtClean="0"/>
              <a:t>multiplication (*), and division </a:t>
            </a:r>
            <a:r>
              <a:rPr lang="en-US" dirty="0" smtClean="0"/>
              <a:t>(/), respectively.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symbols are called </a:t>
            </a:r>
            <a:r>
              <a:rPr lang="en-US" b="1" dirty="0" smtClean="0"/>
              <a:t>operators</a:t>
            </a:r>
            <a:r>
              <a:rPr lang="en-US" dirty="0" smtClean="0"/>
              <a:t> because they operate on the </a:t>
            </a:r>
            <a:r>
              <a:rPr lang="en-US" dirty="0" smtClean="0"/>
              <a:t>values you </a:t>
            </a:r>
            <a:r>
              <a:rPr lang="en-US" dirty="0" smtClean="0"/>
              <a:t>give them.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other words, they perform some calculation or operation and return a result 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Calculation Example.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&lt;script language=”JavaScript” type=”text/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”&gt;</a:t>
            </a:r>
          </a:p>
          <a:p>
            <a:pPr lvl="1"/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smtClean="0"/>
              <a:t>a= 17;</a:t>
            </a:r>
            <a:endParaRPr lang="en-US" sz="2800" dirty="0" smtClean="0"/>
          </a:p>
          <a:p>
            <a:pPr lvl="1"/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smtClean="0"/>
              <a:t>b= 4;</a:t>
            </a:r>
            <a:endParaRPr lang="en-US" sz="2800" dirty="0" smtClean="0"/>
          </a:p>
          <a:p>
            <a:pPr lvl="1"/>
            <a:r>
              <a:rPr lang="en-US" sz="2800" dirty="0" err="1" smtClean="0"/>
              <a:t>var</a:t>
            </a:r>
            <a:r>
              <a:rPr lang="en-US" sz="2800" dirty="0" smtClean="0"/>
              <a:t> answer;</a:t>
            </a:r>
          </a:p>
          <a:p>
            <a:pPr lvl="1"/>
            <a:r>
              <a:rPr lang="en-US" sz="2800" dirty="0" smtClean="0"/>
              <a:t>answer = </a:t>
            </a:r>
            <a:r>
              <a:rPr lang="en-US" sz="2800" dirty="0" smtClean="0"/>
              <a:t>17 </a:t>
            </a:r>
            <a:r>
              <a:rPr lang="en-US" sz="2800" dirty="0" smtClean="0"/>
              <a:t>/ 4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lvl="1"/>
            <a:r>
              <a:rPr lang="en-US" sz="2800" dirty="0" smtClean="0"/>
              <a:t>alert(answer);</a:t>
            </a:r>
          </a:p>
          <a:p>
            <a:pPr lvl="1"/>
            <a:r>
              <a:rPr lang="en-US" sz="2800" dirty="0" smtClean="0"/>
              <a:t>alert(17 </a:t>
            </a:r>
            <a:r>
              <a:rPr lang="en-US" sz="2800" dirty="0" smtClean="0"/>
              <a:t>/ </a:t>
            </a:r>
            <a:r>
              <a:rPr lang="en-US" sz="2800" dirty="0" smtClean="0"/>
              <a:t>4);</a:t>
            </a:r>
            <a:endParaRPr lang="en-US" sz="2800" dirty="0" smtClean="0"/>
          </a:p>
          <a:p>
            <a:pPr lvl="1"/>
            <a:r>
              <a:rPr lang="en-US" sz="2800" dirty="0" smtClean="0"/>
              <a:t>answer = </a:t>
            </a:r>
            <a:r>
              <a:rPr lang="en-US" sz="2800" dirty="0" smtClean="0"/>
              <a:t>a/ b;</a:t>
            </a:r>
            <a:endParaRPr lang="en-US" sz="2800" dirty="0" smtClean="0"/>
          </a:p>
          <a:p>
            <a:pPr lvl="1"/>
            <a:r>
              <a:rPr lang="en-US" sz="2800" dirty="0" smtClean="0"/>
              <a:t>alert(answer</a:t>
            </a:r>
            <a:r>
              <a:rPr lang="en-US" sz="2800" dirty="0" smtClean="0"/>
              <a:t>);</a:t>
            </a:r>
          </a:p>
          <a:p>
            <a:pPr lvl="1"/>
            <a:r>
              <a:rPr lang="en-US" sz="2800" dirty="0" smtClean="0"/>
              <a:t>alert(answer);</a:t>
            </a:r>
          </a:p>
          <a:p>
            <a:pPr lvl="1"/>
            <a:r>
              <a:rPr lang="en-US" sz="2800" dirty="0" smtClean="0"/>
              <a:t>alert(</a:t>
            </a:r>
            <a:r>
              <a:rPr lang="en-US" sz="2800" dirty="0" err="1" smtClean="0"/>
              <a:t>parseInt</a:t>
            </a:r>
            <a:r>
              <a:rPr lang="en-US" sz="2800" dirty="0" smtClean="0"/>
              <a:t>(answer));</a:t>
            </a:r>
            <a:endParaRPr lang="en-US" sz="2800" dirty="0" smtClean="0"/>
          </a:p>
          <a:p>
            <a:r>
              <a:rPr lang="en-US" sz="280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operator increase </a:t>
            </a:r>
            <a:r>
              <a:rPr lang="en-US" dirty="0" smtClean="0"/>
              <a:t>or decrease a variable’s value by one.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743200"/>
            <a:ext cx="83058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myVariable</a:t>
            </a:r>
            <a:r>
              <a:rPr lang="en-US" dirty="0" smtClean="0"/>
              <a:t> = </a:t>
            </a:r>
            <a:r>
              <a:rPr lang="en-US" dirty="0" err="1" smtClean="0"/>
              <a:t>myVariable</a:t>
            </a:r>
            <a:r>
              <a:rPr lang="en-US" dirty="0" smtClean="0"/>
              <a:t> + 1;</a:t>
            </a:r>
          </a:p>
          <a:p>
            <a:r>
              <a:rPr lang="en-US" dirty="0" err="1" smtClean="0"/>
              <a:t>myVariable</a:t>
            </a:r>
            <a:r>
              <a:rPr lang="en-US" dirty="0" smtClean="0"/>
              <a:t> = </a:t>
            </a:r>
            <a:r>
              <a:rPr lang="en-US" dirty="0" err="1" smtClean="0"/>
              <a:t>myVariable</a:t>
            </a:r>
            <a:r>
              <a:rPr lang="en-US" dirty="0" smtClean="0"/>
              <a:t> – 1;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038600"/>
            <a:ext cx="83058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myVariable</a:t>
            </a:r>
            <a:r>
              <a:rPr lang="en-US" dirty="0" smtClean="0"/>
              <a:t> = </a:t>
            </a:r>
            <a:r>
              <a:rPr lang="en-US" dirty="0" smtClean="0"/>
              <a:t>++;</a:t>
            </a:r>
            <a:endParaRPr lang="en-US" dirty="0" smtClean="0"/>
          </a:p>
          <a:p>
            <a:r>
              <a:rPr lang="en-US" dirty="0" err="1" smtClean="0"/>
              <a:t>myVariable</a:t>
            </a:r>
            <a:r>
              <a:rPr lang="en-US" dirty="0" smtClean="0"/>
              <a:t> = </a:t>
            </a:r>
            <a:r>
              <a:rPr lang="en-US" dirty="0" smtClean="0"/>
              <a:t>--;</a:t>
            </a:r>
            <a:endParaRPr lang="en-US" dirty="0" smtClean="0"/>
          </a:p>
        </p:txBody>
      </p:sp>
      <p:sp>
        <p:nvSpPr>
          <p:cNvPr id="6" name="Up-Down Arrow 5"/>
          <p:cNvSpPr/>
          <p:nvPr/>
        </p:nvSpPr>
        <p:spPr>
          <a:xfrm>
            <a:off x="3962400" y="2971800"/>
            <a:ext cx="838200" cy="167640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=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computing we refer to </a:t>
            </a:r>
            <a:r>
              <a:rPr lang="en-US" b="1" dirty="0" smtClean="0"/>
              <a:t>information</a:t>
            </a:r>
            <a:r>
              <a:rPr lang="en-US" dirty="0" smtClean="0"/>
              <a:t> as </a:t>
            </a:r>
            <a:r>
              <a:rPr lang="en-US" b="1" dirty="0" smtClean="0"/>
              <a:t>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Data come in all sorts of forms, such as </a:t>
            </a:r>
            <a:r>
              <a:rPr lang="en-US" b="1" dirty="0" smtClean="0"/>
              <a:t>numbers</a:t>
            </a:r>
            <a:r>
              <a:rPr lang="en-US" dirty="0" smtClean="0"/>
              <a:t>, </a:t>
            </a:r>
            <a:r>
              <a:rPr lang="en-US" b="1" dirty="0" smtClean="0"/>
              <a:t>text</a:t>
            </a:r>
            <a:r>
              <a:rPr lang="en-US" dirty="0" smtClean="0"/>
              <a:t>, </a:t>
            </a:r>
            <a:r>
              <a:rPr lang="en-US" b="1" dirty="0" smtClean="0"/>
              <a:t>dates</a:t>
            </a:r>
            <a:r>
              <a:rPr lang="en-US" dirty="0" smtClean="0"/>
              <a:t>, and </a:t>
            </a:r>
            <a:r>
              <a:rPr lang="en-US" b="1" dirty="0" smtClean="0"/>
              <a:t>times</a:t>
            </a:r>
            <a:r>
              <a:rPr lang="en-US" dirty="0" smtClean="0"/>
              <a:t>, to mention just a few.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Types of Data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Data</a:t>
            </a:r>
          </a:p>
          <a:p>
            <a:r>
              <a:rPr lang="en-US" dirty="0" smtClean="0"/>
              <a:t>Text Data</a:t>
            </a:r>
          </a:p>
          <a:p>
            <a:r>
              <a:rPr lang="en-US" dirty="0" smtClean="0"/>
              <a:t>Boolean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Numerical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data come in two </a:t>
            </a:r>
            <a:r>
              <a:rPr lang="en-US" dirty="0" smtClean="0"/>
              <a:t>forms:</a:t>
            </a:r>
          </a:p>
          <a:p>
            <a:pPr lvl="1"/>
            <a:r>
              <a:rPr lang="en-US" dirty="0" smtClean="0"/>
              <a:t>Whole </a:t>
            </a:r>
            <a:r>
              <a:rPr lang="en-US" dirty="0" smtClean="0"/>
              <a:t>numbers, such as 145, which are also known as integers. These numbers can be </a:t>
            </a:r>
            <a:r>
              <a:rPr lang="en-US" dirty="0" smtClean="0"/>
              <a:t>positive or </a:t>
            </a:r>
            <a:r>
              <a:rPr lang="en-US" dirty="0" smtClean="0"/>
              <a:t>negative and can span a very wide range in JavaScript: –253 to </a:t>
            </a:r>
            <a:r>
              <a:rPr lang="en-US" dirty="0" smtClean="0"/>
              <a:t>253.</a:t>
            </a:r>
          </a:p>
          <a:p>
            <a:pPr lvl="1"/>
            <a:r>
              <a:rPr lang="en-US" dirty="0" smtClean="0"/>
              <a:t>Fractional </a:t>
            </a:r>
            <a:r>
              <a:rPr lang="en-US" dirty="0" smtClean="0"/>
              <a:t>numbers, such as 1.234, which are also known as floating-point numbers. Like </a:t>
            </a:r>
            <a:r>
              <a:rPr lang="en-US" dirty="0" smtClean="0"/>
              <a:t>integers, they </a:t>
            </a:r>
            <a:r>
              <a:rPr lang="en-US" dirty="0" smtClean="0"/>
              <a:t>can be positive or negative, and they also have a massive range.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Numerical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you are not </a:t>
            </a:r>
            <a:r>
              <a:rPr lang="en-US" dirty="0" smtClean="0"/>
              <a:t>writing specialized scientific applications, you’re not going to face </a:t>
            </a:r>
            <a:r>
              <a:rPr lang="en-US" dirty="0" smtClean="0"/>
              <a:t>problems with </a:t>
            </a:r>
            <a:r>
              <a:rPr lang="en-US" dirty="0" smtClean="0"/>
              <a:t>the size of numbers available in JavaScript. </a:t>
            </a:r>
            <a:endParaRPr lang="en-US" dirty="0" smtClean="0"/>
          </a:p>
          <a:p>
            <a:r>
              <a:rPr lang="en-US" dirty="0" smtClean="0"/>
              <a:t>The developer can treat </a:t>
            </a:r>
            <a:r>
              <a:rPr lang="en-US" dirty="0" smtClean="0"/>
              <a:t>integers and </a:t>
            </a:r>
            <a:r>
              <a:rPr lang="en-US" dirty="0" smtClean="0"/>
              <a:t>floating-point numbers </a:t>
            </a:r>
            <a:r>
              <a:rPr lang="en-US" dirty="0" smtClean="0"/>
              <a:t>differently </a:t>
            </a:r>
            <a:r>
              <a:rPr lang="en-US" dirty="0" smtClean="0"/>
              <a:t>while storing them but JavaScript </a:t>
            </a:r>
            <a:r>
              <a:rPr lang="en-US" dirty="0" smtClean="0"/>
              <a:t>actually treats them both </a:t>
            </a:r>
            <a:r>
              <a:rPr lang="en-US" dirty="0" smtClean="0"/>
              <a:t>as floating-point </a:t>
            </a:r>
            <a:r>
              <a:rPr lang="en-US" dirty="0" smtClean="0"/>
              <a:t>numbers. </a:t>
            </a:r>
            <a:endParaRPr lang="en-US" dirty="0" smtClean="0"/>
          </a:p>
          <a:p>
            <a:r>
              <a:rPr lang="en-US" dirty="0" smtClean="0"/>
              <a:t>JavaScript hides the detail </a:t>
            </a:r>
            <a:r>
              <a:rPr lang="en-US" dirty="0" smtClean="0"/>
              <a:t>from </a:t>
            </a:r>
            <a:r>
              <a:rPr lang="en-US" dirty="0" smtClean="0"/>
              <a:t>the developer so they generally </a:t>
            </a:r>
            <a:r>
              <a:rPr lang="en-US" dirty="0" smtClean="0"/>
              <a:t>don’t need to worry about it.</a:t>
            </a:r>
          </a:p>
          <a:p>
            <a:r>
              <a:rPr lang="en-US" dirty="0" smtClean="0"/>
              <a:t>One exception is when you want an integer but you have a floating-point number, in which case </a:t>
            </a:r>
            <a:r>
              <a:rPr lang="en-US" dirty="0" smtClean="0"/>
              <a:t>you’ll round </a:t>
            </a:r>
            <a:r>
              <a:rPr lang="en-US" dirty="0" smtClean="0"/>
              <a:t>the number to make it an integer.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</a:t>
            </a:r>
            <a:r>
              <a:rPr lang="en-US" dirty="0" smtClean="0"/>
              <a:t>or more characters of text is </a:t>
            </a:r>
            <a:r>
              <a:rPr lang="en-US" dirty="0" smtClean="0"/>
              <a:t>called </a:t>
            </a:r>
            <a:r>
              <a:rPr lang="en-US" i="1" dirty="0" smtClean="0"/>
              <a:t>string. </a:t>
            </a:r>
            <a:endParaRPr lang="en-US" i="1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treats text as text only when its enclosed in </a:t>
            </a:r>
            <a:r>
              <a:rPr lang="en-US" dirty="0" err="1" smtClean="0"/>
              <a:t>qoutes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example, “Hello World” </a:t>
            </a:r>
            <a:r>
              <a:rPr lang="en-US" dirty="0" err="1" smtClean="0"/>
              <a:t>and“A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You may also use single </a:t>
            </a:r>
            <a:r>
              <a:rPr lang="en-US" dirty="0" err="1" smtClean="0"/>
              <a:t>qoutes</a:t>
            </a:r>
            <a:r>
              <a:rPr lang="en-US" dirty="0" smtClean="0"/>
              <a:t> (‘) for the same purpose.</a:t>
            </a:r>
          </a:p>
          <a:p>
            <a:pPr lvl="1"/>
            <a:r>
              <a:rPr lang="en-US" dirty="0" smtClean="0"/>
              <a:t>Example ‘Hello World’ and ‘A’</a:t>
            </a:r>
            <a:endParaRPr lang="en-US" dirty="0" smtClean="0"/>
          </a:p>
          <a:p>
            <a:r>
              <a:rPr lang="en-US" dirty="0" smtClean="0"/>
              <a:t>A sting must be ended with </a:t>
            </a:r>
            <a:r>
              <a:rPr lang="en-US" dirty="0" smtClean="0"/>
              <a:t>the same quote mark that you started it with. </a:t>
            </a:r>
            <a:endParaRPr lang="en-US" dirty="0" smtClean="0"/>
          </a:p>
          <a:p>
            <a:pPr lvl="1"/>
            <a:r>
              <a:rPr lang="en-US" dirty="0" smtClean="0"/>
              <a:t>So, </a:t>
            </a:r>
            <a:r>
              <a:rPr lang="en-US" dirty="0" smtClean="0"/>
              <a:t>“A’ is not a valid </a:t>
            </a:r>
            <a:r>
              <a:rPr lang="en-US" dirty="0" smtClean="0"/>
              <a:t>JavaScript string</a:t>
            </a:r>
            <a:r>
              <a:rPr lang="en-US" dirty="0" smtClean="0"/>
              <a:t>, and neither is ‘Hello World”.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you want a string with a single quote mark in the middle, say a string like </a:t>
            </a:r>
            <a:r>
              <a:rPr lang="en-US" dirty="0" smtClean="0"/>
              <a:t>Peter </a:t>
            </a:r>
            <a:r>
              <a:rPr lang="en-US" dirty="0" err="1" smtClean="0"/>
              <a:t>D’sauza</a:t>
            </a:r>
            <a:r>
              <a:rPr lang="en-US" dirty="0" smtClean="0"/>
              <a:t> George? </a:t>
            </a:r>
          </a:p>
          <a:p>
            <a:r>
              <a:rPr lang="en-US" dirty="0" smtClean="0"/>
              <a:t>If you </a:t>
            </a:r>
            <a:r>
              <a:rPr lang="en-US" dirty="0" smtClean="0"/>
              <a:t>enclose it in double quotes, you’ll be fine, so </a:t>
            </a:r>
            <a:r>
              <a:rPr lang="en-US" dirty="0" smtClean="0"/>
              <a:t>“</a:t>
            </a:r>
            <a:r>
              <a:rPr lang="en-US" dirty="0" smtClean="0"/>
              <a:t>Peter </a:t>
            </a:r>
            <a:r>
              <a:rPr lang="en-US" dirty="0" err="1" smtClean="0"/>
              <a:t>D’sauza</a:t>
            </a:r>
            <a:r>
              <a:rPr lang="en-US" dirty="0" smtClean="0"/>
              <a:t> </a:t>
            </a:r>
            <a:r>
              <a:rPr lang="en-US" dirty="0" smtClean="0"/>
              <a:t>George</a:t>
            </a:r>
            <a:r>
              <a:rPr lang="en-US" dirty="0" smtClean="0"/>
              <a:t>” </a:t>
            </a:r>
            <a:r>
              <a:rPr lang="en-US" dirty="0" smtClean="0"/>
              <a:t>is recognized by JavaScript.</a:t>
            </a:r>
          </a:p>
          <a:p>
            <a:r>
              <a:rPr lang="en-US" dirty="0" smtClean="0"/>
              <a:t>However, </a:t>
            </a:r>
            <a:r>
              <a:rPr lang="en-US" dirty="0" smtClean="0"/>
              <a:t>‘</a:t>
            </a:r>
            <a:r>
              <a:rPr lang="en-US" dirty="0" smtClean="0"/>
              <a:t>Peter </a:t>
            </a:r>
            <a:r>
              <a:rPr lang="en-US" dirty="0" err="1" smtClean="0"/>
              <a:t>D’sauza</a:t>
            </a:r>
            <a:r>
              <a:rPr lang="en-US" dirty="0" smtClean="0"/>
              <a:t> </a:t>
            </a:r>
            <a:r>
              <a:rPr lang="en-US" dirty="0" smtClean="0"/>
              <a:t>George</a:t>
            </a:r>
            <a:r>
              <a:rPr lang="en-US" dirty="0" smtClean="0"/>
              <a:t>’ </a:t>
            </a:r>
            <a:r>
              <a:rPr lang="en-US" dirty="0" smtClean="0"/>
              <a:t>will produce an error. This is because JavaScript thinks that your text </a:t>
            </a:r>
            <a:r>
              <a:rPr lang="en-US" dirty="0" smtClean="0"/>
              <a:t>string is </a:t>
            </a:r>
            <a:r>
              <a:rPr lang="en-US" dirty="0" smtClean="0"/>
              <a:t>Peter </a:t>
            </a:r>
            <a:r>
              <a:rPr lang="en-US" dirty="0" smtClean="0"/>
              <a:t>D.</a:t>
            </a:r>
          </a:p>
          <a:p>
            <a:r>
              <a:rPr lang="en-US" dirty="0" smtClean="0"/>
              <a:t>It treats </a:t>
            </a:r>
            <a:r>
              <a:rPr lang="en-US" dirty="0" smtClean="0"/>
              <a:t>the middle single quote as marking the end of the </a:t>
            </a:r>
            <a:r>
              <a:rPr lang="en-US" dirty="0" smtClean="0"/>
              <a:t>string and ignore </a:t>
            </a:r>
            <a:r>
              <a:rPr lang="en-US" dirty="0" err="1" smtClean="0"/>
              <a:t>sauza</a:t>
            </a:r>
            <a:r>
              <a:rPr lang="en-US" dirty="0" smtClean="0"/>
              <a:t> </a:t>
            </a:r>
            <a:r>
              <a:rPr lang="en-US" dirty="0" smtClean="0"/>
              <a:t>George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Escape Character</a:t>
            </a:r>
          </a:p>
          <a:p>
            <a:pPr lvl="1"/>
            <a:r>
              <a:rPr lang="en-US" dirty="0" smtClean="0"/>
              <a:t>It informs JavaScript </a:t>
            </a:r>
            <a:r>
              <a:rPr lang="en-US" dirty="0" smtClean="0"/>
              <a:t>that the middle </a:t>
            </a:r>
            <a:r>
              <a:rPr lang="en-US" sz="2400" dirty="0" smtClean="0"/>
              <a:t>‘ </a:t>
            </a:r>
            <a:r>
              <a:rPr lang="en-US" dirty="0" smtClean="0"/>
              <a:t>is part of the text and is not indicating </a:t>
            </a:r>
            <a:r>
              <a:rPr lang="en-US" dirty="0" smtClean="0"/>
              <a:t>the end </a:t>
            </a:r>
            <a:r>
              <a:rPr lang="en-US" dirty="0" smtClean="0"/>
              <a:t>of the </a:t>
            </a:r>
            <a:r>
              <a:rPr lang="en-US" dirty="0" smtClean="0"/>
              <a:t>string.</a:t>
            </a:r>
          </a:p>
          <a:p>
            <a:r>
              <a:rPr lang="en-US" dirty="0" smtClean="0"/>
              <a:t>You do this by using the backslash character </a:t>
            </a:r>
            <a:r>
              <a:rPr lang="en-US" dirty="0" smtClean="0"/>
              <a:t>(</a:t>
            </a:r>
            <a:r>
              <a:rPr lang="en-US" sz="2800" dirty="0" smtClean="0"/>
              <a:t>\</a:t>
            </a:r>
            <a:r>
              <a:rPr lang="en-US" dirty="0" smtClean="0"/>
              <a:t>).</a:t>
            </a:r>
          </a:p>
          <a:p>
            <a:r>
              <a:rPr lang="en-US" i="1" dirty="0" smtClean="0"/>
              <a:t>The </a:t>
            </a:r>
            <a:r>
              <a:rPr lang="en-US" i="1" dirty="0" smtClean="0"/>
              <a:t>backslash tells the browser that the next </a:t>
            </a:r>
            <a:r>
              <a:rPr lang="en-US" i="1" dirty="0" smtClean="0"/>
              <a:t>character </a:t>
            </a:r>
            <a:r>
              <a:rPr lang="en-US" dirty="0" smtClean="0"/>
              <a:t>is </a:t>
            </a:r>
            <a:r>
              <a:rPr lang="en-US" dirty="0" smtClean="0"/>
              <a:t>not the end of the string, but part of the text.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sz="2800" dirty="0" smtClean="0"/>
              <a:t>‘</a:t>
            </a:r>
            <a:r>
              <a:rPr lang="en-US" i="1" dirty="0" smtClean="0"/>
              <a:t>Peter </a:t>
            </a:r>
            <a:r>
              <a:rPr lang="en-US" i="1" dirty="0" smtClean="0"/>
              <a:t>D\’</a:t>
            </a:r>
            <a:r>
              <a:rPr lang="en-US" i="1" dirty="0" err="1" smtClean="0"/>
              <a:t>sauza</a:t>
            </a:r>
            <a:r>
              <a:rPr lang="en-US" i="1" dirty="0" smtClean="0"/>
              <a:t> </a:t>
            </a:r>
            <a:r>
              <a:rPr lang="en-US" i="1" dirty="0" smtClean="0"/>
              <a:t>George</a:t>
            </a:r>
            <a:r>
              <a:rPr lang="en-US" sz="2800" dirty="0" smtClean="0"/>
              <a:t>’ </a:t>
            </a:r>
            <a:r>
              <a:rPr lang="en-US" dirty="0" smtClean="0"/>
              <a:t>will work as planned.</a:t>
            </a:r>
          </a:p>
          <a:p>
            <a:r>
              <a:rPr lang="en-US" dirty="0" smtClean="0"/>
              <a:t>If we are to use </a:t>
            </a:r>
            <a:r>
              <a:rPr lang="en-US" dirty="0" smtClean="0"/>
              <a:t>a double quote inside a string enclosed in double quotes? </a:t>
            </a:r>
            <a:r>
              <a:rPr lang="en-US" dirty="0" smtClean="0"/>
              <a:t>You may still use the single </a:t>
            </a:r>
            <a:r>
              <a:rPr lang="en-US" dirty="0" err="1" smtClean="0"/>
              <a:t>qoutes</a:t>
            </a:r>
            <a:r>
              <a:rPr lang="en-US" dirty="0" smtClean="0"/>
              <a:t>. </a:t>
            </a:r>
            <a:r>
              <a:rPr lang="en-US" dirty="0" smtClean="0"/>
              <a:t>So </a:t>
            </a:r>
            <a:r>
              <a:rPr lang="en-US" sz="2800" dirty="0" smtClean="0"/>
              <a:t>‘Hello “Paul”’ </a:t>
            </a:r>
            <a:r>
              <a:rPr lang="en-US" dirty="0" smtClean="0"/>
              <a:t>works, but </a:t>
            </a:r>
            <a:r>
              <a:rPr lang="en-US" sz="2800" dirty="0" smtClean="0"/>
              <a:t>“Hello “Paul”” </a:t>
            </a:r>
            <a:r>
              <a:rPr lang="en-US" dirty="0" smtClean="0"/>
              <a:t>won’t.</a:t>
            </a:r>
            <a:br>
              <a:rPr lang="en-US" dirty="0" smtClean="0"/>
            </a:br>
            <a:r>
              <a:rPr lang="en-US" dirty="0" smtClean="0"/>
              <a:t>However</a:t>
            </a:r>
            <a:r>
              <a:rPr lang="en-US" dirty="0" smtClean="0"/>
              <a:t>, </a:t>
            </a:r>
            <a:r>
              <a:rPr lang="en-US" sz="2800" dirty="0" smtClean="0"/>
              <a:t>“Hello \”Paul\”” </a:t>
            </a:r>
            <a:r>
              <a:rPr lang="en-US" dirty="0" smtClean="0"/>
              <a:t>will also work.</a:t>
            </a:r>
          </a:p>
          <a:p>
            <a:endParaRPr lang="en-US" sz="3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1589</Words>
  <Application>Microsoft Office PowerPoint</Application>
  <PresentationFormat>On-screen Show (4:3)</PresentationFormat>
  <Paragraphs>210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Data and Variables</vt:lpstr>
      <vt:lpstr>Data</vt:lpstr>
      <vt:lpstr>Types of Data in JavaScript</vt:lpstr>
      <vt:lpstr>Numerical Data</vt:lpstr>
      <vt:lpstr>Numerical Data</vt:lpstr>
      <vt:lpstr>Text Data</vt:lpstr>
      <vt:lpstr>Text Data</vt:lpstr>
      <vt:lpstr>Text Data</vt:lpstr>
      <vt:lpstr>Text Data</vt:lpstr>
      <vt:lpstr>Text Data</vt:lpstr>
      <vt:lpstr>Boolean Data</vt:lpstr>
      <vt:lpstr>Variables — Storing Data in Memory</vt:lpstr>
      <vt:lpstr>Variables — Storing Data in Memory</vt:lpstr>
      <vt:lpstr>Variables — Storing Data in Memory</vt:lpstr>
      <vt:lpstr>Declaring Variables &amp; Giving Them Values</vt:lpstr>
      <vt:lpstr>Declaring Variables &amp; Giving Them Values</vt:lpstr>
      <vt:lpstr>Declaring Variables &amp; Giving Them Values</vt:lpstr>
      <vt:lpstr>Variable in action!</vt:lpstr>
      <vt:lpstr>Garbage Collection</vt:lpstr>
      <vt:lpstr>Swapping variable values.</vt:lpstr>
      <vt:lpstr>Using Data — Numeric Calculations</vt:lpstr>
      <vt:lpstr>Calculation Example.</vt:lpstr>
      <vt:lpstr>Increment and Decrement Operators</vt:lpstr>
      <vt:lpstr>Slide 25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87</cp:revision>
  <dcterms:created xsi:type="dcterms:W3CDTF">2010-09-02T18:33:36Z</dcterms:created>
  <dcterms:modified xsi:type="dcterms:W3CDTF">2010-09-03T17:55:54Z</dcterms:modified>
</cp:coreProperties>
</file>