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57" r:id="rId3"/>
    <p:sldId id="258" r:id="rId4"/>
    <p:sldId id="262" r:id="rId5"/>
    <p:sldId id="263" r:id="rId6"/>
    <p:sldId id="259" r:id="rId7"/>
    <p:sldId id="260"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6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1080"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8DCB16-115F-4ADF-9670-A1B660710057}" type="doc">
      <dgm:prSet loTypeId="urn:microsoft.com/office/officeart/2005/8/layout/target2" loCatId="relationship" qsTypeId="urn:microsoft.com/office/officeart/2005/8/quickstyle/simple1" qsCatId="simple" csTypeId="urn:microsoft.com/office/officeart/2005/8/colors/accent1_2" csCatId="accent1" phldr="1"/>
      <dgm:spPr/>
      <dgm:t>
        <a:bodyPr/>
        <a:lstStyle/>
        <a:p>
          <a:endParaRPr lang="en-US"/>
        </a:p>
      </dgm:t>
    </dgm:pt>
    <dgm:pt modelId="{71C567F3-1714-462D-A404-517C35EB89EA}">
      <dgm:prSet phldrT="[Text]"/>
      <dgm:spPr/>
      <dgm:t>
        <a:bodyPr/>
        <a:lstStyle/>
        <a:p>
          <a:r>
            <a:rPr lang="en-US" dirty="0" smtClean="0"/>
            <a:t>Main folder</a:t>
          </a:r>
          <a:endParaRPr lang="en-US" dirty="0"/>
        </a:p>
      </dgm:t>
    </dgm:pt>
    <dgm:pt modelId="{C0376520-C6DB-4886-8857-1C7DE31EE646}" type="parTrans" cxnId="{BAFFC6A8-67A5-44D3-A51D-F6FEA1850AC7}">
      <dgm:prSet/>
      <dgm:spPr/>
      <dgm:t>
        <a:bodyPr/>
        <a:lstStyle/>
        <a:p>
          <a:endParaRPr lang="en-US"/>
        </a:p>
      </dgm:t>
    </dgm:pt>
    <dgm:pt modelId="{7B4B3C2C-B0D7-4FB5-A227-4E44AFB69F9C}" type="sibTrans" cxnId="{BAFFC6A8-67A5-44D3-A51D-F6FEA1850AC7}">
      <dgm:prSet/>
      <dgm:spPr/>
      <dgm:t>
        <a:bodyPr/>
        <a:lstStyle/>
        <a:p>
          <a:endParaRPr lang="en-US"/>
        </a:p>
      </dgm:t>
    </dgm:pt>
    <dgm:pt modelId="{2DDD7211-5F13-465C-8DC6-CDB0BFF80BA9}">
      <dgm:prSet phldrT="[Text]"/>
      <dgm:spPr/>
      <dgm:t>
        <a:bodyPr/>
        <a:lstStyle/>
        <a:p>
          <a:r>
            <a:rPr lang="en-US" dirty="0" smtClean="0"/>
            <a:t>.html files</a:t>
          </a:r>
          <a:endParaRPr lang="en-US" dirty="0"/>
        </a:p>
      </dgm:t>
    </dgm:pt>
    <dgm:pt modelId="{C55C9590-47A8-4939-9FC7-655B6007D381}" type="parTrans" cxnId="{A06CDFA8-0748-427E-8296-C6C9E4319A69}">
      <dgm:prSet/>
      <dgm:spPr/>
      <dgm:t>
        <a:bodyPr/>
        <a:lstStyle/>
        <a:p>
          <a:endParaRPr lang="en-US"/>
        </a:p>
      </dgm:t>
    </dgm:pt>
    <dgm:pt modelId="{5C8A0634-48C2-487F-905A-BEEF63607FEA}" type="sibTrans" cxnId="{A06CDFA8-0748-427E-8296-C6C9E4319A69}">
      <dgm:prSet/>
      <dgm:spPr/>
      <dgm:t>
        <a:bodyPr/>
        <a:lstStyle/>
        <a:p>
          <a:endParaRPr lang="en-US"/>
        </a:p>
      </dgm:t>
    </dgm:pt>
    <dgm:pt modelId="{44388DE0-5EE2-4E1E-B6B0-428C77C2FC55}">
      <dgm:prSet phldrT="[Text]"/>
      <dgm:spPr/>
      <dgm:t>
        <a:bodyPr/>
        <a:lstStyle/>
        <a:p>
          <a:r>
            <a:rPr lang="en-US" dirty="0" smtClean="0"/>
            <a:t>.html files</a:t>
          </a:r>
          <a:endParaRPr lang="en-US" dirty="0"/>
        </a:p>
      </dgm:t>
    </dgm:pt>
    <dgm:pt modelId="{FD08A864-3A8A-4FB2-9CE8-C151932BEBC3}" type="parTrans" cxnId="{D9A76BE9-1EEB-4690-AA70-DFA0EB1398B0}">
      <dgm:prSet/>
      <dgm:spPr/>
      <dgm:t>
        <a:bodyPr/>
        <a:lstStyle/>
        <a:p>
          <a:endParaRPr lang="en-US"/>
        </a:p>
      </dgm:t>
    </dgm:pt>
    <dgm:pt modelId="{4DBEF722-6E87-46E7-8187-CF17D325875C}" type="sibTrans" cxnId="{D9A76BE9-1EEB-4690-AA70-DFA0EB1398B0}">
      <dgm:prSet/>
      <dgm:spPr/>
      <dgm:t>
        <a:bodyPr/>
        <a:lstStyle/>
        <a:p>
          <a:endParaRPr lang="en-US"/>
        </a:p>
      </dgm:t>
    </dgm:pt>
    <dgm:pt modelId="{C9D45C19-BC41-4101-A219-EAB271313899}">
      <dgm:prSet phldrT="[Text]"/>
      <dgm:spPr/>
      <dgm:t>
        <a:bodyPr/>
        <a:lstStyle/>
        <a:p>
          <a:r>
            <a:rPr lang="en-US" dirty="0" smtClean="0"/>
            <a:t>Inner folders</a:t>
          </a:r>
          <a:endParaRPr lang="en-US" dirty="0"/>
        </a:p>
      </dgm:t>
    </dgm:pt>
    <dgm:pt modelId="{894B34ED-058F-470C-991A-A0F6F157DABC}" type="parTrans" cxnId="{AD358EBC-50CA-488F-B198-B6ECDCD3F746}">
      <dgm:prSet/>
      <dgm:spPr/>
      <dgm:t>
        <a:bodyPr/>
        <a:lstStyle/>
        <a:p>
          <a:endParaRPr lang="en-US"/>
        </a:p>
      </dgm:t>
    </dgm:pt>
    <dgm:pt modelId="{0781FE16-79E8-4312-96F9-FA1E45310C96}" type="sibTrans" cxnId="{AD358EBC-50CA-488F-B198-B6ECDCD3F746}">
      <dgm:prSet/>
      <dgm:spPr/>
      <dgm:t>
        <a:bodyPr/>
        <a:lstStyle/>
        <a:p>
          <a:endParaRPr lang="en-US"/>
        </a:p>
      </dgm:t>
    </dgm:pt>
    <dgm:pt modelId="{4BA3C239-EF64-4C2B-8385-545E47D7D576}">
      <dgm:prSet phldrT="[Text]"/>
      <dgm:spPr/>
      <dgm:t>
        <a:bodyPr/>
        <a:lstStyle/>
        <a:p>
          <a:r>
            <a:rPr lang="en-US" dirty="0" smtClean="0"/>
            <a:t>CSS</a:t>
          </a:r>
          <a:endParaRPr lang="en-US" dirty="0"/>
        </a:p>
      </dgm:t>
    </dgm:pt>
    <dgm:pt modelId="{99645692-0C1D-4158-BA4D-CBBACE7F7276}" type="parTrans" cxnId="{DDC231AD-6F21-49C9-83A7-0BD3C46ED885}">
      <dgm:prSet/>
      <dgm:spPr/>
      <dgm:t>
        <a:bodyPr/>
        <a:lstStyle/>
        <a:p>
          <a:endParaRPr lang="en-US"/>
        </a:p>
      </dgm:t>
    </dgm:pt>
    <dgm:pt modelId="{F103E401-3AA5-4AF2-A1AE-8A6A6FE2E519}" type="sibTrans" cxnId="{DDC231AD-6F21-49C9-83A7-0BD3C46ED885}">
      <dgm:prSet/>
      <dgm:spPr/>
      <dgm:t>
        <a:bodyPr/>
        <a:lstStyle/>
        <a:p>
          <a:endParaRPr lang="en-US"/>
        </a:p>
      </dgm:t>
    </dgm:pt>
    <dgm:pt modelId="{DDE6283E-520B-4EFA-AE35-7B20A7E0F791}">
      <dgm:prSet phldrT="[Text]"/>
      <dgm:spPr/>
      <dgm:t>
        <a:bodyPr/>
        <a:lstStyle/>
        <a:p>
          <a:r>
            <a:rPr lang="en-US" dirty="0" smtClean="0"/>
            <a:t>JavaScript</a:t>
          </a:r>
          <a:endParaRPr lang="en-US" dirty="0"/>
        </a:p>
      </dgm:t>
    </dgm:pt>
    <dgm:pt modelId="{A0368154-8DA8-4342-A218-2EB3B63DB055}" type="parTrans" cxnId="{CDA8F1A1-689A-4146-AF12-6C8C252260F7}">
      <dgm:prSet/>
      <dgm:spPr/>
      <dgm:t>
        <a:bodyPr/>
        <a:lstStyle/>
        <a:p>
          <a:endParaRPr lang="en-US"/>
        </a:p>
      </dgm:t>
    </dgm:pt>
    <dgm:pt modelId="{2D5B67ED-A909-4942-AABF-4EC9A235DE6D}" type="sibTrans" cxnId="{CDA8F1A1-689A-4146-AF12-6C8C252260F7}">
      <dgm:prSet/>
      <dgm:spPr/>
      <dgm:t>
        <a:bodyPr/>
        <a:lstStyle/>
        <a:p>
          <a:endParaRPr lang="en-US"/>
        </a:p>
      </dgm:t>
    </dgm:pt>
    <dgm:pt modelId="{857696CF-0319-48AD-AE2A-C31EC37CCA2E}">
      <dgm:prSet phldrT="[Text]"/>
      <dgm:spPr/>
      <dgm:t>
        <a:bodyPr/>
        <a:lstStyle/>
        <a:p>
          <a:r>
            <a:rPr lang="en-US" dirty="0" smtClean="0"/>
            <a:t>Images/Media</a:t>
          </a:r>
          <a:endParaRPr lang="en-US" dirty="0"/>
        </a:p>
      </dgm:t>
    </dgm:pt>
    <dgm:pt modelId="{F8C061FA-BD33-424A-93E7-E70A612A089D}" type="parTrans" cxnId="{A43ECA34-1274-4A23-B1BF-47FFCD7A623C}">
      <dgm:prSet/>
      <dgm:spPr/>
      <dgm:t>
        <a:bodyPr/>
        <a:lstStyle/>
        <a:p>
          <a:endParaRPr lang="en-US"/>
        </a:p>
      </dgm:t>
    </dgm:pt>
    <dgm:pt modelId="{D8517C92-7276-4966-A19D-94214D728360}" type="sibTrans" cxnId="{A43ECA34-1274-4A23-B1BF-47FFCD7A623C}">
      <dgm:prSet/>
      <dgm:spPr/>
      <dgm:t>
        <a:bodyPr/>
        <a:lstStyle/>
        <a:p>
          <a:endParaRPr lang="en-US"/>
        </a:p>
      </dgm:t>
    </dgm:pt>
    <dgm:pt modelId="{5F3584B8-04A5-4E87-BB47-6D880D5F84B0}" type="pres">
      <dgm:prSet presAssocID="{728DCB16-115F-4ADF-9670-A1B660710057}" presName="Name0" presStyleCnt="0">
        <dgm:presLayoutVars>
          <dgm:chMax val="3"/>
          <dgm:chPref val="1"/>
          <dgm:dir/>
          <dgm:animLvl val="lvl"/>
          <dgm:resizeHandles/>
        </dgm:presLayoutVars>
      </dgm:prSet>
      <dgm:spPr/>
      <dgm:t>
        <a:bodyPr/>
        <a:lstStyle/>
        <a:p>
          <a:endParaRPr lang="en-US"/>
        </a:p>
      </dgm:t>
    </dgm:pt>
    <dgm:pt modelId="{7A50061E-1AB8-4685-8B6A-E1592A14C91F}" type="pres">
      <dgm:prSet presAssocID="{728DCB16-115F-4ADF-9670-A1B660710057}" presName="outerBox" presStyleCnt="0"/>
      <dgm:spPr/>
    </dgm:pt>
    <dgm:pt modelId="{8F32109B-00AA-4912-AAA9-5815102AD054}" type="pres">
      <dgm:prSet presAssocID="{728DCB16-115F-4ADF-9670-A1B660710057}" presName="outerBoxParent" presStyleLbl="node1" presStyleIdx="0" presStyleCnt="2"/>
      <dgm:spPr/>
      <dgm:t>
        <a:bodyPr/>
        <a:lstStyle/>
        <a:p>
          <a:endParaRPr lang="en-US"/>
        </a:p>
      </dgm:t>
    </dgm:pt>
    <dgm:pt modelId="{FA12E4AF-4C1F-4A2C-809A-BDFC768C5B04}" type="pres">
      <dgm:prSet presAssocID="{728DCB16-115F-4ADF-9670-A1B660710057}" presName="outerBoxChildren" presStyleCnt="0"/>
      <dgm:spPr/>
    </dgm:pt>
    <dgm:pt modelId="{7BCAA7D3-F739-4836-B4B9-EABA8073C9AB}" type="pres">
      <dgm:prSet presAssocID="{2DDD7211-5F13-465C-8DC6-CDB0BFF80BA9}" presName="oChild" presStyleLbl="fgAcc1" presStyleIdx="0" presStyleCnt="5">
        <dgm:presLayoutVars>
          <dgm:bulletEnabled val="1"/>
        </dgm:presLayoutVars>
      </dgm:prSet>
      <dgm:spPr/>
      <dgm:t>
        <a:bodyPr/>
        <a:lstStyle/>
        <a:p>
          <a:endParaRPr lang="en-US"/>
        </a:p>
      </dgm:t>
    </dgm:pt>
    <dgm:pt modelId="{0DD34324-0B25-419D-96F3-189C5471E1D1}" type="pres">
      <dgm:prSet presAssocID="{5C8A0634-48C2-487F-905A-BEEF63607FEA}" presName="outerSibTrans" presStyleCnt="0"/>
      <dgm:spPr/>
    </dgm:pt>
    <dgm:pt modelId="{6ADA291D-090E-45D6-BDB2-A89C017C5303}" type="pres">
      <dgm:prSet presAssocID="{44388DE0-5EE2-4E1E-B6B0-428C77C2FC55}" presName="oChild" presStyleLbl="fgAcc1" presStyleIdx="1" presStyleCnt="5">
        <dgm:presLayoutVars>
          <dgm:bulletEnabled val="1"/>
        </dgm:presLayoutVars>
      </dgm:prSet>
      <dgm:spPr/>
      <dgm:t>
        <a:bodyPr/>
        <a:lstStyle/>
        <a:p>
          <a:endParaRPr lang="en-US"/>
        </a:p>
      </dgm:t>
    </dgm:pt>
    <dgm:pt modelId="{AB7F4A41-1E93-413C-A0EB-712428FB1421}" type="pres">
      <dgm:prSet presAssocID="{728DCB16-115F-4ADF-9670-A1B660710057}" presName="middleBox" presStyleCnt="0"/>
      <dgm:spPr/>
    </dgm:pt>
    <dgm:pt modelId="{26EE614D-B756-427E-AA39-88A9F07C7903}" type="pres">
      <dgm:prSet presAssocID="{728DCB16-115F-4ADF-9670-A1B660710057}" presName="middleBoxParent" presStyleLbl="node1" presStyleIdx="1" presStyleCnt="2"/>
      <dgm:spPr/>
      <dgm:t>
        <a:bodyPr/>
        <a:lstStyle/>
        <a:p>
          <a:endParaRPr lang="en-US"/>
        </a:p>
      </dgm:t>
    </dgm:pt>
    <dgm:pt modelId="{CF316B46-CB1D-4A02-87D9-3F1415FA6C7B}" type="pres">
      <dgm:prSet presAssocID="{728DCB16-115F-4ADF-9670-A1B660710057}" presName="middleBoxChildren" presStyleCnt="0"/>
      <dgm:spPr/>
    </dgm:pt>
    <dgm:pt modelId="{933C2F92-4FF6-48A0-B969-11540ED7F7C1}" type="pres">
      <dgm:prSet presAssocID="{4BA3C239-EF64-4C2B-8385-545E47D7D576}" presName="mChild" presStyleLbl="fgAcc1" presStyleIdx="2" presStyleCnt="5">
        <dgm:presLayoutVars>
          <dgm:bulletEnabled val="1"/>
        </dgm:presLayoutVars>
      </dgm:prSet>
      <dgm:spPr/>
      <dgm:t>
        <a:bodyPr/>
        <a:lstStyle/>
        <a:p>
          <a:endParaRPr lang="en-US"/>
        </a:p>
      </dgm:t>
    </dgm:pt>
    <dgm:pt modelId="{EE60376A-9350-4A85-AABC-05A9938C1619}" type="pres">
      <dgm:prSet presAssocID="{F103E401-3AA5-4AF2-A1AE-8A6A6FE2E519}" presName="middleSibTrans" presStyleCnt="0"/>
      <dgm:spPr/>
    </dgm:pt>
    <dgm:pt modelId="{FA20A655-A1A4-452F-B1AD-C52785EB07C3}" type="pres">
      <dgm:prSet presAssocID="{DDE6283E-520B-4EFA-AE35-7B20A7E0F791}" presName="mChild" presStyleLbl="fgAcc1" presStyleIdx="3" presStyleCnt="5">
        <dgm:presLayoutVars>
          <dgm:bulletEnabled val="1"/>
        </dgm:presLayoutVars>
      </dgm:prSet>
      <dgm:spPr/>
      <dgm:t>
        <a:bodyPr/>
        <a:lstStyle/>
        <a:p>
          <a:endParaRPr lang="en-US"/>
        </a:p>
      </dgm:t>
    </dgm:pt>
    <dgm:pt modelId="{5E8AA96C-9D0B-472D-AD85-CFFF6C672B5D}" type="pres">
      <dgm:prSet presAssocID="{2D5B67ED-A909-4942-AABF-4EC9A235DE6D}" presName="middleSibTrans" presStyleCnt="0"/>
      <dgm:spPr/>
    </dgm:pt>
    <dgm:pt modelId="{64B97952-FCCF-4220-8140-2E8EE30B2C9E}" type="pres">
      <dgm:prSet presAssocID="{857696CF-0319-48AD-AE2A-C31EC37CCA2E}" presName="mChild" presStyleLbl="fgAcc1" presStyleIdx="4" presStyleCnt="5">
        <dgm:presLayoutVars>
          <dgm:bulletEnabled val="1"/>
        </dgm:presLayoutVars>
      </dgm:prSet>
      <dgm:spPr/>
      <dgm:t>
        <a:bodyPr/>
        <a:lstStyle/>
        <a:p>
          <a:endParaRPr lang="en-US"/>
        </a:p>
      </dgm:t>
    </dgm:pt>
  </dgm:ptLst>
  <dgm:cxnLst>
    <dgm:cxn modelId="{AD358EBC-50CA-488F-B198-B6ECDCD3F746}" srcId="{728DCB16-115F-4ADF-9670-A1B660710057}" destId="{C9D45C19-BC41-4101-A219-EAB271313899}" srcOrd="1" destOrd="0" parTransId="{894B34ED-058F-470C-991A-A0F6F157DABC}" sibTransId="{0781FE16-79E8-4312-96F9-FA1E45310C96}"/>
    <dgm:cxn modelId="{CD1642B0-797D-422E-AA3C-1D223116CA6D}" type="presOf" srcId="{44388DE0-5EE2-4E1E-B6B0-428C77C2FC55}" destId="{6ADA291D-090E-45D6-BDB2-A89C017C5303}" srcOrd="0" destOrd="0" presId="urn:microsoft.com/office/officeart/2005/8/layout/target2"/>
    <dgm:cxn modelId="{61282852-4281-4086-BEEF-C2FB11372D0E}" type="presOf" srcId="{2DDD7211-5F13-465C-8DC6-CDB0BFF80BA9}" destId="{7BCAA7D3-F739-4836-B4B9-EABA8073C9AB}" srcOrd="0" destOrd="0" presId="urn:microsoft.com/office/officeart/2005/8/layout/target2"/>
    <dgm:cxn modelId="{9E0C334F-308E-4125-A7C3-8C89D214B466}" type="presOf" srcId="{DDE6283E-520B-4EFA-AE35-7B20A7E0F791}" destId="{FA20A655-A1A4-452F-B1AD-C52785EB07C3}" srcOrd="0" destOrd="0" presId="urn:microsoft.com/office/officeart/2005/8/layout/target2"/>
    <dgm:cxn modelId="{A06CDFA8-0748-427E-8296-C6C9E4319A69}" srcId="{71C567F3-1714-462D-A404-517C35EB89EA}" destId="{2DDD7211-5F13-465C-8DC6-CDB0BFF80BA9}" srcOrd="0" destOrd="0" parTransId="{C55C9590-47A8-4939-9FC7-655B6007D381}" sibTransId="{5C8A0634-48C2-487F-905A-BEEF63607FEA}"/>
    <dgm:cxn modelId="{E64ACE77-5753-421E-AAF1-04EF28613A71}" type="presOf" srcId="{71C567F3-1714-462D-A404-517C35EB89EA}" destId="{8F32109B-00AA-4912-AAA9-5815102AD054}" srcOrd="0" destOrd="0" presId="urn:microsoft.com/office/officeart/2005/8/layout/target2"/>
    <dgm:cxn modelId="{CDA8F1A1-689A-4146-AF12-6C8C252260F7}" srcId="{C9D45C19-BC41-4101-A219-EAB271313899}" destId="{DDE6283E-520B-4EFA-AE35-7B20A7E0F791}" srcOrd="1" destOrd="0" parTransId="{A0368154-8DA8-4342-A218-2EB3B63DB055}" sibTransId="{2D5B67ED-A909-4942-AABF-4EC9A235DE6D}"/>
    <dgm:cxn modelId="{52232D07-152B-4768-B9D6-7439FBB39B1B}" type="presOf" srcId="{4BA3C239-EF64-4C2B-8385-545E47D7D576}" destId="{933C2F92-4FF6-48A0-B969-11540ED7F7C1}" srcOrd="0" destOrd="0" presId="urn:microsoft.com/office/officeart/2005/8/layout/target2"/>
    <dgm:cxn modelId="{DDC231AD-6F21-49C9-83A7-0BD3C46ED885}" srcId="{C9D45C19-BC41-4101-A219-EAB271313899}" destId="{4BA3C239-EF64-4C2B-8385-545E47D7D576}" srcOrd="0" destOrd="0" parTransId="{99645692-0C1D-4158-BA4D-CBBACE7F7276}" sibTransId="{F103E401-3AA5-4AF2-A1AE-8A6A6FE2E519}"/>
    <dgm:cxn modelId="{3E9B37A2-F5A5-4966-AFF1-421EF8D26234}" type="presOf" srcId="{857696CF-0319-48AD-AE2A-C31EC37CCA2E}" destId="{64B97952-FCCF-4220-8140-2E8EE30B2C9E}" srcOrd="0" destOrd="0" presId="urn:microsoft.com/office/officeart/2005/8/layout/target2"/>
    <dgm:cxn modelId="{EE650DDB-FF27-4D0A-B9FC-95928B39128E}" type="presOf" srcId="{C9D45C19-BC41-4101-A219-EAB271313899}" destId="{26EE614D-B756-427E-AA39-88A9F07C7903}" srcOrd="0" destOrd="0" presId="urn:microsoft.com/office/officeart/2005/8/layout/target2"/>
    <dgm:cxn modelId="{A43ECA34-1274-4A23-B1BF-47FFCD7A623C}" srcId="{C9D45C19-BC41-4101-A219-EAB271313899}" destId="{857696CF-0319-48AD-AE2A-C31EC37CCA2E}" srcOrd="2" destOrd="0" parTransId="{F8C061FA-BD33-424A-93E7-E70A612A089D}" sibTransId="{D8517C92-7276-4966-A19D-94214D728360}"/>
    <dgm:cxn modelId="{D9A76BE9-1EEB-4690-AA70-DFA0EB1398B0}" srcId="{71C567F3-1714-462D-A404-517C35EB89EA}" destId="{44388DE0-5EE2-4E1E-B6B0-428C77C2FC55}" srcOrd="1" destOrd="0" parTransId="{FD08A864-3A8A-4FB2-9CE8-C151932BEBC3}" sibTransId="{4DBEF722-6E87-46E7-8187-CF17D325875C}"/>
    <dgm:cxn modelId="{BAFFC6A8-67A5-44D3-A51D-F6FEA1850AC7}" srcId="{728DCB16-115F-4ADF-9670-A1B660710057}" destId="{71C567F3-1714-462D-A404-517C35EB89EA}" srcOrd="0" destOrd="0" parTransId="{C0376520-C6DB-4886-8857-1C7DE31EE646}" sibTransId="{7B4B3C2C-B0D7-4FB5-A227-4E44AFB69F9C}"/>
    <dgm:cxn modelId="{5AE04596-5DB4-4C2C-9F21-37ED4CE7E78F}" type="presOf" srcId="{728DCB16-115F-4ADF-9670-A1B660710057}" destId="{5F3584B8-04A5-4E87-BB47-6D880D5F84B0}" srcOrd="0" destOrd="0" presId="urn:microsoft.com/office/officeart/2005/8/layout/target2"/>
    <dgm:cxn modelId="{5801C4DE-732C-439B-B4E4-860EA0B03E09}" type="presParOf" srcId="{5F3584B8-04A5-4E87-BB47-6D880D5F84B0}" destId="{7A50061E-1AB8-4685-8B6A-E1592A14C91F}" srcOrd="0" destOrd="0" presId="urn:microsoft.com/office/officeart/2005/8/layout/target2"/>
    <dgm:cxn modelId="{B957EA1D-3168-4F3F-8FC4-E52D23B029B7}" type="presParOf" srcId="{7A50061E-1AB8-4685-8B6A-E1592A14C91F}" destId="{8F32109B-00AA-4912-AAA9-5815102AD054}" srcOrd="0" destOrd="0" presId="urn:microsoft.com/office/officeart/2005/8/layout/target2"/>
    <dgm:cxn modelId="{8CD29F10-AEE6-4634-BF0A-0ED5C8A384D1}" type="presParOf" srcId="{7A50061E-1AB8-4685-8B6A-E1592A14C91F}" destId="{FA12E4AF-4C1F-4A2C-809A-BDFC768C5B04}" srcOrd="1" destOrd="0" presId="urn:microsoft.com/office/officeart/2005/8/layout/target2"/>
    <dgm:cxn modelId="{0921890B-B09B-427F-91E2-F1B2B326B2EE}" type="presParOf" srcId="{FA12E4AF-4C1F-4A2C-809A-BDFC768C5B04}" destId="{7BCAA7D3-F739-4836-B4B9-EABA8073C9AB}" srcOrd="0" destOrd="0" presId="urn:microsoft.com/office/officeart/2005/8/layout/target2"/>
    <dgm:cxn modelId="{709D05B2-2461-4446-A13F-526D79EC3800}" type="presParOf" srcId="{FA12E4AF-4C1F-4A2C-809A-BDFC768C5B04}" destId="{0DD34324-0B25-419D-96F3-189C5471E1D1}" srcOrd="1" destOrd="0" presId="urn:microsoft.com/office/officeart/2005/8/layout/target2"/>
    <dgm:cxn modelId="{B6352DC2-820C-47D0-A812-20D648A23AC4}" type="presParOf" srcId="{FA12E4AF-4C1F-4A2C-809A-BDFC768C5B04}" destId="{6ADA291D-090E-45D6-BDB2-A89C017C5303}" srcOrd="2" destOrd="0" presId="urn:microsoft.com/office/officeart/2005/8/layout/target2"/>
    <dgm:cxn modelId="{BBA517E8-49AA-47DA-96F2-7DCDED9B4F1A}" type="presParOf" srcId="{5F3584B8-04A5-4E87-BB47-6D880D5F84B0}" destId="{AB7F4A41-1E93-413C-A0EB-712428FB1421}" srcOrd="1" destOrd="0" presId="urn:microsoft.com/office/officeart/2005/8/layout/target2"/>
    <dgm:cxn modelId="{EE89BCA5-F830-49D6-8553-D4D626B3A3B4}" type="presParOf" srcId="{AB7F4A41-1E93-413C-A0EB-712428FB1421}" destId="{26EE614D-B756-427E-AA39-88A9F07C7903}" srcOrd="0" destOrd="0" presId="urn:microsoft.com/office/officeart/2005/8/layout/target2"/>
    <dgm:cxn modelId="{C68F79F8-A85E-48B3-88F3-FB8249550F26}" type="presParOf" srcId="{AB7F4A41-1E93-413C-A0EB-712428FB1421}" destId="{CF316B46-CB1D-4A02-87D9-3F1415FA6C7B}" srcOrd="1" destOrd="0" presId="urn:microsoft.com/office/officeart/2005/8/layout/target2"/>
    <dgm:cxn modelId="{8E3BBA16-9B7A-402C-B5A0-8F85A4BE07D6}" type="presParOf" srcId="{CF316B46-CB1D-4A02-87D9-3F1415FA6C7B}" destId="{933C2F92-4FF6-48A0-B969-11540ED7F7C1}" srcOrd="0" destOrd="0" presId="urn:microsoft.com/office/officeart/2005/8/layout/target2"/>
    <dgm:cxn modelId="{97A5F0E2-21E3-46D6-B072-E78BAB4A09FD}" type="presParOf" srcId="{CF316B46-CB1D-4A02-87D9-3F1415FA6C7B}" destId="{EE60376A-9350-4A85-AABC-05A9938C1619}" srcOrd="1" destOrd="0" presId="urn:microsoft.com/office/officeart/2005/8/layout/target2"/>
    <dgm:cxn modelId="{BC4118E5-7148-4E93-B285-5220CBE09512}" type="presParOf" srcId="{CF316B46-CB1D-4A02-87D9-3F1415FA6C7B}" destId="{FA20A655-A1A4-452F-B1AD-C52785EB07C3}" srcOrd="2" destOrd="0" presId="urn:microsoft.com/office/officeart/2005/8/layout/target2"/>
    <dgm:cxn modelId="{967467C9-4126-4504-BAEE-0F1A96AE2879}" type="presParOf" srcId="{CF316B46-CB1D-4A02-87D9-3F1415FA6C7B}" destId="{5E8AA96C-9D0B-472D-AD85-CFFF6C672B5D}" srcOrd="3" destOrd="0" presId="urn:microsoft.com/office/officeart/2005/8/layout/target2"/>
    <dgm:cxn modelId="{91A14966-A898-42C7-A94F-1D03953DD070}" type="presParOf" srcId="{CF316B46-CB1D-4A02-87D9-3F1415FA6C7B}" destId="{64B97952-FCCF-4220-8140-2E8EE30B2C9E}" srcOrd="4" destOrd="0" presId="urn:microsoft.com/office/officeart/2005/8/layout/target2"/>
  </dgm:cxnLst>
  <dgm:bg/>
  <dgm:whole/>
</dgm:dataModel>
</file>

<file path=ppt/diagrams/layout1.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0BD80F-90B1-45AA-8678-E52544047754}" type="datetimeFigureOut">
              <a:rPr lang="en-US" smtClean="0"/>
              <a:pPr/>
              <a:t>9/2/2010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9A7AD7-1381-4522-885F-404A15A9B7D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F9A7AD7-1381-4522-885F-404A15A9B7D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A3276AF-B70D-42F8-8BEB-A05BFEB5631C}" type="slidenum">
              <a:rPr lang="en-GB"/>
              <a:pPr/>
              <a:t>10</a:t>
            </a:fld>
            <a:endParaRPr lang="en-GB"/>
          </a:p>
        </p:txBody>
      </p:sp>
      <p:sp>
        <p:nvSpPr>
          <p:cNvPr id="16385"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6360" y="4342534"/>
            <a:ext cx="5486681" cy="4033693"/>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E122637-AC7F-42F3-A606-6BA2CD273E0E}" type="slidenum">
              <a:rPr lang="en-GB"/>
              <a:pPr/>
              <a:t>11</a:t>
            </a:fld>
            <a:endParaRPr lang="en-GB"/>
          </a:p>
        </p:txBody>
      </p:sp>
      <p:sp>
        <p:nvSpPr>
          <p:cNvPr id="17409"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7410" name="Rectangle 2"/>
          <p:cNvSpPr txBox="1">
            <a:spLocks noGrp="1" noChangeArrowheads="1"/>
          </p:cNvSpPr>
          <p:nvPr>
            <p:ph type="body" idx="1"/>
          </p:nvPr>
        </p:nvSpPr>
        <p:spPr bwMode="auto">
          <a:xfrm>
            <a:off x="686360" y="4342534"/>
            <a:ext cx="5486681" cy="4033693"/>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EA017A3-82E7-4DE7-B831-72AD891E6C3F}" type="slidenum">
              <a:rPr lang="en-GB"/>
              <a:pPr/>
              <a:t>12</a:t>
            </a:fld>
            <a:endParaRPr lang="en-GB"/>
          </a:p>
        </p:txBody>
      </p:sp>
      <p:sp>
        <p:nvSpPr>
          <p:cNvPr id="18433"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686360" y="4342534"/>
            <a:ext cx="5486681" cy="4033693"/>
          </a:xfrm>
          <a:prstGeom prst="rect">
            <a:avLst/>
          </a:prstGeom>
          <a:noFill/>
          <a:ln>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E9BE0BF-FE7F-4F78-9255-338FF4CBC119}" type="slidenum">
              <a:rPr lang="en-GB"/>
              <a:pPr/>
              <a:t>13</a:t>
            </a:fld>
            <a:endParaRPr lang="en-GB"/>
          </a:p>
        </p:txBody>
      </p:sp>
      <p:sp>
        <p:nvSpPr>
          <p:cNvPr id="19457"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9458" name="Rectangle 2"/>
          <p:cNvSpPr txBox="1">
            <a:spLocks noGrp="1" noChangeArrowheads="1"/>
          </p:cNvSpPr>
          <p:nvPr>
            <p:ph type="body" idx="1"/>
          </p:nvPr>
        </p:nvSpPr>
        <p:spPr bwMode="auto">
          <a:xfrm>
            <a:off x="686360" y="4342534"/>
            <a:ext cx="5486681" cy="4033693"/>
          </a:xfrm>
          <a:prstGeom prst="rect">
            <a:avLst/>
          </a:prstGeom>
          <a:noFill/>
          <a:ln>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E563DA6-B344-4C91-B9E9-DED6C6360E0B}" type="slidenum">
              <a:rPr lang="en-GB"/>
              <a:pPr/>
              <a:t>14</a:t>
            </a:fld>
            <a:endParaRPr lang="en-GB"/>
          </a:p>
        </p:txBody>
      </p:sp>
      <p:sp>
        <p:nvSpPr>
          <p:cNvPr id="2048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686360" y="4342534"/>
            <a:ext cx="5486681" cy="4033693"/>
          </a:xfrm>
          <a:prstGeom prst="rect">
            <a:avLst/>
          </a:prstGeom>
          <a:noFill/>
          <a:ln>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4B2E5D3-CAED-4437-ABC0-B43D3A2CA4BB}" type="slidenum">
              <a:rPr lang="en-GB"/>
              <a:pPr/>
              <a:t>15</a:t>
            </a:fld>
            <a:endParaRPr lang="en-GB"/>
          </a:p>
        </p:txBody>
      </p:sp>
      <p:sp>
        <p:nvSpPr>
          <p:cNvPr id="21505"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686360" y="4342534"/>
            <a:ext cx="5486681" cy="4033693"/>
          </a:xfrm>
          <a:prstGeom prst="rect">
            <a:avLst/>
          </a:prstGeom>
          <a:noFill/>
          <a:ln>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84CD843-0A2F-4984-A8E4-1766EBED0F3C}" type="slidenum">
              <a:rPr lang="en-GB"/>
              <a:pPr/>
              <a:t>16</a:t>
            </a:fld>
            <a:endParaRPr lang="en-GB"/>
          </a:p>
        </p:txBody>
      </p:sp>
      <p:sp>
        <p:nvSpPr>
          <p:cNvPr id="22529"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2530" name="Rectangle 2"/>
          <p:cNvSpPr txBox="1">
            <a:spLocks noGrp="1" noChangeArrowheads="1"/>
          </p:cNvSpPr>
          <p:nvPr>
            <p:ph type="body" idx="1"/>
          </p:nvPr>
        </p:nvSpPr>
        <p:spPr bwMode="auto">
          <a:xfrm>
            <a:off x="686360" y="4342534"/>
            <a:ext cx="5486681" cy="4033693"/>
          </a:xfrm>
          <a:prstGeom prst="rect">
            <a:avLst/>
          </a:prstGeom>
          <a:noFill/>
          <a:ln>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6"/>
          <p:cNvSpPr>
            <a:spLocks noGrp="1" noChangeArrowheads="1"/>
          </p:cNvSpPr>
          <p:nvPr>
            <p:ph type="sldNum" sz="quarter"/>
          </p:nvPr>
        </p:nvSpPr>
        <p:spPr>
          <a:noFill/>
        </p:spPr>
        <p:txBody>
          <a:bodyPr/>
          <a:lstStyle/>
          <a:p>
            <a:fld id="{FC87BE90-23FE-446F-BD43-152A44E78E4B}" type="slidenum">
              <a:rPr lang="en-GB"/>
              <a:pPr/>
              <a:t>17</a:t>
            </a:fld>
            <a:endParaRPr lang="en-GB"/>
          </a:p>
        </p:txBody>
      </p:sp>
      <p:sp>
        <p:nvSpPr>
          <p:cNvPr id="48131"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48132" name="Rectangle 2"/>
          <p:cNvSpPr txBox="1">
            <a:spLocks noGrp="1" noChangeArrowheads="1"/>
          </p:cNvSpPr>
          <p:nvPr>
            <p:ph type="body" idx="1"/>
          </p:nvPr>
        </p:nvSpPr>
        <p:spPr>
          <a:xfrm>
            <a:off x="686360" y="4342534"/>
            <a:ext cx="5486681" cy="4033693"/>
          </a:xfrm>
          <a:noFill/>
          <a:ln/>
        </p:spPr>
        <p:txBody>
          <a:bodyPr wrap="none" anchor="ct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6"/>
          <p:cNvSpPr>
            <a:spLocks noGrp="1" noChangeArrowheads="1"/>
          </p:cNvSpPr>
          <p:nvPr>
            <p:ph type="sldNum" sz="quarter"/>
          </p:nvPr>
        </p:nvSpPr>
        <p:spPr>
          <a:noFill/>
        </p:spPr>
        <p:txBody>
          <a:bodyPr/>
          <a:lstStyle/>
          <a:p>
            <a:fld id="{20ED1CD3-A89C-4337-B2B7-0234A2E5D92E}" type="slidenum">
              <a:rPr lang="en-GB"/>
              <a:pPr/>
              <a:t>18</a:t>
            </a:fld>
            <a:endParaRPr lang="en-GB"/>
          </a:p>
        </p:txBody>
      </p:sp>
      <p:sp>
        <p:nvSpPr>
          <p:cNvPr id="49155"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49156" name="Rectangle 2"/>
          <p:cNvSpPr txBox="1">
            <a:spLocks noGrp="1" noChangeArrowheads="1"/>
          </p:cNvSpPr>
          <p:nvPr>
            <p:ph type="body" idx="1"/>
          </p:nvPr>
        </p:nvSpPr>
        <p:spPr>
          <a:xfrm>
            <a:off x="686360" y="4342534"/>
            <a:ext cx="5486681" cy="4033693"/>
          </a:xfrm>
          <a:noFill/>
          <a:ln/>
        </p:spPr>
        <p:txBody>
          <a:bodyPr wrap="none" anchor="ct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6"/>
          <p:cNvSpPr>
            <a:spLocks noGrp="1" noChangeArrowheads="1"/>
          </p:cNvSpPr>
          <p:nvPr>
            <p:ph type="sldNum" sz="quarter"/>
          </p:nvPr>
        </p:nvSpPr>
        <p:spPr>
          <a:noFill/>
        </p:spPr>
        <p:txBody>
          <a:bodyPr/>
          <a:lstStyle/>
          <a:p>
            <a:fld id="{8382640A-F71E-40F7-9481-52CEE7BDD6C4}" type="slidenum">
              <a:rPr lang="en-GB"/>
              <a:pPr/>
              <a:t>19</a:t>
            </a:fld>
            <a:endParaRPr lang="en-GB"/>
          </a:p>
        </p:txBody>
      </p:sp>
      <p:sp>
        <p:nvSpPr>
          <p:cNvPr id="50179"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50180" name="Rectangle 2"/>
          <p:cNvSpPr txBox="1">
            <a:spLocks noGrp="1" noChangeArrowheads="1"/>
          </p:cNvSpPr>
          <p:nvPr>
            <p:ph type="body" idx="1"/>
          </p:nvPr>
        </p:nvSpPr>
        <p:spPr>
          <a:xfrm>
            <a:off x="686360" y="4342534"/>
            <a:ext cx="5486681" cy="4033693"/>
          </a:xfrm>
          <a:noFill/>
          <a:ln/>
        </p:spPr>
        <p:txBody>
          <a:bodyPr wrap="none" anchor="ct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F9A7AD7-1381-4522-885F-404A15A9B7D9}"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p:cNvSpPr>
            <a:spLocks noGrp="1" noChangeArrowheads="1"/>
          </p:cNvSpPr>
          <p:nvPr>
            <p:ph type="sldNum" sz="quarter"/>
          </p:nvPr>
        </p:nvSpPr>
        <p:spPr>
          <a:noFill/>
        </p:spPr>
        <p:txBody>
          <a:bodyPr/>
          <a:lstStyle/>
          <a:p>
            <a:fld id="{BB517B51-DAD3-4D66-B98F-7CEFD15FC523}" type="slidenum">
              <a:rPr lang="en-GB"/>
              <a:pPr/>
              <a:t>20</a:t>
            </a:fld>
            <a:endParaRPr lang="en-GB"/>
          </a:p>
        </p:txBody>
      </p:sp>
      <p:sp>
        <p:nvSpPr>
          <p:cNvPr id="51203"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51204" name="Rectangle 2"/>
          <p:cNvSpPr txBox="1">
            <a:spLocks noGrp="1" noChangeArrowheads="1"/>
          </p:cNvSpPr>
          <p:nvPr>
            <p:ph type="body" idx="1"/>
          </p:nvPr>
        </p:nvSpPr>
        <p:spPr>
          <a:xfrm>
            <a:off x="686360" y="4342534"/>
            <a:ext cx="5486681" cy="4033693"/>
          </a:xfrm>
          <a:noFill/>
          <a:ln/>
        </p:spPr>
        <p:txBody>
          <a:bodyPr wrap="none" anchor="ct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6"/>
          <p:cNvSpPr>
            <a:spLocks noGrp="1" noChangeArrowheads="1"/>
          </p:cNvSpPr>
          <p:nvPr>
            <p:ph type="sldNum" sz="quarter"/>
          </p:nvPr>
        </p:nvSpPr>
        <p:spPr>
          <a:noFill/>
        </p:spPr>
        <p:txBody>
          <a:bodyPr/>
          <a:lstStyle/>
          <a:p>
            <a:fld id="{D891831D-4B5E-49D8-905B-BAAFE9180A25}" type="slidenum">
              <a:rPr lang="en-GB"/>
              <a:pPr/>
              <a:t>21</a:t>
            </a:fld>
            <a:endParaRPr lang="en-GB"/>
          </a:p>
        </p:txBody>
      </p:sp>
      <p:sp>
        <p:nvSpPr>
          <p:cNvPr id="52227"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52228" name="Rectangle 2"/>
          <p:cNvSpPr txBox="1">
            <a:spLocks noGrp="1" noChangeArrowheads="1"/>
          </p:cNvSpPr>
          <p:nvPr>
            <p:ph type="body" idx="1"/>
          </p:nvPr>
        </p:nvSpPr>
        <p:spPr>
          <a:xfrm>
            <a:off x="686360" y="4342534"/>
            <a:ext cx="5486681" cy="4033693"/>
          </a:xfrm>
          <a:noFill/>
          <a:ln/>
        </p:spPr>
        <p:txBody>
          <a:bodyPr wrap="none" anchor="ct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F9A7AD7-1381-4522-885F-404A15A9B7D9}" type="slidenum">
              <a:rPr lang="en-US" smtClean="0"/>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F9A7AD7-1381-4522-885F-404A15A9B7D9}"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F9A7AD7-1381-4522-885F-404A15A9B7D9}"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F9A7AD7-1381-4522-885F-404A15A9B7D9}"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F9A7AD7-1381-4522-885F-404A15A9B7D9}"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F9A7AD7-1381-4522-885F-404A15A9B7D9}"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F9A7AD7-1381-4522-885F-404A15A9B7D9}"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57C2ACF-F9AD-4B21-9566-EA0966208476}" type="slidenum">
              <a:rPr lang="en-GB"/>
              <a:pPr/>
              <a:t>9</a:t>
            </a:fld>
            <a:endParaRPr lang="en-GB"/>
          </a:p>
        </p:txBody>
      </p:sp>
      <p:sp>
        <p:nvSpPr>
          <p:cNvPr id="1536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5362" name="Rectangle 2"/>
          <p:cNvSpPr txBox="1">
            <a:spLocks noGrp="1" noChangeArrowheads="1"/>
          </p:cNvSpPr>
          <p:nvPr>
            <p:ph type="body" idx="1"/>
          </p:nvPr>
        </p:nvSpPr>
        <p:spPr bwMode="auto">
          <a:xfrm>
            <a:off x="686360" y="4342534"/>
            <a:ext cx="5486681" cy="4033693"/>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A7E64B-1C67-4E28-88FA-629093C4ED28}" type="datetimeFigureOut">
              <a:rPr lang="en-US" smtClean="0"/>
              <a:pPr/>
              <a:t>9/2/2010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6776D-F225-4146-B057-E064E4968F8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A7E64B-1C67-4E28-88FA-629093C4ED28}" type="datetimeFigureOut">
              <a:rPr lang="en-US" smtClean="0"/>
              <a:pPr/>
              <a:t>9/2/2010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6776D-F225-4146-B057-E064E4968F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A7E64B-1C67-4E28-88FA-629093C4ED28}" type="datetimeFigureOut">
              <a:rPr lang="en-US" smtClean="0"/>
              <a:pPr/>
              <a:t>9/2/2010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6776D-F225-4146-B057-E064E4968F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A7E64B-1C67-4E28-88FA-629093C4ED28}" type="datetimeFigureOut">
              <a:rPr lang="en-US" smtClean="0"/>
              <a:pPr/>
              <a:t>9/2/2010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6776D-F225-4146-B057-E064E4968F8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A7E64B-1C67-4E28-88FA-629093C4ED28}" type="datetimeFigureOut">
              <a:rPr lang="en-US" smtClean="0"/>
              <a:pPr/>
              <a:t>9/2/2010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6776D-F225-4146-B057-E064E4968F8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A7E64B-1C67-4E28-88FA-629093C4ED28}" type="datetimeFigureOut">
              <a:rPr lang="en-US" smtClean="0"/>
              <a:pPr/>
              <a:t>9/2/2010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76776D-F225-4146-B057-E064E4968F8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A7E64B-1C67-4E28-88FA-629093C4ED28}" type="datetimeFigureOut">
              <a:rPr lang="en-US" smtClean="0"/>
              <a:pPr/>
              <a:t>9/2/2010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76776D-F225-4146-B057-E064E4968F8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A7E64B-1C67-4E28-88FA-629093C4ED28}" type="datetimeFigureOut">
              <a:rPr lang="en-US" smtClean="0"/>
              <a:pPr/>
              <a:t>9/2/2010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76776D-F225-4146-B057-E064E4968F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7E64B-1C67-4E28-88FA-629093C4ED28}" type="datetimeFigureOut">
              <a:rPr lang="en-US" smtClean="0"/>
              <a:pPr/>
              <a:t>9/2/2010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76776D-F225-4146-B057-E064E4968F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A7E64B-1C67-4E28-88FA-629093C4ED28}" type="datetimeFigureOut">
              <a:rPr lang="en-US" smtClean="0"/>
              <a:pPr/>
              <a:t>9/2/2010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76776D-F225-4146-B057-E064E4968F8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A7E64B-1C67-4E28-88FA-629093C4ED28}" type="datetimeFigureOut">
              <a:rPr lang="en-US" smtClean="0"/>
              <a:pPr/>
              <a:t>9/2/2010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76776D-F225-4146-B057-E064E4968F8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7E64B-1C67-4E28-88FA-629093C4ED28}" type="datetimeFigureOut">
              <a:rPr lang="en-US" smtClean="0"/>
              <a:pPr/>
              <a:t>9/2/2010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76776D-F225-4146-B057-E064E4968F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800"/>
            <a:ext cx="7772400" cy="1470025"/>
          </a:xfrm>
        </p:spPr>
        <p:txBody>
          <a:bodyPr>
            <a:normAutofit fontScale="90000"/>
          </a:bodyPr>
          <a:lstStyle/>
          <a:p>
            <a:r>
              <a:rPr lang="en-US" sz="6600" b="1" dirty="0" smtClean="0">
                <a:solidFill>
                  <a:schemeClr val="accent1">
                    <a:lumMod val="75000"/>
                  </a:schemeClr>
                </a:solidFill>
              </a:rPr>
              <a:t>From</a:t>
            </a:r>
            <a:br>
              <a:rPr lang="en-US" sz="6600" b="1" dirty="0" smtClean="0">
                <a:solidFill>
                  <a:schemeClr val="accent1">
                    <a:lumMod val="75000"/>
                  </a:schemeClr>
                </a:solidFill>
              </a:rPr>
            </a:br>
            <a:r>
              <a:rPr lang="en-US" sz="6600" b="1" dirty="0" smtClean="0">
                <a:solidFill>
                  <a:schemeClr val="accent1">
                    <a:lumMod val="75000"/>
                  </a:schemeClr>
                </a:solidFill>
              </a:rPr>
              <a:t>Design to HTML</a:t>
            </a:r>
            <a:br>
              <a:rPr lang="en-US" sz="6600" b="1" dirty="0" smtClean="0">
                <a:solidFill>
                  <a:schemeClr val="accent1">
                    <a:lumMod val="75000"/>
                  </a:schemeClr>
                </a:solidFill>
              </a:rPr>
            </a:br>
            <a:r>
              <a:rPr lang="en-US" sz="3600" b="1" dirty="0" smtClean="0">
                <a:solidFill>
                  <a:schemeClr val="accent1">
                    <a:lumMod val="75000"/>
                  </a:schemeClr>
                </a:solidFill>
              </a:rPr>
              <a:t>Part 1</a:t>
            </a:r>
            <a:endParaRPr lang="en-US" sz="3600" b="1"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207360" y="283710"/>
            <a:ext cx="7356960" cy="547257"/>
          </a:xfrm>
          <a:prstGeom prst="rect">
            <a:avLst/>
          </a:prstGeom>
          <a:noFill/>
          <a:ln w="9525">
            <a:noFill/>
            <a:round/>
            <a:headEnd/>
            <a:tailEnd/>
          </a:ln>
          <a:effectLst/>
        </p:spPr>
        <p:txBody>
          <a:bodyPr wrap="none" lIns="81639" tIns="40820" rIns="81639" bIns="40820"/>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3300" u="sng" dirty="0">
                <a:solidFill>
                  <a:srgbClr val="333366"/>
                </a:solidFill>
              </a:rPr>
              <a:t>Table </a:t>
            </a:r>
            <a:r>
              <a:rPr lang="en-GB" sz="3300" u="sng" dirty="0" err="1">
                <a:solidFill>
                  <a:srgbClr val="333366"/>
                </a:solidFill>
              </a:rPr>
              <a:t>vs</a:t>
            </a:r>
            <a:r>
              <a:rPr lang="en-GB" sz="3300" u="sng" dirty="0">
                <a:solidFill>
                  <a:srgbClr val="333366"/>
                </a:solidFill>
              </a:rPr>
              <a:t> CSS layouts - Disadvantages </a:t>
            </a:r>
          </a:p>
        </p:txBody>
      </p:sp>
      <p:sp>
        <p:nvSpPr>
          <p:cNvPr id="6146" name="Text Box 2"/>
          <p:cNvSpPr txBox="1">
            <a:spLocks noChangeArrowheads="1"/>
          </p:cNvSpPr>
          <p:nvPr/>
        </p:nvSpPr>
        <p:spPr bwMode="auto">
          <a:xfrm>
            <a:off x="414720" y="1126198"/>
            <a:ext cx="8501760" cy="5335761"/>
          </a:xfrm>
          <a:prstGeom prst="rect">
            <a:avLst/>
          </a:prstGeom>
          <a:noFill/>
          <a:ln w="9525">
            <a:noFill/>
            <a:round/>
            <a:headEnd/>
            <a:tailEnd/>
          </a:ln>
          <a:effectLst/>
        </p:spPr>
        <p:txBody>
          <a:bodyPr lIns="81639" tIns="40820" rIns="81639" bIns="40820"/>
          <a:lstStyle/>
          <a:p>
            <a:pPr marL="165603" indent="-165603">
              <a:buFont typeface="Arial" pitchFamily="34" charset="0"/>
              <a:buChar char="•"/>
              <a:tabLst>
                <a:tab pos="973454"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b="1" dirty="0">
                <a:solidFill>
                  <a:srgbClr val="333366"/>
                </a:solidFill>
              </a:rPr>
              <a:t>Tables have been used in designing web sites for a very long time. Yet, even today, with the multitude of browsers available, many compatibility and accessibility issues rise to the surface. 	</a:t>
            </a:r>
          </a:p>
          <a:p>
            <a:pPr marL="165603" indent="-165603">
              <a:lnSpc>
                <a:spcPct val="140000"/>
              </a:lnSpc>
              <a:buFont typeface="Arial" pitchFamily="34" charset="0"/>
              <a:buChar char="•"/>
              <a:tabLst>
                <a:tab pos="973454"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b="1" dirty="0">
                <a:solidFill>
                  <a:srgbClr val="333366"/>
                </a:solidFill>
              </a:rPr>
              <a:t>All these issues must be addressed in order to ensure a web site is completely functional to all 	users including those using alternate browsers.</a:t>
            </a:r>
          </a:p>
          <a:p>
            <a:pPr marL="165603" indent="-165603">
              <a:lnSpc>
                <a:spcPct val="140000"/>
              </a:lnSpc>
              <a:buFont typeface="Arial" pitchFamily="34" charset="0"/>
              <a:buChar char="•"/>
              <a:tabLst>
                <a:tab pos="973454"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b="1" dirty="0">
                <a:solidFill>
                  <a:srgbClr val="333366"/>
                </a:solidFill>
              </a:rPr>
              <a:t>Among the many issues related to tables, the most disturbing one (for users as well as web 	developers) is browser compatibility. Among the most common browsers today, we see Internet Explorer, Netscape, Opera and Mozilla. However, there are several versions of each on 	the market. This means that web sites should be tested on as many versions as possible in order to obtain an accurate compatibility analysis.</a:t>
            </a:r>
          </a:p>
        </p:txBody>
      </p:sp>
    </p:spTree>
  </p:cSld>
  <p:clrMapOvr>
    <a:masterClrMapping/>
  </p:clrMapOvr>
  <p:transition>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207360" y="283710"/>
            <a:ext cx="7356960" cy="547257"/>
          </a:xfrm>
          <a:prstGeom prst="rect">
            <a:avLst/>
          </a:prstGeom>
          <a:noFill/>
          <a:ln w="9525">
            <a:noFill/>
            <a:round/>
            <a:headEnd/>
            <a:tailEnd/>
          </a:ln>
          <a:effectLst/>
        </p:spPr>
        <p:txBody>
          <a:bodyPr wrap="none" lIns="81639" tIns="40820" rIns="81639" bIns="40820"/>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3300" u="sng" dirty="0">
                <a:solidFill>
                  <a:srgbClr val="333366"/>
                </a:solidFill>
              </a:rPr>
              <a:t>Table </a:t>
            </a:r>
            <a:r>
              <a:rPr lang="en-GB" sz="3300" u="sng" dirty="0" err="1">
                <a:solidFill>
                  <a:srgbClr val="333366"/>
                </a:solidFill>
              </a:rPr>
              <a:t>vs</a:t>
            </a:r>
            <a:r>
              <a:rPr lang="en-GB" sz="3300" u="sng" dirty="0">
                <a:solidFill>
                  <a:srgbClr val="333366"/>
                </a:solidFill>
              </a:rPr>
              <a:t> CSS layouts - Disadvantages </a:t>
            </a:r>
          </a:p>
        </p:txBody>
      </p:sp>
      <p:sp>
        <p:nvSpPr>
          <p:cNvPr id="7170" name="Text Box 2"/>
          <p:cNvSpPr txBox="1">
            <a:spLocks noChangeArrowheads="1"/>
          </p:cNvSpPr>
          <p:nvPr/>
        </p:nvSpPr>
        <p:spPr bwMode="auto">
          <a:xfrm>
            <a:off x="279360" y="2405052"/>
            <a:ext cx="8501760" cy="1602889"/>
          </a:xfrm>
          <a:prstGeom prst="rect">
            <a:avLst/>
          </a:prstGeom>
          <a:noFill/>
          <a:ln w="9525">
            <a:noFill/>
            <a:round/>
            <a:headEnd/>
            <a:tailEnd/>
          </a:ln>
          <a:effectLst/>
        </p:spPr>
        <p:txBody>
          <a:bodyPr lIns="81639" tIns="40820" rIns="81639" bIns="40820"/>
          <a:lstStyle/>
          <a:p>
            <a:pPr marL="165603" indent="-165603">
              <a:buFont typeface="Arial" pitchFamily="34" charset="0"/>
              <a:buChar char="•"/>
              <a:tabLst>
                <a:tab pos="973454"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b="1" dirty="0">
                <a:solidFill>
                  <a:srgbClr val="333366"/>
                </a:solidFill>
              </a:rPr>
              <a:t>People with disabilities use alternative browsers such as screen readers, speech output browsers, </a:t>
            </a:r>
            <a:r>
              <a:rPr lang="en-GB" sz="2000" b="1" dirty="0" err="1">
                <a:solidFill>
                  <a:srgbClr val="333366"/>
                </a:solidFill>
              </a:rPr>
              <a:t>braille</a:t>
            </a:r>
            <a:r>
              <a:rPr lang="en-GB" sz="2000" b="1" dirty="0">
                <a:solidFill>
                  <a:srgbClr val="333366"/>
                </a:solidFill>
              </a:rPr>
              <a:t> browsers and text browsers. </a:t>
            </a:r>
          </a:p>
          <a:p>
            <a:pPr marL="165603" indent="-165603">
              <a:lnSpc>
                <a:spcPct val="140000"/>
              </a:lnSpc>
              <a:buFont typeface="Arial" pitchFamily="34" charset="0"/>
              <a:buChar char="•"/>
              <a:tabLst>
                <a:tab pos="973454"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b="1" dirty="0">
                <a:solidFill>
                  <a:srgbClr val="333366"/>
                </a:solidFill>
              </a:rPr>
              <a:t>Using alternate browsing methods on table-based web sites can prove to be a painful experience for users.</a:t>
            </a:r>
          </a:p>
        </p:txBody>
      </p:sp>
      <p:sp>
        <p:nvSpPr>
          <p:cNvPr id="7171" name="Text Box 3"/>
          <p:cNvSpPr txBox="1">
            <a:spLocks noChangeArrowheads="1"/>
          </p:cNvSpPr>
          <p:nvPr/>
        </p:nvSpPr>
        <p:spPr bwMode="auto">
          <a:xfrm>
            <a:off x="315360" y="1755545"/>
            <a:ext cx="7290720" cy="424844"/>
          </a:xfrm>
          <a:prstGeom prst="rect">
            <a:avLst/>
          </a:prstGeom>
          <a:noFill/>
          <a:ln w="9525">
            <a:noFill/>
            <a:round/>
            <a:headEnd/>
            <a:tailEnd/>
          </a:ln>
          <a:effectLst/>
        </p:spPr>
        <p:txBody>
          <a:bodyPr lIns="81639" tIns="40820" rIns="81639" bIns="40820"/>
          <a:lstStyle/>
          <a:p>
            <a:pPr>
              <a:tabLst>
                <a:tab pos="807852" algn="l"/>
                <a:tab pos="1313299" algn="l"/>
                <a:tab pos="1969949" algn="l"/>
                <a:tab pos="2626599" algn="l"/>
                <a:tab pos="3283248" algn="l"/>
                <a:tab pos="3939898" algn="l"/>
                <a:tab pos="4596548" algn="l"/>
                <a:tab pos="5253198" algn="l"/>
                <a:tab pos="5909847" algn="l"/>
                <a:tab pos="6566497" algn="l"/>
                <a:tab pos="7223147" algn="l"/>
              </a:tabLst>
            </a:pPr>
            <a:r>
              <a:rPr lang="en-GB" sz="2400" b="1" dirty="0">
                <a:solidFill>
                  <a:srgbClr val="0099FF"/>
                </a:solidFill>
              </a:rPr>
              <a:t>Tables and accessibility problems</a:t>
            </a:r>
          </a:p>
        </p:txBody>
      </p:sp>
    </p:spTree>
  </p:cSld>
  <p:clrMapOvr>
    <a:masterClrMapping/>
  </p:clrMapOvr>
  <p:transition>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207361" y="283710"/>
            <a:ext cx="4243680" cy="547257"/>
          </a:xfrm>
          <a:prstGeom prst="rect">
            <a:avLst/>
          </a:prstGeom>
          <a:noFill/>
          <a:ln w="9525">
            <a:noFill/>
            <a:round/>
            <a:headEnd/>
            <a:tailEnd/>
          </a:ln>
          <a:effectLst/>
        </p:spPr>
        <p:txBody>
          <a:bodyPr wrap="none" lIns="81639" tIns="40820" rIns="81639" bIns="40820"/>
          <a:lstStyle/>
          <a:p>
            <a:pPr>
              <a:tabLst>
                <a:tab pos="656650" algn="l"/>
                <a:tab pos="1313299" algn="l"/>
                <a:tab pos="1969949" algn="l"/>
                <a:tab pos="2626599" algn="l"/>
                <a:tab pos="3283248" algn="l"/>
                <a:tab pos="3939898" algn="l"/>
              </a:tabLst>
            </a:pPr>
            <a:r>
              <a:rPr lang="en-GB" sz="3300" u="sng" dirty="0">
                <a:solidFill>
                  <a:srgbClr val="333366"/>
                </a:solidFill>
              </a:rPr>
              <a:t>Table </a:t>
            </a:r>
            <a:r>
              <a:rPr lang="en-GB" sz="3300" u="sng" dirty="0" err="1">
                <a:solidFill>
                  <a:srgbClr val="333366"/>
                </a:solidFill>
              </a:rPr>
              <a:t>vs</a:t>
            </a:r>
            <a:r>
              <a:rPr lang="en-GB" sz="3300" u="sng" dirty="0">
                <a:solidFill>
                  <a:srgbClr val="333366"/>
                </a:solidFill>
              </a:rPr>
              <a:t> CSS layouts </a:t>
            </a:r>
          </a:p>
        </p:txBody>
      </p:sp>
      <p:sp>
        <p:nvSpPr>
          <p:cNvPr id="8194" name="Text Box 2"/>
          <p:cNvSpPr txBox="1">
            <a:spLocks noChangeArrowheads="1"/>
          </p:cNvSpPr>
          <p:nvPr/>
        </p:nvSpPr>
        <p:spPr bwMode="auto">
          <a:xfrm>
            <a:off x="279360" y="2405052"/>
            <a:ext cx="8501760" cy="2432416"/>
          </a:xfrm>
          <a:prstGeom prst="rect">
            <a:avLst/>
          </a:prstGeom>
          <a:noFill/>
          <a:ln w="9525">
            <a:noFill/>
            <a:round/>
            <a:headEnd/>
            <a:tailEnd/>
          </a:ln>
          <a:effectLst/>
        </p:spPr>
        <p:txBody>
          <a:bodyPr lIns="81639" tIns="40820" rIns="81639" bIns="40820"/>
          <a:lstStyle/>
          <a:p>
            <a:pPr marL="165603" indent="-165603">
              <a:buFont typeface="Wingdings" charset="2"/>
              <a:buChar char=""/>
              <a:tabLst>
                <a:tab pos="973454"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900" b="1" dirty="0">
                <a:solidFill>
                  <a:srgbClr val="333366"/>
                </a:solidFill>
              </a:rPr>
              <a:t>Widely supported by modern browsers but not by older browsers </a:t>
            </a:r>
          </a:p>
          <a:p>
            <a:pPr marL="165603" indent="-165603">
              <a:lnSpc>
                <a:spcPct val="140000"/>
              </a:lnSpc>
              <a:buFont typeface="Wingdings" charset="2"/>
              <a:buChar char=""/>
              <a:tabLst>
                <a:tab pos="973454"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900" b="1" dirty="0">
                <a:solidFill>
                  <a:srgbClr val="333366"/>
                </a:solidFill>
              </a:rPr>
              <a:t>Allows extreme flexibility in positioning </a:t>
            </a:r>
          </a:p>
          <a:p>
            <a:pPr marL="165603" indent="-165603">
              <a:lnSpc>
                <a:spcPct val="140000"/>
              </a:lnSpc>
              <a:buFont typeface="Wingdings" charset="2"/>
              <a:buChar char=""/>
              <a:tabLst>
                <a:tab pos="973454"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900" b="1" dirty="0">
                <a:solidFill>
                  <a:srgbClr val="333366"/>
                </a:solidFill>
              </a:rPr>
              <a:t>Increases usability by encouraging liquid design </a:t>
            </a:r>
          </a:p>
          <a:p>
            <a:pPr marL="165603" indent="-165603">
              <a:lnSpc>
                <a:spcPct val="140000"/>
              </a:lnSpc>
              <a:buFont typeface="Wingdings" charset="2"/>
              <a:buChar char=""/>
              <a:tabLst>
                <a:tab pos="973454"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900" b="1" dirty="0">
                <a:solidFill>
                  <a:srgbClr val="333366"/>
                </a:solidFill>
              </a:rPr>
              <a:t>Keeps </a:t>
            </a:r>
            <a:r>
              <a:rPr lang="en-GB" sz="1900" b="1">
                <a:solidFill>
                  <a:srgbClr val="333366"/>
                </a:solidFill>
              </a:rPr>
              <a:t>the </a:t>
            </a:r>
            <a:r>
              <a:rPr lang="en-GB" sz="1900" b="1" smtClean="0">
                <a:solidFill>
                  <a:srgbClr val="333366"/>
                </a:solidFill>
              </a:rPr>
              <a:t>HTML/text </a:t>
            </a:r>
            <a:r>
              <a:rPr lang="en-GB" sz="1900" b="1" dirty="0">
                <a:solidFill>
                  <a:srgbClr val="333366"/>
                </a:solidFill>
              </a:rPr>
              <a:t>ratio at a low level thus decreasing load time </a:t>
            </a:r>
          </a:p>
          <a:p>
            <a:pPr marL="165603" indent="-165603">
              <a:lnSpc>
                <a:spcPct val="140000"/>
              </a:lnSpc>
              <a:buFont typeface="Wingdings" charset="2"/>
              <a:buChar char=""/>
              <a:tabLst>
                <a:tab pos="973454"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900" b="1" dirty="0">
                <a:solidFill>
                  <a:srgbClr val="333366"/>
                </a:solidFill>
              </a:rPr>
              <a:t>Allows the display of main content first while the graphics load afterwards </a:t>
            </a:r>
          </a:p>
        </p:txBody>
      </p:sp>
      <p:sp>
        <p:nvSpPr>
          <p:cNvPr id="8195" name="Text Box 3"/>
          <p:cNvSpPr txBox="1">
            <a:spLocks noChangeArrowheads="1"/>
          </p:cNvSpPr>
          <p:nvPr/>
        </p:nvSpPr>
        <p:spPr bwMode="auto">
          <a:xfrm>
            <a:off x="315360" y="1755545"/>
            <a:ext cx="7290720" cy="424844"/>
          </a:xfrm>
          <a:prstGeom prst="rect">
            <a:avLst/>
          </a:prstGeom>
          <a:noFill/>
          <a:ln w="9525">
            <a:noFill/>
            <a:round/>
            <a:headEnd/>
            <a:tailEnd/>
          </a:ln>
          <a:effectLst/>
        </p:spPr>
        <p:txBody>
          <a:bodyPr lIns="81639" tIns="40820" rIns="81639" bIns="40820"/>
          <a:lstStyle/>
          <a:p>
            <a:pPr>
              <a:tabLst>
                <a:tab pos="807852" algn="l"/>
                <a:tab pos="1313299" algn="l"/>
                <a:tab pos="1969949" algn="l"/>
                <a:tab pos="2626599" algn="l"/>
                <a:tab pos="3283248" algn="l"/>
                <a:tab pos="3939898" algn="l"/>
                <a:tab pos="4596548" algn="l"/>
                <a:tab pos="5253198" algn="l"/>
                <a:tab pos="5909847" algn="l"/>
                <a:tab pos="6566497" algn="l"/>
                <a:tab pos="7223147" algn="l"/>
              </a:tabLst>
            </a:pPr>
            <a:r>
              <a:rPr lang="en-GB" sz="2400" b="1" dirty="0">
                <a:solidFill>
                  <a:srgbClr val="0099FF"/>
                </a:solidFill>
              </a:rPr>
              <a:t>Facts about CSS layouts (DIV)</a:t>
            </a:r>
          </a:p>
        </p:txBody>
      </p:sp>
    </p:spTree>
  </p:cSld>
  <p:clrMapOvr>
    <a:masterClrMapping/>
  </p:clrMapOvr>
  <p:transition>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207361" y="283710"/>
            <a:ext cx="4243680" cy="547257"/>
          </a:xfrm>
          <a:prstGeom prst="rect">
            <a:avLst/>
          </a:prstGeom>
          <a:noFill/>
          <a:ln w="9525">
            <a:noFill/>
            <a:round/>
            <a:headEnd/>
            <a:tailEnd/>
          </a:ln>
          <a:effectLst/>
        </p:spPr>
        <p:txBody>
          <a:bodyPr wrap="none" lIns="81639" tIns="40820" rIns="81639" bIns="40820"/>
          <a:lstStyle/>
          <a:p>
            <a:pPr>
              <a:tabLst>
                <a:tab pos="656650" algn="l"/>
                <a:tab pos="1313299" algn="l"/>
                <a:tab pos="1969949" algn="l"/>
                <a:tab pos="2626599" algn="l"/>
                <a:tab pos="3283248" algn="l"/>
                <a:tab pos="3939898" algn="l"/>
              </a:tabLst>
            </a:pPr>
            <a:r>
              <a:rPr lang="en-GB" sz="3300" u="sng" dirty="0">
                <a:solidFill>
                  <a:srgbClr val="333366"/>
                </a:solidFill>
              </a:rPr>
              <a:t>Table </a:t>
            </a:r>
            <a:r>
              <a:rPr lang="en-GB" sz="3300" u="sng" dirty="0" err="1">
                <a:solidFill>
                  <a:srgbClr val="333366"/>
                </a:solidFill>
              </a:rPr>
              <a:t>vs</a:t>
            </a:r>
            <a:r>
              <a:rPr lang="en-GB" sz="3300" u="sng" dirty="0">
                <a:solidFill>
                  <a:srgbClr val="333366"/>
                </a:solidFill>
              </a:rPr>
              <a:t> CSS layouts </a:t>
            </a:r>
          </a:p>
        </p:txBody>
      </p:sp>
      <p:sp>
        <p:nvSpPr>
          <p:cNvPr id="9218" name="Text Box 2"/>
          <p:cNvSpPr txBox="1">
            <a:spLocks noChangeArrowheads="1"/>
          </p:cNvSpPr>
          <p:nvPr/>
        </p:nvSpPr>
        <p:spPr bwMode="auto">
          <a:xfrm>
            <a:off x="192960" y="1317739"/>
            <a:ext cx="8501760" cy="5335760"/>
          </a:xfrm>
          <a:prstGeom prst="rect">
            <a:avLst/>
          </a:prstGeom>
          <a:noFill/>
          <a:ln w="9525">
            <a:noFill/>
            <a:round/>
            <a:headEnd/>
            <a:tailEnd/>
          </a:ln>
          <a:effectLst/>
        </p:spPr>
        <p:txBody>
          <a:bodyPr lIns="81639" tIns="40820" rIns="81639" bIns="40820"/>
          <a:lstStyle/>
          <a:p>
            <a:pPr marL="165603" indent="-165603">
              <a:buFont typeface="Wingdings" charset="2"/>
              <a:buChar char=""/>
              <a:tabLst>
                <a:tab pos="973454"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900" b="1" dirty="0">
                <a:solidFill>
                  <a:srgbClr val="333366"/>
                </a:solidFill>
              </a:rPr>
              <a:t>Graphic intense sites or those that employ elements that prove inaccessible to disabled users can 	put CSS to good work by placing all these elements at the bottom of the source code. This way, 	normal browsers will render the layout properly for normal users, letting them enjoy the visuals while alternate browsers will easily render the simplified, informational content to disabled 	users.</a:t>
            </a:r>
          </a:p>
          <a:p>
            <a:pPr marL="165603" indent="-165603">
              <a:lnSpc>
                <a:spcPct val="140000"/>
              </a:lnSpc>
              <a:buFont typeface="Wingdings" charset="2"/>
              <a:buChar char=""/>
              <a:tabLst>
                <a:tab pos="973454"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900" b="1" dirty="0">
                <a:solidFill>
                  <a:srgbClr val="333366"/>
                </a:solidFill>
              </a:rPr>
              <a:t>Using CSS can also avoid accessibility issues raised by table cells. When creating CSS-based web sites the content flows logically without disruption.</a:t>
            </a:r>
          </a:p>
          <a:p>
            <a:pPr marL="165603" indent="-165603">
              <a:lnSpc>
                <a:spcPct val="140000"/>
              </a:lnSpc>
              <a:buFont typeface="Wingdings" charset="2"/>
              <a:buChar char=""/>
              <a:tabLst>
                <a:tab pos="973454"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900" b="1" dirty="0">
                <a:solidFill>
                  <a:srgbClr val="333366"/>
                </a:solidFill>
              </a:rPr>
              <a:t>Tables should only be used in extreme cases where there is no other viable alternative. In this 	case, extra care should be taken in testing for the disabled users. Web developers should use CSS positioning and formatting as much as possible.</a:t>
            </a:r>
          </a:p>
        </p:txBody>
      </p:sp>
      <p:sp>
        <p:nvSpPr>
          <p:cNvPr id="9219" name="Text Box 3"/>
          <p:cNvSpPr txBox="1">
            <a:spLocks noChangeArrowheads="1"/>
          </p:cNvSpPr>
          <p:nvPr/>
        </p:nvSpPr>
        <p:spPr bwMode="auto">
          <a:xfrm>
            <a:off x="273601" y="829528"/>
            <a:ext cx="7290720" cy="424845"/>
          </a:xfrm>
          <a:prstGeom prst="rect">
            <a:avLst/>
          </a:prstGeom>
          <a:noFill/>
          <a:ln w="9525">
            <a:noFill/>
            <a:round/>
            <a:headEnd/>
            <a:tailEnd/>
          </a:ln>
          <a:effectLst/>
        </p:spPr>
        <p:txBody>
          <a:bodyPr lIns="81639" tIns="40820" rIns="81639" bIns="40820"/>
          <a:lstStyle/>
          <a:p>
            <a:pPr>
              <a:tabLst>
                <a:tab pos="807852" algn="l"/>
                <a:tab pos="1313299" algn="l"/>
                <a:tab pos="1969949" algn="l"/>
                <a:tab pos="2626599" algn="l"/>
                <a:tab pos="3283248" algn="l"/>
                <a:tab pos="3939898" algn="l"/>
                <a:tab pos="4596548" algn="l"/>
                <a:tab pos="5253198" algn="l"/>
                <a:tab pos="5909847" algn="l"/>
                <a:tab pos="6566497" algn="l"/>
                <a:tab pos="7223147" algn="l"/>
              </a:tabLst>
            </a:pPr>
            <a:r>
              <a:rPr lang="en-GB" sz="2400" b="1" dirty="0">
                <a:solidFill>
                  <a:srgbClr val="0099FF"/>
                </a:solidFill>
              </a:rPr>
              <a:t>Increasing accessibility through CSS</a:t>
            </a:r>
          </a:p>
        </p:txBody>
      </p:sp>
    </p:spTree>
  </p:cSld>
  <p:clrMapOvr>
    <a:masterClrMapping/>
  </p:clrMapOvr>
  <p:transition>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207360" y="283710"/>
            <a:ext cx="4037760" cy="547257"/>
          </a:xfrm>
          <a:prstGeom prst="rect">
            <a:avLst/>
          </a:prstGeom>
          <a:noFill/>
          <a:ln w="9525">
            <a:noFill/>
            <a:round/>
            <a:headEnd/>
            <a:tailEnd/>
          </a:ln>
          <a:effectLst/>
        </p:spPr>
        <p:txBody>
          <a:bodyPr wrap="none" lIns="81639" tIns="40820" rIns="81639" bIns="40820"/>
          <a:lstStyle/>
          <a:p>
            <a:pPr>
              <a:tabLst>
                <a:tab pos="656650" algn="l"/>
                <a:tab pos="1313299" algn="l"/>
                <a:tab pos="1969949" algn="l"/>
                <a:tab pos="2626599" algn="l"/>
                <a:tab pos="3283248" algn="l"/>
                <a:tab pos="3939898" algn="l"/>
              </a:tabLst>
            </a:pPr>
            <a:r>
              <a:rPr lang="en-GB" sz="3300" u="sng" dirty="0">
                <a:solidFill>
                  <a:srgbClr val="333366"/>
                </a:solidFill>
              </a:rPr>
              <a:t>Div layout structuring</a:t>
            </a:r>
          </a:p>
        </p:txBody>
      </p:sp>
      <p:sp>
        <p:nvSpPr>
          <p:cNvPr id="10242" name="Text Box 2"/>
          <p:cNvSpPr txBox="1">
            <a:spLocks noChangeArrowheads="1"/>
          </p:cNvSpPr>
          <p:nvPr/>
        </p:nvSpPr>
        <p:spPr bwMode="auto">
          <a:xfrm>
            <a:off x="192960" y="938978"/>
            <a:ext cx="8501760" cy="1602889"/>
          </a:xfrm>
          <a:prstGeom prst="rect">
            <a:avLst/>
          </a:prstGeom>
          <a:noFill/>
          <a:ln w="9525">
            <a:noFill/>
            <a:round/>
            <a:headEnd/>
            <a:tailEnd/>
          </a:ln>
          <a:effectLst/>
        </p:spPr>
        <p:txBody>
          <a:bodyPr lIns="81639" tIns="40820" rIns="81639" bIns="40820"/>
          <a:lstStyle/>
          <a:p>
            <a:pPr marL="165603" indent="-165603">
              <a:buFont typeface="Arial" pitchFamily="34" charset="0"/>
              <a:buChar char="•"/>
              <a:tabLst>
                <a:tab pos="973454"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b="1" dirty="0">
                <a:solidFill>
                  <a:srgbClr val="333366"/>
                </a:solidFill>
              </a:rPr>
              <a:t>As mentioned above, we always start with the high-level perspective. The CSS file structure should also comply in the same manner for easy viewing and accessing. </a:t>
            </a:r>
          </a:p>
          <a:p>
            <a:pPr marL="165603" indent="-165603">
              <a:lnSpc>
                <a:spcPct val="140000"/>
              </a:lnSpc>
              <a:buFont typeface="Arial" pitchFamily="34" charset="0"/>
              <a:buChar char="•"/>
              <a:tabLst>
                <a:tab pos="973454"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b="1" dirty="0">
                <a:solidFill>
                  <a:srgbClr val="333366"/>
                </a:solidFill>
              </a:rPr>
              <a:t>You can have the file structure: layout, header, content, and footer. </a:t>
            </a:r>
          </a:p>
        </p:txBody>
      </p:sp>
      <p:sp>
        <p:nvSpPr>
          <p:cNvPr id="10243" name="Text Box 3"/>
          <p:cNvSpPr txBox="1">
            <a:spLocks noChangeArrowheads="1"/>
          </p:cNvSpPr>
          <p:nvPr/>
        </p:nvSpPr>
        <p:spPr bwMode="auto">
          <a:xfrm>
            <a:off x="378721" y="2808295"/>
            <a:ext cx="3186720" cy="4128914"/>
          </a:xfrm>
          <a:prstGeom prst="rect">
            <a:avLst/>
          </a:prstGeom>
          <a:noFill/>
          <a:ln w="9525">
            <a:noFill/>
            <a:round/>
            <a:headEnd/>
            <a:tailEnd/>
          </a:ln>
          <a:effectLst/>
        </p:spPr>
        <p:txBody>
          <a:bodyPr lIns="81639" tIns="40820" rIns="81639" bIns="40820"/>
          <a:lstStyle/>
          <a:p>
            <a:pPr>
              <a:tabLst>
                <a:tab pos="656650" algn="l"/>
                <a:tab pos="1313299" algn="l"/>
                <a:tab pos="1969949" algn="l"/>
                <a:tab pos="2626599" algn="l"/>
              </a:tabLst>
            </a:pPr>
            <a:r>
              <a:rPr lang="en-GB" sz="2000" b="1" dirty="0">
                <a:solidFill>
                  <a:srgbClr val="0099FF"/>
                </a:solidFill>
              </a:rPr>
              <a:t>Layout</a:t>
            </a:r>
          </a:p>
          <a:p>
            <a:pPr>
              <a:tabLst>
                <a:tab pos="656650" algn="l"/>
                <a:tab pos="1313299" algn="l"/>
                <a:tab pos="1969949" algn="l"/>
                <a:tab pos="2626599" algn="l"/>
              </a:tabLst>
            </a:pPr>
            <a:endParaRPr lang="en-GB" sz="2000" b="1" dirty="0">
              <a:solidFill>
                <a:srgbClr val="0099FF"/>
              </a:solidFill>
            </a:endParaRPr>
          </a:p>
          <a:p>
            <a:pPr>
              <a:tabLst>
                <a:tab pos="656650" algn="l"/>
                <a:tab pos="1313299" algn="l"/>
                <a:tab pos="1969949" algn="l"/>
                <a:tab pos="2626599" algn="l"/>
              </a:tabLst>
            </a:pPr>
            <a:r>
              <a:rPr lang="en-GB" sz="2000" b="1" dirty="0">
                <a:solidFill>
                  <a:srgbClr val="333366"/>
                </a:solidFill>
              </a:rPr>
              <a:t>#wrapper{</a:t>
            </a:r>
          </a:p>
          <a:p>
            <a:pPr>
              <a:tabLst>
                <a:tab pos="656650" algn="l"/>
                <a:tab pos="1313299" algn="l"/>
                <a:tab pos="1969949" algn="l"/>
                <a:tab pos="2626599" algn="l"/>
              </a:tabLst>
            </a:pPr>
            <a:r>
              <a:rPr lang="en-GB" sz="2000" b="1" dirty="0">
                <a:solidFill>
                  <a:srgbClr val="333366"/>
                </a:solidFill>
              </a:rPr>
              <a:t>}</a:t>
            </a:r>
          </a:p>
          <a:p>
            <a:pPr>
              <a:tabLst>
                <a:tab pos="656650" algn="l"/>
                <a:tab pos="1313299" algn="l"/>
                <a:tab pos="1969949" algn="l"/>
                <a:tab pos="2626599" algn="l"/>
              </a:tabLst>
            </a:pPr>
            <a:endParaRPr lang="en-GB" sz="2000" b="1" dirty="0">
              <a:solidFill>
                <a:srgbClr val="333366"/>
              </a:solidFill>
            </a:endParaRPr>
          </a:p>
          <a:p>
            <a:pPr>
              <a:tabLst>
                <a:tab pos="656650" algn="l"/>
                <a:tab pos="1313299" algn="l"/>
                <a:tab pos="1969949" algn="l"/>
                <a:tab pos="2626599" algn="l"/>
              </a:tabLst>
            </a:pPr>
            <a:r>
              <a:rPr lang="en-GB" sz="2000" b="1" dirty="0">
                <a:solidFill>
                  <a:srgbClr val="333366"/>
                </a:solidFill>
              </a:rPr>
              <a:t>#wrapper #header{</a:t>
            </a:r>
          </a:p>
          <a:p>
            <a:pPr>
              <a:tabLst>
                <a:tab pos="656650" algn="l"/>
                <a:tab pos="1313299" algn="l"/>
                <a:tab pos="1969949" algn="l"/>
                <a:tab pos="2626599" algn="l"/>
              </a:tabLst>
            </a:pPr>
            <a:r>
              <a:rPr lang="en-GB" sz="2000" b="1" dirty="0">
                <a:solidFill>
                  <a:srgbClr val="333366"/>
                </a:solidFill>
              </a:rPr>
              <a:t>}</a:t>
            </a:r>
          </a:p>
          <a:p>
            <a:pPr>
              <a:tabLst>
                <a:tab pos="656650" algn="l"/>
                <a:tab pos="1313299" algn="l"/>
                <a:tab pos="1969949" algn="l"/>
                <a:tab pos="2626599" algn="l"/>
              </a:tabLst>
            </a:pPr>
            <a:endParaRPr lang="en-GB" sz="2000" b="1" dirty="0">
              <a:solidFill>
                <a:srgbClr val="333366"/>
              </a:solidFill>
            </a:endParaRPr>
          </a:p>
          <a:p>
            <a:pPr>
              <a:tabLst>
                <a:tab pos="656650" algn="l"/>
                <a:tab pos="1313299" algn="l"/>
                <a:tab pos="1969949" algn="l"/>
                <a:tab pos="2626599" algn="l"/>
              </a:tabLst>
            </a:pPr>
            <a:r>
              <a:rPr lang="en-GB" sz="2000" b="1" dirty="0">
                <a:solidFill>
                  <a:srgbClr val="333366"/>
                </a:solidFill>
              </a:rPr>
              <a:t>#wrapper #content{</a:t>
            </a:r>
          </a:p>
          <a:p>
            <a:pPr>
              <a:tabLst>
                <a:tab pos="656650" algn="l"/>
                <a:tab pos="1313299" algn="l"/>
                <a:tab pos="1969949" algn="l"/>
                <a:tab pos="2626599" algn="l"/>
              </a:tabLst>
            </a:pPr>
            <a:r>
              <a:rPr lang="en-GB" sz="2000" b="1" dirty="0">
                <a:solidFill>
                  <a:srgbClr val="333366"/>
                </a:solidFill>
              </a:rPr>
              <a:t>}</a:t>
            </a:r>
          </a:p>
          <a:p>
            <a:pPr>
              <a:tabLst>
                <a:tab pos="656650" algn="l"/>
                <a:tab pos="1313299" algn="l"/>
                <a:tab pos="1969949" algn="l"/>
                <a:tab pos="2626599" algn="l"/>
              </a:tabLst>
            </a:pPr>
            <a:endParaRPr lang="en-GB" sz="2000" b="1" dirty="0">
              <a:solidFill>
                <a:srgbClr val="333366"/>
              </a:solidFill>
            </a:endParaRPr>
          </a:p>
          <a:p>
            <a:pPr>
              <a:tabLst>
                <a:tab pos="656650" algn="l"/>
                <a:tab pos="1313299" algn="l"/>
                <a:tab pos="1969949" algn="l"/>
                <a:tab pos="2626599" algn="l"/>
              </a:tabLst>
            </a:pPr>
            <a:r>
              <a:rPr lang="en-GB" sz="2000" b="1" dirty="0">
                <a:solidFill>
                  <a:srgbClr val="333366"/>
                </a:solidFill>
              </a:rPr>
              <a:t>#wrapper #footer{</a:t>
            </a:r>
          </a:p>
          <a:p>
            <a:pPr>
              <a:tabLst>
                <a:tab pos="656650" algn="l"/>
                <a:tab pos="1313299" algn="l"/>
                <a:tab pos="1969949" algn="l"/>
                <a:tab pos="2626599" algn="l"/>
              </a:tabLst>
            </a:pPr>
            <a:r>
              <a:rPr lang="en-GB" sz="2000" b="1" dirty="0">
                <a:solidFill>
                  <a:srgbClr val="333366"/>
                </a:solidFill>
              </a:rPr>
              <a:t>}</a:t>
            </a:r>
          </a:p>
          <a:p>
            <a:pPr>
              <a:tabLst>
                <a:tab pos="656650" algn="l"/>
                <a:tab pos="1313299" algn="l"/>
                <a:tab pos="1969949" algn="l"/>
                <a:tab pos="2626599" algn="l"/>
              </a:tabLst>
            </a:pPr>
            <a:endParaRPr lang="en-GB" sz="2000" b="1" dirty="0">
              <a:solidFill>
                <a:srgbClr val="333366"/>
              </a:solidFill>
            </a:endParaRPr>
          </a:p>
        </p:txBody>
      </p:sp>
    </p:spTree>
  </p:cSld>
  <p:clrMapOvr>
    <a:masterClrMapping/>
  </p:clrMapOvr>
  <p:transition>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207360" y="283710"/>
            <a:ext cx="4037760" cy="547257"/>
          </a:xfrm>
          <a:prstGeom prst="rect">
            <a:avLst/>
          </a:prstGeom>
          <a:noFill/>
          <a:ln w="9525">
            <a:noFill/>
            <a:round/>
            <a:headEnd/>
            <a:tailEnd/>
          </a:ln>
          <a:effectLst/>
        </p:spPr>
        <p:txBody>
          <a:bodyPr wrap="none" lIns="81639" tIns="40820" rIns="81639" bIns="40820"/>
          <a:lstStyle/>
          <a:p>
            <a:pPr>
              <a:tabLst>
                <a:tab pos="656650" algn="l"/>
                <a:tab pos="1313299" algn="l"/>
                <a:tab pos="1969949" algn="l"/>
                <a:tab pos="2626599" algn="l"/>
                <a:tab pos="3283248" algn="l"/>
                <a:tab pos="3939898" algn="l"/>
              </a:tabLst>
            </a:pPr>
            <a:r>
              <a:rPr lang="en-GB" sz="3300" u="sng" dirty="0">
                <a:solidFill>
                  <a:srgbClr val="333366"/>
                </a:solidFill>
              </a:rPr>
              <a:t>Div layout structuring</a:t>
            </a:r>
          </a:p>
        </p:txBody>
      </p:sp>
      <p:sp>
        <p:nvSpPr>
          <p:cNvPr id="11266" name="Text Box 2"/>
          <p:cNvSpPr txBox="1">
            <a:spLocks noChangeArrowheads="1"/>
          </p:cNvSpPr>
          <p:nvPr/>
        </p:nvSpPr>
        <p:spPr bwMode="auto">
          <a:xfrm>
            <a:off x="378721" y="1764186"/>
            <a:ext cx="3186720" cy="4090029"/>
          </a:xfrm>
          <a:prstGeom prst="rect">
            <a:avLst/>
          </a:prstGeom>
          <a:noFill/>
          <a:ln w="9525">
            <a:noFill/>
            <a:round/>
            <a:headEnd/>
            <a:tailEnd/>
          </a:ln>
          <a:effectLst/>
        </p:spPr>
        <p:txBody>
          <a:bodyPr lIns="81639" tIns="40820" rIns="81639" bIns="40820"/>
          <a:lstStyle/>
          <a:p>
            <a:pPr>
              <a:tabLst>
                <a:tab pos="656650" algn="l"/>
                <a:tab pos="1313299" algn="l"/>
                <a:tab pos="1969949" algn="l"/>
                <a:tab pos="2626599" algn="l"/>
              </a:tabLst>
            </a:pPr>
            <a:r>
              <a:rPr lang="en-GB" sz="2000" b="1" dirty="0">
                <a:solidFill>
                  <a:srgbClr val="0099FF"/>
                </a:solidFill>
              </a:rPr>
              <a:t>Header</a:t>
            </a:r>
          </a:p>
          <a:p>
            <a:pPr>
              <a:tabLst>
                <a:tab pos="656650" algn="l"/>
                <a:tab pos="1313299" algn="l"/>
                <a:tab pos="1969949" algn="l"/>
                <a:tab pos="2626599" algn="l"/>
              </a:tabLst>
            </a:pPr>
            <a:endParaRPr lang="en-GB" sz="1700" b="1" dirty="0">
              <a:solidFill>
                <a:srgbClr val="0099FF"/>
              </a:solidFill>
            </a:endParaRPr>
          </a:p>
          <a:p>
            <a:pPr>
              <a:tabLst>
                <a:tab pos="656650" algn="l"/>
                <a:tab pos="1313299" algn="l"/>
                <a:tab pos="1969949" algn="l"/>
                <a:tab pos="2626599" algn="l"/>
              </a:tabLst>
            </a:pPr>
            <a:r>
              <a:rPr lang="en-GB" sz="2000" b="1" dirty="0">
                <a:solidFill>
                  <a:srgbClr val="333366"/>
                </a:solidFill>
              </a:rPr>
              <a:t>#header #logo{</a:t>
            </a:r>
          </a:p>
          <a:p>
            <a:pPr>
              <a:tabLst>
                <a:tab pos="656650" algn="l"/>
                <a:tab pos="1313299" algn="l"/>
                <a:tab pos="1969949" algn="l"/>
                <a:tab pos="2626599" algn="l"/>
              </a:tabLst>
            </a:pPr>
            <a:r>
              <a:rPr lang="en-GB" sz="2000" b="1" dirty="0">
                <a:solidFill>
                  <a:srgbClr val="333366"/>
                </a:solidFill>
              </a:rPr>
              <a:t>}</a:t>
            </a:r>
          </a:p>
          <a:p>
            <a:pPr>
              <a:tabLst>
                <a:tab pos="656650" algn="l"/>
                <a:tab pos="1313299" algn="l"/>
                <a:tab pos="1969949" algn="l"/>
                <a:tab pos="2626599" algn="l"/>
              </a:tabLst>
            </a:pPr>
            <a:endParaRPr lang="en-GB" sz="2000" b="1" dirty="0">
              <a:solidFill>
                <a:srgbClr val="333366"/>
              </a:solidFill>
            </a:endParaRPr>
          </a:p>
          <a:p>
            <a:pPr>
              <a:tabLst>
                <a:tab pos="656650" algn="l"/>
                <a:tab pos="1313299" algn="l"/>
                <a:tab pos="1969949" algn="l"/>
                <a:tab pos="2626599" algn="l"/>
              </a:tabLst>
            </a:pPr>
            <a:r>
              <a:rPr lang="en-GB" sz="2000" b="1" dirty="0">
                <a:solidFill>
                  <a:srgbClr val="333366"/>
                </a:solidFill>
              </a:rPr>
              <a:t>#header </a:t>
            </a:r>
            <a:r>
              <a:rPr lang="en-GB" sz="2000" b="1" dirty="0" err="1">
                <a:solidFill>
                  <a:srgbClr val="333366"/>
                </a:solidFill>
              </a:rPr>
              <a:t>ul#main_nav</a:t>
            </a:r>
            <a:r>
              <a:rPr lang="en-GB" sz="2000" b="1" dirty="0">
                <a:solidFill>
                  <a:srgbClr val="333366"/>
                </a:solidFill>
              </a:rPr>
              <a:t>{</a:t>
            </a:r>
          </a:p>
          <a:p>
            <a:pPr>
              <a:tabLst>
                <a:tab pos="656650" algn="l"/>
                <a:tab pos="1313299" algn="l"/>
                <a:tab pos="1969949" algn="l"/>
                <a:tab pos="2626599" algn="l"/>
              </a:tabLst>
            </a:pPr>
            <a:r>
              <a:rPr lang="en-GB" sz="2000" b="1" dirty="0">
                <a:solidFill>
                  <a:srgbClr val="333366"/>
                </a:solidFill>
              </a:rPr>
              <a:t>}</a:t>
            </a:r>
          </a:p>
          <a:p>
            <a:pPr>
              <a:tabLst>
                <a:tab pos="656650" algn="l"/>
                <a:tab pos="1313299" algn="l"/>
                <a:tab pos="1969949" algn="l"/>
                <a:tab pos="2626599" algn="l"/>
              </a:tabLst>
            </a:pPr>
            <a:endParaRPr lang="en-GB" sz="2000" b="1" dirty="0">
              <a:solidFill>
                <a:srgbClr val="333366"/>
              </a:solidFill>
            </a:endParaRPr>
          </a:p>
          <a:p>
            <a:pPr>
              <a:tabLst>
                <a:tab pos="656650" algn="l"/>
                <a:tab pos="1313299" algn="l"/>
                <a:tab pos="1969949" algn="l"/>
                <a:tab pos="2626599" algn="l"/>
              </a:tabLst>
            </a:pPr>
            <a:r>
              <a:rPr lang="en-GB" sz="2000" b="1" dirty="0">
                <a:solidFill>
                  <a:srgbClr val="333366"/>
                </a:solidFill>
              </a:rPr>
              <a:t>#header </a:t>
            </a:r>
            <a:r>
              <a:rPr lang="en-GB" sz="2000" b="1" dirty="0" err="1">
                <a:solidFill>
                  <a:srgbClr val="333366"/>
                </a:solidFill>
              </a:rPr>
              <a:t>ul#main_nav</a:t>
            </a:r>
            <a:r>
              <a:rPr lang="en-GB" sz="2000" b="1" dirty="0">
                <a:solidFill>
                  <a:srgbClr val="333366"/>
                </a:solidFill>
              </a:rPr>
              <a:t> </a:t>
            </a:r>
            <a:r>
              <a:rPr lang="en-GB" sz="2000" b="1" dirty="0" err="1">
                <a:solidFill>
                  <a:srgbClr val="333366"/>
                </a:solidFill>
              </a:rPr>
              <a:t>li</a:t>
            </a:r>
            <a:r>
              <a:rPr lang="en-GB" sz="2000" b="1" dirty="0">
                <a:solidFill>
                  <a:srgbClr val="333366"/>
                </a:solidFill>
              </a:rPr>
              <a:t>{</a:t>
            </a:r>
          </a:p>
          <a:p>
            <a:pPr>
              <a:tabLst>
                <a:tab pos="656650" algn="l"/>
                <a:tab pos="1313299" algn="l"/>
                <a:tab pos="1969949" algn="l"/>
                <a:tab pos="2626599" algn="l"/>
              </a:tabLst>
            </a:pPr>
            <a:r>
              <a:rPr lang="en-GB" sz="2000" b="1" dirty="0">
                <a:solidFill>
                  <a:srgbClr val="333366"/>
                </a:solidFill>
              </a:rPr>
              <a:t>}</a:t>
            </a:r>
          </a:p>
          <a:p>
            <a:pPr>
              <a:tabLst>
                <a:tab pos="656650" algn="l"/>
                <a:tab pos="1313299" algn="l"/>
                <a:tab pos="1969949" algn="l"/>
                <a:tab pos="2626599" algn="l"/>
              </a:tabLst>
            </a:pPr>
            <a:endParaRPr lang="en-GB" sz="2000" b="1" dirty="0">
              <a:solidFill>
                <a:srgbClr val="333366"/>
              </a:solidFill>
            </a:endParaRPr>
          </a:p>
          <a:p>
            <a:pPr>
              <a:tabLst>
                <a:tab pos="656650" algn="l"/>
                <a:tab pos="1313299" algn="l"/>
                <a:tab pos="1969949" algn="l"/>
                <a:tab pos="2626599" algn="l"/>
              </a:tabLst>
            </a:pPr>
            <a:r>
              <a:rPr lang="en-GB" sz="2000" b="1" dirty="0">
                <a:solidFill>
                  <a:srgbClr val="333366"/>
                </a:solidFill>
              </a:rPr>
              <a:t>#header </a:t>
            </a:r>
            <a:r>
              <a:rPr lang="en-GB" sz="2000" b="1" dirty="0" err="1">
                <a:solidFill>
                  <a:srgbClr val="333366"/>
                </a:solidFill>
              </a:rPr>
              <a:t>ul#main_nav</a:t>
            </a:r>
            <a:r>
              <a:rPr lang="en-GB" sz="2000" b="1" dirty="0">
                <a:solidFill>
                  <a:srgbClr val="333366"/>
                </a:solidFill>
              </a:rPr>
              <a:t> </a:t>
            </a:r>
            <a:r>
              <a:rPr lang="en-GB" sz="2000" b="1" dirty="0" err="1">
                <a:solidFill>
                  <a:srgbClr val="333366"/>
                </a:solidFill>
              </a:rPr>
              <a:t>li</a:t>
            </a:r>
            <a:r>
              <a:rPr lang="en-GB" sz="2000" b="1" dirty="0">
                <a:solidFill>
                  <a:srgbClr val="333366"/>
                </a:solidFill>
              </a:rPr>
              <a:t> a{</a:t>
            </a:r>
          </a:p>
          <a:p>
            <a:pPr>
              <a:tabLst>
                <a:tab pos="656650" algn="l"/>
                <a:tab pos="1313299" algn="l"/>
                <a:tab pos="1969949" algn="l"/>
                <a:tab pos="2626599" algn="l"/>
              </a:tabLst>
            </a:pPr>
            <a:r>
              <a:rPr lang="en-GB" sz="2000" b="1" dirty="0">
                <a:solidFill>
                  <a:srgbClr val="333366"/>
                </a:solidFill>
              </a:rPr>
              <a:t>}</a:t>
            </a:r>
          </a:p>
        </p:txBody>
      </p:sp>
      <p:sp>
        <p:nvSpPr>
          <p:cNvPr id="11267" name="Text Box 3"/>
          <p:cNvSpPr txBox="1">
            <a:spLocks noChangeArrowheads="1"/>
          </p:cNvSpPr>
          <p:nvPr/>
        </p:nvSpPr>
        <p:spPr bwMode="auto">
          <a:xfrm>
            <a:off x="4860001" y="1774266"/>
            <a:ext cx="3186720" cy="2972472"/>
          </a:xfrm>
          <a:prstGeom prst="rect">
            <a:avLst/>
          </a:prstGeom>
          <a:noFill/>
          <a:ln w="9525">
            <a:noFill/>
            <a:round/>
            <a:headEnd/>
            <a:tailEnd/>
          </a:ln>
          <a:effectLst/>
        </p:spPr>
        <p:txBody>
          <a:bodyPr lIns="81639" tIns="40820" rIns="81639" bIns="40820"/>
          <a:lstStyle/>
          <a:p>
            <a:pPr>
              <a:tabLst>
                <a:tab pos="656650" algn="l"/>
                <a:tab pos="1313299" algn="l"/>
                <a:tab pos="1969949" algn="l"/>
                <a:tab pos="2626599" algn="l"/>
              </a:tabLst>
            </a:pPr>
            <a:r>
              <a:rPr lang="en-GB" sz="2000" b="1" dirty="0">
                <a:solidFill>
                  <a:srgbClr val="00B8FF"/>
                </a:solidFill>
              </a:rPr>
              <a:t>Content</a:t>
            </a:r>
          </a:p>
          <a:p>
            <a:pPr>
              <a:tabLst>
                <a:tab pos="656650" algn="l"/>
                <a:tab pos="1313299" algn="l"/>
                <a:tab pos="1969949" algn="l"/>
                <a:tab pos="2626599" algn="l"/>
              </a:tabLst>
            </a:pPr>
            <a:endParaRPr lang="en-GB" sz="2000" b="1" dirty="0">
              <a:solidFill>
                <a:srgbClr val="0099FF"/>
              </a:solidFill>
            </a:endParaRPr>
          </a:p>
          <a:p>
            <a:pPr>
              <a:tabLst>
                <a:tab pos="656650" algn="l"/>
                <a:tab pos="1313299" algn="l"/>
                <a:tab pos="1969949" algn="l"/>
                <a:tab pos="2626599" algn="l"/>
              </a:tabLst>
            </a:pPr>
            <a:r>
              <a:rPr lang="en-GB" sz="2000" b="1" dirty="0">
                <a:solidFill>
                  <a:srgbClr val="333366"/>
                </a:solidFill>
              </a:rPr>
              <a:t>#content .title{</a:t>
            </a:r>
          </a:p>
          <a:p>
            <a:pPr>
              <a:tabLst>
                <a:tab pos="656650" algn="l"/>
                <a:tab pos="1313299" algn="l"/>
                <a:tab pos="1969949" algn="l"/>
                <a:tab pos="2626599" algn="l"/>
              </a:tabLst>
            </a:pPr>
            <a:r>
              <a:rPr lang="en-GB" sz="2000" b="1" dirty="0">
                <a:solidFill>
                  <a:srgbClr val="333366"/>
                </a:solidFill>
              </a:rPr>
              <a:t>}</a:t>
            </a:r>
          </a:p>
          <a:p>
            <a:pPr>
              <a:tabLst>
                <a:tab pos="656650" algn="l"/>
                <a:tab pos="1313299" algn="l"/>
                <a:tab pos="1969949" algn="l"/>
                <a:tab pos="2626599" algn="l"/>
              </a:tabLst>
            </a:pPr>
            <a:endParaRPr lang="en-GB" sz="2000" b="1" dirty="0">
              <a:solidFill>
                <a:srgbClr val="333366"/>
              </a:solidFill>
            </a:endParaRPr>
          </a:p>
          <a:p>
            <a:pPr>
              <a:tabLst>
                <a:tab pos="656650" algn="l"/>
                <a:tab pos="1313299" algn="l"/>
                <a:tab pos="1969949" algn="l"/>
                <a:tab pos="2626599" algn="l"/>
              </a:tabLst>
            </a:pPr>
            <a:r>
              <a:rPr lang="en-GB" sz="2000" b="1" dirty="0">
                <a:solidFill>
                  <a:srgbClr val="333366"/>
                </a:solidFill>
              </a:rPr>
              <a:t>#content .</a:t>
            </a:r>
            <a:r>
              <a:rPr lang="en-GB" sz="2000" b="1" dirty="0" err="1">
                <a:solidFill>
                  <a:srgbClr val="333366"/>
                </a:solidFill>
              </a:rPr>
              <a:t>leftPannel</a:t>
            </a:r>
            <a:r>
              <a:rPr lang="en-GB" sz="2000" b="1" dirty="0">
                <a:solidFill>
                  <a:srgbClr val="333366"/>
                </a:solidFill>
              </a:rPr>
              <a:t>{</a:t>
            </a:r>
          </a:p>
          <a:p>
            <a:pPr>
              <a:tabLst>
                <a:tab pos="656650" algn="l"/>
                <a:tab pos="1313299" algn="l"/>
                <a:tab pos="1969949" algn="l"/>
                <a:tab pos="2626599" algn="l"/>
              </a:tabLst>
            </a:pPr>
            <a:r>
              <a:rPr lang="en-GB" sz="2000" b="1" dirty="0">
                <a:solidFill>
                  <a:srgbClr val="333366"/>
                </a:solidFill>
              </a:rPr>
              <a:t>}</a:t>
            </a:r>
          </a:p>
          <a:p>
            <a:pPr>
              <a:tabLst>
                <a:tab pos="656650" algn="l"/>
                <a:tab pos="1313299" algn="l"/>
                <a:tab pos="1969949" algn="l"/>
                <a:tab pos="2626599" algn="l"/>
              </a:tabLst>
            </a:pPr>
            <a:endParaRPr lang="en-GB" sz="2000" b="1" dirty="0">
              <a:solidFill>
                <a:srgbClr val="333366"/>
              </a:solidFill>
            </a:endParaRPr>
          </a:p>
          <a:p>
            <a:pPr>
              <a:tabLst>
                <a:tab pos="656650" algn="l"/>
                <a:tab pos="1313299" algn="l"/>
                <a:tab pos="1969949" algn="l"/>
                <a:tab pos="2626599" algn="l"/>
              </a:tabLst>
            </a:pPr>
            <a:r>
              <a:rPr lang="en-GB" sz="2000" b="1" dirty="0">
                <a:solidFill>
                  <a:srgbClr val="333366"/>
                </a:solidFill>
              </a:rPr>
              <a:t>#content .</a:t>
            </a:r>
            <a:r>
              <a:rPr lang="en-GB" sz="2000" b="1" dirty="0" err="1">
                <a:solidFill>
                  <a:srgbClr val="333366"/>
                </a:solidFill>
              </a:rPr>
              <a:t>rightPannel</a:t>
            </a:r>
            <a:r>
              <a:rPr lang="en-GB" sz="2000" b="1" dirty="0">
                <a:solidFill>
                  <a:srgbClr val="333366"/>
                </a:solidFill>
              </a:rPr>
              <a:t>{</a:t>
            </a:r>
          </a:p>
          <a:p>
            <a:pPr>
              <a:tabLst>
                <a:tab pos="656650" algn="l"/>
                <a:tab pos="1313299" algn="l"/>
                <a:tab pos="1969949" algn="l"/>
                <a:tab pos="2626599" algn="l"/>
              </a:tabLst>
            </a:pPr>
            <a:r>
              <a:rPr lang="en-GB" sz="2000" b="1" dirty="0">
                <a:solidFill>
                  <a:srgbClr val="333366"/>
                </a:solidFill>
              </a:rPr>
              <a:t>}</a:t>
            </a:r>
          </a:p>
        </p:txBody>
      </p:sp>
    </p:spTree>
  </p:cSld>
  <p:clrMapOvr>
    <a:masterClrMapping/>
  </p:clrMapOvr>
  <p:transition>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207360" y="283710"/>
            <a:ext cx="4037760" cy="547257"/>
          </a:xfrm>
          <a:prstGeom prst="rect">
            <a:avLst/>
          </a:prstGeom>
          <a:noFill/>
          <a:ln w="9525">
            <a:noFill/>
            <a:round/>
            <a:headEnd/>
            <a:tailEnd/>
          </a:ln>
          <a:effectLst/>
        </p:spPr>
        <p:txBody>
          <a:bodyPr wrap="none" lIns="81639" tIns="40820" rIns="81639" bIns="40820"/>
          <a:lstStyle/>
          <a:p>
            <a:pPr>
              <a:tabLst>
                <a:tab pos="656650" algn="l"/>
                <a:tab pos="1313299" algn="l"/>
                <a:tab pos="1969949" algn="l"/>
                <a:tab pos="2626599" algn="l"/>
                <a:tab pos="3283248" algn="l"/>
                <a:tab pos="3939898" algn="l"/>
              </a:tabLst>
            </a:pPr>
            <a:r>
              <a:rPr lang="en-GB" sz="3300" u="sng" dirty="0">
                <a:solidFill>
                  <a:srgbClr val="333366"/>
                </a:solidFill>
              </a:rPr>
              <a:t>Div layout structuring</a:t>
            </a:r>
          </a:p>
        </p:txBody>
      </p:sp>
      <p:sp>
        <p:nvSpPr>
          <p:cNvPr id="12290" name="Text Box 2"/>
          <p:cNvSpPr txBox="1">
            <a:spLocks noChangeArrowheads="1"/>
          </p:cNvSpPr>
          <p:nvPr/>
        </p:nvSpPr>
        <p:spPr bwMode="auto">
          <a:xfrm>
            <a:off x="378721" y="1764186"/>
            <a:ext cx="3186720" cy="3549972"/>
          </a:xfrm>
          <a:prstGeom prst="rect">
            <a:avLst/>
          </a:prstGeom>
          <a:noFill/>
          <a:ln w="9525">
            <a:noFill/>
            <a:round/>
            <a:headEnd/>
            <a:tailEnd/>
          </a:ln>
          <a:effectLst/>
        </p:spPr>
        <p:txBody>
          <a:bodyPr lIns="81639" tIns="40820" rIns="81639" bIns="40820"/>
          <a:lstStyle/>
          <a:p>
            <a:pPr>
              <a:tabLst>
                <a:tab pos="656650" algn="l"/>
                <a:tab pos="1313299" algn="l"/>
                <a:tab pos="1969949" algn="l"/>
                <a:tab pos="2626599" algn="l"/>
              </a:tabLst>
            </a:pPr>
            <a:r>
              <a:rPr lang="en-GB" sz="2000" b="1" dirty="0">
                <a:solidFill>
                  <a:srgbClr val="00B8FF"/>
                </a:solidFill>
              </a:rPr>
              <a:t>Footer</a:t>
            </a:r>
          </a:p>
          <a:p>
            <a:pPr>
              <a:tabLst>
                <a:tab pos="656650" algn="l"/>
                <a:tab pos="1313299" algn="l"/>
                <a:tab pos="1969949" algn="l"/>
                <a:tab pos="2626599" algn="l"/>
              </a:tabLst>
            </a:pPr>
            <a:endParaRPr lang="en-GB" sz="2000" b="1" dirty="0">
              <a:solidFill>
                <a:srgbClr val="0099FF"/>
              </a:solidFill>
            </a:endParaRPr>
          </a:p>
          <a:p>
            <a:pPr>
              <a:tabLst>
                <a:tab pos="656650" algn="l"/>
                <a:tab pos="1313299" algn="l"/>
                <a:tab pos="1969949" algn="l"/>
                <a:tab pos="2626599" algn="l"/>
              </a:tabLst>
            </a:pPr>
            <a:r>
              <a:rPr lang="en-GB" sz="2000" b="1" dirty="0">
                <a:solidFill>
                  <a:srgbClr val="333366"/>
                </a:solidFill>
              </a:rPr>
              <a:t>#footer p{</a:t>
            </a:r>
          </a:p>
          <a:p>
            <a:pPr>
              <a:tabLst>
                <a:tab pos="656650" algn="l"/>
                <a:tab pos="1313299" algn="l"/>
                <a:tab pos="1969949" algn="l"/>
                <a:tab pos="2626599" algn="l"/>
              </a:tabLst>
            </a:pPr>
            <a:r>
              <a:rPr lang="en-GB" sz="2000" b="1" dirty="0">
                <a:solidFill>
                  <a:srgbClr val="333366"/>
                </a:solidFill>
              </a:rPr>
              <a:t>}</a:t>
            </a:r>
          </a:p>
          <a:p>
            <a:pPr>
              <a:tabLst>
                <a:tab pos="656650" algn="l"/>
                <a:tab pos="1313299" algn="l"/>
                <a:tab pos="1969949" algn="l"/>
                <a:tab pos="2626599" algn="l"/>
              </a:tabLst>
            </a:pPr>
            <a:endParaRPr lang="en-GB" sz="2000" b="1" dirty="0">
              <a:solidFill>
                <a:srgbClr val="333366"/>
              </a:solidFill>
            </a:endParaRPr>
          </a:p>
          <a:p>
            <a:pPr>
              <a:tabLst>
                <a:tab pos="656650" algn="l"/>
                <a:tab pos="1313299" algn="l"/>
                <a:tab pos="1969949" algn="l"/>
                <a:tab pos="2626599" algn="l"/>
              </a:tabLst>
            </a:pPr>
            <a:r>
              <a:rPr lang="en-GB" sz="2000" b="1" dirty="0">
                <a:solidFill>
                  <a:srgbClr val="333366"/>
                </a:solidFill>
              </a:rPr>
              <a:t>#footer a{</a:t>
            </a:r>
          </a:p>
          <a:p>
            <a:pPr>
              <a:tabLst>
                <a:tab pos="656650" algn="l"/>
                <a:tab pos="1313299" algn="l"/>
                <a:tab pos="1969949" algn="l"/>
                <a:tab pos="2626599" algn="l"/>
              </a:tabLst>
            </a:pPr>
            <a:r>
              <a:rPr lang="en-GB" sz="2000" b="1" dirty="0">
                <a:solidFill>
                  <a:srgbClr val="333366"/>
                </a:solidFill>
              </a:rPr>
              <a:t>}</a:t>
            </a:r>
          </a:p>
          <a:p>
            <a:pPr>
              <a:tabLst>
                <a:tab pos="656650" algn="l"/>
                <a:tab pos="1313299" algn="l"/>
                <a:tab pos="1969949" algn="l"/>
                <a:tab pos="2626599" algn="l"/>
              </a:tabLst>
            </a:pPr>
            <a:endParaRPr lang="en-GB" sz="2000" b="1" dirty="0">
              <a:solidFill>
                <a:srgbClr val="333366"/>
              </a:solidFill>
            </a:endParaRPr>
          </a:p>
          <a:p>
            <a:pPr>
              <a:tabLst>
                <a:tab pos="656650" algn="l"/>
                <a:tab pos="1313299" algn="l"/>
                <a:tab pos="1969949" algn="l"/>
                <a:tab pos="2626599" algn="l"/>
              </a:tabLst>
            </a:pPr>
            <a:r>
              <a:rPr lang="en-GB" sz="2000" b="1" dirty="0">
                <a:solidFill>
                  <a:srgbClr val="333366"/>
                </a:solidFill>
              </a:rPr>
              <a:t>#footer h1,</a:t>
            </a:r>
          </a:p>
          <a:p>
            <a:pPr>
              <a:tabLst>
                <a:tab pos="656650" algn="l"/>
                <a:tab pos="1313299" algn="l"/>
                <a:tab pos="1969949" algn="l"/>
                <a:tab pos="2626599" algn="l"/>
              </a:tabLst>
            </a:pPr>
            <a:r>
              <a:rPr lang="en-GB" sz="2000" b="1" dirty="0">
                <a:solidFill>
                  <a:srgbClr val="333366"/>
                </a:solidFill>
              </a:rPr>
              <a:t>#footer h2{</a:t>
            </a:r>
          </a:p>
          <a:p>
            <a:pPr>
              <a:tabLst>
                <a:tab pos="656650" algn="l"/>
                <a:tab pos="1313299" algn="l"/>
                <a:tab pos="1969949" algn="l"/>
                <a:tab pos="2626599" algn="l"/>
              </a:tabLst>
            </a:pPr>
            <a:r>
              <a:rPr lang="en-GB" sz="2000" b="1" dirty="0">
                <a:solidFill>
                  <a:srgbClr val="333366"/>
                </a:solidFill>
              </a:rPr>
              <a:t>}</a:t>
            </a:r>
          </a:p>
          <a:p>
            <a:pPr>
              <a:tabLst>
                <a:tab pos="656650" algn="l"/>
                <a:tab pos="1313299" algn="l"/>
                <a:tab pos="1969949" algn="l"/>
                <a:tab pos="2626599" algn="l"/>
              </a:tabLst>
            </a:pPr>
            <a:endParaRPr lang="en-GB" sz="2000" b="1" dirty="0">
              <a:solidFill>
                <a:srgbClr val="333366"/>
              </a:solidFill>
            </a:endParaRPr>
          </a:p>
        </p:txBody>
      </p:sp>
    </p:spTree>
  </p:cSld>
  <p:clrMapOvr>
    <a:masterClrMapping/>
  </p:clrMapOvr>
  <p:transition>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207360" y="283710"/>
            <a:ext cx="3162240" cy="547257"/>
          </a:xfrm>
          <a:prstGeom prst="rect">
            <a:avLst/>
          </a:prstGeom>
          <a:noFill/>
          <a:ln w="9525">
            <a:noFill/>
            <a:round/>
            <a:headEnd/>
            <a:tailEnd/>
          </a:ln>
        </p:spPr>
        <p:txBody>
          <a:bodyPr wrap="none" lIns="81639" tIns="40820" rIns="81639" bIns="40820"/>
          <a:lstStyle/>
          <a:p>
            <a:pPr marL="165603" indent="-165603">
              <a:tabLst>
                <a:tab pos="787692" algn="l"/>
                <a:tab pos="1313299" algn="l"/>
                <a:tab pos="1969949" algn="l"/>
                <a:tab pos="2626599" algn="l"/>
              </a:tabLst>
            </a:pPr>
            <a:r>
              <a:rPr lang="en-GB" sz="3300" u="sng" dirty="0">
                <a:solidFill>
                  <a:srgbClr val="333366"/>
                </a:solidFill>
              </a:rPr>
              <a:t>CSS Positioning</a:t>
            </a:r>
          </a:p>
        </p:txBody>
      </p:sp>
      <p:sp>
        <p:nvSpPr>
          <p:cNvPr id="21507" name="Text Box 2"/>
          <p:cNvSpPr txBox="1">
            <a:spLocks noChangeArrowheads="1"/>
          </p:cNvSpPr>
          <p:nvPr/>
        </p:nvSpPr>
        <p:spPr bwMode="auto">
          <a:xfrm>
            <a:off x="207360" y="1244291"/>
            <a:ext cx="8709120" cy="1094515"/>
          </a:xfrm>
          <a:prstGeom prst="rect">
            <a:avLst/>
          </a:prstGeom>
          <a:noFill/>
          <a:ln w="9525">
            <a:noFill/>
            <a:round/>
            <a:headEnd/>
            <a:tailEnd/>
          </a:ln>
        </p:spPr>
        <p:txBody>
          <a:bodyPr lIns="81639" tIns="40820" rIns="81639" bIns="40820"/>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pPr>
            <a:endParaRPr lang="en-GB" sz="2400" b="1" dirty="0">
              <a:solidFill>
                <a:srgbClr val="666699"/>
              </a:solidFill>
              <a:cs typeface="Times New Roman" pitchFamily="16" charset="0"/>
            </a:endParaRPr>
          </a:p>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pPr>
            <a:endParaRPr lang="en-GB" sz="2400" dirty="0">
              <a:solidFill>
                <a:srgbClr val="666699"/>
              </a:solidFill>
            </a:endParaRPr>
          </a:p>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pPr>
            <a:endParaRPr lang="en-GB" sz="2400" dirty="0">
              <a:solidFill>
                <a:srgbClr val="666699"/>
              </a:solidFill>
            </a:endParaRPr>
          </a:p>
        </p:txBody>
      </p:sp>
      <p:sp>
        <p:nvSpPr>
          <p:cNvPr id="21508" name="Text Box 3"/>
          <p:cNvSpPr txBox="1">
            <a:spLocks noChangeArrowheads="1"/>
          </p:cNvSpPr>
          <p:nvPr/>
        </p:nvSpPr>
        <p:spPr bwMode="auto">
          <a:xfrm>
            <a:off x="207360" y="1376784"/>
            <a:ext cx="8709120" cy="1528001"/>
          </a:xfrm>
          <a:prstGeom prst="rect">
            <a:avLst/>
          </a:prstGeom>
          <a:noFill/>
          <a:ln w="9525">
            <a:noFill/>
            <a:round/>
            <a:headEnd/>
            <a:tailEnd/>
          </a:ln>
        </p:spPr>
        <p:txBody>
          <a:bodyPr lIns="81639" tIns="40820" rIns="81639" bIns="40820"/>
          <a:lstStyle/>
          <a:p>
            <a:pPr>
              <a:tabLst>
                <a:tab pos="622089" algn="l"/>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000" b="1" dirty="0">
                <a:solidFill>
                  <a:srgbClr val="333366"/>
                </a:solidFill>
              </a:rPr>
              <a:t>The position property (as you may have guessed) changes how elements are positioned </a:t>
            </a:r>
            <a:r>
              <a:rPr lang="en-GB" sz="2000" b="1" dirty="0">
                <a:solidFill>
                  <a:srgbClr val="00B8FF"/>
                </a:solidFill>
              </a:rPr>
              <a:t>on your webpage </a:t>
            </a:r>
          </a:p>
          <a:p>
            <a:pPr>
              <a:tabLst>
                <a:tab pos="622089" algn="l"/>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GB" sz="2000" b="1" dirty="0">
              <a:solidFill>
                <a:srgbClr val="00B8FF"/>
              </a:solidFill>
            </a:endParaRPr>
          </a:p>
          <a:p>
            <a:pPr>
              <a:tabLst>
                <a:tab pos="622089" algn="l"/>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GB" sz="2000" b="1" dirty="0">
              <a:solidFill>
                <a:srgbClr val="333366"/>
              </a:solidFill>
            </a:endParaRPr>
          </a:p>
          <a:p>
            <a:pPr>
              <a:tabLst>
                <a:tab pos="622089" algn="l"/>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GB" sz="2000" b="1" dirty="0">
              <a:solidFill>
                <a:srgbClr val="333366"/>
              </a:solidFill>
            </a:endParaRPr>
          </a:p>
        </p:txBody>
      </p:sp>
      <p:sp>
        <p:nvSpPr>
          <p:cNvPr id="21509" name="Text Box 4"/>
          <p:cNvSpPr txBox="1">
            <a:spLocks noChangeArrowheads="1"/>
          </p:cNvSpPr>
          <p:nvPr/>
        </p:nvSpPr>
        <p:spPr bwMode="auto">
          <a:xfrm>
            <a:off x="2488320" y="1866436"/>
            <a:ext cx="233280" cy="315394"/>
          </a:xfrm>
          <a:prstGeom prst="rect">
            <a:avLst/>
          </a:prstGeom>
          <a:noFill/>
          <a:ln w="9525">
            <a:noFill/>
            <a:round/>
            <a:headEnd/>
            <a:tailEnd/>
          </a:ln>
        </p:spPr>
        <p:txBody>
          <a:bodyPr wrap="none" lIns="81639" tIns="40820" rIns="81639" bIns="40820"/>
          <a:lstStyle/>
          <a:p>
            <a:r>
              <a:rPr lang="en-GB">
                <a:solidFill>
                  <a:srgbClr val="000000"/>
                </a:solidFill>
              </a:rPr>
              <a:t>`</a:t>
            </a:r>
          </a:p>
        </p:txBody>
      </p:sp>
      <p:sp>
        <p:nvSpPr>
          <p:cNvPr id="21510" name="Text Box 5"/>
          <p:cNvSpPr txBox="1">
            <a:spLocks noChangeArrowheads="1"/>
          </p:cNvSpPr>
          <p:nvPr/>
        </p:nvSpPr>
        <p:spPr bwMode="auto">
          <a:xfrm>
            <a:off x="1658880" y="2488581"/>
            <a:ext cx="5391360" cy="2392092"/>
          </a:xfrm>
          <a:prstGeom prst="rect">
            <a:avLst/>
          </a:prstGeom>
          <a:noFill/>
          <a:ln w="9525">
            <a:noFill/>
            <a:round/>
            <a:headEnd/>
            <a:tailEnd/>
          </a:ln>
        </p:spPr>
        <p:txBody>
          <a:bodyPr lIns="81639" tIns="40820" rIns="81639" bIns="40820"/>
          <a:lstStyle/>
          <a:p>
            <a:pPr>
              <a:tabLst>
                <a:tab pos="622089" algn="l"/>
                <a:tab pos="656650" algn="l"/>
                <a:tab pos="1313299" algn="l"/>
                <a:tab pos="1969949" algn="l"/>
                <a:tab pos="2626599" algn="l"/>
                <a:tab pos="3283248" algn="l"/>
                <a:tab pos="3939898" algn="l"/>
                <a:tab pos="4596548" algn="l"/>
                <a:tab pos="5253198" algn="l"/>
              </a:tabLst>
            </a:pPr>
            <a:r>
              <a:rPr lang="en-GB" sz="2000" b="1" dirty="0">
                <a:solidFill>
                  <a:srgbClr val="00B8FF"/>
                </a:solidFill>
              </a:rPr>
              <a:t>position: value;</a:t>
            </a:r>
          </a:p>
          <a:p>
            <a:pPr>
              <a:tabLst>
                <a:tab pos="622089" algn="l"/>
                <a:tab pos="656650" algn="l"/>
                <a:tab pos="1313299" algn="l"/>
                <a:tab pos="1969949" algn="l"/>
                <a:tab pos="2626599" algn="l"/>
                <a:tab pos="3283248" algn="l"/>
                <a:tab pos="3939898" algn="l"/>
                <a:tab pos="4596548" algn="l"/>
                <a:tab pos="5253198" algn="l"/>
              </a:tabLst>
            </a:pPr>
            <a:endParaRPr lang="en-GB" sz="2000" b="1" dirty="0">
              <a:solidFill>
                <a:srgbClr val="00B8FF"/>
              </a:solidFill>
            </a:endParaRPr>
          </a:p>
          <a:p>
            <a:pPr>
              <a:tabLst>
                <a:tab pos="622089" algn="l"/>
                <a:tab pos="656650" algn="l"/>
                <a:tab pos="1313299" algn="l"/>
                <a:tab pos="1969949" algn="l"/>
                <a:tab pos="2626599" algn="l"/>
                <a:tab pos="3283248" algn="l"/>
                <a:tab pos="3939898" algn="l"/>
                <a:tab pos="4596548" algn="l"/>
                <a:tab pos="5253198" algn="l"/>
              </a:tabLst>
            </a:pPr>
            <a:r>
              <a:rPr lang="en-GB" sz="2000" b="1" dirty="0">
                <a:solidFill>
                  <a:srgbClr val="00B8FF"/>
                </a:solidFill>
              </a:rPr>
              <a:t>Values:</a:t>
            </a:r>
          </a:p>
          <a:p>
            <a:pPr>
              <a:lnSpc>
                <a:spcPct val="95000"/>
              </a:lnSpc>
              <a:tabLst>
                <a:tab pos="622089" algn="l"/>
                <a:tab pos="656650" algn="l"/>
                <a:tab pos="1313299" algn="l"/>
                <a:tab pos="1969949" algn="l"/>
                <a:tab pos="2626599" algn="l"/>
                <a:tab pos="3283248" algn="l"/>
                <a:tab pos="3939898" algn="l"/>
                <a:tab pos="4596548" algn="l"/>
                <a:tab pos="5253198" algn="l"/>
              </a:tabLst>
            </a:pPr>
            <a:endParaRPr lang="en-GB" sz="2000" b="1" dirty="0">
              <a:solidFill>
                <a:srgbClr val="000000"/>
              </a:solidFill>
              <a:latin typeface="Times New Roman" pitchFamily="16" charset="0"/>
            </a:endParaRPr>
          </a:p>
          <a:p>
            <a:pPr>
              <a:buClr>
                <a:srgbClr val="333366"/>
              </a:buClr>
              <a:buFont typeface="Wingdings" charset="2"/>
              <a:buChar char=""/>
              <a:tabLst>
                <a:tab pos="622089" algn="l"/>
                <a:tab pos="656650" algn="l"/>
                <a:tab pos="1313299" algn="l"/>
                <a:tab pos="1969949" algn="l"/>
                <a:tab pos="2626599" algn="l"/>
                <a:tab pos="3283248" algn="l"/>
                <a:tab pos="3939898" algn="l"/>
                <a:tab pos="4596548" algn="l"/>
                <a:tab pos="5253198" algn="l"/>
              </a:tabLst>
            </a:pPr>
            <a:r>
              <a:rPr lang="en-GB" sz="2000" b="1" dirty="0">
                <a:solidFill>
                  <a:srgbClr val="333366"/>
                </a:solidFill>
              </a:rPr>
              <a:t>static</a:t>
            </a:r>
          </a:p>
          <a:p>
            <a:pPr>
              <a:buClr>
                <a:srgbClr val="333366"/>
              </a:buClr>
              <a:buFont typeface="Wingdings" charset="2"/>
              <a:buChar char=""/>
              <a:tabLst>
                <a:tab pos="622089" algn="l"/>
                <a:tab pos="656650" algn="l"/>
                <a:tab pos="1313299" algn="l"/>
                <a:tab pos="1969949" algn="l"/>
                <a:tab pos="2626599" algn="l"/>
                <a:tab pos="3283248" algn="l"/>
                <a:tab pos="3939898" algn="l"/>
                <a:tab pos="4596548" algn="l"/>
                <a:tab pos="5253198" algn="l"/>
              </a:tabLst>
            </a:pPr>
            <a:r>
              <a:rPr lang="en-GB" sz="2000" b="1" dirty="0">
                <a:solidFill>
                  <a:srgbClr val="333366"/>
                </a:solidFill>
              </a:rPr>
              <a:t>relative</a:t>
            </a:r>
          </a:p>
          <a:p>
            <a:pPr>
              <a:buClr>
                <a:srgbClr val="333366"/>
              </a:buClr>
              <a:buFont typeface="Wingdings" charset="2"/>
              <a:buChar char=""/>
              <a:tabLst>
                <a:tab pos="622089" algn="l"/>
                <a:tab pos="656650" algn="l"/>
                <a:tab pos="1313299" algn="l"/>
                <a:tab pos="1969949" algn="l"/>
                <a:tab pos="2626599" algn="l"/>
                <a:tab pos="3283248" algn="l"/>
                <a:tab pos="3939898" algn="l"/>
                <a:tab pos="4596548" algn="l"/>
                <a:tab pos="5253198" algn="l"/>
              </a:tabLst>
            </a:pPr>
            <a:r>
              <a:rPr lang="en-GB" sz="2000" b="1" dirty="0">
                <a:solidFill>
                  <a:srgbClr val="333366"/>
                </a:solidFill>
              </a:rPr>
              <a:t>absolute</a:t>
            </a:r>
          </a:p>
          <a:p>
            <a:pPr>
              <a:buClr>
                <a:srgbClr val="333366"/>
              </a:buClr>
              <a:buFont typeface="Wingdings" charset="2"/>
              <a:buChar char=""/>
              <a:tabLst>
                <a:tab pos="622089" algn="l"/>
                <a:tab pos="656650" algn="l"/>
                <a:tab pos="1313299" algn="l"/>
                <a:tab pos="1969949" algn="l"/>
                <a:tab pos="2626599" algn="l"/>
                <a:tab pos="3283248" algn="l"/>
                <a:tab pos="3939898" algn="l"/>
                <a:tab pos="4596548" algn="l"/>
                <a:tab pos="5253198" algn="l"/>
              </a:tabLst>
            </a:pPr>
            <a:r>
              <a:rPr lang="en-GB" sz="2000" b="1" dirty="0">
                <a:solidFill>
                  <a:srgbClr val="333366"/>
                </a:solidFill>
              </a:rPr>
              <a:t>fixed</a:t>
            </a:r>
          </a:p>
        </p:txBody>
      </p:sp>
    </p:spTree>
  </p:cSld>
  <p:clrMapOvr>
    <a:masterClrMapping/>
  </p:clrMapOvr>
  <p:transition>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207360" y="283710"/>
            <a:ext cx="3162240" cy="547257"/>
          </a:xfrm>
          <a:prstGeom prst="rect">
            <a:avLst/>
          </a:prstGeom>
          <a:noFill/>
          <a:ln w="9525">
            <a:noFill/>
            <a:round/>
            <a:headEnd/>
            <a:tailEnd/>
          </a:ln>
        </p:spPr>
        <p:txBody>
          <a:bodyPr wrap="none" lIns="81639" tIns="40820" rIns="81639" bIns="40820"/>
          <a:lstStyle/>
          <a:p>
            <a:pPr marL="165603" indent="-165603">
              <a:tabLst>
                <a:tab pos="787692" algn="l"/>
                <a:tab pos="1313299" algn="l"/>
                <a:tab pos="1969949" algn="l"/>
                <a:tab pos="2626599" algn="l"/>
              </a:tabLst>
            </a:pPr>
            <a:r>
              <a:rPr lang="en-GB" sz="3300" u="sng" dirty="0">
                <a:solidFill>
                  <a:srgbClr val="333366"/>
                </a:solidFill>
              </a:rPr>
              <a:t>CSS Positioning</a:t>
            </a:r>
          </a:p>
        </p:txBody>
      </p:sp>
      <p:sp>
        <p:nvSpPr>
          <p:cNvPr id="22531" name="Text Box 2"/>
          <p:cNvSpPr txBox="1">
            <a:spLocks noChangeArrowheads="1"/>
          </p:cNvSpPr>
          <p:nvPr/>
        </p:nvSpPr>
        <p:spPr bwMode="auto">
          <a:xfrm>
            <a:off x="207360" y="1244291"/>
            <a:ext cx="8709120" cy="1094515"/>
          </a:xfrm>
          <a:prstGeom prst="rect">
            <a:avLst/>
          </a:prstGeom>
          <a:noFill/>
          <a:ln w="9525">
            <a:noFill/>
            <a:round/>
            <a:headEnd/>
            <a:tailEnd/>
          </a:ln>
        </p:spPr>
        <p:txBody>
          <a:bodyPr lIns="81639" tIns="40820" rIns="81639" bIns="40820"/>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pPr>
            <a:endParaRPr lang="en-GB" sz="2400" b="1" dirty="0">
              <a:solidFill>
                <a:srgbClr val="666699"/>
              </a:solidFill>
              <a:cs typeface="Times New Roman" pitchFamily="16" charset="0"/>
            </a:endParaRPr>
          </a:p>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pPr>
            <a:endParaRPr lang="en-GB" sz="2400" dirty="0">
              <a:solidFill>
                <a:srgbClr val="666699"/>
              </a:solidFill>
            </a:endParaRPr>
          </a:p>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pPr>
            <a:endParaRPr lang="en-GB" sz="2400" dirty="0">
              <a:solidFill>
                <a:srgbClr val="666699"/>
              </a:solidFill>
            </a:endParaRPr>
          </a:p>
        </p:txBody>
      </p:sp>
      <p:sp>
        <p:nvSpPr>
          <p:cNvPr id="22532" name="Text Box 3"/>
          <p:cNvSpPr txBox="1">
            <a:spLocks noChangeArrowheads="1"/>
          </p:cNvSpPr>
          <p:nvPr/>
        </p:nvSpPr>
        <p:spPr bwMode="auto">
          <a:xfrm>
            <a:off x="207360" y="1659054"/>
            <a:ext cx="8709120" cy="2488581"/>
          </a:xfrm>
          <a:prstGeom prst="rect">
            <a:avLst/>
          </a:prstGeom>
          <a:noFill/>
          <a:ln w="9525">
            <a:noFill/>
            <a:round/>
            <a:headEnd/>
            <a:tailEnd/>
          </a:ln>
        </p:spPr>
        <p:txBody>
          <a:bodyPr lIns="81639" tIns="40820" rIns="81639" bIns="40820"/>
          <a:lstStyle/>
          <a:p>
            <a:pPr>
              <a:tabLst>
                <a:tab pos="622089" algn="l"/>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000" b="1" dirty="0">
                <a:solidFill>
                  <a:srgbClr val="00B8FF"/>
                </a:solidFill>
              </a:rPr>
              <a:t>Static</a:t>
            </a:r>
          </a:p>
          <a:p>
            <a:pPr>
              <a:tabLst>
                <a:tab pos="622089" algn="l"/>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GB" sz="2000" b="1" dirty="0">
              <a:solidFill>
                <a:srgbClr val="00B8FF"/>
              </a:solidFill>
            </a:endParaRPr>
          </a:p>
          <a:p>
            <a:pPr>
              <a:tabLst>
                <a:tab pos="622089" algn="l"/>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000" b="1" dirty="0">
                <a:solidFill>
                  <a:srgbClr val="333366"/>
                </a:solidFill>
              </a:rPr>
              <a:t>Static positioning is by default the way an element will appear in the normal flow of your (X)HTML file. It is not necessary to declare a position of static. Doing so, is no different than not declaring it at all.</a:t>
            </a:r>
          </a:p>
          <a:p>
            <a:pPr>
              <a:tabLst>
                <a:tab pos="622089" algn="l"/>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GB" sz="2000" b="1" dirty="0">
              <a:solidFill>
                <a:srgbClr val="333366"/>
              </a:solidFill>
            </a:endParaRPr>
          </a:p>
          <a:p>
            <a:pPr>
              <a:tabLst>
                <a:tab pos="622089" algn="l"/>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000" b="1" dirty="0">
                <a:solidFill>
                  <a:srgbClr val="333366"/>
                </a:solidFill>
              </a:rPr>
              <a:t>position: static;</a:t>
            </a:r>
          </a:p>
        </p:txBody>
      </p:sp>
      <p:sp>
        <p:nvSpPr>
          <p:cNvPr id="22533" name="Text Box 4"/>
          <p:cNvSpPr txBox="1">
            <a:spLocks noChangeArrowheads="1"/>
          </p:cNvSpPr>
          <p:nvPr/>
        </p:nvSpPr>
        <p:spPr bwMode="auto">
          <a:xfrm>
            <a:off x="2488320" y="1866436"/>
            <a:ext cx="233280" cy="315394"/>
          </a:xfrm>
          <a:prstGeom prst="rect">
            <a:avLst/>
          </a:prstGeom>
          <a:noFill/>
          <a:ln w="9525">
            <a:noFill/>
            <a:round/>
            <a:headEnd/>
            <a:tailEnd/>
          </a:ln>
        </p:spPr>
        <p:txBody>
          <a:bodyPr wrap="none" lIns="81639" tIns="40820" rIns="81639" bIns="40820"/>
          <a:lstStyle/>
          <a:p>
            <a:r>
              <a:rPr lang="en-GB">
                <a:solidFill>
                  <a:srgbClr val="000000"/>
                </a:solidFill>
              </a:rPr>
              <a:t>`</a:t>
            </a:r>
          </a:p>
        </p:txBody>
      </p:sp>
    </p:spTree>
  </p:cSld>
  <p:clrMapOvr>
    <a:masterClrMapping/>
  </p:clrMapOvr>
  <p:transition>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207360" y="283710"/>
            <a:ext cx="3162240" cy="547257"/>
          </a:xfrm>
          <a:prstGeom prst="rect">
            <a:avLst/>
          </a:prstGeom>
          <a:noFill/>
          <a:ln w="9525">
            <a:noFill/>
            <a:round/>
            <a:headEnd/>
            <a:tailEnd/>
          </a:ln>
        </p:spPr>
        <p:txBody>
          <a:bodyPr wrap="none" lIns="81639" tIns="40820" rIns="81639" bIns="40820"/>
          <a:lstStyle/>
          <a:p>
            <a:pPr marL="165603" indent="-165603">
              <a:tabLst>
                <a:tab pos="787692" algn="l"/>
                <a:tab pos="1313299" algn="l"/>
                <a:tab pos="1969949" algn="l"/>
                <a:tab pos="2626599" algn="l"/>
              </a:tabLst>
            </a:pPr>
            <a:r>
              <a:rPr lang="en-GB" sz="3300" u="sng" dirty="0">
                <a:solidFill>
                  <a:srgbClr val="333366"/>
                </a:solidFill>
              </a:rPr>
              <a:t>CSS Positioning</a:t>
            </a:r>
          </a:p>
        </p:txBody>
      </p:sp>
      <p:sp>
        <p:nvSpPr>
          <p:cNvPr id="23555" name="Text Box 2"/>
          <p:cNvSpPr txBox="1">
            <a:spLocks noChangeArrowheads="1"/>
          </p:cNvSpPr>
          <p:nvPr/>
        </p:nvSpPr>
        <p:spPr bwMode="auto">
          <a:xfrm>
            <a:off x="207360" y="1244291"/>
            <a:ext cx="8709120" cy="1094515"/>
          </a:xfrm>
          <a:prstGeom prst="rect">
            <a:avLst/>
          </a:prstGeom>
          <a:noFill/>
          <a:ln w="9525">
            <a:noFill/>
            <a:round/>
            <a:headEnd/>
            <a:tailEnd/>
          </a:ln>
        </p:spPr>
        <p:txBody>
          <a:bodyPr lIns="81639" tIns="40820" rIns="81639" bIns="40820"/>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pPr>
            <a:endParaRPr lang="en-GB" sz="2400" b="1" dirty="0">
              <a:solidFill>
                <a:srgbClr val="666699"/>
              </a:solidFill>
              <a:cs typeface="Times New Roman" pitchFamily="16" charset="0"/>
            </a:endParaRPr>
          </a:p>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pPr>
            <a:endParaRPr lang="en-GB" sz="2400" dirty="0">
              <a:solidFill>
                <a:srgbClr val="666699"/>
              </a:solidFill>
            </a:endParaRPr>
          </a:p>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pPr>
            <a:endParaRPr lang="en-GB" sz="2400" dirty="0">
              <a:solidFill>
                <a:srgbClr val="666699"/>
              </a:solidFill>
            </a:endParaRPr>
          </a:p>
        </p:txBody>
      </p:sp>
      <p:sp>
        <p:nvSpPr>
          <p:cNvPr id="23556" name="Text Box 3"/>
          <p:cNvSpPr txBox="1">
            <a:spLocks noChangeArrowheads="1"/>
          </p:cNvSpPr>
          <p:nvPr/>
        </p:nvSpPr>
        <p:spPr bwMode="auto">
          <a:xfrm>
            <a:off x="207360" y="1659055"/>
            <a:ext cx="8709120" cy="2683002"/>
          </a:xfrm>
          <a:prstGeom prst="rect">
            <a:avLst/>
          </a:prstGeom>
          <a:noFill/>
          <a:ln w="9525">
            <a:noFill/>
            <a:round/>
            <a:headEnd/>
            <a:tailEnd/>
          </a:ln>
        </p:spPr>
        <p:txBody>
          <a:bodyPr lIns="81639" tIns="40820" rIns="81639" bIns="40820"/>
          <a:lstStyle/>
          <a:p>
            <a:pPr>
              <a:tabLst>
                <a:tab pos="622089" algn="l"/>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000" b="1" dirty="0">
                <a:solidFill>
                  <a:srgbClr val="00B8FF"/>
                </a:solidFill>
              </a:rPr>
              <a:t>Relative</a:t>
            </a:r>
          </a:p>
          <a:p>
            <a:pPr>
              <a:tabLst>
                <a:tab pos="622089" algn="l"/>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GB" sz="2000" b="1" dirty="0">
              <a:solidFill>
                <a:srgbClr val="00B8FF"/>
              </a:solidFill>
            </a:endParaRPr>
          </a:p>
          <a:p>
            <a:pPr>
              <a:tabLst>
                <a:tab pos="622089" algn="l"/>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000" b="1" dirty="0">
                <a:solidFill>
                  <a:srgbClr val="333366"/>
                </a:solidFill>
              </a:rPr>
              <a:t>Positioning an element relatively places the element in the normal flow of your (X)HTML file and then offsets it by some amount using the properties left, right, top and bottom. This may cause the element to overlap other elements that are on the page, which of course may be the effect that is required.</a:t>
            </a:r>
          </a:p>
          <a:p>
            <a:pPr>
              <a:tabLst>
                <a:tab pos="622089" algn="l"/>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GB" sz="2000" b="1" dirty="0">
              <a:solidFill>
                <a:srgbClr val="333366"/>
              </a:solidFill>
            </a:endParaRPr>
          </a:p>
          <a:p>
            <a:pPr>
              <a:tabLst>
                <a:tab pos="622089" algn="l"/>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000" b="1" dirty="0">
                <a:solidFill>
                  <a:srgbClr val="333366"/>
                </a:solidFill>
              </a:rPr>
              <a:t>position: relative;</a:t>
            </a:r>
          </a:p>
        </p:txBody>
      </p:sp>
      <p:sp>
        <p:nvSpPr>
          <p:cNvPr id="23557" name="Text Box 4"/>
          <p:cNvSpPr txBox="1">
            <a:spLocks noChangeArrowheads="1"/>
          </p:cNvSpPr>
          <p:nvPr/>
        </p:nvSpPr>
        <p:spPr bwMode="auto">
          <a:xfrm>
            <a:off x="2488320" y="1866436"/>
            <a:ext cx="233280" cy="315394"/>
          </a:xfrm>
          <a:prstGeom prst="rect">
            <a:avLst/>
          </a:prstGeom>
          <a:noFill/>
          <a:ln w="9525">
            <a:noFill/>
            <a:round/>
            <a:headEnd/>
            <a:tailEnd/>
          </a:ln>
        </p:spPr>
        <p:txBody>
          <a:bodyPr wrap="none" lIns="81639" tIns="40820" rIns="81639" bIns="40820"/>
          <a:lstStyle/>
          <a:p>
            <a:r>
              <a:rPr lang="en-GB">
                <a:solidFill>
                  <a:srgbClr val="000000"/>
                </a:solidFill>
              </a:rPr>
              <a:t>`</a:t>
            </a:r>
          </a:p>
        </p:txBody>
      </p:sp>
    </p:spTree>
  </p:cSld>
  <p:clrMapOvr>
    <a:masterClrMapping/>
  </p:clrMapOvr>
  <p:transition>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How to decide the layout?</a:t>
            </a:r>
            <a:endParaRPr lang="en-US" dirty="0"/>
          </a:p>
        </p:txBody>
      </p:sp>
      <p:sp>
        <p:nvSpPr>
          <p:cNvPr id="3" name="Content Placeholder 2"/>
          <p:cNvSpPr>
            <a:spLocks noGrp="1"/>
          </p:cNvSpPr>
          <p:nvPr>
            <p:ph idx="1"/>
          </p:nvPr>
        </p:nvSpPr>
        <p:spPr/>
        <p:txBody>
          <a:bodyPr/>
          <a:lstStyle/>
          <a:p>
            <a:r>
              <a:rPr lang="en-US" dirty="0" smtClean="0"/>
              <a:t>How many columns does the design have.</a:t>
            </a:r>
          </a:p>
          <a:p>
            <a:r>
              <a:rPr lang="en-US" dirty="0" smtClean="0"/>
              <a:t>How many rows the design have.</a:t>
            </a:r>
          </a:p>
          <a:p>
            <a:r>
              <a:rPr lang="en-US" dirty="0" smtClean="0"/>
              <a:t>What structure to follow.</a:t>
            </a:r>
          </a:p>
          <a:p>
            <a:r>
              <a:rPr lang="en-US" dirty="0" smtClean="0"/>
              <a:t>What tags to use.</a:t>
            </a:r>
          </a:p>
          <a:p>
            <a:r>
              <a:rPr lang="en-US" dirty="0" smtClean="0"/>
              <a:t>What are the re-usable components.</a:t>
            </a:r>
          </a:p>
          <a:p>
            <a:r>
              <a:rPr lang="en-US" dirty="0" smtClean="0"/>
              <a:t>Box model or fluid design.</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207360" y="283710"/>
            <a:ext cx="3162240" cy="547257"/>
          </a:xfrm>
          <a:prstGeom prst="rect">
            <a:avLst/>
          </a:prstGeom>
          <a:noFill/>
          <a:ln w="9525">
            <a:noFill/>
            <a:round/>
            <a:headEnd/>
            <a:tailEnd/>
          </a:ln>
        </p:spPr>
        <p:txBody>
          <a:bodyPr wrap="none" lIns="81639" tIns="40820" rIns="81639" bIns="40820"/>
          <a:lstStyle/>
          <a:p>
            <a:pPr marL="165603" indent="-165603">
              <a:tabLst>
                <a:tab pos="787692" algn="l"/>
                <a:tab pos="1313299" algn="l"/>
                <a:tab pos="1969949" algn="l"/>
                <a:tab pos="2626599" algn="l"/>
              </a:tabLst>
            </a:pPr>
            <a:r>
              <a:rPr lang="en-GB" sz="3300" u="sng" dirty="0">
                <a:solidFill>
                  <a:srgbClr val="333366"/>
                </a:solidFill>
              </a:rPr>
              <a:t>CSS Positioning</a:t>
            </a:r>
          </a:p>
        </p:txBody>
      </p:sp>
      <p:sp>
        <p:nvSpPr>
          <p:cNvPr id="24579" name="Text Box 2"/>
          <p:cNvSpPr txBox="1">
            <a:spLocks noChangeArrowheads="1"/>
          </p:cNvSpPr>
          <p:nvPr/>
        </p:nvSpPr>
        <p:spPr bwMode="auto">
          <a:xfrm>
            <a:off x="207360" y="1244291"/>
            <a:ext cx="8709120" cy="1094515"/>
          </a:xfrm>
          <a:prstGeom prst="rect">
            <a:avLst/>
          </a:prstGeom>
          <a:noFill/>
          <a:ln w="9525">
            <a:noFill/>
            <a:round/>
            <a:headEnd/>
            <a:tailEnd/>
          </a:ln>
        </p:spPr>
        <p:txBody>
          <a:bodyPr lIns="81639" tIns="40820" rIns="81639" bIns="40820"/>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pPr>
            <a:endParaRPr lang="en-GB" sz="2400" b="1" dirty="0">
              <a:solidFill>
                <a:srgbClr val="666699"/>
              </a:solidFill>
              <a:cs typeface="Times New Roman" pitchFamily="16" charset="0"/>
            </a:endParaRPr>
          </a:p>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pPr>
            <a:endParaRPr lang="en-GB" sz="2400" dirty="0">
              <a:solidFill>
                <a:srgbClr val="666699"/>
              </a:solidFill>
            </a:endParaRPr>
          </a:p>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pPr>
            <a:endParaRPr lang="en-GB" sz="2400" dirty="0">
              <a:solidFill>
                <a:srgbClr val="666699"/>
              </a:solidFill>
            </a:endParaRPr>
          </a:p>
        </p:txBody>
      </p:sp>
      <p:sp>
        <p:nvSpPr>
          <p:cNvPr id="24580" name="Text Box 3"/>
          <p:cNvSpPr txBox="1">
            <a:spLocks noChangeArrowheads="1"/>
          </p:cNvSpPr>
          <p:nvPr/>
        </p:nvSpPr>
        <p:spPr bwMode="auto">
          <a:xfrm>
            <a:off x="207360" y="1659055"/>
            <a:ext cx="8709120" cy="2683002"/>
          </a:xfrm>
          <a:prstGeom prst="rect">
            <a:avLst/>
          </a:prstGeom>
          <a:noFill/>
          <a:ln w="9525">
            <a:noFill/>
            <a:round/>
            <a:headEnd/>
            <a:tailEnd/>
          </a:ln>
        </p:spPr>
        <p:txBody>
          <a:bodyPr lIns="81639" tIns="40820" rIns="81639" bIns="40820"/>
          <a:lstStyle/>
          <a:p>
            <a:pPr>
              <a:tabLst>
                <a:tab pos="622089" algn="l"/>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000" b="1" dirty="0">
                <a:solidFill>
                  <a:srgbClr val="00B8FF"/>
                </a:solidFill>
              </a:rPr>
              <a:t>Absolute</a:t>
            </a:r>
          </a:p>
          <a:p>
            <a:pPr>
              <a:tabLst>
                <a:tab pos="622089" algn="l"/>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GB" sz="2000" b="1" dirty="0">
              <a:solidFill>
                <a:srgbClr val="333366"/>
              </a:solidFill>
            </a:endParaRPr>
          </a:p>
          <a:p>
            <a:pPr>
              <a:tabLst>
                <a:tab pos="622089" algn="l"/>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000" b="1" dirty="0">
                <a:solidFill>
                  <a:srgbClr val="333366"/>
                </a:solidFill>
              </a:rPr>
              <a:t>Positioning an element absolutely, removes the element from the normal flow of your (X)HTML file, and positions it to the top left of its nearest parent element that has a position declared other than static. If no parent element with a position other than static exists then it will be positioned from the top left of the browser window.</a:t>
            </a:r>
          </a:p>
          <a:p>
            <a:pPr>
              <a:tabLst>
                <a:tab pos="622089" algn="l"/>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GB" sz="2000" b="1" dirty="0">
              <a:solidFill>
                <a:srgbClr val="333366"/>
              </a:solidFill>
            </a:endParaRPr>
          </a:p>
          <a:p>
            <a:pPr>
              <a:tabLst>
                <a:tab pos="622089" algn="l"/>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000" b="1" dirty="0">
                <a:solidFill>
                  <a:srgbClr val="333366"/>
                </a:solidFill>
              </a:rPr>
              <a:t>position: absolute;</a:t>
            </a:r>
          </a:p>
        </p:txBody>
      </p:sp>
      <p:sp>
        <p:nvSpPr>
          <p:cNvPr id="24581" name="Text Box 4"/>
          <p:cNvSpPr txBox="1">
            <a:spLocks noChangeArrowheads="1"/>
          </p:cNvSpPr>
          <p:nvPr/>
        </p:nvSpPr>
        <p:spPr bwMode="auto">
          <a:xfrm>
            <a:off x="2488320" y="1866436"/>
            <a:ext cx="233280" cy="315394"/>
          </a:xfrm>
          <a:prstGeom prst="rect">
            <a:avLst/>
          </a:prstGeom>
          <a:noFill/>
          <a:ln w="9525">
            <a:noFill/>
            <a:round/>
            <a:headEnd/>
            <a:tailEnd/>
          </a:ln>
        </p:spPr>
        <p:txBody>
          <a:bodyPr wrap="none" lIns="81639" tIns="40820" rIns="81639" bIns="40820"/>
          <a:lstStyle/>
          <a:p>
            <a:r>
              <a:rPr lang="en-GB">
                <a:solidFill>
                  <a:srgbClr val="000000"/>
                </a:solidFill>
              </a:rPr>
              <a:t>`</a:t>
            </a:r>
          </a:p>
        </p:txBody>
      </p:sp>
    </p:spTree>
  </p:cSld>
  <p:clrMapOvr>
    <a:masterClrMapping/>
  </p:clrMapOvr>
  <p:transition>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207360" y="283710"/>
            <a:ext cx="3162240" cy="547257"/>
          </a:xfrm>
          <a:prstGeom prst="rect">
            <a:avLst/>
          </a:prstGeom>
          <a:noFill/>
          <a:ln w="9525">
            <a:noFill/>
            <a:round/>
            <a:headEnd/>
            <a:tailEnd/>
          </a:ln>
        </p:spPr>
        <p:txBody>
          <a:bodyPr wrap="none" lIns="81639" tIns="40820" rIns="81639" bIns="40820"/>
          <a:lstStyle/>
          <a:p>
            <a:pPr marL="165603" indent="-165603">
              <a:tabLst>
                <a:tab pos="787692" algn="l"/>
                <a:tab pos="1313299" algn="l"/>
                <a:tab pos="1969949" algn="l"/>
                <a:tab pos="2626599" algn="l"/>
              </a:tabLst>
            </a:pPr>
            <a:r>
              <a:rPr lang="en-GB" sz="3300" u="sng" dirty="0">
                <a:solidFill>
                  <a:srgbClr val="333366"/>
                </a:solidFill>
              </a:rPr>
              <a:t>CSS Positioning</a:t>
            </a:r>
          </a:p>
        </p:txBody>
      </p:sp>
      <p:sp>
        <p:nvSpPr>
          <p:cNvPr id="25603" name="Text Box 2"/>
          <p:cNvSpPr txBox="1">
            <a:spLocks noChangeArrowheads="1"/>
          </p:cNvSpPr>
          <p:nvPr/>
        </p:nvSpPr>
        <p:spPr bwMode="auto">
          <a:xfrm>
            <a:off x="207360" y="1244291"/>
            <a:ext cx="8709120" cy="1094515"/>
          </a:xfrm>
          <a:prstGeom prst="rect">
            <a:avLst/>
          </a:prstGeom>
          <a:noFill/>
          <a:ln w="9525">
            <a:noFill/>
            <a:round/>
            <a:headEnd/>
            <a:tailEnd/>
          </a:ln>
        </p:spPr>
        <p:txBody>
          <a:bodyPr lIns="81639" tIns="40820" rIns="81639" bIns="40820"/>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pPr>
            <a:endParaRPr lang="en-GB" sz="2400" b="1" dirty="0">
              <a:solidFill>
                <a:srgbClr val="666699"/>
              </a:solidFill>
              <a:cs typeface="Times New Roman" pitchFamily="16" charset="0"/>
            </a:endParaRPr>
          </a:p>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pPr>
            <a:endParaRPr lang="en-GB" sz="2400" dirty="0">
              <a:solidFill>
                <a:srgbClr val="666699"/>
              </a:solidFill>
            </a:endParaRPr>
          </a:p>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pPr>
            <a:endParaRPr lang="en-GB" sz="2400" dirty="0">
              <a:solidFill>
                <a:srgbClr val="666699"/>
              </a:solidFill>
            </a:endParaRPr>
          </a:p>
        </p:txBody>
      </p:sp>
      <p:sp>
        <p:nvSpPr>
          <p:cNvPr id="25604" name="Text Box 3"/>
          <p:cNvSpPr txBox="1">
            <a:spLocks noChangeArrowheads="1"/>
          </p:cNvSpPr>
          <p:nvPr/>
        </p:nvSpPr>
        <p:spPr bwMode="auto">
          <a:xfrm>
            <a:off x="207360" y="1144921"/>
            <a:ext cx="8709120" cy="5269513"/>
          </a:xfrm>
          <a:prstGeom prst="rect">
            <a:avLst/>
          </a:prstGeom>
          <a:noFill/>
          <a:ln w="9525">
            <a:noFill/>
            <a:round/>
            <a:headEnd/>
            <a:tailEnd/>
          </a:ln>
        </p:spPr>
        <p:txBody>
          <a:bodyPr lIns="81639" tIns="40820" rIns="81639" bIns="40820"/>
          <a:lstStyle/>
          <a:p>
            <a:pPr>
              <a:tabLst>
                <a:tab pos="622089" algn="l"/>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000" b="1" dirty="0">
                <a:solidFill>
                  <a:srgbClr val="333366"/>
                </a:solidFill>
              </a:rPr>
              <a:t>Fixed</a:t>
            </a:r>
          </a:p>
          <a:p>
            <a:pPr>
              <a:tabLst>
                <a:tab pos="622089" algn="l"/>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GB" sz="2000" b="1" dirty="0">
              <a:solidFill>
                <a:srgbClr val="333366"/>
              </a:solidFill>
            </a:endParaRPr>
          </a:p>
          <a:p>
            <a:pPr>
              <a:tabLst>
                <a:tab pos="622089" algn="l"/>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000" b="1" dirty="0">
                <a:solidFill>
                  <a:srgbClr val="333366"/>
                </a:solidFill>
              </a:rPr>
              <a:t>Positioning an element with the fixed value, is the same as absolute except the parent element is always the browser window. It makes no difference if the fixed element is nested inside other positioned elements.</a:t>
            </a:r>
          </a:p>
          <a:p>
            <a:pPr>
              <a:tabLst>
                <a:tab pos="622089" algn="l"/>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GB" sz="2000" b="1" dirty="0">
              <a:solidFill>
                <a:srgbClr val="333366"/>
              </a:solidFill>
            </a:endParaRPr>
          </a:p>
          <a:p>
            <a:pPr>
              <a:tabLst>
                <a:tab pos="622089" algn="l"/>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000" b="1" dirty="0">
                <a:solidFill>
                  <a:srgbClr val="333366"/>
                </a:solidFill>
              </a:rPr>
              <a:t>Furthermore, an element that is positioned with a fixed value, will not scroll with the document. It will remain in its position regardless of the scroll position of the page.</a:t>
            </a:r>
          </a:p>
          <a:p>
            <a:pPr>
              <a:tabLst>
                <a:tab pos="622089" algn="l"/>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GB" sz="2000" b="1" dirty="0">
              <a:solidFill>
                <a:srgbClr val="333366"/>
              </a:solidFill>
            </a:endParaRPr>
          </a:p>
          <a:p>
            <a:pPr>
              <a:tabLst>
                <a:tab pos="622089" algn="l"/>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000" b="1" i="1" dirty="0">
                <a:solidFill>
                  <a:srgbClr val="FF3366"/>
                </a:solidFill>
              </a:rPr>
              <a:t>At this time IE6 (Internet Explorer 6) does not support the fixed value for the positioning of an element. Thus it will not position fixed elements correctly and will still scroll with the page. To see this effect in action you will need to use a standards compliant browser, such as Firefox 1.0</a:t>
            </a:r>
          </a:p>
          <a:p>
            <a:pPr>
              <a:tabLst>
                <a:tab pos="622089" algn="l"/>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GB" sz="2000" b="1" dirty="0">
              <a:solidFill>
                <a:srgbClr val="333366"/>
              </a:solidFill>
            </a:endParaRPr>
          </a:p>
          <a:p>
            <a:pPr>
              <a:tabLst>
                <a:tab pos="622089" algn="l"/>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000" b="1" dirty="0">
                <a:solidFill>
                  <a:srgbClr val="333366"/>
                </a:solidFill>
              </a:rPr>
              <a:t>position: fixed;</a:t>
            </a:r>
          </a:p>
        </p:txBody>
      </p:sp>
      <p:sp>
        <p:nvSpPr>
          <p:cNvPr id="25605" name="Text Box 4"/>
          <p:cNvSpPr txBox="1">
            <a:spLocks noChangeArrowheads="1"/>
          </p:cNvSpPr>
          <p:nvPr/>
        </p:nvSpPr>
        <p:spPr bwMode="auto">
          <a:xfrm>
            <a:off x="2488320" y="1866436"/>
            <a:ext cx="233280" cy="315394"/>
          </a:xfrm>
          <a:prstGeom prst="rect">
            <a:avLst/>
          </a:prstGeom>
          <a:noFill/>
          <a:ln w="9525">
            <a:noFill/>
            <a:round/>
            <a:headEnd/>
            <a:tailEnd/>
          </a:ln>
        </p:spPr>
        <p:txBody>
          <a:bodyPr wrap="none" lIns="81639" tIns="40820" rIns="81639" bIns="40820"/>
          <a:lstStyle/>
          <a:p>
            <a:r>
              <a:rPr lang="en-GB">
                <a:solidFill>
                  <a:srgbClr val="000000"/>
                </a:solidFill>
              </a:rPr>
              <a:t>`</a:t>
            </a:r>
          </a:p>
        </p:txBody>
      </p:sp>
    </p:spTree>
  </p:cSld>
  <p:clrMapOvr>
    <a:masterClrMapping/>
  </p:clrMapOvr>
  <p:transition>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Structure</a:t>
            </a:r>
            <a:endParaRPr lang="en-US" dirty="0"/>
          </a:p>
        </p:txBody>
      </p:sp>
      <p:sp>
        <p:nvSpPr>
          <p:cNvPr id="3" name="Content Placeholder 2"/>
          <p:cNvSpPr>
            <a:spLocks noGrp="1"/>
          </p:cNvSpPr>
          <p:nvPr>
            <p:ph idx="1"/>
          </p:nvPr>
        </p:nvSpPr>
        <p:spPr/>
        <p:txBody>
          <a:bodyPr/>
          <a:lstStyle/>
          <a:p>
            <a:r>
              <a:rPr lang="en-US" dirty="0" smtClean="0"/>
              <a:t>Folder structure</a:t>
            </a:r>
          </a:p>
          <a:p>
            <a:pPr lvl="1">
              <a:buNone/>
            </a:pPr>
            <a:endParaRPr lang="en-US" dirty="0" smtClean="0"/>
          </a:p>
        </p:txBody>
      </p:sp>
      <p:graphicFrame>
        <p:nvGraphicFramePr>
          <p:cNvPr id="4" name="Diagram 3"/>
          <p:cNvGraphicFramePr/>
          <p:nvPr/>
        </p:nvGraphicFramePr>
        <p:xfrm>
          <a:off x="1447800" y="2209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Anatomy of a web page. </a:t>
            </a:r>
            <a:endParaRPr lang="en-US" dirty="0"/>
          </a:p>
        </p:txBody>
      </p:sp>
      <p:sp>
        <p:nvSpPr>
          <p:cNvPr id="4" name="Rectangle 3"/>
          <p:cNvSpPr/>
          <p:nvPr/>
        </p:nvSpPr>
        <p:spPr>
          <a:xfrm>
            <a:off x="457200" y="1905000"/>
            <a:ext cx="7772400" cy="609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Header</a:t>
            </a:r>
            <a:endParaRPr lang="en-US" dirty="0"/>
          </a:p>
        </p:txBody>
      </p:sp>
      <p:sp>
        <p:nvSpPr>
          <p:cNvPr id="5" name="Rectangle 4"/>
          <p:cNvSpPr/>
          <p:nvPr/>
        </p:nvSpPr>
        <p:spPr>
          <a:xfrm>
            <a:off x="457200" y="2514600"/>
            <a:ext cx="7772400" cy="3429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Content</a:t>
            </a:r>
            <a:endParaRPr lang="en-US" dirty="0"/>
          </a:p>
        </p:txBody>
      </p:sp>
      <p:sp>
        <p:nvSpPr>
          <p:cNvPr id="6" name="Rectangle 5"/>
          <p:cNvSpPr/>
          <p:nvPr/>
        </p:nvSpPr>
        <p:spPr>
          <a:xfrm>
            <a:off x="457200" y="5943600"/>
            <a:ext cx="77724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Footer</a:t>
            </a:r>
            <a:endParaRPr lang="en-US" dirty="0"/>
          </a:p>
        </p:txBody>
      </p:sp>
      <p:sp>
        <p:nvSpPr>
          <p:cNvPr id="7" name="TextBox 6"/>
          <p:cNvSpPr txBox="1"/>
          <p:nvPr/>
        </p:nvSpPr>
        <p:spPr>
          <a:xfrm>
            <a:off x="381000" y="1447800"/>
            <a:ext cx="1601208" cy="369332"/>
          </a:xfrm>
          <a:prstGeom prst="rect">
            <a:avLst/>
          </a:prstGeom>
          <a:noFill/>
        </p:spPr>
        <p:txBody>
          <a:bodyPr wrap="none" rtlCol="0">
            <a:spAutoFit/>
          </a:bodyPr>
          <a:lstStyle/>
          <a:p>
            <a:r>
              <a:rPr lang="en-US" dirty="0" smtClean="0"/>
              <a:t>General Layout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Anatomy of a web page.</a:t>
            </a:r>
            <a:endParaRPr lang="en-US" dirty="0"/>
          </a:p>
        </p:txBody>
      </p:sp>
      <p:sp>
        <p:nvSpPr>
          <p:cNvPr id="4" name="Rectangle 3"/>
          <p:cNvSpPr/>
          <p:nvPr/>
        </p:nvSpPr>
        <p:spPr>
          <a:xfrm>
            <a:off x="533400" y="1905000"/>
            <a:ext cx="7772400" cy="609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Rectangle 4"/>
          <p:cNvSpPr/>
          <p:nvPr/>
        </p:nvSpPr>
        <p:spPr>
          <a:xfrm>
            <a:off x="533400" y="2514600"/>
            <a:ext cx="7772400" cy="3429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Content</a:t>
            </a:r>
            <a:endParaRPr lang="en-US" dirty="0"/>
          </a:p>
        </p:txBody>
      </p:sp>
      <p:sp>
        <p:nvSpPr>
          <p:cNvPr id="6" name="Rectangle 5"/>
          <p:cNvSpPr/>
          <p:nvPr/>
        </p:nvSpPr>
        <p:spPr>
          <a:xfrm>
            <a:off x="533400" y="5943600"/>
            <a:ext cx="77724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Copy right (C)</a:t>
            </a:r>
            <a:endParaRPr lang="en-US" sz="1200" dirty="0"/>
          </a:p>
        </p:txBody>
      </p:sp>
      <p:sp>
        <p:nvSpPr>
          <p:cNvPr id="7" name="Rectangle 6"/>
          <p:cNvSpPr/>
          <p:nvPr/>
        </p:nvSpPr>
        <p:spPr>
          <a:xfrm>
            <a:off x="533400" y="2514600"/>
            <a:ext cx="1600200" cy="3429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Left Navigation</a:t>
            </a:r>
            <a:endParaRPr lang="en-US" dirty="0"/>
          </a:p>
        </p:txBody>
      </p:sp>
      <p:sp>
        <p:nvSpPr>
          <p:cNvPr id="8" name="TextBox 7"/>
          <p:cNvSpPr txBox="1"/>
          <p:nvPr/>
        </p:nvSpPr>
        <p:spPr>
          <a:xfrm>
            <a:off x="609600" y="1981200"/>
            <a:ext cx="633508" cy="646331"/>
          </a:xfrm>
          <a:prstGeom prst="rect">
            <a:avLst/>
          </a:prstGeom>
          <a:noFill/>
        </p:spPr>
        <p:txBody>
          <a:bodyPr wrap="none" rtlCol="0">
            <a:spAutoFit/>
          </a:bodyPr>
          <a:lstStyle/>
          <a:p>
            <a:r>
              <a:rPr lang="en-US" dirty="0" smtClean="0">
                <a:solidFill>
                  <a:schemeClr val="bg1"/>
                </a:solidFill>
              </a:rPr>
              <a:t>Logo</a:t>
            </a:r>
          </a:p>
          <a:p>
            <a:endParaRPr lang="en-US" dirty="0"/>
          </a:p>
        </p:txBody>
      </p:sp>
      <p:sp>
        <p:nvSpPr>
          <p:cNvPr id="9" name="TextBox 8"/>
          <p:cNvSpPr txBox="1"/>
          <p:nvPr/>
        </p:nvSpPr>
        <p:spPr>
          <a:xfrm>
            <a:off x="6400800" y="2133600"/>
            <a:ext cx="1843774" cy="307777"/>
          </a:xfrm>
          <a:prstGeom prst="rect">
            <a:avLst/>
          </a:prstGeom>
          <a:noFill/>
        </p:spPr>
        <p:txBody>
          <a:bodyPr wrap="none" rtlCol="0">
            <a:spAutoFit/>
          </a:bodyPr>
          <a:lstStyle/>
          <a:p>
            <a:r>
              <a:rPr lang="en-US" sz="1400" dirty="0" smtClean="0">
                <a:solidFill>
                  <a:schemeClr val="bg1"/>
                </a:solidFill>
              </a:rPr>
              <a:t>Link1 Link2 Link3 </a:t>
            </a:r>
            <a:r>
              <a:rPr lang="en-US" sz="1400" dirty="0">
                <a:solidFill>
                  <a:schemeClr val="bg1"/>
                </a:solidFill>
              </a:rPr>
              <a:t>L</a:t>
            </a:r>
            <a:r>
              <a:rPr lang="en-US" sz="1400" dirty="0" smtClean="0">
                <a:solidFill>
                  <a:schemeClr val="bg1"/>
                </a:solidFill>
              </a:rPr>
              <a:t>ink4</a:t>
            </a:r>
            <a:endParaRPr lang="en-US" sz="1400" dirty="0">
              <a:solidFill>
                <a:schemeClr val="bg1"/>
              </a:solidFill>
            </a:endParaRPr>
          </a:p>
        </p:txBody>
      </p:sp>
      <p:sp>
        <p:nvSpPr>
          <p:cNvPr id="10" name="TextBox 9"/>
          <p:cNvSpPr txBox="1"/>
          <p:nvPr/>
        </p:nvSpPr>
        <p:spPr>
          <a:xfrm>
            <a:off x="6400800" y="6019800"/>
            <a:ext cx="1843774" cy="307777"/>
          </a:xfrm>
          <a:prstGeom prst="rect">
            <a:avLst/>
          </a:prstGeom>
          <a:noFill/>
        </p:spPr>
        <p:txBody>
          <a:bodyPr wrap="none" rtlCol="0">
            <a:spAutoFit/>
          </a:bodyPr>
          <a:lstStyle/>
          <a:p>
            <a:r>
              <a:rPr lang="en-US" sz="1400" dirty="0" smtClean="0">
                <a:solidFill>
                  <a:schemeClr val="bg1"/>
                </a:solidFill>
              </a:rPr>
              <a:t>Link1 Link2 Link3 </a:t>
            </a:r>
            <a:r>
              <a:rPr lang="en-US" sz="1400" dirty="0">
                <a:solidFill>
                  <a:schemeClr val="bg1"/>
                </a:solidFill>
              </a:rPr>
              <a:t>L</a:t>
            </a:r>
            <a:r>
              <a:rPr lang="en-US" sz="1400" dirty="0" smtClean="0">
                <a:solidFill>
                  <a:schemeClr val="bg1"/>
                </a:solidFill>
              </a:rPr>
              <a:t>ink4</a:t>
            </a:r>
            <a:endParaRPr lang="en-US" sz="1400" dirty="0">
              <a:solidFill>
                <a:schemeClr val="bg1"/>
              </a:solidFill>
            </a:endParaRPr>
          </a:p>
        </p:txBody>
      </p:sp>
      <p:sp>
        <p:nvSpPr>
          <p:cNvPr id="11" name="TextBox 10"/>
          <p:cNvSpPr txBox="1"/>
          <p:nvPr/>
        </p:nvSpPr>
        <p:spPr>
          <a:xfrm>
            <a:off x="609600" y="2667000"/>
            <a:ext cx="1843774" cy="954107"/>
          </a:xfrm>
          <a:prstGeom prst="rect">
            <a:avLst/>
          </a:prstGeom>
          <a:noFill/>
        </p:spPr>
        <p:txBody>
          <a:bodyPr wrap="square" rtlCol="0">
            <a:spAutoFit/>
          </a:bodyPr>
          <a:lstStyle/>
          <a:p>
            <a:r>
              <a:rPr lang="en-US" sz="1400" dirty="0" smtClean="0"/>
              <a:t>Link1 </a:t>
            </a:r>
          </a:p>
          <a:p>
            <a:r>
              <a:rPr lang="en-US" sz="1400" dirty="0" smtClean="0"/>
              <a:t>Link2 </a:t>
            </a:r>
          </a:p>
          <a:p>
            <a:r>
              <a:rPr lang="en-US" sz="1400" dirty="0" smtClean="0"/>
              <a:t>Link3 </a:t>
            </a:r>
          </a:p>
          <a:p>
            <a:r>
              <a:rPr lang="en-US" sz="1400" dirty="0" smtClean="0"/>
              <a:t>Link4</a:t>
            </a:r>
            <a:endParaRPr lang="en-US" sz="1400" dirty="0"/>
          </a:p>
        </p:txBody>
      </p:sp>
      <p:sp>
        <p:nvSpPr>
          <p:cNvPr id="12" name="TextBox 11"/>
          <p:cNvSpPr txBox="1"/>
          <p:nvPr/>
        </p:nvSpPr>
        <p:spPr>
          <a:xfrm>
            <a:off x="457200" y="1447800"/>
            <a:ext cx="1714957" cy="369332"/>
          </a:xfrm>
          <a:prstGeom prst="rect">
            <a:avLst/>
          </a:prstGeom>
          <a:noFill/>
        </p:spPr>
        <p:txBody>
          <a:bodyPr wrap="none" rtlCol="0">
            <a:spAutoFit/>
          </a:bodyPr>
          <a:lstStyle/>
          <a:p>
            <a:r>
              <a:rPr lang="en-US" dirty="0" smtClean="0"/>
              <a:t>2 Column layout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Anatomy of a web page.</a:t>
            </a:r>
            <a:endParaRPr lang="en-US" dirty="0"/>
          </a:p>
        </p:txBody>
      </p:sp>
      <p:sp>
        <p:nvSpPr>
          <p:cNvPr id="4" name="Rectangle 3"/>
          <p:cNvSpPr/>
          <p:nvPr/>
        </p:nvSpPr>
        <p:spPr>
          <a:xfrm>
            <a:off x="533400" y="1905000"/>
            <a:ext cx="7772400" cy="609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Rectangle 4"/>
          <p:cNvSpPr/>
          <p:nvPr/>
        </p:nvSpPr>
        <p:spPr>
          <a:xfrm>
            <a:off x="533400" y="2514600"/>
            <a:ext cx="7772400" cy="3429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Content</a:t>
            </a:r>
            <a:endParaRPr lang="en-US" dirty="0"/>
          </a:p>
        </p:txBody>
      </p:sp>
      <p:sp>
        <p:nvSpPr>
          <p:cNvPr id="6" name="Rectangle 5"/>
          <p:cNvSpPr/>
          <p:nvPr/>
        </p:nvSpPr>
        <p:spPr>
          <a:xfrm>
            <a:off x="533400" y="5943600"/>
            <a:ext cx="77724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Copy right (C)</a:t>
            </a:r>
            <a:endParaRPr lang="en-US" sz="1200" dirty="0"/>
          </a:p>
        </p:txBody>
      </p:sp>
      <p:sp>
        <p:nvSpPr>
          <p:cNvPr id="7" name="Rectangle 6"/>
          <p:cNvSpPr/>
          <p:nvPr/>
        </p:nvSpPr>
        <p:spPr>
          <a:xfrm>
            <a:off x="533400" y="2514600"/>
            <a:ext cx="1600200" cy="3429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Left</a:t>
            </a:r>
          </a:p>
          <a:p>
            <a:pPr algn="ctr"/>
            <a:r>
              <a:rPr lang="en-US" dirty="0" smtClean="0"/>
              <a:t> Navigation</a:t>
            </a:r>
          </a:p>
          <a:p>
            <a:pPr algn="ctr"/>
            <a:r>
              <a:rPr lang="en-US" dirty="0" smtClean="0"/>
              <a:t>or</a:t>
            </a:r>
          </a:p>
          <a:p>
            <a:pPr algn="ctr"/>
            <a:r>
              <a:rPr lang="en-US" dirty="0" smtClean="0"/>
              <a:t>Left content Tab</a:t>
            </a:r>
          </a:p>
          <a:p>
            <a:pPr algn="ctr"/>
            <a:endParaRPr lang="en-US" dirty="0"/>
          </a:p>
        </p:txBody>
      </p:sp>
      <p:sp>
        <p:nvSpPr>
          <p:cNvPr id="8" name="TextBox 7"/>
          <p:cNvSpPr txBox="1"/>
          <p:nvPr/>
        </p:nvSpPr>
        <p:spPr>
          <a:xfrm>
            <a:off x="609600" y="1981200"/>
            <a:ext cx="633508" cy="646331"/>
          </a:xfrm>
          <a:prstGeom prst="rect">
            <a:avLst/>
          </a:prstGeom>
          <a:noFill/>
        </p:spPr>
        <p:txBody>
          <a:bodyPr wrap="none" rtlCol="0">
            <a:spAutoFit/>
          </a:bodyPr>
          <a:lstStyle/>
          <a:p>
            <a:r>
              <a:rPr lang="en-US" dirty="0" smtClean="0">
                <a:solidFill>
                  <a:schemeClr val="bg1"/>
                </a:solidFill>
              </a:rPr>
              <a:t>Logo</a:t>
            </a:r>
          </a:p>
          <a:p>
            <a:endParaRPr lang="en-US" dirty="0"/>
          </a:p>
        </p:txBody>
      </p:sp>
      <p:sp>
        <p:nvSpPr>
          <p:cNvPr id="9" name="TextBox 8"/>
          <p:cNvSpPr txBox="1"/>
          <p:nvPr/>
        </p:nvSpPr>
        <p:spPr>
          <a:xfrm>
            <a:off x="6400800" y="2133600"/>
            <a:ext cx="1843774" cy="307777"/>
          </a:xfrm>
          <a:prstGeom prst="rect">
            <a:avLst/>
          </a:prstGeom>
          <a:noFill/>
        </p:spPr>
        <p:txBody>
          <a:bodyPr wrap="none" rtlCol="0">
            <a:spAutoFit/>
          </a:bodyPr>
          <a:lstStyle/>
          <a:p>
            <a:r>
              <a:rPr lang="en-US" sz="1400" dirty="0" smtClean="0">
                <a:solidFill>
                  <a:schemeClr val="bg1"/>
                </a:solidFill>
              </a:rPr>
              <a:t>Link1 Link2 Link3 </a:t>
            </a:r>
            <a:r>
              <a:rPr lang="en-US" sz="1400" dirty="0">
                <a:solidFill>
                  <a:schemeClr val="bg1"/>
                </a:solidFill>
              </a:rPr>
              <a:t>L</a:t>
            </a:r>
            <a:r>
              <a:rPr lang="en-US" sz="1400" dirty="0" smtClean="0">
                <a:solidFill>
                  <a:schemeClr val="bg1"/>
                </a:solidFill>
              </a:rPr>
              <a:t>ink4</a:t>
            </a:r>
            <a:endParaRPr lang="en-US" sz="1400" dirty="0">
              <a:solidFill>
                <a:schemeClr val="bg1"/>
              </a:solidFill>
            </a:endParaRPr>
          </a:p>
        </p:txBody>
      </p:sp>
      <p:sp>
        <p:nvSpPr>
          <p:cNvPr id="10" name="TextBox 9"/>
          <p:cNvSpPr txBox="1"/>
          <p:nvPr/>
        </p:nvSpPr>
        <p:spPr>
          <a:xfrm>
            <a:off x="6400800" y="6019800"/>
            <a:ext cx="1843774" cy="307777"/>
          </a:xfrm>
          <a:prstGeom prst="rect">
            <a:avLst/>
          </a:prstGeom>
          <a:noFill/>
        </p:spPr>
        <p:txBody>
          <a:bodyPr wrap="none" rtlCol="0">
            <a:spAutoFit/>
          </a:bodyPr>
          <a:lstStyle/>
          <a:p>
            <a:r>
              <a:rPr lang="en-US" sz="1400" dirty="0" smtClean="0">
                <a:solidFill>
                  <a:schemeClr val="bg1"/>
                </a:solidFill>
              </a:rPr>
              <a:t>Link1 Link2 Link3 </a:t>
            </a:r>
            <a:r>
              <a:rPr lang="en-US" sz="1400" dirty="0">
                <a:solidFill>
                  <a:schemeClr val="bg1"/>
                </a:solidFill>
              </a:rPr>
              <a:t>L</a:t>
            </a:r>
            <a:r>
              <a:rPr lang="en-US" sz="1400" dirty="0" smtClean="0">
                <a:solidFill>
                  <a:schemeClr val="bg1"/>
                </a:solidFill>
              </a:rPr>
              <a:t>ink4</a:t>
            </a:r>
            <a:endParaRPr lang="en-US" sz="1400" dirty="0">
              <a:solidFill>
                <a:schemeClr val="bg1"/>
              </a:solidFill>
            </a:endParaRPr>
          </a:p>
        </p:txBody>
      </p:sp>
      <p:sp>
        <p:nvSpPr>
          <p:cNvPr id="11" name="TextBox 10"/>
          <p:cNvSpPr txBox="1"/>
          <p:nvPr/>
        </p:nvSpPr>
        <p:spPr>
          <a:xfrm>
            <a:off x="609600" y="2514600"/>
            <a:ext cx="1843774" cy="523220"/>
          </a:xfrm>
          <a:prstGeom prst="rect">
            <a:avLst/>
          </a:prstGeom>
          <a:noFill/>
        </p:spPr>
        <p:txBody>
          <a:bodyPr wrap="square" rtlCol="0">
            <a:spAutoFit/>
          </a:bodyPr>
          <a:lstStyle/>
          <a:p>
            <a:r>
              <a:rPr lang="en-US" sz="1400" dirty="0" smtClean="0"/>
              <a:t>Link1 </a:t>
            </a:r>
          </a:p>
          <a:p>
            <a:r>
              <a:rPr lang="en-US" sz="1400" dirty="0" smtClean="0"/>
              <a:t>Link2 </a:t>
            </a:r>
          </a:p>
        </p:txBody>
      </p:sp>
      <p:sp>
        <p:nvSpPr>
          <p:cNvPr id="12" name="TextBox 11"/>
          <p:cNvSpPr txBox="1"/>
          <p:nvPr/>
        </p:nvSpPr>
        <p:spPr>
          <a:xfrm>
            <a:off x="457200" y="1447800"/>
            <a:ext cx="1714957" cy="369332"/>
          </a:xfrm>
          <a:prstGeom prst="rect">
            <a:avLst/>
          </a:prstGeom>
          <a:noFill/>
        </p:spPr>
        <p:txBody>
          <a:bodyPr wrap="none" rtlCol="0">
            <a:spAutoFit/>
          </a:bodyPr>
          <a:lstStyle/>
          <a:p>
            <a:r>
              <a:rPr lang="en-US" dirty="0" smtClean="0"/>
              <a:t>3 Column layout</a:t>
            </a:r>
            <a:endParaRPr lang="en-US" dirty="0"/>
          </a:p>
        </p:txBody>
      </p:sp>
      <p:sp>
        <p:nvSpPr>
          <p:cNvPr id="13" name="Rectangle 12"/>
          <p:cNvSpPr/>
          <p:nvPr/>
        </p:nvSpPr>
        <p:spPr>
          <a:xfrm>
            <a:off x="6705600" y="2514600"/>
            <a:ext cx="1600200" cy="3429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Right Navigation</a:t>
            </a:r>
          </a:p>
          <a:p>
            <a:pPr algn="ctr"/>
            <a:r>
              <a:rPr lang="en-US" dirty="0" smtClean="0"/>
              <a:t>or</a:t>
            </a:r>
            <a:endParaRPr lang="en-US" dirty="0"/>
          </a:p>
          <a:p>
            <a:pPr algn="ctr"/>
            <a:r>
              <a:rPr lang="en-US" dirty="0" smtClean="0"/>
              <a:t>Right content Tab</a:t>
            </a:r>
            <a:endParaRPr lang="en-US" dirty="0"/>
          </a:p>
        </p:txBody>
      </p:sp>
      <p:sp>
        <p:nvSpPr>
          <p:cNvPr id="14" name="TextBox 13"/>
          <p:cNvSpPr txBox="1"/>
          <p:nvPr/>
        </p:nvSpPr>
        <p:spPr>
          <a:xfrm>
            <a:off x="6781800" y="2514600"/>
            <a:ext cx="1843774" cy="523220"/>
          </a:xfrm>
          <a:prstGeom prst="rect">
            <a:avLst/>
          </a:prstGeom>
          <a:noFill/>
        </p:spPr>
        <p:txBody>
          <a:bodyPr wrap="square" rtlCol="0">
            <a:spAutoFit/>
          </a:bodyPr>
          <a:lstStyle/>
          <a:p>
            <a:r>
              <a:rPr lang="en-US" sz="1400" dirty="0" smtClean="0"/>
              <a:t>Link1 </a:t>
            </a:r>
          </a:p>
          <a:p>
            <a:r>
              <a:rPr lang="en-US" sz="1400" dirty="0" smtClean="0"/>
              <a:t>Link2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Divs</a:t>
            </a:r>
            <a:endParaRPr lang="en-US" dirty="0"/>
          </a:p>
        </p:txBody>
      </p:sp>
      <p:sp>
        <p:nvSpPr>
          <p:cNvPr id="3" name="Content Placeholder 2"/>
          <p:cNvSpPr>
            <a:spLocks noGrp="1"/>
          </p:cNvSpPr>
          <p:nvPr>
            <p:ph idx="1"/>
          </p:nvPr>
        </p:nvSpPr>
        <p:spPr/>
        <p:txBody>
          <a:bodyPr/>
          <a:lstStyle/>
          <a:p>
            <a:r>
              <a:rPr lang="en-US" dirty="0" smtClean="0"/>
              <a:t>Divisions on the web page.</a:t>
            </a:r>
          </a:p>
          <a:p>
            <a:r>
              <a:rPr lang="en-US" dirty="0" smtClean="0"/>
              <a:t>Block level elements.</a:t>
            </a:r>
          </a:p>
          <a:p>
            <a:r>
              <a:rPr lang="en-US" dirty="0" smtClean="0"/>
              <a:t>Need </a:t>
            </a:r>
            <a:r>
              <a:rPr lang="en-US" dirty="0" err="1" smtClean="0"/>
              <a:t>css</a:t>
            </a:r>
            <a:r>
              <a:rPr lang="en-US" dirty="0" smtClean="0"/>
              <a:t> to work with.</a:t>
            </a:r>
          </a:p>
          <a:p>
            <a:r>
              <a:rPr lang="en-US" dirty="0" smtClean="0"/>
              <a:t>Easy to maintain.</a:t>
            </a:r>
          </a:p>
          <a:p>
            <a:r>
              <a:rPr lang="en-US" dirty="0" smtClean="0"/>
              <a:t>Keeps code clean.</a:t>
            </a:r>
          </a:p>
          <a:p>
            <a:endParaRPr lang="en-US" dirty="0"/>
          </a:p>
        </p:txBody>
      </p:sp>
      <p:sp>
        <p:nvSpPr>
          <p:cNvPr id="5" name="Rectangle 4"/>
          <p:cNvSpPr/>
          <p:nvPr/>
        </p:nvSpPr>
        <p:spPr>
          <a:xfrm>
            <a:off x="5181600" y="2590800"/>
            <a:ext cx="3657600" cy="1905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 name="TextBox 3"/>
          <p:cNvSpPr txBox="1"/>
          <p:nvPr/>
        </p:nvSpPr>
        <p:spPr>
          <a:xfrm>
            <a:off x="5410200" y="2743200"/>
            <a:ext cx="3733800" cy="1477328"/>
          </a:xfrm>
          <a:prstGeom prst="rect">
            <a:avLst/>
          </a:prstGeom>
          <a:noFill/>
        </p:spPr>
        <p:txBody>
          <a:bodyPr wrap="square" rtlCol="0">
            <a:spAutoFit/>
          </a:bodyPr>
          <a:lstStyle/>
          <a:p>
            <a:r>
              <a:rPr lang="en-US" dirty="0" smtClean="0"/>
              <a:t>&lt;div id=‘</a:t>
            </a:r>
            <a:r>
              <a:rPr lang="en-US" dirty="0" err="1" smtClean="0"/>
              <a:t>myDiv</a:t>
            </a:r>
            <a:r>
              <a:rPr lang="en-US" dirty="0" smtClean="0"/>
              <a:t>’ class=‘</a:t>
            </a:r>
            <a:r>
              <a:rPr lang="en-US" dirty="0" err="1" smtClean="0"/>
              <a:t>myClass</a:t>
            </a:r>
            <a:r>
              <a:rPr lang="en-US" dirty="0" smtClean="0"/>
              <a:t>’&gt;</a:t>
            </a:r>
          </a:p>
          <a:p>
            <a:r>
              <a:rPr lang="en-US" dirty="0" smtClean="0"/>
              <a:t>	----------------</a:t>
            </a:r>
          </a:p>
          <a:p>
            <a:r>
              <a:rPr lang="en-US" dirty="0" smtClean="0"/>
              <a:t>	------------------</a:t>
            </a:r>
          </a:p>
          <a:p>
            <a:r>
              <a:rPr lang="en-US" dirty="0" smtClean="0"/>
              <a:t>	--------------</a:t>
            </a:r>
          </a:p>
          <a:p>
            <a:r>
              <a:rPr lang="en-US" dirty="0" smtClean="0"/>
              <a:t>&lt;/div&gt;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Tables</a:t>
            </a:r>
            <a:endParaRPr lang="en-US" dirty="0"/>
          </a:p>
        </p:txBody>
      </p:sp>
      <p:sp>
        <p:nvSpPr>
          <p:cNvPr id="3" name="Content Placeholder 2"/>
          <p:cNvSpPr>
            <a:spLocks noGrp="1"/>
          </p:cNvSpPr>
          <p:nvPr>
            <p:ph idx="1"/>
          </p:nvPr>
        </p:nvSpPr>
        <p:spPr/>
        <p:txBody>
          <a:bodyPr/>
          <a:lstStyle/>
          <a:p>
            <a:r>
              <a:rPr lang="en-US" dirty="0" smtClean="0"/>
              <a:t>Used for tabulated information.</a:t>
            </a:r>
          </a:p>
          <a:p>
            <a:r>
              <a:rPr lang="en-US" dirty="0" smtClean="0"/>
              <a:t>Also a block level element.</a:t>
            </a:r>
          </a:p>
          <a:p>
            <a:r>
              <a:rPr lang="en-US" dirty="0" smtClean="0"/>
              <a:t>Can be integrated with </a:t>
            </a:r>
            <a:r>
              <a:rPr lang="en-US" dirty="0" err="1" smtClean="0"/>
              <a:t>css</a:t>
            </a:r>
            <a:r>
              <a:rPr lang="en-US" dirty="0" smtClean="0"/>
              <a:t>.</a:t>
            </a:r>
          </a:p>
          <a:p>
            <a:r>
              <a:rPr lang="en-US" dirty="0" smtClean="0"/>
              <a:t>Are very structured.</a:t>
            </a:r>
            <a:endParaRPr lang="en-US" dirty="0"/>
          </a:p>
        </p:txBody>
      </p:sp>
      <p:sp>
        <p:nvSpPr>
          <p:cNvPr id="4" name="Rectangle 3"/>
          <p:cNvSpPr/>
          <p:nvPr/>
        </p:nvSpPr>
        <p:spPr>
          <a:xfrm>
            <a:off x="4800600" y="3886200"/>
            <a:ext cx="4114800" cy="2743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TextBox 4"/>
          <p:cNvSpPr txBox="1"/>
          <p:nvPr/>
        </p:nvSpPr>
        <p:spPr>
          <a:xfrm>
            <a:off x="4953000" y="3962400"/>
            <a:ext cx="3962400" cy="2585323"/>
          </a:xfrm>
          <a:prstGeom prst="rect">
            <a:avLst/>
          </a:prstGeom>
          <a:noFill/>
        </p:spPr>
        <p:txBody>
          <a:bodyPr wrap="square" rtlCol="0">
            <a:spAutoFit/>
          </a:bodyPr>
          <a:lstStyle/>
          <a:p>
            <a:r>
              <a:rPr lang="en-US" dirty="0" smtClean="0"/>
              <a:t>&lt;table id=‘</a:t>
            </a:r>
            <a:r>
              <a:rPr lang="en-US" dirty="0" err="1" smtClean="0"/>
              <a:t>myTable</a:t>
            </a:r>
            <a:r>
              <a:rPr lang="en-US" dirty="0" smtClean="0"/>
              <a:t>  class=‘</a:t>
            </a:r>
            <a:r>
              <a:rPr lang="en-US" dirty="0" err="1" smtClean="0"/>
              <a:t>myClass</a:t>
            </a:r>
            <a:r>
              <a:rPr lang="en-US" dirty="0" smtClean="0"/>
              <a:t>’&gt;</a:t>
            </a:r>
          </a:p>
          <a:p>
            <a:r>
              <a:rPr lang="en-US" dirty="0" smtClean="0"/>
              <a:t>	&lt;</a:t>
            </a:r>
            <a:r>
              <a:rPr lang="en-US" dirty="0" err="1" smtClean="0"/>
              <a:t>tr</a:t>
            </a:r>
            <a:r>
              <a:rPr lang="en-US" dirty="0" smtClean="0"/>
              <a:t>&gt;</a:t>
            </a:r>
          </a:p>
          <a:p>
            <a:r>
              <a:rPr lang="en-US" dirty="0" smtClean="0"/>
              <a:t>		&lt;</a:t>
            </a:r>
            <a:r>
              <a:rPr lang="en-US" dirty="0" err="1" smtClean="0"/>
              <a:t>th</a:t>
            </a:r>
            <a:r>
              <a:rPr lang="en-US" dirty="0" smtClean="0"/>
              <a:t>&gt;Heading&lt;/</a:t>
            </a:r>
            <a:r>
              <a:rPr lang="en-US" dirty="0" err="1" smtClean="0"/>
              <a:t>th</a:t>
            </a:r>
            <a:r>
              <a:rPr lang="en-US" dirty="0" smtClean="0"/>
              <a:t>&gt;</a:t>
            </a:r>
          </a:p>
          <a:p>
            <a:r>
              <a:rPr lang="en-US" dirty="0" smtClean="0"/>
              <a:t>	&lt;/</a:t>
            </a:r>
            <a:r>
              <a:rPr lang="en-US" dirty="0" err="1" smtClean="0"/>
              <a:t>tr</a:t>
            </a:r>
            <a:r>
              <a:rPr lang="en-US" dirty="0" smtClean="0"/>
              <a:t>&gt;</a:t>
            </a:r>
          </a:p>
          <a:p>
            <a:r>
              <a:rPr lang="en-US" dirty="0" smtClean="0"/>
              <a:t>	</a:t>
            </a:r>
          </a:p>
          <a:p>
            <a:r>
              <a:rPr lang="en-US" dirty="0" smtClean="0"/>
              <a:t>	&lt;</a:t>
            </a:r>
            <a:r>
              <a:rPr lang="en-US" dirty="0" err="1" smtClean="0"/>
              <a:t>tr</a:t>
            </a:r>
            <a:r>
              <a:rPr lang="en-US" dirty="0" smtClean="0"/>
              <a:t>&gt;</a:t>
            </a:r>
          </a:p>
          <a:p>
            <a:r>
              <a:rPr lang="en-US" dirty="0" smtClean="0"/>
              <a:t>		&lt;td&gt;Content&lt;/td&gt;</a:t>
            </a:r>
          </a:p>
          <a:p>
            <a:r>
              <a:rPr lang="en-US" dirty="0" smtClean="0"/>
              <a:t>	&lt;/</a:t>
            </a:r>
            <a:r>
              <a:rPr lang="en-US" dirty="0" err="1" smtClean="0"/>
              <a:t>tr</a:t>
            </a:r>
            <a:r>
              <a:rPr lang="en-US" dirty="0" smtClean="0"/>
              <a:t>&gt;</a:t>
            </a:r>
          </a:p>
          <a:p>
            <a:r>
              <a:rPr lang="en-US" dirty="0" smtClean="0"/>
              <a:t>&lt;/table&gt;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Div  v/s Tables</a:t>
            </a:r>
            <a:endParaRPr lang="en-US" dirty="0"/>
          </a:p>
        </p:txBody>
      </p:sp>
      <p:sp>
        <p:nvSpPr>
          <p:cNvPr id="3" name="Content Placeholder 2"/>
          <p:cNvSpPr>
            <a:spLocks noGrp="1"/>
          </p:cNvSpPr>
          <p:nvPr>
            <p:ph idx="1"/>
          </p:nvPr>
        </p:nvSpPr>
        <p:spPr>
          <a:xfrm>
            <a:off x="457200" y="1600200"/>
            <a:ext cx="3124200" cy="4525963"/>
          </a:xfrm>
        </p:spPr>
        <p:txBody>
          <a:bodyPr>
            <a:normAutofit/>
          </a:bodyPr>
          <a:lstStyle/>
          <a:p>
            <a:r>
              <a:rPr lang="en-US" dirty="0" err="1" smtClean="0"/>
              <a:t>Divs</a:t>
            </a:r>
            <a:endParaRPr lang="en-US" dirty="0" smtClean="0"/>
          </a:p>
          <a:p>
            <a:pPr lvl="1"/>
            <a:r>
              <a:rPr lang="en-US" dirty="0" err="1" smtClean="0"/>
              <a:t>Maintainabilty</a:t>
            </a:r>
            <a:r>
              <a:rPr lang="en-US" dirty="0" smtClean="0"/>
              <a:t> when the pages are lengthy.</a:t>
            </a:r>
          </a:p>
          <a:p>
            <a:pPr lvl="1"/>
            <a:r>
              <a:rPr lang="en-US" dirty="0" smtClean="0"/>
              <a:t>Faster rendering</a:t>
            </a:r>
          </a:p>
          <a:p>
            <a:pPr lvl="1"/>
            <a:r>
              <a:rPr lang="en-US" dirty="0" smtClean="0"/>
              <a:t>Used for layouts.</a:t>
            </a:r>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207360" y="283710"/>
            <a:ext cx="6687360" cy="547257"/>
          </a:xfrm>
          <a:prstGeom prst="rect">
            <a:avLst/>
          </a:prstGeom>
          <a:noFill/>
          <a:ln w="9525">
            <a:noFill/>
            <a:round/>
            <a:headEnd/>
            <a:tailEnd/>
          </a:ln>
          <a:effectLst/>
        </p:spPr>
        <p:txBody>
          <a:bodyPr wrap="none" lIns="81639" tIns="40820" rIns="81639" bIns="40820"/>
          <a:lstStyle/>
          <a:p>
            <a:pPr>
              <a:tabLst>
                <a:tab pos="656650" algn="l"/>
                <a:tab pos="1313299" algn="l"/>
                <a:tab pos="1969949" algn="l"/>
                <a:tab pos="2626599" algn="l"/>
                <a:tab pos="3283248" algn="l"/>
                <a:tab pos="3939898" algn="l"/>
                <a:tab pos="4596548" algn="l"/>
                <a:tab pos="5253198" algn="l"/>
                <a:tab pos="5909847" algn="l"/>
                <a:tab pos="6566497" algn="l"/>
              </a:tabLst>
            </a:pPr>
            <a:r>
              <a:rPr lang="en-GB" sz="3300" u="sng" dirty="0">
                <a:solidFill>
                  <a:srgbClr val="333366"/>
                </a:solidFill>
              </a:rPr>
              <a:t>Table </a:t>
            </a:r>
            <a:r>
              <a:rPr lang="en-GB" sz="3300" u="sng" dirty="0" err="1">
                <a:solidFill>
                  <a:srgbClr val="333366"/>
                </a:solidFill>
              </a:rPr>
              <a:t>vs</a:t>
            </a:r>
            <a:r>
              <a:rPr lang="en-GB" sz="3300" u="sng" dirty="0">
                <a:solidFill>
                  <a:srgbClr val="333366"/>
                </a:solidFill>
              </a:rPr>
              <a:t> CSS layouts - Advantages</a:t>
            </a:r>
          </a:p>
        </p:txBody>
      </p:sp>
      <p:sp>
        <p:nvSpPr>
          <p:cNvPr id="5122" name="Text Box 2"/>
          <p:cNvSpPr txBox="1">
            <a:spLocks noChangeArrowheads="1"/>
          </p:cNvSpPr>
          <p:nvPr/>
        </p:nvSpPr>
        <p:spPr bwMode="auto">
          <a:xfrm>
            <a:off x="414720" y="964901"/>
            <a:ext cx="8501760" cy="5750524"/>
          </a:xfrm>
          <a:prstGeom prst="rect">
            <a:avLst/>
          </a:prstGeom>
          <a:noFill/>
          <a:ln w="9525">
            <a:noFill/>
            <a:round/>
            <a:headEnd/>
            <a:tailEnd/>
          </a:ln>
          <a:effectLst/>
        </p:spPr>
        <p:txBody>
          <a:bodyPr lIns="81639" tIns="40820" rIns="81639" bIns="40820"/>
          <a:lstStyle/>
          <a:p>
            <a:pPr marL="165603" indent="-165603">
              <a:buFont typeface="Arial" pitchFamily="34" charset="0"/>
              <a:buChar char="•"/>
              <a:tabLst>
                <a:tab pos="973454"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b="1" dirty="0">
                <a:solidFill>
                  <a:srgbClr val="333366"/>
                </a:solidFill>
              </a:rPr>
              <a:t>Use Table-less Layout structure for XHTML prototype designing (DIV).</a:t>
            </a:r>
          </a:p>
          <a:p>
            <a:pPr marL="165603" indent="-165603">
              <a:lnSpc>
                <a:spcPct val="140000"/>
              </a:lnSpc>
              <a:buFont typeface="Arial" pitchFamily="34" charset="0"/>
              <a:buChar char="•"/>
              <a:tabLst>
                <a:tab pos="973454"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b="1" dirty="0">
                <a:solidFill>
                  <a:srgbClr val="333366"/>
                </a:solidFill>
              </a:rPr>
              <a:t>By making use of its flexibility, developers can easily create layouts that expand as much as the screen allows it. </a:t>
            </a:r>
          </a:p>
          <a:p>
            <a:pPr marL="165603" indent="-165603">
              <a:lnSpc>
                <a:spcPct val="140000"/>
              </a:lnSpc>
              <a:buFont typeface="Arial" pitchFamily="34" charset="0"/>
              <a:buChar char="•"/>
              <a:tabLst>
                <a:tab pos="973454"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b="1" dirty="0">
                <a:solidFill>
                  <a:srgbClr val="333366"/>
                </a:solidFill>
              </a:rPr>
              <a:t>Another advantage is that by changing a single .</a:t>
            </a:r>
            <a:r>
              <a:rPr lang="en-GB" sz="2000" b="1" dirty="0" err="1">
                <a:solidFill>
                  <a:srgbClr val="333366"/>
                </a:solidFill>
              </a:rPr>
              <a:t>css</a:t>
            </a:r>
            <a:r>
              <a:rPr lang="en-GB" sz="2000" b="1" dirty="0">
                <a:solidFill>
                  <a:srgbClr val="333366"/>
                </a:solidFill>
              </a:rPr>
              <a:t> file one can completely change the aspect of the site, making it perfectly suitable for screen or printing.</a:t>
            </a:r>
          </a:p>
          <a:p>
            <a:pPr marL="165603" indent="-165603">
              <a:lnSpc>
                <a:spcPct val="140000"/>
              </a:lnSpc>
              <a:buFont typeface="Arial" pitchFamily="34" charset="0"/>
              <a:buChar char="•"/>
              <a:tabLst>
                <a:tab pos="973454"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b="1" dirty="0">
                <a:solidFill>
                  <a:srgbClr val="333366"/>
                </a:solidFill>
              </a:rPr>
              <a:t>Because of increased positioning options, the main content can be placed at the top of the source code. This causes the information to display first and leave the bandwidth consuming elements to load at the end. </a:t>
            </a:r>
          </a:p>
          <a:p>
            <a:pPr marL="165603" indent="-165603">
              <a:lnSpc>
                <a:spcPct val="140000"/>
              </a:lnSpc>
              <a:buFont typeface="Arial" pitchFamily="34" charset="0"/>
              <a:buChar char="•"/>
              <a:tabLst>
                <a:tab pos="973454"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b="1" dirty="0">
                <a:solidFill>
                  <a:srgbClr val="333366"/>
                </a:solidFill>
              </a:rPr>
              <a:t>This proves to be much more usable for users because they do not have to wait for an entire table with content and graphics to load as it happened with TABLE-based layouts. Users have now to wait much less before the relevant information is displayed..</a:t>
            </a:r>
          </a:p>
        </p:txBody>
      </p:sp>
    </p:spTree>
  </p:cSld>
  <p:clrMapOvr>
    <a:masterClrMapping/>
  </p:clrMapOvr>
  <p:transition>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TotalTime>
  <Words>1075</Words>
  <Application>Microsoft Office PowerPoint</Application>
  <PresentationFormat>On-screen Show (4:3)</PresentationFormat>
  <Paragraphs>231</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From Design to HTML Part 1</vt:lpstr>
      <vt:lpstr>How to decide the layout?</vt:lpstr>
      <vt:lpstr>Anatomy of a web page. </vt:lpstr>
      <vt:lpstr>Anatomy of a web page.</vt:lpstr>
      <vt:lpstr>Anatomy of a web page.</vt:lpstr>
      <vt:lpstr>Divs</vt:lpstr>
      <vt:lpstr>Tables</vt:lpstr>
      <vt:lpstr>Div  v/s Tables</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Structure</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Design to HTML</dc:title>
  <dc:creator> </dc:creator>
  <cp:lastModifiedBy> </cp:lastModifiedBy>
  <cp:revision>9</cp:revision>
  <dcterms:created xsi:type="dcterms:W3CDTF">2010-09-01T17:43:34Z</dcterms:created>
  <dcterms:modified xsi:type="dcterms:W3CDTF">2010-09-02T03:43:24Z</dcterms:modified>
</cp:coreProperties>
</file>