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95" r:id="rId20"/>
    <p:sldId id="296"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9" r:id="rId36"/>
    <p:sldId id="290" r:id="rId37"/>
    <p:sldId id="291" r:id="rId38"/>
    <p:sldId id="292" r:id="rId39"/>
    <p:sldId id="294" r:id="rId40"/>
    <p:sldId id="28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068"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C2929-36A8-4554-95FE-57C2D7B02AAF}" type="datetimeFigureOut">
              <a:rPr lang="en-US" smtClean="0"/>
              <a:pPr/>
              <a:t>6/28/2010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AD0BC8-DEC9-4D4F-921B-008528A2A39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40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AD0BC8-DEC9-4D4F-921B-008528A2A39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03FFF0-5C7F-420B-9B04-9C12E14172A0}" type="datetimeFigureOut">
              <a:rPr lang="en-US" smtClean="0"/>
              <a:pPr/>
              <a:t>6/28/2010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32CC4-6554-40CE-9B31-26AE0FA24E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03FFF0-5C7F-420B-9B04-9C12E14172A0}" type="datetimeFigureOut">
              <a:rPr lang="en-US" smtClean="0"/>
              <a:pPr/>
              <a:t>6/28/2010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32CC4-6554-40CE-9B31-26AE0FA24E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03FFF0-5C7F-420B-9B04-9C12E14172A0}" type="datetimeFigureOut">
              <a:rPr lang="en-US" smtClean="0"/>
              <a:pPr/>
              <a:t>6/28/2010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32CC4-6554-40CE-9B31-26AE0FA24E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03FFF0-5C7F-420B-9B04-9C12E14172A0}" type="datetimeFigureOut">
              <a:rPr lang="en-US" smtClean="0"/>
              <a:pPr/>
              <a:t>6/28/2010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32CC4-6554-40CE-9B31-26AE0FA24E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03FFF0-5C7F-420B-9B04-9C12E14172A0}" type="datetimeFigureOut">
              <a:rPr lang="en-US" smtClean="0"/>
              <a:pPr/>
              <a:t>6/28/2010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32CC4-6554-40CE-9B31-26AE0FA24E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03FFF0-5C7F-420B-9B04-9C12E14172A0}" type="datetimeFigureOut">
              <a:rPr lang="en-US" smtClean="0"/>
              <a:pPr/>
              <a:t>6/28/2010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32CC4-6554-40CE-9B31-26AE0FA24E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03FFF0-5C7F-420B-9B04-9C12E14172A0}" type="datetimeFigureOut">
              <a:rPr lang="en-US" smtClean="0"/>
              <a:pPr/>
              <a:t>6/28/2010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C32CC4-6554-40CE-9B31-26AE0FA24E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03FFF0-5C7F-420B-9B04-9C12E14172A0}" type="datetimeFigureOut">
              <a:rPr lang="en-US" smtClean="0"/>
              <a:pPr/>
              <a:t>6/28/2010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C32CC4-6554-40CE-9B31-26AE0FA24E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3FFF0-5C7F-420B-9B04-9C12E14172A0}" type="datetimeFigureOut">
              <a:rPr lang="en-US" smtClean="0"/>
              <a:pPr/>
              <a:t>6/28/2010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C32CC4-6554-40CE-9B31-26AE0FA24E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3FFF0-5C7F-420B-9B04-9C12E14172A0}" type="datetimeFigureOut">
              <a:rPr lang="en-US" smtClean="0"/>
              <a:pPr/>
              <a:t>6/28/2010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32CC4-6554-40CE-9B31-26AE0FA24E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3FFF0-5C7F-420B-9B04-9C12E14172A0}" type="datetimeFigureOut">
              <a:rPr lang="en-US" smtClean="0"/>
              <a:pPr/>
              <a:t>6/28/2010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32CC4-6554-40CE-9B31-26AE0FA24E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03FFF0-5C7F-420B-9B04-9C12E14172A0}" type="datetimeFigureOut">
              <a:rPr lang="en-US" smtClean="0"/>
              <a:pPr/>
              <a:t>6/28/2010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32CC4-6554-40CE-9B31-26AE0FA24E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62000" y="1371600"/>
            <a:ext cx="7696200" cy="3810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7200" b="1" dirty="0" smtClean="0">
                <a:solidFill>
                  <a:srgbClr val="FFC000"/>
                </a:solidFill>
              </a:rPr>
              <a:t> JavaScript </a:t>
            </a:r>
            <a:br>
              <a:rPr lang="en-US" sz="7200" b="1" dirty="0" smtClean="0">
                <a:solidFill>
                  <a:srgbClr val="FFC000"/>
                </a:solidFill>
              </a:rPr>
            </a:br>
            <a:r>
              <a:rPr lang="en-US" sz="7200" dirty="0"/>
              <a:t> </a:t>
            </a:r>
            <a:r>
              <a:rPr lang="en-US" sz="7200" b="1" dirty="0" smtClean="0">
                <a:solidFill>
                  <a:srgbClr val="FFC000"/>
                </a:solidFill>
              </a:rPr>
              <a:t>Decisions</a:t>
            </a:r>
            <a:r>
              <a:rPr lang="en-US" sz="7200" b="1" dirty="0">
                <a:solidFill>
                  <a:srgbClr val="FFC000"/>
                </a:solidFill>
              </a:rPr>
              <a:t> </a:t>
            </a:r>
            <a:r>
              <a:rPr lang="en-US" sz="7200" b="1" dirty="0" smtClean="0">
                <a:solidFill>
                  <a:srgbClr val="FFC000"/>
                </a:solidFill>
              </a:rPr>
              <a:t>&amp;</a:t>
            </a:r>
            <a:r>
              <a:rPr lang="en-US" sz="7200" b="1" dirty="0" smtClean="0">
                <a:solidFill>
                  <a:srgbClr val="FFC000"/>
                </a:solidFill>
              </a:rPr>
              <a:t> Loops</a:t>
            </a:r>
            <a:endParaRPr lang="en-US" sz="7200" b="1" dirty="0">
              <a:solidFill>
                <a:srgbClr val="FFC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a:t>
            </a:r>
            <a:r>
              <a:rPr lang="en-US" b="1" dirty="0"/>
              <a:t>if</a:t>
            </a:r>
            <a:r>
              <a:rPr lang="en-US" dirty="0"/>
              <a:t> </a:t>
            </a:r>
            <a:r>
              <a:rPr lang="en-US" dirty="0" smtClean="0"/>
              <a:t>Statement - example</a:t>
            </a:r>
            <a:endParaRPr lang="en-US" dirty="0"/>
          </a:p>
        </p:txBody>
      </p:sp>
      <p:sp>
        <p:nvSpPr>
          <p:cNvPr id="5" name="Content Placeholder 4"/>
          <p:cNvSpPr>
            <a:spLocks noGrp="1"/>
          </p:cNvSpPr>
          <p:nvPr>
            <p:ph idx="1"/>
          </p:nvPr>
        </p:nvSpPr>
        <p:spPr/>
        <p:txBody>
          <a:bodyPr>
            <a:normAutofit/>
          </a:bodyPr>
          <a:lstStyle/>
          <a:p>
            <a:r>
              <a:rPr lang="en-US" dirty="0" smtClean="0"/>
              <a:t>The prompt()  will return a String, so the value is converted to numeric value with Number();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Logical Operators</a:t>
            </a:r>
          </a:p>
        </p:txBody>
      </p:sp>
      <p:sp>
        <p:nvSpPr>
          <p:cNvPr id="5" name="Content Placeholder 4"/>
          <p:cNvSpPr>
            <a:spLocks noGrp="1"/>
          </p:cNvSpPr>
          <p:nvPr>
            <p:ph idx="1"/>
          </p:nvPr>
        </p:nvSpPr>
        <p:spPr/>
        <p:txBody>
          <a:bodyPr>
            <a:normAutofit/>
          </a:bodyPr>
          <a:lstStyle/>
          <a:p>
            <a:r>
              <a:rPr lang="en-US" dirty="0" smtClean="0"/>
              <a:t>To use multiple operators we need logical operators.</a:t>
            </a:r>
          </a:p>
        </p:txBody>
      </p:sp>
      <p:graphicFrame>
        <p:nvGraphicFramePr>
          <p:cNvPr id="4" name="Table 3"/>
          <p:cNvGraphicFramePr>
            <a:graphicFrameLocks noGrp="1"/>
          </p:cNvGraphicFramePr>
          <p:nvPr/>
        </p:nvGraphicFramePr>
        <p:xfrm>
          <a:off x="838200" y="2819400"/>
          <a:ext cx="6096000" cy="1483360"/>
        </p:xfrm>
        <a:graphic>
          <a:graphicData uri="http://schemas.openxmlformats.org/drawingml/2006/table">
            <a:tbl>
              <a:tblPr firstRow="1" bandRow="1">
                <a:tableStyleId>{073A0DAA-6AF3-43AB-8588-CEC1D06C72B9}</a:tableStyleId>
              </a:tblPr>
              <a:tblGrid>
                <a:gridCol w="3048000"/>
                <a:gridCol w="3048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Operator</a:t>
                      </a:r>
                      <a:endParaRPr lang="en-US" sz="1800" b="1" kern="1200" baseline="0" dirty="0" smtClean="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Symbol</a:t>
                      </a:r>
                      <a:endParaRPr lang="en-US" sz="1800" b="1" kern="1200" baseline="0" dirty="0" smtClean="0">
                        <a:solidFill>
                          <a:schemeClr val="lt1"/>
                        </a:solidFill>
                        <a:latin typeface="+mn-lt"/>
                        <a:ea typeface="+mn-ea"/>
                        <a:cs typeface="+mn-cs"/>
                      </a:endParaRPr>
                    </a:p>
                  </a:txBody>
                  <a:tcPr/>
                </a:tc>
              </a:tr>
              <a:tr h="370840">
                <a:tc>
                  <a:txBody>
                    <a:bodyPr/>
                    <a:lstStyle/>
                    <a:p>
                      <a:r>
                        <a:rPr lang="en-US" dirty="0" smtClean="0"/>
                        <a:t>AND</a:t>
                      </a:r>
                      <a:endParaRPr lang="en-US" dirty="0"/>
                    </a:p>
                  </a:txBody>
                  <a:tcPr/>
                </a:tc>
                <a:tc>
                  <a:txBody>
                    <a:bodyPr/>
                    <a:lstStyle/>
                    <a:p>
                      <a:r>
                        <a:rPr lang="en-US" dirty="0" smtClean="0"/>
                        <a:t>&amp;&amp;</a:t>
                      </a:r>
                      <a:endParaRPr lang="en-US" dirty="0"/>
                    </a:p>
                  </a:txBody>
                  <a:tcPr/>
                </a:tc>
              </a:tr>
              <a:tr h="370840">
                <a:tc>
                  <a:txBody>
                    <a:bodyPr/>
                    <a:lstStyle/>
                    <a:p>
                      <a:r>
                        <a:rPr lang="en-US" dirty="0" smtClean="0"/>
                        <a:t>OR</a:t>
                      </a:r>
                      <a:endParaRPr lang="en-US" dirty="0"/>
                    </a:p>
                  </a:txBody>
                  <a:tcPr/>
                </a:tc>
                <a:tc>
                  <a:txBody>
                    <a:bodyPr/>
                    <a:lstStyle/>
                    <a:p>
                      <a:r>
                        <a:rPr lang="en-US" dirty="0" smtClean="0"/>
                        <a:t>||</a:t>
                      </a:r>
                      <a:endParaRPr lang="en-US" dirty="0"/>
                    </a:p>
                  </a:txBody>
                  <a:tcPr/>
                </a:tc>
              </a:tr>
              <a:tr h="370840">
                <a:tc>
                  <a:txBody>
                    <a:bodyPr/>
                    <a:lstStyle/>
                    <a:p>
                      <a:r>
                        <a:rPr lang="en-US" dirty="0" smtClean="0"/>
                        <a:t>NOT</a:t>
                      </a:r>
                      <a:endParaRPr lang="en-US" dirty="0"/>
                    </a:p>
                  </a:txBody>
                  <a:tcPr/>
                </a:tc>
                <a:tc>
                  <a:txBody>
                    <a:bodyPr/>
                    <a:lstStyle/>
                    <a:p>
                      <a:r>
                        <a:rPr lang="en-US" dirty="0" smtClean="0"/>
                        <a:t>!</a:t>
                      </a:r>
                      <a:endParaRPr lang="en-US"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sz="3200" dirty="0" smtClean="0"/>
              <a:t>And   Or  Not – Truth tables</a:t>
            </a:r>
            <a:endParaRPr lang="en-US" sz="3200" dirty="0"/>
          </a:p>
        </p:txBody>
      </p:sp>
      <p:graphicFrame>
        <p:nvGraphicFramePr>
          <p:cNvPr id="9" name="Content Placeholder 8"/>
          <p:cNvGraphicFramePr>
            <a:graphicFrameLocks noGrp="1"/>
          </p:cNvGraphicFramePr>
          <p:nvPr>
            <p:ph idx="1"/>
          </p:nvPr>
        </p:nvGraphicFramePr>
        <p:xfrm>
          <a:off x="533400" y="914400"/>
          <a:ext cx="8229600" cy="18542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LHS</a:t>
                      </a:r>
                      <a:endParaRPr lang="en-US" dirty="0"/>
                    </a:p>
                  </a:txBody>
                  <a:tcPr/>
                </a:tc>
                <a:tc>
                  <a:txBody>
                    <a:bodyPr/>
                    <a:lstStyle/>
                    <a:p>
                      <a:r>
                        <a:rPr lang="en-US" dirty="0" smtClean="0"/>
                        <a:t>RHS</a:t>
                      </a:r>
                      <a:endParaRPr lang="en-US" dirty="0"/>
                    </a:p>
                  </a:txBody>
                  <a:tcPr/>
                </a:tc>
                <a:tc>
                  <a:txBody>
                    <a:bodyPr/>
                    <a:lstStyle/>
                    <a:p>
                      <a:r>
                        <a:rPr lang="en-US" dirty="0" smtClean="0"/>
                        <a:t>Result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true</a:t>
                      </a:r>
                    </a:p>
                  </a:txBody>
                  <a:tcPr/>
                </a:tc>
                <a:tc>
                  <a:txBody>
                    <a:bodyPr/>
                    <a:lstStyle/>
                    <a:p>
                      <a:r>
                        <a:rPr lang="en-US" sz="1800" kern="1200" baseline="0" dirty="0" smtClean="0">
                          <a:solidFill>
                            <a:schemeClr val="dk1"/>
                          </a:solidFill>
                          <a:latin typeface="+mn-lt"/>
                          <a:ea typeface="+mn-ea"/>
                          <a:cs typeface="+mn-cs"/>
                        </a:rPr>
                        <a:t>true</a:t>
                      </a:r>
                      <a:endParaRPr lang="en-US" dirty="0"/>
                    </a:p>
                  </a:txBody>
                  <a:tcPr/>
                </a:tc>
                <a:tc>
                  <a:txBody>
                    <a:bodyPr/>
                    <a:lstStyle/>
                    <a:p>
                      <a:r>
                        <a:rPr lang="en-US" sz="1800" kern="1200" baseline="0" dirty="0" smtClean="0">
                          <a:solidFill>
                            <a:schemeClr val="dk1"/>
                          </a:solidFill>
                          <a:latin typeface="+mn-lt"/>
                          <a:ea typeface="+mn-ea"/>
                          <a:cs typeface="+mn-cs"/>
                        </a:rPr>
                        <a:t>true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false</a:t>
                      </a:r>
                    </a:p>
                  </a:txBody>
                  <a:tcPr/>
                </a:tc>
                <a:tc>
                  <a:txBody>
                    <a:bodyPr/>
                    <a:lstStyle/>
                    <a:p>
                      <a:r>
                        <a:rPr lang="en-US" sz="1800" kern="1200" baseline="0" dirty="0" smtClean="0">
                          <a:solidFill>
                            <a:schemeClr val="dk1"/>
                          </a:solidFill>
                          <a:latin typeface="+mn-lt"/>
                          <a:ea typeface="+mn-ea"/>
                          <a:cs typeface="+mn-cs"/>
                        </a:rPr>
                        <a:t>true</a:t>
                      </a:r>
                      <a:endParaRPr lang="en-US" dirty="0"/>
                    </a:p>
                  </a:txBody>
                  <a:tcPr/>
                </a:tc>
                <a:tc>
                  <a:txBody>
                    <a:bodyPr/>
                    <a:lstStyle/>
                    <a:p>
                      <a:r>
                        <a:rPr lang="en-US" sz="1800" kern="1200" baseline="0" dirty="0" smtClean="0">
                          <a:solidFill>
                            <a:schemeClr val="dk1"/>
                          </a:solidFill>
                          <a:latin typeface="+mn-lt"/>
                          <a:ea typeface="+mn-ea"/>
                          <a:cs typeface="+mn-cs"/>
                        </a:rPr>
                        <a:t>false</a:t>
                      </a:r>
                      <a:endParaRPr lang="en-US" dirty="0"/>
                    </a:p>
                  </a:txBody>
                  <a:tcPr/>
                </a:tc>
              </a:tr>
              <a:tr h="370840">
                <a:tc>
                  <a:txBody>
                    <a:bodyPr/>
                    <a:lstStyle/>
                    <a:p>
                      <a:r>
                        <a:rPr lang="en-US" sz="1800" kern="1200" baseline="0" dirty="0" smtClean="0">
                          <a:solidFill>
                            <a:schemeClr val="dk1"/>
                          </a:solidFill>
                          <a:latin typeface="+mn-lt"/>
                          <a:ea typeface="+mn-ea"/>
                          <a:cs typeface="+mn-cs"/>
                        </a:rPr>
                        <a:t>true</a:t>
                      </a:r>
                      <a:endParaRPr lang="en-US" dirty="0"/>
                    </a:p>
                  </a:txBody>
                  <a:tcPr/>
                </a:tc>
                <a:tc>
                  <a:txBody>
                    <a:bodyPr/>
                    <a:lstStyle/>
                    <a:p>
                      <a:r>
                        <a:rPr lang="en-US" sz="1800" kern="1200" baseline="0" dirty="0" smtClean="0">
                          <a:solidFill>
                            <a:schemeClr val="dk1"/>
                          </a:solidFill>
                          <a:latin typeface="+mn-lt"/>
                          <a:ea typeface="+mn-ea"/>
                          <a:cs typeface="+mn-cs"/>
                        </a:rPr>
                        <a:t>false</a:t>
                      </a:r>
                      <a:endParaRPr lang="en-US" dirty="0"/>
                    </a:p>
                  </a:txBody>
                  <a:tcPr/>
                </a:tc>
                <a:tc>
                  <a:txBody>
                    <a:bodyPr/>
                    <a:lstStyle/>
                    <a:p>
                      <a:r>
                        <a:rPr lang="en-US" sz="1800" kern="1200" baseline="0" dirty="0" smtClean="0">
                          <a:solidFill>
                            <a:schemeClr val="dk1"/>
                          </a:solidFill>
                          <a:latin typeface="+mn-lt"/>
                          <a:ea typeface="+mn-ea"/>
                          <a:cs typeface="+mn-cs"/>
                        </a:rPr>
                        <a:t>false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false</a:t>
                      </a:r>
                    </a:p>
                  </a:txBody>
                  <a:tcPr/>
                </a:tc>
                <a:tc>
                  <a:txBody>
                    <a:bodyPr/>
                    <a:lstStyle/>
                    <a:p>
                      <a:r>
                        <a:rPr lang="en-US" sz="1800" kern="1200" baseline="0" dirty="0" smtClean="0">
                          <a:solidFill>
                            <a:schemeClr val="dk1"/>
                          </a:solidFill>
                          <a:latin typeface="+mn-lt"/>
                          <a:ea typeface="+mn-ea"/>
                          <a:cs typeface="+mn-cs"/>
                        </a:rPr>
                        <a:t>false</a:t>
                      </a:r>
                      <a:endParaRPr lang="en-US" dirty="0"/>
                    </a:p>
                  </a:txBody>
                  <a:tcPr/>
                </a:tc>
                <a:tc>
                  <a:txBody>
                    <a:bodyPr/>
                    <a:lstStyle/>
                    <a:p>
                      <a:r>
                        <a:rPr lang="en-US" sz="1800" kern="1200" baseline="0" dirty="0" smtClean="0">
                          <a:solidFill>
                            <a:schemeClr val="dk1"/>
                          </a:solidFill>
                          <a:latin typeface="+mn-lt"/>
                          <a:ea typeface="+mn-ea"/>
                          <a:cs typeface="+mn-cs"/>
                        </a:rPr>
                        <a:t>false</a:t>
                      </a:r>
                      <a:endParaRPr lang="en-US" dirty="0"/>
                    </a:p>
                  </a:txBody>
                  <a:tcPr/>
                </a:tc>
              </a:tr>
            </a:tbl>
          </a:graphicData>
        </a:graphic>
      </p:graphicFrame>
      <p:graphicFrame>
        <p:nvGraphicFramePr>
          <p:cNvPr id="10" name="Content Placeholder 8"/>
          <p:cNvGraphicFramePr>
            <a:graphicFrameLocks/>
          </p:cNvGraphicFramePr>
          <p:nvPr/>
        </p:nvGraphicFramePr>
        <p:xfrm>
          <a:off x="533400" y="3048000"/>
          <a:ext cx="8229600" cy="1849120"/>
        </p:xfrm>
        <a:graphic>
          <a:graphicData uri="http://schemas.openxmlformats.org/drawingml/2006/table">
            <a:tbl>
              <a:tblPr firstRow="1" bandRow="1">
                <a:tableStyleId>{5C22544A-7EE6-4342-B048-85BDC9FD1C3A}</a:tableStyleId>
              </a:tblPr>
              <a:tblGrid>
                <a:gridCol w="2743200"/>
                <a:gridCol w="2743200"/>
                <a:gridCol w="2743200"/>
              </a:tblGrid>
              <a:tr h="218440">
                <a:tc>
                  <a:txBody>
                    <a:bodyPr/>
                    <a:lstStyle/>
                    <a:p>
                      <a:r>
                        <a:rPr lang="en-US" dirty="0" smtClean="0"/>
                        <a:t>LHS</a:t>
                      </a:r>
                      <a:endParaRPr lang="en-US" dirty="0"/>
                    </a:p>
                  </a:txBody>
                  <a:tcPr/>
                </a:tc>
                <a:tc>
                  <a:txBody>
                    <a:bodyPr/>
                    <a:lstStyle/>
                    <a:p>
                      <a:r>
                        <a:rPr lang="en-US" dirty="0" smtClean="0"/>
                        <a:t>RHS</a:t>
                      </a:r>
                      <a:endParaRPr lang="en-US" dirty="0"/>
                    </a:p>
                  </a:txBody>
                  <a:tcPr/>
                </a:tc>
                <a:tc>
                  <a:txBody>
                    <a:bodyPr/>
                    <a:lstStyle/>
                    <a:p>
                      <a:r>
                        <a:rPr lang="en-US" dirty="0" smtClean="0"/>
                        <a:t>Result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true</a:t>
                      </a:r>
                    </a:p>
                  </a:txBody>
                  <a:tcPr/>
                </a:tc>
                <a:tc>
                  <a:txBody>
                    <a:bodyPr/>
                    <a:lstStyle/>
                    <a:p>
                      <a:r>
                        <a:rPr lang="en-US" sz="1800" kern="1200" baseline="0" dirty="0" smtClean="0">
                          <a:solidFill>
                            <a:schemeClr val="dk1"/>
                          </a:solidFill>
                          <a:latin typeface="+mn-lt"/>
                          <a:ea typeface="+mn-ea"/>
                          <a:cs typeface="+mn-cs"/>
                        </a:rPr>
                        <a:t>true</a:t>
                      </a:r>
                      <a:endParaRPr lang="en-US" dirty="0"/>
                    </a:p>
                  </a:txBody>
                  <a:tcPr/>
                </a:tc>
                <a:tc>
                  <a:txBody>
                    <a:bodyPr/>
                    <a:lstStyle/>
                    <a:p>
                      <a:r>
                        <a:rPr lang="en-US" sz="1800" kern="1200" baseline="0" dirty="0" smtClean="0">
                          <a:solidFill>
                            <a:schemeClr val="dk1"/>
                          </a:solidFill>
                          <a:latin typeface="+mn-lt"/>
                          <a:ea typeface="+mn-ea"/>
                          <a:cs typeface="+mn-cs"/>
                        </a:rPr>
                        <a:t>true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false</a:t>
                      </a:r>
                    </a:p>
                  </a:txBody>
                  <a:tcPr/>
                </a:tc>
                <a:tc>
                  <a:txBody>
                    <a:bodyPr/>
                    <a:lstStyle/>
                    <a:p>
                      <a:r>
                        <a:rPr lang="en-US" sz="1800" kern="1200" baseline="0" dirty="0" smtClean="0">
                          <a:solidFill>
                            <a:schemeClr val="dk1"/>
                          </a:solidFill>
                          <a:latin typeface="+mn-lt"/>
                          <a:ea typeface="+mn-ea"/>
                          <a:cs typeface="+mn-cs"/>
                        </a:rPr>
                        <a:t>true</a:t>
                      </a:r>
                      <a:endParaRPr lang="en-US" dirty="0"/>
                    </a:p>
                  </a:txBody>
                  <a:tcPr/>
                </a:tc>
                <a:tc>
                  <a:txBody>
                    <a:bodyPr/>
                    <a:lstStyle/>
                    <a:p>
                      <a:r>
                        <a:rPr lang="en-US" sz="1800" kern="1200" baseline="0" dirty="0" smtClean="0">
                          <a:solidFill>
                            <a:schemeClr val="dk1"/>
                          </a:solidFill>
                          <a:latin typeface="+mn-lt"/>
                          <a:ea typeface="+mn-ea"/>
                          <a:cs typeface="+mn-cs"/>
                        </a:rPr>
                        <a:t>true</a:t>
                      </a:r>
                      <a:endParaRPr lang="en-US" dirty="0"/>
                    </a:p>
                  </a:txBody>
                  <a:tcPr/>
                </a:tc>
              </a:tr>
              <a:tr h="370840">
                <a:tc>
                  <a:txBody>
                    <a:bodyPr/>
                    <a:lstStyle/>
                    <a:p>
                      <a:r>
                        <a:rPr lang="en-US" sz="1800" kern="1200" baseline="0" dirty="0" smtClean="0">
                          <a:solidFill>
                            <a:schemeClr val="dk1"/>
                          </a:solidFill>
                          <a:latin typeface="+mn-lt"/>
                          <a:ea typeface="+mn-ea"/>
                          <a:cs typeface="+mn-cs"/>
                        </a:rPr>
                        <a:t>true</a:t>
                      </a:r>
                      <a:endParaRPr lang="en-US" dirty="0"/>
                    </a:p>
                  </a:txBody>
                  <a:tcPr/>
                </a:tc>
                <a:tc>
                  <a:txBody>
                    <a:bodyPr/>
                    <a:lstStyle/>
                    <a:p>
                      <a:r>
                        <a:rPr lang="en-US" sz="1800" kern="1200" baseline="0" dirty="0" smtClean="0">
                          <a:solidFill>
                            <a:schemeClr val="dk1"/>
                          </a:solidFill>
                          <a:latin typeface="+mn-lt"/>
                          <a:ea typeface="+mn-ea"/>
                          <a:cs typeface="+mn-cs"/>
                        </a:rPr>
                        <a:t>false</a:t>
                      </a:r>
                      <a:endParaRPr lang="en-US" dirty="0"/>
                    </a:p>
                  </a:txBody>
                  <a:tcPr/>
                </a:tc>
                <a:tc>
                  <a:txBody>
                    <a:bodyPr/>
                    <a:lstStyle/>
                    <a:p>
                      <a:r>
                        <a:rPr lang="en-US" sz="1800" kern="1200" baseline="0" dirty="0" smtClean="0">
                          <a:solidFill>
                            <a:schemeClr val="dk1"/>
                          </a:solidFill>
                          <a:latin typeface="+mn-lt"/>
                          <a:ea typeface="+mn-ea"/>
                          <a:cs typeface="+mn-cs"/>
                        </a:rPr>
                        <a:t>true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false</a:t>
                      </a:r>
                    </a:p>
                  </a:txBody>
                  <a:tcPr/>
                </a:tc>
                <a:tc>
                  <a:txBody>
                    <a:bodyPr/>
                    <a:lstStyle/>
                    <a:p>
                      <a:r>
                        <a:rPr lang="en-US" sz="1800" kern="1200" baseline="0" dirty="0" smtClean="0">
                          <a:solidFill>
                            <a:schemeClr val="dk1"/>
                          </a:solidFill>
                          <a:latin typeface="+mn-lt"/>
                          <a:ea typeface="+mn-ea"/>
                          <a:cs typeface="+mn-cs"/>
                        </a:rPr>
                        <a:t>false</a:t>
                      </a:r>
                      <a:endParaRPr lang="en-US" dirty="0"/>
                    </a:p>
                  </a:txBody>
                  <a:tcPr/>
                </a:tc>
                <a:tc>
                  <a:txBody>
                    <a:bodyPr/>
                    <a:lstStyle/>
                    <a:p>
                      <a:r>
                        <a:rPr lang="en-US" sz="1800" kern="1200" baseline="0" dirty="0" smtClean="0">
                          <a:solidFill>
                            <a:schemeClr val="dk1"/>
                          </a:solidFill>
                          <a:latin typeface="+mn-lt"/>
                          <a:ea typeface="+mn-ea"/>
                          <a:cs typeface="+mn-cs"/>
                        </a:rPr>
                        <a:t>false</a:t>
                      </a:r>
                      <a:endParaRPr lang="en-US" dirty="0"/>
                    </a:p>
                  </a:txBody>
                  <a:tcPr/>
                </a:tc>
              </a:tr>
            </a:tbl>
          </a:graphicData>
        </a:graphic>
      </p:graphicFrame>
      <p:graphicFrame>
        <p:nvGraphicFramePr>
          <p:cNvPr id="11" name="Content Placeholder 8"/>
          <p:cNvGraphicFramePr>
            <a:graphicFrameLocks/>
          </p:cNvGraphicFramePr>
          <p:nvPr/>
        </p:nvGraphicFramePr>
        <p:xfrm>
          <a:off x="533400" y="5181600"/>
          <a:ext cx="8229600" cy="1112520"/>
        </p:xfrm>
        <a:graphic>
          <a:graphicData uri="http://schemas.openxmlformats.org/drawingml/2006/table">
            <a:tbl>
              <a:tblPr firstRow="1" bandRow="1">
                <a:tableStyleId>{5C22544A-7EE6-4342-B048-85BDC9FD1C3A}</a:tableStyleId>
              </a:tblPr>
              <a:tblGrid>
                <a:gridCol w="228600"/>
                <a:gridCol w="2514600"/>
                <a:gridCol w="5486400"/>
              </a:tblGrid>
              <a:tr h="370840">
                <a:tc>
                  <a:txBody>
                    <a:bodyPr/>
                    <a:lstStyle/>
                    <a:p>
                      <a:endParaRPr lang="en-US" dirty="0"/>
                    </a:p>
                  </a:txBody>
                  <a:tcPr/>
                </a:tc>
                <a:tc>
                  <a:txBody>
                    <a:bodyPr/>
                    <a:lstStyle/>
                    <a:p>
                      <a:r>
                        <a:rPr lang="en-US" dirty="0" smtClean="0"/>
                        <a:t>RHS</a:t>
                      </a:r>
                      <a:endParaRPr lang="en-US" dirty="0"/>
                    </a:p>
                  </a:txBody>
                  <a:tcPr/>
                </a:tc>
                <a:tc>
                  <a:txBody>
                    <a:bodyPr/>
                    <a:lstStyle/>
                    <a:p>
                      <a:r>
                        <a:rPr lang="en-US" dirty="0" smtClean="0"/>
                        <a:t>Result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baseline="0" dirty="0" smtClean="0">
                        <a:solidFill>
                          <a:schemeClr val="dk1"/>
                        </a:solidFill>
                        <a:latin typeface="+mn-lt"/>
                        <a:ea typeface="+mn-ea"/>
                        <a:cs typeface="+mn-cs"/>
                      </a:endParaRPr>
                    </a:p>
                  </a:txBody>
                  <a:tcPr/>
                </a:tc>
                <a:tc>
                  <a:txBody>
                    <a:bodyPr/>
                    <a:lstStyle/>
                    <a:p>
                      <a:r>
                        <a:rPr lang="en-US" sz="1800" kern="1200" baseline="0" dirty="0" smtClean="0">
                          <a:solidFill>
                            <a:schemeClr val="dk1"/>
                          </a:solidFill>
                          <a:latin typeface="+mn-lt"/>
                          <a:ea typeface="+mn-ea"/>
                          <a:cs typeface="+mn-cs"/>
                        </a:rPr>
                        <a:t>true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false</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baseline="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false</a:t>
                      </a:r>
                      <a:endParaRPr lang="en-US" dirty="0" smtClean="0"/>
                    </a:p>
                  </a:txBody>
                  <a:tcPr/>
                </a:tc>
                <a:tc>
                  <a:txBody>
                    <a:bodyPr/>
                    <a:lstStyle/>
                    <a:p>
                      <a:r>
                        <a:rPr lang="en-US" dirty="0" smtClean="0"/>
                        <a:t>true</a:t>
                      </a:r>
                      <a:endParaRPr lang="en-US" dirty="0"/>
                    </a:p>
                  </a:txBody>
                  <a:tcPr/>
                </a:tc>
              </a:tr>
            </a:tbl>
          </a:graphicData>
        </a:graphic>
      </p:graphicFrame>
      <p:sp>
        <p:nvSpPr>
          <p:cNvPr id="12" name="TextBox 11"/>
          <p:cNvSpPr txBox="1"/>
          <p:nvPr/>
        </p:nvSpPr>
        <p:spPr>
          <a:xfrm rot="16200000">
            <a:off x="32335" y="1415465"/>
            <a:ext cx="609462" cy="369332"/>
          </a:xfrm>
          <a:prstGeom prst="rect">
            <a:avLst/>
          </a:prstGeom>
          <a:noFill/>
        </p:spPr>
        <p:txBody>
          <a:bodyPr wrap="none" rtlCol="0">
            <a:spAutoFit/>
          </a:bodyPr>
          <a:lstStyle/>
          <a:p>
            <a:r>
              <a:rPr lang="en-US" dirty="0" smtClean="0"/>
              <a:t>AND</a:t>
            </a:r>
            <a:endParaRPr lang="en-US" dirty="0"/>
          </a:p>
        </p:txBody>
      </p:sp>
      <p:sp>
        <p:nvSpPr>
          <p:cNvPr id="13" name="TextBox 12"/>
          <p:cNvSpPr txBox="1"/>
          <p:nvPr/>
        </p:nvSpPr>
        <p:spPr>
          <a:xfrm rot="16200000">
            <a:off x="106073" y="3780127"/>
            <a:ext cx="461986" cy="369332"/>
          </a:xfrm>
          <a:prstGeom prst="rect">
            <a:avLst/>
          </a:prstGeom>
          <a:noFill/>
        </p:spPr>
        <p:txBody>
          <a:bodyPr wrap="none" rtlCol="0">
            <a:spAutoFit/>
          </a:bodyPr>
          <a:lstStyle/>
          <a:p>
            <a:r>
              <a:rPr lang="en-US" dirty="0" smtClean="0"/>
              <a:t>OR</a:t>
            </a:r>
            <a:endParaRPr lang="en-US" dirty="0"/>
          </a:p>
        </p:txBody>
      </p:sp>
      <p:sp>
        <p:nvSpPr>
          <p:cNvPr id="14" name="TextBox 13"/>
          <p:cNvSpPr txBox="1"/>
          <p:nvPr/>
        </p:nvSpPr>
        <p:spPr>
          <a:xfrm rot="16200000">
            <a:off x="41055" y="5454065"/>
            <a:ext cx="592022" cy="369332"/>
          </a:xfrm>
          <a:prstGeom prst="rect">
            <a:avLst/>
          </a:prstGeom>
          <a:noFill/>
        </p:spPr>
        <p:txBody>
          <a:bodyPr wrap="none" rtlCol="0">
            <a:spAutoFit/>
          </a:bodyPr>
          <a:lstStyle/>
          <a:p>
            <a:r>
              <a:rPr lang="en-US" dirty="0" smtClean="0"/>
              <a:t>NOT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sz="3200" dirty="0" smtClean="0"/>
              <a:t>And   Or  Not – Examples</a:t>
            </a:r>
            <a:endParaRPr lang="en-US" sz="3200" dirty="0"/>
          </a:p>
        </p:txBody>
      </p:sp>
      <p:sp>
        <p:nvSpPr>
          <p:cNvPr id="15" name="Content Placeholder 14"/>
          <p:cNvSpPr>
            <a:spLocks noGrp="1"/>
          </p:cNvSpPr>
          <p:nvPr>
            <p:ph idx="1"/>
          </p:nvPr>
        </p:nvSpPr>
        <p:spPr>
          <a:xfrm>
            <a:off x="457200" y="1600200"/>
            <a:ext cx="8229600" cy="4525963"/>
          </a:xfrm>
        </p:spPr>
        <p:txBody>
          <a:bodyPr/>
          <a:lstStyle/>
          <a:p>
            <a:endParaRPr lang="en-US" dirty="0"/>
          </a:p>
        </p:txBody>
      </p:sp>
      <p:sp>
        <p:nvSpPr>
          <p:cNvPr id="16" name="Rectangle 15"/>
          <p:cNvSpPr/>
          <p:nvPr/>
        </p:nvSpPr>
        <p:spPr>
          <a:xfrm>
            <a:off x="457200" y="1600200"/>
            <a:ext cx="8229600" cy="1447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400" dirty="0" smtClean="0"/>
              <a:t>If(a&gt;b &amp;&amp; a&gt;c){</a:t>
            </a:r>
          </a:p>
          <a:p>
            <a:r>
              <a:rPr lang="en-US" sz="2400" dirty="0" smtClean="0"/>
              <a:t>//Do some thing</a:t>
            </a:r>
            <a:endParaRPr lang="en-US" sz="2400" dirty="0"/>
          </a:p>
          <a:p>
            <a:r>
              <a:rPr lang="en-US" sz="2400" dirty="0" smtClean="0"/>
              <a:t>}</a:t>
            </a:r>
            <a:endParaRPr lang="en-US" sz="2400" dirty="0"/>
          </a:p>
        </p:txBody>
      </p:sp>
      <p:sp>
        <p:nvSpPr>
          <p:cNvPr id="17" name="Rectangle 16"/>
          <p:cNvSpPr/>
          <p:nvPr/>
        </p:nvSpPr>
        <p:spPr>
          <a:xfrm>
            <a:off x="457200" y="3200400"/>
            <a:ext cx="8229600" cy="1447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400" dirty="0" smtClean="0"/>
              <a:t>If(a&gt;b || a&gt;c){</a:t>
            </a:r>
          </a:p>
          <a:p>
            <a:r>
              <a:rPr lang="en-US" sz="2400" dirty="0" smtClean="0"/>
              <a:t>//Do some thing</a:t>
            </a:r>
            <a:endParaRPr lang="en-US" sz="2400" dirty="0"/>
          </a:p>
          <a:p>
            <a:r>
              <a:rPr lang="en-US" sz="2400" dirty="0" smtClean="0"/>
              <a:t>}</a:t>
            </a:r>
            <a:endParaRPr lang="en-US" sz="2400" dirty="0"/>
          </a:p>
        </p:txBody>
      </p:sp>
      <p:sp>
        <p:nvSpPr>
          <p:cNvPr id="18" name="Rectangle 17"/>
          <p:cNvSpPr/>
          <p:nvPr/>
        </p:nvSpPr>
        <p:spPr>
          <a:xfrm>
            <a:off x="457200" y="4800600"/>
            <a:ext cx="8229600" cy="1447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400" dirty="0" smtClean="0"/>
              <a:t>If(a!=c){</a:t>
            </a:r>
          </a:p>
          <a:p>
            <a:r>
              <a:rPr lang="en-US" sz="2400" dirty="0" smtClean="0"/>
              <a:t>//Do some thing</a:t>
            </a:r>
            <a:endParaRPr lang="en-US" sz="2400" dirty="0"/>
          </a:p>
          <a:p>
            <a:r>
              <a:rPr lang="en-US" sz="2400" dirty="0" smtClean="0"/>
              <a:t>}</a:t>
            </a:r>
            <a:endParaRPr lang="en-US" sz="2400" dirty="0"/>
          </a:p>
        </p:txBody>
      </p:sp>
      <p:sp>
        <p:nvSpPr>
          <p:cNvPr id="19" name="TextBox 18"/>
          <p:cNvSpPr txBox="1"/>
          <p:nvPr/>
        </p:nvSpPr>
        <p:spPr>
          <a:xfrm rot="16200000">
            <a:off x="32335" y="1720265"/>
            <a:ext cx="609462" cy="369332"/>
          </a:xfrm>
          <a:prstGeom prst="rect">
            <a:avLst/>
          </a:prstGeom>
          <a:noFill/>
        </p:spPr>
        <p:txBody>
          <a:bodyPr wrap="none" rtlCol="0">
            <a:spAutoFit/>
          </a:bodyPr>
          <a:lstStyle/>
          <a:p>
            <a:r>
              <a:rPr lang="en-US" dirty="0" smtClean="0"/>
              <a:t>AND</a:t>
            </a:r>
            <a:endParaRPr lang="en-US" dirty="0"/>
          </a:p>
        </p:txBody>
      </p:sp>
      <p:sp>
        <p:nvSpPr>
          <p:cNvPr id="20" name="TextBox 19"/>
          <p:cNvSpPr txBox="1"/>
          <p:nvPr/>
        </p:nvSpPr>
        <p:spPr>
          <a:xfrm rot="16200000">
            <a:off x="106073" y="4084927"/>
            <a:ext cx="461986" cy="369332"/>
          </a:xfrm>
          <a:prstGeom prst="rect">
            <a:avLst/>
          </a:prstGeom>
          <a:noFill/>
        </p:spPr>
        <p:txBody>
          <a:bodyPr wrap="none" rtlCol="0">
            <a:spAutoFit/>
          </a:bodyPr>
          <a:lstStyle/>
          <a:p>
            <a:r>
              <a:rPr lang="en-US" dirty="0" smtClean="0"/>
              <a:t>OR</a:t>
            </a:r>
            <a:endParaRPr lang="en-US" dirty="0"/>
          </a:p>
        </p:txBody>
      </p:sp>
      <p:sp>
        <p:nvSpPr>
          <p:cNvPr id="21" name="TextBox 20"/>
          <p:cNvSpPr txBox="1"/>
          <p:nvPr/>
        </p:nvSpPr>
        <p:spPr>
          <a:xfrm rot="16200000">
            <a:off x="41055" y="5758865"/>
            <a:ext cx="592022" cy="369332"/>
          </a:xfrm>
          <a:prstGeom prst="rect">
            <a:avLst/>
          </a:prstGeom>
          <a:noFill/>
        </p:spPr>
        <p:txBody>
          <a:bodyPr wrap="none" rtlCol="0">
            <a:spAutoFit/>
          </a:bodyPr>
          <a:lstStyle/>
          <a:p>
            <a:r>
              <a:rPr lang="en-US" dirty="0" smtClean="0"/>
              <a:t>NOT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The </a:t>
            </a:r>
            <a:r>
              <a:rPr lang="en-US" b="1" dirty="0"/>
              <a:t>if</a:t>
            </a:r>
            <a:r>
              <a:rPr lang="en-US" dirty="0"/>
              <a:t> </a:t>
            </a:r>
            <a:r>
              <a:rPr lang="en-US" dirty="0" smtClean="0"/>
              <a:t>Statement – Multiple Condition</a:t>
            </a:r>
            <a:endParaRPr lang="en-US" dirty="0"/>
          </a:p>
        </p:txBody>
      </p:sp>
      <p:sp>
        <p:nvSpPr>
          <p:cNvPr id="5" name="Content Placeholder 4"/>
          <p:cNvSpPr>
            <a:spLocks noGrp="1"/>
          </p:cNvSpPr>
          <p:nvPr>
            <p:ph idx="1"/>
          </p:nvPr>
        </p:nvSpPr>
        <p:spPr/>
        <p:txBody>
          <a:bodyPr>
            <a:normAutofit/>
          </a:bodyPr>
          <a:lstStyle/>
          <a:p>
            <a:r>
              <a:rPr lang="en-US" dirty="0" smtClean="0"/>
              <a:t>Nested if condition will look like:</a:t>
            </a:r>
          </a:p>
          <a:p>
            <a:endParaRPr lang="en-US" dirty="0"/>
          </a:p>
          <a:p>
            <a:endParaRPr lang="en-US" dirty="0" smtClean="0"/>
          </a:p>
          <a:p>
            <a:endParaRPr lang="en-US" dirty="0"/>
          </a:p>
          <a:p>
            <a:r>
              <a:rPr lang="en-US" dirty="0" smtClean="0"/>
              <a:t>The same can be written more meaningfully and less confusing.</a:t>
            </a:r>
          </a:p>
        </p:txBody>
      </p:sp>
      <p:sp>
        <p:nvSpPr>
          <p:cNvPr id="4" name="Rectangle 3"/>
          <p:cNvSpPr/>
          <p:nvPr/>
        </p:nvSpPr>
        <p:spPr>
          <a:xfrm>
            <a:off x="838200" y="2209800"/>
            <a:ext cx="7848600" cy="1600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if (</a:t>
            </a:r>
            <a:r>
              <a:rPr lang="en-US" dirty="0" err="1"/>
              <a:t>degCent</a:t>
            </a:r>
            <a:r>
              <a:rPr lang="en-US" dirty="0"/>
              <a:t> &lt; 100</a:t>
            </a:r>
            <a:r>
              <a:rPr lang="en-US" dirty="0" smtClean="0"/>
              <a:t>){</a:t>
            </a:r>
            <a:endParaRPr lang="en-US" dirty="0"/>
          </a:p>
          <a:p>
            <a:r>
              <a:rPr lang="en-US" dirty="0"/>
              <a:t>if (</a:t>
            </a:r>
            <a:r>
              <a:rPr lang="en-US" dirty="0" err="1"/>
              <a:t>degCent</a:t>
            </a:r>
            <a:r>
              <a:rPr lang="en-US" dirty="0"/>
              <a:t> &gt; 0</a:t>
            </a:r>
            <a:r>
              <a:rPr lang="en-US" dirty="0" smtClean="0"/>
              <a:t>) {</a:t>
            </a:r>
            <a:endParaRPr lang="en-US" dirty="0"/>
          </a:p>
          <a:p>
            <a:r>
              <a:rPr lang="en-US" dirty="0" err="1"/>
              <a:t>document.write</a:t>
            </a:r>
            <a:r>
              <a:rPr lang="en-US" dirty="0"/>
              <a:t>(“</a:t>
            </a:r>
            <a:r>
              <a:rPr lang="en-US" dirty="0" err="1"/>
              <a:t>degCent</a:t>
            </a:r>
            <a:r>
              <a:rPr lang="en-US" dirty="0"/>
              <a:t> is between 0 and 100”);</a:t>
            </a:r>
          </a:p>
          <a:p>
            <a:r>
              <a:rPr lang="en-US" dirty="0"/>
              <a:t>}</a:t>
            </a:r>
          </a:p>
          <a:p>
            <a:r>
              <a:rPr lang="en-US" dirty="0"/>
              <a:t>}</a:t>
            </a:r>
          </a:p>
        </p:txBody>
      </p:sp>
      <p:sp>
        <p:nvSpPr>
          <p:cNvPr id="6" name="Rectangle 5"/>
          <p:cNvSpPr/>
          <p:nvPr/>
        </p:nvSpPr>
        <p:spPr>
          <a:xfrm>
            <a:off x="762000" y="4953000"/>
            <a:ext cx="7848600" cy="1828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if (</a:t>
            </a:r>
            <a:r>
              <a:rPr lang="en-US" dirty="0" err="1"/>
              <a:t>degCent</a:t>
            </a:r>
            <a:r>
              <a:rPr lang="en-US" dirty="0"/>
              <a:t> &lt; </a:t>
            </a:r>
            <a:r>
              <a:rPr lang="en-US" dirty="0" smtClean="0"/>
              <a:t>100 &amp;&amp; </a:t>
            </a:r>
            <a:r>
              <a:rPr lang="en-US" dirty="0" err="1" smtClean="0"/>
              <a:t>degCent</a:t>
            </a:r>
            <a:r>
              <a:rPr lang="en-US" dirty="0" smtClean="0"/>
              <a:t> </a:t>
            </a:r>
            <a:r>
              <a:rPr lang="en-US" dirty="0"/>
              <a:t>&gt; 0</a:t>
            </a:r>
            <a:r>
              <a:rPr lang="en-US" dirty="0" smtClean="0"/>
              <a:t>) {</a:t>
            </a:r>
            <a:endParaRPr lang="en-US" dirty="0"/>
          </a:p>
          <a:p>
            <a:r>
              <a:rPr lang="en-US" dirty="0" err="1"/>
              <a:t>document.write</a:t>
            </a:r>
            <a:r>
              <a:rPr lang="en-US" dirty="0"/>
              <a:t>(“</a:t>
            </a:r>
            <a:r>
              <a:rPr lang="en-US" dirty="0" err="1"/>
              <a:t>degCent</a:t>
            </a:r>
            <a:r>
              <a:rPr lang="en-US" dirty="0"/>
              <a:t> is between 0 and 100</a:t>
            </a:r>
            <a:r>
              <a:rPr lang="en-US" dirty="0" smtClean="0"/>
              <a:t>”);</a:t>
            </a:r>
            <a:endParaRPr lang="en-US" dirty="0"/>
          </a:p>
          <a:p>
            <a:r>
              <a:rPr 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600" dirty="0"/>
              <a:t>The </a:t>
            </a:r>
            <a:r>
              <a:rPr lang="en-US" sz="3600" b="1" dirty="0"/>
              <a:t>if</a:t>
            </a:r>
            <a:r>
              <a:rPr lang="en-US" sz="3600" dirty="0"/>
              <a:t> </a:t>
            </a:r>
            <a:r>
              <a:rPr lang="en-US" sz="3600" dirty="0" smtClean="0"/>
              <a:t>Statement – Multiple Condition Example</a:t>
            </a:r>
            <a:endParaRPr lang="en-US" dirty="0"/>
          </a:p>
        </p:txBody>
      </p:sp>
      <p:sp>
        <p:nvSpPr>
          <p:cNvPr id="4" name="Rectangle 3"/>
          <p:cNvSpPr/>
          <p:nvPr/>
        </p:nvSpPr>
        <p:spPr>
          <a:xfrm>
            <a:off x="609600" y="1295400"/>
            <a:ext cx="7848600" cy="480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err="1" smtClean="0"/>
              <a:t>var</a:t>
            </a:r>
            <a:r>
              <a:rPr lang="en-US" dirty="0" smtClean="0"/>
              <a:t> </a:t>
            </a:r>
            <a:r>
              <a:rPr lang="en-US" dirty="0" err="1" smtClean="0"/>
              <a:t>myAge</a:t>
            </a:r>
            <a:r>
              <a:rPr lang="en-US" dirty="0" smtClean="0"/>
              <a:t> = Number(prompt("Enter your age",30));</a:t>
            </a:r>
          </a:p>
          <a:p>
            <a:r>
              <a:rPr lang="en-US" dirty="0" smtClean="0"/>
              <a:t>if (</a:t>
            </a:r>
            <a:r>
              <a:rPr lang="en-US" dirty="0" err="1" smtClean="0"/>
              <a:t>myAge</a:t>
            </a:r>
            <a:r>
              <a:rPr lang="en-US" dirty="0" smtClean="0"/>
              <a:t> &gt;= 0 &amp;&amp; </a:t>
            </a:r>
            <a:r>
              <a:rPr lang="en-US" dirty="0" err="1" smtClean="0"/>
              <a:t>myAge</a:t>
            </a:r>
            <a:r>
              <a:rPr lang="en-US" dirty="0" smtClean="0"/>
              <a:t> &lt;= 10){</a:t>
            </a:r>
          </a:p>
          <a:p>
            <a:r>
              <a:rPr lang="en-US" dirty="0" smtClean="0"/>
              <a:t>	</a:t>
            </a:r>
            <a:r>
              <a:rPr lang="en-US" dirty="0" err="1" smtClean="0"/>
              <a:t>document.write</a:t>
            </a:r>
            <a:r>
              <a:rPr lang="en-US" dirty="0" smtClean="0"/>
              <a:t>("</a:t>
            </a:r>
            <a:r>
              <a:rPr lang="en-US" dirty="0" err="1" smtClean="0"/>
              <a:t>myAge</a:t>
            </a:r>
            <a:r>
              <a:rPr lang="en-US" dirty="0" smtClean="0"/>
              <a:t> is between 0 and 10&lt;</a:t>
            </a:r>
            <a:r>
              <a:rPr lang="en-US" dirty="0" err="1" smtClean="0"/>
              <a:t>br</a:t>
            </a:r>
            <a:r>
              <a:rPr lang="en-US" dirty="0" smtClean="0"/>
              <a:t>&gt;");</a:t>
            </a:r>
          </a:p>
          <a:p>
            <a:r>
              <a:rPr lang="en-US" dirty="0" smtClean="0"/>
              <a:t>}</a:t>
            </a:r>
          </a:p>
          <a:p>
            <a:r>
              <a:rPr lang="en-US" dirty="0" smtClean="0"/>
              <a:t>if ( !(</a:t>
            </a:r>
            <a:r>
              <a:rPr lang="en-US" dirty="0" err="1" smtClean="0"/>
              <a:t>myAge</a:t>
            </a:r>
            <a:r>
              <a:rPr lang="en-US" dirty="0" smtClean="0"/>
              <a:t> &gt;= 0 &amp;&amp; </a:t>
            </a:r>
            <a:r>
              <a:rPr lang="en-US" dirty="0" err="1" smtClean="0"/>
              <a:t>myAge</a:t>
            </a:r>
            <a:r>
              <a:rPr lang="en-US" dirty="0" smtClean="0"/>
              <a:t> &lt;= 10) ){</a:t>
            </a:r>
          </a:p>
          <a:p>
            <a:r>
              <a:rPr lang="en-US" dirty="0" smtClean="0"/>
              <a:t>	</a:t>
            </a:r>
            <a:r>
              <a:rPr lang="en-US" dirty="0" err="1" smtClean="0"/>
              <a:t>document.write</a:t>
            </a:r>
            <a:r>
              <a:rPr lang="en-US" dirty="0" smtClean="0"/>
              <a:t>("</a:t>
            </a:r>
            <a:r>
              <a:rPr lang="en-US" dirty="0" err="1" smtClean="0"/>
              <a:t>myAge</a:t>
            </a:r>
            <a:r>
              <a:rPr lang="en-US" dirty="0" smtClean="0"/>
              <a:t> is NOT between 0 and 10&lt;</a:t>
            </a:r>
            <a:r>
              <a:rPr lang="en-US" dirty="0" err="1" smtClean="0"/>
              <a:t>br</a:t>
            </a:r>
            <a:r>
              <a:rPr lang="en-US" dirty="0" smtClean="0"/>
              <a:t>&gt;");</a:t>
            </a:r>
          </a:p>
          <a:p>
            <a:r>
              <a:rPr lang="en-US" dirty="0" smtClean="0"/>
              <a:t>}</a:t>
            </a:r>
          </a:p>
          <a:p>
            <a:r>
              <a:rPr lang="en-US" dirty="0" smtClean="0"/>
              <a:t>if ( </a:t>
            </a:r>
            <a:r>
              <a:rPr lang="en-US" dirty="0" err="1" smtClean="0"/>
              <a:t>myAge</a:t>
            </a:r>
            <a:r>
              <a:rPr lang="en-US" dirty="0" smtClean="0"/>
              <a:t> &gt;= 80 || </a:t>
            </a:r>
            <a:r>
              <a:rPr lang="en-US" dirty="0" err="1" smtClean="0"/>
              <a:t>myAge</a:t>
            </a:r>
            <a:r>
              <a:rPr lang="en-US" dirty="0" smtClean="0"/>
              <a:t> &lt;= 10 ){</a:t>
            </a:r>
          </a:p>
          <a:p>
            <a:r>
              <a:rPr lang="en-US" dirty="0" smtClean="0"/>
              <a:t>	</a:t>
            </a:r>
            <a:r>
              <a:rPr lang="en-US" dirty="0" err="1" smtClean="0"/>
              <a:t>document.write</a:t>
            </a:r>
            <a:r>
              <a:rPr lang="en-US" dirty="0" smtClean="0"/>
              <a:t>("</a:t>
            </a:r>
            <a:r>
              <a:rPr lang="en-US" dirty="0" err="1" smtClean="0"/>
              <a:t>myAge</a:t>
            </a:r>
            <a:r>
              <a:rPr lang="en-US" dirty="0" smtClean="0"/>
              <a:t> is 80 or above OR 10 or below&lt;</a:t>
            </a:r>
            <a:r>
              <a:rPr lang="en-US" dirty="0" err="1" smtClean="0"/>
              <a:t>br</a:t>
            </a:r>
            <a:r>
              <a:rPr lang="en-US" dirty="0" smtClean="0"/>
              <a:t>&gt;");</a:t>
            </a:r>
          </a:p>
          <a:p>
            <a:r>
              <a:rPr lang="en-US" dirty="0" smtClean="0"/>
              <a:t>}</a:t>
            </a:r>
          </a:p>
          <a:p>
            <a:r>
              <a:rPr lang="en-US" dirty="0" smtClean="0"/>
              <a:t>if ( (</a:t>
            </a:r>
            <a:r>
              <a:rPr lang="en-US" dirty="0" err="1" smtClean="0"/>
              <a:t>myAge</a:t>
            </a:r>
            <a:r>
              <a:rPr lang="en-US" dirty="0" smtClean="0"/>
              <a:t> &gt;= 30 &amp;&amp; </a:t>
            </a:r>
            <a:r>
              <a:rPr lang="en-US" dirty="0" err="1" smtClean="0"/>
              <a:t>myAge</a:t>
            </a:r>
            <a:r>
              <a:rPr lang="en-US" dirty="0" smtClean="0"/>
              <a:t> &lt;= 39) || (</a:t>
            </a:r>
            <a:r>
              <a:rPr lang="en-US" dirty="0" err="1" smtClean="0"/>
              <a:t>myAge</a:t>
            </a:r>
            <a:r>
              <a:rPr lang="en-US" dirty="0" smtClean="0"/>
              <a:t> &gt;= 80 &amp;&amp; </a:t>
            </a:r>
            <a:r>
              <a:rPr lang="en-US" dirty="0" err="1" smtClean="0"/>
              <a:t>myAge</a:t>
            </a:r>
            <a:r>
              <a:rPr lang="en-US" dirty="0" smtClean="0"/>
              <a:t> &lt;= 89) ){</a:t>
            </a:r>
          </a:p>
          <a:p>
            <a:r>
              <a:rPr lang="en-US" dirty="0" smtClean="0"/>
              <a:t>	</a:t>
            </a:r>
            <a:r>
              <a:rPr lang="en-US" dirty="0" err="1" smtClean="0"/>
              <a:t>document.write</a:t>
            </a:r>
            <a:r>
              <a:rPr lang="en-US" dirty="0" smtClean="0"/>
              <a:t>("</a:t>
            </a:r>
            <a:r>
              <a:rPr lang="en-US" dirty="0" err="1" smtClean="0"/>
              <a:t>myAge</a:t>
            </a:r>
            <a:r>
              <a:rPr lang="en-US" dirty="0" smtClean="0"/>
              <a:t> is between 30 and 39 or </a:t>
            </a:r>
            <a:r>
              <a:rPr lang="en-US" dirty="0" err="1" smtClean="0"/>
              <a:t>myAge</a:t>
            </a:r>
            <a:r>
              <a:rPr lang="en-US" dirty="0" smtClean="0"/>
              <a:t> is between 80 and 89");</a:t>
            </a:r>
          </a:p>
          <a:p>
            <a:r>
              <a:rPr lang="en-US"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else</a:t>
            </a:r>
            <a:r>
              <a:rPr lang="en-US" dirty="0"/>
              <a:t> and </a:t>
            </a:r>
            <a:r>
              <a:rPr lang="en-US" b="1" dirty="0"/>
              <a:t>else if</a:t>
            </a:r>
          </a:p>
        </p:txBody>
      </p:sp>
      <p:sp>
        <p:nvSpPr>
          <p:cNvPr id="5" name="Content Placeholder 4"/>
          <p:cNvSpPr>
            <a:spLocks noGrp="1"/>
          </p:cNvSpPr>
          <p:nvPr>
            <p:ph idx="1"/>
          </p:nvPr>
        </p:nvSpPr>
        <p:spPr/>
        <p:txBody>
          <a:bodyPr>
            <a:normAutofit/>
          </a:bodyPr>
          <a:lstStyle/>
          <a:p>
            <a:r>
              <a:rPr lang="en-US" dirty="0" smtClean="0"/>
              <a:t>Used to execute a set of code if true else execute another set.</a:t>
            </a:r>
          </a:p>
          <a:p>
            <a:endParaRPr lang="en-US" dirty="0"/>
          </a:p>
          <a:p>
            <a:endParaRPr lang="en-US" dirty="0" smtClean="0"/>
          </a:p>
          <a:p>
            <a:endParaRPr lang="en-US" dirty="0"/>
          </a:p>
          <a:p>
            <a:r>
              <a:rPr lang="en-US" dirty="0" smtClean="0"/>
              <a:t>The same can be written using else.</a:t>
            </a:r>
          </a:p>
        </p:txBody>
      </p:sp>
      <p:sp>
        <p:nvSpPr>
          <p:cNvPr id="6" name="Rectangle 5"/>
          <p:cNvSpPr/>
          <p:nvPr/>
        </p:nvSpPr>
        <p:spPr>
          <a:xfrm>
            <a:off x="533400" y="2667000"/>
            <a:ext cx="7848600" cy="1828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if (</a:t>
            </a:r>
            <a:r>
              <a:rPr lang="en-US" dirty="0" err="1"/>
              <a:t>myAge</a:t>
            </a:r>
            <a:r>
              <a:rPr lang="en-US" dirty="0"/>
              <a:t> &gt;= 0 &amp;&amp; </a:t>
            </a:r>
            <a:r>
              <a:rPr lang="en-US" dirty="0" err="1"/>
              <a:t>myAge</a:t>
            </a:r>
            <a:r>
              <a:rPr lang="en-US" dirty="0"/>
              <a:t> &lt;= 10</a:t>
            </a:r>
            <a:r>
              <a:rPr lang="en-US" dirty="0" smtClean="0"/>
              <a:t>){</a:t>
            </a:r>
            <a:endParaRPr lang="en-US" dirty="0"/>
          </a:p>
          <a:p>
            <a:r>
              <a:rPr lang="en-US" dirty="0" smtClean="0"/>
              <a:t>	</a:t>
            </a:r>
            <a:r>
              <a:rPr lang="en-US" dirty="0" err="1" smtClean="0"/>
              <a:t>document.write</a:t>
            </a:r>
            <a:r>
              <a:rPr lang="en-US" dirty="0"/>
              <a:t>(“</a:t>
            </a:r>
            <a:r>
              <a:rPr lang="en-US" dirty="0" err="1"/>
              <a:t>myAge</a:t>
            </a:r>
            <a:r>
              <a:rPr lang="en-US" dirty="0"/>
              <a:t> is between 0 and 10”);</a:t>
            </a:r>
          </a:p>
          <a:p>
            <a:r>
              <a:rPr lang="en-US" dirty="0"/>
              <a:t>}</a:t>
            </a:r>
          </a:p>
          <a:p>
            <a:r>
              <a:rPr lang="en-US" dirty="0"/>
              <a:t>if ( !(</a:t>
            </a:r>
            <a:r>
              <a:rPr lang="en-US" dirty="0" err="1"/>
              <a:t>myAge</a:t>
            </a:r>
            <a:r>
              <a:rPr lang="en-US" dirty="0"/>
              <a:t> &gt;= 0 &amp;&amp; </a:t>
            </a:r>
            <a:r>
              <a:rPr lang="en-US" dirty="0" err="1"/>
              <a:t>myAge</a:t>
            </a:r>
            <a:r>
              <a:rPr lang="en-US" dirty="0"/>
              <a:t> &lt;= 10) </a:t>
            </a:r>
            <a:r>
              <a:rPr lang="en-US" dirty="0" smtClean="0"/>
              <a:t>){</a:t>
            </a:r>
            <a:endParaRPr lang="en-US" dirty="0"/>
          </a:p>
          <a:p>
            <a:r>
              <a:rPr lang="en-US" dirty="0" smtClean="0"/>
              <a:t>	</a:t>
            </a:r>
            <a:r>
              <a:rPr lang="en-US" dirty="0" err="1" smtClean="0"/>
              <a:t>document.write</a:t>
            </a:r>
            <a:r>
              <a:rPr lang="en-US" dirty="0"/>
              <a:t>(“</a:t>
            </a:r>
            <a:r>
              <a:rPr lang="en-US" dirty="0" err="1"/>
              <a:t>myAge</a:t>
            </a:r>
            <a:r>
              <a:rPr lang="en-US" dirty="0"/>
              <a:t> is NOT between 0 and 10”);</a:t>
            </a:r>
          </a:p>
          <a:p>
            <a:r>
              <a:rPr lang="en-US" dirty="0"/>
              <a:t>}</a:t>
            </a:r>
          </a:p>
        </p:txBody>
      </p:sp>
      <p:sp>
        <p:nvSpPr>
          <p:cNvPr id="7" name="Rectangle 6"/>
          <p:cNvSpPr/>
          <p:nvPr/>
        </p:nvSpPr>
        <p:spPr>
          <a:xfrm>
            <a:off x="609600" y="4953000"/>
            <a:ext cx="7696200" cy="1752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if (</a:t>
            </a:r>
            <a:r>
              <a:rPr lang="en-US" dirty="0" err="1"/>
              <a:t>myAge</a:t>
            </a:r>
            <a:r>
              <a:rPr lang="en-US" dirty="0"/>
              <a:t> &gt;= 0 &amp;&amp; </a:t>
            </a:r>
            <a:r>
              <a:rPr lang="en-US" dirty="0" err="1"/>
              <a:t>myAge</a:t>
            </a:r>
            <a:r>
              <a:rPr lang="en-US" dirty="0"/>
              <a:t> &lt;= 10</a:t>
            </a:r>
            <a:r>
              <a:rPr lang="en-US" dirty="0" smtClean="0"/>
              <a:t>){</a:t>
            </a:r>
            <a:endParaRPr lang="en-US" dirty="0"/>
          </a:p>
          <a:p>
            <a:r>
              <a:rPr lang="en-US" dirty="0" err="1"/>
              <a:t>document.write</a:t>
            </a:r>
            <a:r>
              <a:rPr lang="en-US" dirty="0"/>
              <a:t>(“</a:t>
            </a:r>
            <a:r>
              <a:rPr lang="en-US" dirty="0" err="1"/>
              <a:t>myAge</a:t>
            </a:r>
            <a:r>
              <a:rPr lang="en-US" dirty="0"/>
              <a:t> is between 0 and 10”);</a:t>
            </a:r>
          </a:p>
          <a:p>
            <a:r>
              <a:rPr lang="en-US" dirty="0" smtClean="0"/>
              <a:t>}</a:t>
            </a:r>
          </a:p>
          <a:p>
            <a:r>
              <a:rPr lang="en-US" dirty="0" smtClean="0"/>
              <a:t>else{</a:t>
            </a:r>
            <a:endParaRPr lang="en-US" dirty="0"/>
          </a:p>
          <a:p>
            <a:r>
              <a:rPr lang="en-US" dirty="0" err="1"/>
              <a:t>document.write</a:t>
            </a:r>
            <a:r>
              <a:rPr lang="en-US" dirty="0"/>
              <a:t>(“</a:t>
            </a:r>
            <a:r>
              <a:rPr lang="en-US" dirty="0" err="1"/>
              <a:t>myAge</a:t>
            </a:r>
            <a:r>
              <a:rPr lang="en-US" dirty="0"/>
              <a:t> is NOT between 0 and 10”);</a:t>
            </a:r>
          </a:p>
          <a:p>
            <a:r>
              <a:rPr lang="en-US" dirty="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String </a:t>
            </a:r>
            <a:r>
              <a:rPr lang="en-US" dirty="0" err="1" smtClean="0"/>
              <a:t>Comaprison</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Compares each letter on the LHS to the letter on the same position in the RHS.</a:t>
            </a:r>
          </a:p>
          <a:p>
            <a:endParaRPr lang="en-US" dirty="0" smtClean="0"/>
          </a:p>
        </p:txBody>
      </p:sp>
      <p:sp>
        <p:nvSpPr>
          <p:cNvPr id="4" name="Rectangle 3"/>
          <p:cNvSpPr/>
          <p:nvPr/>
        </p:nvSpPr>
        <p:spPr>
          <a:xfrm>
            <a:off x="457200" y="1447800"/>
            <a:ext cx="8229600" cy="1905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err="1" smtClean="0"/>
              <a:t>var</a:t>
            </a:r>
            <a:r>
              <a:rPr lang="en-US" dirty="0" smtClean="0"/>
              <a:t> </a:t>
            </a:r>
            <a:r>
              <a:rPr lang="en-US" dirty="0" err="1" smtClean="0"/>
              <a:t>myName</a:t>
            </a:r>
            <a:r>
              <a:rPr lang="en-US" dirty="0" smtClean="0"/>
              <a:t> =”Khan”;</a:t>
            </a:r>
          </a:p>
          <a:p>
            <a:r>
              <a:rPr lang="en-US" dirty="0" smtClean="0"/>
              <a:t>if (</a:t>
            </a:r>
            <a:r>
              <a:rPr lang="en-US" dirty="0" err="1" smtClean="0"/>
              <a:t>myName</a:t>
            </a:r>
            <a:r>
              <a:rPr lang="en-US" dirty="0" smtClean="0"/>
              <a:t> == “Khan”){</a:t>
            </a:r>
          </a:p>
          <a:p>
            <a:r>
              <a:rPr lang="en-US" dirty="0" smtClean="0"/>
              <a:t>	alert(“my name is Khan”);</a:t>
            </a:r>
          </a:p>
          <a:p>
            <a:r>
              <a:rPr lang="en-US" dirty="0" smtClean="0"/>
              <a:t>}</a:t>
            </a:r>
          </a:p>
          <a:p>
            <a:r>
              <a:rPr lang="en-US" dirty="0" smtClean="0"/>
              <a:t>else if(</a:t>
            </a:r>
            <a:r>
              <a:rPr lang="en-US" dirty="0" err="1" smtClean="0"/>
              <a:t>myName</a:t>
            </a:r>
            <a:r>
              <a:rPr lang="en-US" dirty="0" smtClean="0"/>
              <a:t> == “khan”){</a:t>
            </a:r>
          </a:p>
          <a:p>
            <a:r>
              <a:rPr lang="en-US" dirty="0" smtClean="0"/>
              <a:t>	 alert(“my name is khan”);</a:t>
            </a:r>
          </a:p>
          <a:p>
            <a:r>
              <a:rPr lang="en-US"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String </a:t>
            </a:r>
            <a:r>
              <a:rPr lang="en-US" dirty="0" err="1" smtClean="0"/>
              <a:t>Comaprison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Just like the &gt;=, &gt;, &lt;=, and &lt; operators work with numbers, its applicable for strings. </a:t>
            </a:r>
          </a:p>
          <a:p>
            <a:r>
              <a:rPr lang="en-US" dirty="0" smtClean="0"/>
              <a:t>“A” &lt; “B” is true, because A comes before B in the alphabet. </a:t>
            </a:r>
          </a:p>
          <a:p>
            <a:r>
              <a:rPr lang="en-US" dirty="0" smtClean="0"/>
              <a:t>JavaScript is case sensitive so “a” &lt; “B” is false. Because uppercase letters are treated as always coming before lowercase letters.</a:t>
            </a:r>
          </a:p>
          <a:p>
            <a:r>
              <a:rPr lang="en-US" dirty="0" smtClean="0"/>
              <a:t>Each letter has a code number in the ASCII and Unicode character sets, and the code numbers for uppercase letters are lower than the code numbers for lowercase letters.</a:t>
            </a:r>
          </a:p>
          <a:p>
            <a:r>
              <a:rPr lang="en-US" dirty="0" smtClean="0"/>
              <a:t>The simplest way to avoid confusion with different cases is to convert both strings to either uppercase or lowercase before you compare them. Using the </a:t>
            </a:r>
            <a:r>
              <a:rPr lang="en-US" dirty="0" err="1" smtClean="0"/>
              <a:t>toUpperCase</a:t>
            </a:r>
            <a:r>
              <a:rPr lang="en-US" dirty="0" smtClean="0"/>
              <a:t>() or </a:t>
            </a:r>
            <a:r>
              <a:rPr lang="en-US" dirty="0" err="1" smtClean="0"/>
              <a:t>toLowerCase</a:t>
            </a:r>
            <a:r>
              <a:rPr lang="en-US" dirty="0"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JavaScript - Expressions</a:t>
            </a:r>
            <a:endParaRPr lang="en-US" dirty="0"/>
          </a:p>
        </p:txBody>
      </p:sp>
      <p:sp>
        <p:nvSpPr>
          <p:cNvPr id="3" name="Content Placeholder 2"/>
          <p:cNvSpPr>
            <a:spLocks noGrp="1"/>
          </p:cNvSpPr>
          <p:nvPr>
            <p:ph idx="1"/>
          </p:nvPr>
        </p:nvSpPr>
        <p:spPr/>
        <p:txBody>
          <a:bodyPr/>
          <a:lstStyle/>
          <a:p>
            <a:r>
              <a:rPr lang="en-US" dirty="0" smtClean="0"/>
              <a:t>JavaScript provides the conditional operator as a shortcut for an “if” statement. </a:t>
            </a:r>
          </a:p>
          <a:p>
            <a:r>
              <a:rPr lang="en-US" dirty="0" smtClean="0"/>
              <a:t>The conditional operator consists of a question mark (?) and a colon, consider the example </a:t>
            </a:r>
            <a:endParaRPr lang="en-US" dirty="0"/>
          </a:p>
        </p:txBody>
      </p:sp>
      <p:sp>
        <p:nvSpPr>
          <p:cNvPr id="4" name="Rectangle 3"/>
          <p:cNvSpPr/>
          <p:nvPr/>
        </p:nvSpPr>
        <p:spPr>
          <a:xfrm>
            <a:off x="685800" y="4267200"/>
            <a:ext cx="7924800" cy="1447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sv-SE" dirty="0" smtClean="0"/>
              <a:t>var intTest = 1;</a:t>
            </a:r>
          </a:p>
          <a:p>
            <a:r>
              <a:rPr lang="sv-SE" dirty="0" smtClean="0"/>
              <a:t>If (intTest==1) inTest=1;</a:t>
            </a:r>
          </a:p>
          <a:p>
            <a:r>
              <a:rPr lang="sv-SE" dirty="0" smtClean="0"/>
              <a:t>else intTest=2</a:t>
            </a:r>
            <a:br>
              <a:rPr lang="sv-SE" dirty="0" smtClean="0"/>
            </a:br>
            <a:r>
              <a:rPr lang="sv-SE" dirty="0" smtClean="0"/>
              <a:t>document.write(x);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Comparison Operator</a:t>
            </a:r>
            <a:endParaRPr lang="en-US" dirty="0"/>
          </a:p>
        </p:txBody>
      </p:sp>
      <p:sp>
        <p:nvSpPr>
          <p:cNvPr id="5" name="Content Placeholder 4"/>
          <p:cNvSpPr>
            <a:spLocks noGrp="1"/>
          </p:cNvSpPr>
          <p:nvPr>
            <p:ph idx="1"/>
          </p:nvPr>
        </p:nvSpPr>
        <p:spPr/>
        <p:txBody>
          <a:bodyPr/>
          <a:lstStyle/>
          <a:p>
            <a:r>
              <a:rPr lang="en-US" dirty="0"/>
              <a:t>Decision making also has its own operators, which enable you to test conditions.</a:t>
            </a:r>
          </a:p>
          <a:p>
            <a:endParaRPr lang="en-US" dirty="0"/>
          </a:p>
        </p:txBody>
      </p:sp>
      <p:sp>
        <p:nvSpPr>
          <p:cNvPr id="6" name="Rectangle 5"/>
          <p:cNvSpPr/>
          <p:nvPr/>
        </p:nvSpPr>
        <p:spPr>
          <a:xfrm>
            <a:off x="533400" y="2895600"/>
            <a:ext cx="82296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t>34 &lt; 44</a:t>
            </a:r>
            <a:endParaRPr lang="en-US" sz="3200" dirty="0"/>
          </a:p>
        </p:txBody>
      </p:sp>
      <p:sp>
        <p:nvSpPr>
          <p:cNvPr id="8" name="Rectangular Callout 7"/>
          <p:cNvSpPr/>
          <p:nvPr/>
        </p:nvSpPr>
        <p:spPr>
          <a:xfrm>
            <a:off x="1447800" y="2743200"/>
            <a:ext cx="1219200" cy="685800"/>
          </a:xfrm>
          <a:prstGeom prst="wedgeRectCallout">
            <a:avLst>
              <a:gd name="adj1" fmla="val 152965"/>
              <a:gd name="adj2" fmla="val 40705"/>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a:t>Left Hand Side (LHS)</a:t>
            </a:r>
          </a:p>
        </p:txBody>
      </p:sp>
      <p:sp>
        <p:nvSpPr>
          <p:cNvPr id="9" name="Rectangular Callout 8"/>
          <p:cNvSpPr/>
          <p:nvPr/>
        </p:nvSpPr>
        <p:spPr>
          <a:xfrm>
            <a:off x="6172200" y="2667000"/>
            <a:ext cx="1219200" cy="685800"/>
          </a:xfrm>
          <a:prstGeom prst="wedgeRectCallout">
            <a:avLst>
              <a:gd name="adj1" fmla="val -121795"/>
              <a:gd name="adj2" fmla="val 62500"/>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a:t>Right Hand Side (RHS)</a:t>
            </a:r>
          </a:p>
        </p:txBody>
      </p:sp>
      <p:sp>
        <p:nvSpPr>
          <p:cNvPr id="10" name="Rectangular Callout 9"/>
          <p:cNvSpPr/>
          <p:nvPr/>
        </p:nvSpPr>
        <p:spPr>
          <a:xfrm>
            <a:off x="4038600" y="3810000"/>
            <a:ext cx="1524000" cy="685800"/>
          </a:xfrm>
          <a:prstGeom prst="wedgeRectCallout">
            <a:avLst>
              <a:gd name="adj1" fmla="val -6987"/>
              <a:gd name="adj2" fmla="val -91346"/>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Comparison operator</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JavaScript - Expressions</a:t>
            </a:r>
            <a:endParaRPr lang="en-US" dirty="0"/>
          </a:p>
        </p:txBody>
      </p:sp>
      <p:sp>
        <p:nvSpPr>
          <p:cNvPr id="3" name="Content Placeholder 2"/>
          <p:cNvSpPr>
            <a:spLocks noGrp="1"/>
          </p:cNvSpPr>
          <p:nvPr>
            <p:ph idx="1"/>
          </p:nvPr>
        </p:nvSpPr>
        <p:spPr/>
        <p:txBody>
          <a:bodyPr/>
          <a:lstStyle/>
          <a:p>
            <a:r>
              <a:rPr lang="en-US" dirty="0" smtClean="0"/>
              <a:t>That code can be shortened by</a:t>
            </a:r>
            <a:endParaRPr lang="en-US" dirty="0"/>
          </a:p>
        </p:txBody>
      </p:sp>
      <p:sp>
        <p:nvSpPr>
          <p:cNvPr id="4" name="Rectangle 3"/>
          <p:cNvSpPr/>
          <p:nvPr/>
        </p:nvSpPr>
        <p:spPr>
          <a:xfrm>
            <a:off x="685800" y="2514600"/>
            <a:ext cx="7924800" cy="1143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sv-SE" dirty="0" smtClean="0"/>
              <a:t>var intTest = 1;</a:t>
            </a:r>
            <a:br>
              <a:rPr lang="sv-SE" dirty="0" smtClean="0"/>
            </a:br>
            <a:r>
              <a:rPr lang="sv-SE" dirty="0" smtClean="0"/>
              <a:t>intTest == 1 ? x = 1 : x = 2;</a:t>
            </a:r>
            <a:br>
              <a:rPr lang="sv-SE" dirty="0" smtClean="0"/>
            </a:br>
            <a:r>
              <a:rPr lang="sv-SE" dirty="0" smtClean="0"/>
              <a:t>document.write(x);</a:t>
            </a:r>
            <a:endParaRPr lang="en-US" dirty="0"/>
          </a:p>
        </p:txBody>
      </p:sp>
      <p:sp>
        <p:nvSpPr>
          <p:cNvPr id="6" name="Rectangular Callout 5"/>
          <p:cNvSpPr/>
          <p:nvPr/>
        </p:nvSpPr>
        <p:spPr>
          <a:xfrm>
            <a:off x="4495800" y="2286000"/>
            <a:ext cx="3657600" cy="1143000"/>
          </a:xfrm>
          <a:prstGeom prst="wedgeRectCallout">
            <a:avLst>
              <a:gd name="adj1" fmla="val -84535"/>
              <a:gd name="adj2" fmla="val 21097"/>
            </a:avLst>
          </a:prstGeom>
        </p:spPr>
        <p:style>
          <a:lnRef idx="3">
            <a:schemeClr val="lt1"/>
          </a:lnRef>
          <a:fillRef idx="1">
            <a:schemeClr val="accent3"/>
          </a:fillRef>
          <a:effectRef idx="1">
            <a:schemeClr val="accent3"/>
          </a:effectRef>
          <a:fontRef idx="minor">
            <a:schemeClr val="lt1"/>
          </a:fontRef>
        </p:style>
        <p:txBody>
          <a:bodyPr rtlCol="0" anchor="ctr"/>
          <a:lstStyle/>
          <a:p>
            <a:r>
              <a:rPr lang="sv-SE" dirty="0" smtClean="0"/>
              <a:t>var intTest = 1;</a:t>
            </a:r>
          </a:p>
          <a:p>
            <a:r>
              <a:rPr lang="sv-SE" dirty="0" smtClean="0"/>
              <a:t>If (intTest==1) inTest=1;</a:t>
            </a:r>
          </a:p>
          <a:p>
            <a:r>
              <a:rPr lang="sv-SE" dirty="0" smtClean="0"/>
              <a:t>else intTest=2</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The </a:t>
            </a:r>
            <a:r>
              <a:rPr lang="en-US" b="1" dirty="0" smtClean="0"/>
              <a:t>switch</a:t>
            </a:r>
            <a:r>
              <a:rPr lang="en-US" dirty="0" smtClean="0"/>
              <a:t> Statement</a:t>
            </a:r>
            <a:endParaRPr lang="en-US" dirty="0"/>
          </a:p>
        </p:txBody>
      </p:sp>
      <p:sp>
        <p:nvSpPr>
          <p:cNvPr id="3" name="Content Placeholder 2"/>
          <p:cNvSpPr>
            <a:spLocks noGrp="1"/>
          </p:cNvSpPr>
          <p:nvPr>
            <p:ph idx="1"/>
          </p:nvPr>
        </p:nvSpPr>
        <p:spPr/>
        <p:txBody>
          <a:bodyPr>
            <a:normAutofit fontScale="92500"/>
          </a:bodyPr>
          <a:lstStyle/>
          <a:p>
            <a:r>
              <a:rPr lang="en-US" dirty="0" smtClean="0"/>
              <a:t>When the value of a particular variable is checked for a large number of possible values, the switch statement is used.</a:t>
            </a:r>
          </a:p>
          <a:p>
            <a:r>
              <a:rPr lang="en-US" dirty="0" smtClean="0"/>
              <a:t>“Switch to the code where the case matches.”</a:t>
            </a:r>
          </a:p>
          <a:p>
            <a:r>
              <a:rPr lang="en-US" dirty="0" smtClean="0"/>
              <a:t>The switch statement has 4 important elements:</a:t>
            </a:r>
          </a:p>
          <a:p>
            <a:pPr lvl="1"/>
            <a:r>
              <a:rPr lang="en-US" dirty="0" smtClean="0"/>
              <a:t>The test expression</a:t>
            </a:r>
          </a:p>
          <a:p>
            <a:pPr lvl="1"/>
            <a:r>
              <a:rPr lang="en-US" dirty="0" smtClean="0"/>
              <a:t>The case statements</a:t>
            </a:r>
          </a:p>
          <a:p>
            <a:pPr lvl="1"/>
            <a:r>
              <a:rPr lang="en-US" dirty="0" smtClean="0"/>
              <a:t>The break statements</a:t>
            </a:r>
          </a:p>
          <a:p>
            <a:pPr lvl="1"/>
            <a:r>
              <a:rPr lang="en-US" dirty="0" smtClean="0"/>
              <a:t>The default statement</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 </a:t>
            </a:r>
            <a:r>
              <a:rPr lang="en-US" b="1" dirty="0" smtClean="0"/>
              <a:t>switch</a:t>
            </a:r>
            <a:r>
              <a:rPr lang="en-US" dirty="0" smtClean="0"/>
              <a:t> Statement </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457200" y="1600200"/>
            <a:ext cx="8229600" cy="457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en-US" sz="2400" dirty="0" smtClean="0"/>
              <a:t>switch ( </a:t>
            </a:r>
            <a:r>
              <a:rPr lang="en-US" sz="2400" dirty="0" err="1" smtClean="0"/>
              <a:t>myName</a:t>
            </a:r>
            <a:r>
              <a:rPr lang="en-US" sz="2400" dirty="0" smtClean="0"/>
              <a:t> ){</a:t>
            </a:r>
          </a:p>
          <a:p>
            <a:pPr lvl="2"/>
            <a:r>
              <a:rPr lang="en-US" sz="2400" dirty="0" smtClean="0"/>
              <a:t>case “Mary”:</a:t>
            </a:r>
          </a:p>
          <a:p>
            <a:pPr lvl="2"/>
            <a:r>
              <a:rPr lang="en-US" sz="2400" dirty="0" smtClean="0"/>
              <a:t>	// some code</a:t>
            </a:r>
          </a:p>
          <a:p>
            <a:pPr lvl="2"/>
            <a:r>
              <a:rPr lang="en-US" sz="2400" dirty="0" smtClean="0"/>
              <a:t>break;</a:t>
            </a:r>
          </a:p>
          <a:p>
            <a:pPr lvl="2"/>
            <a:r>
              <a:rPr lang="en-US" sz="2400" dirty="0" smtClean="0"/>
              <a:t>case “John”:</a:t>
            </a:r>
          </a:p>
          <a:p>
            <a:pPr lvl="2"/>
            <a:r>
              <a:rPr lang="en-US" sz="2400" dirty="0" smtClean="0"/>
              <a:t>	// some other code</a:t>
            </a:r>
          </a:p>
          <a:p>
            <a:pPr lvl="2"/>
            <a:r>
              <a:rPr lang="en-US" sz="2400" dirty="0" smtClean="0"/>
              <a:t>break;</a:t>
            </a:r>
          </a:p>
          <a:p>
            <a:pPr lvl="2"/>
            <a:r>
              <a:rPr lang="en-US" sz="2400" dirty="0" smtClean="0"/>
              <a:t>default:</a:t>
            </a:r>
          </a:p>
          <a:p>
            <a:pPr lvl="2"/>
            <a:r>
              <a:rPr lang="en-US" sz="2400" dirty="0" smtClean="0"/>
              <a:t>	//default code</a:t>
            </a:r>
          </a:p>
          <a:p>
            <a:pPr lvl="2"/>
            <a:r>
              <a:rPr lang="en-US" sz="2400" dirty="0" smtClean="0"/>
              <a:t>break;</a:t>
            </a:r>
          </a:p>
          <a:p>
            <a:pPr lvl="1"/>
            <a:r>
              <a:rPr lang="en-US" sz="2400" dirty="0" smtClean="0"/>
              <a:t>}</a:t>
            </a:r>
          </a:p>
        </p:txBody>
      </p:sp>
      <p:sp>
        <p:nvSpPr>
          <p:cNvPr id="5" name="Rectangular Callout 4"/>
          <p:cNvSpPr/>
          <p:nvPr/>
        </p:nvSpPr>
        <p:spPr>
          <a:xfrm>
            <a:off x="4876800" y="1676400"/>
            <a:ext cx="3657600" cy="609600"/>
          </a:xfrm>
          <a:prstGeom prst="wedgeRectCallout">
            <a:avLst>
              <a:gd name="adj1" fmla="val -109129"/>
              <a:gd name="adj2" fmla="val 26442"/>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Variable expression being checked – test expression</a:t>
            </a:r>
          </a:p>
        </p:txBody>
      </p:sp>
      <p:sp>
        <p:nvSpPr>
          <p:cNvPr id="7" name="Rectangular Callout 6"/>
          <p:cNvSpPr/>
          <p:nvPr/>
        </p:nvSpPr>
        <p:spPr>
          <a:xfrm>
            <a:off x="5029200" y="3505200"/>
            <a:ext cx="381000" cy="609600"/>
          </a:xfrm>
          <a:prstGeom prst="wedgeRectCallout">
            <a:avLst>
              <a:gd name="adj1" fmla="val -443482"/>
              <a:gd name="adj2" fmla="val -259135"/>
            </a:avLst>
          </a:prstGeom>
        </p:spPr>
        <p:style>
          <a:lnRef idx="3">
            <a:schemeClr val="lt1"/>
          </a:lnRef>
          <a:fillRef idx="1">
            <a:schemeClr val="accent3"/>
          </a:fillRef>
          <a:effectRef idx="1">
            <a:schemeClr val="accent3"/>
          </a:effectRef>
          <a:fontRef idx="minor">
            <a:schemeClr val="lt1"/>
          </a:fontRef>
        </p:style>
        <p:txBody>
          <a:bodyPr rtlCol="0" anchor="ctr"/>
          <a:lstStyle/>
          <a:p>
            <a:endParaRPr lang="en-US" dirty="0" smtClean="0"/>
          </a:p>
        </p:txBody>
      </p:sp>
      <p:sp>
        <p:nvSpPr>
          <p:cNvPr id="6" name="Rectangular Callout 5"/>
          <p:cNvSpPr/>
          <p:nvPr/>
        </p:nvSpPr>
        <p:spPr>
          <a:xfrm>
            <a:off x="4953000" y="3505200"/>
            <a:ext cx="3657600" cy="609600"/>
          </a:xfrm>
          <a:prstGeom prst="wedgeRectCallout">
            <a:avLst>
              <a:gd name="adj1" fmla="val -157967"/>
              <a:gd name="adj2" fmla="val 316346"/>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Mark the beginning &amp; end of switch statements</a:t>
            </a:r>
          </a:p>
        </p:txBody>
      </p:sp>
      <p:sp>
        <p:nvSpPr>
          <p:cNvPr id="8" name="Rectangular Callout 7"/>
          <p:cNvSpPr/>
          <p:nvPr/>
        </p:nvSpPr>
        <p:spPr>
          <a:xfrm>
            <a:off x="4953000" y="2590800"/>
            <a:ext cx="3581400" cy="609600"/>
          </a:xfrm>
          <a:prstGeom prst="wedgeRectCallout">
            <a:avLst>
              <a:gd name="adj1" fmla="val -101592"/>
              <a:gd name="adj2" fmla="val -68751"/>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Case to carry out the respective code.</a:t>
            </a:r>
          </a:p>
        </p:txBody>
      </p:sp>
      <p:sp>
        <p:nvSpPr>
          <p:cNvPr id="9" name="Rectangular Callout 8"/>
          <p:cNvSpPr/>
          <p:nvPr/>
        </p:nvSpPr>
        <p:spPr>
          <a:xfrm>
            <a:off x="4953000" y="4724400"/>
            <a:ext cx="3581400" cy="609600"/>
          </a:xfrm>
          <a:prstGeom prst="wedgeRectCallout">
            <a:avLst>
              <a:gd name="adj1" fmla="val -117705"/>
              <a:gd name="adj2" fmla="val -62981"/>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Executes if none of the case matches.</a:t>
            </a:r>
          </a:p>
        </p:txBody>
      </p:sp>
      <p:sp>
        <p:nvSpPr>
          <p:cNvPr id="11" name="Rectangular Callout 10"/>
          <p:cNvSpPr/>
          <p:nvPr/>
        </p:nvSpPr>
        <p:spPr>
          <a:xfrm>
            <a:off x="4953000" y="5410200"/>
            <a:ext cx="3581400" cy="609600"/>
          </a:xfrm>
          <a:prstGeom prst="wedgeRectCallout">
            <a:avLst>
              <a:gd name="adj1" fmla="val -120986"/>
              <a:gd name="adj2" fmla="val -55770"/>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Escapes the execution of the switch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P spid="8" grpId="0" animBg="1"/>
      <p:bldP spid="9"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 </a:t>
            </a:r>
            <a:r>
              <a:rPr lang="en-US" b="1" dirty="0" smtClean="0"/>
              <a:t>Switch</a:t>
            </a:r>
            <a:r>
              <a:rPr lang="en-US" dirty="0" smtClean="0"/>
              <a:t> - Example</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457200" y="1295400"/>
            <a:ext cx="8229600" cy="5410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switch (</a:t>
            </a:r>
            <a:r>
              <a:rPr lang="en-US" dirty="0" err="1" smtClean="0"/>
              <a:t>secretNumber</a:t>
            </a:r>
            <a:r>
              <a:rPr lang="en-US" dirty="0" smtClean="0"/>
              <a:t>){</a:t>
            </a:r>
          </a:p>
          <a:p>
            <a:r>
              <a:rPr lang="en-US" dirty="0" smtClean="0"/>
              <a:t>	case 1:</a:t>
            </a:r>
          </a:p>
          <a:p>
            <a:r>
              <a:rPr lang="en-US" dirty="0" smtClean="0"/>
              <a:t>		</a:t>
            </a:r>
            <a:r>
              <a:rPr lang="en-US" dirty="0" err="1" smtClean="0"/>
              <a:t>document.write</a:t>
            </a:r>
            <a:r>
              <a:rPr lang="en-US" dirty="0" smtClean="0"/>
              <a:t>("Too low!");</a:t>
            </a:r>
          </a:p>
          <a:p>
            <a:r>
              <a:rPr lang="en-US" dirty="0" smtClean="0"/>
              <a:t>		break;</a:t>
            </a:r>
          </a:p>
          <a:p>
            <a:r>
              <a:rPr lang="en-US" dirty="0" smtClean="0"/>
              <a:t>	case 2:</a:t>
            </a:r>
          </a:p>
          <a:p>
            <a:r>
              <a:rPr lang="en-US" dirty="0" smtClean="0"/>
              <a:t>		</a:t>
            </a:r>
            <a:r>
              <a:rPr lang="en-US" dirty="0" err="1" smtClean="0"/>
              <a:t>document.write</a:t>
            </a:r>
            <a:r>
              <a:rPr lang="en-US" dirty="0" smtClean="0"/>
              <a:t>("Too low!");</a:t>
            </a:r>
          </a:p>
          <a:p>
            <a:r>
              <a:rPr lang="en-US" dirty="0" smtClean="0"/>
              <a:t>		break;</a:t>
            </a:r>
          </a:p>
          <a:p>
            <a:r>
              <a:rPr lang="en-US" dirty="0" smtClean="0"/>
              <a:t>	case 3:</a:t>
            </a:r>
          </a:p>
          <a:p>
            <a:r>
              <a:rPr lang="en-US" dirty="0" smtClean="0"/>
              <a:t>		</a:t>
            </a:r>
            <a:r>
              <a:rPr lang="en-US" dirty="0" err="1" smtClean="0"/>
              <a:t>document.write</a:t>
            </a:r>
            <a:r>
              <a:rPr lang="en-US" dirty="0" smtClean="0"/>
              <a:t>("You guessed the secret number!");</a:t>
            </a:r>
          </a:p>
          <a:p>
            <a:r>
              <a:rPr lang="en-US" dirty="0" smtClean="0"/>
              <a:t>		break;</a:t>
            </a:r>
          </a:p>
          <a:p>
            <a:r>
              <a:rPr lang="en-US" dirty="0" smtClean="0"/>
              <a:t>	case 4:</a:t>
            </a:r>
          </a:p>
          <a:p>
            <a:r>
              <a:rPr lang="en-US" dirty="0" smtClean="0"/>
              <a:t>		</a:t>
            </a:r>
            <a:r>
              <a:rPr lang="en-US" dirty="0" err="1" smtClean="0"/>
              <a:t>document.write</a:t>
            </a:r>
            <a:r>
              <a:rPr lang="en-US" dirty="0" smtClean="0"/>
              <a:t>("Too high!");</a:t>
            </a:r>
          </a:p>
          <a:p>
            <a:r>
              <a:rPr lang="en-US" dirty="0" smtClean="0"/>
              <a:t>		break;</a:t>
            </a:r>
          </a:p>
          <a:p>
            <a:r>
              <a:rPr lang="en-US" dirty="0" smtClean="0"/>
              <a:t>	case 5:</a:t>
            </a:r>
          </a:p>
          <a:p>
            <a:r>
              <a:rPr lang="en-US" dirty="0" smtClean="0"/>
              <a:t>		</a:t>
            </a:r>
            <a:r>
              <a:rPr lang="en-US" dirty="0" err="1" smtClean="0"/>
              <a:t>document.write</a:t>
            </a:r>
            <a:r>
              <a:rPr lang="en-US" dirty="0" smtClean="0"/>
              <a:t>("Too high!");</a:t>
            </a:r>
          </a:p>
          <a:p>
            <a:r>
              <a:rPr lang="en-US" dirty="0" smtClean="0"/>
              <a:t>		break;</a:t>
            </a:r>
          </a:p>
          <a:p>
            <a:r>
              <a:rPr lang="en-US" dirty="0" smtClean="0"/>
              <a:t>	default:</a:t>
            </a:r>
          </a:p>
          <a:p>
            <a:r>
              <a:rPr lang="en-US" dirty="0" smtClean="0"/>
              <a:t>		</a:t>
            </a:r>
            <a:r>
              <a:rPr lang="en-US" dirty="0" err="1" smtClean="0"/>
              <a:t>document.write</a:t>
            </a:r>
            <a:r>
              <a:rPr lang="en-US" dirty="0" smtClean="0"/>
              <a:t>("You did not enter a number between 1 and 5.");</a:t>
            </a:r>
          </a:p>
          <a:p>
            <a:r>
              <a:rPr lang="en-US" dirty="0" smtClean="0"/>
              <a:t>		break;</a:t>
            </a:r>
          </a:p>
          <a:p>
            <a:r>
              <a:rPr lang="en-US" dirty="0" smtClean="0"/>
              <a: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Switch</a:t>
            </a:r>
            <a:r>
              <a:rPr lang="en-US" dirty="0" smtClean="0"/>
              <a:t> with similar cases</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457200" y="1600200"/>
            <a:ext cx="8229600" cy="4876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switch (</a:t>
            </a:r>
            <a:r>
              <a:rPr lang="en-US" dirty="0" err="1" smtClean="0"/>
              <a:t>secretNumber</a:t>
            </a:r>
            <a:r>
              <a:rPr lang="en-US" dirty="0" smtClean="0"/>
              <a:t>){</a:t>
            </a:r>
          </a:p>
          <a:p>
            <a:pPr lvl="1"/>
            <a:r>
              <a:rPr lang="en-US" dirty="0" smtClean="0"/>
              <a:t>case 1:</a:t>
            </a:r>
          </a:p>
          <a:p>
            <a:pPr lvl="1"/>
            <a:r>
              <a:rPr lang="en-US" dirty="0" smtClean="0"/>
              <a:t>case 2:</a:t>
            </a:r>
          </a:p>
          <a:p>
            <a:pPr lvl="1"/>
            <a:r>
              <a:rPr lang="en-US" dirty="0" smtClean="0"/>
              <a:t>	</a:t>
            </a:r>
            <a:r>
              <a:rPr lang="en-US" dirty="0" err="1" smtClean="0"/>
              <a:t>document.write</a:t>
            </a:r>
            <a:r>
              <a:rPr lang="en-US" dirty="0" smtClean="0"/>
              <a:t>(“Too low!”);</a:t>
            </a:r>
          </a:p>
          <a:p>
            <a:pPr lvl="1"/>
            <a:r>
              <a:rPr lang="en-US" dirty="0" smtClean="0"/>
              <a:t>	break;</a:t>
            </a:r>
          </a:p>
          <a:p>
            <a:pPr lvl="1"/>
            <a:r>
              <a:rPr lang="en-US" dirty="0" smtClean="0"/>
              <a:t>case 3:</a:t>
            </a:r>
          </a:p>
          <a:p>
            <a:pPr lvl="1"/>
            <a:r>
              <a:rPr lang="en-US" dirty="0" smtClean="0"/>
              <a:t>	</a:t>
            </a:r>
            <a:r>
              <a:rPr lang="en-US" dirty="0" err="1" smtClean="0"/>
              <a:t>document.write</a:t>
            </a:r>
            <a:r>
              <a:rPr lang="en-US" dirty="0" smtClean="0"/>
              <a:t>(“You guessed the secret number!”);</a:t>
            </a:r>
          </a:p>
          <a:p>
            <a:pPr lvl="1"/>
            <a:r>
              <a:rPr lang="en-US" dirty="0" smtClean="0"/>
              <a:t>	break;</a:t>
            </a:r>
          </a:p>
          <a:p>
            <a:pPr lvl="1"/>
            <a:r>
              <a:rPr lang="en-US" dirty="0" smtClean="0"/>
              <a:t>case 4:</a:t>
            </a:r>
          </a:p>
          <a:p>
            <a:pPr lvl="1"/>
            <a:r>
              <a:rPr lang="en-US" dirty="0" smtClean="0"/>
              <a:t>case 5:</a:t>
            </a:r>
          </a:p>
          <a:p>
            <a:pPr lvl="1"/>
            <a:r>
              <a:rPr lang="en-US" dirty="0" smtClean="0"/>
              <a:t>	</a:t>
            </a:r>
            <a:r>
              <a:rPr lang="en-US" dirty="0" err="1" smtClean="0"/>
              <a:t>document.write</a:t>
            </a:r>
            <a:r>
              <a:rPr lang="en-US" dirty="0" smtClean="0"/>
              <a:t>(“Too high!”);</a:t>
            </a:r>
          </a:p>
          <a:p>
            <a:pPr lvl="1"/>
            <a:r>
              <a:rPr lang="en-US" dirty="0" smtClean="0"/>
              <a:t>	break;</a:t>
            </a:r>
          </a:p>
          <a:p>
            <a:pPr lvl="1"/>
            <a:r>
              <a:rPr lang="en-US" dirty="0" smtClean="0"/>
              <a:t>default:</a:t>
            </a:r>
          </a:p>
          <a:p>
            <a:pPr lvl="1"/>
            <a:r>
              <a:rPr lang="en-US" dirty="0" smtClean="0"/>
              <a:t>	</a:t>
            </a:r>
            <a:r>
              <a:rPr lang="en-US" dirty="0" err="1" smtClean="0"/>
              <a:t>document.write</a:t>
            </a:r>
            <a:r>
              <a:rPr lang="en-US" dirty="0" smtClean="0"/>
              <a:t>(“You did not enter a number between 1 and 5.”);</a:t>
            </a:r>
          </a:p>
          <a:p>
            <a:pPr lvl="1"/>
            <a:r>
              <a:rPr lang="en-US" dirty="0" smtClean="0"/>
              <a:t>	break;</a:t>
            </a:r>
          </a:p>
          <a:p>
            <a:r>
              <a:rPr lang="en-US" dirty="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Looping — The </a:t>
            </a:r>
            <a:r>
              <a:rPr lang="en-US" sz="3600" b="1" dirty="0" smtClean="0"/>
              <a:t>for</a:t>
            </a:r>
            <a:r>
              <a:rPr lang="en-US" sz="3600" dirty="0" smtClean="0"/>
              <a:t> and </a:t>
            </a:r>
            <a:r>
              <a:rPr lang="en-US" sz="3600" b="1" dirty="0" smtClean="0"/>
              <a:t>while</a:t>
            </a:r>
            <a:r>
              <a:rPr lang="en-US" sz="3600" dirty="0" smtClean="0"/>
              <a:t> Statements</a:t>
            </a:r>
            <a:endParaRPr lang="en-US" sz="3600" dirty="0"/>
          </a:p>
        </p:txBody>
      </p:sp>
      <p:sp>
        <p:nvSpPr>
          <p:cNvPr id="3" name="Content Placeholder 2"/>
          <p:cNvSpPr>
            <a:spLocks noGrp="1"/>
          </p:cNvSpPr>
          <p:nvPr>
            <p:ph idx="1"/>
          </p:nvPr>
        </p:nvSpPr>
        <p:spPr/>
        <p:txBody>
          <a:bodyPr/>
          <a:lstStyle/>
          <a:p>
            <a:r>
              <a:rPr lang="en-US" dirty="0" smtClean="0"/>
              <a:t>Used to repeat (iteration) a set of codes when a condition is true.</a:t>
            </a:r>
          </a:p>
          <a:p>
            <a:r>
              <a:rPr lang="en-US" dirty="0" smtClean="0"/>
              <a:t>When a certain condition is already true and would like to execute the code </a:t>
            </a:r>
            <a:r>
              <a:rPr lang="en-US" i="1" dirty="0" smtClean="0"/>
              <a:t>n</a:t>
            </a:r>
            <a:r>
              <a:rPr lang="en-US" dirty="0" smtClean="0"/>
              <a:t> times use the </a:t>
            </a:r>
            <a:r>
              <a:rPr lang="en-US" b="1" dirty="0" smtClean="0"/>
              <a:t>for loop</a:t>
            </a:r>
            <a:r>
              <a:rPr lang="en-US" dirty="0" smtClean="0"/>
              <a:t>.</a:t>
            </a:r>
          </a:p>
          <a:p>
            <a:r>
              <a:rPr lang="en-US" dirty="0" smtClean="0"/>
              <a:t>When a repetition is needed after satisfying a condition then the </a:t>
            </a:r>
            <a:r>
              <a:rPr lang="en-US" b="1" dirty="0" smtClean="0"/>
              <a:t>while loop</a:t>
            </a:r>
            <a:r>
              <a:rPr lang="en-US" dirty="0" smtClean="0"/>
              <a:t> is used.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For</a:t>
            </a:r>
            <a:r>
              <a:rPr lang="en-US" dirty="0" smtClean="0"/>
              <a:t> Loop</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457200" y="1600200"/>
            <a:ext cx="8229600" cy="464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3"/>
            <a:r>
              <a:rPr lang="en-US" sz="2000" dirty="0" smtClean="0"/>
              <a:t>for ( </a:t>
            </a:r>
            <a:r>
              <a:rPr lang="en-US" sz="2000" dirty="0" err="1" smtClean="0">
                <a:solidFill>
                  <a:srgbClr val="FFFF00"/>
                </a:solidFill>
              </a:rPr>
              <a:t>loopCounter</a:t>
            </a:r>
            <a:r>
              <a:rPr lang="en-US" sz="2000" dirty="0" smtClean="0">
                <a:solidFill>
                  <a:srgbClr val="FFFF00"/>
                </a:solidFill>
              </a:rPr>
              <a:t> = 1; </a:t>
            </a:r>
            <a:r>
              <a:rPr lang="en-US" sz="2000" dirty="0" err="1" smtClean="0">
                <a:solidFill>
                  <a:srgbClr val="FFFF00"/>
                </a:solidFill>
              </a:rPr>
              <a:t>loopCounter</a:t>
            </a:r>
            <a:r>
              <a:rPr lang="en-US" sz="2000" dirty="0" smtClean="0">
                <a:solidFill>
                  <a:srgbClr val="FFFF00"/>
                </a:solidFill>
              </a:rPr>
              <a:t> &lt;= 3; </a:t>
            </a:r>
            <a:r>
              <a:rPr lang="en-US" sz="2000" dirty="0" err="1" smtClean="0">
                <a:solidFill>
                  <a:srgbClr val="FFFF00"/>
                </a:solidFill>
              </a:rPr>
              <a:t>loopCounter</a:t>
            </a:r>
            <a:r>
              <a:rPr lang="en-US" sz="2000" dirty="0" smtClean="0">
                <a:solidFill>
                  <a:srgbClr val="FFFF00"/>
                </a:solidFill>
              </a:rPr>
              <a:t>++</a:t>
            </a:r>
            <a:r>
              <a:rPr lang="en-US" sz="2000" dirty="0" smtClean="0"/>
              <a:t>){</a:t>
            </a:r>
          </a:p>
          <a:p>
            <a:pPr lvl="3"/>
            <a:r>
              <a:rPr lang="en-US" sz="2000" dirty="0" smtClean="0"/>
              <a:t>	// execute this code</a:t>
            </a:r>
          </a:p>
          <a:p>
            <a:pPr lvl="3"/>
            <a:r>
              <a:rPr lang="en-US" sz="2000" dirty="0" smtClean="0"/>
              <a:t>}</a:t>
            </a:r>
          </a:p>
        </p:txBody>
      </p:sp>
      <p:sp>
        <p:nvSpPr>
          <p:cNvPr id="5" name="Rectangular Callout 4"/>
          <p:cNvSpPr/>
          <p:nvPr/>
        </p:nvSpPr>
        <p:spPr>
          <a:xfrm>
            <a:off x="1066800" y="2362200"/>
            <a:ext cx="1981200" cy="533400"/>
          </a:xfrm>
          <a:prstGeom prst="wedgeRectCallout">
            <a:avLst>
              <a:gd name="adj1" fmla="val 50173"/>
              <a:gd name="adj2" fmla="val 166346"/>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Initialize loop variable</a:t>
            </a:r>
          </a:p>
        </p:txBody>
      </p:sp>
      <p:sp>
        <p:nvSpPr>
          <p:cNvPr id="6" name="Rectangular Callout 5"/>
          <p:cNvSpPr/>
          <p:nvPr/>
        </p:nvSpPr>
        <p:spPr>
          <a:xfrm>
            <a:off x="3505200" y="2362200"/>
            <a:ext cx="1981200" cy="533400"/>
          </a:xfrm>
          <a:prstGeom prst="wedgeRectCallout">
            <a:avLst>
              <a:gd name="adj1" fmla="val 12895"/>
              <a:gd name="adj2" fmla="val 172940"/>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Loop test condition</a:t>
            </a:r>
          </a:p>
        </p:txBody>
      </p:sp>
      <p:sp>
        <p:nvSpPr>
          <p:cNvPr id="7" name="Rectangular Callout 6"/>
          <p:cNvSpPr/>
          <p:nvPr/>
        </p:nvSpPr>
        <p:spPr>
          <a:xfrm>
            <a:off x="5943600" y="2362200"/>
            <a:ext cx="2514600" cy="533400"/>
          </a:xfrm>
          <a:prstGeom prst="wedgeRectCallout">
            <a:avLst>
              <a:gd name="adj1" fmla="val -27391"/>
              <a:gd name="adj2" fmla="val 172939"/>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Increment loop variable Loop test condition</a:t>
            </a:r>
          </a:p>
        </p:txBody>
      </p:sp>
      <p:sp>
        <p:nvSpPr>
          <p:cNvPr id="8" name="Rectangular Callout 7"/>
          <p:cNvSpPr/>
          <p:nvPr/>
        </p:nvSpPr>
        <p:spPr>
          <a:xfrm>
            <a:off x="4267200" y="4191000"/>
            <a:ext cx="2438400" cy="533400"/>
          </a:xfrm>
          <a:prstGeom prst="wedgeRectCallout">
            <a:avLst>
              <a:gd name="adj1" fmla="val -76306"/>
              <a:gd name="adj2" fmla="val -80907"/>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Code looped through</a:t>
            </a:r>
          </a:p>
        </p:txBody>
      </p:sp>
      <p:sp>
        <p:nvSpPr>
          <p:cNvPr id="10" name="Rectangular Callout 9"/>
          <p:cNvSpPr/>
          <p:nvPr/>
        </p:nvSpPr>
        <p:spPr>
          <a:xfrm>
            <a:off x="1752600" y="5181600"/>
            <a:ext cx="1600200" cy="533400"/>
          </a:xfrm>
          <a:prstGeom prst="wedgeRectCallout">
            <a:avLst>
              <a:gd name="adj1" fmla="val -11385"/>
              <a:gd name="adj2" fmla="val -316622"/>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initialization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For</a:t>
            </a:r>
            <a:r>
              <a:rPr lang="en-US" dirty="0" smtClean="0"/>
              <a:t> Loop – Execution Sequence</a:t>
            </a:r>
            <a:endParaRPr lang="en-US"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smtClean="0"/>
              <a:t>Execute initialization part of the for statement.</a:t>
            </a:r>
          </a:p>
          <a:p>
            <a:pPr marL="514350" indent="-514350">
              <a:buFont typeface="+mj-lt"/>
              <a:buAutoNum type="arabicPeriod"/>
            </a:pPr>
            <a:r>
              <a:rPr lang="en-US" dirty="0" smtClean="0"/>
              <a:t>Check the test condition. If true, continue; if not, exit the for statement.</a:t>
            </a:r>
          </a:p>
          <a:p>
            <a:pPr marL="514350" indent="-514350">
              <a:buFont typeface="+mj-lt"/>
              <a:buAutoNum type="arabicPeriod"/>
            </a:pPr>
            <a:r>
              <a:rPr lang="en-US" dirty="0" smtClean="0"/>
              <a:t>Execute code in the block after the for statement.</a:t>
            </a:r>
          </a:p>
          <a:p>
            <a:pPr marL="514350" indent="-514350">
              <a:buFont typeface="+mj-lt"/>
              <a:buAutoNum type="arabicPeriod"/>
            </a:pPr>
            <a:r>
              <a:rPr lang="en-US" dirty="0" smtClean="0"/>
              <a:t>Execute the increment part of the for statement.</a:t>
            </a:r>
          </a:p>
          <a:p>
            <a:pPr marL="514350" indent="-514350">
              <a:buFont typeface="+mj-lt"/>
              <a:buAutoNum type="arabicPeriod"/>
            </a:pPr>
            <a:r>
              <a:rPr lang="en-US" dirty="0" smtClean="0"/>
              <a:t>Repeat steps 2 through 4 until the test condition is false.</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For</a:t>
            </a:r>
            <a:r>
              <a:rPr lang="en-US" dirty="0" smtClean="0"/>
              <a:t> Loop and Arrays</a:t>
            </a:r>
            <a:endParaRPr lang="en-US" dirty="0"/>
          </a:p>
        </p:txBody>
      </p:sp>
      <p:sp>
        <p:nvSpPr>
          <p:cNvPr id="5" name="Content Placeholder 4"/>
          <p:cNvSpPr>
            <a:spLocks noGrp="1"/>
          </p:cNvSpPr>
          <p:nvPr>
            <p:ph idx="1"/>
          </p:nvPr>
        </p:nvSpPr>
        <p:spPr/>
        <p:txBody>
          <a:bodyPr/>
          <a:lstStyle/>
          <a:p>
            <a:r>
              <a:rPr lang="en-US" dirty="0" smtClean="0"/>
              <a:t>The for loop can be very helpful when you traverse and Array.</a:t>
            </a:r>
          </a:p>
          <a:p>
            <a:endParaRPr lang="en-US" dirty="0"/>
          </a:p>
        </p:txBody>
      </p:sp>
      <p:sp>
        <p:nvSpPr>
          <p:cNvPr id="6" name="Rectangle 5"/>
          <p:cNvSpPr/>
          <p:nvPr/>
        </p:nvSpPr>
        <p:spPr>
          <a:xfrm>
            <a:off x="381000" y="2667000"/>
            <a:ext cx="8458200" cy="388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800" dirty="0" err="1" smtClean="0"/>
              <a:t>var</a:t>
            </a:r>
            <a:r>
              <a:rPr lang="en-US" sz="2800" dirty="0" smtClean="0"/>
              <a:t> </a:t>
            </a:r>
            <a:r>
              <a:rPr lang="en-US" sz="2800" dirty="0" err="1" smtClean="0"/>
              <a:t>myArray</a:t>
            </a:r>
            <a:r>
              <a:rPr lang="en-US" sz="2800" dirty="0" smtClean="0"/>
              <a:t> = ['</a:t>
            </a:r>
            <a:r>
              <a:rPr lang="en-US" sz="2800" dirty="0" err="1" smtClean="0"/>
              <a:t>January','February','March','April</a:t>
            </a:r>
            <a:r>
              <a:rPr lang="en-US" sz="2800" dirty="0" smtClean="0"/>
              <a:t>',</a:t>
            </a:r>
          </a:p>
          <a:p>
            <a:r>
              <a:rPr lang="en-US" sz="2800" dirty="0" smtClean="0"/>
              <a:t>'</a:t>
            </a:r>
            <a:r>
              <a:rPr lang="en-US" sz="2800" dirty="0" err="1" smtClean="0"/>
              <a:t>May','June','July','August','September','October</a:t>
            </a:r>
            <a:r>
              <a:rPr lang="en-US" sz="2800" dirty="0" smtClean="0"/>
              <a:t>',</a:t>
            </a:r>
          </a:p>
          <a:p>
            <a:r>
              <a:rPr lang="en-US" sz="2800" dirty="0" smtClean="0"/>
              <a:t>'</a:t>
            </a:r>
            <a:r>
              <a:rPr lang="en-US" sz="2800" dirty="0" err="1" smtClean="0"/>
              <a:t>November','December</a:t>
            </a:r>
            <a:r>
              <a:rPr lang="en-US" sz="2800" dirty="0" smtClean="0"/>
              <a:t>'];</a:t>
            </a:r>
          </a:p>
          <a:p>
            <a:endParaRPr lang="en-US" sz="2800" dirty="0" smtClean="0"/>
          </a:p>
          <a:p>
            <a:r>
              <a:rPr lang="en-US" sz="2800" dirty="0" smtClean="0"/>
              <a:t>for(</a:t>
            </a:r>
            <a:r>
              <a:rPr lang="en-US" sz="2800" dirty="0" err="1" smtClean="0"/>
              <a:t>i</a:t>
            </a:r>
            <a:r>
              <a:rPr lang="en-US" sz="2800" dirty="0" smtClean="0"/>
              <a:t>=0;i&lt;=myArray.length-1;i++){</a:t>
            </a:r>
          </a:p>
          <a:p>
            <a:r>
              <a:rPr lang="en-US" sz="2800" dirty="0" smtClean="0"/>
              <a:t>	</a:t>
            </a:r>
            <a:r>
              <a:rPr lang="en-US" sz="2800" dirty="0" err="1" smtClean="0"/>
              <a:t>document.write</a:t>
            </a:r>
            <a:r>
              <a:rPr lang="en-US" sz="2800" dirty="0" smtClean="0"/>
              <a:t>(</a:t>
            </a:r>
            <a:r>
              <a:rPr lang="en-US" sz="2800" dirty="0" err="1" smtClean="0"/>
              <a:t>myArray</a:t>
            </a:r>
            <a:r>
              <a:rPr lang="en-US" sz="2800" dirty="0" smtClean="0"/>
              <a:t>[</a:t>
            </a:r>
            <a:r>
              <a:rPr lang="en-US" sz="2800" dirty="0" err="1" smtClean="0"/>
              <a:t>i</a:t>
            </a:r>
            <a:r>
              <a:rPr lang="en-US" sz="2800" dirty="0" smtClean="0"/>
              <a:t>]+"&lt;</a:t>
            </a:r>
            <a:r>
              <a:rPr lang="en-US" sz="2800" dirty="0" err="1" smtClean="0"/>
              <a:t>br</a:t>
            </a:r>
            <a:r>
              <a:rPr lang="en-US" sz="2800" dirty="0" smtClean="0"/>
              <a:t>/&gt;");</a:t>
            </a:r>
          </a:p>
          <a:p>
            <a:r>
              <a:rPr lang="en-US" sz="2800" dirty="0" smtClean="0"/>
              <a:t>}</a:t>
            </a:r>
            <a:endParaRPr 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for...in Loop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loop works primarily with arrays, </a:t>
            </a:r>
          </a:p>
          <a:p>
            <a:r>
              <a:rPr lang="en-US" dirty="0" smtClean="0"/>
              <a:t>It also works with objects. </a:t>
            </a:r>
          </a:p>
          <a:p>
            <a:r>
              <a:rPr lang="en-US" dirty="0" smtClean="0"/>
              <a:t>It enables you to loop through each element in the array without having to know how many elements the array actually contains. </a:t>
            </a:r>
          </a:p>
          <a:p>
            <a:r>
              <a:rPr lang="en-US" dirty="0" smtClean="0"/>
              <a:t>In plain English, what this loop says is “For each element in the array, execute some code.” Rather than working with the index, the for...in loop does it for you and automatically moves to the next index with each iteration</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Comparison Operator</a:t>
            </a:r>
            <a:endParaRPr lang="en-US" dirty="0"/>
          </a:p>
        </p:txBody>
      </p:sp>
      <p:graphicFrame>
        <p:nvGraphicFramePr>
          <p:cNvPr id="4" name="Content Placeholder 3"/>
          <p:cNvGraphicFramePr>
            <a:graphicFrameLocks noGrp="1"/>
          </p:cNvGraphicFramePr>
          <p:nvPr>
            <p:ph idx="1"/>
          </p:nvPr>
        </p:nvGraphicFramePr>
        <p:xfrm>
          <a:off x="457200" y="1600200"/>
          <a:ext cx="8229600" cy="2595880"/>
        </p:xfrm>
        <a:graphic>
          <a:graphicData uri="http://schemas.openxmlformats.org/drawingml/2006/table">
            <a:tbl>
              <a:tblPr firstRow="1" bandRow="1">
                <a:tableStyleId>{073A0DAA-6AF3-43AB-8588-CEC1D06C72B9}</a:tableStyleId>
              </a:tblPr>
              <a:tblGrid>
                <a:gridCol w="4114800"/>
                <a:gridCol w="4114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Operator Symbol</a:t>
                      </a:r>
                      <a:endParaRPr lang="en-US" sz="1800" b="1" kern="1200" baseline="0" dirty="0" smtClean="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Purpose</a:t>
                      </a:r>
                      <a:endParaRPr lang="en-US" sz="1800" b="1" kern="1200" baseline="0" dirty="0" smtClean="0">
                        <a:solidFill>
                          <a:schemeClr val="lt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a:t>
                      </a:r>
                      <a:endParaRPr lang="en-US" sz="1800" kern="1200" baseline="0" dirty="0" smtClean="0">
                        <a:solidFill>
                          <a:schemeClr val="dk1"/>
                        </a:solidFill>
                        <a:latin typeface="+mn-lt"/>
                        <a:ea typeface="+mn-ea"/>
                        <a:cs typeface="+mn-cs"/>
                      </a:endParaRPr>
                    </a:p>
                  </a:txBody>
                  <a:tcPr/>
                </a:tc>
                <a:tc>
                  <a:txBody>
                    <a:bodyPr/>
                    <a:lstStyle/>
                    <a:p>
                      <a:r>
                        <a:rPr lang="en-US" sz="1800" kern="1200" baseline="0" dirty="0" smtClean="0"/>
                        <a:t>Tests if LHS is equal to RHS</a:t>
                      </a:r>
                      <a:endParaRPr lang="en-US" sz="1800" kern="1200" baseline="0" dirty="0" smtClean="0">
                        <a:solidFill>
                          <a:schemeClr val="dk1"/>
                        </a:solidFill>
                        <a:latin typeface="+mn-lt"/>
                        <a:ea typeface="+mn-ea"/>
                        <a:cs typeface="+mn-cs"/>
                      </a:endParaRPr>
                    </a:p>
                  </a:txBody>
                  <a:tcPr/>
                </a:tc>
              </a:tr>
              <a:tr h="370840">
                <a:tc>
                  <a:txBody>
                    <a:bodyPr/>
                    <a:lstStyle/>
                    <a:p>
                      <a:r>
                        <a:rPr lang="en-US" dirty="0" smtClean="0"/>
                        <a:t>&lt;</a:t>
                      </a:r>
                      <a:endParaRPr lang="en-US" dirty="0"/>
                    </a:p>
                  </a:txBody>
                  <a:tcPr/>
                </a:tc>
                <a:tc>
                  <a:txBody>
                    <a:bodyPr/>
                    <a:lstStyle/>
                    <a:p>
                      <a:r>
                        <a:rPr lang="en-US" sz="1800" kern="1200" baseline="0" dirty="0" smtClean="0"/>
                        <a:t>Tests if LHS is less than RHS</a:t>
                      </a:r>
                      <a:endParaRPr lang="en-US" dirty="0"/>
                    </a:p>
                  </a:txBody>
                  <a:tcPr/>
                </a:tc>
              </a:tr>
              <a:tr h="370840">
                <a:tc>
                  <a:txBody>
                    <a:bodyPr/>
                    <a:lstStyle/>
                    <a:p>
                      <a:r>
                        <a:rPr lang="en-US" dirty="0" smtClean="0"/>
                        <a:t>&gt;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Tests if LHS is greater than RHS</a:t>
                      </a:r>
                      <a:endParaRPr lang="en-US" sz="1800" kern="1200" baseline="0" dirty="0" smtClean="0">
                        <a:solidFill>
                          <a:schemeClr val="dk1"/>
                        </a:solidFill>
                        <a:latin typeface="+mn-lt"/>
                        <a:ea typeface="+mn-ea"/>
                        <a:cs typeface="+mn-cs"/>
                      </a:endParaRPr>
                    </a:p>
                  </a:txBody>
                  <a:tcPr/>
                </a:tc>
              </a:tr>
              <a:tr h="370840">
                <a:tc>
                  <a:txBody>
                    <a:bodyPr/>
                    <a:lstStyle/>
                    <a:p>
                      <a:r>
                        <a:rPr lang="en-US" dirty="0" smtClean="0"/>
                        <a:t>&lt;=</a:t>
                      </a:r>
                      <a:endParaRPr lang="en-US" dirty="0"/>
                    </a:p>
                  </a:txBody>
                  <a:tcPr/>
                </a:tc>
                <a:tc>
                  <a:txBody>
                    <a:bodyPr/>
                    <a:lstStyle/>
                    <a:p>
                      <a:r>
                        <a:rPr lang="en-US" sz="1800" kern="1200" baseline="0" dirty="0" smtClean="0"/>
                        <a:t>Tests if LHS is less than or equal to RHS</a:t>
                      </a:r>
                      <a:endParaRPr lang="en-US" dirty="0"/>
                    </a:p>
                  </a:txBody>
                  <a:tcPr/>
                </a:tc>
              </a:tr>
              <a:tr h="370840">
                <a:tc>
                  <a:txBody>
                    <a:bodyPr/>
                    <a:lstStyle/>
                    <a:p>
                      <a:r>
                        <a:rPr lang="en-US" dirty="0" smtClean="0"/>
                        <a:t>&gt;=</a:t>
                      </a:r>
                      <a:endParaRPr lang="en-US" dirty="0"/>
                    </a:p>
                  </a:txBody>
                  <a:tcPr/>
                </a:tc>
                <a:tc>
                  <a:txBody>
                    <a:bodyPr/>
                    <a:lstStyle/>
                    <a:p>
                      <a:r>
                        <a:rPr lang="en-US" sz="1800" kern="1200" baseline="0" dirty="0" smtClean="0"/>
                        <a:t>Tests if LHS is greater than or equal to RHS</a:t>
                      </a:r>
                      <a:endParaRPr lang="en-US" dirty="0"/>
                    </a:p>
                  </a:txBody>
                  <a:tcPr/>
                </a:tc>
              </a:tr>
              <a:tr h="370840">
                <a:tc>
                  <a:txBody>
                    <a:bodyPr/>
                    <a:lstStyle/>
                    <a:p>
                      <a:r>
                        <a:rPr lang="en-US" dirty="0" smtClean="0"/>
                        <a:t>!=</a:t>
                      </a:r>
                      <a:endParaRPr lang="en-US" dirty="0"/>
                    </a:p>
                  </a:txBody>
                  <a:tcPr/>
                </a:tc>
                <a:tc>
                  <a:txBody>
                    <a:bodyPr/>
                    <a:lstStyle/>
                    <a:p>
                      <a:r>
                        <a:rPr lang="en-US" sz="1800" kern="1200" baseline="0" dirty="0" smtClean="0"/>
                        <a:t>Tests if LHS is not equal to RHS</a:t>
                      </a:r>
                      <a:endParaRPr lang="en-US" dirty="0"/>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for...in Loop</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457200" y="1600200"/>
            <a:ext cx="8229600" cy="457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200" dirty="0" err="1" smtClean="0"/>
              <a:t>var</a:t>
            </a:r>
            <a:r>
              <a:rPr lang="en-US" sz="3200" dirty="0" smtClean="0"/>
              <a:t> </a:t>
            </a:r>
            <a:r>
              <a:rPr lang="en-US" sz="3200" dirty="0" err="1" smtClean="0"/>
              <a:t>elementIndex</a:t>
            </a:r>
            <a:r>
              <a:rPr lang="en-US" sz="3200" dirty="0" smtClean="0"/>
              <a:t>;</a:t>
            </a:r>
          </a:p>
          <a:p>
            <a:r>
              <a:rPr lang="en-US" sz="3200" dirty="0" smtClean="0"/>
              <a:t>for (</a:t>
            </a:r>
            <a:r>
              <a:rPr lang="en-US" sz="3200" dirty="0" err="1" smtClean="0"/>
              <a:t>elementIndex</a:t>
            </a:r>
            <a:r>
              <a:rPr lang="en-US" sz="3200" dirty="0" smtClean="0"/>
              <a:t> in </a:t>
            </a:r>
            <a:r>
              <a:rPr lang="en-US" sz="3200" dirty="0" err="1" smtClean="0"/>
              <a:t>myArray</a:t>
            </a:r>
            <a:r>
              <a:rPr lang="en-US" sz="3200" dirty="0" smtClean="0"/>
              <a:t>){</a:t>
            </a:r>
          </a:p>
          <a:p>
            <a:r>
              <a:rPr lang="en-US" sz="3200" dirty="0" smtClean="0"/>
              <a:t>    </a:t>
            </a:r>
            <a:r>
              <a:rPr lang="en-US" sz="3200" dirty="0" err="1" smtClean="0"/>
              <a:t>document.write</a:t>
            </a:r>
            <a:r>
              <a:rPr lang="en-US" sz="3200" dirty="0" smtClean="0"/>
              <a:t>(</a:t>
            </a:r>
            <a:r>
              <a:rPr lang="en-US" sz="3200" dirty="0" err="1" smtClean="0"/>
              <a:t>myArray</a:t>
            </a:r>
            <a:r>
              <a:rPr lang="en-US" sz="3200" dirty="0" smtClean="0"/>
              <a:t>[</a:t>
            </a:r>
            <a:r>
              <a:rPr lang="en-US" sz="3200" dirty="0" err="1" smtClean="0"/>
              <a:t>elementIndex</a:t>
            </a:r>
            <a:r>
              <a:rPr lang="en-US" sz="3200" dirty="0" smtClean="0"/>
              <a:t>]);</a:t>
            </a:r>
          </a:p>
          <a:p>
            <a:r>
              <a:rPr lang="en-US" sz="3200" dirty="0" smtClean="0"/>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for...in Loop example</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457200" y="1600200"/>
            <a:ext cx="8229600" cy="464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400" dirty="0" err="1" smtClean="0"/>
              <a:t>var</a:t>
            </a:r>
            <a:r>
              <a:rPr lang="en-US" sz="2400" dirty="0" smtClean="0"/>
              <a:t> </a:t>
            </a:r>
            <a:r>
              <a:rPr lang="en-US" sz="2400" dirty="0" err="1" smtClean="0"/>
              <a:t>myArray</a:t>
            </a:r>
            <a:r>
              <a:rPr lang="en-US" sz="2400" dirty="0" smtClean="0"/>
              <a:t> = [];</a:t>
            </a:r>
          </a:p>
          <a:p>
            <a:r>
              <a:rPr lang="en-US" sz="2400" dirty="0" smtClean="0"/>
              <a:t>	</a:t>
            </a:r>
            <a:r>
              <a:rPr lang="en-US" sz="2400" dirty="0" err="1" smtClean="0"/>
              <a:t>myArray</a:t>
            </a:r>
            <a:r>
              <a:rPr lang="en-US" sz="2400" dirty="0" smtClean="0"/>
              <a:t>["one"] = "First";</a:t>
            </a:r>
          </a:p>
          <a:p>
            <a:r>
              <a:rPr lang="en-US" sz="2400" dirty="0" smtClean="0"/>
              <a:t>	</a:t>
            </a:r>
            <a:r>
              <a:rPr lang="en-US" sz="2400" dirty="0" err="1" smtClean="0"/>
              <a:t>myArray</a:t>
            </a:r>
            <a:r>
              <a:rPr lang="en-US" sz="2400" dirty="0" smtClean="0"/>
              <a:t>["two"] = "Second";</a:t>
            </a:r>
          </a:p>
          <a:p>
            <a:r>
              <a:rPr lang="en-US" sz="2400" dirty="0" smtClean="0"/>
              <a:t>	</a:t>
            </a:r>
            <a:r>
              <a:rPr lang="en-US" sz="2400" dirty="0" err="1" smtClean="0"/>
              <a:t>myArray</a:t>
            </a:r>
            <a:r>
              <a:rPr lang="en-US" sz="2400" dirty="0" smtClean="0"/>
              <a:t>["three"] = "Third";</a:t>
            </a:r>
          </a:p>
          <a:p>
            <a:r>
              <a:rPr lang="en-US" sz="2400" dirty="0" smtClean="0"/>
              <a:t>	for (</a:t>
            </a:r>
            <a:r>
              <a:rPr lang="en-US" sz="2400" dirty="0" err="1" smtClean="0"/>
              <a:t>i</a:t>
            </a:r>
            <a:r>
              <a:rPr lang="en-US" sz="2400" dirty="0" smtClean="0"/>
              <a:t> in </a:t>
            </a:r>
            <a:r>
              <a:rPr lang="en-US" sz="2400" dirty="0" err="1" smtClean="0"/>
              <a:t>myArray</a:t>
            </a:r>
            <a:r>
              <a:rPr lang="en-US" sz="2400" dirty="0" smtClean="0"/>
              <a:t>) { </a:t>
            </a:r>
          </a:p>
          <a:p>
            <a:r>
              <a:rPr lang="en-US" sz="2400" dirty="0" smtClean="0"/>
              <a:t>		</a:t>
            </a:r>
            <a:r>
              <a:rPr lang="en-US" sz="2400" dirty="0" err="1" smtClean="0"/>
              <a:t>document.writeln</a:t>
            </a:r>
            <a:r>
              <a:rPr lang="en-US" sz="2400" dirty="0" smtClean="0"/>
              <a:t>(</a:t>
            </a:r>
            <a:r>
              <a:rPr lang="en-US" sz="2400" dirty="0" err="1" smtClean="0"/>
              <a:t>i+':'+myArray</a:t>
            </a:r>
            <a:r>
              <a:rPr lang="en-US" sz="2400" dirty="0" smtClean="0"/>
              <a:t>[</a:t>
            </a:r>
            <a:r>
              <a:rPr lang="en-US" sz="2400" dirty="0" err="1" smtClean="0"/>
              <a:t>i</a:t>
            </a:r>
            <a:r>
              <a:rPr lang="en-US" sz="2400" dirty="0" smtClean="0"/>
              <a:t>]+'&lt;</a:t>
            </a:r>
            <a:r>
              <a:rPr lang="en-US" sz="2400" dirty="0" err="1" smtClean="0"/>
              <a:t>br</a:t>
            </a:r>
            <a:r>
              <a:rPr lang="en-US" sz="2400" dirty="0" smtClean="0"/>
              <a:t> /&gt;'); </a:t>
            </a:r>
          </a:p>
          <a:p>
            <a:r>
              <a:rPr lang="en-US" sz="2400" dirty="0" smtClean="0"/>
              <a:t>	   // outputs: </a:t>
            </a:r>
            <a:r>
              <a:rPr lang="en-US" sz="2400" dirty="0" err="1" smtClean="0"/>
              <a:t>one:First</a:t>
            </a:r>
            <a:r>
              <a:rPr lang="en-US" sz="2400" dirty="0" smtClean="0"/>
              <a:t>, </a:t>
            </a:r>
            <a:r>
              <a:rPr lang="en-US" sz="2400" dirty="0" err="1" smtClean="0"/>
              <a:t>two:Second</a:t>
            </a:r>
            <a:r>
              <a:rPr lang="en-US" sz="2400" dirty="0" smtClean="0"/>
              <a:t>, </a:t>
            </a:r>
            <a:r>
              <a:rPr lang="en-US" sz="2400" dirty="0" err="1" smtClean="0"/>
              <a:t>three:Third</a:t>
            </a:r>
            <a:endParaRPr lang="en-US" sz="2400" dirty="0" smtClean="0"/>
          </a:p>
          <a:p>
            <a:r>
              <a:rPr lang="en-US" sz="2400" dirty="0" smtClean="0"/>
              <a:t>	};</a:t>
            </a:r>
            <a:endParaRPr 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The </a:t>
            </a:r>
            <a:r>
              <a:rPr lang="en-US" b="1" dirty="0" smtClean="0"/>
              <a:t>while</a:t>
            </a:r>
            <a:r>
              <a:rPr lang="en-US" dirty="0" smtClean="0"/>
              <a:t> Loop</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for loop is used for looping a certain number of times, but the while loop enables you to test a condition and keep on looping while it’s true. </a:t>
            </a:r>
          </a:p>
          <a:p>
            <a:r>
              <a:rPr lang="en-US" dirty="0" smtClean="0"/>
              <a:t>The for loop is useful when you know how many times you need to loop, for example when you are looping through an array that you know has a certain number of elements. </a:t>
            </a:r>
          </a:p>
          <a:p>
            <a:r>
              <a:rPr lang="en-US" dirty="0" smtClean="0"/>
              <a:t>The while loop is more useful when you don’t know how many times you’ll need to loop. For example, if you are looping through an array of temperature values and want to continue looping when the temperature value contained in the array element is less than 100, you will need to use the while statement.</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 </a:t>
            </a:r>
            <a:r>
              <a:rPr lang="en-US" b="1" dirty="0" smtClean="0"/>
              <a:t>while</a:t>
            </a:r>
            <a:r>
              <a:rPr lang="en-US" dirty="0" smtClean="0"/>
              <a:t> loop</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457200" y="1600200"/>
            <a:ext cx="8229600" cy="472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4400" dirty="0" smtClean="0"/>
              <a:t>while ( </a:t>
            </a:r>
            <a:r>
              <a:rPr lang="en-US" sz="4400" dirty="0" err="1" smtClean="0"/>
              <a:t>someVariable</a:t>
            </a:r>
            <a:r>
              <a:rPr lang="en-US" sz="4400" dirty="0" smtClean="0"/>
              <a:t>!= 100){</a:t>
            </a:r>
          </a:p>
          <a:p>
            <a:r>
              <a:rPr lang="en-US" sz="4400" dirty="0" smtClean="0"/>
              <a:t>	// some code</a:t>
            </a:r>
          </a:p>
          <a:p>
            <a:r>
              <a:rPr lang="en-US" sz="4400" dirty="0" smtClean="0"/>
              <a:t>}</a:t>
            </a:r>
          </a:p>
        </p:txBody>
      </p:sp>
      <p:sp>
        <p:nvSpPr>
          <p:cNvPr id="5" name="Rectangular Callout 4"/>
          <p:cNvSpPr/>
          <p:nvPr/>
        </p:nvSpPr>
        <p:spPr>
          <a:xfrm>
            <a:off x="1981200" y="2057400"/>
            <a:ext cx="3429000" cy="838200"/>
          </a:xfrm>
          <a:prstGeom prst="wedgeRectCallou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Condition - keep looping while this</a:t>
            </a:r>
          </a:p>
          <a:p>
            <a:r>
              <a:rPr lang="en-US" dirty="0" smtClean="0"/>
              <a:t>condition is still true</a:t>
            </a:r>
          </a:p>
        </p:txBody>
      </p:sp>
      <p:sp>
        <p:nvSpPr>
          <p:cNvPr id="6" name="Rectangular Callout 5"/>
          <p:cNvSpPr/>
          <p:nvPr/>
        </p:nvSpPr>
        <p:spPr>
          <a:xfrm>
            <a:off x="2590800" y="4724400"/>
            <a:ext cx="3429000" cy="838200"/>
          </a:xfrm>
          <a:prstGeom prst="wedgeRectCallout">
            <a:avLst>
              <a:gd name="adj1" fmla="val -26987"/>
              <a:gd name="adj2" fmla="val -103234"/>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Code looped through</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The while loop- Example</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457200" y="1600200"/>
            <a:ext cx="8229600" cy="502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000" dirty="0" err="1" smtClean="0"/>
              <a:t>degCent</a:t>
            </a:r>
            <a:r>
              <a:rPr lang="en-US" sz="2000" dirty="0" smtClean="0"/>
              <a:t> = new Array();</a:t>
            </a:r>
          </a:p>
          <a:p>
            <a:r>
              <a:rPr lang="en-US" sz="2000" dirty="0" err="1" smtClean="0"/>
              <a:t>degFahren</a:t>
            </a:r>
            <a:r>
              <a:rPr lang="en-US" sz="2000" dirty="0" smtClean="0"/>
              <a:t> = new Array(34, 123, 212);</a:t>
            </a:r>
          </a:p>
          <a:p>
            <a:r>
              <a:rPr lang="en-US" sz="2000" dirty="0" err="1" smtClean="0"/>
              <a:t>var</a:t>
            </a:r>
            <a:r>
              <a:rPr lang="en-US" sz="2000" dirty="0" smtClean="0"/>
              <a:t> </a:t>
            </a:r>
            <a:r>
              <a:rPr lang="en-US" sz="2000" dirty="0" err="1" smtClean="0"/>
              <a:t>loopCounter</a:t>
            </a:r>
            <a:r>
              <a:rPr lang="en-US" sz="2000" dirty="0" smtClean="0"/>
              <a:t> = 0;</a:t>
            </a:r>
          </a:p>
          <a:p>
            <a:r>
              <a:rPr lang="en-US" sz="2000" dirty="0" smtClean="0"/>
              <a:t>while (</a:t>
            </a:r>
            <a:r>
              <a:rPr lang="en-US" sz="2000" dirty="0" err="1" smtClean="0"/>
              <a:t>loopCounter</a:t>
            </a:r>
            <a:r>
              <a:rPr lang="en-US" sz="2000" dirty="0" smtClean="0"/>
              <a:t> &lt; 3){</a:t>
            </a:r>
          </a:p>
          <a:p>
            <a:r>
              <a:rPr lang="en-US" sz="2000" dirty="0" smtClean="0"/>
              <a:t>	</a:t>
            </a:r>
            <a:r>
              <a:rPr lang="en-US" sz="2000" dirty="0" err="1" smtClean="0"/>
              <a:t>degCent</a:t>
            </a:r>
            <a:r>
              <a:rPr lang="en-US" sz="2000" dirty="0" smtClean="0"/>
              <a:t>[</a:t>
            </a:r>
            <a:r>
              <a:rPr lang="en-US" sz="2000" dirty="0" err="1" smtClean="0"/>
              <a:t>loopCounter</a:t>
            </a:r>
            <a:r>
              <a:rPr lang="en-US" sz="2000" dirty="0" smtClean="0"/>
              <a:t>] = 5/9 * (</a:t>
            </a:r>
            <a:r>
              <a:rPr lang="en-US" sz="2000" dirty="0" err="1" smtClean="0"/>
              <a:t>degFahren</a:t>
            </a:r>
            <a:r>
              <a:rPr lang="en-US" sz="2000" dirty="0" smtClean="0"/>
              <a:t>[</a:t>
            </a:r>
            <a:r>
              <a:rPr lang="en-US" sz="2000" dirty="0" err="1" smtClean="0"/>
              <a:t>loopCounter</a:t>
            </a:r>
            <a:r>
              <a:rPr lang="en-US" sz="2000" dirty="0" smtClean="0"/>
              <a:t>] - 32);</a:t>
            </a:r>
          </a:p>
          <a:p>
            <a:r>
              <a:rPr lang="en-US" sz="2000" dirty="0" smtClean="0"/>
              <a:t>	</a:t>
            </a:r>
            <a:r>
              <a:rPr lang="en-US" sz="2000" dirty="0" err="1" smtClean="0"/>
              <a:t>loopCounter</a:t>
            </a:r>
            <a:r>
              <a:rPr lang="en-US" sz="2000" dirty="0" smtClean="0"/>
              <a:t>++;</a:t>
            </a:r>
          </a:p>
          <a:p>
            <a:r>
              <a:rPr lang="en-US" sz="2000" dirty="0" smtClean="0"/>
              <a:t>}</a:t>
            </a:r>
          </a:p>
        </p:txBody>
      </p:sp>
      <p:sp>
        <p:nvSpPr>
          <p:cNvPr id="5" name="Rectangular Callout 4"/>
          <p:cNvSpPr/>
          <p:nvPr/>
        </p:nvSpPr>
        <p:spPr>
          <a:xfrm>
            <a:off x="3962400" y="4953000"/>
            <a:ext cx="3657600" cy="914400"/>
          </a:xfrm>
          <a:prstGeom prst="wedgeRectCallout">
            <a:avLst>
              <a:gd name="adj1" fmla="val -74679"/>
              <a:gd name="adj2" fmla="val -75000"/>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Always keep the incrementing apart to the end of the statements in the while loop</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The do...while loop</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With the while loop, you saw that the code inside the loop only executes if the condition is true; if it’s false, the code never executes, and execution instead moves to the first line after the while loop.</a:t>
            </a:r>
          </a:p>
          <a:p>
            <a:r>
              <a:rPr lang="en-US" dirty="0" smtClean="0"/>
              <a:t>However, there may be times when you want the code in the while loop to execute at least once, regardless of whether the condition in the while statement evaluates to true. </a:t>
            </a:r>
          </a:p>
          <a:p>
            <a:r>
              <a:rPr lang="en-US" dirty="0" smtClean="0"/>
              <a:t>It might even be that some code inside the while loop needs to be executed before you can test the while statement’s condition. </a:t>
            </a:r>
          </a:p>
          <a:p>
            <a:r>
              <a:rPr lang="en-US" dirty="0" smtClean="0"/>
              <a:t>Use the do.. while loop here.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The do...while loop - Example</a:t>
            </a:r>
            <a:endParaRPr lang="en-US" dirty="0"/>
          </a:p>
        </p:txBody>
      </p:sp>
      <p:sp>
        <p:nvSpPr>
          <p:cNvPr id="3" name="Content Placeholder 2"/>
          <p:cNvSpPr>
            <a:spLocks noGrp="1"/>
          </p:cNvSpPr>
          <p:nvPr>
            <p:ph idx="1"/>
          </p:nvPr>
        </p:nvSpPr>
        <p:spPr/>
        <p:txBody>
          <a:bodyPr>
            <a:normAutofit/>
          </a:bodyPr>
          <a:lstStyle/>
          <a:p>
            <a:endParaRPr lang="en-US" dirty="0"/>
          </a:p>
        </p:txBody>
      </p:sp>
      <p:sp>
        <p:nvSpPr>
          <p:cNvPr id="4" name="Rectangle 3"/>
          <p:cNvSpPr/>
          <p:nvPr/>
        </p:nvSpPr>
        <p:spPr>
          <a:xfrm>
            <a:off x="457200" y="1600200"/>
            <a:ext cx="8229600" cy="457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800" dirty="0" err="1" smtClean="0"/>
              <a:t>var</a:t>
            </a:r>
            <a:r>
              <a:rPr lang="en-US" sz="2800" dirty="0" smtClean="0"/>
              <a:t> </a:t>
            </a:r>
            <a:r>
              <a:rPr lang="en-US" sz="2800" dirty="0" err="1" smtClean="0"/>
              <a:t>userAge</a:t>
            </a:r>
            <a:r>
              <a:rPr lang="en-US" sz="2800" dirty="0" smtClean="0"/>
              <a:t>;</a:t>
            </a:r>
          </a:p>
          <a:p>
            <a:r>
              <a:rPr lang="en-US" sz="2800" dirty="0" smtClean="0"/>
              <a:t>do{</a:t>
            </a:r>
          </a:p>
          <a:p>
            <a:r>
              <a:rPr lang="en-US" sz="2800" dirty="0" smtClean="0"/>
              <a:t>	</a:t>
            </a:r>
            <a:r>
              <a:rPr lang="en-US" sz="2800" dirty="0" err="1" smtClean="0"/>
              <a:t>userAge</a:t>
            </a:r>
            <a:r>
              <a:rPr lang="en-US" sz="2800" dirty="0" smtClean="0"/>
              <a:t> = prompt(“Please enter your age”,””)</a:t>
            </a:r>
          </a:p>
          <a:p>
            <a:r>
              <a:rPr lang="en-US" sz="2800" dirty="0" smtClean="0"/>
              <a:t>}</a:t>
            </a:r>
          </a:p>
          <a:p>
            <a:r>
              <a:rPr lang="en-US" sz="2800" dirty="0" smtClean="0"/>
              <a:t>while (</a:t>
            </a:r>
            <a:r>
              <a:rPr lang="en-US" sz="2800" dirty="0" err="1" smtClean="0"/>
              <a:t>isNaN</a:t>
            </a:r>
            <a:r>
              <a:rPr lang="en-US" sz="2800" dirty="0" smtClean="0"/>
              <a:t>(</a:t>
            </a:r>
            <a:r>
              <a:rPr lang="en-US" sz="2800" dirty="0" err="1" smtClean="0"/>
              <a:t>userAge</a:t>
            </a:r>
            <a:r>
              <a:rPr lang="en-US" sz="2800" dirty="0" smtClean="0"/>
              <a:t>) == true);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The break and continue Statements</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dirty="0" smtClean="0"/>
              <a:t>Its function inside a switch statement is to stop code execution and move execution to the next line of code after the closing curly brace of the switch statement.</a:t>
            </a:r>
          </a:p>
          <a:p>
            <a:r>
              <a:rPr lang="en-US" dirty="0" smtClean="0"/>
              <a:t>The break statement can also be used as part of the </a:t>
            </a:r>
            <a:r>
              <a:rPr lang="en-US" b="1" dirty="0" smtClean="0"/>
              <a:t>for</a:t>
            </a:r>
            <a:r>
              <a:rPr lang="en-US" dirty="0" smtClean="0"/>
              <a:t> and </a:t>
            </a:r>
            <a:r>
              <a:rPr lang="en-US" b="1" dirty="0" smtClean="0"/>
              <a:t>while</a:t>
            </a:r>
            <a:r>
              <a:rPr lang="en-US" dirty="0" smtClean="0"/>
              <a:t> loops when you want to exit the loop prematurely. </a:t>
            </a:r>
          </a:p>
          <a:p>
            <a:r>
              <a:rPr lang="en-US" dirty="0" smtClean="0"/>
              <a:t>For example, suppose you’re looping through an array, as you did in the temperature conversion example, and you hit an invalid value. </a:t>
            </a:r>
          </a:p>
          <a:p>
            <a:r>
              <a:rPr lang="en-US" dirty="0" smtClean="0"/>
              <a:t>In this situation, you might want to stop the code in its tracks, notify the user that the data is invalid, and leave the loop. This is one situation where the break statement comes in handy.</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 break – Example</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457200" y="1600200"/>
            <a:ext cx="8229600" cy="464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nn-NO" sz="1600" dirty="0" smtClean="0"/>
              <a:t>var degFahren = new Array(212, “string data”, -459.67);</a:t>
            </a:r>
          </a:p>
          <a:p>
            <a:r>
              <a:rPr lang="en-US" sz="1600" dirty="0" err="1" smtClean="0"/>
              <a:t>var</a:t>
            </a:r>
            <a:r>
              <a:rPr lang="en-US" sz="1600" dirty="0" smtClean="0"/>
              <a:t> </a:t>
            </a:r>
            <a:r>
              <a:rPr lang="en-US" sz="1600" dirty="0" err="1" smtClean="0"/>
              <a:t>degCent</a:t>
            </a:r>
            <a:r>
              <a:rPr lang="en-US" sz="1600" dirty="0" smtClean="0"/>
              <a:t> = new Array();</a:t>
            </a:r>
          </a:p>
          <a:p>
            <a:r>
              <a:rPr lang="en-US" sz="1600" dirty="0" err="1" smtClean="0"/>
              <a:t>var</a:t>
            </a:r>
            <a:r>
              <a:rPr lang="en-US" sz="1600" dirty="0" smtClean="0"/>
              <a:t> </a:t>
            </a:r>
            <a:r>
              <a:rPr lang="en-US" sz="1600" dirty="0" err="1" smtClean="0"/>
              <a:t>loopCounter</a:t>
            </a:r>
            <a:r>
              <a:rPr lang="en-US" sz="1600" dirty="0" smtClean="0"/>
              <a:t>;</a:t>
            </a:r>
          </a:p>
          <a:p>
            <a:r>
              <a:rPr lang="en-US" sz="1600" dirty="0" smtClean="0"/>
              <a:t>	for (</a:t>
            </a:r>
            <a:r>
              <a:rPr lang="en-US" sz="1600" dirty="0" err="1" smtClean="0"/>
              <a:t>loopCounter</a:t>
            </a:r>
            <a:r>
              <a:rPr lang="en-US" sz="1600" dirty="0" smtClean="0"/>
              <a:t> = 0; </a:t>
            </a:r>
            <a:r>
              <a:rPr lang="en-US" sz="1600" dirty="0" err="1" smtClean="0"/>
              <a:t>loopCounter</a:t>
            </a:r>
            <a:r>
              <a:rPr lang="en-US" sz="1600" dirty="0" smtClean="0"/>
              <a:t> &lt;= 2; </a:t>
            </a:r>
            <a:r>
              <a:rPr lang="en-US" sz="1600" dirty="0" err="1" smtClean="0"/>
              <a:t>loopCounter</a:t>
            </a:r>
            <a:r>
              <a:rPr lang="en-US" sz="1600" dirty="0" smtClean="0"/>
              <a:t>++){</a:t>
            </a:r>
          </a:p>
          <a:p>
            <a:r>
              <a:rPr lang="en-US" sz="1600" dirty="0" smtClean="0"/>
              <a:t>		if (</a:t>
            </a:r>
            <a:r>
              <a:rPr lang="en-US" sz="1600" dirty="0" err="1" smtClean="0"/>
              <a:t>isNaN</a:t>
            </a:r>
            <a:r>
              <a:rPr lang="en-US" sz="1600" dirty="0" smtClean="0"/>
              <a:t>(</a:t>
            </a:r>
            <a:r>
              <a:rPr lang="en-US" sz="1600" dirty="0" err="1" smtClean="0"/>
              <a:t>degFahren</a:t>
            </a:r>
            <a:r>
              <a:rPr lang="en-US" sz="1600" dirty="0" smtClean="0"/>
              <a:t>[</a:t>
            </a:r>
            <a:r>
              <a:rPr lang="en-US" sz="1600" dirty="0" err="1" smtClean="0"/>
              <a:t>loopCounter</a:t>
            </a:r>
            <a:r>
              <a:rPr lang="en-US" sz="1600" dirty="0" smtClean="0"/>
              <a:t>]))</a:t>
            </a:r>
          </a:p>
          <a:p>
            <a:r>
              <a:rPr lang="en-US" sz="1600" dirty="0" smtClean="0"/>
              <a:t>	{</a:t>
            </a:r>
          </a:p>
          <a:p>
            <a:r>
              <a:rPr lang="en-US" sz="1600" dirty="0" smtClean="0"/>
              <a:t>	alert(“Data ‘“ + </a:t>
            </a:r>
            <a:r>
              <a:rPr lang="en-US" sz="1600" dirty="0" err="1" smtClean="0"/>
              <a:t>degFahren</a:t>
            </a:r>
            <a:r>
              <a:rPr lang="en-US" sz="1600" dirty="0" smtClean="0"/>
              <a:t>[</a:t>
            </a:r>
            <a:r>
              <a:rPr lang="en-US" sz="1600" dirty="0" err="1" smtClean="0"/>
              <a:t>loopCounter</a:t>
            </a:r>
            <a:r>
              <a:rPr lang="en-US" sz="1600" dirty="0" smtClean="0"/>
              <a:t>] + “‘ at array index “ + </a:t>
            </a:r>
            <a:r>
              <a:rPr lang="en-US" sz="1600" dirty="0" err="1" smtClean="0"/>
              <a:t>loopCounter</a:t>
            </a:r>
            <a:r>
              <a:rPr lang="en-US" sz="1600" dirty="0" smtClean="0"/>
              <a:t> + “ is invalid”);</a:t>
            </a:r>
          </a:p>
          <a:p>
            <a:r>
              <a:rPr lang="en-US" sz="1600" dirty="0" smtClean="0"/>
              <a:t>	</a:t>
            </a:r>
            <a:r>
              <a:rPr lang="en-US" sz="1600" dirty="0" smtClean="0">
                <a:solidFill>
                  <a:srgbClr val="FFFF00"/>
                </a:solidFill>
              </a:rPr>
              <a:t>break;</a:t>
            </a:r>
          </a:p>
          <a:p>
            <a:r>
              <a:rPr lang="en-US" sz="1600" dirty="0" smtClean="0"/>
              <a:t>	}</a:t>
            </a:r>
          </a:p>
          <a:p>
            <a:r>
              <a:rPr lang="en-US" sz="1600" dirty="0" err="1" smtClean="0"/>
              <a:t>degCent</a:t>
            </a:r>
            <a:r>
              <a:rPr lang="en-US" sz="1600" dirty="0" smtClean="0"/>
              <a:t>[</a:t>
            </a:r>
            <a:r>
              <a:rPr lang="en-US" sz="1600" dirty="0" err="1" smtClean="0"/>
              <a:t>loopCounter</a:t>
            </a:r>
            <a:r>
              <a:rPr lang="en-US" sz="1600" dirty="0" smtClean="0"/>
              <a:t>] = 5/9 * (</a:t>
            </a:r>
            <a:r>
              <a:rPr lang="en-US" sz="1600" dirty="0" err="1" smtClean="0"/>
              <a:t>degFahren</a:t>
            </a:r>
            <a:r>
              <a:rPr lang="en-US" sz="1600" dirty="0" smtClean="0"/>
              <a:t>[</a:t>
            </a:r>
            <a:r>
              <a:rPr lang="en-US" sz="1600" dirty="0" err="1" smtClean="0"/>
              <a:t>loopCounter</a:t>
            </a:r>
            <a:r>
              <a:rPr lang="en-US" sz="1600" dirty="0" smtClean="0"/>
              <a:t>] - 32);</a:t>
            </a:r>
          </a:p>
          <a:p>
            <a:r>
              <a:rPr lang="en-US" sz="1600" dirty="0" smtClean="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 continue – Example</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457200" y="1600200"/>
            <a:ext cx="8229600" cy="464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nn-NO" sz="1600" dirty="0" smtClean="0"/>
              <a:t>var degFahren = new Array(212, “string data”, -459.67);</a:t>
            </a:r>
          </a:p>
          <a:p>
            <a:r>
              <a:rPr lang="en-US" sz="1600" dirty="0" err="1" smtClean="0"/>
              <a:t>var</a:t>
            </a:r>
            <a:r>
              <a:rPr lang="en-US" sz="1600" dirty="0" smtClean="0"/>
              <a:t> </a:t>
            </a:r>
            <a:r>
              <a:rPr lang="en-US" sz="1600" dirty="0" err="1" smtClean="0"/>
              <a:t>degCent</a:t>
            </a:r>
            <a:r>
              <a:rPr lang="en-US" sz="1600" dirty="0" smtClean="0"/>
              <a:t> = new Array();</a:t>
            </a:r>
          </a:p>
          <a:p>
            <a:r>
              <a:rPr lang="en-US" sz="1600" dirty="0" err="1" smtClean="0"/>
              <a:t>var</a:t>
            </a:r>
            <a:r>
              <a:rPr lang="en-US" sz="1600" dirty="0" smtClean="0"/>
              <a:t> </a:t>
            </a:r>
            <a:r>
              <a:rPr lang="en-US" sz="1600" dirty="0" err="1" smtClean="0"/>
              <a:t>loopCounter</a:t>
            </a:r>
            <a:r>
              <a:rPr lang="en-US" sz="1600" dirty="0" smtClean="0"/>
              <a:t>;</a:t>
            </a:r>
          </a:p>
          <a:p>
            <a:r>
              <a:rPr lang="en-US" sz="1600" dirty="0" smtClean="0"/>
              <a:t>	for (</a:t>
            </a:r>
            <a:r>
              <a:rPr lang="en-US" sz="1600" dirty="0" err="1" smtClean="0"/>
              <a:t>loopCounter</a:t>
            </a:r>
            <a:r>
              <a:rPr lang="en-US" sz="1600" dirty="0" smtClean="0"/>
              <a:t> = 0; </a:t>
            </a:r>
            <a:r>
              <a:rPr lang="en-US" sz="1600" dirty="0" err="1" smtClean="0"/>
              <a:t>loopCounter</a:t>
            </a:r>
            <a:r>
              <a:rPr lang="en-US" sz="1600" dirty="0" smtClean="0"/>
              <a:t> &lt;= 2; </a:t>
            </a:r>
            <a:r>
              <a:rPr lang="en-US" sz="1600" dirty="0" err="1" smtClean="0"/>
              <a:t>loopCounter</a:t>
            </a:r>
            <a:r>
              <a:rPr lang="en-US" sz="1600" dirty="0" smtClean="0"/>
              <a:t>++){</a:t>
            </a:r>
          </a:p>
          <a:p>
            <a:r>
              <a:rPr lang="en-US" sz="1600" dirty="0" smtClean="0"/>
              <a:t>		if (</a:t>
            </a:r>
            <a:r>
              <a:rPr lang="en-US" sz="1600" dirty="0" err="1" smtClean="0"/>
              <a:t>isNaN</a:t>
            </a:r>
            <a:r>
              <a:rPr lang="en-US" sz="1600" dirty="0" smtClean="0"/>
              <a:t>(</a:t>
            </a:r>
            <a:r>
              <a:rPr lang="en-US" sz="1600" dirty="0" err="1" smtClean="0"/>
              <a:t>degFahren</a:t>
            </a:r>
            <a:r>
              <a:rPr lang="en-US" sz="1600" dirty="0" smtClean="0"/>
              <a:t>[</a:t>
            </a:r>
            <a:r>
              <a:rPr lang="en-US" sz="1600" dirty="0" err="1" smtClean="0"/>
              <a:t>loopCounter</a:t>
            </a:r>
            <a:r>
              <a:rPr lang="en-US" sz="1600" dirty="0" smtClean="0"/>
              <a:t>]))</a:t>
            </a:r>
          </a:p>
          <a:p>
            <a:r>
              <a:rPr lang="en-US" sz="1600" dirty="0" smtClean="0"/>
              <a:t>	{</a:t>
            </a:r>
          </a:p>
          <a:p>
            <a:r>
              <a:rPr lang="en-US" sz="1600" dirty="0" smtClean="0"/>
              <a:t>	alert(“Data ‘“ + </a:t>
            </a:r>
            <a:r>
              <a:rPr lang="en-US" sz="1600" dirty="0" err="1" smtClean="0"/>
              <a:t>degFahren</a:t>
            </a:r>
            <a:r>
              <a:rPr lang="en-US" sz="1600" dirty="0" smtClean="0"/>
              <a:t>[</a:t>
            </a:r>
            <a:r>
              <a:rPr lang="en-US" sz="1600" dirty="0" err="1" smtClean="0"/>
              <a:t>loopCounter</a:t>
            </a:r>
            <a:r>
              <a:rPr lang="en-US" sz="1600" dirty="0" smtClean="0"/>
              <a:t>] + “‘ at array index “ + </a:t>
            </a:r>
            <a:r>
              <a:rPr lang="en-US" sz="1600" dirty="0" err="1" smtClean="0"/>
              <a:t>loopCounter</a:t>
            </a:r>
            <a:r>
              <a:rPr lang="en-US" sz="1600" dirty="0" smtClean="0"/>
              <a:t> + “ is invalid”);</a:t>
            </a:r>
          </a:p>
          <a:p>
            <a:r>
              <a:rPr lang="en-US" sz="1600" dirty="0" smtClean="0"/>
              <a:t>	</a:t>
            </a:r>
            <a:r>
              <a:rPr lang="en-US" sz="1600" dirty="0" smtClean="0">
                <a:solidFill>
                  <a:srgbClr val="FFFF00"/>
                </a:solidFill>
              </a:rPr>
              <a:t>continue;</a:t>
            </a:r>
          </a:p>
          <a:p>
            <a:r>
              <a:rPr lang="en-US" sz="1600" dirty="0" smtClean="0"/>
              <a:t>	}</a:t>
            </a:r>
          </a:p>
          <a:p>
            <a:r>
              <a:rPr lang="en-US" sz="1600" dirty="0" err="1" smtClean="0"/>
              <a:t>degCent</a:t>
            </a:r>
            <a:r>
              <a:rPr lang="en-US" sz="1600" dirty="0" smtClean="0"/>
              <a:t>[</a:t>
            </a:r>
            <a:r>
              <a:rPr lang="en-US" sz="1600" dirty="0" err="1" smtClean="0"/>
              <a:t>loopCounter</a:t>
            </a:r>
            <a:r>
              <a:rPr lang="en-US" sz="1600" dirty="0" smtClean="0"/>
              <a:t>] = 5/9 * (</a:t>
            </a:r>
            <a:r>
              <a:rPr lang="en-US" sz="1600" dirty="0" err="1" smtClean="0"/>
              <a:t>degFahren</a:t>
            </a:r>
            <a:r>
              <a:rPr lang="en-US" sz="1600" dirty="0" smtClean="0"/>
              <a:t>[</a:t>
            </a:r>
            <a:r>
              <a:rPr lang="en-US" sz="1600" dirty="0" err="1" smtClean="0"/>
              <a:t>loopCounter</a:t>
            </a:r>
            <a:r>
              <a:rPr lang="en-US" sz="1600" dirty="0" smtClean="0"/>
              <a:t>] - 32);</a:t>
            </a:r>
          </a:p>
          <a:p>
            <a:r>
              <a:rPr lang="en-US" sz="1600" dirty="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Comparison Operator - Precedence</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The </a:t>
            </a:r>
            <a:r>
              <a:rPr lang="en-US" dirty="0"/>
              <a:t>== and != comparison operators have the lowest order of precedence, </a:t>
            </a:r>
            <a:endParaRPr lang="en-US" dirty="0" smtClean="0"/>
          </a:p>
          <a:p>
            <a:r>
              <a:rPr lang="en-US" dirty="0" smtClean="0"/>
              <a:t>The other comparison </a:t>
            </a:r>
            <a:r>
              <a:rPr lang="en-US" dirty="0"/>
              <a:t>operators, &lt;, &gt;, &lt;=, and &gt;=, have an equal precedence.</a:t>
            </a:r>
          </a:p>
          <a:p>
            <a:r>
              <a:rPr lang="en-US" dirty="0"/>
              <a:t>All of these comparison operators have a precedence that is below operators, such as +, -, *, and /. </a:t>
            </a:r>
            <a:endParaRPr lang="en-US" dirty="0" smtClean="0"/>
          </a:p>
          <a:p>
            <a:r>
              <a:rPr lang="en-US" dirty="0" smtClean="0"/>
              <a:t>This means </a:t>
            </a:r>
            <a:r>
              <a:rPr lang="en-US" dirty="0"/>
              <a:t>that if you make a comparison such as 3 * 5 &gt; 2 * 5, the multiplication calculations are </a:t>
            </a:r>
            <a:r>
              <a:rPr lang="en-US" dirty="0" smtClean="0"/>
              <a:t>worked out </a:t>
            </a:r>
            <a:r>
              <a:rPr lang="en-US" dirty="0"/>
              <a:t>first, before their results are compared. </a:t>
            </a:r>
            <a:endParaRPr lang="en-US" dirty="0" smtClean="0"/>
          </a:p>
          <a:p>
            <a:r>
              <a:rPr lang="en-US" dirty="0" smtClean="0"/>
              <a:t>To make it more precise  </a:t>
            </a:r>
            <a:r>
              <a:rPr lang="en-US" dirty="0"/>
              <a:t>(3 * 5) &gt; (2 * 5). </a:t>
            </a:r>
            <a:endParaRPr lang="en-US" dirty="0" smtClean="0"/>
          </a:p>
          <a:p>
            <a:r>
              <a:rPr lang="en-US" dirty="0" smtClean="0"/>
              <a:t>As </a:t>
            </a:r>
            <a:r>
              <a:rPr lang="en-US" dirty="0"/>
              <a:t>a </a:t>
            </a:r>
            <a:r>
              <a:rPr lang="en-US" dirty="0" smtClean="0"/>
              <a:t>general rule</a:t>
            </a:r>
            <a:r>
              <a:rPr lang="en-US" dirty="0"/>
              <a:t>, it’s a good idea to use parentheses to ensure that the precedence is </a:t>
            </a:r>
            <a:r>
              <a:rPr lang="en-US" dirty="0" smtClean="0"/>
              <a:t>clear.</a:t>
            </a:r>
            <a:endParaRPr lang="en-US" dirty="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819400" y="3962400"/>
            <a:ext cx="5212261" cy="1569660"/>
          </a:xfrm>
          <a:prstGeom prst="rect">
            <a:avLst/>
          </a:prstGeom>
          <a:noFill/>
        </p:spPr>
        <p:txBody>
          <a:bodyPr wrap="none" rtlCol="0">
            <a:spAutoFit/>
          </a:bodyPr>
          <a:lstStyle/>
          <a:p>
            <a:r>
              <a:rPr lang="en-US" sz="9600" dirty="0" smtClean="0">
                <a:solidFill>
                  <a:schemeClr val="bg1"/>
                </a:solidFill>
              </a:rPr>
              <a:t>Questions</a:t>
            </a:r>
            <a:endParaRPr lang="en-US" sz="9600" dirty="0">
              <a:solidFill>
                <a:schemeClr val="bg1"/>
              </a:solidFill>
            </a:endParaRPr>
          </a:p>
        </p:txBody>
      </p:sp>
      <p:sp>
        <p:nvSpPr>
          <p:cNvPr id="5" name="TextBox 4"/>
          <p:cNvSpPr txBox="1"/>
          <p:nvPr/>
        </p:nvSpPr>
        <p:spPr>
          <a:xfrm>
            <a:off x="2590800" y="1981200"/>
            <a:ext cx="1604927" cy="3770263"/>
          </a:xfrm>
          <a:prstGeom prst="rect">
            <a:avLst/>
          </a:prstGeom>
          <a:noFill/>
        </p:spPr>
        <p:txBody>
          <a:bodyPr wrap="none" rtlCol="0">
            <a:spAutoFit/>
          </a:bodyPr>
          <a:lstStyle/>
          <a:p>
            <a:r>
              <a:rPr lang="en-US" sz="23900" dirty="0" smtClean="0">
                <a:solidFill>
                  <a:srgbClr val="FFC000"/>
                </a:solidFill>
              </a:rPr>
              <a:t>?</a:t>
            </a:r>
            <a:endParaRPr lang="en-US" sz="23900" dirty="0">
              <a:solidFill>
                <a:srgbClr val="FFC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Comparison Operator</a:t>
            </a:r>
            <a:endParaRPr lang="en-US" dirty="0"/>
          </a:p>
        </p:txBody>
      </p:sp>
      <p:sp>
        <p:nvSpPr>
          <p:cNvPr id="5" name="Content Placeholder 4"/>
          <p:cNvSpPr>
            <a:spLocks noGrp="1"/>
          </p:cNvSpPr>
          <p:nvPr>
            <p:ph idx="1"/>
          </p:nvPr>
        </p:nvSpPr>
        <p:spPr/>
        <p:txBody>
          <a:bodyPr>
            <a:normAutofit/>
          </a:bodyPr>
          <a:lstStyle/>
          <a:p>
            <a:r>
              <a:rPr lang="en-US" dirty="0"/>
              <a:t>Assignment versus Comparison</a:t>
            </a:r>
          </a:p>
          <a:p>
            <a:pPr lvl="1"/>
            <a:r>
              <a:rPr lang="en-US" dirty="0" smtClean="0"/>
              <a:t>The assignment operator (=) </a:t>
            </a:r>
            <a:r>
              <a:rPr lang="en-US" dirty="0"/>
              <a:t>and the </a:t>
            </a:r>
            <a:r>
              <a:rPr lang="en-US" dirty="0" smtClean="0"/>
              <a:t>comparison operator </a:t>
            </a:r>
            <a:r>
              <a:rPr lang="en-US" dirty="0"/>
              <a:t>(==) can </a:t>
            </a:r>
            <a:r>
              <a:rPr lang="en-US" dirty="0" smtClean="0"/>
              <a:t>confusing. </a:t>
            </a:r>
          </a:p>
          <a:p>
            <a:pPr lvl="1"/>
            <a:r>
              <a:rPr lang="en-US" dirty="0" smtClean="0"/>
              <a:t>The = </a:t>
            </a:r>
            <a:r>
              <a:rPr lang="en-US" dirty="0"/>
              <a:t>operator </a:t>
            </a:r>
            <a:r>
              <a:rPr lang="en-US" b="1" dirty="0"/>
              <a:t>assigns a value </a:t>
            </a:r>
            <a:r>
              <a:rPr lang="en-US" dirty="0"/>
              <a:t>to a variable </a:t>
            </a:r>
            <a:r>
              <a:rPr lang="en-US" dirty="0" smtClean="0"/>
              <a:t>and that </a:t>
            </a:r>
            <a:r>
              <a:rPr lang="en-US" dirty="0"/>
              <a:t>the == operator </a:t>
            </a:r>
            <a:r>
              <a:rPr lang="en-US" b="1" dirty="0"/>
              <a:t>compares the value </a:t>
            </a:r>
            <a:r>
              <a:rPr lang="en-US" dirty="0"/>
              <a:t>of two variables.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Comparison Operator</a:t>
            </a:r>
            <a:endParaRPr lang="en-US" dirty="0"/>
          </a:p>
        </p:txBody>
      </p:sp>
      <p:sp>
        <p:nvSpPr>
          <p:cNvPr id="5" name="Content Placeholder 4"/>
          <p:cNvSpPr>
            <a:spLocks noGrp="1"/>
          </p:cNvSpPr>
          <p:nvPr>
            <p:ph idx="1"/>
          </p:nvPr>
        </p:nvSpPr>
        <p:spPr/>
        <p:txBody>
          <a:bodyPr>
            <a:normAutofit lnSpcReduction="10000"/>
          </a:bodyPr>
          <a:lstStyle/>
          <a:p>
            <a:r>
              <a:rPr lang="en-US" dirty="0"/>
              <a:t>Assigning the Results of Comparisons</a:t>
            </a:r>
          </a:p>
          <a:p>
            <a:pPr lvl="1"/>
            <a:r>
              <a:rPr lang="en-US" dirty="0" smtClean="0"/>
              <a:t>You may store the result of comparison to a variable. </a:t>
            </a:r>
          </a:p>
          <a:p>
            <a:pPr lvl="1"/>
            <a:r>
              <a:rPr lang="en-US" dirty="0" smtClean="0"/>
              <a:t>The = </a:t>
            </a:r>
            <a:r>
              <a:rPr lang="en-US" dirty="0"/>
              <a:t>operator </a:t>
            </a:r>
            <a:r>
              <a:rPr lang="en-US" b="1" dirty="0"/>
              <a:t>assigns a value </a:t>
            </a:r>
            <a:r>
              <a:rPr lang="en-US" dirty="0"/>
              <a:t>to a variable </a:t>
            </a:r>
            <a:r>
              <a:rPr lang="en-US" dirty="0" smtClean="0"/>
              <a:t>and that </a:t>
            </a:r>
            <a:r>
              <a:rPr lang="en-US" dirty="0"/>
              <a:t>the == operator </a:t>
            </a:r>
            <a:r>
              <a:rPr lang="en-US" b="1" dirty="0"/>
              <a:t>compares the value </a:t>
            </a:r>
            <a:r>
              <a:rPr lang="en-US" dirty="0"/>
              <a:t>of two variables. </a:t>
            </a:r>
            <a:endParaRPr lang="en-US" dirty="0" smtClean="0"/>
          </a:p>
          <a:p>
            <a:pPr lvl="1"/>
            <a:endParaRPr lang="en-US" dirty="0"/>
          </a:p>
          <a:p>
            <a:pPr lvl="1"/>
            <a:endParaRPr lang="en-US" dirty="0" smtClean="0"/>
          </a:p>
          <a:p>
            <a:pPr lvl="1"/>
            <a:r>
              <a:rPr lang="en-US" dirty="0" smtClean="0"/>
              <a:t>If age is entered as 35 then </a:t>
            </a:r>
            <a:r>
              <a:rPr lang="en-US" b="1" dirty="0" smtClean="0"/>
              <a:t>Older than 60: false</a:t>
            </a:r>
          </a:p>
          <a:p>
            <a:pPr lvl="1"/>
            <a:r>
              <a:rPr lang="en-US" dirty="0" smtClean="0"/>
              <a:t>If age is entered as 66 then </a:t>
            </a:r>
            <a:r>
              <a:rPr lang="en-US" b="1" dirty="0" smtClean="0"/>
              <a:t>Older than 60: true</a:t>
            </a:r>
          </a:p>
          <a:p>
            <a:pPr lvl="1"/>
            <a:endParaRPr lang="en-US" dirty="0"/>
          </a:p>
        </p:txBody>
      </p:sp>
      <p:sp>
        <p:nvSpPr>
          <p:cNvPr id="4" name="Rectangle 3"/>
          <p:cNvSpPr/>
          <p:nvPr/>
        </p:nvSpPr>
        <p:spPr>
          <a:xfrm>
            <a:off x="609600" y="4191000"/>
            <a:ext cx="78486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000" dirty="0" err="1"/>
              <a:t>var</a:t>
            </a:r>
            <a:r>
              <a:rPr lang="en-US" sz="2000" dirty="0"/>
              <a:t> age = prompt(“Enter age:”, “”);</a:t>
            </a:r>
          </a:p>
          <a:p>
            <a:r>
              <a:rPr lang="en-US" sz="2000" dirty="0" err="1"/>
              <a:t>var</a:t>
            </a:r>
            <a:r>
              <a:rPr lang="en-US" sz="2000" dirty="0"/>
              <a:t> </a:t>
            </a:r>
            <a:r>
              <a:rPr lang="en-US" sz="2000" dirty="0" err="1"/>
              <a:t>isOverSixty</a:t>
            </a:r>
            <a:r>
              <a:rPr lang="en-US" sz="2000" dirty="0"/>
              <a:t> = </a:t>
            </a:r>
            <a:r>
              <a:rPr lang="en-US" sz="2000" dirty="0" err="1"/>
              <a:t>parseInt</a:t>
            </a:r>
            <a:r>
              <a:rPr lang="en-US" sz="2000" dirty="0"/>
              <a:t>(age) &gt; 60;</a:t>
            </a:r>
          </a:p>
          <a:p>
            <a:r>
              <a:rPr lang="en-US" sz="2000" dirty="0" err="1"/>
              <a:t>document.write</a:t>
            </a:r>
            <a:r>
              <a:rPr lang="en-US" sz="2000" dirty="0"/>
              <a:t>(“Older than 60: “ + </a:t>
            </a:r>
            <a:r>
              <a:rPr lang="en-US" sz="2000" dirty="0" err="1"/>
              <a:t>isOverSixty</a:t>
            </a:r>
            <a:r>
              <a:rPr lang="en-US" sz="20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a:t>
            </a:r>
            <a:r>
              <a:rPr lang="en-US" b="1" dirty="0"/>
              <a:t>if</a:t>
            </a:r>
            <a:r>
              <a:rPr lang="en-US" dirty="0"/>
              <a:t> Statement</a:t>
            </a:r>
          </a:p>
        </p:txBody>
      </p:sp>
      <p:sp>
        <p:nvSpPr>
          <p:cNvPr id="5" name="Content Placeholder 4"/>
          <p:cNvSpPr>
            <a:spLocks noGrp="1"/>
          </p:cNvSpPr>
          <p:nvPr>
            <p:ph idx="1"/>
          </p:nvPr>
        </p:nvSpPr>
        <p:spPr/>
        <p:txBody>
          <a:bodyPr>
            <a:normAutofit/>
          </a:bodyPr>
          <a:lstStyle/>
          <a:p>
            <a:r>
              <a:rPr lang="en-US" dirty="0" smtClean="0"/>
              <a:t>Most commonly used statement in programming.</a:t>
            </a:r>
          </a:p>
          <a:p>
            <a:endParaRPr lang="en-US" dirty="0"/>
          </a:p>
          <a:p>
            <a:endParaRPr lang="en-US" dirty="0" smtClean="0"/>
          </a:p>
          <a:p>
            <a:endParaRPr lang="en-US" dirty="0"/>
          </a:p>
          <a:p>
            <a:r>
              <a:rPr lang="en-US" dirty="0" smtClean="0"/>
              <a:t>If you have single line to execute.</a:t>
            </a:r>
            <a:endParaRPr lang="en-US" dirty="0"/>
          </a:p>
        </p:txBody>
      </p:sp>
      <p:sp>
        <p:nvSpPr>
          <p:cNvPr id="4" name="Rectangle 3"/>
          <p:cNvSpPr/>
          <p:nvPr/>
        </p:nvSpPr>
        <p:spPr>
          <a:xfrm>
            <a:off x="609600" y="2819400"/>
            <a:ext cx="7848600" cy="1524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000" dirty="0" smtClean="0"/>
              <a:t>	</a:t>
            </a:r>
            <a:r>
              <a:rPr lang="en-US" sz="2000" dirty="0" err="1" smtClean="0"/>
              <a:t>var</a:t>
            </a:r>
            <a:r>
              <a:rPr lang="en-US" sz="2000" dirty="0" smtClean="0"/>
              <a:t> number = 2;</a:t>
            </a:r>
          </a:p>
          <a:p>
            <a:endParaRPr lang="en-US" sz="2000" dirty="0" smtClean="0"/>
          </a:p>
          <a:p>
            <a:r>
              <a:rPr lang="en-US" sz="2000" dirty="0" smtClean="0"/>
              <a:t>	if(number % 2 == 0){</a:t>
            </a:r>
          </a:p>
          <a:p>
            <a:r>
              <a:rPr lang="en-US" sz="2000" dirty="0" smtClean="0"/>
              <a:t>		alert("Ok! Its even");</a:t>
            </a:r>
          </a:p>
          <a:p>
            <a:r>
              <a:rPr lang="en-US" sz="2000" dirty="0" smtClean="0"/>
              <a:t>	}</a:t>
            </a:r>
            <a:endParaRPr lang="en-US" sz="2000" dirty="0"/>
          </a:p>
        </p:txBody>
      </p:sp>
      <p:sp>
        <p:nvSpPr>
          <p:cNvPr id="6" name="Rectangular Callout 5"/>
          <p:cNvSpPr/>
          <p:nvPr/>
        </p:nvSpPr>
        <p:spPr>
          <a:xfrm>
            <a:off x="3657600" y="2895600"/>
            <a:ext cx="1981200" cy="457200"/>
          </a:xfrm>
          <a:prstGeom prst="wedgeRectCallout">
            <a:avLst>
              <a:gd name="adj1" fmla="val -95833"/>
              <a:gd name="adj2" fmla="val 70192"/>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Condition</a:t>
            </a:r>
            <a:endParaRPr lang="en-US" dirty="0"/>
          </a:p>
        </p:txBody>
      </p:sp>
      <p:sp>
        <p:nvSpPr>
          <p:cNvPr id="7" name="Rectangular Callout 6"/>
          <p:cNvSpPr/>
          <p:nvPr/>
        </p:nvSpPr>
        <p:spPr>
          <a:xfrm>
            <a:off x="5486400" y="3810000"/>
            <a:ext cx="1981200" cy="533400"/>
          </a:xfrm>
          <a:prstGeom prst="wedgeRectCallout">
            <a:avLst>
              <a:gd name="adj1" fmla="val -82075"/>
              <a:gd name="adj2" fmla="val -30082"/>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Statements to be executed.</a:t>
            </a:r>
            <a:endParaRPr lang="en-US" dirty="0"/>
          </a:p>
        </p:txBody>
      </p:sp>
      <p:sp>
        <p:nvSpPr>
          <p:cNvPr id="8" name="Rectangle 7"/>
          <p:cNvSpPr/>
          <p:nvPr/>
        </p:nvSpPr>
        <p:spPr>
          <a:xfrm>
            <a:off x="609600" y="5029200"/>
            <a:ext cx="7848600" cy="1524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000" dirty="0" smtClean="0"/>
              <a:t>	</a:t>
            </a:r>
            <a:r>
              <a:rPr lang="en-US" sz="2000" dirty="0" err="1" smtClean="0"/>
              <a:t>var</a:t>
            </a:r>
            <a:r>
              <a:rPr lang="en-US" sz="2000" dirty="0" smtClean="0"/>
              <a:t> number = 2;</a:t>
            </a:r>
          </a:p>
          <a:p>
            <a:endParaRPr lang="en-US" sz="2000" dirty="0" smtClean="0"/>
          </a:p>
          <a:p>
            <a:r>
              <a:rPr lang="en-US" sz="2000" dirty="0" smtClean="0"/>
              <a:t>	if(number % 2 == 0)</a:t>
            </a:r>
          </a:p>
          <a:p>
            <a:r>
              <a:rPr lang="en-US" sz="2000" dirty="0" smtClean="0"/>
              <a:t>		alert("Ok! Its even");</a:t>
            </a:r>
          </a:p>
          <a:p>
            <a:r>
              <a:rPr lang="en-US" sz="2000" dirty="0" smtClean="0"/>
              <a:t>	</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a:t>
            </a:r>
            <a:r>
              <a:rPr lang="en-US" b="1" dirty="0"/>
              <a:t>if</a:t>
            </a:r>
            <a:r>
              <a:rPr lang="en-US" dirty="0"/>
              <a:t> Statement</a:t>
            </a:r>
          </a:p>
        </p:txBody>
      </p:sp>
      <p:sp>
        <p:nvSpPr>
          <p:cNvPr id="5" name="Content Placeholder 4"/>
          <p:cNvSpPr>
            <a:spLocks noGrp="1"/>
          </p:cNvSpPr>
          <p:nvPr>
            <p:ph idx="1"/>
          </p:nvPr>
        </p:nvSpPr>
        <p:spPr/>
        <p:txBody>
          <a:bodyPr>
            <a:normAutofit/>
          </a:bodyPr>
          <a:lstStyle/>
          <a:p>
            <a:r>
              <a:rPr lang="en-US" dirty="0" smtClean="0"/>
              <a:t>If you have multiple lines to execute use the curly braces.</a:t>
            </a:r>
            <a:endParaRPr lang="en-US" dirty="0"/>
          </a:p>
        </p:txBody>
      </p:sp>
      <p:sp>
        <p:nvSpPr>
          <p:cNvPr id="8" name="Rectangle 7"/>
          <p:cNvSpPr/>
          <p:nvPr/>
        </p:nvSpPr>
        <p:spPr>
          <a:xfrm>
            <a:off x="533400" y="3200400"/>
            <a:ext cx="7848600" cy="2514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000" dirty="0" smtClean="0"/>
              <a:t>if(today == “good day”){</a:t>
            </a:r>
          </a:p>
          <a:p>
            <a:r>
              <a:rPr lang="en-US" sz="2000" dirty="0" smtClean="0"/>
              <a:t>		alert(“Have a nice day!”);</a:t>
            </a:r>
          </a:p>
          <a:p>
            <a:r>
              <a:rPr lang="en-US" sz="2000" dirty="0"/>
              <a:t>	</a:t>
            </a:r>
            <a:r>
              <a:rPr lang="en-US" sz="2000" dirty="0" smtClean="0"/>
              <a:t>	alert(“Lovely day right?”);</a:t>
            </a:r>
          </a:p>
          <a:p>
            <a:r>
              <a:rPr lang="en-US" sz="2000" dirty="0" smtClean="0"/>
              <a:t>		alert(“Enough! Get back to work !”);</a:t>
            </a:r>
            <a:endParaRPr lang="en-US" sz="2000" dirty="0"/>
          </a:p>
          <a:p>
            <a:r>
              <a:rPr lang="en-US" sz="2000" dirty="0" smtClean="0"/>
              <a:t>}</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a:t>
            </a:r>
            <a:r>
              <a:rPr lang="en-US" b="1" dirty="0"/>
              <a:t>if</a:t>
            </a:r>
            <a:r>
              <a:rPr lang="en-US" dirty="0"/>
              <a:t> </a:t>
            </a:r>
            <a:r>
              <a:rPr lang="en-US" dirty="0" smtClean="0"/>
              <a:t>Statement - example</a:t>
            </a:r>
            <a:endParaRPr lang="en-US" dirty="0"/>
          </a:p>
        </p:txBody>
      </p:sp>
      <p:sp>
        <p:nvSpPr>
          <p:cNvPr id="5" name="Content Placeholder 4"/>
          <p:cNvSpPr>
            <a:spLocks noGrp="1"/>
          </p:cNvSpPr>
          <p:nvPr>
            <p:ph idx="1"/>
          </p:nvPr>
        </p:nvSpPr>
        <p:spPr/>
        <p:txBody>
          <a:bodyPr>
            <a:normAutofit/>
          </a:bodyPr>
          <a:lstStyle/>
          <a:p>
            <a:endParaRPr lang="en-US" dirty="0"/>
          </a:p>
        </p:txBody>
      </p:sp>
      <p:sp>
        <p:nvSpPr>
          <p:cNvPr id="8" name="Rectangle 7"/>
          <p:cNvSpPr/>
          <p:nvPr/>
        </p:nvSpPr>
        <p:spPr>
          <a:xfrm>
            <a:off x="533400" y="1600200"/>
            <a:ext cx="8153400" cy="480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sz="2000" dirty="0"/>
              <a:t>var degFahren = Number(prompt(“Enter the degrees Fahrenheit”,32));</a:t>
            </a:r>
          </a:p>
          <a:p>
            <a:r>
              <a:rPr lang="en-US" sz="2000" dirty="0" err="1"/>
              <a:t>var</a:t>
            </a:r>
            <a:r>
              <a:rPr lang="en-US" sz="2000" dirty="0"/>
              <a:t> </a:t>
            </a:r>
            <a:r>
              <a:rPr lang="en-US" sz="2000" dirty="0" err="1"/>
              <a:t>degCent</a:t>
            </a:r>
            <a:r>
              <a:rPr lang="en-US" sz="2000" dirty="0"/>
              <a:t>;</a:t>
            </a:r>
          </a:p>
          <a:p>
            <a:r>
              <a:rPr lang="en-US" sz="2000" dirty="0" err="1"/>
              <a:t>degCent</a:t>
            </a:r>
            <a:r>
              <a:rPr lang="en-US" sz="2000" dirty="0"/>
              <a:t> = 5/9 * (</a:t>
            </a:r>
            <a:r>
              <a:rPr lang="en-US" sz="2000" dirty="0" err="1"/>
              <a:t>degFahren</a:t>
            </a:r>
            <a:r>
              <a:rPr lang="en-US" sz="2000" dirty="0"/>
              <a:t> - 32);</a:t>
            </a:r>
          </a:p>
          <a:p>
            <a:r>
              <a:rPr lang="en-US" sz="2000" dirty="0" err="1"/>
              <a:t>document.write</a:t>
            </a:r>
            <a:r>
              <a:rPr lang="en-US" sz="2000" dirty="0"/>
              <a:t>(</a:t>
            </a:r>
            <a:r>
              <a:rPr lang="en-US" sz="2000" dirty="0" err="1"/>
              <a:t>degFahren</a:t>
            </a:r>
            <a:r>
              <a:rPr lang="en-US" sz="2000" dirty="0"/>
              <a:t> + “\xB0 Fahrenheit is “ + </a:t>
            </a:r>
            <a:r>
              <a:rPr lang="en-US" sz="2000" dirty="0" err="1"/>
              <a:t>degCent</a:t>
            </a:r>
            <a:r>
              <a:rPr lang="en-US" sz="2000" dirty="0"/>
              <a:t> +</a:t>
            </a:r>
          </a:p>
          <a:p>
            <a:r>
              <a:rPr lang="en-US" sz="2000" dirty="0"/>
              <a:t>“\xB0 centigrade&lt;BR&gt;”);</a:t>
            </a:r>
          </a:p>
          <a:p>
            <a:r>
              <a:rPr lang="en-US" sz="2000" dirty="0"/>
              <a:t>if (</a:t>
            </a:r>
            <a:r>
              <a:rPr lang="en-US" sz="2000" dirty="0" err="1"/>
              <a:t>degCent</a:t>
            </a:r>
            <a:r>
              <a:rPr lang="en-US" sz="2000" dirty="0"/>
              <a:t> &lt; 0</a:t>
            </a:r>
            <a:r>
              <a:rPr lang="en-US" sz="2000" dirty="0" smtClean="0"/>
              <a:t>){</a:t>
            </a:r>
            <a:endParaRPr lang="en-US" sz="2000" dirty="0"/>
          </a:p>
          <a:p>
            <a:r>
              <a:rPr lang="en-US" sz="2000" dirty="0"/>
              <a:t>67</a:t>
            </a:r>
          </a:p>
          <a:p>
            <a:r>
              <a:rPr lang="en-US" sz="2000" dirty="0" err="1" smtClean="0"/>
              <a:t>document.write</a:t>
            </a:r>
            <a:r>
              <a:rPr lang="en-US" sz="2000" dirty="0"/>
              <a:t>(“That’s below the freezing point of water”);</a:t>
            </a:r>
          </a:p>
          <a:p>
            <a:r>
              <a:rPr lang="en-US" sz="2000" dirty="0"/>
              <a:t>}</a:t>
            </a:r>
          </a:p>
          <a:p>
            <a:r>
              <a:rPr lang="en-US" sz="2000" dirty="0"/>
              <a:t>if (</a:t>
            </a:r>
            <a:r>
              <a:rPr lang="en-US" sz="2000" dirty="0" err="1"/>
              <a:t>degCent</a:t>
            </a:r>
            <a:r>
              <a:rPr lang="en-US" sz="2000" dirty="0"/>
              <a:t> == 100)</a:t>
            </a:r>
          </a:p>
          <a:p>
            <a:r>
              <a:rPr lang="en-US" sz="2000" dirty="0" err="1"/>
              <a:t>document.write</a:t>
            </a:r>
            <a:r>
              <a:rPr lang="en-US" sz="2000" dirty="0"/>
              <a:t>(“That’s the boiling point of water”);</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1056</TotalTime>
  <Words>1971</Words>
  <Application>Microsoft Office PowerPoint</Application>
  <PresentationFormat>On-screen Show (4:3)</PresentationFormat>
  <Paragraphs>435</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Slide 1</vt:lpstr>
      <vt:lpstr>Comparison Operator</vt:lpstr>
      <vt:lpstr>Comparison Operator</vt:lpstr>
      <vt:lpstr>Comparison Operator - Precedence</vt:lpstr>
      <vt:lpstr>Comparison Operator</vt:lpstr>
      <vt:lpstr>Comparison Operator</vt:lpstr>
      <vt:lpstr>The if Statement</vt:lpstr>
      <vt:lpstr>The if Statement</vt:lpstr>
      <vt:lpstr>The if Statement - example</vt:lpstr>
      <vt:lpstr>The if Statement - example</vt:lpstr>
      <vt:lpstr>Logical Operators</vt:lpstr>
      <vt:lpstr>And   Or  Not – Truth tables</vt:lpstr>
      <vt:lpstr>And   Or  Not – Examples</vt:lpstr>
      <vt:lpstr>The if Statement – Multiple Condition</vt:lpstr>
      <vt:lpstr>The if Statement – Multiple Condition Example</vt:lpstr>
      <vt:lpstr>else and else if</vt:lpstr>
      <vt:lpstr>String Comaprison</vt:lpstr>
      <vt:lpstr>String Comaprison</vt:lpstr>
      <vt:lpstr>JavaScript - Expressions</vt:lpstr>
      <vt:lpstr>JavaScript - Expressions</vt:lpstr>
      <vt:lpstr>The switch Statement</vt:lpstr>
      <vt:lpstr>The switch Statement </vt:lpstr>
      <vt:lpstr>The Switch - Example</vt:lpstr>
      <vt:lpstr>Switch with similar cases</vt:lpstr>
      <vt:lpstr>Looping — The for and while Statements</vt:lpstr>
      <vt:lpstr>For Loop</vt:lpstr>
      <vt:lpstr>For Loop – Execution Sequence</vt:lpstr>
      <vt:lpstr>For Loop and Arrays</vt:lpstr>
      <vt:lpstr>for...in Loop</vt:lpstr>
      <vt:lpstr>for...in Loop</vt:lpstr>
      <vt:lpstr>for...in Loop example</vt:lpstr>
      <vt:lpstr>The while Loop</vt:lpstr>
      <vt:lpstr>The while loop</vt:lpstr>
      <vt:lpstr>The while loop- Example</vt:lpstr>
      <vt:lpstr>The do...while loop</vt:lpstr>
      <vt:lpstr>The do...while loop - Example</vt:lpstr>
      <vt:lpstr>The break and continue Statements</vt:lpstr>
      <vt:lpstr>The break – Example</vt:lpstr>
      <vt:lpstr>The continue – Example</vt:lpstr>
      <vt:lpstr>Slide 40</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dc:creator>
  <cp:lastModifiedBy> </cp:lastModifiedBy>
  <cp:revision>158</cp:revision>
  <dcterms:created xsi:type="dcterms:W3CDTF">2010-09-04T15:56:46Z</dcterms:created>
  <dcterms:modified xsi:type="dcterms:W3CDTF">2010-06-28T15:52:07Z</dcterms:modified>
</cp:coreProperties>
</file>