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258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AB079-E2CF-4AF7-BB56-FE756E3B76CF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646F2-BC8D-473D-A834-0B546F946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46F2-BC8D-473D-A834-0B546F94661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199B-DB88-4AD0-AC87-A7078DBB054B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944F-21BE-41D0-B339-E35E143C30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199B-DB88-4AD0-AC87-A7078DBB054B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944F-21BE-41D0-B339-E35E143C30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199B-DB88-4AD0-AC87-A7078DBB054B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944F-21BE-41D0-B339-E35E143C30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199B-DB88-4AD0-AC87-A7078DBB054B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944F-21BE-41D0-B339-E35E143C30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199B-DB88-4AD0-AC87-A7078DBB054B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944F-21BE-41D0-B339-E35E143C30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199B-DB88-4AD0-AC87-A7078DBB054B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944F-21BE-41D0-B339-E35E143C30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199B-DB88-4AD0-AC87-A7078DBB054B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944F-21BE-41D0-B339-E35E143C30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199B-DB88-4AD0-AC87-A7078DBB054B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944F-21BE-41D0-B339-E35E143C30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199B-DB88-4AD0-AC87-A7078DBB054B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944F-21BE-41D0-B339-E35E143C30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199B-DB88-4AD0-AC87-A7078DBB054B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944F-21BE-41D0-B339-E35E143C30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199B-DB88-4AD0-AC87-A7078DBB054B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B944F-21BE-41D0-B339-E35E143C30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8199B-DB88-4AD0-AC87-A7078DBB054B}" type="datetimeFigureOut">
              <a:rPr lang="en-US" smtClean="0"/>
              <a:pPr/>
              <a:t>6/29/2010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B944F-21BE-41D0-B339-E35E143C30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371600"/>
            <a:ext cx="7696200" cy="381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FFC000"/>
                </a:solidFill>
              </a:rPr>
              <a:t> JavaScript </a:t>
            </a:r>
            <a:br>
              <a:rPr lang="en-US" sz="6600" b="1" dirty="0" smtClean="0">
                <a:solidFill>
                  <a:srgbClr val="FFC000"/>
                </a:solidFill>
              </a:rPr>
            </a:br>
            <a:r>
              <a:rPr lang="en-US" sz="6600" dirty="0"/>
              <a:t> </a:t>
            </a:r>
            <a:r>
              <a:rPr lang="en-US" sz="6600" b="1" dirty="0" smtClean="0">
                <a:solidFill>
                  <a:srgbClr val="FFC000"/>
                </a:solidFill>
              </a:rPr>
              <a:t>Object Model</a:t>
            </a:r>
            <a:endParaRPr lang="en-US" sz="6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Date object is not the only object that JavaScript has to offer. Another object was introduced in</a:t>
            </a:r>
          </a:p>
          <a:p>
            <a:r>
              <a:rPr lang="en-US" dirty="0"/>
              <a:t>Chapter 2, but to keep things simple, we didn’t tell you it was an object at the time. That object was the</a:t>
            </a:r>
          </a:p>
          <a:p>
            <a:r>
              <a:rPr lang="en-US" dirty="0"/>
              <a:t>Array object. Recall that an array is a way of holding a number of pieces of data at the same time.</a:t>
            </a:r>
          </a:p>
          <a:p>
            <a:r>
              <a:rPr lang="en-US" dirty="0"/>
              <a:t>Array objects have a property called length that tells you how many pieces of data, or rather how</a:t>
            </a:r>
          </a:p>
          <a:p>
            <a:r>
              <a:rPr lang="en-US" dirty="0"/>
              <a:t>many elements, the array holds. You actually used this property in the trivia quiz in Chapter 3 to work</a:t>
            </a:r>
          </a:p>
          <a:p>
            <a:r>
              <a:rPr lang="en-US" dirty="0"/>
              <a:t>out how many times you needed to loop through the array.</a:t>
            </a:r>
          </a:p>
          <a:p>
            <a:r>
              <a:rPr lang="en-US" dirty="0"/>
              <a:t>Array objects also have a number of methods. One example is the sort() method, which can be used to</a:t>
            </a:r>
          </a:p>
          <a:p>
            <a:r>
              <a:rPr lang="en-US" dirty="0"/>
              <a:t>sort the elements within the array into alphabetical order.</a:t>
            </a:r>
          </a:p>
          <a:p>
            <a:r>
              <a:rPr lang="en-US" dirty="0"/>
              <a:t>You should now have an idea why objects are useful in JavaScript. You have seen the Date and Array</a:t>
            </a:r>
          </a:p>
          <a:p>
            <a:r>
              <a:rPr lang="en-US" dirty="0"/>
              <a:t>objects, but there are many other objects that JavaScript makes available so that you can achieve more with</a:t>
            </a:r>
          </a:p>
          <a:p>
            <a:r>
              <a:rPr lang="en-US" dirty="0"/>
              <a:t>your code. These include the Math and String objects, which we will talk more about later in the chapter.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Creating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Arrays, for defining an array we used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209800"/>
            <a:ext cx="79248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myArray</a:t>
            </a:r>
            <a:r>
              <a:rPr lang="en-US" sz="2800" dirty="0" smtClean="0"/>
              <a:t>=new Array();</a:t>
            </a:r>
            <a:endParaRPr lang="en-US" sz="2800" dirty="0"/>
          </a:p>
        </p:txBody>
      </p:sp>
      <p:sp>
        <p:nvSpPr>
          <p:cNvPr id="5" name="Rectangular Callout 4"/>
          <p:cNvSpPr/>
          <p:nvPr/>
        </p:nvSpPr>
        <p:spPr>
          <a:xfrm>
            <a:off x="609600" y="3429000"/>
            <a:ext cx="3124200" cy="685800"/>
          </a:xfrm>
          <a:prstGeom prst="wedgeRectCallout">
            <a:avLst>
              <a:gd name="adj1" fmla="val 21100"/>
              <a:gd name="adj2" fmla="val -1524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Defines a variable </a:t>
            </a:r>
            <a:r>
              <a:rPr lang="en-US" dirty="0" err="1" smtClean="0"/>
              <a:t>myArray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2667000" y="4419600"/>
            <a:ext cx="3124200" cy="685800"/>
          </a:xfrm>
          <a:prstGeom prst="wedgeRectCallout">
            <a:avLst>
              <a:gd name="adj1" fmla="val 21100"/>
              <a:gd name="adj2" fmla="val -2973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This tells JavaScript </a:t>
            </a:r>
            <a:r>
              <a:rPr lang="en-US" dirty="0"/>
              <a:t>that you want to create a new object.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410200" y="5181600"/>
            <a:ext cx="3124200" cy="1219200"/>
          </a:xfrm>
          <a:prstGeom prst="wedgeRectCallout">
            <a:avLst>
              <a:gd name="adj1" fmla="val -36874"/>
              <a:gd name="adj2" fmla="val -25983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This is the </a:t>
            </a:r>
            <a:r>
              <a:rPr lang="en-US" i="1" dirty="0"/>
              <a:t>constructor for an</a:t>
            </a:r>
          </a:p>
          <a:p>
            <a:r>
              <a:rPr lang="en-US" dirty="0"/>
              <a:t>Array object. It tells JavaScript what type of object you want to create.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Passing values to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457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myArray</a:t>
            </a:r>
            <a:r>
              <a:rPr lang="en-US" sz="2400" dirty="0" smtClean="0"/>
              <a:t> = new Array();</a:t>
            </a:r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myArray</a:t>
            </a:r>
            <a:r>
              <a:rPr lang="en-US" sz="2400" dirty="0" smtClean="0"/>
              <a:t> = new Array(</a:t>
            </a:r>
            <a:r>
              <a:rPr lang="en-US" sz="2400" dirty="0" smtClean="0">
                <a:solidFill>
                  <a:srgbClr val="FFFF00"/>
                </a:solidFill>
              </a:rPr>
              <a:t>“Paul”, “Paula”, “Pauline”</a:t>
            </a:r>
            <a:r>
              <a:rPr lang="en-US" sz="2400" dirty="0" smtClean="0"/>
              <a:t>);</a:t>
            </a:r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myDate</a:t>
            </a:r>
            <a:r>
              <a:rPr lang="en-US" sz="2400" dirty="0" smtClean="0"/>
              <a:t> = new Date(</a:t>
            </a:r>
            <a:r>
              <a:rPr lang="en-US" sz="2400" dirty="0" smtClean="0">
                <a:solidFill>
                  <a:srgbClr val="FFFF00"/>
                </a:solidFill>
              </a:rPr>
              <a:t>“1 Apr 2010”</a:t>
            </a:r>
            <a:r>
              <a:rPr lang="en-US" sz="2400" dirty="0" smtClean="0"/>
              <a:t>);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myArrayRef</a:t>
            </a:r>
            <a:r>
              <a:rPr lang="en-US" sz="2400" dirty="0" smtClean="0"/>
              <a:t> = new Array(0, 1, 2);</a:t>
            </a:r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mySecondArrayRef</a:t>
            </a:r>
            <a:r>
              <a:rPr lang="en-US" sz="2400" dirty="0" smtClean="0"/>
              <a:t> = </a:t>
            </a:r>
            <a:r>
              <a:rPr lang="en-US" sz="2400" dirty="0" err="1" smtClean="0"/>
              <a:t>myArrayRef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myArrayRef</a:t>
            </a:r>
            <a:r>
              <a:rPr lang="en-US" sz="2400" dirty="0" smtClean="0"/>
              <a:t>[0] = 100;</a:t>
            </a:r>
          </a:p>
          <a:p>
            <a:r>
              <a:rPr lang="en-US" sz="2400" dirty="0" smtClean="0"/>
              <a:t>alert(</a:t>
            </a:r>
            <a:r>
              <a:rPr lang="en-US" sz="2400" dirty="0" err="1" smtClean="0"/>
              <a:t>mySecondArrayRef</a:t>
            </a:r>
            <a:r>
              <a:rPr lang="en-US" sz="2400" dirty="0" smtClean="0"/>
              <a:t>[0]);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Using an Object’s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access </a:t>
            </a:r>
            <a:r>
              <a:rPr lang="en-US" dirty="0"/>
              <a:t>the values contained in an object’s properties </a:t>
            </a:r>
            <a:r>
              <a:rPr lang="en-US" dirty="0" smtClean="0"/>
              <a:t>by the name </a:t>
            </a:r>
            <a:r>
              <a:rPr lang="en-US" dirty="0"/>
              <a:t>of the </a:t>
            </a:r>
            <a:r>
              <a:rPr lang="en-US" dirty="0" smtClean="0"/>
              <a:t>variable containing </a:t>
            </a:r>
            <a:r>
              <a:rPr lang="en-US" dirty="0"/>
              <a:t>(or referencing) your object, followed by a dot, and then the name of the object’s property.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572000"/>
            <a:ext cx="80772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myArray.length</a:t>
            </a:r>
            <a:r>
              <a:rPr lang="en-US" sz="4000" dirty="0" smtClean="0"/>
              <a:t>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Using an Object’s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Methods are very much like functions in that they can be used to perform useful tasks, such as </a:t>
            </a:r>
            <a:r>
              <a:rPr lang="en-US" dirty="0" smtClean="0"/>
              <a:t>getting the </a:t>
            </a:r>
            <a:r>
              <a:rPr lang="en-US" dirty="0"/>
              <a:t>hours from a particular date or generating a random number. </a:t>
            </a:r>
            <a:endParaRPr lang="en-US" dirty="0" smtClean="0"/>
          </a:p>
          <a:p>
            <a:r>
              <a:rPr lang="en-US" dirty="0" smtClean="0"/>
              <a:t>Again </a:t>
            </a:r>
            <a:r>
              <a:rPr lang="en-US" dirty="0"/>
              <a:t>like functions, some </a:t>
            </a:r>
            <a:r>
              <a:rPr lang="en-US" dirty="0" smtClean="0"/>
              <a:t>methods return </a:t>
            </a:r>
            <a:r>
              <a:rPr lang="en-US" dirty="0"/>
              <a:t>a value, such as the Date object’s </a:t>
            </a:r>
            <a:r>
              <a:rPr lang="en-US" dirty="0" err="1"/>
              <a:t>getHours</a:t>
            </a:r>
            <a:r>
              <a:rPr lang="en-US" dirty="0"/>
              <a:t>() method, while others perform a task, but return </a:t>
            </a:r>
            <a:r>
              <a:rPr lang="en-US" dirty="0" smtClean="0"/>
              <a:t>no data</a:t>
            </a:r>
            <a:r>
              <a:rPr lang="en-US" dirty="0"/>
              <a:t>, such as the Array object’s sort() method.</a:t>
            </a:r>
          </a:p>
          <a:p>
            <a:r>
              <a:rPr lang="en-US" dirty="0"/>
              <a:t>Using the methods of an object is very similar to using properties, in that you put the object’s </a:t>
            </a:r>
            <a:r>
              <a:rPr lang="en-US" dirty="0" smtClean="0"/>
              <a:t>variable name </a:t>
            </a:r>
            <a:r>
              <a:rPr lang="en-US" dirty="0"/>
              <a:t>first, then a dot, and then the name of the method. </a:t>
            </a:r>
            <a:endParaRPr lang="en-US" dirty="0" smtClean="0"/>
          </a:p>
          <a:p>
            <a:r>
              <a:rPr lang="en-US" dirty="0" smtClean="0"/>
              <a:t>You can send parameters to a method of an object.</a:t>
            </a:r>
          </a:p>
          <a:p>
            <a:r>
              <a:rPr lang="en-US" dirty="0" smtClean="0"/>
              <a:t>Any where you can call a function, you may call </a:t>
            </a:r>
            <a:r>
              <a:rPr lang="en-US" smtClean="0"/>
              <a:t>an object’s </a:t>
            </a:r>
            <a:r>
              <a:rPr lang="en-US" dirty="0" smtClean="0"/>
              <a:t>method.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Using an Object’s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sort an array we use the following code.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get the minutes from a time stamp we use: 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438400"/>
            <a:ext cx="7391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/>
              <a:t>myArray.sort</a:t>
            </a:r>
            <a:r>
              <a:rPr lang="en-US" sz="2800" dirty="0"/>
              <a:t>();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4876800"/>
            <a:ext cx="7391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/>
              <a:t>myDate.getMinutes</a:t>
            </a:r>
            <a:r>
              <a:rPr lang="en-US" sz="2800" dirty="0" smtClean="0"/>
              <a:t>();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Primitives and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 data are normal numbers, strings.</a:t>
            </a:r>
          </a:p>
          <a:p>
            <a:r>
              <a:rPr lang="en-US" dirty="0" smtClean="0"/>
              <a:t>Object data are the ones created from Date, Array</a:t>
            </a:r>
          </a:p>
          <a:p>
            <a:r>
              <a:rPr lang="en-US" dirty="0" smtClean="0"/>
              <a:t>Since JavaScript is loosely types conversion from one type to another will be acceptable.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4267200"/>
            <a:ext cx="7315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myString</a:t>
            </a:r>
            <a:r>
              <a:rPr lang="en-US" sz="2400" dirty="0"/>
              <a:t> = new String(“I’m a String object</a:t>
            </a:r>
            <a:r>
              <a:rPr lang="en-US" sz="2400" dirty="0" smtClean="0"/>
              <a:t>”);</a:t>
            </a:r>
          </a:p>
          <a:p>
            <a:r>
              <a:rPr lang="en-US" sz="2400" dirty="0" smtClean="0"/>
              <a:t>alert(</a:t>
            </a:r>
            <a:r>
              <a:rPr lang="en-US" sz="2400" dirty="0" err="1" smtClean="0"/>
              <a:t>myString.length</a:t>
            </a:r>
            <a:r>
              <a:rPr lang="en-US" sz="2400" dirty="0" smtClean="0"/>
              <a:t> );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14400" y="5181600"/>
            <a:ext cx="7315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myString</a:t>
            </a:r>
            <a:r>
              <a:rPr lang="en-US" sz="2400" dirty="0"/>
              <a:t> = </a:t>
            </a:r>
            <a:r>
              <a:rPr lang="en-US" sz="2400" dirty="0" smtClean="0"/>
              <a:t>“I’m </a:t>
            </a:r>
            <a:r>
              <a:rPr lang="en-US" sz="2400" dirty="0"/>
              <a:t>a String object</a:t>
            </a:r>
            <a:r>
              <a:rPr lang="en-US" sz="2400" dirty="0" smtClean="0"/>
              <a:t>”;</a:t>
            </a:r>
          </a:p>
          <a:p>
            <a:r>
              <a:rPr lang="en-US" sz="2400" dirty="0" smtClean="0"/>
              <a:t>alert(</a:t>
            </a:r>
            <a:r>
              <a:rPr lang="en-US" sz="2400" dirty="0" err="1" smtClean="0"/>
              <a:t>myString.length</a:t>
            </a:r>
            <a:r>
              <a:rPr lang="en-US" sz="2400" dirty="0" smtClean="0"/>
              <a:t> );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The JavaScript Native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 object</a:t>
            </a:r>
          </a:p>
          <a:p>
            <a:r>
              <a:rPr lang="en-US" dirty="0" smtClean="0"/>
              <a:t>Math object</a:t>
            </a:r>
          </a:p>
          <a:p>
            <a:r>
              <a:rPr lang="en-US" dirty="0" smtClean="0"/>
              <a:t>Array object</a:t>
            </a:r>
          </a:p>
          <a:p>
            <a:r>
              <a:rPr lang="en-US" dirty="0" smtClean="0"/>
              <a:t>Date object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String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string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Even if you create a string as a primitive data JavaScript will treat it as String.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286000"/>
            <a:ext cx="79248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var</a:t>
            </a:r>
            <a:r>
              <a:rPr lang="en-US" dirty="0"/>
              <a:t> string1 = new String(“Hello”);</a:t>
            </a:r>
          </a:p>
          <a:p>
            <a:r>
              <a:rPr lang="en-US" dirty="0" err="1"/>
              <a:t>var</a:t>
            </a:r>
            <a:r>
              <a:rPr lang="en-US" dirty="0"/>
              <a:t> string2 = new String(123);</a:t>
            </a:r>
          </a:p>
          <a:p>
            <a:r>
              <a:rPr lang="en-US" dirty="0" err="1"/>
              <a:t>var</a:t>
            </a:r>
            <a:r>
              <a:rPr lang="en-US" dirty="0"/>
              <a:t> string3 = new String(123.456);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4419600"/>
            <a:ext cx="79248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var</a:t>
            </a:r>
            <a:r>
              <a:rPr lang="en-US" dirty="0"/>
              <a:t> string1 = “Hello”;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String Objects - </a:t>
            </a:r>
            <a:r>
              <a:rPr lang="en-US" dirty="0"/>
              <a:t>The length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length property simply returns the number of characters in the string.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505200"/>
            <a:ext cx="81534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dirty="0"/>
              <a:t>var myName = new String(“Paul”);</a:t>
            </a:r>
          </a:p>
          <a:p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myName.length</a:t>
            </a:r>
            <a:r>
              <a:rPr lang="en-US" dirty="0" smtClean="0"/>
              <a:t>); // write the value 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Object- And the real world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Lets compare Objects with the real world.</a:t>
            </a:r>
          </a:p>
          <a:p>
            <a:r>
              <a:rPr lang="en-US" dirty="0"/>
              <a:t>The world is composed of things, or objects, such as tables, chairs, and </a:t>
            </a:r>
            <a:r>
              <a:rPr lang="en-US" dirty="0" smtClean="0"/>
              <a:t>many other stuffs.</a:t>
            </a:r>
          </a:p>
          <a:p>
            <a:r>
              <a:rPr lang="en-US" dirty="0"/>
              <a:t>How would you define </a:t>
            </a:r>
            <a:r>
              <a:rPr lang="en-US" dirty="0" smtClean="0"/>
              <a:t>car?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might say it’s a blue car with four-wheel drive.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might </a:t>
            </a:r>
            <a:r>
              <a:rPr lang="en-US" dirty="0" smtClean="0"/>
              <a:t>specify the </a:t>
            </a:r>
            <a:r>
              <a:rPr lang="en-US" dirty="0"/>
              <a:t>speed at which it’s traveling.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you do this, you are specifying </a:t>
            </a:r>
            <a:r>
              <a:rPr lang="en-US" b="1" dirty="0"/>
              <a:t>properties</a:t>
            </a:r>
            <a:r>
              <a:rPr lang="en-US" i="1" dirty="0"/>
              <a:t> of the object. </a:t>
            </a:r>
            <a:endParaRPr lang="en-US" i="1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i="1" dirty="0" smtClean="0"/>
              <a:t>, </a:t>
            </a:r>
            <a:r>
              <a:rPr lang="en-US" dirty="0" smtClean="0"/>
              <a:t>the </a:t>
            </a:r>
            <a:r>
              <a:rPr lang="en-US" dirty="0"/>
              <a:t>car has a color property, which in this instance has the value blue.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String Object - </a:t>
            </a:r>
            <a:r>
              <a:rPr lang="en-US" dirty="0" err="1"/>
              <a:t>charAt</a:t>
            </a:r>
            <a:r>
              <a:rPr lang="en-US" dirty="0"/>
              <a:t>() </a:t>
            </a:r>
            <a:r>
              <a:rPr lang="en-US" dirty="0" smtClean="0"/>
              <a:t>&amp; </a:t>
            </a:r>
            <a:r>
              <a:rPr lang="en-US" dirty="0" err="1" smtClean="0"/>
              <a:t>charCodeAt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to </a:t>
            </a:r>
            <a:r>
              <a:rPr lang="en-US" dirty="0" err="1"/>
              <a:t>to</a:t>
            </a:r>
            <a:r>
              <a:rPr lang="en-US" dirty="0"/>
              <a:t> find out information about a single character within a </a:t>
            </a:r>
            <a:r>
              <a:rPr lang="en-US" dirty="0" smtClean="0"/>
              <a:t>string.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charAt</a:t>
            </a:r>
            <a:r>
              <a:rPr lang="en-US" dirty="0"/>
              <a:t>() method takes one parameter: the index position of the character you want in the string. </a:t>
            </a:r>
            <a:endParaRPr lang="en-US" dirty="0" smtClean="0"/>
          </a:p>
          <a:p>
            <a:r>
              <a:rPr lang="en-US" dirty="0" smtClean="0"/>
              <a:t>It then </a:t>
            </a:r>
            <a:r>
              <a:rPr lang="en-US" dirty="0"/>
              <a:t>returns that character. </a:t>
            </a:r>
            <a:r>
              <a:rPr lang="en-US" dirty="0" err="1"/>
              <a:t>charAt</a:t>
            </a:r>
            <a:r>
              <a:rPr lang="en-US" dirty="0"/>
              <a:t>() treats the positions of the string characters as starting at 0, so </a:t>
            </a:r>
            <a:r>
              <a:rPr lang="en-US" dirty="0" smtClean="0"/>
              <a:t>the first </a:t>
            </a:r>
            <a:r>
              <a:rPr lang="en-US" dirty="0"/>
              <a:t>character is at index 0, the second at index 1, and so 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String Object - </a:t>
            </a:r>
            <a:r>
              <a:rPr lang="en-US" dirty="0" err="1"/>
              <a:t>charAt</a:t>
            </a:r>
            <a:r>
              <a:rPr lang="en-US" dirty="0"/>
              <a:t>() </a:t>
            </a:r>
            <a:r>
              <a:rPr lang="en-US" dirty="0" smtClean="0"/>
              <a:t>&amp; </a:t>
            </a:r>
            <a:r>
              <a:rPr lang="en-US" dirty="0" err="1" smtClean="0"/>
              <a:t>charCodeAt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charAt</a:t>
            </a:r>
            <a:r>
              <a:rPr lang="en-US" dirty="0" smtClean="0"/>
              <a:t>()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286000"/>
            <a:ext cx="7772400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myString</a:t>
            </a:r>
            <a:r>
              <a:rPr lang="en-US" dirty="0"/>
              <a:t> = prompt(“Enter some </a:t>
            </a:r>
            <a:r>
              <a:rPr lang="en-US" dirty="0" err="1"/>
              <a:t>text”,”Hello</a:t>
            </a:r>
            <a:r>
              <a:rPr lang="en-US" dirty="0"/>
              <a:t> World!”);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theLastChar</a:t>
            </a:r>
            <a:r>
              <a:rPr lang="en-US" dirty="0"/>
              <a:t> = </a:t>
            </a:r>
            <a:r>
              <a:rPr lang="en-US" dirty="0" err="1"/>
              <a:t>myString.charAt</a:t>
            </a:r>
            <a:r>
              <a:rPr lang="en-US" dirty="0"/>
              <a:t>(</a:t>
            </a:r>
            <a:r>
              <a:rPr lang="en-US" dirty="0" err="1"/>
              <a:t>myString.length</a:t>
            </a:r>
            <a:r>
              <a:rPr lang="en-US" dirty="0"/>
              <a:t> - 1);</a:t>
            </a:r>
          </a:p>
          <a:p>
            <a:r>
              <a:rPr lang="en-US" dirty="0" err="1"/>
              <a:t>document.write</a:t>
            </a:r>
            <a:r>
              <a:rPr lang="en-US" dirty="0"/>
              <a:t>(“The last character is “ + </a:t>
            </a:r>
            <a:r>
              <a:rPr lang="en-US" dirty="0" err="1"/>
              <a:t>theLastChar</a:t>
            </a:r>
            <a:r>
              <a:rPr lang="en-US" dirty="0"/>
              <a:t>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String Object - </a:t>
            </a:r>
            <a:r>
              <a:rPr lang="en-US" dirty="0" err="1"/>
              <a:t>charAt</a:t>
            </a:r>
            <a:r>
              <a:rPr lang="en-US" dirty="0"/>
              <a:t>() </a:t>
            </a:r>
            <a:r>
              <a:rPr lang="en-US" dirty="0" smtClean="0"/>
              <a:t>&amp; </a:t>
            </a:r>
            <a:r>
              <a:rPr lang="en-US" dirty="0" err="1" smtClean="0"/>
              <a:t>charCodeAt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charCodeAt</a:t>
            </a:r>
            <a:r>
              <a:rPr lang="en-US" dirty="0"/>
              <a:t>() method is similar in use to the </a:t>
            </a:r>
            <a:r>
              <a:rPr lang="en-US" dirty="0" err="1"/>
              <a:t>charAt</a:t>
            </a:r>
            <a:r>
              <a:rPr lang="en-US" dirty="0"/>
              <a:t>() method, but instead of returning the </a:t>
            </a:r>
            <a:r>
              <a:rPr lang="en-US" dirty="0" smtClean="0"/>
              <a:t>character itself</a:t>
            </a:r>
            <a:r>
              <a:rPr lang="en-US" dirty="0"/>
              <a:t>, it returns a number that represents the </a:t>
            </a:r>
            <a:r>
              <a:rPr lang="en-US" b="1" dirty="0"/>
              <a:t>decimal character code for that character </a:t>
            </a:r>
            <a:r>
              <a:rPr lang="en-US" dirty="0"/>
              <a:t>in </a:t>
            </a:r>
            <a:r>
              <a:rPr lang="en-US" dirty="0" smtClean="0"/>
              <a:t>the Unicode </a:t>
            </a:r>
            <a:r>
              <a:rPr lang="en-US" dirty="0"/>
              <a:t>character set. </a:t>
            </a:r>
            <a:endParaRPr lang="en-US" dirty="0" smtClean="0"/>
          </a:p>
          <a:p>
            <a:r>
              <a:rPr lang="en-US" dirty="0" smtClean="0"/>
              <a:t>Recall </a:t>
            </a:r>
            <a:r>
              <a:rPr lang="en-US" dirty="0"/>
              <a:t>that computers only understand numbers—to the computer, all </a:t>
            </a:r>
            <a:r>
              <a:rPr lang="en-US" dirty="0" smtClean="0"/>
              <a:t>your strings </a:t>
            </a:r>
            <a:r>
              <a:rPr lang="en-US" dirty="0"/>
              <a:t>are just numeric data. When you request text rather than numbers, the computer does </a:t>
            </a:r>
            <a:r>
              <a:rPr lang="en-US"/>
              <a:t>a </a:t>
            </a:r>
            <a:r>
              <a:rPr lang="en-US" smtClean="0"/>
              <a:t>conversion based </a:t>
            </a:r>
            <a:r>
              <a:rPr lang="en-US" dirty="0"/>
              <a:t>on its internal understanding of each number and provides the respective character.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String Object </a:t>
            </a:r>
            <a:r>
              <a:rPr lang="en-US" sz="2700" dirty="0" smtClean="0"/>
              <a:t>- </a:t>
            </a:r>
            <a:r>
              <a:rPr lang="en-US" sz="2700" dirty="0" err="1"/>
              <a:t>fromCharCode</a:t>
            </a:r>
            <a:r>
              <a:rPr lang="en-US" sz="2700" dirty="0"/>
              <a:t>() 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Method—Character Codes to </a:t>
            </a:r>
            <a:r>
              <a:rPr lang="en-US" sz="2700" dirty="0"/>
              <a:t>a </a:t>
            </a:r>
            <a:r>
              <a:rPr lang="en-US" sz="2700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method </a:t>
            </a:r>
            <a:r>
              <a:rPr lang="en-US" dirty="0" err="1"/>
              <a:t>fromCharCode</a:t>
            </a:r>
            <a:r>
              <a:rPr lang="en-US" dirty="0"/>
              <a:t>() can be thought of as the opposite of </a:t>
            </a:r>
            <a:r>
              <a:rPr lang="en-US" dirty="0" err="1"/>
              <a:t>charCodeAt</a:t>
            </a:r>
            <a:r>
              <a:rPr lang="en-US" dirty="0"/>
              <a:t>(), in that you pass it </a:t>
            </a:r>
            <a:r>
              <a:rPr lang="en-US" dirty="0" smtClean="0"/>
              <a:t>a series </a:t>
            </a:r>
            <a:r>
              <a:rPr lang="en-US" dirty="0"/>
              <a:t>of comma-separated numbers representing character codes, and it converts them to a single string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fromCharCode</a:t>
            </a:r>
            <a:r>
              <a:rPr lang="en-US" dirty="0"/>
              <a:t>() method is </a:t>
            </a:r>
            <a:r>
              <a:rPr lang="en-US" dirty="0" smtClean="0"/>
              <a:t>a </a:t>
            </a:r>
            <a:r>
              <a:rPr lang="en-US" b="1" dirty="0" smtClean="0"/>
              <a:t>static </a:t>
            </a:r>
            <a:r>
              <a:rPr lang="en-US" b="1" dirty="0"/>
              <a:t>method</a:t>
            </a:r>
            <a:r>
              <a:rPr lang="en-US" dirty="0"/>
              <a:t>—you don’t need to </a:t>
            </a:r>
            <a:r>
              <a:rPr lang="en-US" dirty="0" smtClean="0"/>
              <a:t>have created </a:t>
            </a:r>
            <a:r>
              <a:rPr lang="en-US" dirty="0"/>
              <a:t>a String object to use it with, it’s always </a:t>
            </a:r>
            <a:r>
              <a:rPr lang="en-US" dirty="0" smtClean="0"/>
              <a:t>available.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String Object </a:t>
            </a:r>
            <a:r>
              <a:rPr lang="en-US" sz="2700" dirty="0" smtClean="0"/>
              <a:t>- </a:t>
            </a:r>
            <a:r>
              <a:rPr lang="en-US" sz="2700" dirty="0" err="1"/>
              <a:t>fromCharCode</a:t>
            </a:r>
            <a:r>
              <a:rPr lang="en-US" sz="2700" dirty="0"/>
              <a:t>() 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Method—Character Codes to </a:t>
            </a:r>
            <a:r>
              <a:rPr lang="en-US" sz="2700" dirty="0"/>
              <a:t>a </a:t>
            </a:r>
            <a:r>
              <a:rPr lang="en-US" sz="2700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153400" cy="449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myString</a:t>
            </a:r>
            <a:r>
              <a:rPr lang="en-US" sz="2400" dirty="0"/>
              <a:t> = “”;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charCode</a:t>
            </a:r>
            <a:r>
              <a:rPr lang="en-US" sz="2400" dirty="0"/>
              <a:t>;</a:t>
            </a:r>
          </a:p>
          <a:p>
            <a:r>
              <a:rPr lang="en-US" sz="2400" dirty="0"/>
              <a:t>for (</a:t>
            </a:r>
            <a:r>
              <a:rPr lang="en-US" sz="2400" dirty="0" err="1"/>
              <a:t>charCode</a:t>
            </a:r>
            <a:r>
              <a:rPr lang="en-US" sz="2400" dirty="0"/>
              <a:t> = 65; </a:t>
            </a:r>
            <a:r>
              <a:rPr lang="en-US" sz="2400" dirty="0" err="1"/>
              <a:t>charCode</a:t>
            </a:r>
            <a:r>
              <a:rPr lang="en-US" sz="2400" dirty="0"/>
              <a:t> &lt;= 90; </a:t>
            </a:r>
            <a:r>
              <a:rPr lang="en-US" sz="2400" dirty="0" err="1"/>
              <a:t>charCode</a:t>
            </a:r>
            <a:r>
              <a:rPr lang="en-US" sz="2400" dirty="0" smtClean="0"/>
              <a:t>++){</a:t>
            </a:r>
            <a:endParaRPr lang="en-US" sz="2400" dirty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myString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myString</a:t>
            </a:r>
            <a:r>
              <a:rPr lang="en-US" sz="2400" dirty="0"/>
              <a:t> + </a:t>
            </a:r>
            <a:r>
              <a:rPr lang="en-US" sz="2400" dirty="0" err="1"/>
              <a:t>String.fromCharCode</a:t>
            </a:r>
            <a:r>
              <a:rPr lang="en-US" sz="2400" dirty="0"/>
              <a:t>(</a:t>
            </a:r>
            <a:r>
              <a:rPr lang="en-US" sz="2400" dirty="0" err="1"/>
              <a:t>charCode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 err="1"/>
              <a:t>document.write</a:t>
            </a:r>
            <a:r>
              <a:rPr lang="en-US" sz="2400" dirty="0"/>
              <a:t>(</a:t>
            </a:r>
            <a:r>
              <a:rPr lang="en-US" sz="2400" dirty="0" err="1"/>
              <a:t>myString</a:t>
            </a:r>
            <a:r>
              <a:rPr lang="en-US" sz="2400" dirty="0"/>
              <a:t>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String Object - </a:t>
            </a:r>
            <a:r>
              <a:rPr lang="en-US" dirty="0" err="1"/>
              <a:t>indexOf</a:t>
            </a:r>
            <a:r>
              <a:rPr lang="en-US" dirty="0"/>
              <a:t>() and </a:t>
            </a:r>
            <a:r>
              <a:rPr lang="en-US" dirty="0" err="1"/>
              <a:t>lastIndexOf</a:t>
            </a:r>
            <a:r>
              <a:rPr lang="en-US" dirty="0"/>
              <a:t>()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methods </a:t>
            </a:r>
            <a:r>
              <a:rPr lang="en-US" dirty="0" err="1"/>
              <a:t>indexOf</a:t>
            </a:r>
            <a:r>
              <a:rPr lang="en-US" dirty="0"/>
              <a:t>() and </a:t>
            </a:r>
            <a:r>
              <a:rPr lang="en-US" dirty="0" err="1"/>
              <a:t>lastIndexOf</a:t>
            </a:r>
            <a:r>
              <a:rPr lang="en-US" dirty="0"/>
              <a:t>() are used for searching for the occurrence of one </a:t>
            </a:r>
            <a:r>
              <a:rPr lang="en-US" dirty="0" smtClean="0"/>
              <a:t>string inside </a:t>
            </a:r>
            <a:r>
              <a:rPr lang="en-US" dirty="0"/>
              <a:t>another.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string contained inside another is usually termed a </a:t>
            </a:r>
            <a:r>
              <a:rPr lang="en-US" b="1" dirty="0"/>
              <a:t>substring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are useful when </a:t>
            </a:r>
            <a:r>
              <a:rPr lang="en-US" dirty="0" smtClean="0"/>
              <a:t>you have </a:t>
            </a:r>
            <a:r>
              <a:rPr lang="en-US" dirty="0"/>
              <a:t>a string of information, but only want a small part of it. </a:t>
            </a:r>
            <a:endParaRPr lang="en-US" dirty="0" smtClean="0"/>
          </a:p>
          <a:p>
            <a:r>
              <a:rPr lang="en-US" dirty="0" smtClean="0"/>
              <a:t>Useful when </a:t>
            </a:r>
            <a:r>
              <a:rPr lang="en-US" dirty="0"/>
              <a:t>you want to check if certain keywords are present within the string.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String Object - </a:t>
            </a:r>
            <a:r>
              <a:rPr lang="en-US" dirty="0" err="1" smtClean="0"/>
              <a:t>indexOf</a:t>
            </a:r>
            <a:r>
              <a:rPr lang="en-US" dirty="0" smtClean="0"/>
              <a:t>() and </a:t>
            </a:r>
            <a:r>
              <a:rPr lang="en-US" dirty="0" err="1" smtClean="0"/>
              <a:t>lastIndexOf</a:t>
            </a:r>
            <a:r>
              <a:rPr lang="en-US" dirty="0" smtClean="0"/>
              <a:t>() Methods – example.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305800" cy="457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&lt;script language=”JavaScript” type=”text/</a:t>
            </a:r>
            <a:r>
              <a:rPr lang="en-US" sz="2400" dirty="0" err="1"/>
              <a:t>javascript</a:t>
            </a:r>
            <a:r>
              <a:rPr lang="en-US" sz="2400" dirty="0"/>
              <a:t>”&gt;</a:t>
            </a:r>
          </a:p>
          <a:p>
            <a:pPr lvl="1"/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myString</a:t>
            </a:r>
            <a:r>
              <a:rPr lang="en-US" sz="2400" dirty="0"/>
              <a:t> = “Hello Paul. How are you Paul”;</a:t>
            </a:r>
          </a:p>
          <a:p>
            <a:pPr lvl="1"/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foundAtPosition</a:t>
            </a:r>
            <a:r>
              <a:rPr lang="en-US" sz="2400" dirty="0"/>
              <a:t>;</a:t>
            </a:r>
          </a:p>
          <a:p>
            <a:pPr lvl="1"/>
            <a:r>
              <a:rPr lang="en-US" sz="2400" dirty="0" err="1"/>
              <a:t>foundAtPosition</a:t>
            </a:r>
            <a:r>
              <a:rPr lang="en-US" sz="2400" dirty="0"/>
              <a:t> = </a:t>
            </a:r>
            <a:r>
              <a:rPr lang="en-US" sz="2400" dirty="0" err="1"/>
              <a:t>myString.indexOf</a:t>
            </a:r>
            <a:r>
              <a:rPr lang="en-US" sz="2400" dirty="0"/>
              <a:t>(“Paul”);</a:t>
            </a:r>
          </a:p>
          <a:p>
            <a:pPr lvl="1"/>
            <a:r>
              <a:rPr lang="en-US" sz="2400" dirty="0"/>
              <a:t>alert(</a:t>
            </a:r>
            <a:r>
              <a:rPr lang="en-US" sz="2400" dirty="0" err="1"/>
              <a:t>foundAtPosition</a:t>
            </a:r>
            <a:r>
              <a:rPr lang="en-US" sz="2400" dirty="0"/>
              <a:t>);</a:t>
            </a:r>
          </a:p>
          <a:p>
            <a:pPr lvl="1"/>
            <a:r>
              <a:rPr lang="en-US" sz="2400" dirty="0" err="1"/>
              <a:t>foundAtPosition</a:t>
            </a:r>
            <a:r>
              <a:rPr lang="en-US" sz="2400" dirty="0"/>
              <a:t> = </a:t>
            </a:r>
            <a:r>
              <a:rPr lang="en-US" sz="2400" dirty="0" err="1"/>
              <a:t>myString.lastIndexOf</a:t>
            </a:r>
            <a:r>
              <a:rPr lang="en-US" sz="2400" dirty="0"/>
              <a:t>(“Paul”);</a:t>
            </a:r>
          </a:p>
          <a:p>
            <a:pPr lvl="1"/>
            <a:r>
              <a:rPr lang="en-US" sz="2400" dirty="0"/>
              <a:t>alert(</a:t>
            </a:r>
            <a:r>
              <a:rPr lang="en-US" sz="2400" dirty="0" err="1"/>
              <a:t>foundAtPosition</a:t>
            </a:r>
            <a:r>
              <a:rPr lang="en-US" sz="2400" dirty="0"/>
              <a:t>);</a:t>
            </a:r>
          </a:p>
          <a:p>
            <a:r>
              <a:rPr lang="en-US" sz="2400" dirty="0"/>
              <a:t>&lt;/script&gt;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String Object - </a:t>
            </a:r>
            <a:r>
              <a:rPr lang="en-US" dirty="0" err="1" smtClean="0"/>
              <a:t>substr</a:t>
            </a:r>
            <a:r>
              <a:rPr lang="en-US" dirty="0"/>
              <a:t>() </a:t>
            </a:r>
            <a:r>
              <a:rPr lang="en-US" dirty="0" smtClean="0"/>
              <a:t>&amp; substring</a:t>
            </a:r>
            <a:r>
              <a:rPr lang="en-US" dirty="0"/>
              <a:t>()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copy a part of the string.</a:t>
            </a:r>
          </a:p>
          <a:p>
            <a:r>
              <a:rPr lang="en-US" dirty="0"/>
              <a:t>The method substring() takes two parameters: the character start position and the character end </a:t>
            </a:r>
            <a:r>
              <a:rPr lang="en-US" dirty="0" smtClean="0"/>
              <a:t>position of </a:t>
            </a:r>
            <a:r>
              <a:rPr lang="en-US" dirty="0"/>
              <a:t>the part of the string you want.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second parameter is optional; if you don’t include it, all </a:t>
            </a:r>
            <a:r>
              <a:rPr lang="en-US" dirty="0" smtClean="0"/>
              <a:t>characters from </a:t>
            </a:r>
            <a:r>
              <a:rPr lang="en-US" dirty="0"/>
              <a:t>the start position to the end of the string are included.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String Object - </a:t>
            </a:r>
            <a:r>
              <a:rPr lang="en-US" dirty="0" err="1" smtClean="0"/>
              <a:t>substr</a:t>
            </a:r>
            <a:r>
              <a:rPr lang="en-US" dirty="0" smtClean="0"/>
              <a:t>() &amp; substring()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substring(), the method </a:t>
            </a:r>
            <a:r>
              <a:rPr lang="en-US" dirty="0" err="1"/>
              <a:t>substr</a:t>
            </a:r>
            <a:r>
              <a:rPr lang="en-US" dirty="0"/>
              <a:t>() again takes two parameters, the first being the </a:t>
            </a:r>
            <a:r>
              <a:rPr lang="en-US" dirty="0" smtClean="0"/>
              <a:t>start position </a:t>
            </a:r>
            <a:r>
              <a:rPr lang="en-US" dirty="0"/>
              <a:t>of the first character you want included in your substring.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this time the </a:t>
            </a:r>
            <a:r>
              <a:rPr lang="en-US" dirty="0" smtClean="0"/>
              <a:t>second parameter </a:t>
            </a:r>
            <a:r>
              <a:rPr lang="en-US" dirty="0"/>
              <a:t>specifies the length of the string of characters that you want to cut out of the </a:t>
            </a:r>
            <a:r>
              <a:rPr lang="en-US" dirty="0" smtClean="0"/>
              <a:t>longer string</a:t>
            </a:r>
            <a:r>
              <a:rPr lang="en-US" dirty="0"/>
              <a:t>. </a:t>
            </a:r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String Object - </a:t>
            </a:r>
            <a:r>
              <a:rPr lang="en-US" dirty="0" err="1" smtClean="0"/>
              <a:t>substr</a:t>
            </a:r>
            <a:r>
              <a:rPr lang="en-US" dirty="0" smtClean="0"/>
              <a:t>() &amp; substring()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1752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myString</a:t>
            </a:r>
            <a:r>
              <a:rPr lang="en-US" sz="2400" dirty="0"/>
              <a:t> = “JavaScript”;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mySubString</a:t>
            </a:r>
            <a:r>
              <a:rPr lang="en-US" sz="2400" dirty="0"/>
              <a:t> = </a:t>
            </a:r>
            <a:r>
              <a:rPr lang="en-US" sz="2400" dirty="0" err="1"/>
              <a:t>myString.substring</a:t>
            </a:r>
            <a:r>
              <a:rPr lang="en-US" sz="2400" dirty="0"/>
              <a:t>(0,4);</a:t>
            </a:r>
          </a:p>
          <a:p>
            <a:r>
              <a:rPr lang="en-US" sz="2400" dirty="0" smtClean="0"/>
              <a:t>alert(</a:t>
            </a:r>
            <a:r>
              <a:rPr lang="en-US" sz="2400" dirty="0" err="1" smtClean="0"/>
              <a:t>mySubString</a:t>
            </a:r>
            <a:r>
              <a:rPr lang="en-US" sz="2400" dirty="0"/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038600"/>
            <a:ext cx="8229600" cy="1752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myString</a:t>
            </a:r>
            <a:r>
              <a:rPr lang="en-US" sz="2400" dirty="0" smtClean="0"/>
              <a:t> = "JavaScript";</a:t>
            </a:r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mySubString</a:t>
            </a:r>
            <a:r>
              <a:rPr lang="en-US" sz="2400" dirty="0" smtClean="0"/>
              <a:t> = </a:t>
            </a:r>
            <a:r>
              <a:rPr lang="en-US" sz="2400" dirty="0" err="1" smtClean="0"/>
              <a:t>myString.substr</a:t>
            </a:r>
            <a:r>
              <a:rPr lang="en-US" sz="2400" dirty="0" smtClean="0"/>
              <a:t>(0,6);</a:t>
            </a:r>
          </a:p>
          <a:p>
            <a:r>
              <a:rPr lang="en-US" sz="2400" dirty="0" smtClean="0"/>
              <a:t>alert(</a:t>
            </a:r>
            <a:r>
              <a:rPr lang="en-US" sz="2400" dirty="0" err="1" smtClean="0"/>
              <a:t>mySubString</a:t>
            </a:r>
            <a:r>
              <a:rPr lang="en-US" sz="2400" dirty="0" smtClean="0"/>
              <a:t>);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Object- And the real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use our car?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turn the ignition key, </a:t>
            </a:r>
            <a:endParaRPr lang="en-US" dirty="0" smtClean="0"/>
          </a:p>
          <a:p>
            <a:pPr lvl="1"/>
            <a:r>
              <a:rPr lang="en-US" dirty="0" smtClean="0"/>
              <a:t>press </a:t>
            </a:r>
            <a:r>
              <a:rPr lang="en-US" dirty="0"/>
              <a:t>the gas pedal, </a:t>
            </a:r>
            <a:endParaRPr lang="en-US" dirty="0" smtClean="0"/>
          </a:p>
          <a:p>
            <a:pPr lvl="1"/>
            <a:r>
              <a:rPr lang="en-US" dirty="0" smtClean="0"/>
              <a:t>beep </a:t>
            </a:r>
            <a:r>
              <a:rPr lang="en-US" dirty="0"/>
              <a:t>the horn, </a:t>
            </a:r>
            <a:endParaRPr lang="en-US" dirty="0" smtClean="0"/>
          </a:p>
          <a:p>
            <a:pPr lvl="1"/>
            <a:r>
              <a:rPr lang="en-US" dirty="0" smtClean="0"/>
              <a:t>change </a:t>
            </a:r>
            <a:r>
              <a:rPr lang="en-US" dirty="0"/>
              <a:t>the </a:t>
            </a:r>
            <a:r>
              <a:rPr lang="en-US" dirty="0" smtClean="0"/>
              <a:t>gear (that </a:t>
            </a:r>
            <a:r>
              <a:rPr lang="en-US" dirty="0"/>
              <a:t>is, </a:t>
            </a:r>
            <a:r>
              <a:rPr lang="en-US" dirty="0" smtClean="0"/>
              <a:t>between </a:t>
            </a:r>
            <a:r>
              <a:rPr lang="en-US" dirty="0"/>
              <a:t>1, 2, 3, 4, and </a:t>
            </a:r>
            <a:r>
              <a:rPr lang="en-US" dirty="0" smtClean="0"/>
              <a:t>reverse) and </a:t>
            </a:r>
            <a:r>
              <a:rPr lang="en-US" dirty="0"/>
              <a:t>so on.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you do this, you are using </a:t>
            </a:r>
            <a:r>
              <a:rPr lang="en-US" b="1" dirty="0"/>
              <a:t>methods</a:t>
            </a:r>
            <a:r>
              <a:rPr lang="en-US" i="1" dirty="0"/>
              <a:t> of the object.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String Object - </a:t>
            </a:r>
            <a:r>
              <a:rPr lang="en-US" dirty="0" err="1" smtClean="0"/>
              <a:t>toLowerCase</a:t>
            </a:r>
            <a:r>
              <a:rPr lang="en-US" dirty="0"/>
              <a:t>() </a:t>
            </a:r>
            <a:r>
              <a:rPr lang="en-US" dirty="0" smtClean="0"/>
              <a:t>&amp; </a:t>
            </a:r>
            <a:r>
              <a:rPr lang="en-US" dirty="0" err="1" smtClean="0"/>
              <a:t>toUpperCase</a:t>
            </a:r>
            <a:r>
              <a:rPr lang="en-US" dirty="0"/>
              <a:t>()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you want to change the case of a string, for example to remove case sensitivity when </a:t>
            </a:r>
            <a:r>
              <a:rPr lang="en-US" dirty="0" smtClean="0"/>
              <a:t>comparing strings</a:t>
            </a:r>
            <a:r>
              <a:rPr lang="en-US" dirty="0"/>
              <a:t>, you need the </a:t>
            </a:r>
            <a:r>
              <a:rPr lang="en-US" dirty="0" err="1"/>
              <a:t>toLowerCase</a:t>
            </a:r>
            <a:r>
              <a:rPr lang="en-US" dirty="0"/>
              <a:t>() and </a:t>
            </a:r>
            <a:r>
              <a:rPr lang="en-US" dirty="0" err="1"/>
              <a:t>toUpperCase</a:t>
            </a:r>
            <a:r>
              <a:rPr lang="en-US" dirty="0"/>
              <a:t>() methods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</a:t>
            </a:r>
            <a:r>
              <a:rPr lang="en-US" dirty="0"/>
              <a:t>of them return a string that is the value of the string in the String object, </a:t>
            </a:r>
            <a:r>
              <a:rPr lang="en-US" dirty="0" smtClean="0"/>
              <a:t>but with </a:t>
            </a:r>
            <a:r>
              <a:rPr lang="en-US" dirty="0"/>
              <a:t>its case </a:t>
            </a:r>
            <a:r>
              <a:rPr lang="en-US" dirty="0" smtClean="0"/>
              <a:t>converted </a:t>
            </a:r>
            <a:r>
              <a:rPr lang="en-US" dirty="0"/>
              <a:t>to either upper or lower depending on the method invoked. </a:t>
            </a:r>
            <a:endParaRPr lang="en-US" dirty="0" smtClean="0"/>
          </a:p>
          <a:p>
            <a:r>
              <a:rPr lang="en-US" dirty="0" smtClean="0"/>
              <a:t>Any non-alphabetical characters </a:t>
            </a:r>
            <a:r>
              <a:rPr lang="en-US" dirty="0"/>
              <a:t>remain unchanged by these functions.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String Object - </a:t>
            </a:r>
            <a:r>
              <a:rPr lang="en-US" dirty="0" err="1" smtClean="0"/>
              <a:t>toLowerCase</a:t>
            </a:r>
            <a:r>
              <a:rPr lang="en-US" dirty="0" smtClean="0"/>
              <a:t>() &amp; </a:t>
            </a:r>
            <a:r>
              <a:rPr lang="en-US" dirty="0" err="1" smtClean="0"/>
              <a:t>toUpperCase</a:t>
            </a:r>
            <a:r>
              <a:rPr lang="en-US" dirty="0" smtClean="0"/>
              <a:t>()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457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myString</a:t>
            </a:r>
            <a:r>
              <a:rPr lang="en-US" sz="2400" dirty="0"/>
              <a:t> = “I Don’t Care About Case”</a:t>
            </a:r>
          </a:p>
          <a:p>
            <a:r>
              <a:rPr lang="en-US" sz="2400" dirty="0"/>
              <a:t>if (</a:t>
            </a:r>
            <a:r>
              <a:rPr lang="en-US" sz="2400" dirty="0" err="1"/>
              <a:t>myString.toLowerCase</a:t>
            </a:r>
            <a:r>
              <a:rPr lang="en-US" sz="2400" dirty="0"/>
              <a:t>() == “</a:t>
            </a:r>
            <a:r>
              <a:rPr lang="en-US" sz="2400" dirty="0" err="1"/>
              <a:t>i</a:t>
            </a:r>
            <a:r>
              <a:rPr lang="en-US" sz="2400" dirty="0"/>
              <a:t> don’t care about case</a:t>
            </a:r>
            <a:r>
              <a:rPr lang="en-US" sz="2400" dirty="0" smtClean="0"/>
              <a:t>”){</a:t>
            </a:r>
            <a:endParaRPr lang="en-US" sz="2400" dirty="0"/>
          </a:p>
          <a:p>
            <a:r>
              <a:rPr lang="en-US" sz="2400" dirty="0" smtClean="0"/>
              <a:t>	alert</a:t>
            </a:r>
            <a:r>
              <a:rPr lang="en-US" sz="2400" dirty="0"/>
              <a:t>(“Who cares about case?”);</a:t>
            </a:r>
          </a:p>
          <a:p>
            <a:r>
              <a:rPr lang="en-US" sz="2400" dirty="0"/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Array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well as storing data, Array objects also provide a number of useful properties and methods you </a:t>
            </a:r>
            <a:r>
              <a:rPr lang="en-US" dirty="0" smtClean="0"/>
              <a:t>can use </a:t>
            </a:r>
            <a:r>
              <a:rPr lang="en-US" dirty="0" smtClean="0"/>
              <a:t>to manipulate the data in the array and find out information such as the size of the array.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Array - </a:t>
            </a:r>
            <a:r>
              <a:rPr lang="en-US" dirty="0" smtClean="0"/>
              <a:t>length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length property gives you the number of elements within an array. </a:t>
            </a:r>
            <a:endParaRPr lang="en-US" dirty="0" smtClean="0"/>
          </a:p>
          <a:p>
            <a:r>
              <a:rPr lang="en-US" dirty="0" smtClean="0"/>
              <a:t>Useful when you want to traverse and see how many records are added to the array.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962400"/>
            <a:ext cx="8077200" cy="2362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var</a:t>
            </a:r>
            <a:r>
              <a:rPr lang="en-US" sz="2000" dirty="0" smtClean="0"/>
              <a:t> names = new Array();</a:t>
            </a:r>
          </a:p>
          <a:p>
            <a:r>
              <a:rPr lang="en-US" sz="2000" dirty="0" smtClean="0"/>
              <a:t>names[0] = “Paul”;</a:t>
            </a:r>
          </a:p>
          <a:p>
            <a:r>
              <a:rPr lang="en-US" sz="2000" dirty="0" smtClean="0"/>
              <a:t>names[1] = “Catherine”;</a:t>
            </a:r>
          </a:p>
          <a:p>
            <a:r>
              <a:rPr lang="en-US" sz="2000" dirty="0" smtClean="0"/>
              <a:t>names[11] = “Steve”;</a:t>
            </a:r>
          </a:p>
          <a:p>
            <a:r>
              <a:rPr lang="en-US" sz="2000" dirty="0" err="1" smtClean="0"/>
              <a:t>document.write</a:t>
            </a:r>
            <a:r>
              <a:rPr lang="en-US" sz="2000" dirty="0" smtClean="0"/>
              <a:t>(“The last name is “ + names[</a:t>
            </a:r>
            <a:r>
              <a:rPr lang="en-US" sz="2000" dirty="0" err="1" smtClean="0"/>
              <a:t>names.length</a:t>
            </a:r>
            <a:r>
              <a:rPr lang="en-US" sz="2000" dirty="0" smtClean="0"/>
              <a:t> - 1]);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Array - </a:t>
            </a:r>
            <a:r>
              <a:rPr lang="en-US" dirty="0" err="1" smtClean="0"/>
              <a:t>concat</a:t>
            </a:r>
            <a:r>
              <a:rPr lang="en-US" dirty="0" smtClean="0"/>
              <a:t>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you want to take two separate arrays and join them together into one big array, you can use the </a:t>
            </a:r>
            <a:r>
              <a:rPr lang="en-US" dirty="0" smtClean="0"/>
              <a:t>Array object’s </a:t>
            </a:r>
            <a:r>
              <a:rPr lang="en-US" dirty="0" err="1" smtClean="0"/>
              <a:t>concat</a:t>
            </a:r>
            <a:r>
              <a:rPr lang="en-US" dirty="0" smtClean="0"/>
              <a:t>() method.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concat</a:t>
            </a:r>
            <a:r>
              <a:rPr lang="en-US" dirty="0" smtClean="0"/>
              <a:t>() method returns a new array, which is the combination of </a:t>
            </a:r>
            <a:r>
              <a:rPr lang="en-US" dirty="0" smtClean="0"/>
              <a:t>the two </a:t>
            </a:r>
            <a:r>
              <a:rPr lang="en-US" dirty="0" smtClean="0"/>
              <a:t>arrays: the elements of the first array, then the elements of the second array.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smtClean="0"/>
              <a:t>do this, you use </a:t>
            </a:r>
            <a:r>
              <a:rPr lang="en-US" dirty="0" smtClean="0"/>
              <a:t>the method </a:t>
            </a:r>
            <a:r>
              <a:rPr lang="en-US" dirty="0" smtClean="0"/>
              <a:t>on your first array and pass the name of the second array as its parameter.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Array - </a:t>
            </a:r>
            <a:r>
              <a:rPr lang="en-US" dirty="0" err="1" smtClean="0"/>
              <a:t>concat</a:t>
            </a:r>
            <a:r>
              <a:rPr lang="en-US" dirty="0" smtClean="0"/>
              <a:t>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228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names = new Array(“</a:t>
            </a:r>
            <a:r>
              <a:rPr lang="en-US" sz="2400" dirty="0" err="1" smtClean="0"/>
              <a:t>Paul”,”Catherine”,”Steve</a:t>
            </a:r>
            <a:r>
              <a:rPr lang="en-US" sz="2400" dirty="0" smtClean="0"/>
              <a:t>”);</a:t>
            </a:r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ages = new Array(31,29,34);</a:t>
            </a:r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concatArray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concatArray</a:t>
            </a:r>
            <a:r>
              <a:rPr lang="en-US" sz="2400" dirty="0" smtClean="0"/>
              <a:t> = </a:t>
            </a:r>
            <a:r>
              <a:rPr lang="en-US" sz="2400" dirty="0" err="1" smtClean="0"/>
              <a:t>names.concat</a:t>
            </a:r>
            <a:r>
              <a:rPr lang="en-US" sz="2400" dirty="0" smtClean="0"/>
              <a:t>(ages);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Array - slice</a:t>
            </a:r>
            <a:r>
              <a:rPr lang="en-US" dirty="0" smtClean="0"/>
              <a:t>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When you just want to copy a portion of an array, you can use the slice() method.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smtClean="0"/>
              <a:t>the slice</a:t>
            </a:r>
            <a:r>
              <a:rPr lang="en-US" dirty="0" smtClean="0"/>
              <a:t>() method</a:t>
            </a:r>
            <a:r>
              <a:rPr lang="en-US" dirty="0" smtClean="0"/>
              <a:t>, you can slice out a portion of the array and assign that to a new variable name.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slice</a:t>
            </a:r>
            <a:r>
              <a:rPr lang="en-US" dirty="0" smtClean="0"/>
              <a:t>() method </a:t>
            </a:r>
            <a:r>
              <a:rPr lang="en-US" dirty="0" smtClean="0"/>
              <a:t>has two </a:t>
            </a:r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index of the first element you want </a:t>
            </a:r>
            <a:r>
              <a:rPr lang="en-US" dirty="0" smtClean="0"/>
              <a:t>copied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index of the element marking the end of the portion you are slicing out (optional)</a:t>
            </a:r>
          </a:p>
          <a:p>
            <a:r>
              <a:rPr lang="en-US" dirty="0" smtClean="0"/>
              <a:t>Just as with string copying with </a:t>
            </a:r>
            <a:r>
              <a:rPr lang="en-US" dirty="0" err="1" smtClean="0"/>
              <a:t>substr</a:t>
            </a:r>
            <a:r>
              <a:rPr lang="en-US" dirty="0" smtClean="0"/>
              <a:t>() and substring(), the start point is included in the copy, </a:t>
            </a:r>
            <a:r>
              <a:rPr lang="en-US" dirty="0" smtClean="0"/>
              <a:t>but the </a:t>
            </a:r>
            <a:r>
              <a:rPr lang="en-US" dirty="0" smtClean="0"/>
              <a:t>end point is not. Again, if you don’t include the second parameter, all elements from the start </a:t>
            </a:r>
            <a:r>
              <a:rPr lang="en-US" dirty="0" smtClean="0"/>
              <a:t>index onward </a:t>
            </a:r>
            <a:r>
              <a:rPr lang="en-US" dirty="0" smtClean="0"/>
              <a:t>are copied.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Array - slice()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1600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names = new Array(“</a:t>
            </a:r>
            <a:r>
              <a:rPr lang="en-US" sz="2400" dirty="0" err="1" smtClean="0"/>
              <a:t>Paul”,”Sarah”,”Louise”,”Adam”,”Bob</a:t>
            </a:r>
            <a:r>
              <a:rPr lang="en-US" sz="2400" dirty="0" smtClean="0"/>
              <a:t>”);</a:t>
            </a:r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slicedArray</a:t>
            </a:r>
            <a:r>
              <a:rPr lang="en-US" sz="2400" dirty="0" smtClean="0"/>
              <a:t> = </a:t>
            </a:r>
            <a:r>
              <a:rPr lang="en-US" sz="2400" dirty="0" err="1" smtClean="0"/>
              <a:t>names.slice</a:t>
            </a:r>
            <a:r>
              <a:rPr lang="en-US" sz="2400" dirty="0" smtClean="0"/>
              <a:t>(1,3);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Array - </a:t>
            </a:r>
            <a:r>
              <a:rPr lang="en-US" dirty="0" smtClean="0"/>
              <a:t>join()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join() method concatenates all the elements in an array and returns them as a string. </a:t>
            </a:r>
            <a:endParaRPr lang="en-US" dirty="0" smtClean="0"/>
          </a:p>
          <a:p>
            <a:r>
              <a:rPr lang="en-US" dirty="0" smtClean="0"/>
              <a:t>It also enables </a:t>
            </a:r>
            <a:r>
              <a:rPr lang="en-US" dirty="0" smtClean="0"/>
              <a:t>you to specify any characters you want to insert between elements as they are joined together.</a:t>
            </a:r>
          </a:p>
          <a:p>
            <a:r>
              <a:rPr lang="en-US" dirty="0" smtClean="0"/>
              <a:t>The method has only one parameter, and that’s the string you want between elements.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Array - join()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2209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myShopping</a:t>
            </a:r>
            <a:r>
              <a:rPr lang="en-US" sz="2000" dirty="0" smtClean="0"/>
              <a:t> = new Array(“</a:t>
            </a:r>
            <a:r>
              <a:rPr lang="en-US" sz="2000" dirty="0" err="1" smtClean="0"/>
              <a:t>Eggs”,”Milk”,”Potatoes”,”Cereal”,”Banana</a:t>
            </a:r>
            <a:r>
              <a:rPr lang="en-US" sz="2000" dirty="0" smtClean="0"/>
              <a:t>”);</a:t>
            </a:r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myShoppingList</a:t>
            </a:r>
            <a:r>
              <a:rPr lang="en-US" sz="2000" dirty="0" smtClean="0"/>
              <a:t> = </a:t>
            </a:r>
            <a:r>
              <a:rPr lang="en-US" sz="2000" dirty="0" err="1" smtClean="0"/>
              <a:t>myShopping.join</a:t>
            </a:r>
            <a:r>
              <a:rPr lang="en-US" sz="2000" dirty="0" smtClean="0"/>
              <a:t>(“&lt;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&gt;”);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Object- And the real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You can think of methods as being a bit like functions. </a:t>
            </a:r>
            <a:endParaRPr lang="en-US" dirty="0" smtClean="0"/>
          </a:p>
          <a:p>
            <a:r>
              <a:rPr lang="en-US" dirty="0" smtClean="0"/>
              <a:t>Sometimes</a:t>
            </a:r>
            <a:r>
              <a:rPr lang="en-US" dirty="0"/>
              <a:t>, you may need to use some </a:t>
            </a:r>
            <a:r>
              <a:rPr lang="en-US" dirty="0" smtClean="0"/>
              <a:t>information with </a:t>
            </a:r>
            <a:r>
              <a:rPr lang="en-US" dirty="0"/>
              <a:t>the method, or pass it a parameter, to get it to work.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when you use the </a:t>
            </a:r>
            <a:r>
              <a:rPr lang="en-US" dirty="0" err="1" smtClean="0"/>
              <a:t>changinggears</a:t>
            </a:r>
            <a:r>
              <a:rPr lang="en-US" dirty="0" smtClean="0"/>
              <a:t> method</a:t>
            </a:r>
            <a:r>
              <a:rPr lang="en-US" dirty="0"/>
              <a:t>, you need to say which gear you want to change to. 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methods may pass </a:t>
            </a:r>
            <a:r>
              <a:rPr lang="en-US" dirty="0" smtClean="0"/>
              <a:t>information back </a:t>
            </a:r>
            <a:r>
              <a:rPr lang="en-US" dirty="0"/>
              <a:t>to the owner.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the dipstick method will tell the owner how much oil is left in the car.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Array - sort</a:t>
            </a:r>
            <a:r>
              <a:rPr lang="en-US" dirty="0" smtClean="0"/>
              <a:t>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have an array that contains similar data, such as a list of names or a list of ages, you may want </a:t>
            </a:r>
            <a:r>
              <a:rPr lang="en-US" dirty="0" smtClean="0"/>
              <a:t>to put </a:t>
            </a:r>
            <a:r>
              <a:rPr lang="en-US" dirty="0" smtClean="0"/>
              <a:t>them in alphabetical or numerical order.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is something that the sort() method makes very easy.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Array - sort</a:t>
            </a:r>
            <a:r>
              <a:rPr lang="en-US" dirty="0" smtClean="0"/>
              <a:t>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2971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var</a:t>
            </a:r>
            <a:r>
              <a:rPr lang="en-US" sz="2000" dirty="0" smtClean="0"/>
              <a:t> names = new Array(“</a:t>
            </a:r>
            <a:r>
              <a:rPr lang="en-US" sz="2000" dirty="0" err="1" smtClean="0"/>
              <a:t>Paul”,”Sarah”,”Louise”,”Adam”,”Bob</a:t>
            </a:r>
            <a:r>
              <a:rPr lang="en-US" sz="2000" dirty="0" smtClean="0"/>
              <a:t>”);</a:t>
            </a:r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elementIndex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names.sort</a:t>
            </a:r>
            <a:r>
              <a:rPr lang="en-US" sz="2000" dirty="0" smtClean="0"/>
              <a:t>();</a:t>
            </a:r>
          </a:p>
          <a:p>
            <a:r>
              <a:rPr lang="en-US" sz="2000" dirty="0" err="1" smtClean="0"/>
              <a:t>document.write</a:t>
            </a:r>
            <a:r>
              <a:rPr lang="en-US" sz="2000" dirty="0" smtClean="0"/>
              <a:t>(“Now the names again in order” + “&lt;BR</a:t>
            </a:r>
            <a:r>
              <a:rPr lang="en-US" sz="2000" dirty="0" smtClean="0"/>
              <a:t>&gt;”);</a:t>
            </a:r>
          </a:p>
          <a:p>
            <a:r>
              <a:rPr lang="en-US" sz="2000" dirty="0" smtClean="0"/>
              <a:t>for </a:t>
            </a:r>
            <a:r>
              <a:rPr lang="en-US" sz="2000" dirty="0" smtClean="0"/>
              <a:t>(</a:t>
            </a:r>
            <a:r>
              <a:rPr lang="en-US" sz="2000" dirty="0" err="1" smtClean="0"/>
              <a:t>elementIndex</a:t>
            </a:r>
            <a:r>
              <a:rPr lang="en-US" sz="2000" dirty="0" smtClean="0"/>
              <a:t> = 0; </a:t>
            </a:r>
            <a:r>
              <a:rPr lang="en-US" sz="2000" dirty="0" err="1" smtClean="0"/>
              <a:t>elementIndex</a:t>
            </a:r>
            <a:r>
              <a:rPr lang="en-US" sz="2000" dirty="0" smtClean="0"/>
              <a:t> &lt; </a:t>
            </a:r>
            <a:r>
              <a:rPr lang="en-US" sz="2000" dirty="0" err="1" smtClean="0"/>
              <a:t>names.length</a:t>
            </a:r>
            <a:r>
              <a:rPr lang="en-US" sz="2000" dirty="0" smtClean="0"/>
              <a:t>; </a:t>
            </a:r>
            <a:r>
              <a:rPr lang="en-US" sz="2000" dirty="0" err="1" smtClean="0"/>
              <a:t>elementIndex</a:t>
            </a:r>
            <a:r>
              <a:rPr lang="en-US" sz="2000" dirty="0" smtClean="0"/>
              <a:t>++){</a:t>
            </a:r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document.write</a:t>
            </a:r>
            <a:r>
              <a:rPr lang="en-US" sz="2000" dirty="0" smtClean="0"/>
              <a:t>(names[</a:t>
            </a:r>
            <a:r>
              <a:rPr lang="en-US" sz="2000" dirty="0" err="1" smtClean="0"/>
              <a:t>elementIndex</a:t>
            </a:r>
            <a:r>
              <a:rPr lang="en-US" sz="2000" dirty="0" smtClean="0"/>
              <a:t>] + “&lt;BR&gt;”);</a:t>
            </a:r>
          </a:p>
          <a:p>
            <a:r>
              <a:rPr lang="en-US" sz="2000" dirty="0" smtClean="0"/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Array - sort()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sorting is case sensitive, so Paul will come before </a:t>
            </a:r>
            <a:r>
              <a:rPr lang="en-US" dirty="0" err="1" smtClean="0"/>
              <a:t>paul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Remember </a:t>
            </a:r>
            <a:r>
              <a:rPr lang="en-US" dirty="0" smtClean="0"/>
              <a:t>that </a:t>
            </a:r>
            <a:r>
              <a:rPr lang="en-US" dirty="0" smtClean="0"/>
              <a:t>JavaScript stores </a:t>
            </a:r>
            <a:r>
              <a:rPr lang="en-US" dirty="0" smtClean="0"/>
              <a:t>letters encoded in their equivalent Unicode number, and that sorting is done based on </a:t>
            </a:r>
            <a:r>
              <a:rPr lang="en-US" dirty="0" smtClean="0"/>
              <a:t>Unicode numbers </a:t>
            </a:r>
            <a:r>
              <a:rPr lang="en-US" dirty="0" smtClean="0"/>
              <a:t>rather than actual letters.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just happens that Unicode numbers match the order in the alphabet.</a:t>
            </a:r>
          </a:p>
          <a:p>
            <a:r>
              <a:rPr lang="en-US" dirty="0" smtClean="0"/>
              <a:t>However, lowercase letters are given a different sequence of numbers, which come after the </a:t>
            </a:r>
            <a:r>
              <a:rPr lang="en-US" dirty="0" smtClean="0"/>
              <a:t>uppercase letters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 smtClean="0"/>
              <a:t>the array with elements Adam, </a:t>
            </a:r>
            <a:r>
              <a:rPr lang="en-US" dirty="0" err="1" smtClean="0"/>
              <a:t>adam</a:t>
            </a:r>
            <a:r>
              <a:rPr lang="en-US" dirty="0" smtClean="0"/>
              <a:t>, Zoë, </a:t>
            </a:r>
            <a:r>
              <a:rPr lang="en-US" dirty="0" err="1" smtClean="0"/>
              <a:t>zoë</a:t>
            </a:r>
            <a:r>
              <a:rPr lang="en-US" dirty="0" smtClean="0"/>
              <a:t>, will be sorted to the order Adam, </a:t>
            </a:r>
            <a:r>
              <a:rPr lang="en-US" dirty="0" smtClean="0"/>
              <a:t>Zoë, </a:t>
            </a:r>
            <a:r>
              <a:rPr lang="en-US" dirty="0" err="1" smtClean="0"/>
              <a:t>adam</a:t>
            </a:r>
            <a:r>
              <a:rPr lang="en-US" dirty="0" smtClean="0"/>
              <a:t>, </a:t>
            </a:r>
            <a:r>
              <a:rPr lang="en-US" dirty="0" err="1" smtClean="0"/>
              <a:t>zoë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Array - </a:t>
            </a:r>
            <a:r>
              <a:rPr lang="en-US" dirty="0" smtClean="0"/>
              <a:t>reverse()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Putting Your Array into Reverse Order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86000"/>
            <a:ext cx="8229600" cy="1295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myShopping</a:t>
            </a:r>
            <a:r>
              <a:rPr lang="en-US" sz="2000" dirty="0" smtClean="0"/>
              <a:t> = new Array(“</a:t>
            </a:r>
            <a:r>
              <a:rPr lang="en-US" sz="2000" dirty="0" err="1" smtClean="0"/>
              <a:t>Eggs”,”Milk”,”Potatoes”,”Cereal”,”Banana</a:t>
            </a:r>
            <a:r>
              <a:rPr lang="en-US" sz="2000" dirty="0" smtClean="0"/>
              <a:t>”);</a:t>
            </a:r>
          </a:p>
          <a:p>
            <a:r>
              <a:rPr lang="en-US" sz="2000" dirty="0" err="1" smtClean="0"/>
              <a:t>myShopping.reverse</a:t>
            </a:r>
            <a:r>
              <a:rPr lang="en-US" sz="2000" dirty="0" smtClean="0"/>
              <a:t>();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Date object handles everything to do with date and time in JavaScript. </a:t>
            </a:r>
          </a:p>
          <a:p>
            <a:r>
              <a:rPr lang="en-US" dirty="0" smtClean="0"/>
              <a:t>Using </a:t>
            </a:r>
            <a:r>
              <a:rPr lang="en-US" dirty="0" smtClean="0"/>
              <a:t>it, you can find out </a:t>
            </a:r>
            <a:r>
              <a:rPr lang="en-US" dirty="0" smtClean="0"/>
              <a:t>the date </a:t>
            </a:r>
            <a:r>
              <a:rPr lang="en-US" dirty="0" smtClean="0"/>
              <a:t>and time now, store your own dates and times, do calculations with these dates, and convert </a:t>
            </a:r>
            <a:r>
              <a:rPr lang="en-US" dirty="0" smtClean="0"/>
              <a:t>the dates </a:t>
            </a:r>
            <a:r>
              <a:rPr lang="en-US" dirty="0" smtClean="0"/>
              <a:t>into strings.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Creating a Date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declare and initialize a Date object in four ways.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the first method, you simply declare a </a:t>
            </a:r>
            <a:r>
              <a:rPr lang="en-US" dirty="0" smtClean="0"/>
              <a:t>new Date </a:t>
            </a:r>
            <a:r>
              <a:rPr lang="en-US" dirty="0" smtClean="0"/>
              <a:t>object without initializing its value.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this case, the date and time value will be set to the </a:t>
            </a:r>
            <a:r>
              <a:rPr lang="en-US" dirty="0" smtClean="0"/>
              <a:t>current date </a:t>
            </a:r>
            <a:r>
              <a:rPr lang="en-US" dirty="0" smtClean="0"/>
              <a:t>and time on the PC on which the script is run.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5334000"/>
            <a:ext cx="83058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/>
              <a:t>var</a:t>
            </a:r>
            <a:r>
              <a:rPr lang="en-US" sz="2800" dirty="0" smtClean="0"/>
              <a:t> theDate1 = new Date();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Creating a Date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Secondly, you can define a Date object by passing the number of milliseconds since January 1, 1970, </a:t>
            </a:r>
            <a:r>
              <a:rPr lang="en-US" dirty="0" smtClean="0"/>
              <a:t>at 00:00:00 </a:t>
            </a:r>
            <a:r>
              <a:rPr lang="en-US" dirty="0" smtClean="0"/>
              <a:t>GMT. </a:t>
            </a:r>
            <a:endParaRPr lang="en-US" dirty="0" smtClean="0"/>
          </a:p>
          <a:p>
            <a:r>
              <a:rPr lang="en-US" dirty="0" smtClean="0"/>
              <a:t>The following date </a:t>
            </a:r>
            <a:r>
              <a:rPr lang="en-US" dirty="0" smtClean="0"/>
              <a:t>is 31 January 2000 00:20:00 GMT (that is, 20 </a:t>
            </a:r>
            <a:r>
              <a:rPr lang="en-US" dirty="0" smtClean="0"/>
              <a:t>minutes past </a:t>
            </a:r>
            <a:r>
              <a:rPr lang="en-US" dirty="0" smtClean="0"/>
              <a:t>midnight).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876800"/>
            <a:ext cx="83058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theDate1 </a:t>
            </a:r>
            <a:r>
              <a:rPr lang="en-US" sz="2400" dirty="0" smtClean="0"/>
              <a:t>= </a:t>
            </a:r>
            <a:r>
              <a:rPr lang="en-US" sz="2400" dirty="0" err="1" smtClean="0"/>
              <a:t>var</a:t>
            </a:r>
            <a:r>
              <a:rPr lang="en-US" sz="2400" dirty="0" smtClean="0"/>
              <a:t> theDate2 = new Date(949278000000</a:t>
            </a:r>
            <a:r>
              <a:rPr lang="en-US" sz="2400" dirty="0" smtClean="0"/>
              <a:t>);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Creating a Date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 smtClean="0"/>
              <a:t>can pass a string representing a date, or a date and time. In the following example, you </a:t>
            </a:r>
            <a:r>
              <a:rPr lang="en-US" dirty="0" smtClean="0"/>
              <a:t>have “31 </a:t>
            </a:r>
            <a:r>
              <a:rPr lang="en-US" dirty="0" smtClean="0"/>
              <a:t>January 2010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200400"/>
            <a:ext cx="83058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theDate3 = new Date(“31 January 2010”);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Creating a Date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the fourth and final way of defining a Date object, you initialize it by passing the following </a:t>
            </a:r>
            <a:r>
              <a:rPr lang="en-US" dirty="0" smtClean="0"/>
              <a:t>parameters separated </a:t>
            </a:r>
            <a:r>
              <a:rPr lang="en-US" dirty="0" smtClean="0"/>
              <a:t>by commas: year, month, day, hours, minutes, </a:t>
            </a:r>
            <a:r>
              <a:rPr lang="en-US" dirty="0" smtClean="0"/>
              <a:t>seconds, and milliseconds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date is actually 31 January 2010 at 15:35:20 and 20 milliseconds. You can specify just the date part </a:t>
            </a:r>
            <a:r>
              <a:rPr lang="en-US" dirty="0" smtClean="0"/>
              <a:t>if you </a:t>
            </a:r>
            <a:r>
              <a:rPr lang="en-US" dirty="0" smtClean="0"/>
              <a:t>wish and ignore the time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124200"/>
            <a:ext cx="8305800" cy="838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theDate4 = new Date(2010,0,31,15,35,20,20);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Date Object – Getting date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371600"/>
          <a:ext cx="7620000" cy="3312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0000"/>
                <a:gridCol w="3810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Method</a:t>
                      </a:r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Returns</a:t>
                      </a:r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/>
                        <a:t>getDate</a:t>
                      </a:r>
                      <a:r>
                        <a:rPr lang="en-US" sz="1800" kern="1200" baseline="0" dirty="0" smtClean="0"/>
                        <a:t>()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Getting the day of</a:t>
                      </a:r>
                      <a:r>
                        <a:rPr lang="en-US" baseline="0" dirty="0" smtClean="0"/>
                        <a:t> the month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/>
                        <a:t>getDay</a:t>
                      </a:r>
                      <a:r>
                        <a:rPr lang="en-US" sz="1800" kern="1200" baseline="0" dirty="0" smtClean="0"/>
                        <a:t>()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Getting the day of the</a:t>
                      </a:r>
                      <a:r>
                        <a:rPr lang="en-US" baseline="0" dirty="0" smtClean="0"/>
                        <a:t> week: Sunday -0 Monday 1 etc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/>
                        <a:t>getMonth</a:t>
                      </a:r>
                      <a:r>
                        <a:rPr lang="en-US" sz="1800" kern="1200" baseline="0" dirty="0" smtClean="0"/>
                        <a:t>()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Getting the</a:t>
                      </a:r>
                      <a:r>
                        <a:rPr lang="en-US" baseline="0" dirty="0" smtClean="0"/>
                        <a:t> month a integer : Jan - 0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/>
                        <a:t>getFullYear</a:t>
                      </a:r>
                      <a:r>
                        <a:rPr lang="en-US" sz="1800" kern="1200" baseline="0" dirty="0" smtClean="0"/>
                        <a:t>()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year</a:t>
                      </a:r>
                      <a:r>
                        <a:rPr lang="en-US" baseline="0" dirty="0" smtClean="0"/>
                        <a:t> as four digit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err="1" smtClean="0"/>
                        <a:t>toDateString</a:t>
                      </a:r>
                      <a:r>
                        <a:rPr lang="en-US" sz="1800" kern="1200" baseline="0" dirty="0" smtClean="0"/>
                        <a:t>()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Returns the full date based on the current time zone as a human readable string. For example “Wed 31 Dec 2003”.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Object- And the real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Sometimes using one or more of the methods may change one or more of the object’s properties. </a:t>
            </a:r>
            <a:endParaRPr lang="en-US" dirty="0" smtClean="0"/>
          </a:p>
          <a:p>
            <a:pPr lvl="1"/>
            <a:r>
              <a:rPr lang="en-US" dirty="0" smtClean="0"/>
              <a:t>For example</a:t>
            </a:r>
            <a:r>
              <a:rPr lang="en-US" dirty="0"/>
              <a:t>, using the accelerator method will probably change the car’s speed property. Other </a:t>
            </a:r>
            <a:r>
              <a:rPr lang="en-US" dirty="0" smtClean="0"/>
              <a:t>properties can’t </a:t>
            </a:r>
            <a:r>
              <a:rPr lang="en-US" dirty="0"/>
              <a:t>be changed: for </a:t>
            </a:r>
            <a:r>
              <a:rPr lang="en-US" dirty="0" smtClean="0"/>
              <a:t>instance, </a:t>
            </a:r>
            <a:r>
              <a:rPr lang="en-US" dirty="0"/>
              <a:t>the body-shape property of the car (unless you hit a brick wall with </a:t>
            </a:r>
            <a:r>
              <a:rPr lang="en-US" dirty="0" smtClean="0"/>
              <a:t>the speed </a:t>
            </a:r>
            <a:r>
              <a:rPr lang="en-US" dirty="0"/>
              <a:t>property at </a:t>
            </a:r>
            <a:r>
              <a:rPr lang="en-US" dirty="0" smtClean="0"/>
              <a:t>200 KM per </a:t>
            </a:r>
            <a:r>
              <a:rPr lang="en-US" dirty="0"/>
              <a:t>hour!).</a:t>
            </a:r>
          </a:p>
          <a:p>
            <a:r>
              <a:rPr lang="en-US" dirty="0"/>
              <a:t>You could say that the car is defined by its collection of </a:t>
            </a:r>
            <a:r>
              <a:rPr lang="en-US" b="1" dirty="0"/>
              <a:t>methods and properties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object-based </a:t>
            </a:r>
            <a:r>
              <a:rPr lang="en-US" dirty="0" smtClean="0"/>
              <a:t>programming, the </a:t>
            </a:r>
            <a:r>
              <a:rPr lang="en-US" dirty="0"/>
              <a:t>idea is to model real-world situations by objects, which are defined by their methods </a:t>
            </a:r>
            <a:r>
              <a:rPr lang="en-US" dirty="0" smtClean="0"/>
              <a:t>and properties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Date Object – Setting date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371600"/>
          <a:ext cx="7620000" cy="283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0000"/>
                <a:gridCol w="3810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Method</a:t>
                      </a:r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Returns</a:t>
                      </a:r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setDate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date of the month is passed in as the parameter to set the date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setMonth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month of the year is passed in as an integer parameter, where 0 is January, 1 is February, and so on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setFullYear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sets the year to the four-digit integer number passed in as a parameter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4724400"/>
            <a:ext cx="5599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change the year to 2009, the code would be as follows: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5334000"/>
            <a:ext cx="78486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myDateObject.setFullYear</a:t>
            </a:r>
            <a:r>
              <a:rPr lang="en-US" dirty="0" smtClean="0"/>
              <a:t>(2009);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Calculations and </a:t>
            </a:r>
            <a:r>
              <a:rPr lang="en-US" dirty="0" smtClean="0"/>
              <a:t>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JavaScript sets it to the next month February 1</a:t>
            </a:r>
          </a:p>
          <a:p>
            <a:r>
              <a:rPr lang="en-US" dirty="0" smtClean="0"/>
              <a:t>The same is for month.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myDate</a:t>
            </a:r>
            <a:r>
              <a:rPr lang="en-US" sz="2000" dirty="0" smtClean="0"/>
              <a:t> = new Date(“1 Jan 2010”);</a:t>
            </a:r>
          </a:p>
          <a:p>
            <a:r>
              <a:rPr lang="en-US" sz="2000" dirty="0" err="1" smtClean="0"/>
              <a:t>myDate.setDate</a:t>
            </a:r>
            <a:r>
              <a:rPr lang="en-US" sz="2000" dirty="0" smtClean="0"/>
              <a:t>(32);</a:t>
            </a:r>
          </a:p>
          <a:p>
            <a:r>
              <a:rPr lang="en-US" sz="2000" dirty="0" err="1" smtClean="0"/>
              <a:t>document.write</a:t>
            </a:r>
            <a:r>
              <a:rPr lang="en-US" sz="2000" dirty="0" smtClean="0"/>
              <a:t>(</a:t>
            </a:r>
            <a:r>
              <a:rPr lang="en-US" sz="2000" dirty="0" err="1" smtClean="0"/>
              <a:t>myDate</a:t>
            </a:r>
            <a:r>
              <a:rPr lang="en-US" sz="2000" dirty="0" smtClean="0"/>
              <a:t>);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Date Object </a:t>
            </a:r>
            <a:r>
              <a:rPr lang="en-US" dirty="0" smtClean="0"/>
              <a:t> Getting </a:t>
            </a:r>
            <a:r>
              <a:rPr lang="en-US" dirty="0" smtClean="0"/>
              <a:t>Time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methods you use to retrieve the individual pieces of time data work much like the get methods </a:t>
            </a:r>
            <a:r>
              <a:rPr lang="en-US" dirty="0" smtClean="0"/>
              <a:t>for date </a:t>
            </a:r>
            <a:r>
              <a:rPr lang="en-US" dirty="0" smtClean="0"/>
              <a:t>values. The methods you use here are:</a:t>
            </a:r>
          </a:p>
          <a:p>
            <a:pPr lvl="1"/>
            <a:r>
              <a:rPr lang="en-US" dirty="0" err="1" smtClean="0"/>
              <a:t>getHours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getMinutes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getSeconds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getMilliseconds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toTimeString</a:t>
            </a:r>
            <a:r>
              <a:rPr lang="en-US" dirty="0" smtClean="0"/>
              <a:t>()   //</a:t>
            </a:r>
            <a:r>
              <a:rPr lang="en-US" dirty="0" smtClean="0"/>
              <a:t>“13:03:51 UTC</a:t>
            </a:r>
            <a:r>
              <a:rPr lang="en-US" dirty="0" smtClean="0"/>
              <a:t>”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Date Object </a:t>
            </a:r>
            <a:r>
              <a:rPr lang="en-US" dirty="0" smtClean="0"/>
              <a:t>Setting </a:t>
            </a:r>
            <a:r>
              <a:rPr lang="en-US" dirty="0" smtClean="0"/>
              <a:t>Time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want to set the time in your Date objects, you have a series of methods similar to those </a:t>
            </a:r>
            <a:r>
              <a:rPr lang="en-US" dirty="0" smtClean="0"/>
              <a:t>used for </a:t>
            </a:r>
            <a:r>
              <a:rPr lang="en-US" dirty="0" smtClean="0"/>
              <a:t>getting the time:</a:t>
            </a:r>
          </a:p>
          <a:p>
            <a:pPr lvl="1"/>
            <a:r>
              <a:rPr lang="en-US" dirty="0" err="1" smtClean="0"/>
              <a:t>setHours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setMinutes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setSeconds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setMilliseconds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5257800"/>
            <a:ext cx="75438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nowDate</a:t>
            </a:r>
            <a:r>
              <a:rPr lang="en-US" dirty="0" smtClean="0"/>
              <a:t> = new Date();</a:t>
            </a:r>
          </a:p>
          <a:p>
            <a:r>
              <a:rPr lang="en-US" dirty="0" err="1" smtClean="0"/>
              <a:t>nowDate.setHours</a:t>
            </a:r>
            <a:r>
              <a:rPr lang="en-US" dirty="0" smtClean="0"/>
              <a:t>(9);</a:t>
            </a:r>
          </a:p>
          <a:p>
            <a:r>
              <a:rPr lang="en-US" dirty="0" err="1" smtClean="0"/>
              <a:t>nowDate.setMinutes</a:t>
            </a:r>
            <a:r>
              <a:rPr lang="en-US" dirty="0" smtClean="0"/>
              <a:t>(57);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3962400"/>
            <a:ext cx="52122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Questions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981200"/>
            <a:ext cx="160492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solidFill>
                  <a:srgbClr val="FFC000"/>
                </a:solidFill>
              </a:rPr>
              <a:t>?</a:t>
            </a:r>
            <a:endParaRPr lang="en-US" sz="239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Objects in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an Object is </a:t>
            </a:r>
            <a:r>
              <a:rPr lang="en-US" dirty="0" err="1"/>
              <a:t>is</a:t>
            </a:r>
            <a:r>
              <a:rPr lang="en-US" dirty="0"/>
              <a:t>—a “thing” with methods and properties.</a:t>
            </a:r>
          </a:p>
          <a:p>
            <a:r>
              <a:rPr lang="en-US" dirty="0" smtClean="0"/>
              <a:t>Now to relate the object in JavaScript.</a:t>
            </a:r>
          </a:p>
          <a:p>
            <a:r>
              <a:rPr lang="en-US" dirty="0" smtClean="0"/>
              <a:t>All this while in the training we were focusing on </a:t>
            </a:r>
            <a:r>
              <a:rPr lang="en-US" b="1" dirty="0" smtClean="0"/>
              <a:t>Primitive data. </a:t>
            </a:r>
            <a:r>
              <a:rPr lang="en-US" dirty="0"/>
              <a:t>These are </a:t>
            </a:r>
            <a:r>
              <a:rPr lang="en-US" b="1" dirty="0" smtClean="0"/>
              <a:t>actual data</a:t>
            </a:r>
            <a:r>
              <a:rPr lang="en-US" dirty="0"/>
              <a:t>, such as strings and </a:t>
            </a:r>
            <a:r>
              <a:rPr lang="en-US" dirty="0" smtClean="0"/>
              <a:t>numbers. </a:t>
            </a:r>
          </a:p>
          <a:p>
            <a:r>
              <a:rPr lang="en-US" dirty="0" smtClean="0"/>
              <a:t>So things were easy!</a:t>
            </a:r>
          </a:p>
          <a:p>
            <a:r>
              <a:rPr lang="en-US" dirty="0" smtClean="0"/>
              <a:t>Now lets see a more real world situation.</a:t>
            </a:r>
            <a:endParaRPr lang="en-US" dirty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you have to make a Train time table application.</a:t>
            </a:r>
          </a:p>
          <a:p>
            <a:r>
              <a:rPr lang="en-US" dirty="0" smtClean="0"/>
              <a:t>One feature is to show the user the actual duration of the journey.</a:t>
            </a:r>
          </a:p>
          <a:p>
            <a:r>
              <a:rPr lang="en-US" dirty="0" smtClean="0"/>
              <a:t>For instance, time difference between 14:53 and 15:10.</a:t>
            </a:r>
          </a:p>
          <a:p>
            <a:pPr lvl="1"/>
            <a:r>
              <a:rPr lang="en-US" dirty="0" smtClean="0"/>
              <a:t>If you calculate the difference keeping the data as it is would yield 0.57 (57 minutes).</a:t>
            </a:r>
          </a:p>
          <a:p>
            <a:pPr lvl="1"/>
            <a:r>
              <a:rPr lang="en-US" dirty="0" smtClean="0"/>
              <a:t>But the actual difference is 17 minutes.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order to calculate </a:t>
            </a:r>
            <a:r>
              <a:rPr lang="en-US" dirty="0"/>
              <a:t>the difference between </a:t>
            </a:r>
            <a:r>
              <a:rPr lang="en-US" dirty="0" smtClean="0"/>
              <a:t>two </a:t>
            </a:r>
            <a:r>
              <a:rPr lang="en-US" dirty="0"/>
              <a:t>times? </a:t>
            </a:r>
          </a:p>
          <a:p>
            <a:r>
              <a:rPr lang="en-US" dirty="0" smtClean="0"/>
              <a:t>Separate </a:t>
            </a:r>
            <a:r>
              <a:rPr lang="en-US" dirty="0"/>
              <a:t>the hours from the minutes in each time. </a:t>
            </a:r>
            <a:endParaRPr lang="en-US" dirty="0" smtClean="0"/>
          </a:p>
          <a:p>
            <a:r>
              <a:rPr lang="en-US" dirty="0" smtClean="0"/>
              <a:t>Then</a:t>
            </a:r>
            <a:r>
              <a:rPr lang="en-US" dirty="0"/>
              <a:t>, to get the difference in minutes between the </a:t>
            </a:r>
            <a:r>
              <a:rPr lang="en-US" dirty="0" smtClean="0"/>
              <a:t>two times</a:t>
            </a:r>
            <a:r>
              <a:rPr lang="en-US" dirty="0"/>
              <a:t>, </a:t>
            </a:r>
            <a:r>
              <a:rPr lang="en-US" dirty="0" smtClean="0"/>
              <a:t>would </a:t>
            </a:r>
            <a:r>
              <a:rPr lang="en-US" dirty="0"/>
              <a:t>need to check whether the minutes of the arrival time were greater than the minutes </a:t>
            </a:r>
            <a:r>
              <a:rPr lang="en-US" dirty="0" smtClean="0"/>
              <a:t>of the </a:t>
            </a:r>
            <a:r>
              <a:rPr lang="en-US" dirty="0"/>
              <a:t>departure.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so, </a:t>
            </a:r>
            <a:r>
              <a:rPr lang="en-US" dirty="0" smtClean="0"/>
              <a:t>simply </a:t>
            </a:r>
            <a:r>
              <a:rPr lang="en-US" dirty="0"/>
              <a:t>subtract the departure time minutes from the arrival time minutes. </a:t>
            </a:r>
            <a:endParaRPr lang="en-US" dirty="0" smtClean="0"/>
          </a:p>
          <a:p>
            <a:r>
              <a:rPr lang="en-US" dirty="0" smtClean="0"/>
              <a:t>If not</a:t>
            </a:r>
            <a:r>
              <a:rPr lang="en-US" dirty="0"/>
              <a:t>, </a:t>
            </a:r>
            <a:r>
              <a:rPr lang="en-US" dirty="0" smtClean="0"/>
              <a:t>need </a:t>
            </a:r>
            <a:r>
              <a:rPr lang="en-US" dirty="0"/>
              <a:t>to add 60 to the arrival time minutes and subtract one from the arrival time hours to </a:t>
            </a:r>
            <a:r>
              <a:rPr lang="en-US" dirty="0" smtClean="0"/>
              <a:t>compensate, before </a:t>
            </a:r>
            <a:r>
              <a:rPr lang="en-US" dirty="0"/>
              <a:t>taking the departure time minutes from the arrival time minutes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</a:t>
            </a:r>
            <a:r>
              <a:rPr lang="en-US" dirty="0"/>
              <a:t>then need to </a:t>
            </a:r>
            <a:r>
              <a:rPr lang="en-US" dirty="0" smtClean="0"/>
              <a:t>subtract the </a:t>
            </a:r>
            <a:r>
              <a:rPr lang="en-US" dirty="0"/>
              <a:t>departure time hours from the arrival time hours, before putting the minutes and hours </a:t>
            </a:r>
            <a:r>
              <a:rPr lang="en-US" dirty="0" smtClean="0"/>
              <a:t>that you </a:t>
            </a:r>
            <a:r>
              <a:rPr lang="en-US" dirty="0"/>
              <a:t>have arrived at back together</a:t>
            </a:r>
            <a:r>
              <a:rPr lang="en-US" dirty="0" smtClean="0"/>
              <a:t>.</a:t>
            </a:r>
          </a:p>
          <a:p>
            <a:r>
              <a:rPr lang="en-US" dirty="0"/>
              <a:t>This would work okay so long as the two times were in the same day. It wouldn’t work, for example</a:t>
            </a:r>
            <a:r>
              <a:rPr lang="en-US" dirty="0" smtClean="0"/>
              <a:t>, with </a:t>
            </a:r>
            <a:r>
              <a:rPr lang="en-US" dirty="0"/>
              <a:t>the times 23:45 and 04:32.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This way of working out the time difference obviously has its problems, but it also seems very complex.</a:t>
            </a:r>
          </a:p>
          <a:p>
            <a:r>
              <a:rPr lang="en-US" dirty="0" smtClean="0"/>
              <a:t>This </a:t>
            </a:r>
            <a:r>
              <a:rPr lang="en-US" dirty="0"/>
              <a:t>is where objects come in. You can define your departure and arrival times as Date objects. </a:t>
            </a:r>
            <a:endParaRPr lang="en-US" dirty="0" smtClean="0"/>
          </a:p>
          <a:p>
            <a:r>
              <a:rPr lang="en-US" dirty="0" smtClean="0"/>
              <a:t>Because they </a:t>
            </a:r>
            <a:r>
              <a:rPr lang="en-US" dirty="0"/>
              <a:t>are Date objects, they come with a variety of properties and methods that you can use when </a:t>
            </a:r>
            <a:r>
              <a:rPr lang="en-US" dirty="0" smtClean="0"/>
              <a:t>you need </a:t>
            </a:r>
            <a:r>
              <a:rPr lang="en-US" dirty="0"/>
              <a:t>to manipulate or calculate times.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you can use the </a:t>
            </a:r>
            <a:r>
              <a:rPr lang="en-US" dirty="0" err="1"/>
              <a:t>getTime</a:t>
            </a:r>
            <a:r>
              <a:rPr lang="en-US" dirty="0"/>
              <a:t>() method to get the </a:t>
            </a:r>
            <a:r>
              <a:rPr lang="en-US" dirty="0" smtClean="0"/>
              <a:t>number of </a:t>
            </a:r>
            <a:r>
              <a:rPr lang="en-US" dirty="0"/>
              <a:t>milliseconds between the time in the Date object and January 1, 1970, 00:00:00.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you </a:t>
            </a:r>
            <a:r>
              <a:rPr lang="en-US" dirty="0" smtClean="0"/>
              <a:t>have these </a:t>
            </a:r>
            <a:r>
              <a:rPr lang="en-US" dirty="0"/>
              <a:t>millisecond values for the arrival and departure times, you can simply subtract one from the </a:t>
            </a:r>
            <a:r>
              <a:rPr lang="en-US" dirty="0" smtClean="0"/>
              <a:t>other and </a:t>
            </a:r>
            <a:r>
              <a:rPr lang="en-US" dirty="0"/>
              <a:t>store the result in another Date object.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retrieve the hours and minutes of this time, you </a:t>
            </a:r>
            <a:r>
              <a:rPr lang="en-US" dirty="0" smtClean="0"/>
              <a:t>simply use </a:t>
            </a:r>
            <a:r>
              <a:rPr lang="en-US" dirty="0"/>
              <a:t>the </a:t>
            </a:r>
            <a:r>
              <a:rPr lang="en-US" dirty="0" err="1"/>
              <a:t>getHours</a:t>
            </a:r>
            <a:r>
              <a:rPr lang="en-US" dirty="0"/>
              <a:t>() and </a:t>
            </a:r>
            <a:r>
              <a:rPr lang="en-US" dirty="0" err="1"/>
              <a:t>getMinutes</a:t>
            </a:r>
            <a:r>
              <a:rPr lang="en-US" dirty="0"/>
              <a:t>() methods of the Date object.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3560</Words>
  <Application>Microsoft Office PowerPoint</Application>
  <PresentationFormat>On-screen Show (4:3)</PresentationFormat>
  <Paragraphs>379</Paragraphs>
  <Slides>54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Slide 1</vt:lpstr>
      <vt:lpstr>Object- And the real world</vt:lpstr>
      <vt:lpstr>Object- And the real world</vt:lpstr>
      <vt:lpstr>Object- And the real world</vt:lpstr>
      <vt:lpstr>Object- And the real world</vt:lpstr>
      <vt:lpstr>Objects in JavaScript</vt:lpstr>
      <vt:lpstr>Objects in JavaScript</vt:lpstr>
      <vt:lpstr>Objects in JavaScript</vt:lpstr>
      <vt:lpstr>Objects in JavaScript</vt:lpstr>
      <vt:lpstr>Objects in JavaScript</vt:lpstr>
      <vt:lpstr>Creating an Object</vt:lpstr>
      <vt:lpstr>Passing values to constructor</vt:lpstr>
      <vt:lpstr>Using an Object’s Properties</vt:lpstr>
      <vt:lpstr>Using an Object’s Methods</vt:lpstr>
      <vt:lpstr>Using an Object’s Methods</vt:lpstr>
      <vt:lpstr>Primitives and Objects</vt:lpstr>
      <vt:lpstr>The JavaScript Native Objects</vt:lpstr>
      <vt:lpstr>String Objects</vt:lpstr>
      <vt:lpstr>String Objects - The length Property</vt:lpstr>
      <vt:lpstr>String Object - charAt() &amp; charCodeAt()</vt:lpstr>
      <vt:lpstr>String Object - charAt() &amp; charCodeAt()</vt:lpstr>
      <vt:lpstr>String Object - charAt() &amp; charCodeAt()</vt:lpstr>
      <vt:lpstr>String Object - fromCharCode()  Method—Character Codes to a String</vt:lpstr>
      <vt:lpstr>String Object - fromCharCode()  Method—Character Codes to a String</vt:lpstr>
      <vt:lpstr>String Object - indexOf() and lastIndexOf() Methods</vt:lpstr>
      <vt:lpstr>String Object - indexOf() and lastIndexOf() Methods – example.</vt:lpstr>
      <vt:lpstr>String Object - substr() &amp; substring() Methods</vt:lpstr>
      <vt:lpstr>String Object - substr() &amp; substring() Methods</vt:lpstr>
      <vt:lpstr>String Object - substr() &amp; substring() Methods</vt:lpstr>
      <vt:lpstr>String Object - toLowerCase() &amp; toUpperCase() Methods</vt:lpstr>
      <vt:lpstr>String Object - toLowerCase() &amp; toUpperCase() Methods</vt:lpstr>
      <vt:lpstr>Array Objects</vt:lpstr>
      <vt:lpstr>Array - length Property</vt:lpstr>
      <vt:lpstr>Array - concat() Method</vt:lpstr>
      <vt:lpstr>Array - concat() Method</vt:lpstr>
      <vt:lpstr>Array - slice() Method</vt:lpstr>
      <vt:lpstr>Array - slice() Method</vt:lpstr>
      <vt:lpstr>Array - join() Method</vt:lpstr>
      <vt:lpstr>Array - join() Method</vt:lpstr>
      <vt:lpstr>Array - sort() Method</vt:lpstr>
      <vt:lpstr>Array - sort() Method</vt:lpstr>
      <vt:lpstr>Array - sort() Method</vt:lpstr>
      <vt:lpstr>Array - reverse() Method</vt:lpstr>
      <vt:lpstr>Date Objects</vt:lpstr>
      <vt:lpstr>Creating a Date Object</vt:lpstr>
      <vt:lpstr>Creating a Date Object</vt:lpstr>
      <vt:lpstr>Creating a Date Object</vt:lpstr>
      <vt:lpstr>Creating a Date Object</vt:lpstr>
      <vt:lpstr>Date Object – Getting date values</vt:lpstr>
      <vt:lpstr>Date Object – Setting date values</vt:lpstr>
      <vt:lpstr>Calculations and Dates</vt:lpstr>
      <vt:lpstr>Date Object  Getting Time Values</vt:lpstr>
      <vt:lpstr>Date Object Setting Time Values</vt:lpstr>
      <vt:lpstr>Slide 54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186</cp:revision>
  <dcterms:created xsi:type="dcterms:W3CDTF">2010-06-28T15:50:28Z</dcterms:created>
  <dcterms:modified xsi:type="dcterms:W3CDTF">2010-06-29T20:34:56Z</dcterms:modified>
</cp:coreProperties>
</file>