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notesSlides/notesSlide17.xml" ContentType="application/vnd.openxmlformats-officedocument.presentationml.notesSlide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7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1" r:id="rId14"/>
    <p:sldId id="272" r:id="rId15"/>
    <p:sldId id="273" r:id="rId16"/>
    <p:sldId id="274" r:id="rId17"/>
    <p:sldId id="259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64" autoAdjust="0"/>
    <p:restoredTop sz="94712" autoAdjust="0"/>
  </p:normalViewPr>
  <p:slideViewPr>
    <p:cSldViewPr>
      <p:cViewPr varScale="1">
        <p:scale>
          <a:sx n="73" d="100"/>
          <a:sy n="73" d="100"/>
        </p:scale>
        <p:origin x="-90" y="-7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6913F51-E6A3-4AF1-9A21-50DF929923DF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438F154-4BA1-41E6-80C5-BC41832A6302}">
      <dgm:prSet phldrT="[Text]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1" dirty="0" smtClean="0"/>
            <a:t>Basic</a:t>
          </a:r>
          <a:endParaRPr lang="en-US" b="1" dirty="0"/>
        </a:p>
      </dgm:t>
    </dgm:pt>
    <dgm:pt modelId="{5355CB8D-64D9-4947-BCBB-58289E8D067F}" type="parTrans" cxnId="{27272F4A-26FD-41FE-B3C7-123BB27C98B6}">
      <dgm:prSet/>
      <dgm:spPr/>
      <dgm:t>
        <a:bodyPr/>
        <a:lstStyle/>
        <a:p>
          <a:endParaRPr lang="en-US"/>
        </a:p>
      </dgm:t>
    </dgm:pt>
    <dgm:pt modelId="{663C3B02-95AB-4FAA-A035-DBB6ABD100F9}" type="sibTrans" cxnId="{27272F4A-26FD-41FE-B3C7-123BB27C98B6}">
      <dgm:prSet/>
      <dgm:spPr/>
      <dgm:t>
        <a:bodyPr/>
        <a:lstStyle/>
        <a:p>
          <a:endParaRPr lang="en-US"/>
        </a:p>
      </dgm:t>
    </dgm:pt>
    <dgm:pt modelId="{174E0041-A687-4FBF-82FB-725A3B99D79C}">
      <dgm:prSet phldrT="[Text]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1" dirty="0" smtClean="0"/>
            <a:t>Content</a:t>
          </a:r>
          <a:endParaRPr lang="en-US" b="1" dirty="0"/>
        </a:p>
      </dgm:t>
    </dgm:pt>
    <dgm:pt modelId="{CF1E9D6E-1EDA-43D2-B17E-44F64EBFA758}" type="parTrans" cxnId="{DEF67F04-2D80-42E0-B7D7-A6F190E969B0}">
      <dgm:prSet/>
      <dgm:spPr/>
      <dgm:t>
        <a:bodyPr/>
        <a:lstStyle/>
        <a:p>
          <a:endParaRPr lang="en-US"/>
        </a:p>
      </dgm:t>
    </dgm:pt>
    <dgm:pt modelId="{80BCE54F-CD89-4A1D-90E4-080756658899}" type="sibTrans" cxnId="{DEF67F04-2D80-42E0-B7D7-A6F190E969B0}">
      <dgm:prSet/>
      <dgm:spPr/>
      <dgm:t>
        <a:bodyPr/>
        <a:lstStyle/>
        <a:p>
          <a:endParaRPr lang="en-US"/>
        </a:p>
      </dgm:t>
    </dgm:pt>
    <dgm:pt modelId="{D6EB6510-6654-42E6-81E7-271479589A3B}">
      <dgm:prSet phldrT="[Text]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1" dirty="0" smtClean="0"/>
            <a:t>Visibility</a:t>
          </a:r>
          <a:endParaRPr lang="en-US" b="1" dirty="0"/>
        </a:p>
      </dgm:t>
    </dgm:pt>
    <dgm:pt modelId="{FF4201E9-8F9A-4CC8-95DC-617308EE81D9}" type="parTrans" cxnId="{21E114E6-A2B0-416B-95EE-D4B358FEB85C}">
      <dgm:prSet/>
      <dgm:spPr/>
      <dgm:t>
        <a:bodyPr/>
        <a:lstStyle/>
        <a:p>
          <a:endParaRPr lang="en-US"/>
        </a:p>
      </dgm:t>
    </dgm:pt>
    <dgm:pt modelId="{126C90E0-788C-46A5-9590-757A96871489}" type="sibTrans" cxnId="{21E114E6-A2B0-416B-95EE-D4B358FEB85C}">
      <dgm:prSet/>
      <dgm:spPr/>
      <dgm:t>
        <a:bodyPr/>
        <a:lstStyle/>
        <a:p>
          <a:endParaRPr lang="en-US"/>
        </a:p>
      </dgm:t>
    </dgm:pt>
    <dgm:pt modelId="{9376797F-4BE1-4CB5-8CAD-A5FA650C02EC}">
      <dgm:prSet phldrT="[Text]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1" dirty="0" smtClean="0"/>
            <a:t>Attribute</a:t>
          </a:r>
          <a:endParaRPr lang="en-US" b="1" dirty="0"/>
        </a:p>
      </dgm:t>
    </dgm:pt>
    <dgm:pt modelId="{2222124C-D34F-4F02-9262-AA12A172FB4E}" type="parTrans" cxnId="{35ED493B-C22C-465E-92BD-A5E4838A0251}">
      <dgm:prSet/>
      <dgm:spPr/>
      <dgm:t>
        <a:bodyPr/>
        <a:lstStyle/>
        <a:p>
          <a:endParaRPr lang="en-US"/>
        </a:p>
      </dgm:t>
    </dgm:pt>
    <dgm:pt modelId="{6C3F7055-5182-4F5D-B340-90800645BB48}" type="sibTrans" cxnId="{35ED493B-C22C-465E-92BD-A5E4838A0251}">
      <dgm:prSet/>
      <dgm:spPr/>
      <dgm:t>
        <a:bodyPr/>
        <a:lstStyle/>
        <a:p>
          <a:endParaRPr lang="en-US"/>
        </a:p>
      </dgm:t>
    </dgm:pt>
    <dgm:pt modelId="{30C692C6-3F02-40CB-9184-E0BADC7118BF}">
      <dgm:prSet phldrT="[Text]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1" dirty="0" smtClean="0"/>
            <a:t>Child</a:t>
          </a:r>
          <a:endParaRPr lang="en-US" b="1" dirty="0"/>
        </a:p>
      </dgm:t>
    </dgm:pt>
    <dgm:pt modelId="{056E1593-733F-40B8-962E-1C0E59B46442}" type="parTrans" cxnId="{F2DECFB9-0A51-41E5-8324-96539AB0D5C3}">
      <dgm:prSet/>
      <dgm:spPr/>
      <dgm:t>
        <a:bodyPr/>
        <a:lstStyle/>
        <a:p>
          <a:endParaRPr lang="en-US"/>
        </a:p>
      </dgm:t>
    </dgm:pt>
    <dgm:pt modelId="{BF0DAFEC-48EF-4656-BCF0-675C4B188E05}" type="sibTrans" cxnId="{F2DECFB9-0A51-41E5-8324-96539AB0D5C3}">
      <dgm:prSet/>
      <dgm:spPr/>
      <dgm:t>
        <a:bodyPr/>
        <a:lstStyle/>
        <a:p>
          <a:endParaRPr lang="en-US"/>
        </a:p>
      </dgm:t>
    </dgm:pt>
    <dgm:pt modelId="{411AA258-E728-413C-AAB4-645AD7AD0559}">
      <dgm:prSet phldrT="[Text]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Provide basic filtering, like getting the first, last, and even – and odd numbered items in a returned list.</a:t>
          </a:r>
          <a:endParaRPr lang="en-US" dirty="0"/>
        </a:p>
      </dgm:t>
    </dgm:pt>
    <dgm:pt modelId="{B13B011A-5BAB-49DD-96F4-35FB3BB1A50C}" type="parTrans" cxnId="{2FBEB889-A93A-464F-9F4D-6D32850CBF2E}">
      <dgm:prSet/>
      <dgm:spPr/>
      <dgm:t>
        <a:bodyPr/>
        <a:lstStyle/>
        <a:p>
          <a:endParaRPr lang="en-US"/>
        </a:p>
      </dgm:t>
    </dgm:pt>
    <dgm:pt modelId="{E783B626-56F0-464A-BDD1-629BF0F55F7D}" type="sibTrans" cxnId="{2FBEB889-A93A-464F-9F4D-6D32850CBF2E}">
      <dgm:prSet/>
      <dgm:spPr/>
      <dgm:t>
        <a:bodyPr/>
        <a:lstStyle/>
        <a:p>
          <a:endParaRPr lang="en-US"/>
        </a:p>
      </dgm:t>
    </dgm:pt>
    <dgm:pt modelId="{FCDFC02E-7712-4DE2-8A8E-1A1BB38FC342}">
      <dgm:prSet phldrT="[Text]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Filters a set of elements based on the content, like wheatear an element contains a particular string</a:t>
          </a:r>
          <a:endParaRPr lang="en-US" dirty="0"/>
        </a:p>
      </dgm:t>
    </dgm:pt>
    <dgm:pt modelId="{F479E8D0-F59C-4C8E-921C-815D0BBA388E}" type="parTrans" cxnId="{2871657C-B95E-4990-8002-81C02BC6C896}">
      <dgm:prSet/>
      <dgm:spPr/>
      <dgm:t>
        <a:bodyPr/>
        <a:lstStyle/>
        <a:p>
          <a:endParaRPr lang="en-US"/>
        </a:p>
      </dgm:t>
    </dgm:pt>
    <dgm:pt modelId="{F261B8F0-95FF-4A34-B6F6-ECFF57328B25}" type="sibTrans" cxnId="{2871657C-B95E-4990-8002-81C02BC6C896}">
      <dgm:prSet/>
      <dgm:spPr/>
      <dgm:t>
        <a:bodyPr/>
        <a:lstStyle/>
        <a:p>
          <a:endParaRPr lang="en-US"/>
        </a:p>
      </dgm:t>
    </dgm:pt>
    <dgm:pt modelId="{E1CAFFDF-EA11-4654-8B71-A2CBCE2B42D7}">
      <dgm:prSet phldrT="[Text]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Filters a set if elements using the visibility setting of each element as a test.</a:t>
          </a:r>
          <a:endParaRPr lang="en-US" dirty="0"/>
        </a:p>
      </dgm:t>
    </dgm:pt>
    <dgm:pt modelId="{842FE14B-E44B-4213-B8EC-939E1A0EB729}" type="parTrans" cxnId="{0473DC1F-F7A9-4688-B531-98CED1545F27}">
      <dgm:prSet/>
      <dgm:spPr/>
      <dgm:t>
        <a:bodyPr/>
        <a:lstStyle/>
        <a:p>
          <a:endParaRPr lang="en-US"/>
        </a:p>
      </dgm:t>
    </dgm:pt>
    <dgm:pt modelId="{829C7D39-01B7-454C-9A3D-B9F8B66C0706}" type="sibTrans" cxnId="{0473DC1F-F7A9-4688-B531-98CED1545F27}">
      <dgm:prSet/>
      <dgm:spPr/>
      <dgm:t>
        <a:bodyPr/>
        <a:lstStyle/>
        <a:p>
          <a:endParaRPr lang="en-US"/>
        </a:p>
      </dgm:t>
    </dgm:pt>
    <dgm:pt modelId="{F3C70A99-F5FE-4E40-A92A-F283DBF0BEF0}">
      <dgm:prSet phldrT="[Text]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Examines a given attribute on an element to determine wheatear it should be filtered out.</a:t>
          </a:r>
          <a:endParaRPr lang="en-US" dirty="0"/>
        </a:p>
      </dgm:t>
    </dgm:pt>
    <dgm:pt modelId="{597442AE-D304-44F7-9B13-1145F1ED9555}" type="parTrans" cxnId="{C07EC019-BD15-41E0-A3C0-F6FC374C51D8}">
      <dgm:prSet/>
      <dgm:spPr/>
      <dgm:t>
        <a:bodyPr/>
        <a:lstStyle/>
        <a:p>
          <a:endParaRPr lang="en-US"/>
        </a:p>
      </dgm:t>
    </dgm:pt>
    <dgm:pt modelId="{87C60BD2-C34D-492E-B433-03521F6B60BB}" type="sibTrans" cxnId="{C07EC019-BD15-41E0-A3C0-F6FC374C51D8}">
      <dgm:prSet/>
      <dgm:spPr/>
      <dgm:t>
        <a:bodyPr/>
        <a:lstStyle/>
        <a:p>
          <a:endParaRPr lang="en-US"/>
        </a:p>
      </dgm:t>
    </dgm:pt>
    <dgm:pt modelId="{0763D7B9-B78A-4B78-8A8D-9530CDADF4FB}">
      <dgm:prSet phldrT="[Text]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Selects elements based upon their relation ship with their parent element.</a:t>
          </a:r>
          <a:endParaRPr lang="en-US" dirty="0"/>
        </a:p>
      </dgm:t>
    </dgm:pt>
    <dgm:pt modelId="{F269B6A4-3B08-49F4-AFC1-E108D5A84301}" type="parTrans" cxnId="{4EDF3770-1995-4FCF-B022-852014AEF8D9}">
      <dgm:prSet/>
      <dgm:spPr/>
      <dgm:t>
        <a:bodyPr/>
        <a:lstStyle/>
        <a:p>
          <a:endParaRPr lang="en-US"/>
        </a:p>
      </dgm:t>
    </dgm:pt>
    <dgm:pt modelId="{1DDA38EC-9ACC-4EC8-9C2A-C3D117AC5517}" type="sibTrans" cxnId="{4EDF3770-1995-4FCF-B022-852014AEF8D9}">
      <dgm:prSet/>
      <dgm:spPr/>
      <dgm:t>
        <a:bodyPr/>
        <a:lstStyle/>
        <a:p>
          <a:endParaRPr lang="en-US"/>
        </a:p>
      </dgm:t>
    </dgm:pt>
    <dgm:pt modelId="{41E728A6-A819-4FE7-99C8-31F6AFD4345A}">
      <dgm:prSet phldrT="[Text]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1" dirty="0" smtClean="0"/>
            <a:t>Form</a:t>
          </a:r>
          <a:endParaRPr lang="en-US" b="1" dirty="0"/>
        </a:p>
      </dgm:t>
    </dgm:pt>
    <dgm:pt modelId="{03EEB6F9-CB7B-43B1-85EE-FD92597F38ED}" type="parTrans" cxnId="{68F2D009-A810-40AF-8453-B17ECD3F490A}">
      <dgm:prSet/>
      <dgm:spPr/>
      <dgm:t>
        <a:bodyPr/>
        <a:lstStyle/>
        <a:p>
          <a:endParaRPr lang="en-US"/>
        </a:p>
      </dgm:t>
    </dgm:pt>
    <dgm:pt modelId="{89601967-3E32-41CD-9AA3-A4D98A851617}" type="sibTrans" cxnId="{68F2D009-A810-40AF-8453-B17ECD3F490A}">
      <dgm:prSet/>
      <dgm:spPr/>
      <dgm:t>
        <a:bodyPr/>
        <a:lstStyle/>
        <a:p>
          <a:endParaRPr lang="en-US"/>
        </a:p>
      </dgm:t>
    </dgm:pt>
    <dgm:pt modelId="{264449AD-494C-4410-BB05-B6242B06FA6B}">
      <dgm:prSet phldrT="[Text]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Provides specialized filters that operate on form elements.</a:t>
          </a:r>
          <a:endParaRPr lang="en-US" dirty="0"/>
        </a:p>
      </dgm:t>
    </dgm:pt>
    <dgm:pt modelId="{72BDF0DD-2A11-4E51-9479-B38B6E8C22BB}" type="parTrans" cxnId="{5DE5B8C2-FBE7-45A2-8B24-C31F05B4E2FB}">
      <dgm:prSet/>
      <dgm:spPr/>
      <dgm:t>
        <a:bodyPr/>
        <a:lstStyle/>
        <a:p>
          <a:endParaRPr lang="en-US"/>
        </a:p>
      </dgm:t>
    </dgm:pt>
    <dgm:pt modelId="{E99A2164-F72D-4EB9-B6D0-D0D8BC64A7E0}" type="sibTrans" cxnId="{5DE5B8C2-FBE7-45A2-8B24-C31F05B4E2FB}">
      <dgm:prSet/>
      <dgm:spPr/>
      <dgm:t>
        <a:bodyPr/>
        <a:lstStyle/>
        <a:p>
          <a:endParaRPr lang="en-US"/>
        </a:p>
      </dgm:t>
    </dgm:pt>
    <dgm:pt modelId="{CE153299-72BF-4602-A45D-95989DF59C3F}" type="pres">
      <dgm:prSet presAssocID="{A6913F51-E6A3-4AF1-9A21-50DF929923DF}" presName="diagram" presStyleCnt="0">
        <dgm:presLayoutVars>
          <dgm:dir/>
          <dgm:resizeHandles val="exact"/>
        </dgm:presLayoutVars>
      </dgm:prSet>
      <dgm:spPr/>
    </dgm:pt>
    <dgm:pt modelId="{7D974596-FE07-4422-9703-0885CBEA53CD}" type="pres">
      <dgm:prSet presAssocID="{8438F154-4BA1-41E6-80C5-BC41832A6302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B520FA-D4B1-4F91-8BD7-D8B09A3DBE79}" type="pres">
      <dgm:prSet presAssocID="{663C3B02-95AB-4FAA-A035-DBB6ABD100F9}" presName="sibTrans" presStyleCnt="0"/>
      <dgm:spPr/>
    </dgm:pt>
    <dgm:pt modelId="{D90869B2-4EAA-44D0-A21F-F847A02B8CC1}" type="pres">
      <dgm:prSet presAssocID="{174E0041-A687-4FBF-82FB-725A3B99D79C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A40E62-03D3-4359-8B22-B228AD1083C4}" type="pres">
      <dgm:prSet presAssocID="{80BCE54F-CD89-4A1D-90E4-080756658899}" presName="sibTrans" presStyleCnt="0"/>
      <dgm:spPr/>
    </dgm:pt>
    <dgm:pt modelId="{0C0F1376-DAD4-4E75-B26D-D46E64DBD515}" type="pres">
      <dgm:prSet presAssocID="{D6EB6510-6654-42E6-81E7-271479589A3B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46D93F-C6D3-4502-9EE8-D2397FAFDC86}" type="pres">
      <dgm:prSet presAssocID="{126C90E0-788C-46A5-9590-757A96871489}" presName="sibTrans" presStyleCnt="0"/>
      <dgm:spPr/>
    </dgm:pt>
    <dgm:pt modelId="{392F7E4D-0FA0-4DE6-AC6E-D3A62EC00C8C}" type="pres">
      <dgm:prSet presAssocID="{9376797F-4BE1-4CB5-8CAD-A5FA650C02EC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A4EBD7-CD71-4A7E-A9CD-90C2308526AB}" type="pres">
      <dgm:prSet presAssocID="{6C3F7055-5182-4F5D-B340-90800645BB48}" presName="sibTrans" presStyleCnt="0"/>
      <dgm:spPr/>
    </dgm:pt>
    <dgm:pt modelId="{E404296E-A311-43C0-AABF-A303E6D9FE3D}" type="pres">
      <dgm:prSet presAssocID="{30C692C6-3F02-40CB-9184-E0BADC7118BF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B1D014-BA32-4098-A1C9-4FFEA95FDC9D}" type="pres">
      <dgm:prSet presAssocID="{BF0DAFEC-48EF-4656-BCF0-675C4B188E05}" presName="sibTrans" presStyleCnt="0"/>
      <dgm:spPr/>
    </dgm:pt>
    <dgm:pt modelId="{545B2202-9A93-403B-AF96-CB589E4E57E2}" type="pres">
      <dgm:prSet presAssocID="{41E728A6-A819-4FE7-99C8-31F6AFD4345A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DE5B8C2-FBE7-45A2-8B24-C31F05B4E2FB}" srcId="{41E728A6-A819-4FE7-99C8-31F6AFD4345A}" destId="{264449AD-494C-4410-BB05-B6242B06FA6B}" srcOrd="0" destOrd="0" parTransId="{72BDF0DD-2A11-4E51-9479-B38B6E8C22BB}" sibTransId="{E99A2164-F72D-4EB9-B6D0-D0D8BC64A7E0}"/>
    <dgm:cxn modelId="{3CDA7D66-5E4E-4AD4-9970-CEC347A0DE5E}" type="presOf" srcId="{D6EB6510-6654-42E6-81E7-271479589A3B}" destId="{0C0F1376-DAD4-4E75-B26D-D46E64DBD515}" srcOrd="0" destOrd="0" presId="urn:microsoft.com/office/officeart/2005/8/layout/default"/>
    <dgm:cxn modelId="{7B490696-3349-40FB-AFB5-CC6CE9A3A3CC}" type="presOf" srcId="{264449AD-494C-4410-BB05-B6242B06FA6B}" destId="{545B2202-9A93-403B-AF96-CB589E4E57E2}" srcOrd="0" destOrd="1" presId="urn:microsoft.com/office/officeart/2005/8/layout/default"/>
    <dgm:cxn modelId="{49919557-F90C-44F8-A3ED-841C825EE796}" type="presOf" srcId="{174E0041-A687-4FBF-82FB-725A3B99D79C}" destId="{D90869B2-4EAA-44D0-A21F-F847A02B8CC1}" srcOrd="0" destOrd="0" presId="urn:microsoft.com/office/officeart/2005/8/layout/default"/>
    <dgm:cxn modelId="{133861A3-CA35-403A-B024-FE8810C00082}" type="presOf" srcId="{411AA258-E728-413C-AAB4-645AD7AD0559}" destId="{7D974596-FE07-4422-9703-0885CBEA53CD}" srcOrd="0" destOrd="1" presId="urn:microsoft.com/office/officeart/2005/8/layout/default"/>
    <dgm:cxn modelId="{C6B53A43-7F35-4ACC-BDBD-6C8BD167B76F}" type="presOf" srcId="{FCDFC02E-7712-4DE2-8A8E-1A1BB38FC342}" destId="{D90869B2-4EAA-44D0-A21F-F847A02B8CC1}" srcOrd="0" destOrd="1" presId="urn:microsoft.com/office/officeart/2005/8/layout/default"/>
    <dgm:cxn modelId="{0473DC1F-F7A9-4688-B531-98CED1545F27}" srcId="{D6EB6510-6654-42E6-81E7-271479589A3B}" destId="{E1CAFFDF-EA11-4654-8B71-A2CBCE2B42D7}" srcOrd="0" destOrd="0" parTransId="{842FE14B-E44B-4213-B8EC-939E1A0EB729}" sibTransId="{829C7D39-01B7-454C-9A3D-B9F8B66C0706}"/>
    <dgm:cxn modelId="{27272F4A-26FD-41FE-B3C7-123BB27C98B6}" srcId="{A6913F51-E6A3-4AF1-9A21-50DF929923DF}" destId="{8438F154-4BA1-41E6-80C5-BC41832A6302}" srcOrd="0" destOrd="0" parTransId="{5355CB8D-64D9-4947-BCBB-58289E8D067F}" sibTransId="{663C3B02-95AB-4FAA-A035-DBB6ABD100F9}"/>
    <dgm:cxn modelId="{68F2D009-A810-40AF-8453-B17ECD3F490A}" srcId="{A6913F51-E6A3-4AF1-9A21-50DF929923DF}" destId="{41E728A6-A819-4FE7-99C8-31F6AFD4345A}" srcOrd="5" destOrd="0" parTransId="{03EEB6F9-CB7B-43B1-85EE-FD92597F38ED}" sibTransId="{89601967-3E32-41CD-9AA3-A4D98A851617}"/>
    <dgm:cxn modelId="{7FEBDA16-7632-45B0-A5CE-3CFD6F624AB0}" type="presOf" srcId="{0763D7B9-B78A-4B78-8A8D-9530CDADF4FB}" destId="{E404296E-A311-43C0-AABF-A303E6D9FE3D}" srcOrd="0" destOrd="1" presId="urn:microsoft.com/office/officeart/2005/8/layout/default"/>
    <dgm:cxn modelId="{E6DF06D1-6930-4E00-B2EB-FAA056420541}" type="presOf" srcId="{E1CAFFDF-EA11-4654-8B71-A2CBCE2B42D7}" destId="{0C0F1376-DAD4-4E75-B26D-D46E64DBD515}" srcOrd="0" destOrd="1" presId="urn:microsoft.com/office/officeart/2005/8/layout/default"/>
    <dgm:cxn modelId="{37E7981C-8B30-48D3-B254-6A554C9996B6}" type="presOf" srcId="{41E728A6-A819-4FE7-99C8-31F6AFD4345A}" destId="{545B2202-9A93-403B-AF96-CB589E4E57E2}" srcOrd="0" destOrd="0" presId="urn:microsoft.com/office/officeart/2005/8/layout/default"/>
    <dgm:cxn modelId="{3FCB7029-7E1E-4BE0-BFE8-A795DC6E124F}" type="presOf" srcId="{A6913F51-E6A3-4AF1-9A21-50DF929923DF}" destId="{CE153299-72BF-4602-A45D-95989DF59C3F}" srcOrd="0" destOrd="0" presId="urn:microsoft.com/office/officeart/2005/8/layout/default"/>
    <dgm:cxn modelId="{21E114E6-A2B0-416B-95EE-D4B358FEB85C}" srcId="{A6913F51-E6A3-4AF1-9A21-50DF929923DF}" destId="{D6EB6510-6654-42E6-81E7-271479589A3B}" srcOrd="2" destOrd="0" parTransId="{FF4201E9-8F9A-4CC8-95DC-617308EE81D9}" sibTransId="{126C90E0-788C-46A5-9590-757A96871489}"/>
    <dgm:cxn modelId="{1B9BEF65-CC6A-46B3-845C-6C2861129266}" type="presOf" srcId="{F3C70A99-F5FE-4E40-A92A-F283DBF0BEF0}" destId="{392F7E4D-0FA0-4DE6-AC6E-D3A62EC00C8C}" srcOrd="0" destOrd="1" presId="urn:microsoft.com/office/officeart/2005/8/layout/default"/>
    <dgm:cxn modelId="{DEF67F04-2D80-42E0-B7D7-A6F190E969B0}" srcId="{A6913F51-E6A3-4AF1-9A21-50DF929923DF}" destId="{174E0041-A687-4FBF-82FB-725A3B99D79C}" srcOrd="1" destOrd="0" parTransId="{CF1E9D6E-1EDA-43D2-B17E-44F64EBFA758}" sibTransId="{80BCE54F-CD89-4A1D-90E4-080756658899}"/>
    <dgm:cxn modelId="{2C2B471B-5421-4E34-ADE3-BE920F5F1DC3}" type="presOf" srcId="{9376797F-4BE1-4CB5-8CAD-A5FA650C02EC}" destId="{392F7E4D-0FA0-4DE6-AC6E-D3A62EC00C8C}" srcOrd="0" destOrd="0" presId="urn:microsoft.com/office/officeart/2005/8/layout/default"/>
    <dgm:cxn modelId="{4EDF3770-1995-4FCF-B022-852014AEF8D9}" srcId="{30C692C6-3F02-40CB-9184-E0BADC7118BF}" destId="{0763D7B9-B78A-4B78-8A8D-9530CDADF4FB}" srcOrd="0" destOrd="0" parTransId="{F269B6A4-3B08-49F4-AFC1-E108D5A84301}" sibTransId="{1DDA38EC-9ACC-4EC8-9C2A-C3D117AC5517}"/>
    <dgm:cxn modelId="{C07EC019-BD15-41E0-A3C0-F6FC374C51D8}" srcId="{9376797F-4BE1-4CB5-8CAD-A5FA650C02EC}" destId="{F3C70A99-F5FE-4E40-A92A-F283DBF0BEF0}" srcOrd="0" destOrd="0" parTransId="{597442AE-D304-44F7-9B13-1145F1ED9555}" sibTransId="{87C60BD2-C34D-492E-B433-03521F6B60BB}"/>
    <dgm:cxn modelId="{F2DECFB9-0A51-41E5-8324-96539AB0D5C3}" srcId="{A6913F51-E6A3-4AF1-9A21-50DF929923DF}" destId="{30C692C6-3F02-40CB-9184-E0BADC7118BF}" srcOrd="4" destOrd="0" parTransId="{056E1593-733F-40B8-962E-1C0E59B46442}" sibTransId="{BF0DAFEC-48EF-4656-BCF0-675C4B188E05}"/>
    <dgm:cxn modelId="{2871657C-B95E-4990-8002-81C02BC6C896}" srcId="{174E0041-A687-4FBF-82FB-725A3B99D79C}" destId="{FCDFC02E-7712-4DE2-8A8E-1A1BB38FC342}" srcOrd="0" destOrd="0" parTransId="{F479E8D0-F59C-4C8E-921C-815D0BBA388E}" sibTransId="{F261B8F0-95FF-4A34-B6F6-ECFF57328B25}"/>
    <dgm:cxn modelId="{6A562F6D-8CFC-4E4D-A007-01E9E6740543}" type="presOf" srcId="{8438F154-4BA1-41E6-80C5-BC41832A6302}" destId="{7D974596-FE07-4422-9703-0885CBEA53CD}" srcOrd="0" destOrd="0" presId="urn:microsoft.com/office/officeart/2005/8/layout/default"/>
    <dgm:cxn modelId="{35ED493B-C22C-465E-92BD-A5E4838A0251}" srcId="{A6913F51-E6A3-4AF1-9A21-50DF929923DF}" destId="{9376797F-4BE1-4CB5-8CAD-A5FA650C02EC}" srcOrd="3" destOrd="0" parTransId="{2222124C-D34F-4F02-9262-AA12A172FB4E}" sibTransId="{6C3F7055-5182-4F5D-B340-90800645BB48}"/>
    <dgm:cxn modelId="{2FBEB889-A93A-464F-9F4D-6D32850CBF2E}" srcId="{8438F154-4BA1-41E6-80C5-BC41832A6302}" destId="{411AA258-E728-413C-AAB4-645AD7AD0559}" srcOrd="0" destOrd="0" parTransId="{B13B011A-5BAB-49DD-96F4-35FB3BB1A50C}" sibTransId="{E783B626-56F0-464A-BDD1-629BF0F55F7D}"/>
    <dgm:cxn modelId="{97AA67FE-15D0-40E5-A26F-51A6053A9075}" type="presOf" srcId="{30C692C6-3F02-40CB-9184-E0BADC7118BF}" destId="{E404296E-A311-43C0-AABF-A303E6D9FE3D}" srcOrd="0" destOrd="0" presId="urn:microsoft.com/office/officeart/2005/8/layout/default"/>
    <dgm:cxn modelId="{91CBE73C-2B12-4D53-A357-ACD51D8AE387}" type="presParOf" srcId="{CE153299-72BF-4602-A45D-95989DF59C3F}" destId="{7D974596-FE07-4422-9703-0885CBEA53CD}" srcOrd="0" destOrd="0" presId="urn:microsoft.com/office/officeart/2005/8/layout/default"/>
    <dgm:cxn modelId="{972A10F6-4B55-462B-8763-66A8F7747073}" type="presParOf" srcId="{CE153299-72BF-4602-A45D-95989DF59C3F}" destId="{9AB520FA-D4B1-4F91-8BD7-D8B09A3DBE79}" srcOrd="1" destOrd="0" presId="urn:microsoft.com/office/officeart/2005/8/layout/default"/>
    <dgm:cxn modelId="{A45A8B98-7AE7-4666-8910-A4A93F7B4EA1}" type="presParOf" srcId="{CE153299-72BF-4602-A45D-95989DF59C3F}" destId="{D90869B2-4EAA-44D0-A21F-F847A02B8CC1}" srcOrd="2" destOrd="0" presId="urn:microsoft.com/office/officeart/2005/8/layout/default"/>
    <dgm:cxn modelId="{5872D994-79C8-437A-A3C9-A535467D2068}" type="presParOf" srcId="{CE153299-72BF-4602-A45D-95989DF59C3F}" destId="{47A40E62-03D3-4359-8B22-B228AD1083C4}" srcOrd="3" destOrd="0" presId="urn:microsoft.com/office/officeart/2005/8/layout/default"/>
    <dgm:cxn modelId="{6F428876-3210-4B05-817C-6A597D7FE83B}" type="presParOf" srcId="{CE153299-72BF-4602-A45D-95989DF59C3F}" destId="{0C0F1376-DAD4-4E75-B26D-D46E64DBD515}" srcOrd="4" destOrd="0" presId="urn:microsoft.com/office/officeart/2005/8/layout/default"/>
    <dgm:cxn modelId="{5AA139AA-1B6D-40CE-867D-8887316A747C}" type="presParOf" srcId="{CE153299-72BF-4602-A45D-95989DF59C3F}" destId="{BF46D93F-C6D3-4502-9EE8-D2397FAFDC86}" srcOrd="5" destOrd="0" presId="urn:microsoft.com/office/officeart/2005/8/layout/default"/>
    <dgm:cxn modelId="{EC444B99-341B-4E00-9DA8-7A8E1B0C0072}" type="presParOf" srcId="{CE153299-72BF-4602-A45D-95989DF59C3F}" destId="{392F7E4D-0FA0-4DE6-AC6E-D3A62EC00C8C}" srcOrd="6" destOrd="0" presId="urn:microsoft.com/office/officeart/2005/8/layout/default"/>
    <dgm:cxn modelId="{A61B5CB3-29A3-4039-A069-75429E6DC5E2}" type="presParOf" srcId="{CE153299-72BF-4602-A45D-95989DF59C3F}" destId="{DCA4EBD7-CD71-4A7E-A9CD-90C2308526AB}" srcOrd="7" destOrd="0" presId="urn:microsoft.com/office/officeart/2005/8/layout/default"/>
    <dgm:cxn modelId="{56F14961-E2AA-412A-A549-CE10494834E2}" type="presParOf" srcId="{CE153299-72BF-4602-A45D-95989DF59C3F}" destId="{E404296E-A311-43C0-AABF-A303E6D9FE3D}" srcOrd="8" destOrd="0" presId="urn:microsoft.com/office/officeart/2005/8/layout/default"/>
    <dgm:cxn modelId="{E46E782C-CDB3-48DB-95AA-E071A7ABDE15}" type="presParOf" srcId="{CE153299-72BF-4602-A45D-95989DF59C3F}" destId="{71B1D014-BA32-4098-A1C9-4FFEA95FDC9D}" srcOrd="9" destOrd="0" presId="urn:microsoft.com/office/officeart/2005/8/layout/default"/>
    <dgm:cxn modelId="{16B95BC5-0CC5-4571-9B93-5A6CF800E348}" type="presParOf" srcId="{CE153299-72BF-4602-A45D-95989DF59C3F}" destId="{545B2202-9A93-403B-AF96-CB589E4E57E2}" srcOrd="10" destOrd="0" presId="urn:microsoft.com/office/officeart/2005/8/layout/default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D9BD6B-4C08-4704-9926-3ECAC64350D5}" type="datetimeFigureOut">
              <a:rPr lang="en-US" smtClean="0"/>
              <a:t>7/4/2010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C024C3-D0FD-4EC4-ADC9-0639B50016F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C908B-F62C-471F-9F49-635D38ED652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5DEC16-590B-445D-AB39-8ED07365AAB9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5DEC16-590B-445D-AB39-8ED07365AAB9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5DEC16-590B-445D-AB39-8ED07365AAB9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5DEC16-590B-445D-AB39-8ED07365AAB9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5DEC16-590B-445D-AB39-8ED07365AAB9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5DEC16-590B-445D-AB39-8ED07365AAB9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5DEC16-590B-445D-AB39-8ED07365AAB9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C908B-F62C-471F-9F49-635D38ED652D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5DEC16-590B-445D-AB39-8ED07365AAB9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5DEC16-590B-445D-AB39-8ED07365AAB9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5DEC16-590B-445D-AB39-8ED07365AAB9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5DEC16-590B-445D-AB39-8ED07365AAB9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5DEC16-590B-445D-AB39-8ED07365AAB9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5DEC16-590B-445D-AB39-8ED07365AAB9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5DEC16-590B-445D-AB39-8ED07365AAB9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5DEC16-590B-445D-AB39-8ED07365AAB9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9A44F-1F93-4C45-A835-DE84227FD771}" type="datetimeFigureOut">
              <a:rPr lang="en-US" smtClean="0"/>
              <a:t>7/4/2010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42EBA-2C5E-4760-8241-F130D27B9E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9A44F-1F93-4C45-A835-DE84227FD771}" type="datetimeFigureOut">
              <a:rPr lang="en-US" smtClean="0"/>
              <a:t>7/4/2010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42EBA-2C5E-4760-8241-F130D27B9E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9A44F-1F93-4C45-A835-DE84227FD771}" type="datetimeFigureOut">
              <a:rPr lang="en-US" smtClean="0"/>
              <a:t>7/4/2010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42EBA-2C5E-4760-8241-F130D27B9E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9A44F-1F93-4C45-A835-DE84227FD771}" type="datetimeFigureOut">
              <a:rPr lang="en-US" smtClean="0"/>
              <a:t>7/4/2010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42EBA-2C5E-4760-8241-F130D27B9E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9A44F-1F93-4C45-A835-DE84227FD771}" type="datetimeFigureOut">
              <a:rPr lang="en-US" smtClean="0"/>
              <a:t>7/4/2010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42EBA-2C5E-4760-8241-F130D27B9E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9A44F-1F93-4C45-A835-DE84227FD771}" type="datetimeFigureOut">
              <a:rPr lang="en-US" smtClean="0"/>
              <a:t>7/4/2010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42EBA-2C5E-4760-8241-F130D27B9E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9A44F-1F93-4C45-A835-DE84227FD771}" type="datetimeFigureOut">
              <a:rPr lang="en-US" smtClean="0"/>
              <a:t>7/4/2010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42EBA-2C5E-4760-8241-F130D27B9E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9A44F-1F93-4C45-A835-DE84227FD771}" type="datetimeFigureOut">
              <a:rPr lang="en-US" smtClean="0"/>
              <a:t>7/4/2010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42EBA-2C5E-4760-8241-F130D27B9E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9A44F-1F93-4C45-A835-DE84227FD771}" type="datetimeFigureOut">
              <a:rPr lang="en-US" smtClean="0"/>
              <a:t>7/4/2010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42EBA-2C5E-4760-8241-F130D27B9E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9A44F-1F93-4C45-A835-DE84227FD771}" type="datetimeFigureOut">
              <a:rPr lang="en-US" smtClean="0"/>
              <a:t>7/4/2010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42EBA-2C5E-4760-8241-F130D27B9E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9A44F-1F93-4C45-A835-DE84227FD771}" type="datetimeFigureOut">
              <a:rPr lang="en-US" smtClean="0"/>
              <a:t>7/4/2010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42EBA-2C5E-4760-8241-F130D27B9E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69A44F-1F93-4C45-A835-DE84227FD771}" type="datetimeFigureOut">
              <a:rPr lang="en-US" smtClean="0"/>
              <a:t>7/4/2010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242EBA-2C5E-4760-8241-F130D27B9E7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62000" y="1371600"/>
            <a:ext cx="7696200" cy="38100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b="1" i="1" dirty="0" smtClean="0">
                <a:solidFill>
                  <a:schemeClr val="bg1"/>
                </a:solidFill>
              </a:rPr>
              <a:t>jQuery</a:t>
            </a:r>
          </a:p>
          <a:p>
            <a:pPr algn="ctr"/>
            <a:r>
              <a:rPr lang="en-US" sz="3600" b="1" dirty="0" smtClean="0">
                <a:solidFill>
                  <a:srgbClr val="FFC000"/>
                </a:solidFill>
              </a:rPr>
              <a:t>Retrieving content from document 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l"/>
            <a:r>
              <a:rPr lang="en-US" i="1" dirty="0" smtClean="0">
                <a:solidFill>
                  <a:schemeClr val="accent1">
                    <a:lumMod val="50000"/>
                  </a:schemeClr>
                </a:solidFill>
              </a:rPr>
              <a:t>jQuery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Content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Filters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533400" y="1295400"/>
            <a:ext cx="8229600" cy="1588"/>
          </a:xfrm>
          <a:prstGeom prst="line">
            <a:avLst/>
          </a:prstGeom>
          <a:ln w="38100"/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457200" y="1676400"/>
          <a:ext cx="8229600" cy="266192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2209800"/>
                <a:gridCol w="6019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Filter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Purpose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:contains(text)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Filters the</a:t>
                      </a:r>
                      <a:r>
                        <a:rPr lang="en-US" baseline="0" dirty="0" smtClean="0"/>
                        <a:t> selection to only include elements that contain the text string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:empty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Filters the elements</a:t>
                      </a:r>
                      <a:r>
                        <a:rPr lang="en-US" baseline="0" dirty="0" smtClean="0"/>
                        <a:t> to only include empty elements.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:has(selector)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Matches</a:t>
                      </a:r>
                      <a:r>
                        <a:rPr lang="en-US" baseline="0" dirty="0" smtClean="0"/>
                        <a:t> elements that contain at least one element that has the specified selector.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:parent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Matches all elements that are parents (i.e. they contain</a:t>
                      </a:r>
                      <a:r>
                        <a:rPr lang="en-US" baseline="0" dirty="0" smtClean="0"/>
                        <a:t> at least one other element including text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l"/>
            <a:r>
              <a:rPr lang="en-US" i="1" dirty="0" smtClean="0">
                <a:solidFill>
                  <a:schemeClr val="accent1">
                    <a:lumMod val="50000"/>
                  </a:schemeClr>
                </a:solidFill>
              </a:rPr>
              <a:t>jQuery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Visibility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Filters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533400" y="1295400"/>
            <a:ext cx="8229600" cy="1588"/>
          </a:xfrm>
          <a:prstGeom prst="line">
            <a:avLst/>
          </a:prstGeom>
          <a:ln w="38100"/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457200" y="1676400"/>
          <a:ext cx="8229600" cy="111252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2209800"/>
                <a:gridCol w="6019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Filter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Purpose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:visible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Filters the</a:t>
                      </a:r>
                      <a:r>
                        <a:rPr lang="en-US" baseline="0" dirty="0" smtClean="0"/>
                        <a:t> selection to only include visible elements.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:hidden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Filters the</a:t>
                      </a:r>
                      <a:r>
                        <a:rPr lang="en-US" baseline="0" dirty="0" smtClean="0"/>
                        <a:t> selection to only include hidden elements.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l"/>
            <a:r>
              <a:rPr lang="en-US" i="1" dirty="0" smtClean="0">
                <a:solidFill>
                  <a:schemeClr val="accent1">
                    <a:lumMod val="50000"/>
                  </a:schemeClr>
                </a:solidFill>
              </a:rPr>
              <a:t>jQuery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Child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Filters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533400" y="1295400"/>
            <a:ext cx="8229600" cy="1588"/>
          </a:xfrm>
          <a:prstGeom prst="line">
            <a:avLst/>
          </a:prstGeom>
          <a:ln w="38100"/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457200" y="1676400"/>
          <a:ext cx="8229600" cy="267208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2209800"/>
                <a:gridCol w="6019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Filter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Purpose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:nth-child(index)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:nth-child(even)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:nth-child(odd)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:nth-child(equation)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Matches elements</a:t>
                      </a:r>
                      <a:r>
                        <a:rPr lang="en-US" baseline="0" dirty="0" smtClean="0"/>
                        <a:t> at index, or even or odd increments, or who match an equation of the form </a:t>
                      </a:r>
                      <a:r>
                        <a:rPr lang="en-US" baseline="0" dirty="0" err="1" smtClean="0"/>
                        <a:t>Xn+M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eg</a:t>
                      </a:r>
                      <a:r>
                        <a:rPr lang="en-US" baseline="0" dirty="0" smtClean="0"/>
                        <a:t>. 2n or 3n+1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:first-child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Matches elements</a:t>
                      </a:r>
                      <a:r>
                        <a:rPr lang="en-US" baseline="0" dirty="0" smtClean="0"/>
                        <a:t> who are the first child if their parent.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:last-child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Matches elements</a:t>
                      </a:r>
                      <a:r>
                        <a:rPr lang="en-US" baseline="0" dirty="0" smtClean="0"/>
                        <a:t> who are the </a:t>
                      </a:r>
                      <a:r>
                        <a:rPr lang="en-US" baseline="0" dirty="0" smtClean="0"/>
                        <a:t>last </a:t>
                      </a:r>
                      <a:r>
                        <a:rPr lang="en-US" baseline="0" dirty="0" smtClean="0"/>
                        <a:t>child if their parent.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:only-child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Matches elements</a:t>
                      </a:r>
                      <a:r>
                        <a:rPr lang="en-US" baseline="0" dirty="0" smtClean="0"/>
                        <a:t> who are the </a:t>
                      </a:r>
                      <a:r>
                        <a:rPr lang="en-US" baseline="0" dirty="0" smtClean="0"/>
                        <a:t>only child </a:t>
                      </a:r>
                      <a:r>
                        <a:rPr lang="en-US" baseline="0" dirty="0" smtClean="0"/>
                        <a:t>if their parent.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l"/>
            <a:r>
              <a:rPr lang="en-US" i="1" dirty="0" smtClean="0">
                <a:solidFill>
                  <a:schemeClr val="accent1">
                    <a:lumMod val="50000"/>
                  </a:schemeClr>
                </a:solidFill>
              </a:rPr>
              <a:t>jQuery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Forms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Selectors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These selectors are used to deal with form elements.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533400" y="1295400"/>
            <a:ext cx="8229600" cy="1588"/>
          </a:xfrm>
          <a:prstGeom prst="line">
            <a:avLst/>
          </a:prstGeom>
          <a:ln w="38100"/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6" name="Content Placeholder 6"/>
          <p:cNvGraphicFramePr>
            <a:graphicFrameLocks/>
          </p:cNvGraphicFramePr>
          <p:nvPr/>
        </p:nvGraphicFramePr>
        <p:xfrm>
          <a:off x="533400" y="2667000"/>
          <a:ext cx="8229600" cy="407924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2209800"/>
                <a:gridCol w="6019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Filter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Purpose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:input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Finds all input,</a:t>
                      </a:r>
                      <a:r>
                        <a:rPr lang="en-US" baseline="0" dirty="0" smtClean="0"/>
                        <a:t> select, </a:t>
                      </a:r>
                      <a:r>
                        <a:rPr lang="en-US" baseline="0" dirty="0" err="1" smtClean="0"/>
                        <a:t>textarea</a:t>
                      </a:r>
                      <a:r>
                        <a:rPr lang="en-US" baseline="0" dirty="0" smtClean="0"/>
                        <a:t>, and button elements.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:text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Finds all text</a:t>
                      </a:r>
                      <a:r>
                        <a:rPr lang="en-US" baseline="0" dirty="0" smtClean="0"/>
                        <a:t> elements.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:password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Find all password elements.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:radio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Finds</a:t>
                      </a:r>
                      <a:r>
                        <a:rPr lang="en-US" baseline="0" dirty="0" smtClean="0"/>
                        <a:t> all radio button elements.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:checkbox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Finds</a:t>
                      </a:r>
                      <a:r>
                        <a:rPr lang="en-US" baseline="0" dirty="0" smtClean="0"/>
                        <a:t> all check boxes.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:submit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Finds all submit elements.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:reset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Finds all reset elements.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:image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Finds all image elements.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:button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Finds all button elements.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:file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Finds all file upload elements.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l"/>
            <a:r>
              <a:rPr lang="en-US" i="1" dirty="0" smtClean="0">
                <a:solidFill>
                  <a:schemeClr val="accent1">
                    <a:lumMod val="50000"/>
                  </a:schemeClr>
                </a:solidFill>
              </a:rPr>
              <a:t>jQuery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Forms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Filters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These selectors are used to deal with form elements.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533400" y="1295400"/>
            <a:ext cx="8229600" cy="1588"/>
          </a:xfrm>
          <a:prstGeom prst="line">
            <a:avLst/>
          </a:prstGeom>
          <a:ln w="38100"/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6" name="Content Placeholder 6"/>
          <p:cNvGraphicFramePr>
            <a:graphicFrameLocks/>
          </p:cNvGraphicFramePr>
          <p:nvPr/>
        </p:nvGraphicFramePr>
        <p:xfrm>
          <a:off x="533400" y="2667000"/>
          <a:ext cx="8229600" cy="212344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2209800"/>
                <a:gridCol w="6019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Filter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Purpose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:enabled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Matches all elements that are enabled.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:disabled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Matches all elements that are disabled.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:checked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Matches all elements</a:t>
                      </a:r>
                      <a:r>
                        <a:rPr lang="en-US" baseline="0" dirty="0" smtClean="0"/>
                        <a:t> that are checked. (radio button and checkboxes)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:selected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Matches all elements that are selected.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l"/>
            <a:r>
              <a:rPr lang="en-US" i="1" dirty="0" smtClean="0">
                <a:solidFill>
                  <a:schemeClr val="accent1">
                    <a:lumMod val="50000"/>
                  </a:schemeClr>
                </a:solidFill>
              </a:rPr>
              <a:t>jQuery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Traversing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0292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You can use these tags to traverse the document.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533400" y="1295400"/>
            <a:ext cx="8229600" cy="1588"/>
          </a:xfrm>
          <a:prstGeom prst="line">
            <a:avLst/>
          </a:prstGeom>
          <a:ln w="38100"/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6" name="Content Placeholder 6"/>
          <p:cNvGraphicFramePr>
            <a:graphicFrameLocks/>
          </p:cNvGraphicFramePr>
          <p:nvPr/>
        </p:nvGraphicFramePr>
        <p:xfrm>
          <a:off x="533400" y="1524000"/>
          <a:ext cx="8229600" cy="486156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2209800"/>
                <a:gridCol w="6019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Filter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Purpose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size</a:t>
                      </a:r>
                      <a:r>
                        <a:rPr lang="en-US" baseline="0" dirty="0" smtClean="0"/>
                        <a:t>() , length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number of</a:t>
                      </a:r>
                      <a:r>
                        <a:rPr lang="en-US" baseline="0" dirty="0" smtClean="0"/>
                        <a:t> elements in the jQuery result set.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get()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Returns an</a:t>
                      </a:r>
                      <a:r>
                        <a:rPr lang="en-US" baseline="0" dirty="0" smtClean="0"/>
                        <a:t> array of matched DOM elements. Useful if you need to operate on the DOM elements themselves instead of using built in jQuery functions.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get(index)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Returns a single matched elements.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find()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Searches for</a:t>
                      </a:r>
                      <a:r>
                        <a:rPr lang="en-US" baseline="0" dirty="0" smtClean="0"/>
                        <a:t> descendent elements that match the specified expression.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each 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Executes a function within the context of every matched element.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parent()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filter the set of parent elements that will match. If there is no parent, returns a jQuery object with a length of 0.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parents()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 a set of elements containing the unique ancestors of the matched set of elements (except for the root element). The matched elements can be filtered with an optional expression.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l"/>
            <a:r>
              <a:rPr lang="en-US" i="1" dirty="0" smtClean="0">
                <a:solidFill>
                  <a:schemeClr val="accent1">
                    <a:lumMod val="50000"/>
                  </a:schemeClr>
                </a:solidFill>
              </a:rPr>
              <a:t>jQuery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Chaining 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jQuery allows you to chain multiple functions together to perform several operations in one line of code.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533400" y="1295400"/>
            <a:ext cx="8229600" cy="1588"/>
          </a:xfrm>
          <a:prstGeom prst="line">
            <a:avLst/>
          </a:prstGeom>
          <a:ln w="38100"/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685800" y="3429000"/>
            <a:ext cx="7620000" cy="1676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/>
              <a:t>$(selector).function1().function2().function3();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19400" y="3962400"/>
            <a:ext cx="521226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 smtClean="0">
                <a:solidFill>
                  <a:schemeClr val="bg1"/>
                </a:solidFill>
              </a:rPr>
              <a:t>Questions</a:t>
            </a:r>
            <a:endParaRPr lang="en-US" sz="96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90800" y="1981200"/>
            <a:ext cx="1604927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900" dirty="0" smtClean="0">
                <a:solidFill>
                  <a:srgbClr val="FFC000"/>
                </a:solidFill>
              </a:rPr>
              <a:t>?</a:t>
            </a:r>
            <a:endParaRPr lang="en-US" sz="23900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l"/>
            <a:r>
              <a:rPr lang="en-US" i="1" dirty="0" smtClean="0">
                <a:solidFill>
                  <a:schemeClr val="accent1">
                    <a:lumMod val="50000"/>
                  </a:schemeClr>
                </a:solidFill>
              </a:rPr>
              <a:t>jQuery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Selectors and Filters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jQuery selectors and filters retrieve content from th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e document so it can be manipulated using other functions. 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We can call it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query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part of the jQuery.</a:t>
            </a:r>
          </a:p>
          <a:p>
            <a:pPr lvl="1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jQuery selectors return an array of objects that match the selection criteria.</a:t>
            </a:r>
          </a:p>
          <a:p>
            <a:pPr lvl="1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jQuery filters operate on a selector to further refine the results array that the selectors return.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This array is not a set of DOM elements.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It is a collection of jQuery objects that provide a large number if predefined functions for further operating on the objects,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533400" y="1295400"/>
            <a:ext cx="8229600" cy="1588"/>
          </a:xfrm>
          <a:prstGeom prst="line">
            <a:avLst/>
          </a:prstGeom>
          <a:ln w="38100"/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l"/>
            <a:r>
              <a:rPr lang="en-US" i="1" dirty="0" smtClean="0">
                <a:solidFill>
                  <a:schemeClr val="accent1">
                    <a:lumMod val="50000"/>
                  </a:schemeClr>
                </a:solidFill>
              </a:rPr>
              <a:t>jQuery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Selectors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Are similar to the CSS syntax and work the same way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. 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The basic selectors are :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533400" y="1295400"/>
            <a:ext cx="8229600" cy="1588"/>
          </a:xfrm>
          <a:prstGeom prst="line">
            <a:avLst/>
          </a:prstGeom>
          <a:ln w="38100"/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85800" y="3429000"/>
          <a:ext cx="8229600" cy="286512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2133600"/>
                <a:gridCol w="609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Selector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Purpose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tagname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Find al the elements</a:t>
                      </a:r>
                      <a:r>
                        <a:rPr lang="en-US" baseline="0" dirty="0" smtClean="0"/>
                        <a:t> that are names </a:t>
                      </a:r>
                      <a:r>
                        <a:rPr lang="en-US" baseline="0" dirty="0" err="1" smtClean="0"/>
                        <a:t>tagname</a:t>
                      </a:r>
                      <a:r>
                        <a:rPr lang="en-US" baseline="0" dirty="0" smtClean="0"/>
                        <a:t>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#identifier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Find</a:t>
                      </a:r>
                      <a:r>
                        <a:rPr lang="en-US" baseline="0" dirty="0" smtClean="0"/>
                        <a:t> all the elements with a particular id.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.</a:t>
                      </a:r>
                      <a:r>
                        <a:rPr lang="en-US" dirty="0" err="1" smtClean="0"/>
                        <a:t>className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Find all elements</a:t>
                      </a:r>
                      <a:r>
                        <a:rPr lang="en-US" baseline="0" dirty="0" smtClean="0"/>
                        <a:t> that have class attributes with the value of </a:t>
                      </a:r>
                      <a:r>
                        <a:rPr lang="en-US" baseline="0" dirty="0" err="1" smtClean="0"/>
                        <a:t>className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tag.className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Find all element</a:t>
                      </a:r>
                      <a:r>
                        <a:rPr lang="en-US" baseline="0" dirty="0" smtClean="0"/>
                        <a:t> of type tag and class </a:t>
                      </a:r>
                      <a:r>
                        <a:rPr lang="en-US" baseline="0" dirty="0" err="1" smtClean="0"/>
                        <a:t>className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tag#id.className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Find all </a:t>
                      </a:r>
                      <a:r>
                        <a:rPr lang="en-US" dirty="0" err="1" smtClean="0"/>
                        <a:t>elelments</a:t>
                      </a:r>
                      <a:r>
                        <a:rPr lang="en-US" dirty="0" smtClean="0"/>
                        <a:t> with ID</a:t>
                      </a:r>
                      <a:r>
                        <a:rPr lang="en-US" baseline="0" dirty="0" smtClean="0"/>
                        <a:t> of id and class name of </a:t>
                      </a:r>
                      <a:r>
                        <a:rPr lang="en-US" baseline="0" dirty="0" err="1" smtClean="0"/>
                        <a:t>className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*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Find</a:t>
                      </a:r>
                      <a:r>
                        <a:rPr lang="en-US" baseline="0" dirty="0" smtClean="0"/>
                        <a:t> all the elements on the page.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l"/>
            <a:r>
              <a:rPr lang="en-US" i="1" dirty="0" smtClean="0">
                <a:solidFill>
                  <a:schemeClr val="accent1">
                    <a:lumMod val="50000"/>
                  </a:schemeClr>
                </a:solidFill>
              </a:rPr>
              <a:t>jQuery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vs. plain browser DOM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533400" y="1295400"/>
            <a:ext cx="8229600" cy="1588"/>
          </a:xfrm>
          <a:prstGeom prst="line">
            <a:avLst/>
          </a:prstGeom>
          <a:ln w="38100"/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457200" y="1600200"/>
            <a:ext cx="4038600" cy="4953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/>
              <a:t>&lt;html&gt;</a:t>
            </a:r>
          </a:p>
          <a:p>
            <a:r>
              <a:rPr lang="en-US" sz="2000" dirty="0" smtClean="0"/>
              <a:t>&lt;head&gt;</a:t>
            </a:r>
          </a:p>
          <a:p>
            <a:r>
              <a:rPr lang="en-US" sz="2000" dirty="0" smtClean="0"/>
              <a:t>&lt;title&gt;Some document&lt;/title&gt;</a:t>
            </a:r>
          </a:p>
          <a:p>
            <a:r>
              <a:rPr lang="en-US" sz="2000" dirty="0" smtClean="0"/>
              <a:t>&lt;body&gt;</a:t>
            </a:r>
          </a:p>
          <a:p>
            <a:pPr lvl="1"/>
            <a:r>
              <a:rPr lang="en-US" sz="2000" dirty="0" smtClean="0"/>
              <a:t>&lt;</a:t>
            </a:r>
            <a:r>
              <a:rPr lang="en-US" sz="2000" dirty="0" err="1" smtClean="0"/>
              <a:t>ul</a:t>
            </a:r>
            <a:r>
              <a:rPr lang="en-US" sz="2000" dirty="0" smtClean="0"/>
              <a:t> id="list1"&gt;</a:t>
            </a:r>
          </a:p>
          <a:p>
            <a:pPr lvl="2"/>
            <a:r>
              <a:rPr lang="en-US" sz="2000" dirty="0" smtClean="0"/>
              <a:t>&lt;</a:t>
            </a:r>
            <a:r>
              <a:rPr lang="en-US" sz="2000" dirty="0" err="1" smtClean="0"/>
              <a:t>li</a:t>
            </a:r>
            <a:r>
              <a:rPr lang="en-US" sz="2000" dirty="0" smtClean="0"/>
              <a:t> class="a"&gt;item 1&lt;/</a:t>
            </a:r>
            <a:r>
              <a:rPr lang="en-US" sz="2000" dirty="0" err="1" smtClean="0"/>
              <a:t>li</a:t>
            </a:r>
            <a:r>
              <a:rPr lang="en-US" sz="2000" dirty="0" smtClean="0"/>
              <a:t>&gt;</a:t>
            </a:r>
          </a:p>
          <a:p>
            <a:pPr lvl="2"/>
            <a:r>
              <a:rPr lang="en-US" sz="2000" dirty="0" smtClean="0"/>
              <a:t>&lt;</a:t>
            </a:r>
            <a:r>
              <a:rPr lang="en-US" sz="2000" dirty="0" err="1" smtClean="0"/>
              <a:t>li</a:t>
            </a:r>
            <a:r>
              <a:rPr lang="en-US" sz="2000" dirty="0" smtClean="0"/>
              <a:t> class="a"&gt;item 2&lt;/</a:t>
            </a:r>
            <a:r>
              <a:rPr lang="en-US" sz="2000" dirty="0" err="1" smtClean="0"/>
              <a:t>li</a:t>
            </a:r>
            <a:r>
              <a:rPr lang="en-US" sz="2000" dirty="0" smtClean="0"/>
              <a:t>&gt;</a:t>
            </a:r>
          </a:p>
          <a:p>
            <a:pPr lvl="2"/>
            <a:r>
              <a:rPr lang="en-US" sz="2000" dirty="0" smtClean="0"/>
              <a:t>&lt;</a:t>
            </a:r>
            <a:r>
              <a:rPr lang="en-US" sz="2000" dirty="0" err="1" smtClean="0"/>
              <a:t>li</a:t>
            </a:r>
            <a:r>
              <a:rPr lang="en-US" sz="2000" dirty="0" smtClean="0"/>
              <a:t> class="b"&gt;item 3&lt;/</a:t>
            </a:r>
            <a:r>
              <a:rPr lang="en-US" sz="2000" dirty="0" err="1" smtClean="0"/>
              <a:t>li</a:t>
            </a:r>
            <a:r>
              <a:rPr lang="en-US" sz="2000" dirty="0" smtClean="0"/>
              <a:t>&gt;</a:t>
            </a:r>
          </a:p>
          <a:p>
            <a:pPr lvl="2"/>
            <a:r>
              <a:rPr lang="en-US" sz="2000" dirty="0" smtClean="0"/>
              <a:t>&lt;</a:t>
            </a:r>
            <a:r>
              <a:rPr lang="en-US" sz="2000" dirty="0" err="1" smtClean="0"/>
              <a:t>li</a:t>
            </a:r>
            <a:r>
              <a:rPr lang="en-US" sz="2000" dirty="0" smtClean="0"/>
              <a:t> class="b"&gt;item 4&lt;/</a:t>
            </a:r>
            <a:r>
              <a:rPr lang="en-US" sz="2000" dirty="0" err="1" smtClean="0"/>
              <a:t>li</a:t>
            </a:r>
            <a:r>
              <a:rPr lang="en-US" sz="2000" dirty="0" smtClean="0"/>
              <a:t>&gt;</a:t>
            </a:r>
          </a:p>
          <a:p>
            <a:pPr lvl="1"/>
            <a:r>
              <a:rPr lang="en-US" sz="2000" dirty="0" smtClean="0"/>
              <a:t>&lt;/</a:t>
            </a:r>
            <a:r>
              <a:rPr lang="en-US" sz="2000" dirty="0" err="1" smtClean="0"/>
              <a:t>ul</a:t>
            </a:r>
            <a:r>
              <a:rPr lang="en-US" sz="2000" dirty="0" smtClean="0"/>
              <a:t>&gt;</a:t>
            </a:r>
          </a:p>
          <a:p>
            <a:r>
              <a:rPr lang="en-US" sz="2000" dirty="0" smtClean="0"/>
              <a:t>&lt;p &gt;This is paragraph 1&lt;/p&gt;</a:t>
            </a:r>
          </a:p>
          <a:p>
            <a:r>
              <a:rPr lang="en-US" sz="2000" dirty="0" smtClean="0"/>
              <a:t>&lt;p &gt; This is paragraph 2&lt;/p&gt;</a:t>
            </a:r>
          </a:p>
          <a:p>
            <a:r>
              <a:rPr lang="en-US" sz="2000" dirty="0" smtClean="0"/>
              <a:t>&lt;p &gt; This is paragraph 3&lt;/p&gt;</a:t>
            </a:r>
          </a:p>
          <a:p>
            <a:r>
              <a:rPr lang="en-US" sz="2000" dirty="0" smtClean="0"/>
              <a:t>&lt;p &gt; This is paragraph 4&lt;/p&gt;</a:t>
            </a:r>
          </a:p>
          <a:p>
            <a:r>
              <a:rPr lang="en-US" sz="2000" dirty="0" smtClean="0"/>
              <a:t>&lt;/body&gt;</a:t>
            </a:r>
          </a:p>
          <a:p>
            <a:r>
              <a:rPr lang="en-US" sz="2000" dirty="0" smtClean="0"/>
              <a:t>&lt;/html&gt;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4648200" y="1600200"/>
            <a:ext cx="4038600" cy="685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smtClean="0"/>
              <a:t>Get all p tags – DOM</a:t>
            </a:r>
          </a:p>
          <a:p>
            <a:r>
              <a:rPr lang="en-US" dirty="0" err="1" smtClean="0"/>
              <a:t>document.getElementByTagName</a:t>
            </a:r>
            <a:r>
              <a:rPr lang="en-US" dirty="0" smtClean="0"/>
              <a:t>(“p”);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648200" y="2423160"/>
            <a:ext cx="4038600" cy="685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Get all p tags – jQuery</a:t>
            </a:r>
          </a:p>
          <a:p>
            <a:r>
              <a:rPr lang="en-US" dirty="0" smtClean="0"/>
              <a:t>$(“p”);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648200" y="4069080"/>
            <a:ext cx="4038600" cy="685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Get tag with id “list1”– jQuery</a:t>
            </a:r>
          </a:p>
          <a:p>
            <a:r>
              <a:rPr lang="en-US" dirty="0" smtClean="0"/>
              <a:t>$(“#list1”);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648200" y="4892040"/>
            <a:ext cx="4038600" cy="685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Get all  &lt;</a:t>
            </a:r>
            <a:r>
              <a:rPr lang="en-US" b="1" dirty="0" err="1" smtClean="0"/>
              <a:t>li</a:t>
            </a:r>
            <a:r>
              <a:rPr lang="en-US" b="1" dirty="0" smtClean="0"/>
              <a:t>&gt;  tags  with class a– jQuery</a:t>
            </a:r>
          </a:p>
          <a:p>
            <a:r>
              <a:rPr lang="en-US" dirty="0" smtClean="0"/>
              <a:t>$(“</a:t>
            </a:r>
            <a:r>
              <a:rPr lang="en-US" dirty="0" err="1" smtClean="0"/>
              <a:t>li.a</a:t>
            </a:r>
            <a:r>
              <a:rPr lang="en-US" dirty="0" smtClean="0"/>
              <a:t>”);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648200" y="3246120"/>
            <a:ext cx="4038600" cy="685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smtClean="0"/>
              <a:t>Get tag with id “list1”– DOM</a:t>
            </a:r>
          </a:p>
          <a:p>
            <a:r>
              <a:rPr lang="en-US" dirty="0" err="1" smtClean="0"/>
              <a:t>document.getElementById</a:t>
            </a:r>
            <a:r>
              <a:rPr lang="en-US" dirty="0" smtClean="0"/>
              <a:t> (“list1”);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648200" y="5715000"/>
            <a:ext cx="4038600" cy="838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Get all tags with “b”, but only the ones inside a &lt;</a:t>
            </a:r>
            <a:r>
              <a:rPr lang="en-US" b="1" dirty="0" err="1" smtClean="0"/>
              <a:t>ul</a:t>
            </a:r>
            <a:r>
              <a:rPr lang="en-US" b="1" dirty="0" smtClean="0"/>
              <a:t>&gt; - jQuery </a:t>
            </a:r>
          </a:p>
          <a:p>
            <a:r>
              <a:rPr lang="en-US" dirty="0" smtClean="0"/>
              <a:t>$(“</a:t>
            </a:r>
            <a:r>
              <a:rPr lang="en-US" dirty="0" err="1" smtClean="0"/>
              <a:t>ul</a:t>
            </a:r>
            <a:r>
              <a:rPr lang="en-US" dirty="0" smtClean="0"/>
              <a:t> .b”);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2" grpId="0" animBg="1"/>
      <p:bldP spid="13" grpId="0" animBg="1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l"/>
            <a:r>
              <a:rPr lang="en-US" i="1" dirty="0" smtClean="0">
                <a:solidFill>
                  <a:schemeClr val="accent1">
                    <a:lumMod val="50000"/>
                  </a:schemeClr>
                </a:solidFill>
              </a:rPr>
              <a:t>jQuery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Selectors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In addition to the basic selectors there are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hierarchy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and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combination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selectors.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533400" y="1295400"/>
            <a:ext cx="8229600" cy="1588"/>
          </a:xfrm>
          <a:prstGeom prst="line">
            <a:avLst/>
          </a:prstGeom>
          <a:ln w="38100"/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33400" y="2895600"/>
          <a:ext cx="8229600" cy="340360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2438400"/>
                <a:gridCol w="5791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Selector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Purpose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selector,selector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Find all the specified selectors.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.class1 .class2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Find</a:t>
                      </a:r>
                      <a:r>
                        <a:rPr lang="en-US" baseline="0" dirty="0" smtClean="0"/>
                        <a:t> all the elements both the classes.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Parent&gt;child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Finds all child</a:t>
                      </a:r>
                      <a:r>
                        <a:rPr lang="en-US" baseline="0" dirty="0" smtClean="0"/>
                        <a:t> elements that are direct children of elements of type parent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Ancestor</a:t>
                      </a:r>
                      <a:r>
                        <a:rPr lang="en-US" baseline="0" dirty="0" smtClean="0"/>
                        <a:t> descendant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Finds</a:t>
                      </a:r>
                      <a:r>
                        <a:rPr lang="en-US" baseline="0" dirty="0" smtClean="0"/>
                        <a:t> all the descendant elements that are contained within elements of type ancestor.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prev</a:t>
                      </a:r>
                      <a:r>
                        <a:rPr lang="en-US" dirty="0" smtClean="0"/>
                        <a:t> + next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Finds all next elements that are next </a:t>
                      </a:r>
                      <a:r>
                        <a:rPr lang="en-US" baseline="0" dirty="0" smtClean="0"/>
                        <a:t> to a </a:t>
                      </a:r>
                      <a:r>
                        <a:rPr lang="en-US" baseline="0" dirty="0" err="1" smtClean="0"/>
                        <a:t>prev</a:t>
                      </a:r>
                      <a:r>
                        <a:rPr lang="en-US" baseline="0" dirty="0" smtClean="0"/>
                        <a:t>  element.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prev</a:t>
                      </a:r>
                      <a:r>
                        <a:rPr lang="en-US" dirty="0" smtClean="0"/>
                        <a:t> ~ sibling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Finds all sibling</a:t>
                      </a:r>
                      <a:r>
                        <a:rPr lang="en-US" baseline="0" dirty="0" smtClean="0"/>
                        <a:t> elements that come after </a:t>
                      </a:r>
                      <a:r>
                        <a:rPr lang="en-US" baseline="0" dirty="0" err="1" smtClean="0"/>
                        <a:t>prev</a:t>
                      </a:r>
                      <a:r>
                        <a:rPr lang="en-US" baseline="0" dirty="0" smtClean="0"/>
                        <a:t> and match the siblings selector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l"/>
            <a:r>
              <a:rPr lang="en-US" i="1" dirty="0" smtClean="0">
                <a:solidFill>
                  <a:schemeClr val="accent1">
                    <a:lumMod val="50000"/>
                  </a:schemeClr>
                </a:solidFill>
              </a:rPr>
              <a:t>jQuery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Selectors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jQuery selectors and filters retrieve content from th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e document so it can be manipulated using other functions. 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We can call it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query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part of the jQuery.</a:t>
            </a:r>
          </a:p>
          <a:p>
            <a:pPr lvl="1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jQuery selectors return an array of objects that match the selection criteria.</a:t>
            </a:r>
          </a:p>
          <a:p>
            <a:pPr lvl="1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jQuery filters operate on a selector to further refine the results array that the selectors return.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This array is not a set of DOM elements.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It is a collection of jQuery objects that provide a large number if predefined functions for further operating on the objects,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533400" y="1295400"/>
            <a:ext cx="8229600" cy="1588"/>
          </a:xfrm>
          <a:prstGeom prst="line">
            <a:avLst/>
          </a:prstGeom>
          <a:ln w="38100"/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l"/>
            <a:r>
              <a:rPr lang="en-US" i="1" dirty="0" smtClean="0">
                <a:solidFill>
                  <a:schemeClr val="accent1">
                    <a:lumMod val="50000"/>
                  </a:schemeClr>
                </a:solidFill>
              </a:rPr>
              <a:t>jQuery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Filters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Filters work with selectors to provide even more precise way of selecting elements in a document.</a:t>
            </a:r>
            <a:endParaRPr lang="en-US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There are basically six types.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533400" y="1295400"/>
            <a:ext cx="8229600" cy="1588"/>
          </a:xfrm>
          <a:prstGeom prst="line">
            <a:avLst/>
          </a:prstGeom>
          <a:ln w="38100"/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6" name="Diagram 5"/>
          <p:cNvGraphicFramePr/>
          <p:nvPr/>
        </p:nvGraphicFramePr>
        <p:xfrm>
          <a:off x="304800" y="2971800"/>
          <a:ext cx="8229600" cy="365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l"/>
            <a:r>
              <a:rPr lang="en-US" i="1" dirty="0" smtClean="0">
                <a:solidFill>
                  <a:schemeClr val="accent1">
                    <a:lumMod val="50000"/>
                  </a:schemeClr>
                </a:solidFill>
              </a:rPr>
              <a:t>jQuery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Basic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Filters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533400" y="1295400"/>
            <a:ext cx="8229600" cy="1588"/>
          </a:xfrm>
          <a:prstGeom prst="line">
            <a:avLst/>
          </a:prstGeom>
          <a:ln w="38100"/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457200" y="1676400"/>
          <a:ext cx="8229600" cy="407924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1676400"/>
                <a:gridCol w="655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Filter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Purpose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:first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Selects  only the</a:t>
                      </a:r>
                      <a:r>
                        <a:rPr lang="en-US" baseline="0" dirty="0" smtClean="0"/>
                        <a:t> first instance if the selector’s returned set.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:last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Selects  only the</a:t>
                      </a:r>
                      <a:r>
                        <a:rPr lang="en-US" baseline="0" dirty="0" smtClean="0"/>
                        <a:t> last instance if the selector’s returned set.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:even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Selects  only the</a:t>
                      </a:r>
                      <a:r>
                        <a:rPr lang="en-US" baseline="0" dirty="0" smtClean="0"/>
                        <a:t> even numbered elements in the returned set.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:odd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Selects  only the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smtClean="0"/>
                        <a:t>odd numbered </a:t>
                      </a:r>
                      <a:r>
                        <a:rPr lang="en-US" baseline="0" dirty="0" smtClean="0"/>
                        <a:t>elements in the returned set.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:</a:t>
                      </a:r>
                      <a:r>
                        <a:rPr lang="en-US" dirty="0" err="1" smtClean="0"/>
                        <a:t>eq</a:t>
                      </a:r>
                      <a:r>
                        <a:rPr lang="en-US" dirty="0" smtClean="0"/>
                        <a:t>(n)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Filters an </a:t>
                      </a:r>
                      <a:r>
                        <a:rPr lang="en-US" dirty="0" err="1" smtClean="0"/>
                        <a:t>elemnt</a:t>
                      </a:r>
                      <a:r>
                        <a:rPr lang="en-US" dirty="0" smtClean="0"/>
                        <a:t> that are positioned at a given index.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:</a:t>
                      </a:r>
                      <a:r>
                        <a:rPr lang="en-US" dirty="0" err="1" smtClean="0"/>
                        <a:t>gt</a:t>
                      </a:r>
                      <a:r>
                        <a:rPr lang="en-US" dirty="0" smtClean="0"/>
                        <a:t>(n)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Includes</a:t>
                      </a:r>
                      <a:r>
                        <a:rPr lang="en-US" baseline="0" dirty="0" smtClean="0"/>
                        <a:t> elements that are past the given index.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:</a:t>
                      </a:r>
                      <a:r>
                        <a:rPr lang="en-US" dirty="0" err="1" smtClean="0"/>
                        <a:t>lt</a:t>
                      </a:r>
                      <a:r>
                        <a:rPr lang="en-US" dirty="0" smtClean="0"/>
                        <a:t>(n)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Includes</a:t>
                      </a:r>
                      <a:r>
                        <a:rPr lang="en-US" baseline="0" dirty="0" smtClean="0"/>
                        <a:t> elements that are before the given index.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:header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Selects all header elements (h1-h6)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:animated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Selects all elements that are currently being animated in</a:t>
                      </a:r>
                      <a:r>
                        <a:rPr lang="en-US" baseline="0" dirty="0" smtClean="0"/>
                        <a:t> some way.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:not (selector)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Includes elements that do</a:t>
                      </a:r>
                      <a:r>
                        <a:rPr lang="en-US" baseline="0" dirty="0" smtClean="0"/>
                        <a:t> not match the given selector.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l"/>
            <a:r>
              <a:rPr lang="en-US" i="1" dirty="0" smtClean="0">
                <a:solidFill>
                  <a:schemeClr val="accent1">
                    <a:lumMod val="50000"/>
                  </a:schemeClr>
                </a:solidFill>
              </a:rPr>
              <a:t>jQuery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Attribute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Filters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533400" y="1295400"/>
            <a:ext cx="8229600" cy="1588"/>
          </a:xfrm>
          <a:prstGeom prst="line">
            <a:avLst/>
          </a:prstGeom>
          <a:ln w="38100"/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457200" y="1676400"/>
          <a:ext cx="8229600" cy="485140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2209800"/>
                <a:gridCol w="6019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Filter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Purpose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[attribute]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Includes elements</a:t>
                      </a:r>
                      <a:r>
                        <a:rPr lang="en-US" baseline="0" dirty="0" smtClean="0"/>
                        <a:t> in the result set if they have the specified attribute.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[attribute=value]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Includes elements</a:t>
                      </a:r>
                      <a:r>
                        <a:rPr lang="en-US" baseline="0" dirty="0" smtClean="0"/>
                        <a:t> in the result set if they have the specified attribute and has the given value.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[attribute!=value]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Includes elements</a:t>
                      </a:r>
                      <a:r>
                        <a:rPr lang="en-US" baseline="0" dirty="0" smtClean="0"/>
                        <a:t> in the result set if they have the specified attribute and does not have the given value.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[attribute^=value]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Includes elements</a:t>
                      </a:r>
                      <a:r>
                        <a:rPr lang="en-US" baseline="0" dirty="0" smtClean="0"/>
                        <a:t> in the result set if they have the specified attribute and its value starts with the given value.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</a:t>
                      </a:r>
                      <a:r>
                        <a:rPr lang="en-US" dirty="0" smtClean="0"/>
                        <a:t>attribute$=value</a:t>
                      </a:r>
                      <a:r>
                        <a:rPr lang="en-US" dirty="0" smtClean="0"/>
                        <a:t>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Includes elements</a:t>
                      </a:r>
                      <a:r>
                        <a:rPr lang="en-US" baseline="0" dirty="0" smtClean="0"/>
                        <a:t> in the result set if they have the specified attribute and its value </a:t>
                      </a:r>
                      <a:r>
                        <a:rPr lang="en-US" baseline="0" dirty="0" smtClean="0"/>
                        <a:t>ends with </a:t>
                      </a:r>
                      <a:r>
                        <a:rPr lang="en-US" baseline="0" dirty="0" smtClean="0"/>
                        <a:t>the given value.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</a:t>
                      </a:r>
                      <a:r>
                        <a:rPr lang="en-US" dirty="0" smtClean="0"/>
                        <a:t>attribute*=value</a:t>
                      </a:r>
                      <a:r>
                        <a:rPr lang="en-US" dirty="0" smtClean="0"/>
                        <a:t>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Includes elements</a:t>
                      </a:r>
                      <a:r>
                        <a:rPr lang="en-US" baseline="0" dirty="0" smtClean="0"/>
                        <a:t> in the result set if they have the specified attribute and </a:t>
                      </a:r>
                      <a:r>
                        <a:rPr lang="en-US" baseline="0" dirty="0" smtClean="0"/>
                        <a:t>it contains the given value anywhere in its value.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</a:t>
                      </a:r>
                      <a:r>
                        <a:rPr lang="en-US" dirty="0" smtClean="0"/>
                        <a:t>attributeFilter1] [</a:t>
                      </a:r>
                      <a:r>
                        <a:rPr lang="en-US" dirty="0" err="1" smtClean="0"/>
                        <a:t>attributeFilterN</a:t>
                      </a:r>
                      <a:r>
                        <a:rPr lang="en-US" dirty="0" smtClean="0"/>
                        <a:t>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Includes elements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smtClean="0"/>
                        <a:t>that match all the values of the specified attribute filter.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</TotalTime>
  <Words>1528</Words>
  <Application>Microsoft Office PowerPoint</Application>
  <PresentationFormat>On-screen Show (4:3)</PresentationFormat>
  <Paragraphs>241</Paragraphs>
  <Slides>17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Slide 1</vt:lpstr>
      <vt:lpstr>jQuery Selectors and Filters</vt:lpstr>
      <vt:lpstr>jQuery Selectors</vt:lpstr>
      <vt:lpstr>jQuery vs. plain browser DOM</vt:lpstr>
      <vt:lpstr>jQuery Selectors</vt:lpstr>
      <vt:lpstr>jQuery Selectors</vt:lpstr>
      <vt:lpstr>jQuery Filters</vt:lpstr>
      <vt:lpstr>jQuery Basic Filters</vt:lpstr>
      <vt:lpstr>jQuery Attribute Filters</vt:lpstr>
      <vt:lpstr>jQuery Content Filters</vt:lpstr>
      <vt:lpstr>jQuery Visibility Filters</vt:lpstr>
      <vt:lpstr>jQuery Child Filters</vt:lpstr>
      <vt:lpstr>jQuery Forms Selectors</vt:lpstr>
      <vt:lpstr>jQuery Forms Filters</vt:lpstr>
      <vt:lpstr>jQuery Traversing</vt:lpstr>
      <vt:lpstr>jQuery Chaining </vt:lpstr>
      <vt:lpstr>Slide 17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 </dc:creator>
  <cp:lastModifiedBy> </cp:lastModifiedBy>
  <cp:revision>42</cp:revision>
  <dcterms:created xsi:type="dcterms:W3CDTF">2010-07-04T16:15:04Z</dcterms:created>
  <dcterms:modified xsi:type="dcterms:W3CDTF">2010-07-04T21:36:29Z</dcterms:modified>
</cp:coreProperties>
</file>