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4B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0" autoAdjust="0"/>
    <p:restoredTop sz="99258" autoAdjust="0"/>
  </p:normalViewPr>
  <p:slideViewPr>
    <p:cSldViewPr>
      <p:cViewPr varScale="1">
        <p:scale>
          <a:sx n="62" d="100"/>
          <a:sy n="62" d="100"/>
        </p:scale>
        <p:origin x="-72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6D11C-0C16-491E-BF0E-0BFEBEFBD1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B6B18-F4EE-48F7-992A-90DC379E428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Binding / Unbinding</a:t>
          </a:r>
          <a:endParaRPr lang="en-US" dirty="0"/>
        </a:p>
      </dgm:t>
    </dgm:pt>
    <dgm:pt modelId="{BAD299BC-FF1A-46ED-A517-F26C5967EAC5}" type="parTrans" cxnId="{86122721-836D-4D24-A78D-6E1447C5226B}">
      <dgm:prSet/>
      <dgm:spPr/>
      <dgm:t>
        <a:bodyPr/>
        <a:lstStyle/>
        <a:p>
          <a:endParaRPr lang="en-US"/>
        </a:p>
      </dgm:t>
    </dgm:pt>
    <dgm:pt modelId="{620ABDA5-5997-4601-A9D6-BAEB3B089FF4}" type="sibTrans" cxnId="{86122721-836D-4D24-A78D-6E1447C5226B}">
      <dgm:prSet/>
      <dgm:spPr/>
      <dgm:t>
        <a:bodyPr/>
        <a:lstStyle/>
        <a:p>
          <a:endParaRPr lang="en-US"/>
        </a:p>
      </dgm:t>
    </dgm:pt>
    <dgm:pt modelId="{1E787270-A3C6-4A6B-9C20-69077A3C73B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Provide functions that encapsulate common event features and cross browser helper routines.</a:t>
          </a:r>
          <a:endParaRPr lang="en-US" dirty="0"/>
        </a:p>
      </dgm:t>
    </dgm:pt>
    <dgm:pt modelId="{E239AEA0-A069-4BFF-A064-52CB5B10FAC2}" type="parTrans" cxnId="{5F608BE0-0D0D-41CE-99E1-67B603A2627F}">
      <dgm:prSet/>
      <dgm:spPr/>
      <dgm:t>
        <a:bodyPr/>
        <a:lstStyle/>
        <a:p>
          <a:endParaRPr lang="en-US"/>
        </a:p>
      </dgm:t>
    </dgm:pt>
    <dgm:pt modelId="{19CBE527-B78C-4E25-8E23-D2A8AA5C012F}" type="sibTrans" cxnId="{5F608BE0-0D0D-41CE-99E1-67B603A2627F}">
      <dgm:prSet/>
      <dgm:spPr/>
      <dgm:t>
        <a:bodyPr/>
        <a:lstStyle/>
        <a:p>
          <a:endParaRPr lang="en-US"/>
        </a:p>
      </dgm:t>
    </dgm:pt>
    <dgm:pt modelId="{BF5EDAE0-DD8E-4E3B-A39A-21F86866C90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Allows events to be wired up and torn down in a cross browser way.</a:t>
          </a:r>
          <a:endParaRPr lang="en-US" dirty="0"/>
        </a:p>
      </dgm:t>
    </dgm:pt>
    <dgm:pt modelId="{059AA140-AF0B-4192-805E-B91178160626}" type="parTrans" cxnId="{61BEB764-27C4-4E51-A794-FAD87515B6D9}">
      <dgm:prSet/>
      <dgm:spPr/>
      <dgm:t>
        <a:bodyPr/>
        <a:lstStyle/>
        <a:p>
          <a:endParaRPr lang="en-US"/>
        </a:p>
      </dgm:t>
    </dgm:pt>
    <dgm:pt modelId="{83CD2C2E-E1B8-4635-9BD7-6F174C38A9A6}" type="sibTrans" cxnId="{61BEB764-27C4-4E51-A794-FAD87515B6D9}">
      <dgm:prSet/>
      <dgm:spPr/>
      <dgm:t>
        <a:bodyPr/>
        <a:lstStyle/>
        <a:p>
          <a:endParaRPr lang="en-US"/>
        </a:p>
      </dgm:t>
    </dgm:pt>
    <dgm:pt modelId="{55F63940-774D-4D09-A699-EC5902EEB1B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Unified Event Object</a:t>
          </a:r>
          <a:endParaRPr lang="en-US" dirty="0"/>
        </a:p>
      </dgm:t>
    </dgm:pt>
    <dgm:pt modelId="{223F8362-D799-4FB9-A12D-3C548D327901}" type="parTrans" cxnId="{44E8CE54-6322-4E40-8A31-DA118BEEF3AE}">
      <dgm:prSet/>
      <dgm:spPr/>
      <dgm:t>
        <a:bodyPr/>
        <a:lstStyle/>
        <a:p>
          <a:endParaRPr lang="en-US"/>
        </a:p>
      </dgm:t>
    </dgm:pt>
    <dgm:pt modelId="{14A23DF5-59CC-4C19-B57B-4414E0A5D09A}" type="sibTrans" cxnId="{44E8CE54-6322-4E40-8A31-DA118BEEF3AE}">
      <dgm:prSet/>
      <dgm:spPr/>
      <dgm:t>
        <a:bodyPr/>
        <a:lstStyle/>
        <a:p>
          <a:endParaRPr lang="en-US"/>
        </a:p>
      </dgm:t>
    </dgm:pt>
    <dgm:pt modelId="{FB03518C-B1B8-4AE6-BABF-7CA87902B327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Provides an event object that exposes the most common properties in a cross-browser way.</a:t>
          </a:r>
          <a:endParaRPr lang="en-US" dirty="0"/>
        </a:p>
      </dgm:t>
    </dgm:pt>
    <dgm:pt modelId="{92C470A4-4A1B-4FD8-902D-7F42E0F8E8F3}" type="parTrans" cxnId="{4C1F430D-0FE0-468F-B32D-9A7F29118E53}">
      <dgm:prSet/>
      <dgm:spPr/>
      <dgm:t>
        <a:bodyPr/>
        <a:lstStyle/>
        <a:p>
          <a:endParaRPr lang="en-US"/>
        </a:p>
      </dgm:t>
    </dgm:pt>
    <dgm:pt modelId="{2453FE77-B5F3-4F75-A05C-58FF0CECB550}" type="sibTrans" cxnId="{4C1F430D-0FE0-468F-B32D-9A7F29118E53}">
      <dgm:prSet/>
      <dgm:spPr/>
      <dgm:t>
        <a:bodyPr/>
        <a:lstStyle/>
        <a:p>
          <a:endParaRPr lang="en-US"/>
        </a:p>
      </dgm:t>
    </dgm:pt>
    <dgm:pt modelId="{06731A29-3D47-494F-9BB2-6C2408DBD2D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Convenience Features</a:t>
          </a:r>
          <a:endParaRPr lang="en-US" dirty="0"/>
        </a:p>
      </dgm:t>
    </dgm:pt>
    <dgm:pt modelId="{48F2154E-E003-42FC-89CD-FCC51291AAEB}" type="parTrans" cxnId="{D980B463-7AF3-4D7F-BEC3-837AB8B41A53}">
      <dgm:prSet/>
      <dgm:spPr/>
      <dgm:t>
        <a:bodyPr/>
        <a:lstStyle/>
        <a:p>
          <a:endParaRPr lang="en-US"/>
        </a:p>
      </dgm:t>
    </dgm:pt>
    <dgm:pt modelId="{43584841-B464-4E68-BC01-82E99152923B}" type="sibTrans" cxnId="{D980B463-7AF3-4D7F-BEC3-837AB8B41A53}">
      <dgm:prSet/>
      <dgm:spPr/>
      <dgm:t>
        <a:bodyPr/>
        <a:lstStyle/>
        <a:p>
          <a:endParaRPr lang="en-US"/>
        </a:p>
      </dgm:t>
    </dgm:pt>
    <dgm:pt modelId="{42D1116C-526A-4401-8FB3-9CCAD0A25895}" type="pres">
      <dgm:prSet presAssocID="{AF76D11C-0C16-491E-BF0E-0BFEBEFBD1C6}" presName="diagram" presStyleCnt="0">
        <dgm:presLayoutVars>
          <dgm:dir/>
          <dgm:resizeHandles val="exact"/>
        </dgm:presLayoutVars>
      </dgm:prSet>
      <dgm:spPr/>
    </dgm:pt>
    <dgm:pt modelId="{6EB959BF-3DF2-40F0-83A8-94FFF341F4F5}" type="pres">
      <dgm:prSet presAssocID="{6F5B6B18-F4EE-48F7-992A-90DC379E428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EBB0E-5EA5-4EBB-8B9F-6F5E3638198F}" type="pres">
      <dgm:prSet presAssocID="{620ABDA5-5997-4601-A9D6-BAEB3B089FF4}" presName="sibTrans" presStyleCnt="0"/>
      <dgm:spPr/>
    </dgm:pt>
    <dgm:pt modelId="{CD71A042-E1FE-4309-BAB0-3BE19528150E}" type="pres">
      <dgm:prSet presAssocID="{55F63940-774D-4D09-A699-EC5902EEB1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9C42F-A1E8-450B-A822-EEDD7174336C}" type="pres">
      <dgm:prSet presAssocID="{14A23DF5-59CC-4C19-B57B-4414E0A5D09A}" presName="sibTrans" presStyleCnt="0"/>
      <dgm:spPr/>
    </dgm:pt>
    <dgm:pt modelId="{1BC28828-EB1D-4996-8BFE-B635A97709C3}" type="pres">
      <dgm:prSet presAssocID="{06731A29-3D47-494F-9BB2-6C2408DBD2D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1F430D-0FE0-468F-B32D-9A7F29118E53}" srcId="{55F63940-774D-4D09-A699-EC5902EEB1B3}" destId="{FB03518C-B1B8-4AE6-BABF-7CA87902B327}" srcOrd="0" destOrd="0" parTransId="{92C470A4-4A1B-4FD8-902D-7F42E0F8E8F3}" sibTransId="{2453FE77-B5F3-4F75-A05C-58FF0CECB550}"/>
    <dgm:cxn modelId="{5F608BE0-0D0D-41CE-99E1-67B603A2627F}" srcId="{06731A29-3D47-494F-9BB2-6C2408DBD2DC}" destId="{1E787270-A3C6-4A6B-9C20-69077A3C73B3}" srcOrd="0" destOrd="0" parTransId="{E239AEA0-A069-4BFF-A064-52CB5B10FAC2}" sibTransId="{19CBE527-B78C-4E25-8E23-D2A8AA5C012F}"/>
    <dgm:cxn modelId="{54B470F3-4F0A-4A56-9CF7-06AC16CEDDB1}" type="presOf" srcId="{1E787270-A3C6-4A6B-9C20-69077A3C73B3}" destId="{1BC28828-EB1D-4996-8BFE-B635A97709C3}" srcOrd="0" destOrd="1" presId="urn:microsoft.com/office/officeart/2005/8/layout/default"/>
    <dgm:cxn modelId="{44E8CE54-6322-4E40-8A31-DA118BEEF3AE}" srcId="{AF76D11C-0C16-491E-BF0E-0BFEBEFBD1C6}" destId="{55F63940-774D-4D09-A699-EC5902EEB1B3}" srcOrd="1" destOrd="0" parTransId="{223F8362-D799-4FB9-A12D-3C548D327901}" sibTransId="{14A23DF5-59CC-4C19-B57B-4414E0A5D09A}"/>
    <dgm:cxn modelId="{86122721-836D-4D24-A78D-6E1447C5226B}" srcId="{AF76D11C-0C16-491E-BF0E-0BFEBEFBD1C6}" destId="{6F5B6B18-F4EE-48F7-992A-90DC379E428E}" srcOrd="0" destOrd="0" parTransId="{BAD299BC-FF1A-46ED-A517-F26C5967EAC5}" sibTransId="{620ABDA5-5997-4601-A9D6-BAEB3B089FF4}"/>
    <dgm:cxn modelId="{D980B463-7AF3-4D7F-BEC3-837AB8B41A53}" srcId="{AF76D11C-0C16-491E-BF0E-0BFEBEFBD1C6}" destId="{06731A29-3D47-494F-9BB2-6C2408DBD2DC}" srcOrd="2" destOrd="0" parTransId="{48F2154E-E003-42FC-89CD-FCC51291AAEB}" sibTransId="{43584841-B464-4E68-BC01-82E99152923B}"/>
    <dgm:cxn modelId="{5218F64B-DB3A-4481-9FCB-0EF3AF54B1EE}" type="presOf" srcId="{FB03518C-B1B8-4AE6-BABF-7CA87902B327}" destId="{CD71A042-E1FE-4309-BAB0-3BE19528150E}" srcOrd="0" destOrd="1" presId="urn:microsoft.com/office/officeart/2005/8/layout/default"/>
    <dgm:cxn modelId="{8C6B04B8-02D7-4BC2-B523-B313C27AAB57}" type="presOf" srcId="{AF76D11C-0C16-491E-BF0E-0BFEBEFBD1C6}" destId="{42D1116C-526A-4401-8FB3-9CCAD0A25895}" srcOrd="0" destOrd="0" presId="urn:microsoft.com/office/officeart/2005/8/layout/default"/>
    <dgm:cxn modelId="{6F2B17C5-720C-4561-A66A-C2986095001D}" type="presOf" srcId="{06731A29-3D47-494F-9BB2-6C2408DBD2DC}" destId="{1BC28828-EB1D-4996-8BFE-B635A97709C3}" srcOrd="0" destOrd="0" presId="urn:microsoft.com/office/officeart/2005/8/layout/default"/>
    <dgm:cxn modelId="{43885D01-AF41-48DF-92D5-8F1FEC2443C1}" type="presOf" srcId="{BF5EDAE0-DD8E-4E3B-A39A-21F86866C90E}" destId="{6EB959BF-3DF2-40F0-83A8-94FFF341F4F5}" srcOrd="0" destOrd="1" presId="urn:microsoft.com/office/officeart/2005/8/layout/default"/>
    <dgm:cxn modelId="{61BEB764-27C4-4E51-A794-FAD87515B6D9}" srcId="{6F5B6B18-F4EE-48F7-992A-90DC379E428E}" destId="{BF5EDAE0-DD8E-4E3B-A39A-21F86866C90E}" srcOrd="0" destOrd="0" parTransId="{059AA140-AF0B-4192-805E-B91178160626}" sibTransId="{83CD2C2E-E1B8-4635-9BD7-6F174C38A9A6}"/>
    <dgm:cxn modelId="{D4F5ABC5-BF9E-4668-975A-CD453C97DB1A}" type="presOf" srcId="{6F5B6B18-F4EE-48F7-992A-90DC379E428E}" destId="{6EB959BF-3DF2-40F0-83A8-94FFF341F4F5}" srcOrd="0" destOrd="0" presId="urn:microsoft.com/office/officeart/2005/8/layout/default"/>
    <dgm:cxn modelId="{CFE58DCE-9F0A-4BE2-BBD4-4A44F950B2BB}" type="presOf" srcId="{55F63940-774D-4D09-A699-EC5902EEB1B3}" destId="{CD71A042-E1FE-4309-BAB0-3BE19528150E}" srcOrd="0" destOrd="0" presId="urn:microsoft.com/office/officeart/2005/8/layout/default"/>
    <dgm:cxn modelId="{78A07672-2E2F-462F-85DA-A380EA06529B}" type="presParOf" srcId="{42D1116C-526A-4401-8FB3-9CCAD0A25895}" destId="{6EB959BF-3DF2-40F0-83A8-94FFF341F4F5}" srcOrd="0" destOrd="0" presId="urn:microsoft.com/office/officeart/2005/8/layout/default"/>
    <dgm:cxn modelId="{28D44C7A-27FB-4105-B755-A62F05B116C2}" type="presParOf" srcId="{42D1116C-526A-4401-8FB3-9CCAD0A25895}" destId="{A90EBB0E-5EA5-4EBB-8B9F-6F5E3638198F}" srcOrd="1" destOrd="0" presId="urn:microsoft.com/office/officeart/2005/8/layout/default"/>
    <dgm:cxn modelId="{0227BD2F-E7C3-4DDE-B23F-FE3E5D9AB4D6}" type="presParOf" srcId="{42D1116C-526A-4401-8FB3-9CCAD0A25895}" destId="{CD71A042-E1FE-4309-BAB0-3BE19528150E}" srcOrd="2" destOrd="0" presId="urn:microsoft.com/office/officeart/2005/8/layout/default"/>
    <dgm:cxn modelId="{90855F66-402D-4E75-898E-655C83EBA8D5}" type="presParOf" srcId="{42D1116C-526A-4401-8FB3-9CCAD0A25895}" destId="{D2B9C42F-A1E8-450B-A822-EEDD7174336C}" srcOrd="3" destOrd="0" presId="urn:microsoft.com/office/officeart/2005/8/layout/default"/>
    <dgm:cxn modelId="{57904DA4-E5C2-4AFC-A911-804299C6A592}" type="presParOf" srcId="{42D1116C-526A-4401-8FB3-9CCAD0A25895}" destId="{1BC28828-EB1D-4996-8BFE-B635A97709C3}" srcOrd="4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2B42D-40B9-4FB1-8431-2EEF39F87A8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EC16-590B-445D-AB39-8ED07365A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F4A1-59D0-4C17-8339-6B1C49B44C8E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</a:rPr>
              <a:t>jQuery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Events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Working with Events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Provide mechanism for working with events that is simpler than relaying on the DOM.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Abstracts away the differences between browser implementation.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Makes it easy to assign event handlers to group of elements by using selectors and filters.</a:t>
            </a: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304800" y="4343400"/>
          <a:ext cx="8686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Events Functions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Events are connected to and disconnected from elements using bind() and unbind() functions.</a:t>
            </a: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2362200"/>
            <a:ext cx="82296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$(selector).bind(</a:t>
            </a:r>
            <a:r>
              <a:rPr lang="en-US" sz="2400" dirty="0" err="1" smtClean="0"/>
              <a:t>event,data,handler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$(selector).unbind(</a:t>
            </a:r>
            <a:r>
              <a:rPr lang="en-US" sz="2400" dirty="0" err="1" smtClean="0"/>
              <a:t>event,handler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3505200"/>
          <a:ext cx="8229600" cy="31191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28800"/>
                <a:gridCol w="640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Bind()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the event that you want</a:t>
                      </a:r>
                      <a:r>
                        <a:rPr lang="en-US" baseline="0" dirty="0" smtClean="0"/>
                        <a:t> to be bound to for each element in the selector’s result set. Possible values are blur, load,, resize, scroll, unload, </a:t>
                      </a:r>
                      <a:r>
                        <a:rPr lang="en-US" baseline="0" dirty="0" err="1" smtClean="0"/>
                        <a:t>beforeunload</a:t>
                      </a:r>
                      <a:r>
                        <a:rPr lang="en-US" baseline="0" dirty="0" smtClean="0"/>
                        <a:t>, click, </a:t>
                      </a:r>
                      <a:r>
                        <a:rPr lang="en-US" baseline="0" dirty="0" err="1" smtClean="0"/>
                        <a:t>dblclick</a:t>
                      </a:r>
                      <a:r>
                        <a:rPr lang="en-US" baseline="0" dirty="0" smtClean="0"/>
                        <a:t>,, </a:t>
                      </a:r>
                      <a:r>
                        <a:rPr lang="en-US" baseline="0" dirty="0" err="1" smtClean="0"/>
                        <a:t>mousedown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mouseup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mousemove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mouseover</a:t>
                      </a:r>
                      <a:r>
                        <a:rPr lang="en-US" baseline="0" dirty="0" smtClean="0"/>
                        <a:t>, mouse out, </a:t>
                      </a:r>
                      <a:r>
                        <a:rPr lang="en-US" baseline="0" dirty="0" err="1" smtClean="0"/>
                        <a:t>mouseenter</a:t>
                      </a:r>
                      <a:r>
                        <a:rPr lang="en-US" baseline="0" dirty="0" smtClean="0"/>
                        <a:t>, change, select, submit, </a:t>
                      </a:r>
                      <a:r>
                        <a:rPr lang="en-US" baseline="0" dirty="0" err="1" smtClean="0"/>
                        <a:t>keydown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keypress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keyup</a:t>
                      </a:r>
                      <a:r>
                        <a:rPr lang="en-US" baseline="0" dirty="0" smtClean="0"/>
                        <a:t>, error.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Optional,</a:t>
                      </a:r>
                      <a:r>
                        <a:rPr lang="en-US" baseline="0" dirty="0" smtClean="0"/>
                        <a:t> Defines a piece of data that will be passed to the handler function when the event happens and the handler function is called.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function that will handle the event.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Events Functions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447800"/>
          <a:ext cx="8229600" cy="13817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36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unBind</a:t>
                      </a:r>
                      <a:r>
                        <a:rPr lang="en-US" dirty="0" smtClean="0"/>
                        <a:t>()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the event that you</a:t>
                      </a:r>
                      <a:r>
                        <a:rPr lang="en-US" baseline="0" dirty="0" smtClean="0"/>
                        <a:t> want to be disconnected for each element in the selector’s result 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function that was defined to handle the event.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Convenient jQuery event helper functions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Several “helper” functions can perform common event-related tasks.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2286000"/>
            <a:ext cx="82296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$(selector).click(function)</a:t>
            </a:r>
          </a:p>
          <a:p>
            <a:r>
              <a:rPr lang="en-US" sz="2400" dirty="0" smtClean="0"/>
              <a:t>$(selector</a:t>
            </a:r>
            <a:r>
              <a:rPr lang="en-US" sz="2400" dirty="0" smtClean="0"/>
              <a:t>).hover(</a:t>
            </a:r>
            <a:r>
              <a:rPr lang="en-US" sz="2400" dirty="0" err="1" smtClean="0"/>
              <a:t>functionOver,functionOut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$(selector).toggle(fn1,fn2,fn3…)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3505200"/>
          <a:ext cx="8229600" cy="3388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0574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click(fn)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shortcut for defining a click function handler. There are also shortcuts for</a:t>
                      </a:r>
                      <a:r>
                        <a:rPr lang="en-US" baseline="0" dirty="0" smtClean="0"/>
                        <a:t> blur, change, error, </a:t>
                      </a:r>
                      <a:r>
                        <a:rPr lang="en-US" baseline="0" dirty="0" err="1" smtClean="0"/>
                        <a:t>focus,keydown</a:t>
                      </a:r>
                      <a:r>
                        <a:rPr lang="en-US" baseline="0" dirty="0" smtClean="0"/>
                        <a:t>,  </a:t>
                      </a:r>
                      <a:r>
                        <a:rPr lang="en-US" baseline="0" dirty="0" err="1" smtClean="0"/>
                        <a:t>keypress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keyup</a:t>
                      </a:r>
                      <a:r>
                        <a:rPr lang="en-US" baseline="0" dirty="0" smtClean="0"/>
                        <a:t>, load, </a:t>
                      </a:r>
                      <a:r>
                        <a:rPr lang="en-US" baseline="0" dirty="0" err="1" smtClean="0"/>
                        <a:t>mousedown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mouseenter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mouseleave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mousemove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mouseout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mouseover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mouseup</a:t>
                      </a:r>
                      <a:r>
                        <a:rPr lang="en-US" baseline="0" dirty="0" smtClean="0"/>
                        <a:t>, resize, scroll, select, submit, unload.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hover (</a:t>
                      </a:r>
                      <a:r>
                        <a:rPr lang="en-US" dirty="0" err="1" smtClean="0"/>
                        <a:t>fnOver,fnOut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 function for hover behavior. </a:t>
                      </a:r>
                      <a:r>
                        <a:rPr lang="en-US" dirty="0" err="1" smtClean="0"/>
                        <a:t>fnOver</a:t>
                      </a:r>
                      <a:r>
                        <a:rPr lang="en-US" dirty="0" smtClean="0"/>
                        <a:t> is the function</a:t>
                      </a:r>
                      <a:r>
                        <a:rPr lang="en-US" baseline="0" dirty="0" smtClean="0"/>
                        <a:t> to call when the mouse enters, </a:t>
                      </a:r>
                      <a:r>
                        <a:rPr lang="en-US" baseline="0" dirty="0" err="1" smtClean="0"/>
                        <a:t>fnOUt</a:t>
                      </a:r>
                      <a:r>
                        <a:rPr lang="en-US" baseline="0" dirty="0" smtClean="0"/>
                        <a:t> for when the mouse leaves.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Toggle(fn1,fn2,fn3…)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 function for implementing toggle behavior. jQuery will call each function on every other</a:t>
                      </a:r>
                      <a:r>
                        <a:rPr lang="en-US" baseline="0" dirty="0" smtClean="0"/>
                        <a:t> click, starting with fn1, thenfn2, then fn3.. etc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Event model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Writing event-handling is a bit complicated when acted across browser.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jQuery event object smoothes these differences and provides a single object with the most important properties.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352800"/>
          <a:ext cx="8458200" cy="28651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384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the event (</a:t>
                      </a:r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 click)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r>
                        <a:rPr lang="en-US" baseline="0" dirty="0" smtClean="0"/>
                        <a:t> that issued the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passed</a:t>
                      </a:r>
                      <a:r>
                        <a:rPr lang="en-US" baseline="0" dirty="0" smtClean="0"/>
                        <a:t> to bind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pageY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Coordinates</a:t>
                      </a:r>
                      <a:r>
                        <a:rPr lang="en-US" baseline="0" dirty="0" smtClean="0"/>
                        <a:t> of mouse when event happened, relative to document.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returned by</a:t>
                      </a:r>
                      <a:r>
                        <a:rPr lang="en-US" baseline="0" dirty="0" smtClean="0"/>
                        <a:t> the last handler function.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when event</a:t>
                      </a:r>
                      <a:r>
                        <a:rPr lang="en-US" baseline="0" dirty="0" smtClean="0"/>
                        <a:t> occurred.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Event model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Writing event-handling is a bit complicated when acted across browser.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jQuery event object smoothes these differences and provides a single object with the most important properties.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352800"/>
          <a:ext cx="8458200" cy="2392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384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preventDefault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Prevents the browser from executing the default action.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isDefaultPrevented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wheatear </a:t>
                      </a:r>
                      <a:r>
                        <a:rPr lang="en-US" dirty="0" err="1" smtClean="0"/>
                        <a:t>preventDefault</a:t>
                      </a:r>
                      <a:r>
                        <a:rPr lang="en-US" dirty="0" smtClean="0"/>
                        <a:t>() was ever called on this object.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stopPropogation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Stops the bubbling of an event to parent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isPropogationStopped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</a:t>
                      </a:r>
                      <a:r>
                        <a:rPr lang="en-US" dirty="0" err="1" smtClean="0"/>
                        <a:t>wheater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stopPropogation</a:t>
                      </a:r>
                      <a:r>
                        <a:rPr lang="en-US" baseline="0" dirty="0" smtClean="0"/>
                        <a:t>() was ever called on this object.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Miscellaneous event functions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For a couple of specialized tasks, jQuery provides some miscellaneous functions.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352800"/>
          <a:ext cx="8458200" cy="3388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384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one(</a:t>
                      </a:r>
                      <a:r>
                        <a:rPr lang="en-US" dirty="0" err="1" smtClean="0"/>
                        <a:t>type,data,handler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 the same as bind()</a:t>
                      </a:r>
                      <a:r>
                        <a:rPr lang="en-US" baseline="0" dirty="0" smtClean="0"/>
                        <a:t>, but the event handler is only ever executed one time for each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trigger(</a:t>
                      </a:r>
                      <a:r>
                        <a:rPr lang="en-US" dirty="0" err="1" smtClean="0"/>
                        <a:t>event,data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Triggers an</a:t>
                      </a:r>
                      <a:r>
                        <a:rPr lang="en-US" baseline="0" dirty="0" smtClean="0"/>
                        <a:t> event on every matched element. This will also cause the default action of the browser to be executed. </a:t>
                      </a:r>
                      <a:r>
                        <a:rPr lang="en-US" baseline="0" dirty="0" err="1" smtClean="0"/>
                        <a:t>Eg</a:t>
                      </a:r>
                      <a:r>
                        <a:rPr lang="en-US" baseline="0" dirty="0" smtClean="0"/>
                        <a:t>. Passing click to the trigger function will also cause the browser to act as through the item were clicked.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triggerHandle</a:t>
                      </a:r>
                      <a:r>
                        <a:rPr lang="en-US" dirty="0" smtClean="0"/>
                        <a:t>(event,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Triggers all bound event handlers</a:t>
                      </a:r>
                      <a:r>
                        <a:rPr lang="en-US" baseline="0" dirty="0" smtClean="0"/>
                        <a:t> on an element (for a specific event type) with out executing the browser’s default actions, bubbling, or live events. Only works on the first matched element in the result ser for selector.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2209800"/>
            <a:ext cx="82296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$(selector).one(type, data, handler)</a:t>
            </a:r>
          </a:p>
          <a:p>
            <a:r>
              <a:rPr lang="en-US" sz="2000" dirty="0" smtClean="0"/>
              <a:t>$(selector).trigger(event, data)</a:t>
            </a:r>
          </a:p>
          <a:p>
            <a:r>
              <a:rPr lang="en-US" sz="2000" dirty="0" smtClean="0"/>
              <a:t>$(selector).</a:t>
            </a:r>
            <a:r>
              <a:rPr lang="en-US" sz="2000" dirty="0" err="1" smtClean="0"/>
              <a:t>triggerHandler</a:t>
            </a:r>
            <a:r>
              <a:rPr lang="en-US" sz="2000" dirty="0" smtClean="0"/>
              <a:t>(</a:t>
            </a:r>
            <a:r>
              <a:rPr lang="en-US" sz="2000" dirty="0" err="1" smtClean="0"/>
              <a:t>event,data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747</Words>
  <Application>Microsoft Office PowerPoint</Application>
  <PresentationFormat>On-screen Show (4:3)</PresentationFormat>
  <Paragraphs>98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Working with Events</vt:lpstr>
      <vt:lpstr>jQuery Events Functions</vt:lpstr>
      <vt:lpstr>jQuery Events Functions</vt:lpstr>
      <vt:lpstr>Convenient jQuery event helper functions</vt:lpstr>
      <vt:lpstr>jQuery Event model</vt:lpstr>
      <vt:lpstr>jQuery Event model</vt:lpstr>
      <vt:lpstr>jQuery Miscellaneous event functions</vt:lpstr>
      <vt:lpstr>Slide 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101</cp:revision>
  <dcterms:created xsi:type="dcterms:W3CDTF">2010-07-04T12:08:16Z</dcterms:created>
  <dcterms:modified xsi:type="dcterms:W3CDTF">2010-07-06T17:08:09Z</dcterms:modified>
</cp:coreProperties>
</file>