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7" r:id="rId2"/>
    <p:sldId id="280" r:id="rId3"/>
    <p:sldId id="258" r:id="rId4"/>
    <p:sldId id="260" r:id="rId5"/>
    <p:sldId id="263" r:id="rId6"/>
    <p:sldId id="264" r:id="rId7"/>
    <p:sldId id="265" r:id="rId8"/>
    <p:sldId id="266" r:id="rId9"/>
    <p:sldId id="269" r:id="rId10"/>
    <p:sldId id="270" r:id="rId11"/>
    <p:sldId id="278" r:id="rId12"/>
    <p:sldId id="281" r:id="rId13"/>
    <p:sldId id="274" r:id="rId14"/>
    <p:sldId id="275"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6B77-29D7-62CE-65FB-440D21348B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F9A4FB-0341-AF3C-50FA-87FF17C03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37E279-72BF-BE3F-D8FA-D51384EA3725}"/>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a:extLst>
              <a:ext uri="{FF2B5EF4-FFF2-40B4-BE49-F238E27FC236}">
                <a16:creationId xmlns:a16="http://schemas.microsoft.com/office/drawing/2014/main" id="{957A64BD-D140-2B0E-93D9-C6699AC38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4CD8C-B044-23F0-5CB1-B769AFB4BA21}"/>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801528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D15D-B03E-A338-2F84-3EE3A16D9F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019A51-3881-90DC-2B54-2E135F586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12015-A78D-D94E-F028-A718D4F62871}"/>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a:extLst>
              <a:ext uri="{FF2B5EF4-FFF2-40B4-BE49-F238E27FC236}">
                <a16:creationId xmlns:a16="http://schemas.microsoft.com/office/drawing/2014/main" id="{5F0419E4-BCF3-0FBB-403B-D5F3B6441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7AAF2-82AF-18EF-3540-AE0B399AF5D6}"/>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80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C1AE6-6F2A-9DF8-0134-44FCAA523A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5141E0-268E-D86A-7F0B-7C75698E02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B32CD-B3B0-89B2-59FB-B69BFAA089B3}"/>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a:extLst>
              <a:ext uri="{FF2B5EF4-FFF2-40B4-BE49-F238E27FC236}">
                <a16:creationId xmlns:a16="http://schemas.microsoft.com/office/drawing/2014/main" id="{29CBB4BC-A1A3-9472-6DC2-8D428E95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2ACFF-973D-4744-9DBE-19DB89B40D10}"/>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38806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59BD-BB55-41DE-46BD-1AD253ED2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635EC7-F3D2-9B2F-D836-3A311EEDE2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4BC3F-047F-2D52-9BB6-E880E7A91A7E}"/>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a:extLst>
              <a:ext uri="{FF2B5EF4-FFF2-40B4-BE49-F238E27FC236}">
                <a16:creationId xmlns:a16="http://schemas.microsoft.com/office/drawing/2014/main" id="{8AE16C97-5CCB-2481-F25F-772CF4168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9B179-80FD-1FF0-434E-03865D33B307}"/>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873886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6192-1A37-7FCE-FC4D-1B54422A3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B569A9-25F3-C5CD-7A6F-72237FAE6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04467F-9A71-468B-C0A6-FE096E24256A}"/>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5" name="Footer Placeholder 4">
            <a:extLst>
              <a:ext uri="{FF2B5EF4-FFF2-40B4-BE49-F238E27FC236}">
                <a16:creationId xmlns:a16="http://schemas.microsoft.com/office/drawing/2014/main" id="{47324165-E66A-C737-825F-E0355282D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56AC1-AF7D-EE4B-67C4-2B7043A2A6C3}"/>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276580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71E6-E431-D887-E75E-6D2C078A9A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BA26A-0D29-409C-AE4D-4349C38D0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2C00CC-EF76-CFC8-20F8-3C72A1899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E3E41C-1DCF-39E5-4840-480240C875C1}"/>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6" name="Footer Placeholder 5">
            <a:extLst>
              <a:ext uri="{FF2B5EF4-FFF2-40B4-BE49-F238E27FC236}">
                <a16:creationId xmlns:a16="http://schemas.microsoft.com/office/drawing/2014/main" id="{E63065A0-6FE9-8816-F15F-7738B0B08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06BE1-FD3C-BD68-EE12-EE7906240559}"/>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898437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9E64-E14B-FA3B-167E-BB20FF7DF2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CFE88-EBD3-8874-A84F-34052B07F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80062-13FC-D1B1-3838-C68CD7C16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CBF7FC-7173-228A-0A55-FCA41E5F1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EC1664-68A8-6549-DE95-708948038D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414367-2366-5DCF-E09C-1B9528355023}"/>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8" name="Footer Placeholder 7">
            <a:extLst>
              <a:ext uri="{FF2B5EF4-FFF2-40B4-BE49-F238E27FC236}">
                <a16:creationId xmlns:a16="http://schemas.microsoft.com/office/drawing/2014/main" id="{15C3A65E-C1A4-46BB-9B5C-FA035A751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F3E76-7E98-9BC1-3458-FDEE6A7CBFDB}"/>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594127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67AE-AD2C-7985-72B7-2B665C1DA7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D828FD-A382-D2CB-531A-CB789AD057EE}"/>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4" name="Footer Placeholder 3">
            <a:extLst>
              <a:ext uri="{FF2B5EF4-FFF2-40B4-BE49-F238E27FC236}">
                <a16:creationId xmlns:a16="http://schemas.microsoft.com/office/drawing/2014/main" id="{6EB4245A-BC1D-2842-8642-13EA1FAAD4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7542D9-F71D-AB18-C9B2-3C97C9ACF32F}"/>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4799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5D045-2362-D998-5EBA-9B73181C1811}"/>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3" name="Footer Placeholder 2">
            <a:extLst>
              <a:ext uri="{FF2B5EF4-FFF2-40B4-BE49-F238E27FC236}">
                <a16:creationId xmlns:a16="http://schemas.microsoft.com/office/drawing/2014/main" id="{FC1A984E-674D-E6C5-E384-3FD9306A4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A5A36-E651-424D-9D80-018C52E5D5FF}"/>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094409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D2AC-86BF-4C23-C63A-522E697D3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C3FD0E-FA13-2382-9496-4AACE3F54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147D86-3F96-8558-762C-0C2134E57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76FCD-CE46-8B98-9061-73A022CA9BC4}"/>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6" name="Footer Placeholder 5">
            <a:extLst>
              <a:ext uri="{FF2B5EF4-FFF2-40B4-BE49-F238E27FC236}">
                <a16:creationId xmlns:a16="http://schemas.microsoft.com/office/drawing/2014/main" id="{ED6519AF-1E68-2968-7033-0AA5ED256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2ED06-B975-16E3-99D0-9DE84CDCD6C0}"/>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55878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198C-A1AF-0149-C63F-91DED4B29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A27F3A-3796-3A2A-E26B-9C623C182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74EE78-0533-A217-061B-916A176A2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91A3A-7BA3-0274-F52C-74B55BF221DB}"/>
              </a:ext>
            </a:extLst>
          </p:cNvPr>
          <p:cNvSpPr>
            <a:spLocks noGrp="1"/>
          </p:cNvSpPr>
          <p:nvPr>
            <p:ph type="dt" sz="half" idx="10"/>
          </p:nvPr>
        </p:nvSpPr>
        <p:spPr/>
        <p:txBody>
          <a:bodyPr/>
          <a:lstStyle/>
          <a:p>
            <a:fld id="{63A1C593-65D0-4073-BCC9-577B9352EA97}" type="datetimeFigureOut">
              <a:rPr lang="en-US" smtClean="0"/>
              <a:t>11/16/2023</a:t>
            </a:fld>
            <a:endParaRPr lang="en-US"/>
          </a:p>
        </p:txBody>
      </p:sp>
      <p:sp>
        <p:nvSpPr>
          <p:cNvPr id="6" name="Footer Placeholder 5">
            <a:extLst>
              <a:ext uri="{FF2B5EF4-FFF2-40B4-BE49-F238E27FC236}">
                <a16:creationId xmlns:a16="http://schemas.microsoft.com/office/drawing/2014/main" id="{C52C7BFB-76B3-8A6D-F2F3-EF3C56402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0FF84-42E9-7AFE-49E5-BCC04D9A5EE7}"/>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72240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50377-EAB2-A346-C8D2-9396F6FCA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C07C28-8B53-A550-27B8-7F266041E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59CB7-F50C-44B7-173B-3EF258AB7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11/16/2023</a:t>
            </a:fld>
            <a:endParaRPr lang="en-US"/>
          </a:p>
        </p:txBody>
      </p:sp>
      <p:sp>
        <p:nvSpPr>
          <p:cNvPr id="5" name="Footer Placeholder 4">
            <a:extLst>
              <a:ext uri="{FF2B5EF4-FFF2-40B4-BE49-F238E27FC236}">
                <a16:creationId xmlns:a16="http://schemas.microsoft.com/office/drawing/2014/main" id="{C9BD54E4-1D3A-4C99-6ED1-D01735DCC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25E97-815F-06F0-76A0-98AE838C2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974304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575" y="228600"/>
            <a:ext cx="10102850" cy="1336675"/>
          </a:xfrm>
        </p:spPr>
        <p:txBody>
          <a:bodyPr vert="horz" lIns="0" tIns="0" rIns="0" bIns="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4000" b="0" i="0" u="none" strike="noStrike" kern="1200" cap="all" spc="0" normalizeH="0" baseline="0" noProof="0" dirty="0">
              <a:ln>
                <a:noFill/>
              </a:ln>
              <a:solidFill>
                <a:schemeClr val="bg1"/>
              </a:solidFill>
              <a:effectLst/>
              <a:uLnTx/>
              <a:uFillTx/>
              <a:latin typeface="Microsoft Sans Serif" panose="020B0604020202020204"/>
              <a:ea typeface="+mj-ea"/>
              <a:cs typeface="Microsoft Sans Serif" panose="020B0604020202020204"/>
            </a:endParaRPr>
          </a:p>
        </p:txBody>
      </p:sp>
      <p:sp>
        <p:nvSpPr>
          <p:cNvPr id="3" name="Text Placeholder 2"/>
          <p:cNvSpPr>
            <a:spLocks noGrp="1"/>
          </p:cNvSpPr>
          <p:nvPr>
            <p:ph idx="1"/>
          </p:nvPr>
        </p:nvSpPr>
        <p:spPr>
          <a:xfrm>
            <a:off x="762000" y="1925638"/>
            <a:ext cx="10385425" cy="4779962"/>
          </a:xfrm>
          <a:noFill/>
          <a:ln>
            <a:noFill/>
          </a:ln>
          <a:effectLst/>
          <a:scene3d>
            <a:camera prst="orthographicFront"/>
            <a:lightRig rig="balanced" dir="t"/>
          </a:scene3d>
          <a:sp3d prstMaterial="plastic"/>
        </p:spPr>
        <p:txBody>
          <a:bodyPr vert="horz" lIns="0" tIns="0" rIns="0" bIns="0" rtlCol="0" anchor="t" anchorCtr="0">
            <a:normAutofit fontScale="60000" lnSpcReduction="20000"/>
          </a:bodyPr>
          <a:lstStyle/>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IN" sz="3600" b="0" i="0" u="none" strike="noStrike" kern="1200" cap="none" spc="0" normalizeH="0" baseline="0" noProof="0" dirty="0">
                <a:ln>
                  <a:noFill/>
                </a:ln>
                <a:solidFill>
                  <a:prstClr val="black"/>
                </a:solidFill>
                <a:effectLst/>
                <a:uLnTx/>
                <a:uFillTx/>
                <a:latin typeface="Agency FB" panose="020B0503020202020204" pitchFamily="34" charset="0"/>
                <a:ea typeface="+mj-ea"/>
                <a:cs typeface="+mj-cs"/>
              </a:rPr>
              <a:t>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sz="381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Department of Computer Science &amp; Engineering</a:t>
            </a:r>
            <a:br>
              <a:rPr kumimoji="0" lang="en-IN" sz="381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381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Internship Project Presentation</a:t>
            </a:r>
            <a:r>
              <a:rPr kumimoji="0" lang="en-IN"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US" sz="36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altLang="en-US" sz="36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3600" b="1"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Customer Segmentation: </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US" sz="3300"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Us</a:t>
            </a:r>
            <a:r>
              <a:rPr kumimoji="0" lang="en-IN" altLang="en-US" sz="3300" i="0" u="none" strike="noStrike" kern="1200" cap="all"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ing</a:t>
            </a:r>
            <a:r>
              <a:rPr kumimoji="0" lang="en-US" sz="3300"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clustering algorithms to segment customers  </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US" sz="3300"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for a retail business</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IN" sz="3600" i="0" u="none" strike="noStrike" kern="1200" cap="all"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sz="29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BY</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IN" sz="29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IN" sz="46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IN" sz="3700" i="0" u="none" strike="noStrike" kern="1200" cap="all" spc="0" normalizeH="0" baseline="0" noProof="0" dirty="0" err="1">
                <a:ln>
                  <a:noFill/>
                </a:ln>
                <a:solidFill>
                  <a:schemeClr val="tx1"/>
                </a:solidFill>
                <a:effectLst/>
                <a:uLnTx/>
                <a:uFillTx/>
                <a:latin typeface="Times New Roman" panose="02020603050405020304" pitchFamily="18" charset="0"/>
                <a:ea typeface="+mj-ea"/>
                <a:cs typeface="Times New Roman" panose="02020603050405020304" pitchFamily="18" charset="0"/>
              </a:rPr>
              <a:t>prajwal</a:t>
            </a:r>
            <a:r>
              <a:rPr kumimoji="0" lang="en-IN" sz="37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s(1db20cs085 ) </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kumimoji="0" lang="en-IN" sz="2900"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endParaRPr lang="en-IN" sz="2900" cap="all" noProof="0" dirty="0">
              <a:ln>
                <a:noFill/>
              </a:ln>
              <a:effectLst/>
              <a:uLnTx/>
              <a:uFillTx/>
              <a:latin typeface="Times New Roman" panose="02020603050405020304" pitchFamily="18" charset="0"/>
              <a:ea typeface="+mj-ea"/>
              <a:cs typeface="Times New Roman" panose="02020603050405020304" pitchFamily="18" charset="0"/>
              <a:sym typeface="+mn-ea"/>
            </a:endParaRP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lang="en-IN" sz="2900" b="1" cap="all" noProof="0" dirty="0">
                <a:ln>
                  <a:noFill/>
                </a:ln>
                <a:effectLst/>
                <a:uLnTx/>
                <a:uFillTx/>
                <a:latin typeface="Times New Roman" panose="02020603050405020304" pitchFamily="18" charset="0"/>
                <a:ea typeface="+mj-ea"/>
                <a:cs typeface="Times New Roman" panose="02020603050405020304" pitchFamily="18" charset="0"/>
                <a:sym typeface="+mn-ea"/>
              </a:rPr>
              <a:t>                                                                             Under the guidance of</a:t>
            </a:r>
            <a:r>
              <a:rPr lang="en-IN" sz="2900" noProof="0" dirty="0">
                <a:ln>
                  <a:noFill/>
                </a:ln>
                <a:solidFill>
                  <a:prstClr val="black"/>
                </a:solidFill>
                <a:effectLst/>
                <a:uLnTx/>
                <a:uFillTx/>
                <a:latin typeface="Times New Roman" panose="02020603050405020304" pitchFamily="18" charset="0"/>
                <a:ea typeface="+mj-ea"/>
                <a:cs typeface="Times New Roman" panose="02020603050405020304" pitchFamily="18" charset="0"/>
                <a:sym typeface="+mn-ea"/>
              </a:rPr>
              <a:t> </a:t>
            </a:r>
          </a:p>
          <a:p>
            <a:pPr marL="0" marR="0" lvl="0" indent="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None/>
              <a:defRPr/>
            </a:pPr>
            <a:r>
              <a:rPr lang="en-IN" sz="2900" noProof="0" dirty="0">
                <a:ln>
                  <a:noFill/>
                </a:ln>
                <a:solidFill>
                  <a:prstClr val="black"/>
                </a:solidFill>
                <a:effectLst/>
                <a:uLnTx/>
                <a:uFillTx/>
                <a:latin typeface="Times New Roman" panose="02020603050405020304" pitchFamily="18" charset="0"/>
                <a:ea typeface="+mj-ea"/>
                <a:cs typeface="Times New Roman" panose="02020603050405020304" pitchFamily="18" charset="0"/>
                <a:sym typeface="+mn-ea"/>
              </a:rPr>
              <a:t>                                                                               Prof</a:t>
            </a:r>
            <a:r>
              <a:rPr lang="en-IN" sz="2900" b="1" cap="all" noProof="0" dirty="0">
                <a:ln>
                  <a:noFill/>
                </a:ln>
                <a:effectLst/>
                <a:uLnTx/>
                <a:uFillTx/>
                <a:latin typeface="Times New Roman" panose="02020603050405020304" pitchFamily="18" charset="0"/>
                <a:ea typeface="+mj-ea"/>
                <a:cs typeface="Times New Roman" panose="02020603050405020304" pitchFamily="18" charset="0"/>
                <a:sym typeface="+mn-ea"/>
              </a:rPr>
              <a:t>.  </a:t>
            </a:r>
            <a:r>
              <a:rPr lang="en-IN" sz="2900" b="1" cap="all" noProof="0" dirty="0" err="1">
                <a:ln>
                  <a:noFill/>
                </a:ln>
                <a:effectLst/>
                <a:uLnTx/>
                <a:uFillTx/>
                <a:latin typeface="Times New Roman" panose="02020603050405020304" pitchFamily="18" charset="0"/>
                <a:ea typeface="+mj-ea"/>
                <a:cs typeface="Times New Roman" panose="02020603050405020304" pitchFamily="18" charset="0"/>
                <a:sym typeface="+mn-ea"/>
              </a:rPr>
              <a:t>Ranjeeth</a:t>
            </a:r>
            <a:r>
              <a:rPr lang="en-IN" sz="2900" b="1" cap="all" noProof="0" dirty="0">
                <a:ln>
                  <a:noFill/>
                </a:ln>
                <a:effectLst/>
                <a:uLnTx/>
                <a:uFillTx/>
                <a:latin typeface="Times New Roman" panose="02020603050405020304" pitchFamily="18" charset="0"/>
                <a:ea typeface="+mj-ea"/>
                <a:cs typeface="Times New Roman" panose="02020603050405020304" pitchFamily="18" charset="0"/>
                <a:sym typeface="+mn-ea"/>
              </a:rPr>
              <a:t> </a:t>
            </a:r>
            <a:r>
              <a:rPr lang="en-IN" sz="2900" b="1" cap="all" noProof="0" dirty="0" err="1">
                <a:ln>
                  <a:noFill/>
                </a:ln>
                <a:effectLst/>
                <a:uLnTx/>
                <a:uFillTx/>
                <a:latin typeface="Times New Roman" panose="02020603050405020304" pitchFamily="18" charset="0"/>
                <a:ea typeface="+mj-ea"/>
                <a:cs typeface="Times New Roman" panose="02020603050405020304" pitchFamily="18" charset="0"/>
                <a:sym typeface="+mn-ea"/>
              </a:rPr>
              <a:t>kumar</a:t>
            </a:r>
            <a:endParaRPr kumimoji="0" lang="en-IN" sz="2900" b="0" i="0" u="none" strike="noStrike" kern="1200" cap="all" spc="0" normalizeH="0" baseline="0" noProof="0" dirty="0">
              <a:ln>
                <a:noFill/>
              </a:ln>
              <a:solidFill>
                <a:schemeClr val="bg1"/>
              </a:solidFill>
              <a:effectLst/>
              <a:uLnTx/>
              <a:uFillTx/>
              <a:latin typeface="Microsoft Sans Serif" panose="020B0604020202020204"/>
              <a:ea typeface="+mn-ea"/>
              <a:cs typeface="Microsoft Sans Serif" panose="020B0604020202020204"/>
            </a:endParaRPr>
          </a:p>
          <a:p>
            <a:pPr marL="0" marR="0" lvl="0" indent="0" algn="l" defTabSz="914400" rtl="0" eaLnBrk="1" fontAlgn="base" latinLnBrk="0" hangingPunct="1">
              <a:lnSpc>
                <a:spcPct val="120000"/>
              </a:lnSpc>
              <a:spcBef>
                <a:spcPts val="1000"/>
              </a:spcBef>
              <a:spcAft>
                <a:spcPct val="0"/>
              </a:spcAft>
              <a:buClr>
                <a:schemeClr val="tx1"/>
              </a:buClr>
              <a:buSzTx/>
              <a:buFont typeface="Arial" panose="020B0604020202020204" pitchFamily="34" charset="0"/>
              <a:buNone/>
              <a:defRPr/>
            </a:pPr>
            <a:r>
              <a:rPr kumimoji="0" lang="en-IN" sz="2900"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endParaRPr kumimoji="0" lang="en-IN" sz="2400" b="0" i="0" u="none" strike="noStrike" kern="1200" cap="all" spc="0" normalizeH="0" baseline="0" noProof="0" dirty="0">
              <a:ln>
                <a:noFill/>
              </a:ln>
              <a:solidFill>
                <a:schemeClr val="bg1"/>
              </a:solidFill>
              <a:effectLst/>
              <a:uLnTx/>
              <a:uFillTx/>
              <a:latin typeface="Microsoft Sans Serif" panose="020B0604020202020204"/>
              <a:ea typeface="+mn-ea"/>
              <a:cs typeface="Microsoft Sans Serif" panose="020B0604020202020204"/>
            </a:endParaRPr>
          </a:p>
        </p:txBody>
      </p:sp>
      <p:pic>
        <p:nvPicPr>
          <p:cNvPr id="22532" name="Picture 3"/>
          <p:cNvPicPr>
            <a:picLocks noChangeAspect="1"/>
          </p:cNvPicPr>
          <p:nvPr/>
        </p:nvPicPr>
        <p:blipFill>
          <a:blip r:embed="rId2"/>
          <a:stretch>
            <a:fillRect/>
          </a:stretch>
        </p:blipFill>
        <p:spPr>
          <a:xfrm>
            <a:off x="0" y="-28575"/>
            <a:ext cx="12192635" cy="195453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456"/>
            <a:ext cx="10143931" cy="597853"/>
          </a:xfrm>
        </p:spPr>
        <p:txBody>
          <a:bodyPr>
            <a:normAutofit/>
          </a:bodyPr>
          <a:lstStyle/>
          <a:p>
            <a:pPr algn="ctr"/>
            <a:r>
              <a:rPr lang="en-IN" altLang="en-US" sz="3200" b="1" dirty="0">
                <a:latin typeface="Times New Roman" panose="02020603050405020304" pitchFamily="18" charset="0"/>
                <a:cs typeface="Times New Roman" panose="02020603050405020304" pitchFamily="18" charset="0"/>
                <a:sym typeface="+mn-ea"/>
              </a:rPr>
              <a:t> METHODOLOGY</a:t>
            </a:r>
            <a:endParaRPr lang="en-US" sz="3200" b="1" dirty="0"/>
          </a:p>
        </p:txBody>
      </p:sp>
      <p:sp>
        <p:nvSpPr>
          <p:cNvPr id="3" name="Content Placeholder 2"/>
          <p:cNvSpPr>
            <a:spLocks noGrp="1"/>
          </p:cNvSpPr>
          <p:nvPr>
            <p:ph idx="1"/>
          </p:nvPr>
        </p:nvSpPr>
        <p:spPr>
          <a:xfrm>
            <a:off x="578498" y="877077"/>
            <a:ext cx="10879494" cy="5615797"/>
          </a:xfrm>
        </p:spPr>
        <p:txBody>
          <a:bodyPr>
            <a:normAutofit lnSpcReduction="10000"/>
          </a:bodyPr>
          <a:lstStyle/>
          <a:p>
            <a:pPr algn="just"/>
            <a:endParaRPr lang="en-US" sz="2200" b="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Pandas:</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Pandas is a software library written for the Python programming language for data manipulation and analysis</a:t>
            </a:r>
            <a:r>
              <a:rPr lang="en-IN" altLang="en-US" sz="2200" dirty="0">
                <a:latin typeface="Times New Roman" panose="02020603050405020304" pitchFamily="18" charset="0"/>
                <a:cs typeface="Times New Roman" panose="02020603050405020304" pitchFamily="18" charset="0"/>
              </a:rPr>
              <a:t>.</a:t>
            </a:r>
          </a:p>
          <a:p>
            <a:pPr algn="just"/>
            <a:r>
              <a:rPr lang="en-IN" altLang="en-US" sz="2200" b="1" dirty="0" err="1">
                <a:latin typeface="Times New Roman" panose="02020603050405020304" pitchFamily="18" charset="0"/>
                <a:cs typeface="Times New Roman" panose="02020603050405020304" pitchFamily="18" charset="0"/>
              </a:rPr>
              <a:t>Numpy</a:t>
            </a:r>
            <a:r>
              <a:rPr lang="en-IN" altLang="en-US" sz="2200" b="1" dirty="0">
                <a:latin typeface="Times New Roman" panose="02020603050405020304" pitchFamily="18" charset="0"/>
                <a:cs typeface="Times New Roman" panose="02020603050405020304" pitchFamily="18" charset="0"/>
              </a:rPr>
              <a:t>:</a:t>
            </a:r>
          </a:p>
          <a:p>
            <a:pPr marL="0" indent="0" algn="just">
              <a:buNone/>
            </a:pPr>
            <a:r>
              <a:rPr lang="en-IN" altLang="en-US" sz="2200" dirty="0">
                <a:latin typeface="Times New Roman" panose="02020603050405020304" pitchFamily="18" charset="0"/>
                <a:cs typeface="Times New Roman" panose="02020603050405020304" pitchFamily="18" charset="0"/>
              </a:rPr>
              <a:t>NumPy is the fundamental package for scientific computing in Python. </a:t>
            </a:r>
          </a:p>
          <a:p>
            <a:pPr algn="just"/>
            <a:r>
              <a:rPr lang="en-US" sz="2200" b="1" dirty="0">
                <a:latin typeface="Times New Roman" panose="02020603050405020304" pitchFamily="18" charset="0"/>
                <a:cs typeface="Times New Roman" panose="02020603050405020304" pitchFamily="18" charset="0"/>
              </a:rPr>
              <a:t>Matplotlib:</a:t>
            </a:r>
          </a:p>
          <a:p>
            <a:pPr marL="0" indent="0" algn="just">
              <a:lnSpc>
                <a:spcPct val="100000"/>
              </a:lnSpc>
              <a:buNone/>
            </a:pPr>
            <a:r>
              <a:rPr lang="en-IN" altLang="en-US" sz="2200" dirty="0">
                <a:latin typeface="Times New Roman" panose="02020603050405020304" pitchFamily="18" charset="0"/>
                <a:cs typeface="Times New Roman" panose="02020603050405020304" pitchFamily="18" charset="0"/>
              </a:rPr>
              <a:t>Matplotlib is a plotting library for the Python programming language and its numerical </a:t>
            </a:r>
          </a:p>
          <a:p>
            <a:pPr marL="0" indent="0" algn="just">
              <a:lnSpc>
                <a:spcPct val="100000"/>
              </a:lnSpc>
              <a:buNone/>
            </a:pPr>
            <a:r>
              <a:rPr lang="en-IN" altLang="en-US" sz="2200" dirty="0">
                <a:latin typeface="Times New Roman" panose="02020603050405020304" pitchFamily="18" charset="0"/>
                <a:cs typeface="Times New Roman" panose="02020603050405020304" pitchFamily="18" charset="0"/>
              </a:rPr>
              <a:t>mathematics extension NumPy. </a:t>
            </a:r>
          </a:p>
          <a:p>
            <a:pPr marL="0" indent="0" algn="just">
              <a:buNone/>
            </a:pPr>
            <a:r>
              <a:rPr lang="en-IN" altLang="en-US" sz="2200" b="1" dirty="0">
                <a:latin typeface="Times New Roman" panose="02020603050405020304" pitchFamily="18" charset="0"/>
                <a:cs typeface="Times New Roman" panose="02020603050405020304" pitchFamily="18" charset="0"/>
              </a:rPr>
              <a:t>Scikit Learn:</a:t>
            </a:r>
          </a:p>
          <a:p>
            <a:pPr marL="0" indent="0" algn="just">
              <a:buNone/>
            </a:pPr>
            <a:r>
              <a:rPr lang="en-IN" altLang="en-US" sz="2200" dirty="0">
                <a:latin typeface="Times New Roman" panose="02020603050405020304" pitchFamily="18" charset="0"/>
                <a:cs typeface="Times New Roman" panose="02020603050405020304" pitchFamily="18" charset="0"/>
              </a:rPr>
              <a:t>Scikit-learn (</a:t>
            </a:r>
            <a:r>
              <a:rPr lang="en-IN" altLang="en-US" sz="2200" dirty="0" err="1">
                <a:latin typeface="Times New Roman" panose="02020603050405020304" pitchFamily="18" charset="0"/>
                <a:cs typeface="Times New Roman" panose="02020603050405020304" pitchFamily="18" charset="0"/>
              </a:rPr>
              <a:t>Sklearn</a:t>
            </a:r>
            <a:r>
              <a:rPr lang="en-IN" altLang="en-US" sz="2200" dirty="0">
                <a:latin typeface="Times New Roman" panose="02020603050405020304" pitchFamily="18" charset="0"/>
                <a:cs typeface="Times New Roman" panose="02020603050405020304" pitchFamily="18" charset="0"/>
              </a:rPr>
              <a:t>) is the most useful and robust library for machine learning in </a:t>
            </a:r>
          </a:p>
          <a:p>
            <a:pPr marL="0" indent="0" algn="just">
              <a:buNone/>
            </a:pPr>
            <a:r>
              <a:rPr lang="en-IN" altLang="en-US" sz="2200" dirty="0">
                <a:latin typeface="Times New Roman" panose="02020603050405020304" pitchFamily="18" charset="0"/>
                <a:cs typeface="Times New Roman" panose="02020603050405020304" pitchFamily="18" charset="0"/>
              </a:rPr>
              <a:t>Python. </a:t>
            </a:r>
          </a:p>
          <a:p>
            <a:pPr algn="just"/>
            <a:r>
              <a:rPr lang="en-US" sz="2200" b="1" dirty="0">
                <a:latin typeface="Times New Roman" panose="02020603050405020304" pitchFamily="18" charset="0"/>
                <a:cs typeface="Times New Roman" panose="02020603050405020304" pitchFamily="18" charset="0"/>
              </a:rPr>
              <a:t>Seaborn:</a:t>
            </a:r>
          </a:p>
          <a:p>
            <a:pPr marL="0" indent="0" algn="just">
              <a:buNone/>
            </a:pPr>
            <a:r>
              <a:rPr lang="en-US" sz="2200" dirty="0">
                <a:latin typeface="Times New Roman" panose="02020603050405020304" pitchFamily="18" charset="0"/>
                <a:cs typeface="Times New Roman" panose="02020603050405020304" pitchFamily="18" charset="0"/>
              </a:rPr>
              <a:t>Seaborn is a library for making statistical graphics in Python. </a:t>
            </a:r>
          </a:p>
          <a:p>
            <a:pPr marL="0" indent="0" algn="just">
              <a:buNone/>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49D0-47C4-D0E1-0258-8A068681404A}"/>
              </a:ext>
            </a:extLst>
          </p:cNvPr>
          <p:cNvSpPr txBox="1">
            <a:spLocks/>
          </p:cNvSpPr>
          <p:nvPr/>
        </p:nvSpPr>
        <p:spPr>
          <a:xfrm>
            <a:off x="0" y="190500"/>
            <a:ext cx="10972800" cy="5826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3200" b="1">
                <a:latin typeface="Times New Roman" panose="02020603050405020304" pitchFamily="18" charset="0"/>
                <a:cs typeface="Times New Roman" panose="02020603050405020304" pitchFamily="18" charset="0"/>
                <a:sym typeface="+mn-ea"/>
              </a:rPr>
              <a:t> OUTCOMES</a:t>
            </a:r>
            <a:endParaRPr lang="en-US" sz="3200" b="1" dirty="0"/>
          </a:p>
        </p:txBody>
      </p:sp>
      <p:pic>
        <p:nvPicPr>
          <p:cNvPr id="7" name="Picture 2">
            <a:extLst>
              <a:ext uri="{FF2B5EF4-FFF2-40B4-BE49-F238E27FC236}">
                <a16:creationId xmlns:a16="http://schemas.microsoft.com/office/drawing/2014/main" id="{D474E7BC-C34C-F0A6-68D8-D60A0C92D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35" y="933061"/>
            <a:ext cx="8063092" cy="5766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ADCFAFAB-36B4-8218-C0EB-6B818F0B7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487808" y="2208353"/>
            <a:ext cx="5436427" cy="3135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BB07-5EFD-07D2-2869-A2EA8B1906F2}"/>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D6992E8-B733-88F7-DBA0-235C9AF48CF5}"/>
              </a:ext>
            </a:extLst>
          </p:cNvPr>
          <p:cNvSpPr>
            <a:spLocks noGrp="1"/>
          </p:cNvSpPr>
          <p:nvPr>
            <p:ph type="subTitle" idx="1"/>
          </p:nvPr>
        </p:nvSpPr>
        <p:spPr/>
        <p:txBody>
          <a:bodyPr/>
          <a:lstStyle/>
          <a:p>
            <a:endParaRPr lang="en-IN" dirty="0"/>
          </a:p>
        </p:txBody>
      </p:sp>
      <p:pic>
        <p:nvPicPr>
          <p:cNvPr id="4" name="Picture 2">
            <a:extLst>
              <a:ext uri="{FF2B5EF4-FFF2-40B4-BE49-F238E27FC236}">
                <a16:creationId xmlns:a16="http://schemas.microsoft.com/office/drawing/2014/main" id="{76D91FA8-0877-261A-FE26-708D6CFC4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33" y="373224"/>
            <a:ext cx="5750767" cy="37774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D5B27CE2-5773-9AD6-B7FA-5C0FEDF91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62" y="4175255"/>
            <a:ext cx="1132522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77B83D92-A422-327B-89C2-B8AF8CDC4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120" y="373224"/>
            <a:ext cx="5339567" cy="357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86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266"/>
            <a:ext cx="10162592" cy="1119674"/>
          </a:xfrm>
        </p:spPr>
        <p:txBody>
          <a:bodyPr>
            <a:noAutofit/>
          </a:bodyPr>
          <a:lstStyle/>
          <a:p>
            <a:pPr algn="ctr"/>
            <a:r>
              <a:rPr lang="en-IN" altLang="en-US" sz="3200" b="1" dirty="0">
                <a:latin typeface="Times New Roman" panose="02020603050405020304" pitchFamily="18" charset="0"/>
                <a:cs typeface="Times New Roman" panose="02020603050405020304" pitchFamily="18" charset="0"/>
                <a:sym typeface="+mn-ea"/>
              </a:rPr>
              <a:t> </a:t>
            </a:r>
            <a:br>
              <a:rPr lang="en-IN" altLang="en-US" sz="3200" b="1" dirty="0">
                <a:latin typeface="Times New Roman" panose="02020603050405020304" pitchFamily="18" charset="0"/>
                <a:cs typeface="Times New Roman" panose="02020603050405020304" pitchFamily="18" charset="0"/>
                <a:sym typeface="+mn-ea"/>
              </a:rPr>
            </a:br>
            <a:r>
              <a:rPr lang="en-IN" altLang="en-US" sz="3200" b="1" dirty="0">
                <a:latin typeface="Times New Roman" panose="02020603050405020304" pitchFamily="18" charset="0"/>
                <a:cs typeface="Times New Roman" panose="02020603050405020304" pitchFamily="18" charset="0"/>
                <a:sym typeface="+mn-ea"/>
              </a:rPr>
              <a:t>CONCLUSION</a:t>
            </a:r>
            <a:endParaRPr lang="en-US" sz="3200" b="1" dirty="0"/>
          </a:p>
        </p:txBody>
      </p:sp>
      <p:sp>
        <p:nvSpPr>
          <p:cNvPr id="3" name="Content Placeholder 2"/>
          <p:cNvSpPr>
            <a:spLocks noGrp="1"/>
          </p:cNvSpPr>
          <p:nvPr>
            <p:ph idx="1"/>
          </p:nvPr>
        </p:nvSpPr>
        <p:spPr>
          <a:xfrm>
            <a:off x="1268963" y="1502228"/>
            <a:ext cx="9806474" cy="466284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conclusion, Customer segmentation helps companies do better by understanding what different groups of customers want and making products and marketing that fit those wants.</a:t>
            </a:r>
          </a:p>
          <a:p>
            <a:pPr algn="just">
              <a:lnSpc>
                <a:spcPct val="150000"/>
              </a:lnSpc>
            </a:pPr>
            <a:r>
              <a:rPr lang="en-US" sz="2400" dirty="0">
                <a:latin typeface="Times New Roman" panose="02020603050405020304" pitchFamily="18" charset="0"/>
                <a:cs typeface="Times New Roman" panose="02020603050405020304" pitchFamily="18" charset="0"/>
              </a:rPr>
              <a:t> It's like realizing not everyone likes the same things, so companies can be smarter and make customers happier.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90584" cy="325340"/>
          </a:xfrm>
        </p:spPr>
        <p:txBody>
          <a:bodyPr>
            <a:noAutofit/>
          </a:bodyPr>
          <a:lstStyle/>
          <a:p>
            <a:pPr algn="ctr"/>
            <a:r>
              <a:rPr lang="en-IN" altLang="en-US" sz="3200" b="1" dirty="0">
                <a:latin typeface="Times New Roman" panose="02020603050405020304" pitchFamily="18" charset="0"/>
                <a:cs typeface="Times New Roman" panose="02020603050405020304" pitchFamily="18" charset="0"/>
                <a:sym typeface="+mn-ea"/>
              </a:rPr>
              <a:t> REFERENCES</a:t>
            </a:r>
            <a:endParaRPr lang="en-US" sz="3200" b="1" dirty="0"/>
          </a:p>
        </p:txBody>
      </p:sp>
      <p:sp>
        <p:nvSpPr>
          <p:cNvPr id="3" name="Content Placeholder 2"/>
          <p:cNvSpPr>
            <a:spLocks noGrp="1"/>
          </p:cNvSpPr>
          <p:nvPr>
            <p:ph idx="1"/>
          </p:nvPr>
        </p:nvSpPr>
        <p:spPr>
          <a:xfrm>
            <a:off x="838200" y="1054359"/>
            <a:ext cx="10489163" cy="5803641"/>
          </a:xfrm>
        </p:spPr>
        <p:txBody>
          <a:bodyPr>
            <a:noAutofit/>
          </a:bodyPr>
          <a:lstStyle/>
          <a:p>
            <a:pPr algn="just">
              <a:lnSpc>
                <a:spcPct val="110000"/>
              </a:lnSpc>
            </a:pPr>
            <a:r>
              <a:rPr lang="en-IN" sz="2400" dirty="0">
                <a:latin typeface="Times New Roman" panose="02020603050405020304" pitchFamily="18" charset="0"/>
                <a:cs typeface="Times New Roman" panose="02020603050405020304" pitchFamily="18" charset="0"/>
              </a:rPr>
              <a:t>Customer Segmentation using K-means Clustering,</a:t>
            </a:r>
          </a:p>
          <a:p>
            <a:pPr marL="0" indent="0" algn="just">
              <a:lnSpc>
                <a:spcPct val="110000"/>
              </a:lnSpc>
              <a:buNone/>
            </a:pPr>
            <a:r>
              <a:rPr lang="en-IN" sz="2400" dirty="0">
                <a:latin typeface="Times New Roman" panose="02020603050405020304" pitchFamily="18" charset="0"/>
                <a:cs typeface="Times New Roman" panose="02020603050405020304" pitchFamily="18" charset="0"/>
              </a:rPr>
              <a:t>    Authors- Tushar </a:t>
            </a:r>
            <a:r>
              <a:rPr lang="en-IN" sz="2400" dirty="0" err="1">
                <a:latin typeface="Times New Roman" panose="02020603050405020304" pitchFamily="18" charset="0"/>
                <a:cs typeface="Times New Roman" panose="02020603050405020304" pitchFamily="18" charset="0"/>
              </a:rPr>
              <a:t>Kansal,Suraj</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Bahuguna,Vishal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Singh,Tanupriya</a:t>
            </a:r>
            <a:r>
              <a:rPr lang="en-IN" sz="2400" dirty="0">
                <a:latin typeface="Times New Roman" panose="02020603050405020304" pitchFamily="18" charset="0"/>
                <a:cs typeface="Times New Roman" panose="02020603050405020304" pitchFamily="18" charset="0"/>
              </a:rPr>
              <a:t> Choudhury,</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Published Year – 2018 </a:t>
            </a:r>
          </a:p>
          <a:p>
            <a:pPr algn="just">
              <a:lnSpc>
                <a:spcPct val="150000"/>
              </a:lnSpc>
            </a:pPr>
            <a:r>
              <a:rPr lang="en-IN" sz="2400" dirty="0">
                <a:latin typeface="Times New Roman" panose="02020603050405020304" pitchFamily="18" charset="0"/>
                <a:cs typeface="Times New Roman" panose="02020603050405020304" pitchFamily="18" charset="0"/>
              </a:rPr>
              <a:t>Customer Segmentation using K-Means Clustering</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Authors - Nitin Saini, Kapil Sharma, Pradeepta Kumar Sarangi, Gurpreet Singh,</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Lekha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Rani,Published</a:t>
            </a:r>
            <a:r>
              <a:rPr lang="en-IN" sz="2400" dirty="0">
                <a:latin typeface="Times New Roman" panose="02020603050405020304" pitchFamily="18" charset="0"/>
                <a:cs typeface="Times New Roman" panose="02020603050405020304" pitchFamily="18" charset="0"/>
              </a:rPr>
              <a:t> Year – 2022</a:t>
            </a:r>
          </a:p>
          <a:p>
            <a:pPr algn="just">
              <a:lnSpc>
                <a:spcPct val="150000"/>
              </a:lnSpc>
            </a:pPr>
            <a:r>
              <a:rPr lang="en-IN" sz="2400" dirty="0">
                <a:latin typeface="Times New Roman" panose="02020603050405020304" pitchFamily="18" charset="0"/>
                <a:cs typeface="Times New Roman" panose="02020603050405020304" pitchFamily="18" charset="0"/>
              </a:rPr>
              <a:t>Maximizing Strategy in Customer Segmentation Using  Clustering Techniques</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Authors - M Pavithra, Ayushman </a:t>
            </a:r>
            <a:r>
              <a:rPr lang="en-IN" sz="2400" dirty="0" err="1">
                <a:latin typeface="Times New Roman" panose="02020603050405020304" pitchFamily="18" charset="0"/>
                <a:cs typeface="Times New Roman" panose="02020603050405020304" pitchFamily="18" charset="0"/>
              </a:rPr>
              <a:t>Prashar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Abirami</a:t>
            </a:r>
            <a:r>
              <a:rPr lang="en-IN" sz="2400" dirty="0">
                <a:latin typeface="Times New Roman" panose="02020603050405020304" pitchFamily="18" charset="0"/>
                <a:cs typeface="Times New Roman" panose="02020603050405020304" pitchFamily="18" charset="0"/>
              </a:rPr>
              <a:t>, Published Year – 2022</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a:t>
            </a:r>
          </a:p>
          <a:p>
            <a:pPr marL="0" indent="0" algn="just">
              <a:lnSpc>
                <a:spcPct val="110000"/>
              </a:lnSpc>
              <a:buNone/>
            </a:pPr>
            <a:endParaRPr lang="en-IN" sz="2400" dirty="0">
              <a:latin typeface="Times New Roman" panose="02020603050405020304" pitchFamily="18" charset="0"/>
              <a:cs typeface="Times New Roman" panose="02020603050405020304" pitchFamily="18" charset="0"/>
            </a:endParaRPr>
          </a:p>
          <a:p>
            <a:pPr algn="just">
              <a:lnSpc>
                <a:spcPct val="110000"/>
              </a:lnSpc>
            </a:pPr>
            <a:endParaRPr lang="en-IN" sz="2400"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scene3d>
              <a:camera prst="orthographicFront"/>
              <a:lightRig rig="threePt" dir="t"/>
            </a:scene3d>
          </a:bodyPr>
          <a:lstStyle/>
          <a:p>
            <a:pPr marL="0" indent="0" algn="ctr">
              <a:buNone/>
            </a:pPr>
            <a:r>
              <a:rPr lang="en-IN" altLang="en-US" sz="9600" b="1" dirty="0">
                <a:ln w="15875"/>
                <a:solidFill>
                  <a:srgbClr val="002060"/>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rPr>
              <a:t>THANK </a:t>
            </a:r>
          </a:p>
          <a:p>
            <a:pPr marL="0" indent="0" algn="ctr">
              <a:buNone/>
            </a:pPr>
            <a:r>
              <a:rPr lang="en-IN" altLang="en-US" sz="9600" b="1" dirty="0">
                <a:ln w="15875"/>
                <a:solidFill>
                  <a:srgbClr val="002060"/>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51E9-B22E-4711-7222-E5175A58FFB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ABOUT THE COMPANY</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B0BA5-705C-0DD3-1FEA-FB67768E273C}"/>
              </a:ext>
            </a:extLst>
          </p:cNvPr>
          <p:cNvSpPr>
            <a:spLocks noGrp="1"/>
          </p:cNvSpPr>
          <p:nvPr>
            <p:ph idx="1"/>
          </p:nvPr>
        </p:nvSpPr>
        <p:spPr>
          <a:xfrm>
            <a:off x="1315615" y="1464906"/>
            <a:ext cx="9041365" cy="4712057"/>
          </a:xfrm>
        </p:spPr>
        <p:txBody>
          <a:bodyPr>
            <a:norm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FreshersLabs</a:t>
            </a:r>
            <a:r>
              <a:rPr lang="en-US" sz="2400" dirty="0">
                <a:latin typeface="Times New Roman" panose="02020603050405020304" pitchFamily="18" charset="0"/>
                <a:cs typeface="Times New Roman" panose="02020603050405020304" pitchFamily="18" charset="0"/>
              </a:rPr>
              <a:t> is an exclusive </a:t>
            </a:r>
            <a:r>
              <a:rPr lang="en-US" sz="2400" dirty="0" err="1">
                <a:latin typeface="Times New Roman" panose="02020603050405020304" pitchFamily="18" charset="0"/>
                <a:cs typeface="Times New Roman" panose="02020603050405020304" pitchFamily="18" charset="0"/>
              </a:rPr>
              <a:t>edu</a:t>
            </a:r>
            <a:r>
              <a:rPr lang="en-US" sz="2400" dirty="0">
                <a:latin typeface="Times New Roman" panose="02020603050405020304" pitchFamily="18" charset="0"/>
                <a:cs typeface="Times New Roman" panose="02020603050405020304" pitchFamily="18" charset="0"/>
              </a:rPr>
              <a:t>-tech training &amp; job placement company. </a:t>
            </a:r>
          </a:p>
          <a:p>
            <a:pPr algn="just">
              <a:lnSpc>
                <a:spcPct val="150000"/>
              </a:lnSpc>
            </a:pPr>
            <a:r>
              <a:rPr lang="en-US" sz="2400" dirty="0" err="1">
                <a:latin typeface="Times New Roman" panose="02020603050405020304" pitchFamily="18" charset="0"/>
                <a:cs typeface="Times New Roman" panose="02020603050405020304" pitchFamily="18" charset="0"/>
              </a:rPr>
              <a:t>FreshersLabs</a:t>
            </a:r>
            <a:r>
              <a:rPr lang="en-US" sz="2400" dirty="0">
                <a:latin typeface="Times New Roman" panose="02020603050405020304" pitchFamily="18" charset="0"/>
                <a:cs typeface="Times New Roman" panose="02020603050405020304" pitchFamily="18" charset="0"/>
              </a:rPr>
              <a:t> specially focuses on freshers to make them job ready by providing training with top trending technologies &amp; Internships.</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FreshersLabs</a:t>
            </a:r>
            <a:r>
              <a:rPr lang="en-US" sz="2400" dirty="0">
                <a:latin typeface="Times New Roman" panose="02020603050405020304" pitchFamily="18" charset="0"/>
                <a:cs typeface="Times New Roman" panose="02020603050405020304" pitchFamily="18" charset="0"/>
              </a:rPr>
              <a:t> primary objective is to make fresh college graduates Job-ready by skilling them up with top trending technologies and Internship programs during the course of the academics itself.</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20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56996" y="1825625"/>
            <a:ext cx="9731828" cy="4351338"/>
          </a:xfrm>
        </p:spPr>
        <p:txBody>
          <a:bodyPr anchor="t" anchorCtr="0">
            <a:normAutofit/>
          </a:bodyPr>
          <a:lstStyle/>
          <a:p>
            <a:pPr algn="just">
              <a:lnSpc>
                <a:spcPct val="140000"/>
              </a:lnSpc>
            </a:pPr>
            <a:r>
              <a:rPr lang="en-US" sz="2400" dirty="0">
                <a:latin typeface="Times New Roman" panose="02020603050405020304" pitchFamily="18" charset="0"/>
                <a:cs typeface="Times New Roman" panose="02020603050405020304" pitchFamily="18" charset="0"/>
              </a:rPr>
              <a:t>Customer segmentation is the process of dividing a customer base into distinct groups based on shared characteristics. </a:t>
            </a:r>
          </a:p>
          <a:p>
            <a:pPr algn="just">
              <a:lnSpc>
                <a:spcPct val="140000"/>
              </a:lnSpc>
            </a:pPr>
            <a:r>
              <a:rPr lang="en-US" sz="2400" dirty="0">
                <a:latin typeface="Times New Roman" panose="02020603050405020304" pitchFamily="18" charset="0"/>
                <a:cs typeface="Times New Roman" panose="02020603050405020304" pitchFamily="18" charset="0"/>
              </a:rPr>
              <a:t>This allows businesses to tailor their products, services, and marketing strategies to better meet the specific needs of each segment, ultimately improving customer satisfaction and business performance.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altLang="en-US" sz="3200" b="1" dirty="0">
                <a:latin typeface="Times New Roman" panose="02020603050405020304" pitchFamily="18" charset="0"/>
                <a:cs typeface="Times New Roman" panose="02020603050405020304" pitchFamily="18" charset="0"/>
              </a:rPr>
              <a:t>  PROBLEM  DEFINITION</a:t>
            </a:r>
          </a:p>
        </p:txBody>
      </p:sp>
      <p:sp>
        <p:nvSpPr>
          <p:cNvPr id="3" name="Content Placeholder 2"/>
          <p:cNvSpPr>
            <a:spLocks noGrp="1"/>
          </p:cNvSpPr>
          <p:nvPr>
            <p:ph idx="1"/>
          </p:nvPr>
        </p:nvSpPr>
        <p:spPr>
          <a:xfrm>
            <a:off x="1045028" y="1825625"/>
            <a:ext cx="9703837"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order to optimize marketing strategies, product offerings, and customer experiences, and aims to effectively segment diverse customer base. </a:t>
            </a:r>
          </a:p>
          <a:p>
            <a:pPr algn="just">
              <a:lnSpc>
                <a:spcPct val="150000"/>
              </a:lnSpc>
            </a:pPr>
            <a:r>
              <a:rPr lang="en-US" sz="2400" dirty="0">
                <a:latin typeface="Times New Roman" panose="02020603050405020304" pitchFamily="18" charset="0"/>
                <a:cs typeface="Times New Roman" panose="02020603050405020304" pitchFamily="18" charset="0"/>
              </a:rPr>
              <a:t>By clustering algorithms, seek to group customers with similar characteristics, behaviors, and preferences into distinct segments. The goal is to enhance ability to target and engage customers with tailored approaches that meet their specific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44"/>
            <a:ext cx="10515600" cy="1334277"/>
          </a:xfrm>
        </p:spPr>
        <p:txBody>
          <a:bodyPr>
            <a:normAutofit/>
          </a:bodyPr>
          <a:lstStyle/>
          <a:p>
            <a:pPr algn="ctr"/>
            <a:r>
              <a:rPr lang="en-IN" altLang="en-US" sz="3200" b="1" dirty="0">
                <a:latin typeface="Times New Roman" panose="02020603050405020304" pitchFamily="18" charset="0"/>
                <a:cs typeface="Times New Roman" panose="02020603050405020304" pitchFamily="18" charset="0"/>
                <a:sym typeface="+mn-ea"/>
              </a:rPr>
              <a:t>LITERATURE SURVEY</a:t>
            </a:r>
            <a:endParaRPr lang="en-US" sz="3200" b="1" dirty="0"/>
          </a:p>
        </p:txBody>
      </p:sp>
      <p:sp>
        <p:nvSpPr>
          <p:cNvPr id="3" name="Content Placeholder 2"/>
          <p:cNvSpPr>
            <a:spLocks noGrp="1"/>
          </p:cNvSpPr>
          <p:nvPr>
            <p:ph idx="1"/>
          </p:nvPr>
        </p:nvSpPr>
        <p:spPr>
          <a:xfrm>
            <a:off x="335902" y="1017037"/>
            <a:ext cx="10655559" cy="5524098"/>
          </a:xfrm>
        </p:spPr>
        <p:txBody>
          <a:bodyPr>
            <a:noAutofit/>
          </a:bodyPr>
          <a:lstStyle/>
          <a:p>
            <a:pPr algn="just">
              <a:lnSpc>
                <a:spcPct val="110000"/>
              </a:lnSpc>
            </a:pPr>
            <a:r>
              <a:rPr lang="en-IN" sz="2400" dirty="0">
                <a:latin typeface="Times New Roman" panose="02020603050405020304" pitchFamily="18" charset="0"/>
                <a:cs typeface="Times New Roman" panose="02020603050405020304" pitchFamily="18" charset="0"/>
              </a:rPr>
              <a:t>Customer Segmentation using K-means Clustering</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Tushar </a:t>
            </a:r>
            <a:r>
              <a:rPr lang="en-IN" sz="2400" dirty="0" err="1">
                <a:latin typeface="Times New Roman" panose="02020603050405020304" pitchFamily="18" charset="0"/>
                <a:cs typeface="Times New Roman" panose="02020603050405020304" pitchFamily="18" charset="0"/>
              </a:rPr>
              <a:t>Kansal,Suraj</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Bahuguna,Vishal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Singh,Tanupriya</a:t>
            </a:r>
            <a:r>
              <a:rPr lang="en-IN" sz="2400" dirty="0">
                <a:latin typeface="Times New Roman" panose="02020603050405020304" pitchFamily="18" charset="0"/>
                <a:cs typeface="Times New Roman" panose="02020603050405020304" pitchFamily="18" charset="0"/>
              </a:rPr>
              <a:t> Choudhury</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Published Year – 2018 </a:t>
            </a:r>
          </a:p>
          <a:p>
            <a:pPr algn="just">
              <a:lnSpc>
                <a:spcPct val="150000"/>
              </a:lnSpc>
            </a:pPr>
            <a:r>
              <a:rPr lang="en-IN" sz="2400" dirty="0">
                <a:latin typeface="Times New Roman" panose="02020603050405020304" pitchFamily="18" charset="0"/>
                <a:cs typeface="Times New Roman" panose="02020603050405020304" pitchFamily="18" charset="0"/>
              </a:rPr>
              <a:t>Customer Segmentation using K-Means Clustering</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Nitin Saini, Kapil Sharma, Pradeepta Kumar Sarangi, Gurpreet Singh, </a:t>
            </a:r>
            <a:r>
              <a:rPr lang="en-IN" sz="2400" dirty="0" err="1">
                <a:latin typeface="Times New Roman" panose="02020603050405020304" pitchFamily="18" charset="0"/>
                <a:cs typeface="Times New Roman" panose="02020603050405020304" pitchFamily="18" charset="0"/>
              </a:rPr>
              <a:t>Lekha</a:t>
            </a:r>
            <a:r>
              <a:rPr lang="en-IN" sz="2400" dirty="0">
                <a:latin typeface="Times New Roman" panose="02020603050405020304" pitchFamily="18" charset="0"/>
                <a:cs typeface="Times New Roman" panose="02020603050405020304" pitchFamily="18" charset="0"/>
              </a:rPr>
              <a:t> Rani</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Published Year – 2022</a:t>
            </a:r>
          </a:p>
          <a:p>
            <a:pPr algn="just">
              <a:lnSpc>
                <a:spcPct val="150000"/>
              </a:lnSpc>
            </a:pPr>
            <a:r>
              <a:rPr lang="en-IN" sz="2400" dirty="0">
                <a:latin typeface="Times New Roman" panose="02020603050405020304" pitchFamily="18" charset="0"/>
                <a:cs typeface="Times New Roman" panose="02020603050405020304" pitchFamily="18" charset="0"/>
              </a:rPr>
              <a:t>Maximizing Strategy in Customer Segmentation Using  Clustering Techniques</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M Pavithra, Ayushman </a:t>
            </a:r>
            <a:r>
              <a:rPr lang="en-IN" sz="2400" dirty="0" err="1">
                <a:latin typeface="Times New Roman" panose="02020603050405020304" pitchFamily="18" charset="0"/>
                <a:cs typeface="Times New Roman" panose="02020603050405020304" pitchFamily="18" charset="0"/>
              </a:rPr>
              <a:t>Prashar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Abirami</a:t>
            </a:r>
            <a:endParaRPr lang="en-IN" sz="2400" dirty="0">
              <a:latin typeface="Times New Roman" panose="02020603050405020304" pitchFamily="18" charset="0"/>
              <a:cs typeface="Times New Roman" panose="02020603050405020304" pitchFamily="18" charset="0"/>
            </a:endParaRPr>
          </a:p>
          <a:p>
            <a:pPr marL="0" indent="0" algn="just">
              <a:lnSpc>
                <a:spcPct val="100000"/>
              </a:lnSpc>
              <a:buNone/>
            </a:pPr>
            <a:r>
              <a:rPr lang="en-IN" sz="2400" dirty="0">
                <a:latin typeface="Times New Roman" panose="02020603050405020304" pitchFamily="18" charset="0"/>
                <a:cs typeface="Times New Roman" panose="02020603050405020304" pitchFamily="18" charset="0"/>
              </a:rPr>
              <a:t>     Published Year – 2022</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a:t>
            </a:r>
          </a:p>
          <a:p>
            <a:pPr marL="0" indent="0" algn="just">
              <a:lnSpc>
                <a:spcPct val="110000"/>
              </a:lnSpc>
              <a:buNone/>
            </a:pPr>
            <a:endParaRPr lang="en-IN" sz="2400" dirty="0">
              <a:latin typeface="Times New Roman" panose="02020603050405020304" pitchFamily="18" charset="0"/>
              <a:cs typeface="Times New Roman" panose="02020603050405020304" pitchFamily="18" charset="0"/>
            </a:endParaRPr>
          </a:p>
          <a:p>
            <a:pPr algn="just">
              <a:lnSpc>
                <a:spcPct val="110000"/>
              </a:lnSpc>
            </a:pPr>
            <a:endParaRPr lang="en-IN" sz="2400"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7"/>
            <a:ext cx="10515600" cy="1492897"/>
          </a:xfrm>
        </p:spPr>
        <p:txBody>
          <a:bodyPr>
            <a:normAutofit/>
          </a:bodyPr>
          <a:lstStyle/>
          <a:p>
            <a:pPr algn="just"/>
            <a:r>
              <a:rPr lang="en-US" altLang="en-US" sz="3200" b="1" dirty="0">
                <a:latin typeface="Times New Roman" panose="02020603050405020304" pitchFamily="18" charset="0"/>
                <a:cs typeface="Times New Roman" panose="02020603050405020304" pitchFamily="18" charset="0"/>
              </a:rPr>
              <a:t>		</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			SCOPE AND OBJECTIVES </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0630" y="1314709"/>
            <a:ext cx="9730740" cy="4953000"/>
          </a:xfrm>
        </p:spPr>
        <p:txBody>
          <a:bodyPr>
            <a:noAutofit/>
          </a:bodyPr>
          <a:lstStyle/>
          <a:p>
            <a:pPr marL="0" indent="0" algn="just">
              <a:lnSpc>
                <a:spcPct val="150000"/>
              </a:lnSpc>
              <a:buNone/>
            </a:pPr>
            <a:r>
              <a:rPr lang="en-US" altLang="en-US" sz="2400" b="1" dirty="0">
                <a:latin typeface="Times New Roman" panose="02020603050405020304" pitchFamily="18" charset="0"/>
                <a:cs typeface="Times New Roman" panose="02020603050405020304" pitchFamily="18" charset="0"/>
              </a:rPr>
              <a:t>		</a:t>
            </a: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Scope of </a:t>
            </a:r>
            <a:r>
              <a:rPr lang="en-US" sz="2400" dirty="0">
                <a:effectLst/>
                <a:latin typeface="Times New Roman" panose="02020603050405020304" pitchFamily="18" charset="0"/>
                <a:cs typeface="Times New Roman" panose="02020603050405020304" pitchFamily="18" charset="0"/>
              </a:rPr>
              <a:t> Customer </a:t>
            </a:r>
            <a:r>
              <a:rPr lang="en-US" altLang="en-US" sz="2400" dirty="0">
                <a:latin typeface="Times New Roman" panose="02020603050405020304" pitchFamily="18" charset="0"/>
                <a:cs typeface="Times New Roman" panose="02020603050405020304" pitchFamily="18" charset="0"/>
              </a:rPr>
              <a:t>Segmentation:</a:t>
            </a:r>
          </a:p>
          <a:p>
            <a:pPr algn="just">
              <a:lnSpc>
                <a:spcPct val="150000"/>
              </a:lnSpc>
            </a:pPr>
            <a:r>
              <a:rPr lang="en-US" altLang="en-US" sz="2400" dirty="0">
                <a:latin typeface="Times New Roman" panose="02020603050405020304" pitchFamily="18" charset="0"/>
                <a:cs typeface="Times New Roman" panose="02020603050405020304" pitchFamily="18" charset="0"/>
              </a:rPr>
              <a:t>Customer segmentation involves sorting customers into groups based on things they have in common, like age or interests. </a:t>
            </a:r>
          </a:p>
          <a:p>
            <a:pPr algn="just">
              <a:lnSpc>
                <a:spcPct val="150000"/>
              </a:lnSpc>
            </a:pPr>
            <a:r>
              <a:rPr lang="en-US" altLang="en-US" sz="2400" dirty="0">
                <a:latin typeface="Times New Roman" panose="02020603050405020304" pitchFamily="18" charset="0"/>
                <a:cs typeface="Times New Roman" panose="02020603050405020304" pitchFamily="18" charset="0"/>
              </a:rPr>
              <a:t>This helps companies understand their customers better and their products or services to fit what each group wants.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053" y="233266"/>
            <a:ext cx="7352522" cy="811764"/>
          </a:xfrm>
        </p:spPr>
        <p:txBody>
          <a:bodyPr>
            <a:normAutofit fontScale="90000"/>
          </a:bodyPr>
          <a:lstStyle/>
          <a:p>
            <a:r>
              <a:rPr lang="en-US" altLang="en-US" sz="2800" b="1" dirty="0">
                <a:latin typeface="Times New Roman" panose="02020603050405020304" pitchFamily="18" charset="0"/>
                <a:cs typeface="Times New Roman" panose="02020603050405020304" pitchFamily="18" charset="0"/>
              </a:rPr>
              <a:t>	</a:t>
            </a:r>
            <a:br>
              <a:rPr lang="en-US" altLang="en-US" sz="2800" b="1" dirty="0">
                <a:latin typeface="Times New Roman" panose="02020603050405020304" pitchFamily="18" charset="0"/>
                <a:cs typeface="Times New Roman" panose="02020603050405020304" pitchFamily="18" charset="0"/>
              </a:rPr>
            </a:br>
            <a:br>
              <a:rPr lang="en-US" altLang="en-US" sz="2800" b="1" dirty="0">
                <a:latin typeface="Times New Roman" panose="02020603050405020304" pitchFamily="18" charset="0"/>
                <a:cs typeface="Times New Roman" panose="02020603050405020304" pitchFamily="18" charset="0"/>
              </a:rPr>
            </a:br>
            <a:br>
              <a:rPr lang="en-US" altLang="en-US" sz="2800" b="1"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Objectives of Customer Segmentation:</a:t>
            </a:r>
            <a:br>
              <a:rPr lang="en-US" alt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3142" y="1045030"/>
            <a:ext cx="10420739" cy="5150496"/>
          </a:xfrm>
        </p:spPr>
        <p:txBody>
          <a:bodyPr>
            <a:noAutofit/>
          </a:bodyPr>
          <a:lstStyle/>
          <a:p>
            <a:pPr algn="just">
              <a:lnSpc>
                <a:spcPct val="100000"/>
              </a:lnSpc>
            </a:pPr>
            <a:endParaRPr lang="en-US" altLang="en-US" sz="2400" dirty="0">
              <a:latin typeface="Times New Roman" panose="02020603050405020304" pitchFamily="18" charset="0"/>
              <a:cs typeface="Times New Roman" panose="02020603050405020304" pitchFamily="18" charset="0"/>
            </a:endParaRPr>
          </a:p>
          <a:p>
            <a:pPr algn="just">
              <a:lnSpc>
                <a:spcPct val="100000"/>
              </a:lnSpc>
            </a:pPr>
            <a:r>
              <a:rPr lang="en-US" altLang="en-US" sz="2400" dirty="0">
                <a:latin typeface="Times New Roman" panose="02020603050405020304" pitchFamily="18" charset="0"/>
                <a:cs typeface="Times New Roman" panose="02020603050405020304" pitchFamily="18" charset="0"/>
              </a:rPr>
              <a:t>Targeting Accuracy: Make sure products are just right for specific groups of customers.</a:t>
            </a:r>
          </a:p>
          <a:p>
            <a:pPr algn="just">
              <a:lnSpc>
                <a:spcPct val="150000"/>
              </a:lnSpc>
            </a:pPr>
            <a:r>
              <a:rPr lang="en-US" altLang="en-US" sz="2400" dirty="0">
                <a:latin typeface="Times New Roman" panose="02020603050405020304" pitchFamily="18" charset="0"/>
                <a:cs typeface="Times New Roman" panose="02020603050405020304" pitchFamily="18" charset="0"/>
              </a:rPr>
              <a:t>Smart Marketing: making marketing efforts more effective.</a:t>
            </a:r>
          </a:p>
          <a:p>
            <a:pPr algn="just">
              <a:lnSpc>
                <a:spcPct val="100000"/>
              </a:lnSpc>
            </a:pPr>
            <a:r>
              <a:rPr lang="en-US" altLang="en-US" sz="2400" dirty="0">
                <a:latin typeface="Times New Roman" panose="02020603050405020304" pitchFamily="18" charset="0"/>
                <a:cs typeface="Times New Roman" panose="02020603050405020304" pitchFamily="18" charset="0"/>
              </a:rPr>
              <a:t>Happy Customers: By giving each group what they want, companies aim to make customers happier.</a:t>
            </a:r>
          </a:p>
          <a:p>
            <a:pPr algn="just">
              <a:lnSpc>
                <a:spcPct val="150000"/>
              </a:lnSpc>
            </a:pPr>
            <a:r>
              <a:rPr lang="en-US" altLang="en-US" sz="2400" dirty="0">
                <a:latin typeface="Times New Roman" panose="02020603050405020304" pitchFamily="18" charset="0"/>
                <a:cs typeface="Times New Roman" panose="02020603050405020304" pitchFamily="18" charset="0"/>
              </a:rPr>
              <a:t>Saving Resources: Spend money and time wisely by focusing </a:t>
            </a:r>
          </a:p>
          <a:p>
            <a:pPr algn="just">
              <a:lnSpc>
                <a:spcPct val="100000"/>
              </a:lnSpc>
            </a:pPr>
            <a:r>
              <a:rPr lang="en-US" altLang="en-US" sz="2400" dirty="0">
                <a:latin typeface="Times New Roman" panose="02020603050405020304" pitchFamily="18" charset="0"/>
                <a:cs typeface="Times New Roman" panose="02020603050405020304" pitchFamily="18" charset="0"/>
              </a:rPr>
              <a:t>Stand Out: Be better than the competition by understanding and meeting customers' diverse needs.</a:t>
            </a:r>
          </a:p>
          <a:p>
            <a:pPr algn="just">
              <a:lnSpc>
                <a:spcPct val="150000"/>
              </a:lnSpc>
            </a:pPr>
            <a:r>
              <a:rPr lang="en-US" altLang="en-US" sz="2400" dirty="0">
                <a:latin typeface="Times New Roman" panose="02020603050405020304" pitchFamily="18" charset="0"/>
                <a:cs typeface="Times New Roman" panose="02020603050405020304" pitchFamily="18" charset="0"/>
              </a:rPr>
              <a:t>Grow the Business: Find new opportunities to expand by adapting products</a:t>
            </a:r>
            <a:endParaRPr lang="en-IN" altLang="en-US" sz="2400" dirty="0">
              <a:latin typeface="Times New Roman" panose="02020603050405020304" pitchFamily="18" charset="0"/>
              <a:cs typeface="Times New Roman" panose="02020603050405020304" pitchFamily="18" charset="0"/>
            </a:endParaRPr>
          </a:p>
          <a:p>
            <a:pPr algn="just">
              <a:lnSpc>
                <a:spcPct val="150000"/>
              </a:lnSpc>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3127"/>
          </a:xfrm>
        </p:spPr>
        <p:txBody>
          <a:bodyPr>
            <a:normAutofit/>
          </a:bodyPr>
          <a:lstStyle/>
          <a:p>
            <a:pPr algn="just"/>
            <a:r>
              <a:rPr lang="en-IN" altLang="en-US" sz="3200" b="1" dirty="0">
                <a:latin typeface="Times New Roman" panose="02020603050405020304" pitchFamily="18" charset="0"/>
                <a:cs typeface="Times New Roman" panose="02020603050405020304" pitchFamily="18" charset="0"/>
                <a:sym typeface="+mn-ea"/>
              </a:rPr>
              <a:t>	  	EXISTING AND PROPOSED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6327" y="1418252"/>
            <a:ext cx="9401978" cy="4709497"/>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Existing System of</a:t>
            </a:r>
            <a:r>
              <a:rPr lang="en-US" sz="2400" dirty="0">
                <a:effectLst/>
                <a:latin typeface="Times New Roman" panose="02020603050405020304" pitchFamily="18" charset="0"/>
                <a:cs typeface="Times New Roman" panose="02020603050405020304" pitchFamily="18" charset="0"/>
              </a:rPr>
              <a:t> Customer </a:t>
            </a:r>
            <a:r>
              <a:rPr lang="en-US" sz="2400" dirty="0">
                <a:latin typeface="Times New Roman" panose="02020603050405020304" pitchFamily="18" charset="0"/>
                <a:cs typeface="Times New Roman" panose="02020603050405020304" pitchFamily="18" charset="0"/>
              </a:rPr>
              <a:t>Segmentation: </a:t>
            </a:r>
          </a:p>
          <a:p>
            <a:pPr algn="just">
              <a:lnSpc>
                <a:spcPct val="150000"/>
              </a:lnSpc>
            </a:pPr>
            <a:r>
              <a:rPr lang="en-US" sz="2400" dirty="0">
                <a:latin typeface="Times New Roman" panose="02020603050405020304" pitchFamily="18" charset="0"/>
                <a:cs typeface="Times New Roman" panose="02020603050405020304" pitchFamily="18" charset="0"/>
              </a:rPr>
              <a:t>Companies are currently using one-size-fits-all marketing, treating all customers alike.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Proposed System of </a:t>
            </a:r>
            <a:r>
              <a:rPr lang="en-US" sz="2400" dirty="0">
                <a:effectLst/>
                <a:latin typeface="Times New Roman" panose="02020603050405020304" pitchFamily="18" charset="0"/>
                <a:cs typeface="Times New Roman" panose="02020603050405020304" pitchFamily="18" charset="0"/>
              </a:rPr>
              <a:t> Customer </a:t>
            </a:r>
            <a:r>
              <a:rPr lang="en-US" sz="2400" dirty="0">
                <a:latin typeface="Times New Roman" panose="02020603050405020304" pitchFamily="18" charset="0"/>
                <a:cs typeface="Times New Roman" panose="02020603050405020304" pitchFamily="18" charset="0"/>
              </a:rPr>
              <a:t>Segmentation:</a:t>
            </a:r>
          </a:p>
          <a:p>
            <a:pPr algn="just">
              <a:lnSpc>
                <a:spcPct val="150000"/>
              </a:lnSpc>
            </a:pPr>
            <a:r>
              <a:rPr lang="en-US" sz="2400" dirty="0">
                <a:latin typeface="Times New Roman" panose="02020603050405020304" pitchFamily="18" charset="0"/>
                <a:cs typeface="Times New Roman" panose="02020603050405020304" pitchFamily="18" charset="0"/>
              </a:rPr>
              <a:t>The new plan is to understand each group of customers and make special marketing for each group, so customers get what they really want, and companies do better than others who don't pay as much attention.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3200" b="1" dirty="0">
                <a:latin typeface="Times New Roman" panose="02020603050405020304" pitchFamily="18" charset="0"/>
                <a:cs typeface="Times New Roman" panose="02020603050405020304" pitchFamily="18" charset="0"/>
                <a:sym typeface="+mn-ea"/>
              </a:rPr>
              <a:t> METHODOLOGY</a:t>
            </a:r>
            <a:endParaRPr lang="en-IN" altLang="en-US" sz="3200" b="1" dirty="0"/>
          </a:p>
        </p:txBody>
      </p:sp>
      <p:sp>
        <p:nvSpPr>
          <p:cNvPr id="3" name="Content Placeholder 2"/>
          <p:cNvSpPr>
            <a:spLocks noGrp="1"/>
          </p:cNvSpPr>
          <p:nvPr>
            <p:ph idx="1"/>
          </p:nvPr>
        </p:nvSpPr>
        <p:spPr/>
        <p:txBody>
          <a:bodyPr>
            <a:normAutofit fontScale="92500"/>
          </a:bodyPr>
          <a:lstStyle/>
          <a:p>
            <a:pPr marL="0" indent="0" algn="just">
              <a:buNone/>
            </a:pPr>
            <a:r>
              <a:rPr lang="en-US" sz="2400" dirty="0">
                <a:latin typeface="Times New Roman" panose="02020603050405020304" pitchFamily="18" charset="0"/>
                <a:cs typeface="Times New Roman" panose="02020603050405020304" pitchFamily="18" charset="0"/>
              </a:rPr>
              <a:t>In this project I have used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as a platform for coding.</a:t>
            </a:r>
          </a:p>
          <a:p>
            <a:pPr marL="0" indent="0" algn="just">
              <a:buNone/>
            </a:pPr>
            <a:r>
              <a:rPr lang="en-US" sz="2400" b="1" dirty="0" err="1">
                <a:latin typeface="Times New Roman" panose="02020603050405020304" pitchFamily="18" charset="0"/>
                <a:cs typeface="Times New Roman" panose="02020603050405020304" pitchFamily="18" charset="0"/>
              </a:rPr>
              <a:t>Jupyter</a:t>
            </a:r>
            <a:r>
              <a:rPr lang="en-US" sz="2400" b="1" dirty="0">
                <a:latin typeface="Times New Roman" panose="02020603050405020304" pitchFamily="18" charset="0"/>
                <a:cs typeface="Times New Roman" panose="02020603050405020304" pitchFamily="18" charset="0"/>
              </a:rPr>
              <a:t> Notebook:</a:t>
            </a:r>
          </a:p>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is an open-source web application that allows you to create and </a:t>
            </a:r>
          </a:p>
          <a:p>
            <a:pPr marL="0" indent="0" algn="just">
              <a:buNone/>
            </a:pPr>
            <a:r>
              <a:rPr lang="en-US" sz="2400" dirty="0">
                <a:latin typeface="Times New Roman" panose="02020603050405020304" pitchFamily="18" charset="0"/>
                <a:cs typeface="Times New Roman" panose="02020603050405020304" pitchFamily="18" charset="0"/>
              </a:rPr>
              <a:t>share documents that contain live code, equations, visualizations and narrative text. </a:t>
            </a:r>
          </a:p>
          <a:p>
            <a:pPr marL="0" indent="0" algn="just">
              <a:buNone/>
            </a:pPr>
            <a:r>
              <a:rPr lang="en-US" sz="2400" dirty="0">
                <a:latin typeface="Times New Roman" panose="02020603050405020304" pitchFamily="18" charset="0"/>
                <a:cs typeface="Times New Roman" panose="02020603050405020304" pitchFamily="18" charset="0"/>
              </a:rPr>
              <a:t>In our project we used following packages:</a:t>
            </a:r>
          </a:p>
          <a:p>
            <a:pPr marL="0" indent="0" algn="just">
              <a:buNone/>
            </a:pPr>
            <a:r>
              <a:rPr lang="en-US" sz="2400" b="1" dirty="0">
                <a:latin typeface="Times New Roman" panose="02020603050405020304" pitchFamily="18" charset="0"/>
                <a:cs typeface="Times New Roman" panose="02020603050405020304" pitchFamily="18" charset="0"/>
              </a:rPr>
              <a:t>• Pandas </a:t>
            </a:r>
            <a:r>
              <a:rPr lang="en-US" sz="2400" dirty="0">
                <a:latin typeface="Times New Roman" panose="02020603050405020304" pitchFamily="18" charset="0"/>
                <a:cs typeface="Times New Roman" panose="02020603050405020304" pitchFamily="18" charset="0"/>
              </a:rPr>
              <a:t>(version : 1.1.5)</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Numpy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(version : 1.19.2)</a:t>
            </a:r>
          </a:p>
          <a:p>
            <a:pPr marL="0" indent="0" algn="just">
              <a:buNone/>
            </a:pPr>
            <a:r>
              <a:rPr lang="en-US" sz="2400" b="1" dirty="0">
                <a:latin typeface="Times New Roman" panose="02020603050405020304" pitchFamily="18" charset="0"/>
                <a:cs typeface="Times New Roman" panose="02020603050405020304" pitchFamily="18" charset="0"/>
              </a:rPr>
              <a:t>• Matplotlib </a:t>
            </a:r>
            <a:r>
              <a:rPr lang="en-US" sz="2400" dirty="0">
                <a:latin typeface="Times New Roman" panose="02020603050405020304" pitchFamily="18" charset="0"/>
                <a:cs typeface="Times New Roman" panose="02020603050405020304" pitchFamily="18" charset="0"/>
              </a:rPr>
              <a:t>(version : 3.3.2)</a:t>
            </a:r>
          </a:p>
          <a:p>
            <a:pPr marL="0" indent="0" algn="just">
              <a:buNone/>
            </a:pPr>
            <a:r>
              <a:rPr lang="en-US" sz="2400" b="1" dirty="0">
                <a:latin typeface="Times New Roman" panose="02020603050405020304" pitchFamily="18" charset="0"/>
                <a:cs typeface="Times New Roman" panose="02020603050405020304" pitchFamily="18" charset="0"/>
              </a:rPr>
              <a:t>• Scikit Learn </a:t>
            </a:r>
            <a:r>
              <a:rPr lang="en-US" sz="2400" dirty="0">
                <a:latin typeface="Times New Roman" panose="02020603050405020304" pitchFamily="18" charset="0"/>
                <a:cs typeface="Times New Roman" panose="02020603050405020304" pitchFamily="18" charset="0"/>
              </a:rPr>
              <a:t>(version : 0.23.2)</a:t>
            </a:r>
          </a:p>
          <a:p>
            <a:pPr marL="0" indent="0" algn="just">
              <a:buNone/>
            </a:pPr>
            <a:r>
              <a:rPr lang="en-US" sz="2400" b="1" dirty="0">
                <a:latin typeface="Times New Roman" panose="02020603050405020304" pitchFamily="18" charset="0"/>
                <a:cs typeface="Times New Roman" panose="02020603050405020304" pitchFamily="18" charset="0"/>
              </a:rPr>
              <a:t>• Seaborn </a:t>
            </a:r>
            <a:r>
              <a:rPr lang="en-US" sz="2400" dirty="0">
                <a:latin typeface="Times New Roman" panose="02020603050405020304" pitchFamily="18" charset="0"/>
                <a:cs typeface="Times New Roman" panose="02020603050405020304" pitchFamily="18" charset="0"/>
              </a:rPr>
              <a:t>(version : 0.11.1)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859</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Agency FB</vt:lpstr>
      <vt:lpstr>Arial</vt:lpstr>
      <vt:lpstr>Calibri</vt:lpstr>
      <vt:lpstr>Calibri Light</vt:lpstr>
      <vt:lpstr>Microsoft Sans Serif</vt:lpstr>
      <vt:lpstr>Times New Roman</vt:lpstr>
      <vt:lpstr>Office Theme</vt:lpstr>
      <vt:lpstr>PowerPoint Presentation</vt:lpstr>
      <vt:lpstr>     ABOUT THE COMPANY   </vt:lpstr>
      <vt:lpstr>INTRODUCTION</vt:lpstr>
      <vt:lpstr>  PROBLEM  DEFINITION</vt:lpstr>
      <vt:lpstr>LITERATURE SURVEY</vt:lpstr>
      <vt:lpstr>      SCOPE AND OBJECTIVES </vt:lpstr>
      <vt:lpstr>    Objectives of Customer Segmentation: </vt:lpstr>
      <vt:lpstr>    EXISTING AND PROPOSED SYSTEM</vt:lpstr>
      <vt:lpstr> METHODOLOGY</vt:lpstr>
      <vt:lpstr> METHODOLOGY</vt:lpstr>
      <vt:lpstr>PowerPoint Presentation</vt:lpstr>
      <vt:lpstr>PowerPoint Presentation</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Mourya H M</dc:creator>
  <cp:lastModifiedBy>Prajwal S</cp:lastModifiedBy>
  <cp:revision>14</cp:revision>
  <dcterms:created xsi:type="dcterms:W3CDTF">2023-11-07T16:24:00Z</dcterms:created>
  <dcterms:modified xsi:type="dcterms:W3CDTF">2023-11-16T07:47:38Z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DE490849688944A486528EAE0D8B084E_11</vt:lpwstr>
  </property>
  <property fmtid="{D5CDD505-2E9C-101B-9397-08002B2CF9AE}" pid="3" name="KSOProductBuildVer">
    <vt:lpwstr>1033-12.2.0.13266</vt:lpwstr>
  </property>
</Properties>
</file>