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4" r:id="rId4"/>
    <p:sldId id="261" r:id="rId5"/>
    <p:sldId id="262" r:id="rId6"/>
    <p:sldId id="263" r:id="rId7"/>
    <p:sldId id="265" r:id="rId8"/>
    <p:sldId id="268" r:id="rId9"/>
    <p:sldId id="269" r:id="rId10"/>
    <p:sldId id="270" r:id="rId11"/>
    <p:sldId id="271" r:id="rId12"/>
    <p:sldId id="272" r:id="rId13"/>
    <p:sldId id="273"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63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12" d="100"/>
          <a:sy n="112" d="100"/>
        </p:scale>
        <p:origin x="7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AE45-11AD-4A72-A9A2-E92765FC9EF7}"/>
              </a:ext>
            </a:extLst>
          </p:cNvPr>
          <p:cNvSpPr>
            <a:spLocks noGrp="1"/>
          </p:cNvSpPr>
          <p:nvPr>
            <p:ph type="ctrTitle"/>
          </p:nvPr>
        </p:nvSpPr>
        <p:spPr>
          <a:xfrm>
            <a:off x="1033669" y="1404363"/>
            <a:ext cx="10641495" cy="2024637"/>
          </a:xfrm>
        </p:spPr>
        <p:txBody>
          <a:bodyPr>
            <a:normAutofit/>
          </a:bodyPr>
          <a:lstStyle/>
          <a:p>
            <a:r>
              <a:rPr lang="en-IN" sz="5500" b="1" cap="none"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effectLst>
                <a:latin typeface="Algerian" panose="04020705040A02060702" pitchFamily="82" charset="0"/>
              </a:rPr>
              <a:t>Image detection using R-CNN</a:t>
            </a:r>
          </a:p>
        </p:txBody>
      </p:sp>
      <p:sp>
        <p:nvSpPr>
          <p:cNvPr id="3" name="Subtitle 2">
            <a:extLst>
              <a:ext uri="{FF2B5EF4-FFF2-40B4-BE49-F238E27FC236}">
                <a16:creationId xmlns:a16="http://schemas.microsoft.com/office/drawing/2014/main" id="{41E813A8-6292-47AC-9BF7-237D0F1F1839}"/>
              </a:ext>
            </a:extLst>
          </p:cNvPr>
          <p:cNvSpPr>
            <a:spLocks noGrp="1"/>
          </p:cNvSpPr>
          <p:nvPr>
            <p:ph type="subTitle" idx="1"/>
          </p:nvPr>
        </p:nvSpPr>
        <p:spPr>
          <a:xfrm>
            <a:off x="4499113" y="5353140"/>
            <a:ext cx="7381462" cy="1405467"/>
          </a:xfrm>
        </p:spPr>
        <p:txBody>
          <a:bodyPr/>
          <a:lstStyle/>
          <a:p>
            <a:r>
              <a:rPr lang="en-IN" sz="2200" b="1" dirty="0">
                <a:solidFill>
                  <a:srgbClr val="FFFF00"/>
                </a:solidFill>
                <a:latin typeface="Adobe Myungjo Std M" panose="02020600000000000000" pitchFamily="18" charset="-128"/>
                <a:ea typeface="Adobe Myungjo Std M" panose="02020600000000000000" pitchFamily="18" charset="-128"/>
              </a:rPr>
              <a:t>Presented by:</a:t>
            </a:r>
          </a:p>
          <a:p>
            <a:r>
              <a:rPr lang="en-IN" sz="2000" dirty="0">
                <a:latin typeface="Adobe Myungjo Std M" panose="02020600000000000000" pitchFamily="18" charset="-128"/>
                <a:ea typeface="Adobe Myungjo Std M" panose="02020600000000000000" pitchFamily="18" charset="-128"/>
              </a:rPr>
              <a:t>Shreya Prakash</a:t>
            </a:r>
            <a:br>
              <a:rPr lang="en-IN" sz="2000" dirty="0">
                <a:latin typeface="Adobe Myungjo Std M" panose="02020600000000000000" pitchFamily="18" charset="-128"/>
                <a:ea typeface="Adobe Myungjo Std M" panose="02020600000000000000" pitchFamily="18" charset="-128"/>
              </a:rPr>
            </a:br>
            <a:r>
              <a:rPr lang="en-IN" sz="2000" dirty="0">
                <a:latin typeface="Adobe Myungjo Std M" panose="02020600000000000000" pitchFamily="18" charset="-128"/>
                <a:ea typeface="Adobe Myungjo Std M" panose="02020600000000000000" pitchFamily="18" charset="-128"/>
              </a:rPr>
              <a:t>Vikram K </a:t>
            </a:r>
          </a:p>
        </p:txBody>
      </p:sp>
      <p:sp>
        <p:nvSpPr>
          <p:cNvPr id="4" name="TextBox 3">
            <a:extLst>
              <a:ext uri="{FF2B5EF4-FFF2-40B4-BE49-F238E27FC236}">
                <a16:creationId xmlns:a16="http://schemas.microsoft.com/office/drawing/2014/main" id="{59028574-9CD4-49D9-A7AC-C0238A713CA3}"/>
              </a:ext>
            </a:extLst>
          </p:cNvPr>
          <p:cNvSpPr txBox="1"/>
          <p:nvPr/>
        </p:nvSpPr>
        <p:spPr>
          <a:xfrm>
            <a:off x="3544954" y="3569460"/>
            <a:ext cx="4644890" cy="569387"/>
          </a:xfrm>
          <a:prstGeom prst="rect">
            <a:avLst/>
          </a:prstGeom>
          <a:noFill/>
        </p:spPr>
        <p:txBody>
          <a:bodyPr wrap="square" rtlCol="0">
            <a:spAutoFit/>
          </a:bodyPr>
          <a:lstStyle/>
          <a:p>
            <a:r>
              <a:rPr lang="en-IN" sz="3100" dirty="0">
                <a:ln w="13462">
                  <a:solidFill>
                    <a:schemeClr val="bg1"/>
                  </a:solidFill>
                  <a:prstDash val="solid"/>
                </a:ln>
                <a:solidFill>
                  <a:schemeClr val="tx1">
                    <a:lumMod val="85000"/>
                    <a:lumOff val="15000"/>
                  </a:schemeClr>
                </a:solidFill>
                <a:effectLst>
                  <a:glow rad="101600">
                    <a:schemeClr val="accent5">
                      <a:satMod val="175000"/>
                      <a:alpha val="40000"/>
                    </a:schemeClr>
                  </a:glow>
                  <a:outerShdw dist="38100" dir="2700000" algn="bl" rotWithShape="0">
                    <a:schemeClr val="accent5"/>
                  </a:outerShdw>
                </a:effectLst>
                <a:latin typeface="Algerian" panose="04020705040A02060702" pitchFamily="82" charset="0"/>
                <a:ea typeface="+mj-ea"/>
                <a:cs typeface="+mj-cs"/>
              </a:rPr>
              <a:t>Waste Segregation</a:t>
            </a:r>
          </a:p>
        </p:txBody>
      </p:sp>
    </p:spTree>
    <p:extLst>
      <p:ext uri="{BB962C8B-B14F-4D97-AF65-F5344CB8AC3E}">
        <p14:creationId xmlns:p14="http://schemas.microsoft.com/office/powerpoint/2010/main" val="427308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8104A-BF2B-41BA-BBBF-4594FBDCB8B2}"/>
              </a:ext>
            </a:extLst>
          </p:cNvPr>
          <p:cNvSpPr txBox="1"/>
          <p:nvPr/>
        </p:nvSpPr>
        <p:spPr>
          <a:xfrm>
            <a:off x="3299790" y="278296"/>
            <a:ext cx="6003235" cy="646331"/>
          </a:xfrm>
          <a:prstGeom prst="rect">
            <a:avLst/>
          </a:prstGeom>
          <a:noFill/>
        </p:spPr>
        <p:txBody>
          <a:bodyPr wrap="square" rtlCol="0">
            <a:spAutoFit/>
          </a:bodyPr>
          <a:lstStyle/>
          <a:p>
            <a:r>
              <a:rPr lang="en-IN" sz="3600" b="1"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cs typeface="+mj-cs"/>
              </a:rPr>
              <a:t>EXPECTED OUTPUT</a:t>
            </a:r>
          </a:p>
        </p:txBody>
      </p:sp>
      <p:pic>
        <p:nvPicPr>
          <p:cNvPr id="4" name="Picture 3">
            <a:extLst>
              <a:ext uri="{FF2B5EF4-FFF2-40B4-BE49-F238E27FC236}">
                <a16:creationId xmlns:a16="http://schemas.microsoft.com/office/drawing/2014/main" id="{ABD41F22-9080-4DB8-A00B-CC6F9B95253F}"/>
              </a:ext>
            </a:extLst>
          </p:cNvPr>
          <p:cNvPicPr>
            <a:picLocks noChangeAspect="1"/>
          </p:cNvPicPr>
          <p:nvPr/>
        </p:nvPicPr>
        <p:blipFill rotWithShape="1">
          <a:blip r:embed="rId2"/>
          <a:srcRect l="7935" t="13465" r="24564" b="4035"/>
          <a:stretch/>
        </p:blipFill>
        <p:spPr>
          <a:xfrm>
            <a:off x="1378226" y="1202923"/>
            <a:ext cx="8229600" cy="5655077"/>
          </a:xfrm>
          <a:prstGeom prst="rect">
            <a:avLst/>
          </a:prstGeom>
        </p:spPr>
      </p:pic>
    </p:spTree>
    <p:extLst>
      <p:ext uri="{BB962C8B-B14F-4D97-AF65-F5344CB8AC3E}">
        <p14:creationId xmlns:p14="http://schemas.microsoft.com/office/powerpoint/2010/main" val="253748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A54D8B-58EC-4AE7-B17D-E2AB57DB10D9}"/>
              </a:ext>
            </a:extLst>
          </p:cNvPr>
          <p:cNvPicPr>
            <a:picLocks noChangeAspect="1"/>
          </p:cNvPicPr>
          <p:nvPr/>
        </p:nvPicPr>
        <p:blipFill rotWithShape="1">
          <a:blip r:embed="rId2"/>
          <a:srcRect l="8283" t="13892" r="40316" b="21358"/>
          <a:stretch/>
        </p:blipFill>
        <p:spPr>
          <a:xfrm>
            <a:off x="2398642" y="1209260"/>
            <a:ext cx="7390481" cy="5234273"/>
          </a:xfrm>
          <a:prstGeom prst="rect">
            <a:avLst/>
          </a:prstGeom>
        </p:spPr>
      </p:pic>
      <p:sp>
        <p:nvSpPr>
          <p:cNvPr id="5" name="Rectangle 4">
            <a:extLst>
              <a:ext uri="{FF2B5EF4-FFF2-40B4-BE49-F238E27FC236}">
                <a16:creationId xmlns:a16="http://schemas.microsoft.com/office/drawing/2014/main" id="{A948FE1D-873C-4C21-A92B-ADAF29159BFD}"/>
              </a:ext>
            </a:extLst>
          </p:cNvPr>
          <p:cNvSpPr/>
          <p:nvPr/>
        </p:nvSpPr>
        <p:spPr>
          <a:xfrm>
            <a:off x="417261" y="208727"/>
            <a:ext cx="4360975" cy="615553"/>
          </a:xfrm>
          <a:prstGeom prst="rect">
            <a:avLst/>
          </a:prstGeom>
        </p:spPr>
        <p:txBody>
          <a:bodyPr wrap="square">
            <a:spAutoFit/>
          </a:bodyPr>
          <a:lstStyle/>
          <a:p>
            <a:r>
              <a:rPr lang="en-IN" sz="3400" b="1"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EXPECTED OUTPUT</a:t>
            </a:r>
          </a:p>
        </p:txBody>
      </p:sp>
    </p:spTree>
    <p:extLst>
      <p:ext uri="{BB962C8B-B14F-4D97-AF65-F5344CB8AC3E}">
        <p14:creationId xmlns:p14="http://schemas.microsoft.com/office/powerpoint/2010/main" val="405321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B73D8B-E686-4812-884D-FCF56227741F}"/>
              </a:ext>
            </a:extLst>
          </p:cNvPr>
          <p:cNvPicPr>
            <a:picLocks noChangeAspect="1"/>
          </p:cNvPicPr>
          <p:nvPr/>
        </p:nvPicPr>
        <p:blipFill rotWithShape="1">
          <a:blip r:embed="rId2"/>
          <a:srcRect l="4565" t="6354" r="27935" b="9159"/>
          <a:stretch/>
        </p:blipFill>
        <p:spPr>
          <a:xfrm>
            <a:off x="1325217" y="1073425"/>
            <a:ext cx="8229600" cy="5274366"/>
          </a:xfrm>
          <a:prstGeom prst="rect">
            <a:avLst/>
          </a:prstGeom>
        </p:spPr>
      </p:pic>
      <p:sp>
        <p:nvSpPr>
          <p:cNvPr id="5" name="Rectangle 4">
            <a:extLst>
              <a:ext uri="{FF2B5EF4-FFF2-40B4-BE49-F238E27FC236}">
                <a16:creationId xmlns:a16="http://schemas.microsoft.com/office/drawing/2014/main" id="{52DBCDD7-8E72-40C5-8203-1896260ADE40}"/>
              </a:ext>
            </a:extLst>
          </p:cNvPr>
          <p:cNvSpPr/>
          <p:nvPr/>
        </p:nvSpPr>
        <p:spPr>
          <a:xfrm>
            <a:off x="3457807" y="298173"/>
            <a:ext cx="5076594" cy="615553"/>
          </a:xfrm>
          <a:prstGeom prst="rect">
            <a:avLst/>
          </a:prstGeom>
        </p:spPr>
        <p:txBody>
          <a:bodyPr wrap="square">
            <a:spAutoFit/>
          </a:bodyPr>
          <a:lstStyle/>
          <a:p>
            <a:r>
              <a:rPr lang="en-IN" sz="3400" b="1"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EXPECTED OUTPUT</a:t>
            </a:r>
          </a:p>
        </p:txBody>
      </p:sp>
    </p:spTree>
    <p:extLst>
      <p:ext uri="{BB962C8B-B14F-4D97-AF65-F5344CB8AC3E}">
        <p14:creationId xmlns:p14="http://schemas.microsoft.com/office/powerpoint/2010/main" val="12741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E8FC1-DD23-4F6F-AC76-7A61E12A48C4}"/>
              </a:ext>
            </a:extLst>
          </p:cNvPr>
          <p:cNvPicPr>
            <a:picLocks noChangeAspect="1"/>
          </p:cNvPicPr>
          <p:nvPr/>
        </p:nvPicPr>
        <p:blipFill rotWithShape="1">
          <a:blip r:embed="rId2"/>
          <a:srcRect l="13152" t="8869" r="21414" b="11479"/>
          <a:stretch/>
        </p:blipFill>
        <p:spPr>
          <a:xfrm>
            <a:off x="1789043" y="1205948"/>
            <a:ext cx="7646506" cy="5233157"/>
          </a:xfrm>
          <a:prstGeom prst="rect">
            <a:avLst/>
          </a:prstGeom>
        </p:spPr>
      </p:pic>
      <p:sp>
        <p:nvSpPr>
          <p:cNvPr id="4" name="Rectangle 3">
            <a:extLst>
              <a:ext uri="{FF2B5EF4-FFF2-40B4-BE49-F238E27FC236}">
                <a16:creationId xmlns:a16="http://schemas.microsoft.com/office/drawing/2014/main" id="{B45268E9-7561-46B9-9EAE-DC2DE9C5F1EF}"/>
              </a:ext>
            </a:extLst>
          </p:cNvPr>
          <p:cNvSpPr/>
          <p:nvPr/>
        </p:nvSpPr>
        <p:spPr>
          <a:xfrm>
            <a:off x="3418050" y="192156"/>
            <a:ext cx="4139275" cy="615553"/>
          </a:xfrm>
          <a:prstGeom prst="rect">
            <a:avLst/>
          </a:prstGeom>
        </p:spPr>
        <p:txBody>
          <a:bodyPr wrap="none">
            <a:spAutoFit/>
          </a:bodyPr>
          <a:lstStyle/>
          <a:p>
            <a:r>
              <a:rPr lang="en-IN" sz="3400" b="1"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EXPECTED OUTPUT</a:t>
            </a:r>
          </a:p>
        </p:txBody>
      </p:sp>
    </p:spTree>
    <p:extLst>
      <p:ext uri="{BB962C8B-B14F-4D97-AF65-F5344CB8AC3E}">
        <p14:creationId xmlns:p14="http://schemas.microsoft.com/office/powerpoint/2010/main" val="364673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AB1DBE-D309-495A-AAE3-95C08D08FF05}"/>
              </a:ext>
            </a:extLst>
          </p:cNvPr>
          <p:cNvSpPr txBox="1"/>
          <p:nvPr/>
        </p:nvSpPr>
        <p:spPr>
          <a:xfrm>
            <a:off x="2643808" y="2644170"/>
            <a:ext cx="7328452" cy="1569660"/>
          </a:xfrm>
          <a:prstGeom prst="rect">
            <a:avLst/>
          </a:prstGeom>
          <a:noFill/>
        </p:spPr>
        <p:txBody>
          <a:bodyPr wrap="square" rtlCol="0">
            <a:spAutoFit/>
          </a:bodyPr>
          <a:lstStyle/>
          <a:p>
            <a:r>
              <a:rPr lang="en-IN"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lgerian" panose="04020705040A02060702" pitchFamily="82" charset="0"/>
              </a:rPr>
              <a:t>Thank You</a:t>
            </a:r>
          </a:p>
        </p:txBody>
      </p:sp>
    </p:spTree>
    <p:extLst>
      <p:ext uri="{BB962C8B-B14F-4D97-AF65-F5344CB8AC3E}">
        <p14:creationId xmlns:p14="http://schemas.microsoft.com/office/powerpoint/2010/main" val="71336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D59D5-6EDD-4F1C-9972-56517D0A7CF2}"/>
              </a:ext>
            </a:extLst>
          </p:cNvPr>
          <p:cNvPicPr>
            <a:picLocks noChangeAspect="1"/>
          </p:cNvPicPr>
          <p:nvPr/>
        </p:nvPicPr>
        <p:blipFill>
          <a:blip r:embed="rId2"/>
          <a:stretch>
            <a:fillRect/>
          </a:stretch>
        </p:blipFill>
        <p:spPr>
          <a:xfrm>
            <a:off x="1397375" y="978682"/>
            <a:ext cx="7647962" cy="4900635"/>
          </a:xfrm>
          <a:prstGeom prst="rect">
            <a:avLst/>
          </a:prstGeom>
        </p:spPr>
      </p:pic>
      <p:sp>
        <p:nvSpPr>
          <p:cNvPr id="2" name="TextBox 1">
            <a:extLst>
              <a:ext uri="{FF2B5EF4-FFF2-40B4-BE49-F238E27FC236}">
                <a16:creationId xmlns:a16="http://schemas.microsoft.com/office/drawing/2014/main" id="{A3356E41-5BAC-4800-9EAB-4E5C8B0E13CA}"/>
              </a:ext>
            </a:extLst>
          </p:cNvPr>
          <p:cNvSpPr txBox="1"/>
          <p:nvPr/>
        </p:nvSpPr>
        <p:spPr>
          <a:xfrm>
            <a:off x="3392557" y="269517"/>
            <a:ext cx="4439478" cy="615553"/>
          </a:xfrm>
          <a:prstGeom prst="rect">
            <a:avLst/>
          </a:prstGeom>
          <a:noFill/>
        </p:spPr>
        <p:txBody>
          <a:bodyPr wrap="square" rtlCol="0">
            <a:spAutoFit/>
          </a:bodyPr>
          <a:lstStyle/>
          <a:p>
            <a:r>
              <a:rPr lang="en-IN" sz="3400" b="1"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cs typeface="+mj-cs"/>
              </a:rPr>
              <a:t>FLOW CHART</a:t>
            </a:r>
          </a:p>
        </p:txBody>
      </p:sp>
      <p:sp>
        <p:nvSpPr>
          <p:cNvPr id="3" name="TextBox 2">
            <a:extLst>
              <a:ext uri="{FF2B5EF4-FFF2-40B4-BE49-F238E27FC236}">
                <a16:creationId xmlns:a16="http://schemas.microsoft.com/office/drawing/2014/main" id="{82B323E9-E90A-4E8A-9BBC-954EF51DE19F}"/>
              </a:ext>
            </a:extLst>
          </p:cNvPr>
          <p:cNvSpPr txBox="1"/>
          <p:nvPr/>
        </p:nvSpPr>
        <p:spPr>
          <a:xfrm>
            <a:off x="3392557" y="5972929"/>
            <a:ext cx="3684104" cy="677108"/>
          </a:xfrm>
          <a:prstGeom prst="rect">
            <a:avLst/>
          </a:prstGeom>
          <a:noFill/>
        </p:spPr>
        <p:txBody>
          <a:bodyPr wrap="square" rtlCol="0">
            <a:spAutoFit/>
          </a:bodyPr>
          <a:lstStyle/>
          <a:p>
            <a:r>
              <a:rPr lang="en-IN" sz="2000" b="1" dirty="0">
                <a:ln w="6600">
                  <a:solidFill>
                    <a:schemeClr val="accent2"/>
                  </a:solidFill>
                  <a:prstDash val="solid"/>
                </a:ln>
                <a:solidFill>
                  <a:schemeClr val="accent6">
                    <a:lumMod val="60000"/>
                    <a:lumOff val="40000"/>
                  </a:schemeClr>
                </a:solidFill>
                <a:effectLst>
                  <a:outerShdw dist="38100" dir="2700000" algn="tl" rotWithShape="0">
                    <a:schemeClr val="accent2"/>
                  </a:outerShdw>
                </a:effectLst>
                <a:latin typeface="Adobe Myungjo Std M" panose="02020600000000000000" pitchFamily="18" charset="-128"/>
                <a:ea typeface="Adobe Myungjo Std M" panose="02020600000000000000" pitchFamily="18" charset="-128"/>
              </a:rPr>
              <a:t>Faster R-CNN Structure</a:t>
            </a:r>
          </a:p>
          <a:p>
            <a:endParaRPr lang="en-IN" dirty="0"/>
          </a:p>
        </p:txBody>
      </p:sp>
    </p:spTree>
    <p:extLst>
      <p:ext uri="{BB962C8B-B14F-4D97-AF65-F5344CB8AC3E}">
        <p14:creationId xmlns:p14="http://schemas.microsoft.com/office/powerpoint/2010/main" val="3397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ECF2-C7DE-4A4B-9B89-C13BEC202650}"/>
              </a:ext>
            </a:extLst>
          </p:cNvPr>
          <p:cNvSpPr>
            <a:spLocks noGrp="1"/>
          </p:cNvSpPr>
          <p:nvPr>
            <p:ph type="title"/>
          </p:nvPr>
        </p:nvSpPr>
        <p:spPr>
          <a:xfrm>
            <a:off x="2456621" y="398302"/>
            <a:ext cx="7278757" cy="1456267"/>
          </a:xfrm>
        </p:spPr>
        <p:txBody>
          <a:bodyPr>
            <a:normAutofit/>
          </a:bodyPr>
          <a:lstStyle/>
          <a:p>
            <a:r>
              <a:rPr lang="en-US" sz="5500" b="1" cap="none"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rPr>
              <a:t>Faster R-CNN Model</a:t>
            </a:r>
            <a:endParaRPr lang="en-IN" sz="5500" b="1" cap="none" dirty="0">
              <a:ln w="6600">
                <a:solidFill>
                  <a:schemeClr val="accent2"/>
                </a:solidFill>
                <a:prstDash val="solid"/>
              </a:ln>
              <a:solidFill>
                <a:srgbClr val="FFFFFF"/>
              </a:solidFill>
              <a:effectLst>
                <a:outerShdw dist="38100" dir="2700000" algn="tl" rotWithShape="0">
                  <a:schemeClr val="accent2"/>
                </a:outerShdw>
              </a:effectLst>
              <a:latin typeface="Algerian" panose="04020705040A02060702" pitchFamily="82" charset="0"/>
            </a:endParaRPr>
          </a:p>
        </p:txBody>
      </p:sp>
      <p:sp>
        <p:nvSpPr>
          <p:cNvPr id="3" name="Content Placeholder 2">
            <a:extLst>
              <a:ext uri="{FF2B5EF4-FFF2-40B4-BE49-F238E27FC236}">
                <a16:creationId xmlns:a16="http://schemas.microsoft.com/office/drawing/2014/main" id="{0C768BE7-BBF4-49F8-A37F-B2E889F83BA2}"/>
              </a:ext>
            </a:extLst>
          </p:cNvPr>
          <p:cNvSpPr>
            <a:spLocks noGrp="1"/>
          </p:cNvSpPr>
          <p:nvPr>
            <p:ph idx="1"/>
          </p:nvPr>
        </p:nvSpPr>
        <p:spPr>
          <a:xfrm>
            <a:off x="662609" y="1604433"/>
            <a:ext cx="10866782" cy="4127131"/>
          </a:xfrm>
        </p:spPr>
        <p:txBody>
          <a:bodyPr>
            <a:normAutofit/>
          </a:bodyPr>
          <a:lstStyle/>
          <a:p>
            <a:pPr>
              <a:lnSpc>
                <a:spcPct val="150000"/>
              </a:lnSpc>
              <a:buFont typeface="Wingdings" panose="05000000000000000000" pitchFamily="2" charset="2"/>
              <a:buChar char="Ø"/>
            </a:pPr>
            <a:r>
              <a:rPr lang="en-US" sz="2400" dirty="0"/>
              <a:t>Faster R-CNN has two networks: region proposal network (RPN) for generating region proposals and a network using these proposals to detect objects.</a:t>
            </a:r>
          </a:p>
          <a:p>
            <a:pPr>
              <a:lnSpc>
                <a:spcPct val="150000"/>
              </a:lnSpc>
              <a:buFont typeface="Wingdings" panose="05000000000000000000" pitchFamily="2" charset="2"/>
              <a:buChar char="Ø"/>
            </a:pPr>
            <a:r>
              <a:rPr lang="en-US" sz="2400" dirty="0"/>
              <a:t> The time cost of generating region proposals is much smaller in RPN than selective search, when RPN shares the most computation with the object detection network. </a:t>
            </a:r>
          </a:p>
          <a:p>
            <a:pPr>
              <a:lnSpc>
                <a:spcPct val="150000"/>
              </a:lnSpc>
              <a:buFont typeface="Wingdings" panose="05000000000000000000" pitchFamily="2" charset="2"/>
              <a:buChar char="Ø"/>
            </a:pPr>
            <a:r>
              <a:rPr lang="en-US" sz="2400" dirty="0"/>
              <a:t>Briefly, RPN ranks region boxes (called anchors) and proposes the ones most likely containing objects. The architecture is as follows.</a:t>
            </a:r>
            <a:endParaRPr lang="en-IN" sz="2400" dirty="0"/>
          </a:p>
        </p:txBody>
      </p:sp>
    </p:spTree>
    <p:extLst>
      <p:ext uri="{BB962C8B-B14F-4D97-AF65-F5344CB8AC3E}">
        <p14:creationId xmlns:p14="http://schemas.microsoft.com/office/powerpoint/2010/main" val="4202778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C194EF-0449-40F0-950F-2042FF99FFF0}"/>
              </a:ext>
            </a:extLst>
          </p:cNvPr>
          <p:cNvSpPr>
            <a:spLocks noGrp="1"/>
          </p:cNvSpPr>
          <p:nvPr>
            <p:ph type="title"/>
          </p:nvPr>
        </p:nvSpPr>
        <p:spPr>
          <a:xfrm>
            <a:off x="267736" y="1267844"/>
            <a:ext cx="4980126" cy="742122"/>
          </a:xfrm>
        </p:spPr>
        <p:txBody>
          <a:bodyPr>
            <a:normAutofit/>
          </a:bodyPr>
          <a:lstStyle/>
          <a:p>
            <a:r>
              <a:rPr lang="en-US" sz="2800" b="1" cap="none" dirty="0">
                <a:ln w="6600">
                  <a:solidFill>
                    <a:schemeClr val="accent2"/>
                  </a:solidFill>
                  <a:prstDash val="solid"/>
                </a:ln>
                <a:solidFill>
                  <a:srgbClr val="FFFFFF"/>
                </a:solidFill>
                <a:effectLst>
                  <a:outerShdw dist="38100" dir="2700000" algn="tl" rotWithShape="0">
                    <a:schemeClr val="accent2"/>
                  </a:outerShdw>
                </a:effectLst>
              </a:rPr>
              <a:t>THE CONVOLUTION STEP </a:t>
            </a:r>
            <a:endParaRPr lang="en-IN" b="1" cap="none"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Content Placeholder 5">
            <a:extLst>
              <a:ext uri="{FF2B5EF4-FFF2-40B4-BE49-F238E27FC236}">
                <a16:creationId xmlns:a16="http://schemas.microsoft.com/office/drawing/2014/main" id="{F9499DD4-3D1E-4C7A-8E33-77FA2F498736}"/>
              </a:ext>
            </a:extLst>
          </p:cNvPr>
          <p:cNvSpPr>
            <a:spLocks noGrp="1"/>
          </p:cNvSpPr>
          <p:nvPr>
            <p:ph idx="1"/>
          </p:nvPr>
        </p:nvSpPr>
        <p:spPr>
          <a:xfrm>
            <a:off x="148466" y="1338470"/>
            <a:ext cx="6729412" cy="5147363"/>
          </a:xfrm>
        </p:spPr>
        <p:txBody>
          <a:bodyPr>
            <a:normAutofit/>
          </a:bodyPr>
          <a:lstStyle/>
          <a:p>
            <a:pPr>
              <a:buFont typeface="Wingdings" panose="05000000000000000000" pitchFamily="2" charset="2"/>
              <a:buChar char="q"/>
            </a:pPr>
            <a:r>
              <a:rPr lang="en-US" sz="1900" dirty="0"/>
              <a:t>The primary purpose of Convolution  is to extract features from the input image. Convolution preserves the spatial relationship between pixels by learning image features using small squares of input data. </a:t>
            </a:r>
          </a:p>
          <a:p>
            <a:pPr>
              <a:buFont typeface="Wingdings" panose="05000000000000000000" pitchFamily="2" charset="2"/>
              <a:buChar char="q"/>
            </a:pPr>
            <a:r>
              <a:rPr lang="en-US" sz="1900" dirty="0"/>
              <a:t>Every image can be considered as a matrix of pixel values. Consider a 5 x 5 image whose pixel values are only 0 and 1 (note that for a grayscale image, pixel values range from 0 to 255, the green matrix below is a special case where pixel values are only 0 and 1). Also, consider another 3 x 3 matrix</a:t>
            </a:r>
          </a:p>
          <a:p>
            <a:pPr>
              <a:buFont typeface="Wingdings" panose="05000000000000000000" pitchFamily="2" charset="2"/>
              <a:buChar char="q"/>
            </a:pPr>
            <a:r>
              <a:rPr lang="en-US" sz="1900" dirty="0"/>
              <a:t>Then, the Convolution of the 5 x 5 image and the 3 x 3 matrix can be computed as shown</a:t>
            </a:r>
          </a:p>
        </p:txBody>
      </p:sp>
      <p:pic>
        <p:nvPicPr>
          <p:cNvPr id="8" name="Picture 7">
            <a:extLst>
              <a:ext uri="{FF2B5EF4-FFF2-40B4-BE49-F238E27FC236}">
                <a16:creationId xmlns:a16="http://schemas.microsoft.com/office/drawing/2014/main" id="{77CAE17E-3FA5-495A-B56D-27C22CC7D24D}"/>
              </a:ext>
            </a:extLst>
          </p:cNvPr>
          <p:cNvPicPr>
            <a:picLocks noChangeAspect="1"/>
          </p:cNvPicPr>
          <p:nvPr/>
        </p:nvPicPr>
        <p:blipFill>
          <a:blip r:embed="rId2"/>
          <a:stretch>
            <a:fillRect/>
          </a:stretch>
        </p:blipFill>
        <p:spPr>
          <a:xfrm>
            <a:off x="6877878" y="2158999"/>
            <a:ext cx="5165656" cy="3771124"/>
          </a:xfrm>
          <a:prstGeom prst="rect">
            <a:avLst/>
          </a:prstGeom>
        </p:spPr>
      </p:pic>
      <p:sp>
        <p:nvSpPr>
          <p:cNvPr id="10" name="TextBox 9">
            <a:extLst>
              <a:ext uri="{FF2B5EF4-FFF2-40B4-BE49-F238E27FC236}">
                <a16:creationId xmlns:a16="http://schemas.microsoft.com/office/drawing/2014/main" id="{D546D113-22F1-4232-9FC8-F8DA3DCB93CD}"/>
              </a:ext>
            </a:extLst>
          </p:cNvPr>
          <p:cNvSpPr txBox="1"/>
          <p:nvPr/>
        </p:nvSpPr>
        <p:spPr>
          <a:xfrm>
            <a:off x="1725266" y="331412"/>
            <a:ext cx="8741467" cy="707886"/>
          </a:xfrm>
          <a:prstGeom prst="rect">
            <a:avLst/>
          </a:prstGeom>
          <a:noFill/>
        </p:spPr>
        <p:txBody>
          <a:bodyPr wrap="square" rtlCol="0">
            <a:spAutoFit/>
          </a:bodyPr>
          <a:lstStyle/>
          <a:p>
            <a:r>
              <a:rPr lang="en-IN" sz="4000" b="1" dirty="0">
                <a:ln w="6600">
                  <a:solidFill>
                    <a:schemeClr val="accent2"/>
                  </a:solidFill>
                  <a:prstDash val="solid"/>
                </a:ln>
                <a:solidFill>
                  <a:srgbClr val="FFFFFF"/>
                </a:solidFill>
                <a:effectLst>
                  <a:outerShdw dist="38100" dir="2700000" algn="tl" rotWithShape="0">
                    <a:schemeClr val="accent2"/>
                  </a:outerShdw>
                </a:effectLst>
              </a:rPr>
              <a:t>CONVOLUTIONAL NEURAL NETWORKS</a:t>
            </a:r>
          </a:p>
        </p:txBody>
      </p:sp>
    </p:spTree>
    <p:extLst>
      <p:ext uri="{BB962C8B-B14F-4D97-AF65-F5344CB8AC3E}">
        <p14:creationId xmlns:p14="http://schemas.microsoft.com/office/powerpoint/2010/main" val="255691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6D4B-09DE-473C-8C59-463221B81291}"/>
              </a:ext>
            </a:extLst>
          </p:cNvPr>
          <p:cNvSpPr>
            <a:spLocks noGrp="1"/>
          </p:cNvSpPr>
          <p:nvPr>
            <p:ph type="title"/>
          </p:nvPr>
        </p:nvSpPr>
        <p:spPr>
          <a:xfrm>
            <a:off x="778566" y="338666"/>
            <a:ext cx="10131425" cy="1456267"/>
          </a:xfrm>
        </p:spPr>
        <p:txBody>
          <a:bodyPr>
            <a:normAutofit fontScale="90000"/>
          </a:bodyPr>
          <a:lstStyle/>
          <a:p>
            <a:r>
              <a:rPr lang="en-IN" sz="5400" b="1" cap="none" dirty="0">
                <a:ln w="6600">
                  <a:solidFill>
                    <a:schemeClr val="accent2"/>
                  </a:solidFill>
                  <a:prstDash val="solid"/>
                </a:ln>
                <a:solidFill>
                  <a:srgbClr val="FFFFFF"/>
                </a:solidFill>
                <a:effectLst>
                  <a:outerShdw dist="38100" dir="2700000" algn="tl" rotWithShape="0">
                    <a:schemeClr val="accent2"/>
                  </a:outerShdw>
                </a:effectLst>
              </a:rPr>
              <a:t>THE POOLING STEP</a:t>
            </a:r>
            <a:br>
              <a:rPr lang="en-IN" dirty="0"/>
            </a:br>
            <a:endParaRPr lang="en-IN" dirty="0"/>
          </a:p>
        </p:txBody>
      </p:sp>
      <p:sp>
        <p:nvSpPr>
          <p:cNvPr id="3" name="Content Placeholder 2">
            <a:extLst>
              <a:ext uri="{FF2B5EF4-FFF2-40B4-BE49-F238E27FC236}">
                <a16:creationId xmlns:a16="http://schemas.microsoft.com/office/drawing/2014/main" id="{CFBE1AA2-14A3-4904-9751-EAAF1370B3AC}"/>
              </a:ext>
            </a:extLst>
          </p:cNvPr>
          <p:cNvSpPr>
            <a:spLocks noGrp="1"/>
          </p:cNvSpPr>
          <p:nvPr>
            <p:ph idx="1"/>
          </p:nvPr>
        </p:nvSpPr>
        <p:spPr>
          <a:xfrm>
            <a:off x="144258" y="1060174"/>
            <a:ext cx="7581759" cy="5168348"/>
          </a:xfrm>
        </p:spPr>
        <p:txBody>
          <a:bodyPr>
            <a:normAutofit/>
          </a:bodyPr>
          <a:lstStyle/>
          <a:p>
            <a:r>
              <a:rPr lang="en-US" sz="2000" dirty="0"/>
              <a:t>Spatial Pooling (also called subsampling or down sampling) reduces the dimensionality of each feature map but retains the most important information. Spatial Pooling can be of different types: Max, Average, Sum etc.</a:t>
            </a:r>
          </a:p>
          <a:p>
            <a:r>
              <a:rPr lang="en-US" sz="2000" dirty="0"/>
              <a:t>In case of Max Pooling, we define a spatial neighborhood (for example, a 2×2 window) and take the largest element from the rectified feature map within that window. Instead of taking the largest element we could also take the average (Average Pooling) or sum of all elements in that window. In practice, Max Pooling has been shown to work better.</a:t>
            </a:r>
          </a:p>
          <a:p>
            <a:r>
              <a:rPr lang="en-US" sz="2000" b="1" dirty="0"/>
              <a:t>The Figure </a:t>
            </a:r>
            <a:r>
              <a:rPr lang="en-US" sz="2000" dirty="0"/>
              <a:t> shows an example of Max Pooling operation on a Rectified Feature map by using a 2×2 window.</a:t>
            </a:r>
          </a:p>
          <a:p>
            <a:pPr marL="0" indent="0">
              <a:buNone/>
            </a:pPr>
            <a:endParaRPr lang="en-IN" dirty="0"/>
          </a:p>
        </p:txBody>
      </p:sp>
      <p:pic>
        <p:nvPicPr>
          <p:cNvPr id="3074" name="Picture 2">
            <a:extLst>
              <a:ext uri="{FF2B5EF4-FFF2-40B4-BE49-F238E27FC236}">
                <a16:creationId xmlns:a16="http://schemas.microsoft.com/office/drawing/2014/main" id="{27DF94D4-60BA-4D10-A6EF-1F1E86D3F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1067" y="1683027"/>
            <a:ext cx="4346177" cy="370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1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95C5A-6955-42F6-A6F6-A4C7D23A58A0}"/>
              </a:ext>
            </a:extLst>
          </p:cNvPr>
          <p:cNvSpPr>
            <a:spLocks noGrp="1"/>
          </p:cNvSpPr>
          <p:nvPr>
            <p:ph type="title"/>
          </p:nvPr>
        </p:nvSpPr>
        <p:spPr>
          <a:xfrm>
            <a:off x="500269" y="92764"/>
            <a:ext cx="10131425" cy="1456267"/>
          </a:xfrm>
        </p:spPr>
        <p:txBody>
          <a:bodyPr/>
          <a:lstStyle/>
          <a:p>
            <a:r>
              <a:rPr lang="en-IN" b="1" cap="none"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FULLY CONNECTED LAYER</a:t>
            </a:r>
            <a:br>
              <a:rPr lang="en-IN" dirty="0"/>
            </a:br>
            <a:endParaRPr lang="en-IN" dirty="0"/>
          </a:p>
        </p:txBody>
      </p:sp>
      <p:sp>
        <p:nvSpPr>
          <p:cNvPr id="3" name="Content Placeholder 2">
            <a:extLst>
              <a:ext uri="{FF2B5EF4-FFF2-40B4-BE49-F238E27FC236}">
                <a16:creationId xmlns:a16="http://schemas.microsoft.com/office/drawing/2014/main" id="{7A291BE2-00DF-40AB-89DC-E485EA26A1D0}"/>
              </a:ext>
            </a:extLst>
          </p:cNvPr>
          <p:cNvSpPr>
            <a:spLocks noGrp="1"/>
          </p:cNvSpPr>
          <p:nvPr>
            <p:ph idx="1"/>
          </p:nvPr>
        </p:nvSpPr>
        <p:spPr>
          <a:xfrm>
            <a:off x="291550" y="820898"/>
            <a:ext cx="11214651" cy="3649133"/>
          </a:xfrm>
        </p:spPr>
        <p:txBody>
          <a:bodyPr>
            <a:normAutofit/>
          </a:bodyPr>
          <a:lstStyle/>
          <a:p>
            <a:pPr>
              <a:buFont typeface="Wingdings" panose="05000000000000000000" pitchFamily="2" charset="2"/>
              <a:buChar char="Ø"/>
            </a:pPr>
            <a:r>
              <a:rPr lang="en-US" sz="2000" dirty="0"/>
              <a:t>The final layers of the CNN are densely connected layers, or an </a:t>
            </a:r>
            <a:r>
              <a:rPr lang="en-US" sz="2000" i="1" dirty="0"/>
              <a:t>artificial neural network</a:t>
            </a:r>
            <a:r>
              <a:rPr lang="en-US" sz="2000" dirty="0"/>
              <a:t> (ANN). The primary function of the ANN is to analyze the input features and combine them into different attributes that will assist in classification. These layers are essentially forming collections of neurons that represent different parts of the object in question, and a collection of neurons may represent the floppy ears of a dog or the redness of an apple. When enough of these neurons are activated in response to an input image, the image will be classified as an object</a:t>
            </a:r>
          </a:p>
          <a:p>
            <a:pPr>
              <a:buFont typeface="Wingdings" panose="05000000000000000000" pitchFamily="2" charset="2"/>
              <a:buChar char="Ø"/>
            </a:pPr>
            <a:r>
              <a:rPr lang="en-US" sz="2000" dirty="0"/>
              <a:t>The neurons in the middle fully connected layers will output binary values relating to the possible classes. If you have four different classes (let's say a dog, a car, a house, and a person), the neuron will have a "1" value for the class it believes the image represents and a "0" value for the other classes.</a:t>
            </a:r>
            <a:endParaRPr lang="en-IN" sz="2000" dirty="0"/>
          </a:p>
        </p:txBody>
      </p:sp>
      <p:pic>
        <p:nvPicPr>
          <p:cNvPr id="4098" name="Picture 2">
            <a:extLst>
              <a:ext uri="{FF2B5EF4-FFF2-40B4-BE49-F238E27FC236}">
                <a16:creationId xmlns:a16="http://schemas.microsoft.com/office/drawing/2014/main" id="{D6EC5423-6B32-4BFB-A5C1-0428BF4C6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1993" y="4293704"/>
            <a:ext cx="5912162" cy="23282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11101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C7A4-36A1-4508-8FAB-651C90566D33}"/>
              </a:ext>
            </a:extLst>
          </p:cNvPr>
          <p:cNvSpPr>
            <a:spLocks noGrp="1"/>
          </p:cNvSpPr>
          <p:nvPr>
            <p:ph type="title"/>
          </p:nvPr>
        </p:nvSpPr>
        <p:spPr>
          <a:xfrm>
            <a:off x="791958" y="609600"/>
            <a:ext cx="10131425" cy="1456267"/>
          </a:xfrm>
        </p:spPr>
        <p:txBody>
          <a:bodyPr/>
          <a:lstStyle/>
          <a:p>
            <a:r>
              <a:rPr lang="en-IN" b="1" cap="none"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REGION PROPOSAL NETWORK</a:t>
            </a:r>
            <a:br>
              <a:rPr lang="en-IN" b="1" dirty="0"/>
            </a:br>
            <a:endParaRPr lang="en-IN" dirty="0"/>
          </a:p>
        </p:txBody>
      </p:sp>
      <p:sp>
        <p:nvSpPr>
          <p:cNvPr id="3" name="Content Placeholder 2">
            <a:extLst>
              <a:ext uri="{FF2B5EF4-FFF2-40B4-BE49-F238E27FC236}">
                <a16:creationId xmlns:a16="http://schemas.microsoft.com/office/drawing/2014/main" id="{E81B691E-3800-48AD-8F8F-6F9327092231}"/>
              </a:ext>
            </a:extLst>
          </p:cNvPr>
          <p:cNvSpPr>
            <a:spLocks noGrp="1"/>
          </p:cNvSpPr>
          <p:nvPr>
            <p:ph idx="1"/>
          </p:nvPr>
        </p:nvSpPr>
        <p:spPr>
          <a:xfrm>
            <a:off x="699192" y="1536147"/>
            <a:ext cx="10608084" cy="1674559"/>
          </a:xfrm>
        </p:spPr>
        <p:txBody>
          <a:bodyPr>
            <a:noAutofit/>
          </a:bodyPr>
          <a:lstStyle/>
          <a:p>
            <a:pPr marL="0" indent="0">
              <a:buNone/>
            </a:pPr>
            <a:r>
              <a:rPr lang="en-US" sz="2400" dirty="0"/>
              <a:t>The output of a region proposal network (RPN) is a bunch of boxes/proposals that will be examined by a classifier and regressor to eventually check the occurrence of objects. To be more precise, RPN predicts the possibility of an anchor being background or foreground, and refine the anchor.</a:t>
            </a:r>
            <a:endParaRPr lang="en-IN" sz="2400" dirty="0"/>
          </a:p>
        </p:txBody>
      </p:sp>
      <p:sp>
        <p:nvSpPr>
          <p:cNvPr id="4" name="Title 1">
            <a:extLst>
              <a:ext uri="{FF2B5EF4-FFF2-40B4-BE49-F238E27FC236}">
                <a16:creationId xmlns:a16="http://schemas.microsoft.com/office/drawing/2014/main" id="{E446E891-DB9F-488A-8728-253F581A59DD}"/>
              </a:ext>
            </a:extLst>
          </p:cNvPr>
          <p:cNvSpPr txBox="1">
            <a:spLocks/>
          </p:cNvSpPr>
          <p:nvPr/>
        </p:nvSpPr>
        <p:spPr>
          <a:xfrm>
            <a:off x="904426" y="3353167"/>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cap="none" dirty="0">
                <a:ln w="6600">
                  <a:solidFill>
                    <a:schemeClr val="accent2"/>
                  </a:solidFill>
                  <a:prstDash val="solid"/>
                </a:ln>
                <a:solidFill>
                  <a:srgbClr val="FFFFFF"/>
                </a:solidFill>
                <a:effectLst>
                  <a:outerShdw dist="38100" dir="2700000" algn="tl" rotWithShape="0">
                    <a:schemeClr val="accent2"/>
                  </a:outerShdw>
                </a:effectLst>
                <a:latin typeface="Adobe Fan Heiti Std B" panose="020B0700000000000000" pitchFamily="34" charset="-128"/>
                <a:ea typeface="Adobe Fan Heiti Std B" panose="020B0700000000000000" pitchFamily="34" charset="-128"/>
              </a:rPr>
              <a:t>ROI POOLING</a:t>
            </a:r>
          </a:p>
          <a:p>
            <a:endParaRPr lang="en-IN" dirty="0"/>
          </a:p>
        </p:txBody>
      </p:sp>
      <p:sp>
        <p:nvSpPr>
          <p:cNvPr id="5" name="Content Placeholder 2">
            <a:extLst>
              <a:ext uri="{FF2B5EF4-FFF2-40B4-BE49-F238E27FC236}">
                <a16:creationId xmlns:a16="http://schemas.microsoft.com/office/drawing/2014/main" id="{BD7749F4-BBCE-42D7-B9AF-C33A21B89ED4}"/>
              </a:ext>
            </a:extLst>
          </p:cNvPr>
          <p:cNvSpPr txBox="1">
            <a:spLocks/>
          </p:cNvSpPr>
          <p:nvPr/>
        </p:nvSpPr>
        <p:spPr>
          <a:xfrm>
            <a:off x="685800" y="4169831"/>
            <a:ext cx="10568678" cy="1674559"/>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None/>
            </a:pPr>
            <a:r>
              <a:rPr lang="en-US" sz="2400" dirty="0"/>
              <a:t>After RPN, we get proposed regions with different sizes. Different sized regions means different sized CNN feature maps. It’s not easy to make an efficient structure to work on features with different sizes. Region of Interest Pooling can simplify the problem by reducing the feature maps into the same size. </a:t>
            </a:r>
            <a:endParaRPr lang="en-IN" sz="2400" dirty="0"/>
          </a:p>
        </p:txBody>
      </p:sp>
    </p:spTree>
    <p:extLst>
      <p:ext uri="{BB962C8B-B14F-4D97-AF65-F5344CB8AC3E}">
        <p14:creationId xmlns:p14="http://schemas.microsoft.com/office/powerpoint/2010/main" val="2001596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20FA-0184-4673-BAD0-EAA72C865EF6}"/>
              </a:ext>
            </a:extLst>
          </p:cNvPr>
          <p:cNvSpPr>
            <a:spLocks noGrp="1"/>
          </p:cNvSpPr>
          <p:nvPr>
            <p:ph type="title"/>
          </p:nvPr>
        </p:nvSpPr>
        <p:spPr>
          <a:xfrm>
            <a:off x="3322914" y="225286"/>
            <a:ext cx="10131425" cy="1456267"/>
          </a:xfrm>
        </p:spPr>
        <p:txBody>
          <a:bodyPr/>
          <a:lstStyle/>
          <a:p>
            <a:r>
              <a:rPr lang="en-IN" b="1" cap="none"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Client Program</a:t>
            </a:r>
          </a:p>
        </p:txBody>
      </p:sp>
      <p:sp>
        <p:nvSpPr>
          <p:cNvPr id="4" name="TextBox 3">
            <a:extLst>
              <a:ext uri="{FF2B5EF4-FFF2-40B4-BE49-F238E27FC236}">
                <a16:creationId xmlns:a16="http://schemas.microsoft.com/office/drawing/2014/main" id="{F48C9F34-84FE-4C10-B949-67615630036E}"/>
              </a:ext>
            </a:extLst>
          </p:cNvPr>
          <p:cNvSpPr txBox="1"/>
          <p:nvPr/>
        </p:nvSpPr>
        <p:spPr>
          <a:xfrm>
            <a:off x="685801" y="1946597"/>
            <a:ext cx="9293086" cy="3554819"/>
          </a:xfrm>
          <a:prstGeom prst="rect">
            <a:avLst/>
          </a:prstGeom>
          <a:noFill/>
        </p:spPr>
        <p:txBody>
          <a:bodyPr wrap="square" rtlCol="0">
            <a:spAutoFit/>
          </a:bodyPr>
          <a:lstStyle/>
          <a:p>
            <a:r>
              <a:rPr lang="en-IN" sz="2500" b="1" dirty="0">
                <a:latin typeface="Adobe Garamond Pro Bold" panose="02020702060506020403" pitchFamily="18" charset="0"/>
              </a:rPr>
              <a:t>Language chosen : Visual Basic</a:t>
            </a:r>
          </a:p>
          <a:p>
            <a:endParaRPr lang="en-IN" sz="2500" b="1" dirty="0">
              <a:latin typeface="Adobe Garamond Pro Bold" panose="02020702060506020403" pitchFamily="18" charset="0"/>
            </a:endParaRPr>
          </a:p>
          <a:p>
            <a:r>
              <a:rPr lang="en-IN" sz="2500" b="1" dirty="0">
                <a:latin typeface="Adobe Garamond Pro Bold" panose="02020702060506020403" pitchFamily="18" charset="0"/>
              </a:rPr>
              <a:t>Language intent : For UI building</a:t>
            </a:r>
          </a:p>
          <a:p>
            <a:endParaRPr lang="en-IN" dirty="0"/>
          </a:p>
          <a:p>
            <a:pPr marL="342900" indent="-342900">
              <a:buFont typeface="Wingdings" panose="05000000000000000000" pitchFamily="2" charset="2"/>
              <a:buChar char="Ø"/>
            </a:pPr>
            <a:r>
              <a:rPr lang="en-IN" sz="2100" dirty="0"/>
              <a:t> </a:t>
            </a:r>
            <a:r>
              <a:rPr lang="en-US" sz="2100" dirty="0">
                <a:latin typeface="Adobe Garamond Pro Bold" panose="02020702060506020403" pitchFamily="18" charset="0"/>
              </a:rPr>
              <a:t>Visual Basic is a third-generation event-driven programming language from Microsoft for its Component Object Model (COM)</a:t>
            </a:r>
          </a:p>
          <a:p>
            <a:pPr marL="342900" indent="-342900">
              <a:buFont typeface="Wingdings" panose="05000000000000000000" pitchFamily="2" charset="2"/>
              <a:buChar char="Ø"/>
            </a:pPr>
            <a:r>
              <a:rPr lang="en-US" sz="2100" dirty="0">
                <a:latin typeface="Adobe Garamond Pro Bold" panose="02020702060506020403" pitchFamily="18" charset="0"/>
              </a:rPr>
              <a:t> Programming in VB is a combination of visually arranging components or controls on a form, specifying attributes and actions for those components, and writing additional lines of code for more functionality</a:t>
            </a:r>
            <a:r>
              <a:rPr lang="en-US" sz="2400" dirty="0"/>
              <a:t>.</a:t>
            </a:r>
          </a:p>
          <a:p>
            <a:pPr marL="342900" indent="-342900">
              <a:buFont typeface="Wingdings" panose="05000000000000000000" pitchFamily="2" charset="2"/>
              <a:buChar char="Ø"/>
            </a:pPr>
            <a:endParaRPr lang="en-IN" sz="2400" dirty="0"/>
          </a:p>
        </p:txBody>
      </p:sp>
    </p:spTree>
    <p:extLst>
      <p:ext uri="{BB962C8B-B14F-4D97-AF65-F5344CB8AC3E}">
        <p14:creationId xmlns:p14="http://schemas.microsoft.com/office/powerpoint/2010/main" val="3875458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7CCC-8148-444D-8F83-501B558E108B}"/>
              </a:ext>
            </a:extLst>
          </p:cNvPr>
          <p:cNvSpPr>
            <a:spLocks noGrp="1"/>
          </p:cNvSpPr>
          <p:nvPr>
            <p:ph type="title"/>
          </p:nvPr>
        </p:nvSpPr>
        <p:spPr>
          <a:xfrm>
            <a:off x="1749287" y="397566"/>
            <a:ext cx="9316278" cy="803227"/>
          </a:xfrm>
        </p:spPr>
        <p:txBody>
          <a:bodyPr>
            <a:normAutofit/>
          </a:bodyPr>
          <a:lstStyle/>
          <a:p>
            <a:r>
              <a:rPr lang="en-IN" b="1" cap="none" dirty="0">
                <a:ln w="6600">
                  <a:solidFill>
                    <a:schemeClr val="accent2"/>
                  </a:solidFill>
                  <a:prstDash val="solid"/>
                </a:ln>
                <a:solidFill>
                  <a:srgbClr val="FFFFFF"/>
                </a:solidFill>
                <a:effectLst>
                  <a:outerShdw dist="38100" dir="2700000" algn="tl" rotWithShape="0">
                    <a:schemeClr val="accent2"/>
                  </a:outerShdw>
                </a:effectLst>
                <a:latin typeface="Adobe Heiti Std R" panose="020B0400000000000000" pitchFamily="34" charset="-128"/>
                <a:ea typeface="Adobe Heiti Std R" panose="020B0400000000000000" pitchFamily="34" charset="-128"/>
              </a:rPr>
              <a:t>Language 2 for DLL </a:t>
            </a:r>
          </a:p>
        </p:txBody>
      </p:sp>
      <p:sp>
        <p:nvSpPr>
          <p:cNvPr id="4" name="TextBox 3">
            <a:extLst>
              <a:ext uri="{FF2B5EF4-FFF2-40B4-BE49-F238E27FC236}">
                <a16:creationId xmlns:a16="http://schemas.microsoft.com/office/drawing/2014/main" id="{7CFC256D-3897-4F9B-AFE6-236B2552F2AB}"/>
              </a:ext>
            </a:extLst>
          </p:cNvPr>
          <p:cNvSpPr txBox="1"/>
          <p:nvPr/>
        </p:nvSpPr>
        <p:spPr>
          <a:xfrm>
            <a:off x="543339" y="1200794"/>
            <a:ext cx="9435548" cy="5570756"/>
          </a:xfrm>
          <a:prstGeom prst="rect">
            <a:avLst/>
          </a:prstGeom>
          <a:noFill/>
        </p:spPr>
        <p:txBody>
          <a:bodyPr wrap="square" rtlCol="0">
            <a:spAutoFit/>
          </a:bodyPr>
          <a:lstStyle/>
          <a:p>
            <a:pPr marL="342900" indent="-342900">
              <a:buFont typeface="Wingdings" panose="05000000000000000000" pitchFamily="2" charset="2"/>
              <a:buChar char="Ø"/>
            </a:pPr>
            <a:r>
              <a:rPr lang="en-IN" sz="2200" dirty="0"/>
              <a:t>C-Sharp (C#) is the language used for </a:t>
            </a:r>
            <a:r>
              <a:rPr lang="en-IN" sz="2200" dirty="0" err="1"/>
              <a:t>Dll</a:t>
            </a:r>
            <a:r>
              <a:rPr lang="en-IN" sz="2200" dirty="0"/>
              <a:t>.</a:t>
            </a:r>
          </a:p>
          <a:p>
            <a:endParaRPr lang="en-IN" sz="2000" dirty="0"/>
          </a:p>
          <a:p>
            <a:pPr marL="285750" indent="-285750">
              <a:buFont typeface="Arial" panose="020B0604020202020204" pitchFamily="34" charset="0"/>
              <a:buChar char="•"/>
            </a:pPr>
            <a:r>
              <a:rPr lang="en-US" dirty="0"/>
              <a:t>C# (C-Sharp) is a programming language developed by Microsoft that runs on the .NET Framework.</a:t>
            </a:r>
          </a:p>
          <a:p>
            <a:pPr marL="285750" indent="-285750">
              <a:buFont typeface="Arial" panose="020B0604020202020204" pitchFamily="34" charset="0"/>
              <a:buChar char="•"/>
            </a:pPr>
            <a:r>
              <a:rPr lang="en-US" dirty="0"/>
              <a:t>It is  used to develop web apps, desktop apps, mobile apps, games and much more.</a:t>
            </a:r>
          </a:p>
          <a:p>
            <a:r>
              <a:rPr lang="en-IN" sz="2000" dirty="0"/>
              <a:t> </a:t>
            </a:r>
          </a:p>
          <a:p>
            <a:pPr marL="285750" indent="-285750">
              <a:buFont typeface="Wingdings" panose="05000000000000000000" pitchFamily="2" charset="2"/>
              <a:buChar char="Ø"/>
            </a:pPr>
            <a:r>
              <a:rPr lang="en-IN" dirty="0"/>
              <a:t>DATASET : We have created our dataset which consists various images 6 objects currently.</a:t>
            </a:r>
          </a:p>
          <a:p>
            <a:r>
              <a:rPr lang="en-IN" dirty="0"/>
              <a:t>i.e. </a:t>
            </a:r>
          </a:p>
          <a:p>
            <a:pPr marL="342900" indent="-342900">
              <a:buAutoNum type="arabicParenR"/>
            </a:pPr>
            <a:r>
              <a:rPr lang="en-IN" sz="2000" dirty="0"/>
              <a:t>Apple   2) Orange  3) Banana 4) Plastic bottle  5) Cardboard box  6) Metal tin</a:t>
            </a:r>
          </a:p>
          <a:p>
            <a:pPr marL="342900" indent="-342900">
              <a:buAutoNum type="arabicParenR"/>
            </a:pPr>
            <a:endParaRPr lang="en-IN" dirty="0"/>
          </a:p>
          <a:p>
            <a:pPr marL="342900" indent="-342900">
              <a:buFont typeface="Wingdings" panose="05000000000000000000" pitchFamily="2" charset="2"/>
              <a:buChar char="Ø"/>
            </a:pPr>
            <a:r>
              <a:rPr lang="en-IN" sz="2000" dirty="0"/>
              <a:t> </a:t>
            </a:r>
            <a:r>
              <a:rPr lang="en-US" sz="2000" b="1" dirty="0"/>
              <a:t>Preparing Dataset</a:t>
            </a:r>
            <a:r>
              <a:rPr lang="en-US" b="1" dirty="0"/>
              <a:t>:   </a:t>
            </a:r>
            <a:r>
              <a:rPr lang="en-US" dirty="0"/>
              <a:t>We have built the classifier which detects the above mentioned categories. The dataset is the most important thing in building a classifier. This will be the basis of our classifier on which object detection is done.</a:t>
            </a:r>
          </a:p>
          <a:p>
            <a:pPr marL="285750" indent="-285750">
              <a:buFont typeface="Arial" panose="020B0604020202020204" pitchFamily="34" charset="0"/>
              <a:buChar char="•"/>
            </a:pPr>
            <a:r>
              <a:rPr lang="en-US" dirty="0"/>
              <a:t>We have  Collected as many different and variety of images consisting of the objects. The more the number of images the better is the precision of the classifier.</a:t>
            </a:r>
          </a:p>
          <a:p>
            <a:pPr marL="285750" indent="-285750">
              <a:buFont typeface="Arial" panose="020B0604020202020204" pitchFamily="34" charset="0"/>
              <a:buChar char="•"/>
            </a:pPr>
            <a:r>
              <a:rPr lang="en-US" dirty="0"/>
              <a:t>The Tool used to label the images is </a:t>
            </a:r>
            <a:r>
              <a:rPr lang="en-US" sz="2000" b="1" dirty="0" err="1"/>
              <a:t>Labelimg</a:t>
            </a:r>
            <a:r>
              <a:rPr lang="en-US" dirty="0"/>
              <a:t>. This tool helps us to draw boxes around the image and label it.</a:t>
            </a:r>
          </a:p>
          <a:p>
            <a:endParaRPr lang="en-IN" dirty="0"/>
          </a:p>
          <a:p>
            <a:pPr marL="342900" indent="-342900">
              <a:buAutoNum type="arabicParenR"/>
            </a:pPr>
            <a:endParaRPr lang="en-IN" dirty="0"/>
          </a:p>
        </p:txBody>
      </p:sp>
    </p:spTree>
    <p:extLst>
      <p:ext uri="{BB962C8B-B14F-4D97-AF65-F5344CB8AC3E}">
        <p14:creationId xmlns:p14="http://schemas.microsoft.com/office/powerpoint/2010/main" val="1732715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341</TotalTime>
  <Words>920</Words>
  <Application>Microsoft Macintosh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Adobe Fan Heiti Std B</vt:lpstr>
      <vt:lpstr>Adobe Garamond Pro Bold</vt:lpstr>
      <vt:lpstr>Adobe Heiti Std R</vt:lpstr>
      <vt:lpstr>Adobe Myungjo Std M</vt:lpstr>
      <vt:lpstr>Algerian</vt:lpstr>
      <vt:lpstr>Arial</vt:lpstr>
      <vt:lpstr>Calibri</vt:lpstr>
      <vt:lpstr>Calibri Light</vt:lpstr>
      <vt:lpstr>Wingdings</vt:lpstr>
      <vt:lpstr>Celestial</vt:lpstr>
      <vt:lpstr>Image detection using R-CNN</vt:lpstr>
      <vt:lpstr>PowerPoint Presentation</vt:lpstr>
      <vt:lpstr>Faster R-CNN Model</vt:lpstr>
      <vt:lpstr>THE CONVOLUTION STEP </vt:lpstr>
      <vt:lpstr>THE POOLING STEP </vt:lpstr>
      <vt:lpstr>FULLY CONNECTED LAYER </vt:lpstr>
      <vt:lpstr>REGION PROPOSAL NETWORK </vt:lpstr>
      <vt:lpstr>Client Program</vt:lpstr>
      <vt:lpstr>Language 2 for DLL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detection</dc:title>
  <dc:creator>shreya prakash</dc:creator>
  <cp:lastModifiedBy>Shreya Prakash (Student)</cp:lastModifiedBy>
  <cp:revision>25</cp:revision>
  <dcterms:created xsi:type="dcterms:W3CDTF">2019-09-14T14:38:50Z</dcterms:created>
  <dcterms:modified xsi:type="dcterms:W3CDTF">2025-05-28T02:54:11Z</dcterms:modified>
</cp:coreProperties>
</file>