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6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Expectation of a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expectation of a random variable or its </a:t>
                </a:r>
                <a:r>
                  <a:rPr lang="en-IN" i="1" dirty="0" smtClean="0"/>
                  <a:t>expected value</a:t>
                </a:r>
                <a:r>
                  <a:rPr lang="en-IN" dirty="0" smtClean="0"/>
                  <a:t> is the mean or average value that random variable takes and is defined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Sometimes the notation used is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i.e. brackets are omitted</a:t>
                </a:r>
              </a:p>
              <a:p>
                <a:r>
                  <a:rPr lang="en-IN" dirty="0" smtClean="0"/>
                  <a:t>The name suggests that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is </a:t>
                </a:r>
                <a:r>
                  <a:rPr lang="en-IN" i="0" dirty="0" smtClean="0"/>
                  <a:t>expected</a:t>
                </a:r>
                <a:r>
                  <a:rPr lang="en-IN" dirty="0" smtClean="0"/>
                  <a:t> to take this value</a:t>
                </a:r>
              </a:p>
              <a:p>
                <a:pPr lvl="2"/>
                <a:r>
                  <a:rPr lang="en-IN" dirty="0" smtClean="0"/>
                  <a:t>Some truth to this: if we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, “likely” to get a value “close” 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What “close”, “likely” mean are topics in a learning theory course (e.g. CS777)</a:t>
                </a:r>
              </a:p>
              <a:p>
                <a:r>
                  <a:rPr lang="en-IN" dirty="0" smtClean="0"/>
                  <a:t>However, can be misleading – be careful not to read too much into it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need not be most likely value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possible</a:t>
                </a:r>
              </a:p>
              <a:p>
                <a:pPr lvl="2"/>
                <a:r>
                  <a:rPr lang="en-IN" dirty="0" smtClean="0"/>
                  <a:t>In fact, there are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which can never take this value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  <a:r>
              <a:rPr lang="en-IN" dirty="0" smtClean="0"/>
              <a:t> of Expectation: Sum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Linearity of Expectation</a:t>
                </a:r>
                <a:r>
                  <a:rPr lang="en-IN" dirty="0" smtClean="0"/>
                  <a:t>: given two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b="1" dirty="0" smtClean="0"/>
                  <a:t>, </a:t>
                </a:r>
                <a:r>
                  <a:rPr lang="en-IN" dirty="0" smtClean="0"/>
                  <a:t>no matter how they are defined, no matter whether independent or not, we always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be a new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..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. Now the only possible values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 smtClean="0"/>
                  <a:t> are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. </a:t>
                </a:r>
              </a:p>
              <a:p>
                <a:pPr lvl="2"/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IN" b="1" dirty="0" smtClean="0"/>
                  <a:t>. </a:t>
                </a:r>
                <a:r>
                  <a:rPr lang="en-IN" dirty="0" smtClean="0"/>
                  <a:t>Note that even if  multiple ways of getting a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 smtClean="0"/>
                  <a:t>, all have been taken into account.</a:t>
                </a:r>
                <a:r>
                  <a:rPr lang="en-IN" b="1" dirty="0" smtClean="0"/>
                  <a:t/>
                </a:r>
                <a:br>
                  <a:rPr lang="en-IN" b="1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the only result we used in our proof is the law of total probability in the second last step above which always holds no matter which </a:t>
                </a:r>
                <a:r>
                  <a:rPr lang="en-IN" dirty="0" err="1" smtClean="0"/>
                  <a:t>r.v.s</a:t>
                </a:r>
                <a:r>
                  <a:rPr lang="en-IN" dirty="0" smtClean="0"/>
                  <a:t> we have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the same proof shows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2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</a:t>
            </a:r>
            <a:r>
              <a:rPr lang="en-IN" dirty="0"/>
              <a:t>of </a:t>
            </a:r>
            <a:r>
              <a:rPr lang="en-IN" dirty="0" smtClean="0"/>
              <a:t>Expectation: Scaling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Given a r.v.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:r>
                  <a:rPr lang="en-IN" dirty="0" smtClean="0"/>
                  <a:t>a constant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, define </a:t>
                </a:r>
                <a:r>
                  <a:rPr lang="en-IN" dirty="0" smtClean="0"/>
                  <a:t>a new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i.e. on any outcome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any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takes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. Thus, we get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The expectation of a constant random variable is the constant itself</a:t>
                </a:r>
              </a:p>
              <a:p>
                <a:pPr lvl="2"/>
                <a:r>
                  <a:rPr lang="en-IN" dirty="0" smtClean="0"/>
                  <a:t>If we have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 that always gives the same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no matter what the outcome,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 smtClean="0"/>
                  <a:t>. Then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any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, we always have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Create a dummy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 smtClean="0"/>
                  <a:t> that always takes the value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. Note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a constant (does not depend on the outcome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dirty="0" smtClean="0"/>
                  <a:t>) . Linearity gives us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notation is horrible here. In the expression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 smtClean="0"/>
                  <a:t> do not refer to two </a:t>
                </a:r>
                <a:r>
                  <a:rPr lang="en-IN" dirty="0" err="1" smtClean="0"/>
                  <a:t>r.v.s</a:t>
                </a:r>
                <a:r>
                  <a:rPr lang="en-IN" dirty="0" smtClean="0"/>
                  <a:t> or the same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repeated. Instead, just read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as constant.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59737" y="2946073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304817" y="2814691"/>
                <a:ext cx="8822563" cy="1419261"/>
              </a:xfrm>
              <a:prstGeom prst="wedgeRectCallout">
                <a:avLst>
                  <a:gd name="adj1" fmla="val 60464"/>
                  <a:gd name="adj2" fmla="val 413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example, if we have a fair coin and create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s.t.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heads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tails, then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(since coin is fair) and clearly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constant that does not depend on the outcome of any toss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17" y="2814691"/>
                <a:ext cx="8822563" cy="1419261"/>
              </a:xfrm>
              <a:prstGeom prst="wedgeRectCallout">
                <a:avLst>
                  <a:gd name="adj1" fmla="val 60464"/>
                  <a:gd name="adj2" fmla="val 41387"/>
                </a:avLst>
              </a:prstGeom>
              <a:blipFill>
                <a:blip r:embed="rId3"/>
                <a:stretch>
                  <a:fillRect l="-623" b="-4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Expectation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Law of the Unconscious Statistician </a:t>
                </a:r>
                <a:r>
                  <a:rPr lang="en-IN" dirty="0" smtClean="0"/>
                  <a:t>(LOTUS)</a:t>
                </a:r>
              </a:p>
              <a:p>
                <a:pPr lvl="2"/>
                <a:r>
                  <a:rPr lang="en-IN" dirty="0" smtClean="0"/>
                  <a:t>Helps calculate expectations for complicated random variables easily</a:t>
                </a:r>
              </a:p>
              <a:p>
                <a:r>
                  <a:rPr lang="en-IN" dirty="0" smtClean="0"/>
                  <a:t>Suppose we have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whose PMF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Suppose there is a weird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we define a new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dirty="0" smtClean="0"/>
                  <a:t>. Can we calculate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IN" dirty="0" smtClean="0"/>
                  <a:t>Calculating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directly would require us to first get 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 – difficult!</a:t>
                </a:r>
              </a:p>
              <a:p>
                <a:pPr lvl="2"/>
                <a:r>
                  <a:rPr lang="en-IN" dirty="0" smtClean="0"/>
                  <a:t>LOTUS gives us a way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itself to calculate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much the same way we proved linearity of expectation</a:t>
                </a:r>
              </a:p>
              <a:p>
                <a:pPr lvl="2"/>
                <a:r>
                  <a:rPr lang="en-IN" dirty="0" smtClean="0"/>
                  <a:t>Works no matter what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we have, no matter how complicated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 is</a:t>
                </a:r>
              </a:p>
              <a:p>
                <a:pPr lvl="2"/>
                <a:r>
                  <a:rPr lang="en-IN" dirty="0" smtClean="0"/>
                  <a:t>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 does need to satisfy some very easy conditions – all functions we will look at in this course will satisfy these conditions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314" b="-2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Expectation: Product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are two independent random variables, then we have stronger results on them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/>
                  <a:t>Proof</a:t>
                </a:r>
                <a:r>
                  <a:rPr lang="en-IN" dirty="0"/>
                  <a:t>: 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IN" dirty="0" smtClean="0"/>
                  <a:t> be a new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.. </a:t>
                </a:r>
                <a:r>
                  <a:rPr lang="en-IN" dirty="0"/>
                  <a:t>We have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. Now the only possible values for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 are of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pPr lvl="2"/>
                <a:r>
                  <a:rPr lang="en-IN" dirty="0"/>
                  <a:t>Thus, we have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IN" b="1" dirty="0" smtClean="0"/>
                  <a:t>. </a:t>
                </a:r>
                <a:r>
                  <a:rPr lang="en-IN" dirty="0" smtClean="0"/>
                  <a:t>Note </a:t>
                </a:r>
                <a:r>
                  <a:rPr lang="en-IN" dirty="0"/>
                  <a:t>that even if  multiple ways of getting a value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, all have been taken into account</a:t>
                </a:r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 smtClean="0"/>
                  <a:t>Using independence gives us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this result crucially uses independence: may fail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are not independent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Mean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Suppose we have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and we sample it again and again,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times</a:t>
                </a:r>
              </a:p>
              <a:p>
                <a:pPr lvl="2"/>
                <a:r>
                  <a:rPr lang="en-IN" dirty="0" smtClean="0"/>
                  <a:t>E.g. we have a dice/coin and we throw/toss it again and again</a:t>
                </a:r>
              </a:p>
              <a:p>
                <a:pPr lvl="2"/>
                <a:r>
                  <a:rPr lang="en-IN" dirty="0" smtClean="0"/>
                  <a:t>Make sure that samples are independent of each other</a:t>
                </a:r>
              </a:p>
              <a:p>
                <a:pPr lvl="3"/>
                <a:r>
                  <a:rPr lang="en-IN" dirty="0" smtClean="0"/>
                  <a:t>For example in the coin case, do toss the coin fairly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times – do not just toss it once and then blindly repeat the value of the first toss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times</a:t>
                </a:r>
              </a:p>
              <a:p>
                <a:pPr lvl="2"/>
                <a:r>
                  <a:rPr lang="en-IN" dirty="0" smtClean="0"/>
                  <a:t>Using the values obtained in these repeated samples,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, we can get a very good estimate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sufficiently large </a:t>
                </a:r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i="0" dirty="0"/>
                  <a:t>sample mean</a:t>
                </a:r>
                <a:r>
                  <a:rPr lang="en-IN" dirty="0"/>
                  <a:t>, or </a:t>
                </a:r>
                <a:r>
                  <a:rPr lang="en-IN" i="0" dirty="0" smtClean="0"/>
                  <a:t>sample expectation</a:t>
                </a:r>
                <a:r>
                  <a:rPr lang="en-IN" dirty="0" smtClean="0"/>
                  <a:t>, or </a:t>
                </a:r>
                <a:r>
                  <a:rPr lang="en-IN" i="0" dirty="0" smtClean="0"/>
                  <a:t>empirical mean</a:t>
                </a:r>
                <a:endParaRPr lang="en-IN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sample mean can give answers that need </a:t>
                </a:r>
                <a:r>
                  <a:rPr lang="en-IN" dirty="0" smtClean="0"/>
                  <a:t>careful </a:t>
                </a:r>
                <a:r>
                  <a:rPr lang="en-IN" dirty="0" smtClean="0"/>
                  <a:t>analysis</a:t>
                </a:r>
                <a:endParaRPr lang="en-IN" i="0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245963"/>
            <a:ext cx="1731319" cy="173131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55545" y="266494"/>
            <a:ext cx="8730904" cy="1182311"/>
          </a:xfrm>
          <a:prstGeom prst="wedgeRectCallout">
            <a:avLst>
              <a:gd name="adj1" fmla="val 59553"/>
              <a:gd name="adj2" fmla="val 418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Indeed!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 we ask 1000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random Indians, how many children they have,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sample mean might come out to be 2.35. However, no Indian can have 2.35 children since number of children has to be an integer!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85076" y="210866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396690" y="1848052"/>
            <a:ext cx="7556029" cy="1548492"/>
          </a:xfrm>
          <a:prstGeom prst="wedgeRectCallout">
            <a:avLst>
              <a:gd name="adj1" fmla="val 61356"/>
              <a:gd name="adj2" fmla="val 389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Yes, that is why we warned not to take expectation/sample mean literally. All that your experiment tells you is that most Indians have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around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2.35 children. Some may have much more (e.g. 7) or much less (e.g. 0) but they are usually rarer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4131495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78543" y="3548509"/>
                <a:ext cx="8807367" cy="1690147"/>
              </a:xfrm>
              <a:prstGeom prst="wedgeRectCallout">
                <a:avLst>
                  <a:gd name="adj1" fmla="val 58594"/>
                  <a:gd name="adj2" fmla="val 5092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Interesting fact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the sample mean is the point which is the closest to all samples in terms of squared distance (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Proof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use first order optimality)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acc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543" y="3548509"/>
                <a:ext cx="8807367" cy="1690147"/>
              </a:xfrm>
              <a:prstGeom prst="wedgeRectCallout">
                <a:avLst>
                  <a:gd name="adj1" fmla="val 58594"/>
                  <a:gd name="adj2" fmla="val 50921"/>
                </a:avLst>
              </a:prstGeom>
              <a:blipFill>
                <a:blip r:embed="rId5"/>
                <a:stretch>
                  <a:fillRect l="-6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1578543" y="5390621"/>
                <a:ext cx="8806533" cy="1182253"/>
              </a:xfrm>
              <a:prstGeom prst="wedgeRectCallout">
                <a:avLst>
                  <a:gd name="adj1" fmla="val 58594"/>
                  <a:gd name="adj2" fmla="val -5084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Interesting fact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even the mean itself satisfies the nice property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543" y="5390621"/>
                <a:ext cx="8806533" cy="1182253"/>
              </a:xfrm>
              <a:prstGeom prst="wedgeRectCallout">
                <a:avLst>
                  <a:gd name="adj1" fmla="val 58594"/>
                  <a:gd name="adj2" fmla="val -50847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1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animBg="1"/>
      <p:bldP spid="13" grpId="0" uiExpan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of a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mode of a random variable is simply the value(s) that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takes with highest probability</a:t>
                </a:r>
              </a:p>
              <a:p>
                <a:pPr lvl="2"/>
                <a:r>
                  <a:rPr lang="en-IN" dirty="0" smtClean="0"/>
                  <a:t>Warning: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may have more than one mode value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mode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Given a number of samples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, can define </a:t>
                </a:r>
                <a:r>
                  <a:rPr lang="en-IN" i="1" dirty="0" smtClean="0"/>
                  <a:t>empirical mode</a:t>
                </a:r>
                <a:r>
                  <a:rPr lang="en-IN" dirty="0" smtClean="0"/>
                  <a:t> similarly</a:t>
                </a:r>
              </a:p>
              <a:p>
                <a:pPr lvl="2"/>
                <a:r>
                  <a:rPr lang="en-IN" dirty="0" smtClean="0"/>
                  <a:t>Simply the value that appears most frequently in the samples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mode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mode of a random variable (or even samples) is always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i.e. always a valid value that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can actually take (unlike expectation)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332884" y="3097442"/>
                <a:ext cx="6924564" cy="1022171"/>
              </a:xfrm>
              <a:prstGeom prst="wedgeRectCallout">
                <a:avLst>
                  <a:gd name="adj1" fmla="val 61256"/>
                  <a:gd name="adj2" fmla="val 5576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blah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if blah is true (or blah happens) else if blah does not happen or is false, 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blah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" y="3097442"/>
                <a:ext cx="6924564" cy="1022171"/>
              </a:xfrm>
              <a:prstGeom prst="wedgeRectCallout">
                <a:avLst>
                  <a:gd name="adj1" fmla="val 61256"/>
                  <a:gd name="adj2" fmla="val 55764"/>
                </a:avLst>
              </a:prstGeom>
              <a:blipFill>
                <a:blip r:embed="rId3"/>
                <a:stretch>
                  <a:fillRect l="-8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Median of a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median of a random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a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that satisfies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 smtClean="0"/>
                  <a:t>The </a:t>
                </a:r>
                <a:r>
                  <a:rPr lang="en-IN" i="1" dirty="0" smtClean="0"/>
                  <a:t>empirical median</a:t>
                </a:r>
                <a:r>
                  <a:rPr lang="en-IN" dirty="0" smtClean="0"/>
                  <a:t> of a set of independent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of a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defined to be a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such that as many samples are greater than or equal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as are less than or equal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Often we talk about </a:t>
                </a:r>
                <a:r>
                  <a:rPr lang="en-IN" i="0" dirty="0"/>
                  <a:t>median income</a:t>
                </a:r>
                <a:r>
                  <a:rPr lang="en-IN" dirty="0"/>
                  <a:t> of a country – this is a value such that half the population earns at least that much value as income</a:t>
                </a:r>
              </a:p>
              <a:p>
                <a:pPr lvl="2"/>
                <a:r>
                  <a:rPr lang="en-IN" dirty="0" smtClean="0"/>
                  <a:t>To find the empirical median, first arrange samples in increasing order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odd,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IN" dirty="0" smtClean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even, then may be (infinitely) many empirical medians but we often take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empirical median gives a good estimate of median of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large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81" y="522738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674796" y="36191"/>
                <a:ext cx="8558931" cy="1628980"/>
              </a:xfrm>
              <a:prstGeom prst="wedgeRectCallout">
                <a:avLst>
                  <a:gd name="adj1" fmla="val 57741"/>
                  <a:gd name="adj2" fmla="val 4301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Interesting Fact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The empirical median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is the point which is the closest to all samples in terms of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absolute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distance (</a:t>
                </a:r>
                <a:r>
                  <a:rPr lang="en-IN" sz="2400" b="1" dirty="0">
                    <a:solidFill>
                      <a:schemeClr val="tx1"/>
                    </a:solidFill>
                    <a:latin typeface="+mj-lt"/>
                  </a:rPr>
                  <a:t>Proof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notes)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acc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96" y="36191"/>
                <a:ext cx="8558931" cy="1628980"/>
              </a:xfrm>
              <a:prstGeom prst="wedgeRectCallout">
                <a:avLst>
                  <a:gd name="adj1" fmla="val 57741"/>
                  <a:gd name="adj2" fmla="val 43016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674796" y="1756491"/>
                <a:ext cx="8558931" cy="1182253"/>
              </a:xfrm>
              <a:prstGeom prst="wedgeRectCallout">
                <a:avLst>
                  <a:gd name="adj1" fmla="val 57694"/>
                  <a:gd name="adj2" fmla="val -5573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Interesting fact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even the median itself satisfies the nice property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96" y="1756491"/>
                <a:ext cx="8558931" cy="1182253"/>
              </a:xfrm>
              <a:prstGeom prst="wedgeRectCallout">
                <a:avLst>
                  <a:gd name="adj1" fmla="val 57694"/>
                  <a:gd name="adj2" fmla="val -55732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1629</TotalTime>
  <Words>2320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Metropolitan</vt:lpstr>
      <vt:lpstr>Statistics Refresher</vt:lpstr>
      <vt:lpstr>Expectation of a Random Variable</vt:lpstr>
      <vt:lpstr>Rules of Expectation: Sum Rule</vt:lpstr>
      <vt:lpstr>Rules of Expectation: Scaling Rule</vt:lpstr>
      <vt:lpstr>Rules of Expectation</vt:lpstr>
      <vt:lpstr>Rules of Expectation: Product Rule</vt:lpstr>
      <vt:lpstr>Sample Mean</vt:lpstr>
      <vt:lpstr>Mode of a Random Variable</vt:lpstr>
      <vt:lpstr>Median of a Random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68</cp:revision>
  <dcterms:created xsi:type="dcterms:W3CDTF">2018-07-30T05:08:11Z</dcterms:created>
  <dcterms:modified xsi:type="dcterms:W3CDTF">2020-02-05T14:19:47Z</dcterms:modified>
</cp:coreProperties>
</file>