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256" r:id="rId2"/>
    <p:sldId id="264" r:id="rId3"/>
    <p:sldId id="259" r:id="rId4"/>
    <p:sldId id="265" r:id="rId5"/>
    <p:sldId id="284" r:id="rId6"/>
    <p:sldId id="260" r:id="rId7"/>
    <p:sldId id="261" r:id="rId8"/>
    <p:sldId id="263" r:id="rId9"/>
    <p:sldId id="262" r:id="rId10"/>
    <p:sldId id="257" r:id="rId11"/>
    <p:sldId id="268" r:id="rId12"/>
    <p:sldId id="269" r:id="rId13"/>
    <p:sldId id="267" r:id="rId14"/>
    <p:sldId id="270" r:id="rId15"/>
    <p:sldId id="271" r:id="rId16"/>
    <p:sldId id="272" r:id="rId17"/>
    <p:sldId id="273" r:id="rId18"/>
    <p:sldId id="274" r:id="rId19"/>
    <p:sldId id="275" r:id="rId20"/>
    <p:sldId id="276" r:id="rId21"/>
    <p:sldId id="277" r:id="rId22"/>
    <p:sldId id="279" r:id="rId23"/>
    <p:sldId id="281" r:id="rId24"/>
    <p:sldId id="282" r:id="rId25"/>
    <p:sldId id="280" r:id="rId26"/>
    <p:sldId id="278" r:id="rId27"/>
    <p:sldId id="258"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BA6D-F849-4585-BB0F-F2BB5ECD78FE}" type="datetimeFigureOut">
              <a:rPr lang="en-CA" smtClean="0"/>
              <a:t>2023-07-24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86493-01E0-4D60-A88D-FD7A481E49AC}" type="slidenum">
              <a:rPr lang="en-CA" smtClean="0"/>
              <a:t>‹#›</a:t>
            </a:fld>
            <a:endParaRPr lang="en-CA"/>
          </a:p>
        </p:txBody>
      </p:sp>
    </p:spTree>
    <p:extLst>
      <p:ext uri="{BB962C8B-B14F-4D97-AF65-F5344CB8AC3E}">
        <p14:creationId xmlns:p14="http://schemas.microsoft.com/office/powerpoint/2010/main" val="382536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2386493-01E0-4D60-A88D-FD7A481E49AC}" type="slidenum">
              <a:rPr lang="en-CA" smtClean="0"/>
              <a:t>27</a:t>
            </a:fld>
            <a:endParaRPr lang="en-CA"/>
          </a:p>
        </p:txBody>
      </p:sp>
    </p:spTree>
    <p:extLst>
      <p:ext uri="{BB962C8B-B14F-4D97-AF65-F5344CB8AC3E}">
        <p14:creationId xmlns:p14="http://schemas.microsoft.com/office/powerpoint/2010/main" val="123986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149208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21362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4973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2388383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3758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1839801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1607153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128405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347704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B54B22-5882-49FA-B7B6-CBAD388EFC43}" type="datetimeFigureOut">
              <a:rPr lang="en-CA" smtClean="0"/>
              <a:t>2023-07-24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7418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B54B22-5882-49FA-B7B6-CBAD388EFC43}" type="datetimeFigureOut">
              <a:rPr lang="en-CA" smtClean="0"/>
              <a:t>2023-07-24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182911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B54B22-5882-49FA-B7B6-CBAD388EFC43}" type="datetimeFigureOut">
              <a:rPr lang="en-CA" smtClean="0"/>
              <a:t>2023-07-24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249324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B54B22-5882-49FA-B7B6-CBAD388EFC43}" type="datetimeFigureOut">
              <a:rPr lang="en-CA" smtClean="0"/>
              <a:t>2023-07-24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30068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54B22-5882-49FA-B7B6-CBAD388EFC43}" type="datetimeFigureOut">
              <a:rPr lang="en-CA" smtClean="0"/>
              <a:t>2023-07-24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2664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54B22-5882-49FA-B7B6-CBAD388EFC43}" type="datetimeFigureOut">
              <a:rPr lang="en-CA" smtClean="0"/>
              <a:t>2023-07-24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C73D0A-9498-48F2-AD4C-A49711A02977}" type="slidenum">
              <a:rPr lang="en-CA" smtClean="0"/>
              <a:t>‹#›</a:t>
            </a:fld>
            <a:endParaRPr lang="en-CA"/>
          </a:p>
        </p:txBody>
      </p:sp>
    </p:spTree>
    <p:extLst>
      <p:ext uri="{BB962C8B-B14F-4D97-AF65-F5344CB8AC3E}">
        <p14:creationId xmlns:p14="http://schemas.microsoft.com/office/powerpoint/2010/main" val="384434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CC73D0A-9498-48F2-AD4C-A49711A02977}" type="slidenum">
              <a:rPr lang="en-CA" smtClean="0"/>
              <a:t>‹#›</a:t>
            </a:fld>
            <a:endParaRPr lang="en-CA"/>
          </a:p>
        </p:txBody>
      </p:sp>
      <p:sp>
        <p:nvSpPr>
          <p:cNvPr id="5" name="Date Placeholder 4"/>
          <p:cNvSpPr>
            <a:spLocks noGrp="1"/>
          </p:cNvSpPr>
          <p:nvPr>
            <p:ph type="dt" sz="half" idx="10"/>
          </p:nvPr>
        </p:nvSpPr>
        <p:spPr/>
        <p:txBody>
          <a:bodyPr/>
          <a:lstStyle/>
          <a:p>
            <a:fld id="{B8B54B22-5882-49FA-B7B6-CBAD388EFC43}" type="datetimeFigureOut">
              <a:rPr lang="en-CA" smtClean="0"/>
              <a:t>2023-07-24</a:t>
            </a:fld>
            <a:endParaRPr lang="en-CA"/>
          </a:p>
        </p:txBody>
      </p:sp>
    </p:spTree>
    <p:extLst>
      <p:ext uri="{BB962C8B-B14F-4D97-AF65-F5344CB8AC3E}">
        <p14:creationId xmlns:p14="http://schemas.microsoft.com/office/powerpoint/2010/main" val="410242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B54B22-5882-49FA-B7B6-CBAD388EFC43}" type="datetimeFigureOut">
              <a:rPr lang="en-CA" smtClean="0"/>
              <a:t>2023-07-24</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C73D0A-9498-48F2-AD4C-A49711A02977}" type="slidenum">
              <a:rPr lang="en-CA" smtClean="0"/>
              <a:t>‹#›</a:t>
            </a:fld>
            <a:endParaRPr lang="en-CA"/>
          </a:p>
        </p:txBody>
      </p:sp>
    </p:spTree>
    <p:extLst>
      <p:ext uri="{BB962C8B-B14F-4D97-AF65-F5344CB8AC3E}">
        <p14:creationId xmlns:p14="http://schemas.microsoft.com/office/powerpoint/2010/main" val="117047514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pranavi28/Assignment_4_Sentiment_Analys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ealpython.com/python-nltk-sentiment-analysis/" TargetMode="External"/><Relationship Id="rId2" Type="http://schemas.openxmlformats.org/officeDocument/2006/relationships/hyperlink" Target="https://www.kaggle.com/datasets/mansithummar67/flipkart-product-review-dataset"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feature_extraction.text.TfidfVectorizer.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ansithummar67/flipkart-product-review-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092" y="1667416"/>
            <a:ext cx="7766936" cy="1646302"/>
          </a:xfrm>
        </p:spPr>
        <p:txBody>
          <a:bodyPr/>
          <a:lstStyle/>
          <a:p>
            <a:r>
              <a:rPr lang="en-CA" dirty="0" smtClean="0"/>
              <a:t>Assignment 4 – Sentiment Analysis</a:t>
            </a:r>
            <a:endParaRPr lang="en-CA" dirty="0"/>
          </a:p>
        </p:txBody>
      </p:sp>
      <p:sp>
        <p:nvSpPr>
          <p:cNvPr id="3" name="Subtitle 2"/>
          <p:cNvSpPr>
            <a:spLocks noGrp="1"/>
          </p:cNvSpPr>
          <p:nvPr>
            <p:ph type="subTitle" idx="1"/>
          </p:nvPr>
        </p:nvSpPr>
        <p:spPr/>
        <p:txBody>
          <a:bodyPr/>
          <a:lstStyle/>
          <a:p>
            <a:r>
              <a:rPr lang="en-CA" b="1" dirty="0" smtClean="0"/>
              <a:t>Pranavi Satheesan- 200536120</a:t>
            </a:r>
          </a:p>
          <a:p>
            <a:pPr algn="l"/>
            <a:r>
              <a:rPr lang="en-CA" b="1" dirty="0"/>
              <a:t> </a:t>
            </a:r>
            <a:r>
              <a:rPr lang="en-CA" b="1" dirty="0" smtClean="0"/>
              <a:t>                                                              </a:t>
            </a:r>
            <a:r>
              <a:rPr lang="en-CA" b="1" dirty="0" err="1" smtClean="0"/>
              <a:t>Rushda</a:t>
            </a:r>
            <a:r>
              <a:rPr lang="en-CA" b="1" dirty="0" smtClean="0"/>
              <a:t> </a:t>
            </a:r>
            <a:r>
              <a:rPr lang="en-CA" b="1" dirty="0" err="1" smtClean="0"/>
              <a:t>Najeeb</a:t>
            </a:r>
            <a:r>
              <a:rPr lang="en-CA" b="1" dirty="0" smtClean="0"/>
              <a:t>- 200526636</a:t>
            </a:r>
          </a:p>
        </p:txBody>
      </p:sp>
    </p:spTree>
    <p:extLst>
      <p:ext uri="{BB962C8B-B14F-4D97-AF65-F5344CB8AC3E}">
        <p14:creationId xmlns:p14="http://schemas.microsoft.com/office/powerpoint/2010/main" val="199391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77334" y="4693298"/>
            <a:ext cx="8861035" cy="186819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CA" dirty="0"/>
          </a:p>
        </p:txBody>
      </p:sp>
      <p:sp>
        <p:nvSpPr>
          <p:cNvPr id="6" name="Title 1"/>
          <p:cNvSpPr txBox="1">
            <a:spLocks/>
          </p:cNvSpPr>
          <p:nvPr/>
        </p:nvSpPr>
        <p:spPr>
          <a:xfrm>
            <a:off x="941701" y="2656113"/>
            <a:ext cx="8596668" cy="778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smtClean="0"/>
              <a:t>Project Screenshots</a:t>
            </a:r>
            <a:endParaRPr lang="en-CA" dirty="0"/>
          </a:p>
        </p:txBody>
      </p:sp>
    </p:spTree>
    <p:extLst>
      <p:ext uri="{BB962C8B-B14F-4D97-AF65-F5344CB8AC3E}">
        <p14:creationId xmlns:p14="http://schemas.microsoft.com/office/powerpoint/2010/main" val="154092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Importing libraries</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261" y="1735495"/>
            <a:ext cx="7417837" cy="3806888"/>
          </a:xfrm>
        </p:spPr>
      </p:pic>
    </p:spTree>
    <p:extLst>
      <p:ext uri="{BB962C8B-B14F-4D97-AF65-F5344CB8AC3E}">
        <p14:creationId xmlns:p14="http://schemas.microsoft.com/office/powerpoint/2010/main" val="151206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7984"/>
          </a:xfrm>
        </p:spPr>
        <p:txBody>
          <a:bodyPr/>
          <a:lstStyle/>
          <a:p>
            <a:r>
              <a:rPr lang="en-CA" dirty="0" smtClean="0"/>
              <a:t>Purpose of using Libraries</a:t>
            </a:r>
            <a:endParaRPr lang="en-CA" dirty="0"/>
          </a:p>
        </p:txBody>
      </p:sp>
      <p:sp>
        <p:nvSpPr>
          <p:cNvPr id="3" name="Content Placeholder 2"/>
          <p:cNvSpPr>
            <a:spLocks noGrp="1"/>
          </p:cNvSpPr>
          <p:nvPr>
            <p:ph idx="1"/>
          </p:nvPr>
        </p:nvSpPr>
        <p:spPr>
          <a:xfrm>
            <a:off x="677334" y="1548883"/>
            <a:ext cx="9082486" cy="4917232"/>
          </a:xfrm>
        </p:spPr>
        <p:txBody>
          <a:bodyPr>
            <a:normAutofit fontScale="92500" lnSpcReduction="20000"/>
          </a:bodyPr>
          <a:lstStyle/>
          <a:p>
            <a:r>
              <a:rPr lang="en-CA" dirty="0" err="1"/>
              <a:t>numpy</a:t>
            </a:r>
            <a:r>
              <a:rPr lang="en-CA" dirty="0"/>
              <a:t> (np): Numerical computing with arrays and math functions.</a:t>
            </a:r>
          </a:p>
          <a:p>
            <a:r>
              <a:rPr lang="en-CA" dirty="0"/>
              <a:t>pandas (</a:t>
            </a:r>
            <a:r>
              <a:rPr lang="en-CA" dirty="0" err="1"/>
              <a:t>pd</a:t>
            </a:r>
            <a:r>
              <a:rPr lang="en-CA" dirty="0"/>
              <a:t>): Data manipulation and analysis with </a:t>
            </a:r>
            <a:r>
              <a:rPr lang="en-CA" dirty="0" err="1"/>
              <a:t>DataFrames</a:t>
            </a:r>
            <a:r>
              <a:rPr lang="en-CA" dirty="0"/>
              <a:t>.</a:t>
            </a:r>
          </a:p>
          <a:p>
            <a:r>
              <a:rPr lang="en-CA" dirty="0" err="1"/>
              <a:t>matplotlib.pyplot</a:t>
            </a:r>
            <a:r>
              <a:rPr lang="en-CA" dirty="0"/>
              <a:t> (</a:t>
            </a:r>
            <a:r>
              <a:rPr lang="en-CA" dirty="0" err="1"/>
              <a:t>plt</a:t>
            </a:r>
            <a:r>
              <a:rPr lang="en-CA" dirty="0"/>
              <a:t>): Plotting library for visualizations.</a:t>
            </a:r>
          </a:p>
          <a:p>
            <a:r>
              <a:rPr lang="en-CA" dirty="0" err="1"/>
              <a:t>seaborn</a:t>
            </a:r>
            <a:r>
              <a:rPr lang="en-CA" dirty="0"/>
              <a:t> (</a:t>
            </a:r>
            <a:r>
              <a:rPr lang="en-CA" dirty="0" err="1"/>
              <a:t>sns</a:t>
            </a:r>
            <a:r>
              <a:rPr lang="en-CA" dirty="0"/>
              <a:t>): Data visualization with statistical graphics.</a:t>
            </a:r>
          </a:p>
          <a:p>
            <a:r>
              <a:rPr lang="en-CA" dirty="0" err="1"/>
              <a:t>wordcloud</a:t>
            </a:r>
            <a:r>
              <a:rPr lang="en-CA" dirty="0"/>
              <a:t>: Create word clouds to visualize text data.</a:t>
            </a:r>
          </a:p>
          <a:p>
            <a:r>
              <a:rPr lang="en-CA" dirty="0"/>
              <a:t>STOPWORDS: Commonly removed words in text analysis.</a:t>
            </a:r>
          </a:p>
          <a:p>
            <a:r>
              <a:rPr lang="en-CA" dirty="0" err="1"/>
              <a:t>sklearn.preprocessing.LabelEncoder</a:t>
            </a:r>
            <a:r>
              <a:rPr lang="en-CA" dirty="0"/>
              <a:t>: Encode categorical labels as numbers.</a:t>
            </a:r>
          </a:p>
          <a:p>
            <a:r>
              <a:rPr lang="en-CA" dirty="0" err="1"/>
              <a:t>sklearn.model_selection.train_test_split</a:t>
            </a:r>
            <a:r>
              <a:rPr lang="en-CA" dirty="0"/>
              <a:t>: Split data for model training/testing.</a:t>
            </a:r>
          </a:p>
          <a:p>
            <a:r>
              <a:rPr lang="en-CA" dirty="0" err="1"/>
              <a:t>sklearn.feature_extraction.text.TfidfVectorizer</a:t>
            </a:r>
            <a:r>
              <a:rPr lang="en-CA" dirty="0"/>
              <a:t>: Convert text to TF-IDF vectors.</a:t>
            </a:r>
          </a:p>
          <a:p>
            <a:r>
              <a:rPr lang="en-CA" dirty="0" err="1"/>
              <a:t>sklearn.feature_extraction.text.CountVectorizer</a:t>
            </a:r>
            <a:r>
              <a:rPr lang="en-CA" dirty="0"/>
              <a:t>: Convert text to word count vectors.</a:t>
            </a:r>
          </a:p>
          <a:p>
            <a:r>
              <a:rPr lang="en-CA" dirty="0"/>
              <a:t>re: Regular expressions for pattern matching and text manipulation.</a:t>
            </a:r>
          </a:p>
          <a:p>
            <a:r>
              <a:rPr lang="en-CA" dirty="0" err="1"/>
              <a:t>nltk</a:t>
            </a:r>
            <a:r>
              <a:rPr lang="en-CA" dirty="0"/>
              <a:t>: Natural Language Toolkit for NLP tasks.</a:t>
            </a:r>
          </a:p>
          <a:p>
            <a:r>
              <a:rPr lang="en-CA" dirty="0"/>
              <a:t>string: String manipulation functions and constants.</a:t>
            </a:r>
          </a:p>
          <a:p>
            <a:r>
              <a:rPr lang="en-CA" dirty="0"/>
              <a:t>warnings: Control warning message display.</a:t>
            </a:r>
          </a:p>
        </p:txBody>
      </p:sp>
    </p:spTree>
    <p:extLst>
      <p:ext uri="{BB962C8B-B14F-4D97-AF65-F5344CB8AC3E}">
        <p14:creationId xmlns:p14="http://schemas.microsoft.com/office/powerpoint/2010/main" val="119519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Loading the Data</a:t>
            </a:r>
            <a:endParaRPr lang="en-CA" dirty="0"/>
          </a:p>
        </p:txBody>
      </p:sp>
      <p:sp>
        <p:nvSpPr>
          <p:cNvPr id="5" name="Content Placeholder 4"/>
          <p:cNvSpPr>
            <a:spLocks noGrp="1"/>
          </p:cNvSpPr>
          <p:nvPr>
            <p:ph idx="1"/>
          </p:nvPr>
        </p:nvSpPr>
        <p:spPr/>
        <p:txBody>
          <a:bodyPr>
            <a:normAutofit/>
          </a:bodyPr>
          <a:lstStyle/>
          <a:p>
            <a:endParaRPr lang="en-CA" dirty="0" smtClean="0"/>
          </a:p>
          <a:p>
            <a:endParaRPr lang="en-CA" dirty="0"/>
          </a:p>
          <a:p>
            <a:endParaRPr lang="en-CA" dirty="0" smtClean="0"/>
          </a:p>
          <a:p>
            <a:r>
              <a:rPr lang="en-US" dirty="0"/>
              <a:t>The line reads data from the CSV file and converts it into a Pandas </a:t>
            </a:r>
            <a:r>
              <a:rPr lang="en-US" dirty="0" err="1"/>
              <a:t>DataFrame</a:t>
            </a:r>
            <a:r>
              <a:rPr lang="en-US" dirty="0"/>
              <a:t>. The </a:t>
            </a:r>
            <a:r>
              <a:rPr lang="en-US" dirty="0" err="1"/>
              <a:t>df</a:t>
            </a:r>
            <a:r>
              <a:rPr lang="en-US" dirty="0"/>
              <a:t> variable holds this </a:t>
            </a:r>
            <a:r>
              <a:rPr lang="en-US" dirty="0" err="1"/>
              <a:t>DataFrame</a:t>
            </a:r>
            <a:r>
              <a:rPr lang="en-US" dirty="0"/>
              <a:t> for further analysis or machine learning tasks.</a:t>
            </a:r>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056969"/>
            <a:ext cx="7826418" cy="952583"/>
          </a:xfrm>
          <a:prstGeom prst="rect">
            <a:avLst/>
          </a:prstGeom>
        </p:spPr>
      </p:pic>
    </p:spTree>
    <p:extLst>
      <p:ext uri="{BB962C8B-B14F-4D97-AF65-F5344CB8AC3E}">
        <p14:creationId xmlns:p14="http://schemas.microsoft.com/office/powerpoint/2010/main" val="1743807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 new </a:t>
            </a:r>
            <a:r>
              <a:rPr lang="en-CA" dirty="0" err="1" smtClean="0"/>
              <a:t>word_count</a:t>
            </a:r>
            <a:r>
              <a:rPr lang="en-CA" dirty="0" smtClean="0"/>
              <a:t> column</a:t>
            </a:r>
            <a:endParaRPr lang="en-CA" dirty="0"/>
          </a:p>
        </p:txBody>
      </p:sp>
      <p:sp>
        <p:nvSpPr>
          <p:cNvPr id="3" name="Content Placeholder 2"/>
          <p:cNvSpPr>
            <a:spLocks noGrp="1"/>
          </p:cNvSpPr>
          <p:nvPr>
            <p:ph idx="1"/>
          </p:nvPr>
        </p:nvSpPr>
        <p:spPr>
          <a:xfrm>
            <a:off x="677334" y="1446245"/>
            <a:ext cx="8596668" cy="5103845"/>
          </a:xfrm>
        </p:spPr>
        <p:txBody>
          <a:bodyPr>
            <a:normAutofit/>
          </a:bodyPr>
          <a:lstStyle/>
          <a:p>
            <a:endParaRPr lang="en-CA" dirty="0" smtClean="0"/>
          </a:p>
          <a:p>
            <a:endParaRPr lang="en-CA" dirty="0"/>
          </a:p>
          <a:p>
            <a:endParaRPr lang="en-CA" dirty="0" smtClean="0"/>
          </a:p>
          <a:p>
            <a:r>
              <a:rPr lang="en-US" dirty="0"/>
              <a:t>By using </a:t>
            </a:r>
            <a:r>
              <a:rPr lang="en-US" dirty="0" err="1"/>
              <a:t>df.Summary.str.len</a:t>
            </a:r>
            <a:r>
              <a:rPr lang="en-US" dirty="0"/>
              <a:t>(), we obtain a Pandas Series containing the count of characters in each summary. </a:t>
            </a:r>
            <a:endParaRPr lang="en-US" dirty="0" smtClean="0"/>
          </a:p>
          <a:p>
            <a:pPr marL="0" indent="0">
              <a:buNone/>
            </a:pPr>
            <a:endParaRPr lang="en-US" dirty="0" smtClean="0"/>
          </a:p>
          <a:p>
            <a:r>
              <a:rPr lang="en-US" dirty="0" smtClean="0"/>
              <a:t>We </a:t>
            </a:r>
            <a:r>
              <a:rPr lang="en-US" dirty="0"/>
              <a:t>then assign this Series to the new column "</a:t>
            </a:r>
            <a:r>
              <a:rPr lang="en-US" dirty="0" err="1"/>
              <a:t>word_count</a:t>
            </a:r>
            <a:r>
              <a:rPr lang="en-US" dirty="0"/>
              <a:t>" in the </a:t>
            </a:r>
            <a:r>
              <a:rPr lang="en-US" dirty="0" err="1"/>
              <a:t>DataFrame</a:t>
            </a:r>
            <a:r>
              <a:rPr lang="en-US" dirty="0"/>
              <a:t> </a:t>
            </a:r>
            <a:r>
              <a:rPr lang="en-US" dirty="0" err="1"/>
              <a:t>df</a:t>
            </a:r>
            <a:r>
              <a:rPr lang="en-US" dirty="0"/>
              <a:t>. The reason for doing this might be to have a quick way to analyze or visualize the distribution of the summary lengths in the dataset or for any other analysis that requires the word count information.</a:t>
            </a:r>
            <a:endParaRPr lang="en-CA" dirty="0" smtClean="0"/>
          </a:p>
          <a:p>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40" y="1446245"/>
            <a:ext cx="6256562" cy="853514"/>
          </a:xfrm>
          <a:prstGeom prst="rect">
            <a:avLst/>
          </a:prstGeom>
        </p:spPr>
      </p:pic>
    </p:spTree>
    <p:extLst>
      <p:ext uri="{BB962C8B-B14F-4D97-AF65-F5344CB8AC3E}">
        <p14:creationId xmlns:p14="http://schemas.microsoft.com/office/powerpoint/2010/main" val="221712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029"/>
            <a:ext cx="8596668" cy="1320800"/>
          </a:xfrm>
        </p:spPr>
        <p:txBody>
          <a:bodyPr/>
          <a:lstStyle/>
          <a:p>
            <a:r>
              <a:rPr lang="en-CA" dirty="0" smtClean="0"/>
              <a:t>Count the Unique Rating</a:t>
            </a:r>
            <a:endParaRPr lang="en-CA" dirty="0"/>
          </a:p>
        </p:txBody>
      </p:sp>
      <p:sp>
        <p:nvSpPr>
          <p:cNvPr id="3" name="Content Placeholder 2"/>
          <p:cNvSpPr>
            <a:spLocks noGrp="1"/>
          </p:cNvSpPr>
          <p:nvPr>
            <p:ph idx="1"/>
          </p:nvPr>
        </p:nvSpPr>
        <p:spPr>
          <a:xfrm>
            <a:off x="677334" y="1250303"/>
            <a:ext cx="8596668" cy="5262464"/>
          </a:xfrm>
        </p:spPr>
        <p:txBody>
          <a:bodyPr>
            <a:normAutofit fontScale="92500" lnSpcReduction="10000"/>
          </a:bodyPr>
          <a:lstStyle/>
          <a:p>
            <a:endParaRPr lang="en-CA" dirty="0" smtClean="0"/>
          </a:p>
          <a:p>
            <a:endParaRPr lang="en-CA" dirty="0"/>
          </a:p>
          <a:p>
            <a:endParaRPr lang="en-CA" dirty="0" smtClean="0"/>
          </a:p>
          <a:p>
            <a:endParaRPr lang="en-CA" dirty="0"/>
          </a:p>
          <a:p>
            <a:endParaRPr lang="en-CA" dirty="0" smtClean="0"/>
          </a:p>
          <a:p>
            <a:endParaRPr lang="en-CA" dirty="0"/>
          </a:p>
          <a:p>
            <a:r>
              <a:rPr lang="en-US" dirty="0"/>
              <a:t>The code snippet filters the </a:t>
            </a:r>
            <a:r>
              <a:rPr lang="en-US" dirty="0" err="1"/>
              <a:t>DataFrame</a:t>
            </a:r>
            <a:r>
              <a:rPr lang="en-US" dirty="0"/>
              <a:t> </a:t>
            </a:r>
            <a:r>
              <a:rPr lang="en-US" dirty="0" err="1"/>
              <a:t>df</a:t>
            </a:r>
            <a:r>
              <a:rPr lang="en-US" dirty="0"/>
              <a:t> to keep only rows with ratings 1, 2, 3, 4, or 5. Then, it calculates and displays the count of each unique rating value in the "Rate" column.</a:t>
            </a:r>
          </a:p>
          <a:p>
            <a:endParaRPr lang="en-US" dirty="0"/>
          </a:p>
          <a:p>
            <a:r>
              <a:rPr lang="en-US" dirty="0"/>
              <a:t>108,694 rows with a rating of 5.</a:t>
            </a:r>
          </a:p>
          <a:p>
            <a:r>
              <a:rPr lang="en-US" dirty="0"/>
              <a:t>39,653 rows with a rating of 4.</a:t>
            </a:r>
          </a:p>
          <a:p>
            <a:r>
              <a:rPr lang="en-US" dirty="0"/>
              <a:t>19,607 rows with a rating of 1.</a:t>
            </a:r>
          </a:p>
          <a:p>
            <a:r>
              <a:rPr lang="en-US" dirty="0"/>
              <a:t>15,681 rows with a rating of 3.</a:t>
            </a:r>
          </a:p>
          <a:p>
            <a:r>
              <a:rPr lang="en-US" dirty="0"/>
              <a:t>6,234 rows with a rating of 2.</a:t>
            </a:r>
            <a:endParaRPr lang="en-CA" dirty="0" smtClean="0"/>
          </a:p>
          <a:p>
            <a:endParaRPr lang="en-CA" dirty="0"/>
          </a:p>
          <a:p>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10" y="1158997"/>
            <a:ext cx="9307606" cy="2071667"/>
          </a:xfrm>
          <a:prstGeom prst="rect">
            <a:avLst/>
          </a:prstGeom>
        </p:spPr>
      </p:pic>
    </p:spTree>
    <p:extLst>
      <p:ext uri="{BB962C8B-B14F-4D97-AF65-F5344CB8AC3E}">
        <p14:creationId xmlns:p14="http://schemas.microsoft.com/office/powerpoint/2010/main" val="408737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7714"/>
            <a:ext cx="8596668" cy="1088572"/>
          </a:xfrm>
        </p:spPr>
        <p:txBody>
          <a:bodyPr/>
          <a:lstStyle/>
          <a:p>
            <a:r>
              <a:rPr lang="en-CA" dirty="0" smtClean="0"/>
              <a:t>Preprocessing the Data</a:t>
            </a:r>
            <a:endParaRPr lang="en-CA" dirty="0"/>
          </a:p>
        </p:txBody>
      </p:sp>
      <p:sp>
        <p:nvSpPr>
          <p:cNvPr id="3" name="Content Placeholder 2"/>
          <p:cNvSpPr>
            <a:spLocks noGrp="1"/>
          </p:cNvSpPr>
          <p:nvPr>
            <p:ph idx="1"/>
          </p:nvPr>
        </p:nvSpPr>
        <p:spPr>
          <a:xfrm>
            <a:off x="677334" y="1101013"/>
            <a:ext cx="8596668" cy="5318448"/>
          </a:xfrm>
        </p:spPr>
        <p:txBody>
          <a:bodyPr>
            <a:normAutofit/>
          </a:bodyPr>
          <a:lstStyle/>
          <a:p>
            <a:endParaRPr lang="en-CA" dirty="0" smtClean="0"/>
          </a:p>
          <a:p>
            <a:endParaRPr lang="en-CA" dirty="0"/>
          </a:p>
          <a:p>
            <a:endParaRPr lang="en-CA" dirty="0" smtClean="0"/>
          </a:p>
          <a:p>
            <a:endParaRPr lang="en-CA" dirty="0"/>
          </a:p>
          <a:p>
            <a:pPr marL="0" indent="0">
              <a:buNone/>
            </a:pPr>
            <a:endParaRPr lang="en-CA" dirty="0"/>
          </a:p>
          <a:p>
            <a:r>
              <a:rPr lang="en-US" dirty="0"/>
              <a:t>The purpose of these operations is to preprocess the text data in the input 'row' by removing special characters, punctuation, and extra spaces</a:t>
            </a:r>
            <a:r>
              <a:rPr lang="en-US" dirty="0" smtClean="0"/>
              <a:t>.</a:t>
            </a:r>
          </a:p>
          <a:p>
            <a:pPr marL="0" indent="0">
              <a:buNone/>
            </a:pPr>
            <a:endParaRPr lang="en-US" dirty="0" smtClean="0"/>
          </a:p>
          <a:p>
            <a:r>
              <a:rPr lang="en-US" dirty="0" smtClean="0"/>
              <a:t> </a:t>
            </a:r>
            <a:r>
              <a:rPr lang="en-US" dirty="0"/>
              <a:t>This step is commonly performed in natural language processing (NLP) tasks to normalize the text and make it cleaner and more consistent for further analysis or text processing tasks like tokenization or creating word </a:t>
            </a:r>
            <a:r>
              <a:rPr lang="en-US" dirty="0" err="1"/>
              <a:t>embeddings</a:t>
            </a:r>
            <a:r>
              <a:rPr lang="en-US" dirty="0"/>
              <a:t>.</a:t>
            </a:r>
            <a:endParaRPr lang="en-CA" dirty="0" smtClean="0"/>
          </a:p>
          <a:p>
            <a:endParaRPr lang="en-CA" dirty="0"/>
          </a:p>
          <a:p>
            <a:endParaRPr lang="en-CA" dirty="0" smtClean="0"/>
          </a:p>
          <a:p>
            <a:endParaRPr lang="en-CA" dirty="0"/>
          </a:p>
          <a:p>
            <a:endParaRPr lang="en-CA" dirty="0" smtClean="0"/>
          </a:p>
          <a:p>
            <a:pPr marL="0" indent="0">
              <a:buNone/>
            </a:pP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30" y="1398603"/>
            <a:ext cx="8647475" cy="1147969"/>
          </a:xfrm>
          <a:prstGeom prst="rect">
            <a:avLst/>
          </a:prstGeom>
        </p:spPr>
      </p:pic>
    </p:spTree>
    <p:extLst>
      <p:ext uri="{BB962C8B-B14F-4D97-AF65-F5344CB8AC3E}">
        <p14:creationId xmlns:p14="http://schemas.microsoft.com/office/powerpoint/2010/main" val="76529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4899"/>
            <a:ext cx="8596668" cy="1104693"/>
          </a:xfrm>
        </p:spPr>
        <p:txBody>
          <a:bodyPr>
            <a:normAutofit fontScale="90000"/>
          </a:bodyPr>
          <a:lstStyle/>
          <a:p>
            <a:r>
              <a:rPr lang="en-CA" dirty="0" smtClean="0"/>
              <a:t>Apply preprocessing function to the column</a:t>
            </a:r>
            <a:endParaRPr lang="en-CA" dirty="0"/>
          </a:p>
        </p:txBody>
      </p:sp>
      <p:sp>
        <p:nvSpPr>
          <p:cNvPr id="3" name="Content Placeholder 2"/>
          <p:cNvSpPr>
            <a:spLocks noGrp="1"/>
          </p:cNvSpPr>
          <p:nvPr>
            <p:ph idx="1"/>
          </p:nvPr>
        </p:nvSpPr>
        <p:spPr>
          <a:xfrm>
            <a:off x="677334" y="1996751"/>
            <a:ext cx="8596668" cy="4450702"/>
          </a:xfrm>
        </p:spPr>
        <p:txBody>
          <a:bodyPr>
            <a:normAutofit/>
          </a:bodyPr>
          <a:lstStyle/>
          <a:p>
            <a:endParaRPr lang="en-CA" dirty="0"/>
          </a:p>
          <a:p>
            <a:endParaRPr lang="en-CA" dirty="0" smtClean="0"/>
          </a:p>
          <a:p>
            <a:pPr marL="0" indent="0">
              <a:buNone/>
            </a:pPr>
            <a:endParaRPr lang="en-CA" dirty="0" smtClean="0"/>
          </a:p>
          <a:p>
            <a:r>
              <a:rPr lang="en-US" dirty="0"/>
              <a:t>The reason for doing this is to preprocess the text data in these columns in the </a:t>
            </a:r>
            <a:r>
              <a:rPr lang="en-US" dirty="0" err="1"/>
              <a:t>DataFrame</a:t>
            </a:r>
            <a:r>
              <a:rPr lang="en-US" dirty="0"/>
              <a:t>. </a:t>
            </a:r>
            <a:endParaRPr lang="en-US" dirty="0" smtClean="0"/>
          </a:p>
          <a:p>
            <a:r>
              <a:rPr lang="en-US" dirty="0" smtClean="0"/>
              <a:t>By </a:t>
            </a:r>
            <a:r>
              <a:rPr lang="en-US" dirty="0"/>
              <a:t>removing non-alphanumeric characters and reducing multiple spaces, the text data becomes cleaner and more standardized. </a:t>
            </a:r>
            <a:endParaRPr lang="en-US" dirty="0" smtClean="0"/>
          </a:p>
          <a:p>
            <a:r>
              <a:rPr lang="en-US" dirty="0" smtClean="0"/>
              <a:t>This </a:t>
            </a:r>
            <a:r>
              <a:rPr lang="en-US" dirty="0"/>
              <a:t>preprocessing is often essential before performing text-based analysis, natural language processing (NLP), or machine learning tasks involving textual data. </a:t>
            </a:r>
            <a:endParaRPr lang="en-US" dirty="0" smtClean="0"/>
          </a:p>
          <a:p>
            <a:r>
              <a:rPr lang="en-US" dirty="0" smtClean="0"/>
              <a:t>Additionally</a:t>
            </a:r>
            <a:r>
              <a:rPr lang="en-US" dirty="0"/>
              <a:t>, by handling non-string values and keeping them unchanged, we ensure that the preprocessing doesn't interfere with other types of data present in these columns.</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14" y="1257893"/>
            <a:ext cx="9097347" cy="1477716"/>
          </a:xfrm>
          <a:prstGeom prst="rect">
            <a:avLst/>
          </a:prstGeom>
        </p:spPr>
      </p:pic>
    </p:spTree>
    <p:extLst>
      <p:ext uri="{BB962C8B-B14F-4D97-AF65-F5344CB8AC3E}">
        <p14:creationId xmlns:p14="http://schemas.microsoft.com/office/powerpoint/2010/main" val="229390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367" y="190759"/>
            <a:ext cx="8596668" cy="826278"/>
          </a:xfrm>
        </p:spPr>
        <p:txBody>
          <a:bodyPr/>
          <a:lstStyle/>
          <a:p>
            <a:r>
              <a:rPr lang="en-CA" dirty="0" smtClean="0"/>
              <a:t>Positive and Negative Reviews</a:t>
            </a:r>
            <a:endParaRPr lang="en-CA" dirty="0"/>
          </a:p>
        </p:txBody>
      </p:sp>
      <p:sp>
        <p:nvSpPr>
          <p:cNvPr id="3" name="Content Placeholder 2"/>
          <p:cNvSpPr>
            <a:spLocks noGrp="1"/>
          </p:cNvSpPr>
          <p:nvPr>
            <p:ph idx="1"/>
          </p:nvPr>
        </p:nvSpPr>
        <p:spPr>
          <a:xfrm>
            <a:off x="677334" y="1511559"/>
            <a:ext cx="8596668" cy="5141168"/>
          </a:xfrm>
        </p:spPr>
        <p:txBody>
          <a:bodyPr>
            <a:normAutofit lnSpcReduction="10000"/>
          </a:bodyPr>
          <a:lstStyle/>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pPr marL="0" indent="0">
              <a:buNone/>
            </a:pPr>
            <a:endParaRPr lang="en-CA" dirty="0"/>
          </a:p>
          <a:p>
            <a:pPr marL="0" indent="0">
              <a:buNone/>
            </a:pPr>
            <a:endParaRPr lang="en-CA" dirty="0" smtClean="0"/>
          </a:p>
          <a:p>
            <a:pPr marL="0" indent="0">
              <a:buNone/>
            </a:pPr>
            <a:endParaRPr lang="en-CA" dirty="0"/>
          </a:p>
          <a:p>
            <a:pPr marL="0" indent="0">
              <a:buNone/>
            </a:pPr>
            <a:r>
              <a:rPr lang="en-CA" dirty="0" smtClean="0"/>
              <a:t>Positive Reviews- 164028</a:t>
            </a:r>
          </a:p>
          <a:p>
            <a:pPr marL="0" indent="0">
              <a:buNone/>
            </a:pPr>
            <a:r>
              <a:rPr lang="en-CA" dirty="0" smtClean="0"/>
              <a:t>Negative Reviews- 25841</a:t>
            </a:r>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049" y="1511559"/>
            <a:ext cx="6089168" cy="3588061"/>
          </a:xfrm>
          <a:prstGeom prst="rect">
            <a:avLst/>
          </a:prstGeom>
        </p:spPr>
      </p:pic>
    </p:spTree>
    <p:extLst>
      <p:ext uri="{BB962C8B-B14F-4D97-AF65-F5344CB8AC3E}">
        <p14:creationId xmlns:p14="http://schemas.microsoft.com/office/powerpoint/2010/main" val="160016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2359"/>
            <a:ext cx="8596668" cy="948612"/>
          </a:xfrm>
        </p:spPr>
        <p:txBody>
          <a:bodyPr/>
          <a:lstStyle/>
          <a:p>
            <a:r>
              <a:rPr lang="en-CA" dirty="0" smtClean="0"/>
              <a:t>Word Cloud- Code</a:t>
            </a:r>
            <a:endParaRPr lang="en-CA" dirty="0"/>
          </a:p>
        </p:txBody>
      </p:sp>
      <p:sp>
        <p:nvSpPr>
          <p:cNvPr id="3" name="Content Placeholder 2"/>
          <p:cNvSpPr>
            <a:spLocks noGrp="1"/>
          </p:cNvSpPr>
          <p:nvPr>
            <p:ph idx="1"/>
          </p:nvPr>
        </p:nvSpPr>
        <p:spPr>
          <a:xfrm>
            <a:off x="677334" y="1101014"/>
            <a:ext cx="8596668" cy="4949680"/>
          </a:xfrm>
        </p:spPr>
        <p:txBody>
          <a:bodyPr/>
          <a:lstStyle/>
          <a:p>
            <a:endParaRPr lang="en-CA" dirty="0" smtClean="0"/>
          </a:p>
          <a:p>
            <a:endParaRPr lang="en-CA" dirty="0"/>
          </a:p>
          <a:p>
            <a:endParaRPr lang="en-CA" dirty="0" smtClean="0"/>
          </a:p>
          <a:p>
            <a:endParaRPr lang="en-CA" dirty="0"/>
          </a:p>
          <a:p>
            <a:endParaRPr lang="en-CA" dirty="0" smtClean="0"/>
          </a:p>
          <a:p>
            <a:endParaRPr lang="en-CA" dirty="0"/>
          </a:p>
          <a:p>
            <a:r>
              <a:rPr lang="en-US" dirty="0"/>
              <a:t>The </a:t>
            </a:r>
            <a:r>
              <a:rPr lang="en-US" dirty="0" err="1"/>
              <a:t>word_cloud</a:t>
            </a:r>
            <a:r>
              <a:rPr lang="en-US" dirty="0"/>
              <a:t> function generates and displays a Word Cloud for the input text. </a:t>
            </a:r>
            <a:endParaRPr lang="en-US" dirty="0" smtClean="0"/>
          </a:p>
          <a:p>
            <a:r>
              <a:rPr lang="en-US" dirty="0" smtClean="0"/>
              <a:t>Word </a:t>
            </a:r>
            <a:r>
              <a:rPr lang="en-US" dirty="0"/>
              <a:t>Cloud is a visual representation of the most frequent words in the text, providing quick insights and summarization. </a:t>
            </a:r>
            <a:endParaRPr lang="en-US" dirty="0" smtClean="0"/>
          </a:p>
          <a:p>
            <a:r>
              <a:rPr lang="en-US" dirty="0" smtClean="0"/>
              <a:t>It </a:t>
            </a:r>
            <a:r>
              <a:rPr lang="en-US" dirty="0"/>
              <a:t>uses the </a:t>
            </a:r>
            <a:r>
              <a:rPr lang="en-US" dirty="0" err="1"/>
              <a:t>wordcloud</a:t>
            </a:r>
            <a:r>
              <a:rPr lang="en-US" dirty="0"/>
              <a:t> library with specified parameters for appearance and excludes common words (STOPWORDS) to enhance the visualization.</a:t>
            </a:r>
            <a:endParaRPr lang="en-CA"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10" y="1184777"/>
            <a:ext cx="7744408" cy="1711036"/>
          </a:xfrm>
          <a:prstGeom prst="rect">
            <a:avLst/>
          </a:prstGeom>
        </p:spPr>
      </p:pic>
    </p:spTree>
    <p:extLst>
      <p:ext uri="{BB962C8B-B14F-4D97-AF65-F5344CB8AC3E}">
        <p14:creationId xmlns:p14="http://schemas.microsoft.com/office/powerpoint/2010/main" val="144775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Introduction</a:t>
            </a:r>
            <a:endParaRPr lang="en-CA" dirty="0"/>
          </a:p>
        </p:txBody>
      </p:sp>
      <p:sp>
        <p:nvSpPr>
          <p:cNvPr id="3" name="Content Placeholder 2"/>
          <p:cNvSpPr>
            <a:spLocks noGrp="1"/>
          </p:cNvSpPr>
          <p:nvPr>
            <p:ph idx="1"/>
          </p:nvPr>
        </p:nvSpPr>
        <p:spPr/>
        <p:txBody>
          <a:bodyPr>
            <a:normAutofit/>
          </a:bodyPr>
          <a:lstStyle/>
          <a:p>
            <a:r>
              <a:rPr lang="en-US" dirty="0"/>
              <a:t>Sentiment analysis (opinion mining) on product reviews from Flipkart</a:t>
            </a:r>
            <a:r>
              <a:rPr lang="en-US" dirty="0" smtClean="0"/>
              <a:t>.</a:t>
            </a:r>
            <a:endParaRPr lang="en-US" dirty="0"/>
          </a:p>
          <a:p>
            <a:r>
              <a:rPr lang="en-US" dirty="0"/>
              <a:t>Importance of understanding customer sentiments for businesses</a:t>
            </a:r>
            <a:r>
              <a:rPr lang="en-US" dirty="0" smtClean="0"/>
              <a:t>.</a:t>
            </a:r>
            <a:endParaRPr lang="en-US" dirty="0"/>
          </a:p>
          <a:p>
            <a:r>
              <a:rPr lang="en-US" dirty="0"/>
              <a:t>Sentiment analysis as a powerful tool to extract valuable insights from textual data</a:t>
            </a:r>
            <a:r>
              <a:rPr lang="en-US" dirty="0" smtClean="0"/>
              <a:t>.</a:t>
            </a:r>
          </a:p>
          <a:p>
            <a:endParaRPr lang="en-US" dirty="0"/>
          </a:p>
          <a:p>
            <a:r>
              <a:rPr lang="en-US" dirty="0" smtClean="0"/>
              <a:t>GitHub </a:t>
            </a:r>
            <a:r>
              <a:rPr lang="en-US" dirty="0"/>
              <a:t>Link- </a:t>
            </a:r>
            <a:r>
              <a:rPr lang="en-US" dirty="0">
                <a:hlinkClick r:id="rId2"/>
              </a:rPr>
              <a:t>https://github.com/spranavi28/Assignment_4_Sentiment_Analysis</a:t>
            </a:r>
            <a:r>
              <a:rPr lang="en-US" dirty="0" smtClean="0">
                <a:hlinkClick r:id="rId2"/>
              </a:rPr>
              <a:t>/</a:t>
            </a:r>
            <a:endParaRPr lang="en-US" dirty="0" smtClean="0"/>
          </a:p>
          <a:p>
            <a:pPr marL="0" indent="0">
              <a:buNone/>
            </a:pPr>
            <a:endParaRPr lang="en-US" dirty="0"/>
          </a:p>
          <a:p>
            <a:endParaRPr lang="en-CA" dirty="0"/>
          </a:p>
        </p:txBody>
      </p:sp>
    </p:spTree>
    <p:extLst>
      <p:ext uri="{BB962C8B-B14F-4D97-AF65-F5344CB8AC3E}">
        <p14:creationId xmlns:p14="http://schemas.microsoft.com/office/powerpoint/2010/main" val="2905977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004"/>
            <a:ext cx="8596668" cy="1320800"/>
          </a:xfrm>
        </p:spPr>
        <p:txBody>
          <a:bodyPr/>
          <a:lstStyle/>
          <a:p>
            <a:r>
              <a:rPr lang="en-CA" dirty="0" smtClean="0"/>
              <a:t>Word Cloud- Positive Reviews</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483476"/>
            <a:ext cx="8596312" cy="4372060"/>
          </a:xfrm>
        </p:spPr>
      </p:pic>
    </p:spTree>
    <p:extLst>
      <p:ext uri="{BB962C8B-B14F-4D97-AF65-F5344CB8AC3E}">
        <p14:creationId xmlns:p14="http://schemas.microsoft.com/office/powerpoint/2010/main" val="51752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2359"/>
            <a:ext cx="8596668" cy="939282"/>
          </a:xfrm>
        </p:spPr>
        <p:txBody>
          <a:bodyPr/>
          <a:lstStyle/>
          <a:p>
            <a:r>
              <a:rPr lang="en-CA" dirty="0" smtClean="0"/>
              <a:t>Word Cloud- </a:t>
            </a:r>
            <a:r>
              <a:rPr lang="en-CA" dirty="0"/>
              <a:t>N</a:t>
            </a:r>
            <a:r>
              <a:rPr lang="en-CA" dirty="0" smtClean="0"/>
              <a:t>egative Reviews</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497764"/>
            <a:ext cx="8596312" cy="4372060"/>
          </a:xfrm>
        </p:spPr>
      </p:pic>
    </p:spTree>
    <p:extLst>
      <p:ext uri="{BB962C8B-B14F-4D97-AF65-F5344CB8AC3E}">
        <p14:creationId xmlns:p14="http://schemas.microsoft.com/office/powerpoint/2010/main" val="19043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99053"/>
            <a:ext cx="8596668" cy="789992"/>
          </a:xfrm>
        </p:spPr>
        <p:txBody>
          <a:bodyPr/>
          <a:lstStyle/>
          <a:p>
            <a:r>
              <a:rPr lang="en-CA" dirty="0" smtClean="0"/>
              <a:t>Results </a:t>
            </a:r>
            <a:endParaRPr lang="en-CA" dirty="0"/>
          </a:p>
        </p:txBody>
      </p:sp>
      <p:sp>
        <p:nvSpPr>
          <p:cNvPr id="4" name="Text Placeholder 3"/>
          <p:cNvSpPr>
            <a:spLocks noGrp="1"/>
          </p:cNvSpPr>
          <p:nvPr>
            <p:ph type="body" idx="1"/>
          </p:nvPr>
        </p:nvSpPr>
        <p:spPr>
          <a:xfrm>
            <a:off x="675745" y="989045"/>
            <a:ext cx="4185623" cy="817375"/>
          </a:xfrm>
        </p:spPr>
        <p:txBody>
          <a:bodyPr/>
          <a:lstStyle/>
          <a:p>
            <a:r>
              <a:rPr lang="en-CA" sz="1800" b="1" dirty="0"/>
              <a:t>Multinomial Naive Bayes (MNB) with TF-IDF Embedding</a:t>
            </a:r>
          </a:p>
        </p:txBody>
      </p:sp>
      <p:sp>
        <p:nvSpPr>
          <p:cNvPr id="5" name="Content Placeholder 4"/>
          <p:cNvSpPr>
            <a:spLocks noGrp="1"/>
          </p:cNvSpPr>
          <p:nvPr>
            <p:ph sz="half" idx="2"/>
          </p:nvPr>
        </p:nvSpPr>
        <p:spPr>
          <a:xfrm>
            <a:off x="675745" y="1940767"/>
            <a:ext cx="4185623" cy="4581331"/>
          </a:xfrm>
        </p:spPr>
        <p:txBody>
          <a:bodyPr>
            <a:normAutofit/>
          </a:bodyPr>
          <a:lstStyle/>
          <a:p>
            <a:pPr marL="0" indent="0">
              <a:buNone/>
            </a:pPr>
            <a:r>
              <a:rPr lang="en-US" dirty="0" smtClean="0"/>
              <a:t>   - </a:t>
            </a:r>
            <a:r>
              <a:rPr lang="en-US" dirty="0"/>
              <a:t>Accuracy: 91%</a:t>
            </a:r>
            <a:br>
              <a:rPr lang="en-US" dirty="0"/>
            </a:br>
            <a:r>
              <a:rPr lang="en-US" dirty="0"/>
              <a:t>   - Macro-average F1-score: 76%</a:t>
            </a:r>
            <a:br>
              <a:rPr lang="en-US" dirty="0"/>
            </a:br>
            <a:r>
              <a:rPr lang="en-US" dirty="0"/>
              <a:t>   - Weighted-average F1-score: 90%</a:t>
            </a:r>
            <a:br>
              <a:rPr lang="en-US" dirty="0"/>
            </a:br>
            <a:r>
              <a:rPr lang="en-US" dirty="0"/>
              <a:t>   - The MNB model performs reasonably well on precision and recall for class 1 (positive class) with a high F1-score of 95%, but its performance is weaker for class 0 (negative class) with an F1-score of 57%. This indicates that the model struggles to correctly classify the negative class instances.</a:t>
            </a:r>
            <a:br>
              <a:rPr lang="en-US" dirty="0"/>
            </a:br>
            <a:r>
              <a:rPr lang="en-US" dirty="0"/>
              <a:t>   - The confusion matrix shows that the MNB model misclassifies a significant number of class 0 instances as class 1, leading to a lower recall for class 0.</a:t>
            </a:r>
            <a:endParaRPr lang="en-CA" dirty="0"/>
          </a:p>
        </p:txBody>
      </p:sp>
      <p:sp>
        <p:nvSpPr>
          <p:cNvPr id="6" name="Text Placeholder 5"/>
          <p:cNvSpPr>
            <a:spLocks noGrp="1"/>
          </p:cNvSpPr>
          <p:nvPr>
            <p:ph type="body" sz="quarter" idx="3"/>
          </p:nvPr>
        </p:nvSpPr>
        <p:spPr>
          <a:xfrm>
            <a:off x="5191019" y="1109601"/>
            <a:ext cx="4185618" cy="576262"/>
          </a:xfrm>
        </p:spPr>
        <p:txBody>
          <a:bodyPr/>
          <a:lstStyle/>
          <a:p>
            <a:r>
              <a:rPr lang="en-US" sz="1800" b="1" dirty="0"/>
              <a:t>Multinomial Naive Bayes (MNB) with Count </a:t>
            </a:r>
            <a:r>
              <a:rPr lang="en-US" sz="1800" b="1" dirty="0" err="1"/>
              <a:t>Vectorizer</a:t>
            </a:r>
            <a:endParaRPr lang="en-CA" sz="1800" b="1" dirty="0"/>
          </a:p>
        </p:txBody>
      </p:sp>
      <p:sp>
        <p:nvSpPr>
          <p:cNvPr id="7" name="Content Placeholder 6"/>
          <p:cNvSpPr>
            <a:spLocks noGrp="1"/>
          </p:cNvSpPr>
          <p:nvPr>
            <p:ph sz="quarter" idx="4"/>
          </p:nvPr>
        </p:nvSpPr>
        <p:spPr>
          <a:xfrm>
            <a:off x="5088384" y="1806419"/>
            <a:ext cx="4185617" cy="4799654"/>
          </a:xfrm>
        </p:spPr>
        <p:txBody>
          <a:bodyPr>
            <a:normAutofit/>
          </a:bodyPr>
          <a:lstStyle/>
          <a:p>
            <a:pPr marL="0" indent="0">
              <a:buNone/>
            </a:pPr>
            <a:r>
              <a:rPr lang="en-US" dirty="0" smtClean="0"/>
              <a:t>   - </a:t>
            </a:r>
            <a:r>
              <a:rPr lang="en-US" dirty="0"/>
              <a:t>Accuracy: 94%</a:t>
            </a:r>
            <a:br>
              <a:rPr lang="en-US" dirty="0"/>
            </a:br>
            <a:r>
              <a:rPr lang="en-US" dirty="0"/>
              <a:t>   - Macro-average F1-score: 86%</a:t>
            </a:r>
            <a:br>
              <a:rPr lang="en-US" dirty="0"/>
            </a:br>
            <a:r>
              <a:rPr lang="en-US" dirty="0"/>
              <a:t>   - Weighted-average F1-score: 93%</a:t>
            </a:r>
            <a:br>
              <a:rPr lang="en-US" dirty="0"/>
            </a:br>
            <a:r>
              <a:rPr lang="en-US" dirty="0"/>
              <a:t>   - The MNB model shows improved performance on precision and recall for class 0 with an F1-score of 76%. However, it continues to perform well on class 1 with an F1-score of 96%.</a:t>
            </a:r>
            <a:br>
              <a:rPr lang="en-US" dirty="0"/>
            </a:br>
            <a:r>
              <a:rPr lang="en-US" dirty="0"/>
              <a:t>   - The confusion matrix indicates that the MNB model is better at classifying class 0 instances, but it still misclassifies some class 0 instances as class 1.</a:t>
            </a:r>
            <a:endParaRPr lang="en-CA" dirty="0"/>
          </a:p>
        </p:txBody>
      </p:sp>
    </p:spTree>
    <p:extLst>
      <p:ext uri="{BB962C8B-B14F-4D97-AF65-F5344CB8AC3E}">
        <p14:creationId xmlns:p14="http://schemas.microsoft.com/office/powerpoint/2010/main" val="49115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4" y="240938"/>
            <a:ext cx="8596668" cy="612710"/>
          </a:xfrm>
        </p:spPr>
        <p:txBody>
          <a:bodyPr>
            <a:normAutofit fontScale="90000"/>
          </a:bodyPr>
          <a:lstStyle/>
          <a:p>
            <a:r>
              <a:rPr lang="en-CA" dirty="0" smtClean="0"/>
              <a:t>Results</a:t>
            </a:r>
            <a:endParaRPr lang="en-CA" dirty="0"/>
          </a:p>
        </p:txBody>
      </p:sp>
      <p:sp>
        <p:nvSpPr>
          <p:cNvPr id="4" name="Text Placeholder 3"/>
          <p:cNvSpPr>
            <a:spLocks noGrp="1"/>
          </p:cNvSpPr>
          <p:nvPr>
            <p:ph type="body" idx="1"/>
          </p:nvPr>
        </p:nvSpPr>
        <p:spPr>
          <a:xfrm>
            <a:off x="675744" y="1354138"/>
            <a:ext cx="4185623" cy="576262"/>
          </a:xfrm>
        </p:spPr>
        <p:txBody>
          <a:bodyPr/>
          <a:lstStyle/>
          <a:p>
            <a:r>
              <a:rPr lang="en-US" sz="1800" b="1" dirty="0" err="1"/>
              <a:t>XGBoost</a:t>
            </a:r>
            <a:r>
              <a:rPr lang="en-US" sz="1800" b="1" dirty="0"/>
              <a:t> Classifier (XGBC) with TF-IDF Embedding</a:t>
            </a:r>
            <a:endParaRPr lang="en-CA" sz="1800" b="1" dirty="0"/>
          </a:p>
        </p:txBody>
      </p:sp>
      <p:sp>
        <p:nvSpPr>
          <p:cNvPr id="5" name="Content Placeholder 4"/>
          <p:cNvSpPr>
            <a:spLocks noGrp="1"/>
          </p:cNvSpPr>
          <p:nvPr>
            <p:ph sz="half" idx="2"/>
          </p:nvPr>
        </p:nvSpPr>
        <p:spPr>
          <a:xfrm>
            <a:off x="675745" y="2062065"/>
            <a:ext cx="4185623" cy="4506686"/>
          </a:xfrm>
        </p:spPr>
        <p:txBody>
          <a:bodyPr>
            <a:normAutofit/>
          </a:bodyPr>
          <a:lstStyle/>
          <a:p>
            <a:pPr marL="0" indent="0">
              <a:buNone/>
            </a:pPr>
            <a:r>
              <a:rPr lang="en-US" dirty="0"/>
              <a:t>- Accuracy: 95%</a:t>
            </a:r>
            <a:br>
              <a:rPr lang="en-US" dirty="0"/>
            </a:br>
            <a:r>
              <a:rPr lang="en-US" dirty="0"/>
              <a:t>   - Macro-average F1-score: 90%</a:t>
            </a:r>
            <a:br>
              <a:rPr lang="en-US" dirty="0"/>
            </a:br>
            <a:r>
              <a:rPr lang="en-US" dirty="0"/>
              <a:t>   - Weighted-average F1-score: 95%</a:t>
            </a:r>
            <a:br>
              <a:rPr lang="en-US" dirty="0"/>
            </a:br>
            <a:r>
              <a:rPr lang="en-US" dirty="0"/>
              <a:t>   - The XGBC model shows high precision and recall for both classes, leading to high F1-scores for both class 0 (83%) and class 1 (97%).</a:t>
            </a:r>
            <a:br>
              <a:rPr lang="en-US" dirty="0"/>
            </a:br>
            <a:r>
              <a:rPr lang="en-US" dirty="0"/>
              <a:t>   - The confusion matrix shows fewer misclassifications compared to MNB, with class 0 and class 1 instances being better separated.</a:t>
            </a:r>
            <a:endParaRPr lang="en-CA" dirty="0"/>
          </a:p>
        </p:txBody>
      </p:sp>
      <p:sp>
        <p:nvSpPr>
          <p:cNvPr id="6" name="Text Placeholder 5"/>
          <p:cNvSpPr>
            <a:spLocks noGrp="1"/>
          </p:cNvSpPr>
          <p:nvPr>
            <p:ph type="body" sz="quarter" idx="3"/>
          </p:nvPr>
        </p:nvSpPr>
        <p:spPr>
          <a:xfrm>
            <a:off x="4974078" y="1354138"/>
            <a:ext cx="4185618" cy="576262"/>
          </a:xfrm>
        </p:spPr>
        <p:txBody>
          <a:bodyPr/>
          <a:lstStyle/>
          <a:p>
            <a:r>
              <a:rPr lang="en-US" sz="1800" b="1" dirty="0" err="1"/>
              <a:t>XGBoost</a:t>
            </a:r>
            <a:r>
              <a:rPr lang="en-US" sz="1800" b="1" dirty="0"/>
              <a:t> Classifier (XGBC) with Count </a:t>
            </a:r>
            <a:r>
              <a:rPr lang="en-US" sz="1800" b="1" dirty="0" err="1"/>
              <a:t>Vectorizer</a:t>
            </a:r>
            <a:endParaRPr lang="en-CA" sz="1800" b="1" dirty="0"/>
          </a:p>
        </p:txBody>
      </p:sp>
      <p:sp>
        <p:nvSpPr>
          <p:cNvPr id="7" name="Content Placeholder 6"/>
          <p:cNvSpPr>
            <a:spLocks noGrp="1"/>
          </p:cNvSpPr>
          <p:nvPr>
            <p:ph sz="quarter" idx="4"/>
          </p:nvPr>
        </p:nvSpPr>
        <p:spPr>
          <a:xfrm>
            <a:off x="4974078" y="2062065"/>
            <a:ext cx="4185617" cy="4180115"/>
          </a:xfrm>
        </p:spPr>
        <p:txBody>
          <a:bodyPr>
            <a:normAutofit/>
          </a:bodyPr>
          <a:lstStyle/>
          <a:p>
            <a:pPr marL="0" indent="0">
              <a:buNone/>
            </a:pPr>
            <a:r>
              <a:rPr lang="en-US" dirty="0"/>
              <a:t>- Accuracy: 96%</a:t>
            </a:r>
            <a:br>
              <a:rPr lang="en-US" dirty="0"/>
            </a:br>
            <a:r>
              <a:rPr lang="en-US" dirty="0"/>
              <a:t>   - Macro-average F1-score: 92%</a:t>
            </a:r>
            <a:br>
              <a:rPr lang="en-US" dirty="0"/>
            </a:br>
            <a:r>
              <a:rPr lang="en-US" dirty="0"/>
              <a:t>   - Weighted-average F1-score: 96%</a:t>
            </a:r>
            <a:br>
              <a:rPr lang="en-US" dirty="0"/>
            </a:br>
            <a:r>
              <a:rPr lang="en-US" dirty="0"/>
              <a:t>   - Similar to XGBC with TF-IDF, this model exhibits high precision and recall for both classes, resulting in high F1-scores for class 0 (84%) and class 1 (98%).</a:t>
            </a:r>
            <a:br>
              <a:rPr lang="en-US" dirty="0"/>
            </a:br>
            <a:r>
              <a:rPr lang="en-US" dirty="0"/>
              <a:t>   - The confusion matrix also demonstrates strong performance, with fewer misclassifications compared to the MNB mode</a:t>
            </a:r>
            <a:endParaRPr lang="en-CA" dirty="0"/>
          </a:p>
        </p:txBody>
      </p:sp>
    </p:spTree>
    <p:extLst>
      <p:ext uri="{BB962C8B-B14F-4D97-AF65-F5344CB8AC3E}">
        <p14:creationId xmlns:p14="http://schemas.microsoft.com/office/powerpoint/2010/main" val="3317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3029"/>
            <a:ext cx="8596668" cy="855306"/>
          </a:xfrm>
        </p:spPr>
        <p:txBody>
          <a:bodyPr/>
          <a:lstStyle/>
          <a:p>
            <a:r>
              <a:rPr lang="en-CA" dirty="0" smtClean="0"/>
              <a:t>Comparison</a:t>
            </a:r>
            <a:endParaRPr lang="en-CA" dirty="0"/>
          </a:p>
        </p:txBody>
      </p:sp>
      <p:sp>
        <p:nvSpPr>
          <p:cNvPr id="3" name="Content Placeholder 2"/>
          <p:cNvSpPr>
            <a:spLocks noGrp="1"/>
          </p:cNvSpPr>
          <p:nvPr>
            <p:ph idx="1"/>
          </p:nvPr>
        </p:nvSpPr>
        <p:spPr>
          <a:xfrm>
            <a:off x="677334" y="1138335"/>
            <a:ext cx="8596668" cy="4903027"/>
          </a:xfrm>
        </p:spPr>
        <p:txBody>
          <a:bodyPr/>
          <a:lstStyle/>
          <a:p>
            <a:r>
              <a:rPr lang="en-US" dirty="0" smtClean="0"/>
              <a:t> </a:t>
            </a:r>
            <a:r>
              <a:rPr lang="en-US" dirty="0"/>
              <a:t>Both XGBC models outperform the MNB models in terms of accuracy, F1-scores, and confusion matrix performance</a:t>
            </a:r>
            <a:r>
              <a:rPr lang="en-US" dirty="0" smtClean="0"/>
              <a:t>.</a:t>
            </a:r>
          </a:p>
          <a:p>
            <a:r>
              <a:rPr lang="en-US" dirty="0" smtClean="0"/>
              <a:t>TF-IDF </a:t>
            </a:r>
            <a:r>
              <a:rPr lang="en-US" dirty="0"/>
              <a:t>and Count </a:t>
            </a:r>
            <a:r>
              <a:rPr lang="en-US" dirty="0" err="1"/>
              <a:t>Vectorizer</a:t>
            </a:r>
            <a:r>
              <a:rPr lang="en-US" dirty="0"/>
              <a:t> both provide valuable information for the models, but the XGBC model shows more consistent and robust performance across both types of </a:t>
            </a:r>
            <a:r>
              <a:rPr lang="en-US" dirty="0" err="1"/>
              <a:t>embeddings</a:t>
            </a:r>
            <a:r>
              <a:rPr lang="en-US" dirty="0"/>
              <a:t> compared to MNB</a:t>
            </a:r>
            <a:r>
              <a:rPr lang="en-US" dirty="0" smtClean="0"/>
              <a:t>.</a:t>
            </a:r>
          </a:p>
          <a:p>
            <a:r>
              <a:rPr lang="en-US" dirty="0" err="1" smtClean="0"/>
              <a:t>XGBoost</a:t>
            </a:r>
            <a:r>
              <a:rPr lang="en-US" dirty="0" smtClean="0"/>
              <a:t> </a:t>
            </a:r>
            <a:r>
              <a:rPr lang="en-US" dirty="0"/>
              <a:t>tends to handle the class imbalance and the complexities of the dataset better than MNB.</a:t>
            </a:r>
            <a:endParaRPr lang="en-CA" dirty="0"/>
          </a:p>
        </p:txBody>
      </p:sp>
    </p:spTree>
    <p:extLst>
      <p:ext uri="{BB962C8B-B14F-4D97-AF65-F5344CB8AC3E}">
        <p14:creationId xmlns:p14="http://schemas.microsoft.com/office/powerpoint/2010/main" val="99720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706"/>
            <a:ext cx="8596668" cy="715347"/>
          </a:xfrm>
        </p:spPr>
        <p:txBody>
          <a:bodyPr/>
          <a:lstStyle/>
          <a:p>
            <a:r>
              <a:rPr lang="en-CA" dirty="0" smtClean="0"/>
              <a:t>Findings</a:t>
            </a:r>
            <a:endParaRPr lang="en-CA" dirty="0"/>
          </a:p>
        </p:txBody>
      </p:sp>
      <p:sp>
        <p:nvSpPr>
          <p:cNvPr id="3" name="Content Placeholder 2"/>
          <p:cNvSpPr>
            <a:spLocks noGrp="1"/>
          </p:cNvSpPr>
          <p:nvPr>
            <p:ph idx="1"/>
          </p:nvPr>
        </p:nvSpPr>
        <p:spPr>
          <a:xfrm>
            <a:off x="677334" y="1101012"/>
            <a:ext cx="8596668" cy="5327779"/>
          </a:xfrm>
        </p:spPr>
        <p:txBody>
          <a:bodyPr>
            <a:normAutofit fontScale="92500" lnSpcReduction="20000"/>
          </a:bodyPr>
          <a:lstStyle/>
          <a:p>
            <a:r>
              <a:rPr lang="en-US" dirty="0"/>
              <a:t>The dataset exhibits a class imbalance, with the positive class (class 1) having significantly more instances than the negative class (class 0).</a:t>
            </a:r>
          </a:p>
          <a:p>
            <a:r>
              <a:rPr lang="en-US" dirty="0" err="1"/>
              <a:t>XGBoost</a:t>
            </a:r>
            <a:r>
              <a:rPr lang="en-US" dirty="0"/>
              <a:t> models show better generalization to the test set compared to Multinomial Naive Bayes, as evident from higher accuracy and F1-scores on the test set.</a:t>
            </a:r>
          </a:p>
          <a:p>
            <a:r>
              <a:rPr lang="en-US" dirty="0"/>
              <a:t> Multinomial Naive Bayes is a simpler model with high interpretability, while </a:t>
            </a:r>
            <a:r>
              <a:rPr lang="en-US" dirty="0" err="1"/>
              <a:t>XGBoost</a:t>
            </a:r>
            <a:r>
              <a:rPr lang="en-US" dirty="0"/>
              <a:t> is more complex and less interpretable.</a:t>
            </a:r>
          </a:p>
          <a:p>
            <a:r>
              <a:rPr lang="en-US" dirty="0"/>
              <a:t> Lemmatization of the text data likely improved model performance by reducing the number of unique words and standardizing word forms.</a:t>
            </a:r>
          </a:p>
          <a:p>
            <a:r>
              <a:rPr lang="en-US" dirty="0" err="1"/>
              <a:t>XGBoost</a:t>
            </a:r>
            <a:r>
              <a:rPr lang="en-US" dirty="0"/>
              <a:t> seems less sensitive to the choice of feature </a:t>
            </a:r>
            <a:r>
              <a:rPr lang="en-US" dirty="0" err="1"/>
              <a:t>embeddings</a:t>
            </a:r>
            <a:r>
              <a:rPr lang="en-US" dirty="0"/>
              <a:t> (TF-IDF or Count </a:t>
            </a:r>
            <a:r>
              <a:rPr lang="en-US" dirty="0" err="1"/>
              <a:t>Vectorizer</a:t>
            </a:r>
            <a:r>
              <a:rPr lang="en-US" dirty="0"/>
              <a:t>) compared to Multinomial Naive Bayes.</a:t>
            </a:r>
          </a:p>
          <a:p>
            <a:r>
              <a:rPr lang="en-US" dirty="0"/>
              <a:t> Overfitting should be considered, especially if the models were trained on a small dataset, and evaluation on a separate validation set is essential.</a:t>
            </a:r>
          </a:p>
          <a:p>
            <a:r>
              <a:rPr lang="en-US" dirty="0"/>
              <a:t> The business context and requirements play a vital role in selecting the final model. A trade-off between precision and recall might be necessary based on the application.</a:t>
            </a:r>
          </a:p>
          <a:p>
            <a:r>
              <a:rPr lang="en-US" dirty="0"/>
              <a:t> </a:t>
            </a:r>
            <a:r>
              <a:rPr lang="en-US" dirty="0" err="1"/>
              <a:t>XGBoost</a:t>
            </a:r>
            <a:r>
              <a:rPr lang="en-US" dirty="0"/>
              <a:t> with both TF-IDF and Count </a:t>
            </a:r>
            <a:r>
              <a:rPr lang="en-US" dirty="0" err="1"/>
              <a:t>Vectorizer</a:t>
            </a:r>
            <a:r>
              <a:rPr lang="en-US" dirty="0"/>
              <a:t> </a:t>
            </a:r>
            <a:r>
              <a:rPr lang="en-US" dirty="0" err="1"/>
              <a:t>embeddings</a:t>
            </a:r>
            <a:r>
              <a:rPr lang="en-US" dirty="0"/>
              <a:t> emerges as the top-performing model, demonstrating strong generalization and robustness to class imbalances.</a:t>
            </a:r>
            <a:endParaRPr lang="en-CA" dirty="0"/>
          </a:p>
        </p:txBody>
      </p:sp>
    </p:spTree>
    <p:extLst>
      <p:ext uri="{BB962C8B-B14F-4D97-AF65-F5344CB8AC3E}">
        <p14:creationId xmlns:p14="http://schemas.microsoft.com/office/powerpoint/2010/main" val="1927829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7045"/>
            <a:ext cx="8596668" cy="873967"/>
          </a:xfrm>
        </p:spPr>
        <p:txBody>
          <a:bodyPr/>
          <a:lstStyle/>
          <a:p>
            <a:r>
              <a:rPr lang="en-CA" dirty="0" smtClean="0"/>
              <a:t>Power BI Dashboard</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708" y="1184275"/>
            <a:ext cx="8468621" cy="4857750"/>
          </a:xfrm>
        </p:spPr>
      </p:pic>
    </p:spTree>
    <p:extLst>
      <p:ext uri="{BB962C8B-B14F-4D97-AF65-F5344CB8AC3E}">
        <p14:creationId xmlns:p14="http://schemas.microsoft.com/office/powerpoint/2010/main" val="898163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a:xfrm>
            <a:off x="1295401" y="2556932"/>
            <a:ext cx="9601196" cy="3507966"/>
          </a:xfrm>
        </p:spPr>
        <p:txBody>
          <a:bodyPr>
            <a:normAutofit/>
          </a:bodyPr>
          <a:lstStyle/>
          <a:p>
            <a:r>
              <a:rPr lang="en-US" dirty="0"/>
              <a:t>Sentiment analysis on product reviews from Flipkart provides valuable insights for businesses.</a:t>
            </a:r>
          </a:p>
          <a:p>
            <a:r>
              <a:rPr lang="en-US" dirty="0"/>
              <a:t>It aids in optimizing product offerings, enhancing customer satisfaction, and tailoring marketing strategies.</a:t>
            </a:r>
          </a:p>
          <a:p>
            <a:r>
              <a:rPr lang="en-US" dirty="0"/>
              <a:t>The Flipkart Product Review Dataset offers an excellent opportunity for exploring sentiment analysis in an e-commerce context.</a:t>
            </a:r>
          </a:p>
          <a:p>
            <a:r>
              <a:rPr lang="en-US" dirty="0"/>
              <a:t>Sentiment analysis is a powerful tool for understanding customer behavior and preferences, contributing to business success and competitiveness.</a:t>
            </a:r>
            <a:endParaRPr lang="en-CA" dirty="0"/>
          </a:p>
        </p:txBody>
      </p:sp>
    </p:spTree>
    <p:extLst>
      <p:ext uri="{BB962C8B-B14F-4D97-AF65-F5344CB8AC3E}">
        <p14:creationId xmlns:p14="http://schemas.microsoft.com/office/powerpoint/2010/main" val="183016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7673"/>
            <a:ext cx="8596668" cy="724678"/>
          </a:xfrm>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US" i="1" dirty="0"/>
              <a:t>Flipkart Products review Dataset</a:t>
            </a:r>
            <a:r>
              <a:rPr lang="en-US" dirty="0"/>
              <a:t>. (2023, January 26). </a:t>
            </a:r>
            <a:r>
              <a:rPr lang="en-US" dirty="0" err="1"/>
              <a:t>Kaggle</a:t>
            </a:r>
            <a:r>
              <a:rPr lang="en-US" dirty="0"/>
              <a:t>. </a:t>
            </a:r>
            <a:r>
              <a:rPr lang="en-US" dirty="0">
                <a:hlinkClick r:id="rId2" tooltip="https://www.kaggle.com/datasets/mansithummar67/flipkart-product-review-dataset"/>
              </a:rPr>
              <a:t>https://</a:t>
            </a:r>
            <a:r>
              <a:rPr lang="en-US" dirty="0" smtClean="0">
                <a:hlinkClick r:id="rId2" tooltip="https://www.kaggle.com/datasets/mansithummar67/flipkart-product-review-dataset"/>
              </a:rPr>
              <a:t>www.kaggle.com/datasets/mansithummar67/flipkart-product-review-dataset</a:t>
            </a:r>
            <a:endParaRPr lang="en-US" dirty="0" smtClean="0"/>
          </a:p>
          <a:p>
            <a:endParaRPr lang="en-US" dirty="0"/>
          </a:p>
          <a:p>
            <a:r>
              <a:rPr lang="en-US" dirty="0"/>
              <a:t>Python, R. (2022). Sentiment analysis: First steps with Python’s NLTK Library. </a:t>
            </a:r>
            <a:r>
              <a:rPr lang="en-US" i="1" dirty="0"/>
              <a:t>realpython.com</a:t>
            </a:r>
            <a:r>
              <a:rPr lang="en-US" dirty="0"/>
              <a:t>. </a:t>
            </a:r>
            <a:r>
              <a:rPr lang="en-US" dirty="0">
                <a:hlinkClick r:id="rId3" tooltip="https://realpython.com/python-nltk-sentiment-analysis/"/>
              </a:rPr>
              <a:t>https://realpython.com/python-nltk-sentiment-analysis</a:t>
            </a:r>
            <a:r>
              <a:rPr lang="en-US" dirty="0" smtClean="0">
                <a:hlinkClick r:id="rId3" tooltip="https://realpython.com/python-nltk-sentiment-analysis/"/>
              </a:rPr>
              <a:t>/</a:t>
            </a:r>
            <a:endParaRPr lang="en-US" dirty="0" smtClean="0"/>
          </a:p>
          <a:p>
            <a:endParaRPr lang="en-US" dirty="0"/>
          </a:p>
          <a:p>
            <a:r>
              <a:rPr lang="en-CA" i="1" dirty="0" err="1"/>
              <a:t>Sklearn.feature_extraction.text.TfidFVectorizer</a:t>
            </a:r>
            <a:r>
              <a:rPr lang="en-CA" dirty="0"/>
              <a:t>. (</a:t>
            </a:r>
            <a:r>
              <a:rPr lang="en-CA" dirty="0" err="1"/>
              <a:t>n.d.</a:t>
            </a:r>
            <a:r>
              <a:rPr lang="en-CA" dirty="0"/>
              <a:t>). </a:t>
            </a:r>
            <a:r>
              <a:rPr lang="en-CA" dirty="0" err="1"/>
              <a:t>Scikit</a:t>
            </a:r>
            <a:r>
              <a:rPr lang="en-CA" dirty="0"/>
              <a:t>-learn. </a:t>
            </a:r>
            <a:r>
              <a:rPr lang="en-CA" dirty="0">
                <a:hlinkClick r:id="rId4" tooltip="https://scikit-learn.org/stable/modules/generated/sklearn.feature_extraction.text.tfidfvectorizer.html"/>
              </a:rPr>
              <a:t>https://scikit-learn.org/stable/modules/generated/sklearn.feature_extraction.text.TfidfVectorizer.html</a:t>
            </a:r>
            <a:endParaRPr lang="en-CA" dirty="0"/>
          </a:p>
        </p:txBody>
      </p:sp>
    </p:spTree>
    <p:extLst>
      <p:ext uri="{BB962C8B-B14F-4D97-AF65-F5344CB8AC3E}">
        <p14:creationId xmlns:p14="http://schemas.microsoft.com/office/powerpoint/2010/main" val="236114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Flipkart Product Review Dataset</a:t>
            </a:r>
            <a:r>
              <a:rPr lang="en-CA" dirty="0" smtClean="0"/>
              <a:t> </a:t>
            </a:r>
            <a:endParaRPr lang="en-CA" dirty="0"/>
          </a:p>
        </p:txBody>
      </p:sp>
      <p:sp>
        <p:nvSpPr>
          <p:cNvPr id="3" name="Content Placeholder 2"/>
          <p:cNvSpPr>
            <a:spLocks noGrp="1"/>
          </p:cNvSpPr>
          <p:nvPr>
            <p:ph idx="1"/>
          </p:nvPr>
        </p:nvSpPr>
        <p:spPr/>
        <p:txBody>
          <a:bodyPr>
            <a:normAutofit/>
          </a:bodyPr>
          <a:lstStyle/>
          <a:p>
            <a:r>
              <a:rPr lang="en-CA" dirty="0"/>
              <a:t>Dataset available on </a:t>
            </a:r>
            <a:r>
              <a:rPr lang="en-CA" dirty="0" err="1" smtClean="0"/>
              <a:t>Kaggle</a:t>
            </a:r>
            <a:r>
              <a:rPr lang="en-CA" dirty="0"/>
              <a:t>- </a:t>
            </a:r>
            <a:r>
              <a:rPr lang="en-CA" dirty="0">
                <a:hlinkClick r:id="rId2"/>
              </a:rPr>
              <a:t>https://</a:t>
            </a:r>
            <a:r>
              <a:rPr lang="en-CA" dirty="0" smtClean="0">
                <a:hlinkClick r:id="rId2"/>
              </a:rPr>
              <a:t>www.kaggle.com/datasets/mansithummar67/flipkart-product-review-dataset</a:t>
            </a:r>
            <a:endParaRPr lang="en-CA" dirty="0" smtClean="0"/>
          </a:p>
          <a:p>
            <a:pPr marL="0" indent="0">
              <a:buNone/>
            </a:pPr>
            <a:endParaRPr lang="en-CA" dirty="0"/>
          </a:p>
          <a:p>
            <a:r>
              <a:rPr lang="en-US" dirty="0"/>
              <a:t>Contains product reviews and ratings submitted by </a:t>
            </a:r>
            <a:r>
              <a:rPr lang="en-US" dirty="0" smtClean="0"/>
              <a:t>users</a:t>
            </a:r>
          </a:p>
          <a:p>
            <a:pPr marL="0" indent="0">
              <a:buNone/>
            </a:pPr>
            <a:endParaRPr lang="en-US" dirty="0" smtClean="0"/>
          </a:p>
          <a:p>
            <a:r>
              <a:rPr lang="en-US" dirty="0"/>
              <a:t>Rich collection of textual data from diverse product categories</a:t>
            </a:r>
            <a:endParaRPr lang="en-US" dirty="0"/>
          </a:p>
        </p:txBody>
      </p:sp>
    </p:spTree>
    <p:extLst>
      <p:ext uri="{BB962C8B-B14F-4D97-AF65-F5344CB8AC3E}">
        <p14:creationId xmlns:p14="http://schemas.microsoft.com/office/powerpoint/2010/main" val="93766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7454"/>
            <a:ext cx="8596668" cy="872930"/>
          </a:xfrm>
        </p:spPr>
        <p:txBody>
          <a:bodyPr/>
          <a:lstStyle/>
          <a:p>
            <a:r>
              <a:rPr lang="en-CA" dirty="0" smtClean="0"/>
              <a:t>Project Architecture</a:t>
            </a:r>
            <a:endParaRPr lang="en-CA"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6465" y="696249"/>
            <a:ext cx="4413380" cy="6225721"/>
          </a:xfrm>
        </p:spPr>
      </p:pic>
    </p:spTree>
    <p:extLst>
      <p:ext uri="{BB962C8B-B14F-4D97-AF65-F5344CB8AC3E}">
        <p14:creationId xmlns:p14="http://schemas.microsoft.com/office/powerpoint/2010/main" val="370781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996" y="550507"/>
            <a:ext cx="8596668" cy="5882742"/>
          </a:xfrm>
        </p:spPr>
        <p:txBody>
          <a:bodyPr>
            <a:normAutofit fontScale="92500" lnSpcReduction="10000"/>
          </a:bodyPr>
          <a:lstStyle/>
          <a:p>
            <a:pPr marL="0" indent="0">
              <a:buNone/>
            </a:pPr>
            <a:r>
              <a:rPr lang="en-US" sz="2600" b="1" dirty="0" smtClean="0"/>
              <a:t>Architecture Flow</a:t>
            </a:r>
          </a:p>
          <a:p>
            <a:endParaRPr lang="en-US" dirty="0"/>
          </a:p>
          <a:p>
            <a:r>
              <a:rPr lang="en-US" dirty="0" smtClean="0"/>
              <a:t>Data </a:t>
            </a:r>
            <a:r>
              <a:rPr lang="en-US" dirty="0"/>
              <a:t>source: Obtain raw text data</a:t>
            </a:r>
            <a:r>
              <a:rPr lang="en-US" dirty="0" smtClean="0"/>
              <a:t>.</a:t>
            </a:r>
          </a:p>
          <a:p>
            <a:r>
              <a:rPr lang="en-US" dirty="0" smtClean="0"/>
              <a:t>Data </a:t>
            </a:r>
            <a:r>
              <a:rPr lang="en-US" dirty="0"/>
              <a:t>preprocessing: Clean and format the text by removing irrelevant information, special characters, and punctuation.</a:t>
            </a:r>
            <a:br>
              <a:rPr lang="en-US" dirty="0"/>
            </a:br>
            <a:r>
              <a:rPr lang="en-US" dirty="0" smtClean="0"/>
              <a:t> </a:t>
            </a:r>
            <a:r>
              <a:rPr lang="en-US" dirty="0"/>
              <a:t>Stop words removal: Eliminate common words without significant meaning to reduce noise.</a:t>
            </a:r>
            <a:br>
              <a:rPr lang="en-US" dirty="0"/>
            </a:br>
            <a:r>
              <a:rPr lang="en-US" dirty="0" smtClean="0"/>
              <a:t>Tokenization</a:t>
            </a:r>
            <a:r>
              <a:rPr lang="en-US" dirty="0"/>
              <a:t>: Split the text into individual words or tokens.</a:t>
            </a:r>
            <a:br>
              <a:rPr lang="en-US" dirty="0"/>
            </a:br>
            <a:r>
              <a:rPr lang="en-US" dirty="0" smtClean="0"/>
              <a:t>Vectorization</a:t>
            </a:r>
            <a:r>
              <a:rPr lang="en-US" dirty="0"/>
              <a:t>: Use TF-IDF </a:t>
            </a:r>
            <a:r>
              <a:rPr lang="en-US" dirty="0" err="1"/>
              <a:t>vectorizer</a:t>
            </a:r>
            <a:r>
              <a:rPr lang="en-US" dirty="0"/>
              <a:t> to convert text data into numerical features, giving importance to words based on their occurrence in the document and dataset.</a:t>
            </a:r>
            <a:br>
              <a:rPr lang="en-US" dirty="0"/>
            </a:br>
            <a:r>
              <a:rPr lang="en-US" dirty="0" smtClean="0"/>
              <a:t>Lemmatization</a:t>
            </a:r>
            <a:r>
              <a:rPr lang="en-US" dirty="0"/>
              <a:t>: Reduce words to their base or root form to treat different inflections of the same word as a single entity</a:t>
            </a:r>
            <a:r>
              <a:rPr lang="en-US" dirty="0" smtClean="0"/>
              <a:t>.</a:t>
            </a:r>
          </a:p>
          <a:p>
            <a:r>
              <a:rPr lang="en-US" dirty="0" smtClean="0"/>
              <a:t>Model </a:t>
            </a:r>
            <a:r>
              <a:rPr lang="en-US" dirty="0"/>
              <a:t>training: Train a machine learning model (e.g., </a:t>
            </a:r>
            <a:r>
              <a:rPr lang="en-US" dirty="0" err="1"/>
              <a:t>XGBoost</a:t>
            </a:r>
            <a:r>
              <a:rPr lang="en-US" dirty="0"/>
              <a:t> or Multinomial Naive Bayes) to predict sentiment based on the processed data.</a:t>
            </a:r>
            <a:br>
              <a:rPr lang="en-US" dirty="0"/>
            </a:br>
            <a:r>
              <a:rPr lang="en-US" dirty="0" smtClean="0"/>
              <a:t>Visualization</a:t>
            </a:r>
            <a:r>
              <a:rPr lang="en-US" dirty="0"/>
              <a:t>: Use word clouds to visualize frequent words associated with positive and negative sentiment</a:t>
            </a:r>
            <a:r>
              <a:rPr lang="en-US" dirty="0" smtClean="0"/>
              <a:t>.</a:t>
            </a:r>
          </a:p>
          <a:p>
            <a:r>
              <a:rPr lang="en-US" dirty="0" smtClean="0"/>
              <a:t>Model </a:t>
            </a:r>
            <a:r>
              <a:rPr lang="en-US" dirty="0"/>
              <a:t>evaluation: Assess model performance using metrics like accuracy, F1-score, precision, and recall to predict sentiment on new, unseen data.</a:t>
            </a:r>
            <a:br>
              <a:rPr lang="en-US" dirty="0"/>
            </a:br>
            <a:r>
              <a:rPr lang="en-US" dirty="0" smtClean="0"/>
              <a:t>Insight </a:t>
            </a:r>
            <a:r>
              <a:rPr lang="en-US" dirty="0"/>
              <a:t>generation: Enable insights into the sentiment expressed in the text data for informed decision-making.</a:t>
            </a:r>
            <a:endParaRPr lang="en-CA" dirty="0"/>
          </a:p>
        </p:txBody>
      </p:sp>
    </p:spTree>
    <p:extLst>
      <p:ext uri="{BB962C8B-B14F-4D97-AF65-F5344CB8AC3E}">
        <p14:creationId xmlns:p14="http://schemas.microsoft.com/office/powerpoint/2010/main" val="400172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Objectives</a:t>
            </a:r>
            <a:endParaRPr lang="en-CA" dirty="0"/>
          </a:p>
        </p:txBody>
      </p:sp>
      <p:sp>
        <p:nvSpPr>
          <p:cNvPr id="3" name="Content Placeholder 2"/>
          <p:cNvSpPr>
            <a:spLocks noGrp="1"/>
          </p:cNvSpPr>
          <p:nvPr>
            <p:ph idx="1"/>
          </p:nvPr>
        </p:nvSpPr>
        <p:spPr/>
        <p:txBody>
          <a:bodyPr/>
          <a:lstStyle/>
          <a:p>
            <a:r>
              <a:rPr lang="en-US" dirty="0"/>
              <a:t>Analyze customer sentiments towards products on Flipkart</a:t>
            </a:r>
            <a:r>
              <a:rPr lang="en-US" dirty="0" smtClean="0"/>
              <a:t>.</a:t>
            </a:r>
          </a:p>
          <a:p>
            <a:pPr marL="0" indent="0">
              <a:buNone/>
            </a:pPr>
            <a:endParaRPr lang="en-US" dirty="0"/>
          </a:p>
          <a:p>
            <a:r>
              <a:rPr lang="en-US" dirty="0"/>
              <a:t>Gain insights into customer preferences and popular </a:t>
            </a:r>
            <a:r>
              <a:rPr lang="en-US" dirty="0" smtClean="0"/>
              <a:t>products.</a:t>
            </a:r>
          </a:p>
          <a:p>
            <a:pPr marL="0" indent="0">
              <a:buNone/>
            </a:pPr>
            <a:endParaRPr lang="en-US" dirty="0"/>
          </a:p>
          <a:p>
            <a:r>
              <a:rPr lang="en-US" dirty="0"/>
              <a:t>Detect potential issues and areas for improvement in products and services.</a:t>
            </a:r>
          </a:p>
          <a:p>
            <a:endParaRPr lang="en-CA" dirty="0"/>
          </a:p>
        </p:txBody>
      </p:sp>
    </p:spTree>
    <p:extLst>
      <p:ext uri="{BB962C8B-B14F-4D97-AF65-F5344CB8AC3E}">
        <p14:creationId xmlns:p14="http://schemas.microsoft.com/office/powerpoint/2010/main" val="381482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Methodology</a:t>
            </a:r>
            <a:endParaRPr lang="en-CA" dirty="0"/>
          </a:p>
        </p:txBody>
      </p:sp>
      <p:sp>
        <p:nvSpPr>
          <p:cNvPr id="3" name="Content Placeholder 2"/>
          <p:cNvSpPr>
            <a:spLocks noGrp="1"/>
          </p:cNvSpPr>
          <p:nvPr>
            <p:ph idx="1"/>
          </p:nvPr>
        </p:nvSpPr>
        <p:spPr/>
        <p:txBody>
          <a:bodyPr/>
          <a:lstStyle/>
          <a:p>
            <a:r>
              <a:rPr lang="en-US" dirty="0"/>
              <a:t>Data preprocessing: Tokenization, stop-word removal, stemming.</a:t>
            </a:r>
          </a:p>
          <a:p>
            <a:r>
              <a:rPr lang="en-US" dirty="0"/>
              <a:t>Feature extraction from textual data.</a:t>
            </a:r>
          </a:p>
          <a:p>
            <a:r>
              <a:rPr lang="en-US" dirty="0"/>
              <a:t>Model training and evaluation.</a:t>
            </a:r>
          </a:p>
          <a:p>
            <a:r>
              <a:rPr lang="en-US" dirty="0"/>
              <a:t>Algorithms: Naive Bayes, </a:t>
            </a:r>
            <a:r>
              <a:rPr lang="en-US" dirty="0" err="1" smtClean="0"/>
              <a:t>XGBoost</a:t>
            </a:r>
            <a:r>
              <a:rPr lang="en-US" dirty="0" smtClean="0"/>
              <a:t>.</a:t>
            </a:r>
            <a:endParaRPr lang="en-US" dirty="0"/>
          </a:p>
          <a:p>
            <a:endParaRPr lang="en-CA" dirty="0"/>
          </a:p>
        </p:txBody>
      </p:sp>
    </p:spTree>
    <p:extLst>
      <p:ext uri="{BB962C8B-B14F-4D97-AF65-F5344CB8AC3E}">
        <p14:creationId xmlns:p14="http://schemas.microsoft.com/office/powerpoint/2010/main" val="308070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a:t>
            </a:r>
            <a:endParaRPr lang="en-CA" dirty="0"/>
          </a:p>
        </p:txBody>
      </p:sp>
      <p:sp>
        <p:nvSpPr>
          <p:cNvPr id="3" name="Content Placeholder 2"/>
          <p:cNvSpPr>
            <a:spLocks noGrp="1"/>
          </p:cNvSpPr>
          <p:nvPr>
            <p:ph idx="1"/>
          </p:nvPr>
        </p:nvSpPr>
        <p:spPr/>
        <p:txBody>
          <a:bodyPr/>
          <a:lstStyle/>
          <a:p>
            <a:r>
              <a:rPr lang="en-US" dirty="0"/>
              <a:t>Optimize product offerings based on customer feedback</a:t>
            </a:r>
            <a:r>
              <a:rPr lang="en-US" dirty="0" smtClean="0"/>
              <a:t>.</a:t>
            </a:r>
          </a:p>
          <a:p>
            <a:pPr marL="0" indent="0">
              <a:buNone/>
            </a:pPr>
            <a:endParaRPr lang="en-US" dirty="0"/>
          </a:p>
          <a:p>
            <a:r>
              <a:rPr lang="en-US" dirty="0"/>
              <a:t>Enhance customer satisfaction and experience</a:t>
            </a:r>
            <a:r>
              <a:rPr lang="en-US" dirty="0" smtClean="0"/>
              <a:t>.</a:t>
            </a:r>
          </a:p>
          <a:p>
            <a:pPr marL="0" indent="0">
              <a:buNone/>
            </a:pPr>
            <a:endParaRPr lang="en-US" dirty="0"/>
          </a:p>
          <a:p>
            <a:r>
              <a:rPr lang="en-US" dirty="0"/>
              <a:t>Tailor marketing strategies to customer sentiments.</a:t>
            </a:r>
          </a:p>
          <a:p>
            <a:endParaRPr lang="en-CA" dirty="0"/>
          </a:p>
        </p:txBody>
      </p:sp>
    </p:spTree>
    <p:extLst>
      <p:ext uri="{BB962C8B-B14F-4D97-AF65-F5344CB8AC3E}">
        <p14:creationId xmlns:p14="http://schemas.microsoft.com/office/powerpoint/2010/main" val="3465285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Business Impact</a:t>
            </a:r>
            <a:endParaRPr lang="en-CA" dirty="0"/>
          </a:p>
        </p:txBody>
      </p:sp>
      <p:sp>
        <p:nvSpPr>
          <p:cNvPr id="3" name="Content Placeholder 2"/>
          <p:cNvSpPr>
            <a:spLocks noGrp="1"/>
          </p:cNvSpPr>
          <p:nvPr>
            <p:ph idx="1"/>
          </p:nvPr>
        </p:nvSpPr>
        <p:spPr/>
        <p:txBody>
          <a:bodyPr/>
          <a:lstStyle/>
          <a:p>
            <a:r>
              <a:rPr lang="en-US" dirty="0"/>
              <a:t>Decision-making insights for Flipkart and other e-commerce platforms</a:t>
            </a:r>
            <a:r>
              <a:rPr lang="en-US" dirty="0" smtClean="0"/>
              <a:t>.</a:t>
            </a:r>
          </a:p>
          <a:p>
            <a:pPr marL="0" indent="0">
              <a:buNone/>
            </a:pPr>
            <a:endParaRPr lang="en-US" dirty="0"/>
          </a:p>
          <a:p>
            <a:r>
              <a:rPr lang="en-US" dirty="0"/>
              <a:t>Improving customer retention and loyalty.</a:t>
            </a:r>
          </a:p>
          <a:p>
            <a:endParaRPr lang="en-CA" dirty="0"/>
          </a:p>
        </p:txBody>
      </p:sp>
    </p:spTree>
    <p:extLst>
      <p:ext uri="{BB962C8B-B14F-4D97-AF65-F5344CB8AC3E}">
        <p14:creationId xmlns:p14="http://schemas.microsoft.com/office/powerpoint/2010/main" val="4535207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127</TotalTime>
  <Words>1770</Words>
  <Application>Microsoft Office PowerPoint</Application>
  <PresentationFormat>Widescreen</PresentationFormat>
  <Paragraphs>175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Assignment 4 – Sentiment Analysis</vt:lpstr>
      <vt:lpstr>Introduction</vt:lpstr>
      <vt:lpstr>Flipkart Product Review Dataset </vt:lpstr>
      <vt:lpstr>Project Architecture</vt:lpstr>
      <vt:lpstr>PowerPoint Presentation</vt:lpstr>
      <vt:lpstr>Objectives</vt:lpstr>
      <vt:lpstr>Methodology</vt:lpstr>
      <vt:lpstr>Benefits</vt:lpstr>
      <vt:lpstr>Business Impact</vt:lpstr>
      <vt:lpstr>PowerPoint Presentation</vt:lpstr>
      <vt:lpstr>Importing libraries</vt:lpstr>
      <vt:lpstr>Purpose of using Libraries</vt:lpstr>
      <vt:lpstr>Loading the Data</vt:lpstr>
      <vt:lpstr>Adding a new word_count column</vt:lpstr>
      <vt:lpstr>Count the Unique Rating</vt:lpstr>
      <vt:lpstr>Preprocessing the Data</vt:lpstr>
      <vt:lpstr>Apply preprocessing function to the column</vt:lpstr>
      <vt:lpstr>Positive and Negative Reviews</vt:lpstr>
      <vt:lpstr>Word Cloud- Code</vt:lpstr>
      <vt:lpstr>Word Cloud- Positive Reviews</vt:lpstr>
      <vt:lpstr>Word Cloud- Negative Reviews</vt:lpstr>
      <vt:lpstr>Results </vt:lpstr>
      <vt:lpstr>Results</vt:lpstr>
      <vt:lpstr>Comparison</vt:lpstr>
      <vt:lpstr>Findings</vt:lpstr>
      <vt:lpstr>Power BI Dashboard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 – Sentiment Analysis</dc:title>
  <dc:creator>Pranavi Satheesan</dc:creator>
  <cp:lastModifiedBy>Pranavi Satheesan</cp:lastModifiedBy>
  <cp:revision>18</cp:revision>
  <dcterms:created xsi:type="dcterms:W3CDTF">2023-07-25T02:02:50Z</dcterms:created>
  <dcterms:modified xsi:type="dcterms:W3CDTF">2023-07-25T04:09:55Z</dcterms:modified>
</cp:coreProperties>
</file>