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handoutMasterIdLst>
    <p:handoutMasterId r:id="rId24"/>
  </p:handoutMasterIdLst>
  <p:sldIdLst>
    <p:sldId id="282" r:id="rId2"/>
    <p:sldId id="274" r:id="rId3"/>
    <p:sldId id="296" r:id="rId4"/>
    <p:sldId id="295" r:id="rId5"/>
    <p:sldId id="294" r:id="rId6"/>
    <p:sldId id="291" r:id="rId7"/>
    <p:sldId id="311" r:id="rId8"/>
    <p:sldId id="261" r:id="rId9"/>
    <p:sldId id="305" r:id="rId10"/>
    <p:sldId id="301" r:id="rId11"/>
    <p:sldId id="308" r:id="rId12"/>
    <p:sldId id="309" r:id="rId13"/>
    <p:sldId id="306" r:id="rId14"/>
    <p:sldId id="262" r:id="rId15"/>
    <p:sldId id="293" r:id="rId16"/>
    <p:sldId id="299" r:id="rId17"/>
    <p:sldId id="297" r:id="rId18"/>
    <p:sldId id="304" r:id="rId19"/>
    <p:sldId id="302" r:id="rId20"/>
    <p:sldId id="298"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39081-5C63-489D-8C70-C1C56AB665D0}">
          <p14:sldIdLst>
            <p14:sldId id="282"/>
            <p14:sldId id="274"/>
            <p14:sldId id="296"/>
            <p14:sldId id="295"/>
            <p14:sldId id="294"/>
            <p14:sldId id="291"/>
            <p14:sldId id="311"/>
            <p14:sldId id="261"/>
            <p14:sldId id="305"/>
            <p14:sldId id="301"/>
            <p14:sldId id="308"/>
            <p14:sldId id="309"/>
            <p14:sldId id="306"/>
            <p14:sldId id="262"/>
            <p14:sldId id="293"/>
            <p14:sldId id="299"/>
            <p14:sldId id="297"/>
            <p14:sldId id="304"/>
            <p14:sldId id="302"/>
            <p14:sldId id="298"/>
            <p14:sldId id="310"/>
          </p14:sldIdLst>
        </p14:section>
        <p14:section name="Untitled Section" id="{E91E3EA8-BBFA-4052-81FC-697D90C15C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F9900"/>
    <a:srgbClr val="2E6270"/>
    <a:srgbClr val="DEBB7D"/>
    <a:srgbClr val="3C2C24"/>
    <a:srgbClr val="916A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93B29-8CBE-4CD4-B8F2-8972E7F62CEE}" v="13" dt="2019-03-13T05:55:34.538"/>
  </p1510:revLst>
</p1510:revInfo>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7" autoAdjust="0"/>
  </p:normalViewPr>
  <p:slideViewPr>
    <p:cSldViewPr snapToGrid="0">
      <p:cViewPr varScale="1">
        <p:scale>
          <a:sx n="82" d="100"/>
          <a:sy n="82" d="100"/>
        </p:scale>
        <p:origin x="720" y="6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ZA" smtClean="0"/>
              <a:t>2019/03/13</a:t>
            </a:fld>
            <a:endParaRPr lang="en-ZA"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en-ZA" dirty="0"/>
          </a:p>
        </p:txBody>
      </p:sp>
      <p:sp>
        <p:nvSpPr>
          <p:cNvPr id="6" name="Footer Placeholder 5">
            <a:extLst>
              <a:ext uri="{FF2B5EF4-FFF2-40B4-BE49-F238E27FC236}">
                <a16:creationId xmlns:a16="http://schemas.microsoft.com/office/drawing/2014/main" id="{15E8DBFC-122A-493A-933D-F3F28390DA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Rectangle 6">
            <a:extLst>
              <a:ext uri="{FF2B5EF4-FFF2-40B4-BE49-F238E27FC236}">
                <a16:creationId xmlns:a16="http://schemas.microsoft.com/office/drawing/2014/main" id="{590BBC8C-F361-4B0F-A4D5-D1A74F81361F}"/>
              </a:ext>
            </a:extLst>
          </p:cNvPr>
          <p:cNvSpPr/>
          <p:nvPr/>
        </p:nvSpPr>
        <p:spPr>
          <a:xfrm>
            <a:off x="0" y="8685213"/>
            <a:ext cx="6856413" cy="458787"/>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ZA" smtClean="0"/>
              <a:t>2019/03/13</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ZA" smtClean="0"/>
              <a:t>‹#›</a:t>
            </a:fld>
            <a:endParaRPr lang="en-ZA"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chemeClr val="tx1"/>
                </a:solidFill>
              </a:rPr>
              <a:t>Euroupe</a:t>
            </a:r>
            <a:endParaRPr lang="en-US" dirty="0">
              <a:solidFill>
                <a:schemeClr val="tx1"/>
              </a:solidFill>
            </a:endParaRPr>
          </a:p>
          <a:p>
            <a:r>
              <a:rPr lang="en-US" dirty="0">
                <a:solidFill>
                  <a:schemeClr val="tx1"/>
                </a:solidFill>
              </a:rPr>
              <a:t>   Poaching from competitor  due to lack of right talent</a:t>
            </a:r>
          </a:p>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ZA" smtClean="0"/>
              <a:t>6</a:t>
            </a:fld>
            <a:endParaRPr lang="en-ZA" dirty="0"/>
          </a:p>
        </p:txBody>
      </p:sp>
    </p:spTree>
    <p:extLst>
      <p:ext uri="{BB962C8B-B14F-4D97-AF65-F5344CB8AC3E}">
        <p14:creationId xmlns:p14="http://schemas.microsoft.com/office/powerpoint/2010/main" val="261447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Europe</a:t>
            </a:r>
          </a:p>
          <a:p>
            <a:r>
              <a:rPr lang="en-US" dirty="0">
                <a:solidFill>
                  <a:schemeClr val="tx1"/>
                </a:solidFill>
              </a:rPr>
              <a:t>   Poaching from competitor  due to lack of right talent</a:t>
            </a:r>
          </a:p>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ZA" smtClean="0"/>
              <a:t>7</a:t>
            </a:fld>
            <a:endParaRPr lang="en-ZA" dirty="0"/>
          </a:p>
        </p:txBody>
      </p:sp>
    </p:spTree>
    <p:extLst>
      <p:ext uri="{BB962C8B-B14F-4D97-AF65-F5344CB8AC3E}">
        <p14:creationId xmlns:p14="http://schemas.microsoft.com/office/powerpoint/2010/main" val="146700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have decided that we take  most common information available today in HR and from surveys so that companies can start in fermium model when sold with SFSF or what ever HR product companies  today they have.  And once the companies start asking  questions , we can customize to their company specific  environment and accordingly  improve the product  to their  specific needs .</a:t>
            </a:r>
          </a:p>
        </p:txBody>
      </p:sp>
      <p:sp>
        <p:nvSpPr>
          <p:cNvPr id="4" name="Slide Number Placeholder 3"/>
          <p:cNvSpPr>
            <a:spLocks noGrp="1"/>
          </p:cNvSpPr>
          <p:nvPr>
            <p:ph type="sldNum" sz="quarter" idx="10"/>
          </p:nvPr>
        </p:nvSpPr>
        <p:spPr/>
        <p:txBody>
          <a:bodyPr/>
          <a:lstStyle/>
          <a:p>
            <a:fld id="{2A2372A2-9C1D-4B1C-82D5-59CC8E9356D0}" type="slidenum">
              <a:rPr lang="en-US" smtClean="0"/>
              <a:t>14</a:t>
            </a:fld>
            <a:endParaRPr lang="en-US"/>
          </a:p>
        </p:txBody>
      </p:sp>
    </p:spTree>
    <p:extLst>
      <p:ext uri="{BB962C8B-B14F-4D97-AF65-F5344CB8AC3E}">
        <p14:creationId xmlns:p14="http://schemas.microsoft.com/office/powerpoint/2010/main" val="200497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937700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p:nvPr>
        </p:nvSpPr>
        <p:spPr>
          <a:xfrm>
            <a:off x="1790100" y="2701131"/>
            <a:ext cx="4113900" cy="28281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p:nvPr>
        </p:nvSpPr>
        <p:spPr>
          <a:xfrm>
            <a:off x="7658100" y="2701131"/>
            <a:ext cx="4113900" cy="28281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dirty="0"/>
              <a:t>2</a:t>
            </a:r>
            <a:endParaRPr lang="en-ZA" dirty="0"/>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4175959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dirty="0"/>
              <a:t>2</a:t>
            </a:r>
            <a:endParaRPr lang="en-ZA" dirty="0"/>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dirty="0"/>
              <a:t>3</a:t>
            </a:r>
            <a:endParaRPr lang="en-ZA" dirty="0"/>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8971707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9669204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1502111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p:nvPr>
        </p:nvSpPr>
        <p:spPr>
          <a:xfrm>
            <a:off x="432000" y="1728000"/>
            <a:ext cx="5472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p:nvPr>
        </p:nvSpPr>
        <p:spPr>
          <a:xfrm>
            <a:off x="6300000" y="1728000"/>
            <a:ext cx="5472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ZA"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4050061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a:t>Click to edit Master title style</a:t>
            </a:r>
            <a:endParaRPr lang="en-ZA" dirty="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p:nvPr>
        </p:nvSpPr>
        <p:spPr>
          <a:xfrm>
            <a:off x="432000" y="2210852"/>
            <a:ext cx="5472000" cy="3868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p:nvPr>
        </p:nvSpPr>
        <p:spPr>
          <a:xfrm>
            <a:off x="6300000" y="2210852"/>
            <a:ext cx="5472000" cy="3868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ZA"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ZA" smtClean="0"/>
              <a:pPr/>
              <a:t>‹#›</a:t>
            </a:fld>
            <a:endParaRPr lang="en-ZA"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553097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6015389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dirty="0"/>
              <a:t>Item Title</a:t>
            </a:r>
            <a:endParaRPr lang="en-ZA" dirty="0"/>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Tree>
    <p:extLst>
      <p:ext uri="{BB962C8B-B14F-4D97-AF65-F5344CB8AC3E}">
        <p14:creationId xmlns:p14="http://schemas.microsoft.com/office/powerpoint/2010/main" val="5291107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Tree>
    <p:extLst>
      <p:ext uri="{BB962C8B-B14F-4D97-AF65-F5344CB8AC3E}">
        <p14:creationId xmlns:p14="http://schemas.microsoft.com/office/powerpoint/2010/main" val="16389493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dirty="0"/>
              <a:t>Full Name</a:t>
            </a:r>
            <a:endParaRPr lang="en-ZA" dirty="0"/>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dirty="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Tree>
    <p:extLst>
      <p:ext uri="{BB962C8B-B14F-4D97-AF65-F5344CB8AC3E}">
        <p14:creationId xmlns:p14="http://schemas.microsoft.com/office/powerpoint/2010/main" val="34620516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286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2434267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30592846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ZA" smtClean="0"/>
              <a:pPr/>
              <a:t>‹#›</a:t>
            </a:fld>
            <a:endParaRPr lang="en-ZA" dirty="0"/>
          </a:p>
        </p:txBody>
      </p:sp>
    </p:spTree>
    <p:extLst>
      <p:ext uri="{BB962C8B-B14F-4D97-AF65-F5344CB8AC3E}">
        <p14:creationId xmlns:p14="http://schemas.microsoft.com/office/powerpoint/2010/main" val="1760238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dirty="0"/>
              <a:t>Contact Number</a:t>
            </a:r>
            <a:endParaRPr lang="en-ZA" dirty="0"/>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dirty="0"/>
              <a:t>Email or Social Media Handle</a:t>
            </a:r>
            <a:endParaRPr lang="en-ZA" dirty="0"/>
          </a:p>
        </p:txBody>
      </p:sp>
    </p:spTree>
    <p:extLst>
      <p:ext uri="{BB962C8B-B14F-4D97-AF65-F5344CB8AC3E}">
        <p14:creationId xmlns:p14="http://schemas.microsoft.com/office/powerpoint/2010/main" val="4100815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Mockup Details</a:t>
            </a:r>
            <a:endParaRPr lang="en-ZA" dirty="0"/>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Mockup Name</a:t>
            </a:r>
            <a:endParaRPr lang="en-ZA" dirty="0"/>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Tree>
    <p:extLst>
      <p:ext uri="{BB962C8B-B14F-4D97-AF65-F5344CB8AC3E}">
        <p14:creationId xmlns:p14="http://schemas.microsoft.com/office/powerpoint/2010/main" val="12301276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dirty="0"/>
              <a:t>Testimonial goes here</a:t>
            </a:r>
            <a:endParaRPr lang="en-ZA" dirty="0"/>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dirty="0"/>
              <a:t>Name and Title</a:t>
            </a:r>
            <a:endParaRPr lang="en-ZA" dirty="0"/>
          </a:p>
        </p:txBody>
      </p:sp>
    </p:spTree>
    <p:extLst>
      <p:ext uri="{BB962C8B-B14F-4D97-AF65-F5344CB8AC3E}">
        <p14:creationId xmlns:p14="http://schemas.microsoft.com/office/powerpoint/2010/main" val="2362715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183102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ZA" smtClean="0"/>
              <a:pPr/>
              <a:t>‹#›</a:t>
            </a:fld>
            <a:endParaRPr lang="en-ZA"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ZA" dirty="0"/>
              <a:t>Add a footer</a:t>
            </a:r>
          </a:p>
        </p:txBody>
      </p:sp>
    </p:spTree>
    <p:extLst>
      <p:ext uri="{BB962C8B-B14F-4D97-AF65-F5344CB8AC3E}">
        <p14:creationId xmlns:p14="http://schemas.microsoft.com/office/powerpoint/2010/main" val="4186834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675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877188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ZA"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ZA" smtClean="0"/>
              <a:pPr/>
              <a:t>‹#›</a:t>
            </a:fld>
            <a:endParaRPr lang="en-ZA"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ZA" dirty="0"/>
              <a:t>Add a footer</a:t>
            </a:r>
          </a:p>
        </p:txBody>
      </p:sp>
    </p:spTree>
    <p:extLst>
      <p:ext uri="{BB962C8B-B14F-4D97-AF65-F5344CB8AC3E}">
        <p14:creationId xmlns:p14="http://schemas.microsoft.com/office/powerpoint/2010/main" val="1495666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a:xfrm>
            <a:off x="431999" y="3714746"/>
            <a:ext cx="4416225" cy="2364591"/>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a:t>Click to edit Master title style</a:t>
            </a:r>
            <a:endParaRPr lang="en-ZA" dirty="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ZA"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Subtitle, tagline or blurb can go here</a:t>
            </a:r>
            <a:endParaRPr lang="en-ZA" dirty="0"/>
          </a:p>
        </p:txBody>
      </p:sp>
    </p:spTree>
    <p:extLst>
      <p:ext uri="{BB962C8B-B14F-4D97-AF65-F5344CB8AC3E}">
        <p14:creationId xmlns:p14="http://schemas.microsoft.com/office/powerpoint/2010/main" val="34206620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Tree>
    <p:extLst>
      <p:ext uri="{BB962C8B-B14F-4D97-AF65-F5344CB8AC3E}">
        <p14:creationId xmlns:p14="http://schemas.microsoft.com/office/powerpoint/2010/main" val="4064838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dirty="0"/>
              <a:t>Subtitle, tagline or blurb can go here</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a:t>Click to edit Master title style</a:t>
            </a:r>
            <a:endParaRPr lang="en-ZA" dirty="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Tree>
    <p:extLst>
      <p:ext uri="{BB962C8B-B14F-4D97-AF65-F5344CB8AC3E}">
        <p14:creationId xmlns:p14="http://schemas.microsoft.com/office/powerpoint/2010/main" val="5466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dirty="0"/>
              <a:t>Subtitle, tagline or blurb can go here</a:t>
            </a:r>
            <a:endParaRPr lang="en-ZA"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ZA"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a:t>Click to edit Master title style</a:t>
            </a:r>
            <a:endParaRPr lang="en-ZA" dirty="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Tree>
    <p:extLst>
      <p:ext uri="{BB962C8B-B14F-4D97-AF65-F5344CB8AC3E}">
        <p14:creationId xmlns:p14="http://schemas.microsoft.com/office/powerpoint/2010/main" val="30408431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p:nvPr>
        </p:nvSpPr>
        <p:spPr>
          <a:xfrm>
            <a:off x="432000" y="3613424"/>
            <a:ext cx="3974900" cy="2465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dirty="0"/>
              <a:t>Emphasized Text</a:t>
            </a:r>
            <a:endParaRPr lang="en-ZA" dirty="0"/>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Single line of text</a:t>
            </a:r>
            <a:endParaRPr lang="en-ZA" dirty="0"/>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ZA"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1</a:t>
            </a:r>
            <a:endParaRPr lang="en-ZA" dirty="0"/>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2</a:t>
            </a:r>
            <a:endParaRPr lang="en-ZA" dirty="0"/>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dirty="0"/>
              <a:t>Section 3</a:t>
            </a:r>
            <a:endParaRPr lang="en-ZA" dirty="0"/>
          </a:p>
        </p:txBody>
      </p:sp>
    </p:spTree>
    <p:extLst>
      <p:ext uri="{BB962C8B-B14F-4D97-AF65-F5344CB8AC3E}">
        <p14:creationId xmlns:p14="http://schemas.microsoft.com/office/powerpoint/2010/main" val="23068040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ZA" smtClean="0"/>
              <a:pPr/>
              <a:t>‹#›</a:t>
            </a:fld>
            <a:endParaRPr lang="en-ZA"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ZA" sz="1200" b="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170152F-4BDD-EA4D-B3D1-E9A87974CFC0}"/>
              </a:ext>
            </a:extLst>
          </p:cNvPr>
          <p:cNvSpPr txBox="1"/>
          <p:nvPr/>
        </p:nvSpPr>
        <p:spPr bwMode="gray">
          <a:xfrm>
            <a:off x="6433190" y="2694701"/>
            <a:ext cx="2983941" cy="369332"/>
          </a:xfrm>
          <a:prstGeom prst="rect">
            <a:avLst/>
          </a:prstGeom>
          <a:noFill/>
        </p:spPr>
        <p:txBody>
          <a:bodyPr wrap="square" rtlCol="0">
            <a:spAutoFit/>
          </a:bodyPr>
          <a:lstStyle/>
          <a:p>
            <a:pPr>
              <a:lnSpc>
                <a:spcPct val="90000"/>
              </a:lnSpc>
            </a:pPr>
            <a:r>
              <a:rPr lang="en-US" sz="2000" b="1" noProof="1">
                <a:gradFill>
                  <a:gsLst>
                    <a:gs pos="0">
                      <a:schemeClr val="accent1"/>
                    </a:gs>
                    <a:gs pos="51300">
                      <a:schemeClr val="accent2"/>
                    </a:gs>
                    <a:gs pos="100000">
                      <a:schemeClr val="accent3"/>
                    </a:gs>
                  </a:gsLst>
                  <a:lin ang="0" scaled="0"/>
                </a:gradFill>
              </a:rPr>
              <a:t>Fabrikam, Inc.</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ZA" dirty="0"/>
              <a:t>Disrupting the online shopping landscape</a:t>
            </a:r>
          </a:p>
        </p:txBody>
      </p:sp>
      <p:cxnSp>
        <p:nvCxnSpPr>
          <p:cNvPr id="16" name="Straight Connector 15" title="Divider Line">
            <a:extLst>
              <a:ext uri="{FF2B5EF4-FFF2-40B4-BE49-F238E27FC236}">
                <a16:creationId xmlns:a16="http://schemas.microsoft.com/office/drawing/2014/main" id="{F3753AF9-461F-4049-BB9D-621E76A51470}"/>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ZA" dirty="0"/>
              <a:t>A new way to engage with customers from across the globe.</a:t>
            </a:r>
          </a:p>
        </p:txBody>
      </p:sp>
      <p:sp>
        <p:nvSpPr>
          <p:cNvPr id="13" name="TextBox 12">
            <a:extLst>
              <a:ext uri="{FF2B5EF4-FFF2-40B4-BE49-F238E27FC236}">
                <a16:creationId xmlns:a16="http://schemas.microsoft.com/office/drawing/2014/main" id="{8383AD7B-0C40-4E7E-AD78-82409708818B}"/>
              </a:ext>
            </a:extLst>
          </p:cNvPr>
          <p:cNvSpPr txBox="1"/>
          <p:nvPr/>
        </p:nvSpPr>
        <p:spPr>
          <a:xfrm>
            <a:off x="6289244" y="1117107"/>
            <a:ext cx="3127887" cy="584775"/>
          </a:xfrm>
          <a:prstGeom prst="rect">
            <a:avLst/>
          </a:prstGeom>
          <a:noFill/>
        </p:spPr>
        <p:txBody>
          <a:bodyPr wrap="square" rtlCol="0">
            <a:spAutoFit/>
          </a:bodyPr>
          <a:lstStyle/>
          <a:p>
            <a:r>
              <a:rPr lang="en-US" sz="3200" dirty="0" err="1">
                <a:solidFill>
                  <a:schemeClr val="accent5">
                    <a:lumMod val="60000"/>
                    <a:lumOff val="40000"/>
                  </a:schemeClr>
                </a:solidFill>
                <a:latin typeface="Bahnschrift SemiLight" panose="020B0502040204020203" pitchFamily="34" charset="0"/>
              </a:rPr>
              <a:t>SimplyRetain</a:t>
            </a:r>
            <a:endParaRPr lang="en-US" sz="3200" dirty="0">
              <a:solidFill>
                <a:schemeClr val="accent5">
                  <a:lumMod val="60000"/>
                  <a:lumOff val="40000"/>
                </a:schemeClr>
              </a:solidFill>
              <a:latin typeface="Bahnschrift SemiLight" panose="020B0502040204020203" pitchFamily="34" charset="0"/>
            </a:endParaRPr>
          </a:p>
        </p:txBody>
      </p:sp>
      <p:pic>
        <p:nvPicPr>
          <p:cNvPr id="20" name="Picture Placeholder 19">
            <a:extLst>
              <a:ext uri="{FF2B5EF4-FFF2-40B4-BE49-F238E27FC236}">
                <a16:creationId xmlns:a16="http://schemas.microsoft.com/office/drawing/2014/main" id="{B9848ABE-48DB-481F-905E-A1E9680BC1C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8265" b="8265"/>
          <a:stretch>
            <a:fillRect/>
          </a:stretch>
        </p:blipFill>
        <p:spPr/>
      </p:pic>
      <p:sp>
        <p:nvSpPr>
          <p:cNvPr id="22" name="Rectangle 21" title="Dark semi-transparent background">
            <a:extLst>
              <a:ext uri="{FF2B5EF4-FFF2-40B4-BE49-F238E27FC236}">
                <a16:creationId xmlns:a16="http://schemas.microsoft.com/office/drawing/2014/main" id="{D98F61A2-EB9A-4E3D-89DD-6C058EB050C0}"/>
              </a:ext>
            </a:extLst>
          </p:cNvPr>
          <p:cNvSpPr/>
          <p:nvPr/>
        </p:nvSpPr>
        <p:spPr>
          <a:xfrm>
            <a:off x="5652105"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384C508F-32EC-4891-8627-9A7FAB4656DE}"/>
              </a:ext>
            </a:extLst>
          </p:cNvPr>
          <p:cNvSpPr txBox="1"/>
          <p:nvPr/>
        </p:nvSpPr>
        <p:spPr>
          <a:xfrm>
            <a:off x="5937693" y="718356"/>
            <a:ext cx="2983941" cy="646331"/>
          </a:xfrm>
          <a:prstGeom prst="rect">
            <a:avLst/>
          </a:prstGeom>
          <a:noFill/>
        </p:spPr>
        <p:txBody>
          <a:bodyPr wrap="square" rtlCol="0">
            <a:spAutoFit/>
          </a:bodyPr>
          <a:lstStyle/>
          <a:p>
            <a:r>
              <a:rPr lang="en-US" sz="3600" dirty="0" err="1">
                <a:solidFill>
                  <a:srgbClr val="DEBB7D"/>
                </a:solidFill>
              </a:rPr>
              <a:t>SimplyRetain</a:t>
            </a:r>
            <a:endParaRPr lang="en-US" sz="3600" dirty="0">
              <a:solidFill>
                <a:srgbClr val="DEBB7D"/>
              </a:solidFill>
            </a:endParaRPr>
          </a:p>
        </p:txBody>
      </p:sp>
    </p:spTree>
    <p:extLst>
      <p:ext uri="{BB962C8B-B14F-4D97-AF65-F5344CB8AC3E}">
        <p14:creationId xmlns:p14="http://schemas.microsoft.com/office/powerpoint/2010/main" val="2941958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6D44-099E-4C6A-B9A8-B43AD7B3ABFB}"/>
              </a:ext>
            </a:extLst>
          </p:cNvPr>
          <p:cNvSpPr>
            <a:spLocks noGrp="1"/>
          </p:cNvSpPr>
          <p:nvPr>
            <p:ph type="title"/>
          </p:nvPr>
        </p:nvSpPr>
        <p:spPr/>
        <p:txBody>
          <a:bodyPr/>
          <a:lstStyle/>
          <a:p>
            <a:r>
              <a:rPr lang="en-US" dirty="0"/>
              <a:t>Personas  HR VP</a:t>
            </a:r>
          </a:p>
        </p:txBody>
      </p:sp>
      <p:sp>
        <p:nvSpPr>
          <p:cNvPr id="3" name="Slide Number Placeholder 2">
            <a:extLst>
              <a:ext uri="{FF2B5EF4-FFF2-40B4-BE49-F238E27FC236}">
                <a16:creationId xmlns:a16="http://schemas.microsoft.com/office/drawing/2014/main" id="{E939E134-94F8-4FB1-9E6C-D6722B852BE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73C415-D670-4716-A5EC-CC4D52CA2BAC}" type="slidenum">
              <a:rPr kumimoji="0" lang="en-ZA" sz="1200" b="0" i="0" u="none" strike="noStrike" kern="1200" cap="none" spc="0" normalizeH="0" baseline="0" noProof="0" smtClean="0">
                <a:ln>
                  <a:noFill/>
                </a:ln>
                <a:solidFill>
                  <a:prstClr val="black">
                    <a:lumMod val="65000"/>
                    <a:lumOff val="35000"/>
                  </a:prstClr>
                </a:solidFill>
                <a:effectLst/>
                <a:uLnTx/>
                <a:uFillTx/>
                <a:latin typeface="Tahom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ZA" sz="1200" b="0" i="0" u="none" strike="noStrike" kern="1200" cap="none" spc="0" normalizeH="0" baseline="0" noProof="0" dirty="0">
              <a:ln>
                <a:noFill/>
              </a:ln>
              <a:solidFill>
                <a:prstClr val="black">
                  <a:lumMod val="65000"/>
                  <a:lumOff val="35000"/>
                </a:prstClr>
              </a:solidFill>
              <a:effectLst/>
              <a:uLnTx/>
              <a:uFillTx/>
              <a:latin typeface="Tahoma"/>
              <a:ea typeface="+mn-ea"/>
              <a:cs typeface="+mn-cs"/>
            </a:endParaRPr>
          </a:p>
        </p:txBody>
      </p:sp>
      <p:sp>
        <p:nvSpPr>
          <p:cNvPr id="5" name="Rectangle: Rounded Corners 4">
            <a:extLst>
              <a:ext uri="{FF2B5EF4-FFF2-40B4-BE49-F238E27FC236}">
                <a16:creationId xmlns:a16="http://schemas.microsoft.com/office/drawing/2014/main" id="{54808311-3101-40D9-B346-33DAC6FCA74C}"/>
              </a:ext>
            </a:extLst>
          </p:cNvPr>
          <p:cNvSpPr/>
          <p:nvPr/>
        </p:nvSpPr>
        <p:spPr>
          <a:xfrm>
            <a:off x="709127" y="1102851"/>
            <a:ext cx="1138334" cy="10338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ahoma"/>
                <a:ea typeface="+mn-ea"/>
                <a:cs typeface="+mn-cs"/>
              </a:rPr>
              <a:t>Mary</a:t>
            </a:r>
          </a:p>
        </p:txBody>
      </p:sp>
      <p:sp>
        <p:nvSpPr>
          <p:cNvPr id="6" name="Rectangle: Rounded Corners 5">
            <a:extLst>
              <a:ext uri="{FF2B5EF4-FFF2-40B4-BE49-F238E27FC236}">
                <a16:creationId xmlns:a16="http://schemas.microsoft.com/office/drawing/2014/main" id="{A5D7CA56-80B8-488D-BCC0-87117A9390BA}"/>
              </a:ext>
            </a:extLst>
          </p:cNvPr>
          <p:cNvSpPr/>
          <p:nvPr/>
        </p:nvSpPr>
        <p:spPr>
          <a:xfrm>
            <a:off x="2634343" y="1085702"/>
            <a:ext cx="8027437" cy="10510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Joe  has been a HR VP for  large company for almost 10 years. His main job is keep the business going with right talent and people at right jobs. He manages 5-6 teams. He has regular follow up meetings with people managers to understand team requirements and inform company policies</a:t>
            </a:r>
          </a:p>
        </p:txBody>
      </p:sp>
      <p:sp>
        <p:nvSpPr>
          <p:cNvPr id="7" name="Rectangle: Rounded Corners 6">
            <a:extLst>
              <a:ext uri="{FF2B5EF4-FFF2-40B4-BE49-F238E27FC236}">
                <a16:creationId xmlns:a16="http://schemas.microsoft.com/office/drawing/2014/main" id="{B8067D11-1D19-4544-B884-25B8D3021565}"/>
              </a:ext>
            </a:extLst>
          </p:cNvPr>
          <p:cNvSpPr/>
          <p:nvPr/>
        </p:nvSpPr>
        <p:spPr>
          <a:xfrm>
            <a:off x="709126" y="2569663"/>
            <a:ext cx="2920481" cy="365015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1400" dirty="0">
                <a:solidFill>
                  <a:prstClr val="black"/>
                </a:solidFill>
              </a:rPr>
              <a:t>Ensure business runs normal</a:t>
            </a:r>
          </a:p>
          <a:p>
            <a:pPr marL="285750" lvl="0" indent="-285750">
              <a:buFont typeface="Arial" panose="020B0604020202020204" pitchFamily="34" charset="0"/>
              <a:buChar char="•"/>
            </a:pPr>
            <a:r>
              <a:rPr lang="en-US" sz="1400" dirty="0">
                <a:solidFill>
                  <a:prstClr val="black"/>
                </a:solidFill>
              </a:rPr>
              <a:t>Teams are up to date with required right talent</a:t>
            </a:r>
          </a:p>
          <a:p>
            <a:pPr marL="285750" lvl="0" indent="-285750">
              <a:buFont typeface="Arial" panose="020B0604020202020204" pitchFamily="34" charset="0"/>
              <a:buChar char="•"/>
            </a:pPr>
            <a:r>
              <a:rPr lang="en-US" sz="1400" dirty="0">
                <a:solidFill>
                  <a:prstClr val="black"/>
                </a:solidFill>
              </a:rPr>
              <a:t>Employee are motivated with different rewards and polices</a:t>
            </a:r>
            <a:endParaRPr kumimoji="0" lang="en-US" sz="1400" b="0" i="0" u="none" strike="noStrike" kern="1200" cap="none" spc="0" normalizeH="0" baseline="0" noProof="0" dirty="0">
              <a:ln>
                <a:noFill/>
              </a:ln>
              <a:solidFill>
                <a:prstClr val="black"/>
              </a:solidFill>
              <a:effectLst/>
              <a:uLnTx/>
              <a:uFillTx/>
              <a:latin typeface="Tahoma"/>
              <a:ea typeface="+mn-ea"/>
              <a:cs typeface="+mn-cs"/>
            </a:endParaRPr>
          </a:p>
        </p:txBody>
      </p:sp>
      <p:sp>
        <p:nvSpPr>
          <p:cNvPr id="8" name="Rectangle: Rounded Corners 7">
            <a:extLst>
              <a:ext uri="{FF2B5EF4-FFF2-40B4-BE49-F238E27FC236}">
                <a16:creationId xmlns:a16="http://schemas.microsoft.com/office/drawing/2014/main" id="{1DBF625E-ACEB-4F8C-9471-C9B2D40C1390}"/>
              </a:ext>
            </a:extLst>
          </p:cNvPr>
          <p:cNvSpPr/>
          <p:nvPr/>
        </p:nvSpPr>
        <p:spPr>
          <a:xfrm>
            <a:off x="4379167" y="2569662"/>
            <a:ext cx="2920481" cy="365015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Constant attrition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Change management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Employee engagement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Not able  keep track of happening in different teams</a:t>
            </a:r>
          </a:p>
        </p:txBody>
      </p:sp>
      <p:sp>
        <p:nvSpPr>
          <p:cNvPr id="9" name="Rectangle: Rounded Corners 8">
            <a:extLst>
              <a:ext uri="{FF2B5EF4-FFF2-40B4-BE49-F238E27FC236}">
                <a16:creationId xmlns:a16="http://schemas.microsoft.com/office/drawing/2014/main" id="{50AFF748-8151-4E92-8E49-B5BEA4FA27A2}"/>
              </a:ext>
            </a:extLst>
          </p:cNvPr>
          <p:cNvSpPr/>
          <p:nvPr/>
        </p:nvSpPr>
        <p:spPr>
          <a:xfrm>
            <a:off x="7954347" y="2479467"/>
            <a:ext cx="2920481" cy="365015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prstClr val="black"/>
              </a:solidFill>
              <a:effectLst/>
              <a:uLnTx/>
              <a:uFillTx/>
              <a:latin typeface="Tahoma"/>
              <a:ea typeface="+mn-ea"/>
              <a:cs typeface="+mn-cs"/>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Early signals of employee leaving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How are the different rewards and policies working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ahoma"/>
                <a:ea typeface="+mn-ea"/>
                <a:cs typeface="+mn-cs"/>
              </a:rPr>
              <a:t>Planning and development of the right talent based on company strategy</a:t>
            </a:r>
          </a:p>
        </p:txBody>
      </p:sp>
      <p:sp>
        <p:nvSpPr>
          <p:cNvPr id="10" name="TextBox 9">
            <a:extLst>
              <a:ext uri="{FF2B5EF4-FFF2-40B4-BE49-F238E27FC236}">
                <a16:creationId xmlns:a16="http://schemas.microsoft.com/office/drawing/2014/main" id="{57652A63-1D24-4EBF-A673-949A32559224}"/>
              </a:ext>
            </a:extLst>
          </p:cNvPr>
          <p:cNvSpPr txBox="1"/>
          <p:nvPr/>
        </p:nvSpPr>
        <p:spPr>
          <a:xfrm>
            <a:off x="1530220" y="2808514"/>
            <a:ext cx="10636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ahoma"/>
                <a:ea typeface="+mn-ea"/>
                <a:cs typeface="+mn-cs"/>
              </a:rPr>
              <a:t>Goals</a:t>
            </a:r>
          </a:p>
        </p:txBody>
      </p:sp>
      <p:sp>
        <p:nvSpPr>
          <p:cNvPr id="11" name="TextBox 10">
            <a:extLst>
              <a:ext uri="{FF2B5EF4-FFF2-40B4-BE49-F238E27FC236}">
                <a16:creationId xmlns:a16="http://schemas.microsoft.com/office/drawing/2014/main" id="{7193672C-2F58-4881-A3A0-D511DDA8F983}"/>
              </a:ext>
            </a:extLst>
          </p:cNvPr>
          <p:cNvSpPr txBox="1"/>
          <p:nvPr/>
        </p:nvSpPr>
        <p:spPr>
          <a:xfrm>
            <a:off x="5057192" y="2883159"/>
            <a:ext cx="1371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ahoma"/>
                <a:ea typeface="+mn-ea"/>
                <a:cs typeface="+mn-cs"/>
              </a:rPr>
              <a:t>Anxieties</a:t>
            </a:r>
          </a:p>
        </p:txBody>
      </p:sp>
      <p:sp>
        <p:nvSpPr>
          <p:cNvPr id="12" name="TextBox 11">
            <a:extLst>
              <a:ext uri="{FF2B5EF4-FFF2-40B4-BE49-F238E27FC236}">
                <a16:creationId xmlns:a16="http://schemas.microsoft.com/office/drawing/2014/main" id="{6A5F55A1-85C6-4B2B-839C-4B58F262F1B7}"/>
              </a:ext>
            </a:extLst>
          </p:cNvPr>
          <p:cNvSpPr txBox="1"/>
          <p:nvPr/>
        </p:nvSpPr>
        <p:spPr>
          <a:xfrm>
            <a:off x="8635480" y="2701168"/>
            <a:ext cx="20263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ahoma"/>
                <a:ea typeface="+mn-ea"/>
                <a:cs typeface="+mn-cs"/>
              </a:rPr>
              <a:t>Requirements</a:t>
            </a:r>
          </a:p>
        </p:txBody>
      </p:sp>
      <p:pic>
        <p:nvPicPr>
          <p:cNvPr id="13" name="Picture 12">
            <a:extLst>
              <a:ext uri="{FF2B5EF4-FFF2-40B4-BE49-F238E27FC236}">
                <a16:creationId xmlns:a16="http://schemas.microsoft.com/office/drawing/2014/main" id="{FEB89979-504C-4FE7-9E1B-604465E994C8}"/>
              </a:ext>
            </a:extLst>
          </p:cNvPr>
          <p:cNvPicPr>
            <a:picLocks noChangeAspect="1"/>
          </p:cNvPicPr>
          <p:nvPr/>
        </p:nvPicPr>
        <p:blipFill>
          <a:blip r:embed="rId2"/>
          <a:stretch>
            <a:fillRect/>
          </a:stretch>
        </p:blipFill>
        <p:spPr>
          <a:xfrm>
            <a:off x="741880" y="1118726"/>
            <a:ext cx="1138334" cy="1129560"/>
          </a:xfrm>
          <a:prstGeom prst="rect">
            <a:avLst/>
          </a:prstGeom>
        </p:spPr>
      </p:pic>
    </p:spTree>
    <p:extLst>
      <p:ext uri="{BB962C8B-B14F-4D97-AF65-F5344CB8AC3E}">
        <p14:creationId xmlns:p14="http://schemas.microsoft.com/office/powerpoint/2010/main" val="4114708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2D43-ADF8-4AEC-A22E-B6BCD24D897B}"/>
              </a:ext>
            </a:extLst>
          </p:cNvPr>
          <p:cNvSpPr>
            <a:spLocks noGrp="1"/>
          </p:cNvSpPr>
          <p:nvPr>
            <p:ph type="title"/>
          </p:nvPr>
        </p:nvSpPr>
        <p:spPr/>
        <p:txBody>
          <a:bodyPr/>
          <a:lstStyle/>
          <a:p>
            <a:r>
              <a:rPr lang="en-US" dirty="0"/>
              <a:t>Customer Segment</a:t>
            </a:r>
          </a:p>
        </p:txBody>
      </p:sp>
      <p:sp>
        <p:nvSpPr>
          <p:cNvPr id="3" name="Slide Number Placeholder 2">
            <a:extLst>
              <a:ext uri="{FF2B5EF4-FFF2-40B4-BE49-F238E27FC236}">
                <a16:creationId xmlns:a16="http://schemas.microsoft.com/office/drawing/2014/main" id="{071206B0-B43C-44C1-8326-6BCE52276AA5}"/>
              </a:ext>
            </a:extLst>
          </p:cNvPr>
          <p:cNvSpPr>
            <a:spLocks noGrp="1"/>
          </p:cNvSpPr>
          <p:nvPr>
            <p:ph type="sldNum" sz="quarter" idx="11"/>
          </p:nvPr>
        </p:nvSpPr>
        <p:spPr/>
        <p:txBody>
          <a:bodyPr/>
          <a:lstStyle/>
          <a:p>
            <a:fld id="{4B73C415-D670-4716-A5EC-CC4D52CA2BAC}" type="slidenum">
              <a:rPr lang="en-ZA" smtClean="0"/>
              <a:pPr/>
              <a:t>11</a:t>
            </a:fld>
            <a:endParaRPr lang="en-ZA" dirty="0"/>
          </a:p>
        </p:txBody>
      </p:sp>
      <p:sp>
        <p:nvSpPr>
          <p:cNvPr id="5" name="Oval 4">
            <a:extLst>
              <a:ext uri="{FF2B5EF4-FFF2-40B4-BE49-F238E27FC236}">
                <a16:creationId xmlns:a16="http://schemas.microsoft.com/office/drawing/2014/main" id="{75130D05-F223-462A-9A3C-EC67E1FFE78B}"/>
              </a:ext>
            </a:extLst>
          </p:cNvPr>
          <p:cNvSpPr/>
          <p:nvPr/>
        </p:nvSpPr>
        <p:spPr>
          <a:xfrm>
            <a:off x="1391817" y="1095416"/>
            <a:ext cx="8892074" cy="50385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7" name="TextBox 6">
            <a:extLst>
              <a:ext uri="{FF2B5EF4-FFF2-40B4-BE49-F238E27FC236}">
                <a16:creationId xmlns:a16="http://schemas.microsoft.com/office/drawing/2014/main" id="{01DFE260-4B61-4148-8104-DCF1625B7194}"/>
              </a:ext>
            </a:extLst>
          </p:cNvPr>
          <p:cNvSpPr txBox="1"/>
          <p:nvPr/>
        </p:nvSpPr>
        <p:spPr>
          <a:xfrm>
            <a:off x="2954695" y="1765988"/>
            <a:ext cx="2883159" cy="2185214"/>
          </a:xfrm>
          <a:prstGeom prst="rect">
            <a:avLst/>
          </a:prstGeom>
          <a:noFill/>
        </p:spPr>
        <p:txBody>
          <a:bodyPr wrap="square" rtlCol="0">
            <a:spAutoFit/>
          </a:bodyPr>
          <a:lstStyle/>
          <a:p>
            <a:r>
              <a:rPr lang="en-US" sz="1400" dirty="0"/>
              <a:t>HR Jobs:</a:t>
            </a:r>
          </a:p>
          <a:p>
            <a:pPr marL="285750" lvl="0" indent="-285750">
              <a:buFont typeface="Wingdings" panose="05000000000000000000" pitchFamily="2" charset="2"/>
              <a:buChar char="§"/>
            </a:pPr>
            <a:r>
              <a:rPr lang="en-US" sz="1200" dirty="0"/>
              <a:t>Employee lifecycle</a:t>
            </a:r>
          </a:p>
          <a:p>
            <a:pPr marL="742950" lvl="1" indent="-285750">
              <a:buFont typeface="Wingdings" panose="05000000000000000000" pitchFamily="2" charset="2"/>
              <a:buChar char="§"/>
            </a:pPr>
            <a:r>
              <a:rPr lang="en-US" sz="1100" dirty="0"/>
              <a:t>hiring, </a:t>
            </a:r>
          </a:p>
          <a:p>
            <a:pPr marL="742950" lvl="1" indent="-285750">
              <a:buFont typeface="Wingdings" panose="05000000000000000000" pitchFamily="2" charset="2"/>
              <a:buChar char="§"/>
            </a:pPr>
            <a:r>
              <a:rPr lang="en-US" sz="1100" dirty="0"/>
              <a:t>attracting,</a:t>
            </a:r>
          </a:p>
          <a:p>
            <a:pPr marL="742950" lvl="1" indent="-285750">
              <a:buFont typeface="Wingdings" panose="05000000000000000000" pitchFamily="2" charset="2"/>
              <a:buChar char="§"/>
            </a:pPr>
            <a:r>
              <a:rPr lang="en-US" sz="1100" dirty="0"/>
              <a:t>motivating,</a:t>
            </a:r>
          </a:p>
          <a:p>
            <a:pPr marL="742950" lvl="1" indent="-285750">
              <a:buFont typeface="Wingdings" panose="05000000000000000000" pitchFamily="2" charset="2"/>
              <a:buChar char="§"/>
            </a:pPr>
            <a:r>
              <a:rPr lang="en-US" sz="1100" dirty="0"/>
              <a:t>retaining</a:t>
            </a:r>
          </a:p>
          <a:p>
            <a:pPr marL="285750" lvl="0" indent="-285750">
              <a:buFont typeface="Wingdings" panose="05000000000000000000" pitchFamily="2" charset="2"/>
              <a:buChar char="§"/>
            </a:pPr>
            <a:r>
              <a:rPr lang="en-US" sz="1200" dirty="0"/>
              <a:t>Rewards and Benefits</a:t>
            </a:r>
          </a:p>
          <a:p>
            <a:pPr marL="285750" lvl="0" indent="-285750">
              <a:buFont typeface="Wingdings" panose="05000000000000000000" pitchFamily="2" charset="2"/>
              <a:buChar char="§"/>
            </a:pPr>
            <a:r>
              <a:rPr lang="en-US" sz="1200" dirty="0"/>
              <a:t>Deriving Statutory policies</a:t>
            </a:r>
          </a:p>
          <a:p>
            <a:pPr marL="285750" lvl="0" indent="-285750">
              <a:buFont typeface="Wingdings" panose="05000000000000000000" pitchFamily="2" charset="2"/>
              <a:buChar char="§"/>
            </a:pPr>
            <a:r>
              <a:rPr lang="en-US" sz="1200" dirty="0"/>
              <a:t>Understand the teams requirements </a:t>
            </a:r>
          </a:p>
          <a:p>
            <a:endParaRPr lang="en-US" dirty="0"/>
          </a:p>
        </p:txBody>
      </p:sp>
      <p:sp>
        <p:nvSpPr>
          <p:cNvPr id="8" name="TextBox 7">
            <a:extLst>
              <a:ext uri="{FF2B5EF4-FFF2-40B4-BE49-F238E27FC236}">
                <a16:creationId xmlns:a16="http://schemas.microsoft.com/office/drawing/2014/main" id="{C48CC927-8E98-4EC8-9AFA-4E14ABA7F8F6}"/>
              </a:ext>
            </a:extLst>
          </p:cNvPr>
          <p:cNvSpPr txBox="1"/>
          <p:nvPr/>
        </p:nvSpPr>
        <p:spPr>
          <a:xfrm>
            <a:off x="3247055" y="4182618"/>
            <a:ext cx="3489646" cy="1138773"/>
          </a:xfrm>
          <a:prstGeom prst="rect">
            <a:avLst/>
          </a:prstGeom>
          <a:noFill/>
        </p:spPr>
        <p:txBody>
          <a:bodyPr wrap="square" rtlCol="0">
            <a:spAutoFit/>
          </a:bodyPr>
          <a:lstStyle/>
          <a:p>
            <a:pPr lvl="0"/>
            <a:r>
              <a:rPr lang="en-US" sz="1400" dirty="0"/>
              <a:t>Pain Points</a:t>
            </a:r>
          </a:p>
          <a:p>
            <a:pPr marL="171450" indent="-171450">
              <a:buFont typeface="Wingdings" panose="05000000000000000000" pitchFamily="2" charset="2"/>
              <a:buChar char="§"/>
            </a:pPr>
            <a:r>
              <a:rPr lang="en-US" sz="1200" dirty="0"/>
              <a:t>Talent war</a:t>
            </a:r>
          </a:p>
          <a:p>
            <a:pPr marL="171450" indent="-171450">
              <a:buFont typeface="Wingdings" panose="05000000000000000000" pitchFamily="2" charset="2"/>
              <a:buChar char="§"/>
            </a:pPr>
            <a:r>
              <a:rPr lang="en-US" sz="1200" dirty="0"/>
              <a:t>Employee retention</a:t>
            </a:r>
          </a:p>
          <a:p>
            <a:pPr marL="171450" indent="-171450">
              <a:buFont typeface="Wingdings" panose="05000000000000000000" pitchFamily="2" charset="2"/>
              <a:buChar char="§"/>
            </a:pPr>
            <a:r>
              <a:rPr lang="en-US" sz="1200" dirty="0"/>
              <a:t>Employee engagement</a:t>
            </a:r>
          </a:p>
          <a:p>
            <a:endParaRPr lang="en-US" dirty="0"/>
          </a:p>
        </p:txBody>
      </p:sp>
      <p:sp>
        <p:nvSpPr>
          <p:cNvPr id="9" name="TextBox 8">
            <a:extLst>
              <a:ext uri="{FF2B5EF4-FFF2-40B4-BE49-F238E27FC236}">
                <a16:creationId xmlns:a16="http://schemas.microsoft.com/office/drawing/2014/main" id="{4196A838-AFBA-4FAD-96C4-922D5CDBCC8E}"/>
              </a:ext>
            </a:extLst>
          </p:cNvPr>
          <p:cNvSpPr txBox="1"/>
          <p:nvPr/>
        </p:nvSpPr>
        <p:spPr>
          <a:xfrm>
            <a:off x="6425683" y="2705725"/>
            <a:ext cx="2883159" cy="1261884"/>
          </a:xfrm>
          <a:prstGeom prst="rect">
            <a:avLst/>
          </a:prstGeom>
          <a:noFill/>
        </p:spPr>
        <p:txBody>
          <a:bodyPr wrap="square" rtlCol="0">
            <a:spAutoFit/>
          </a:bodyPr>
          <a:lstStyle/>
          <a:p>
            <a:r>
              <a:rPr lang="en-US" sz="1600" dirty="0"/>
              <a:t>Gains:</a:t>
            </a:r>
          </a:p>
          <a:p>
            <a:pPr marL="171450" lvl="0" indent="-171450">
              <a:buFont typeface="Wingdings" panose="05000000000000000000" pitchFamily="2" charset="2"/>
              <a:buChar char="§"/>
            </a:pPr>
            <a:r>
              <a:rPr lang="en-US" sz="1200" dirty="0"/>
              <a:t>Save time and spend time with meeting individuals</a:t>
            </a:r>
          </a:p>
          <a:p>
            <a:pPr marL="171450" indent="-171450">
              <a:buFont typeface="Wingdings" panose="05000000000000000000" pitchFamily="2" charset="2"/>
              <a:buChar char="§"/>
            </a:pPr>
            <a:r>
              <a:rPr lang="en-US" sz="1200" dirty="0"/>
              <a:t>Bring unbiased transparency to Resource planning</a:t>
            </a:r>
          </a:p>
          <a:p>
            <a:pPr marL="171450" indent="-171450">
              <a:buFont typeface="Wingdings" panose="05000000000000000000" pitchFamily="2" charset="2"/>
              <a:buChar char="§"/>
            </a:pPr>
            <a:r>
              <a:rPr lang="en-US" sz="1200" dirty="0"/>
              <a:t>Insights to Policies being rolled out</a:t>
            </a:r>
          </a:p>
        </p:txBody>
      </p:sp>
    </p:spTree>
    <p:extLst>
      <p:ext uri="{BB962C8B-B14F-4D97-AF65-F5344CB8AC3E}">
        <p14:creationId xmlns:p14="http://schemas.microsoft.com/office/powerpoint/2010/main" val="18478866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2D43-ADF8-4AEC-A22E-B6BCD24D897B}"/>
              </a:ext>
            </a:extLst>
          </p:cNvPr>
          <p:cNvSpPr>
            <a:spLocks noGrp="1"/>
          </p:cNvSpPr>
          <p:nvPr>
            <p:ph type="title"/>
          </p:nvPr>
        </p:nvSpPr>
        <p:spPr/>
        <p:txBody>
          <a:bodyPr/>
          <a:lstStyle/>
          <a:p>
            <a:r>
              <a:rPr lang="en-US" dirty="0"/>
              <a:t>Value proposition</a:t>
            </a:r>
          </a:p>
        </p:txBody>
      </p:sp>
      <p:sp>
        <p:nvSpPr>
          <p:cNvPr id="3" name="Slide Number Placeholder 2">
            <a:extLst>
              <a:ext uri="{FF2B5EF4-FFF2-40B4-BE49-F238E27FC236}">
                <a16:creationId xmlns:a16="http://schemas.microsoft.com/office/drawing/2014/main" id="{071206B0-B43C-44C1-8326-6BCE52276AA5}"/>
              </a:ext>
            </a:extLst>
          </p:cNvPr>
          <p:cNvSpPr>
            <a:spLocks noGrp="1"/>
          </p:cNvSpPr>
          <p:nvPr>
            <p:ph type="sldNum" sz="quarter" idx="11"/>
          </p:nvPr>
        </p:nvSpPr>
        <p:spPr/>
        <p:txBody>
          <a:bodyPr/>
          <a:lstStyle/>
          <a:p>
            <a:fld id="{4B73C415-D670-4716-A5EC-CC4D52CA2BAC}" type="slidenum">
              <a:rPr lang="en-ZA" smtClean="0"/>
              <a:pPr/>
              <a:t>12</a:t>
            </a:fld>
            <a:endParaRPr lang="en-ZA" dirty="0"/>
          </a:p>
        </p:txBody>
      </p:sp>
      <p:sp>
        <p:nvSpPr>
          <p:cNvPr id="5" name="Oval 4">
            <a:extLst>
              <a:ext uri="{FF2B5EF4-FFF2-40B4-BE49-F238E27FC236}">
                <a16:creationId xmlns:a16="http://schemas.microsoft.com/office/drawing/2014/main" id="{75130D05-F223-462A-9A3C-EC67E1FFE78B}"/>
              </a:ext>
            </a:extLst>
          </p:cNvPr>
          <p:cNvSpPr/>
          <p:nvPr/>
        </p:nvSpPr>
        <p:spPr>
          <a:xfrm>
            <a:off x="1296955" y="1063690"/>
            <a:ext cx="8892074" cy="50385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7" name="TextBox 6">
            <a:extLst>
              <a:ext uri="{FF2B5EF4-FFF2-40B4-BE49-F238E27FC236}">
                <a16:creationId xmlns:a16="http://schemas.microsoft.com/office/drawing/2014/main" id="{01DFE260-4B61-4148-8104-DCF1625B7194}"/>
              </a:ext>
            </a:extLst>
          </p:cNvPr>
          <p:cNvSpPr txBox="1"/>
          <p:nvPr/>
        </p:nvSpPr>
        <p:spPr>
          <a:xfrm>
            <a:off x="2736980" y="2553200"/>
            <a:ext cx="2883159" cy="1508105"/>
          </a:xfrm>
          <a:prstGeom prst="rect">
            <a:avLst/>
          </a:prstGeom>
          <a:noFill/>
        </p:spPr>
        <p:txBody>
          <a:bodyPr wrap="square" rtlCol="0">
            <a:spAutoFit/>
          </a:bodyPr>
          <a:lstStyle/>
          <a:p>
            <a:r>
              <a:rPr lang="en-US" sz="1400" dirty="0"/>
              <a:t>Products and Services:</a:t>
            </a:r>
          </a:p>
          <a:p>
            <a:pPr marL="171450" lvl="0" indent="-171450">
              <a:buFont typeface="Wingdings" panose="05000000000000000000" pitchFamily="2" charset="2"/>
              <a:buChar char="§"/>
            </a:pPr>
            <a:r>
              <a:rPr lang="en-US" sz="1200" dirty="0"/>
              <a:t>Alert management with early signal of attrition likelihood</a:t>
            </a:r>
          </a:p>
          <a:p>
            <a:pPr marL="171450" lvl="0" indent="-171450">
              <a:buFont typeface="Wingdings" panose="05000000000000000000" pitchFamily="2" charset="2"/>
              <a:buChar char="§"/>
            </a:pPr>
            <a:r>
              <a:rPr lang="en-US" sz="1200" dirty="0"/>
              <a:t>Usage of employee benefits</a:t>
            </a:r>
          </a:p>
          <a:p>
            <a:pPr marL="171450" lvl="0" indent="-171450">
              <a:buFont typeface="Wingdings" panose="05000000000000000000" pitchFamily="2" charset="2"/>
              <a:buChar char="§"/>
            </a:pPr>
            <a:r>
              <a:rPr lang="en-US" sz="1200" dirty="0"/>
              <a:t>Give insights who are critical to organization </a:t>
            </a:r>
          </a:p>
          <a:p>
            <a:endParaRPr lang="en-US" dirty="0"/>
          </a:p>
        </p:txBody>
      </p:sp>
      <p:sp>
        <p:nvSpPr>
          <p:cNvPr id="8" name="TextBox 7">
            <a:extLst>
              <a:ext uri="{FF2B5EF4-FFF2-40B4-BE49-F238E27FC236}">
                <a16:creationId xmlns:a16="http://schemas.microsoft.com/office/drawing/2014/main" id="{C48CC927-8E98-4EC8-9AFA-4E14ABA7F8F6}"/>
              </a:ext>
            </a:extLst>
          </p:cNvPr>
          <p:cNvSpPr txBox="1"/>
          <p:nvPr/>
        </p:nvSpPr>
        <p:spPr>
          <a:xfrm>
            <a:off x="6571862" y="3815084"/>
            <a:ext cx="2883159" cy="1046440"/>
          </a:xfrm>
          <a:prstGeom prst="rect">
            <a:avLst/>
          </a:prstGeom>
          <a:noFill/>
        </p:spPr>
        <p:txBody>
          <a:bodyPr wrap="square" rtlCol="0">
            <a:spAutoFit/>
          </a:bodyPr>
          <a:lstStyle/>
          <a:p>
            <a:pPr lvl="0"/>
            <a:r>
              <a:rPr lang="en-US" sz="1400" dirty="0"/>
              <a:t>Gain creators:</a:t>
            </a:r>
          </a:p>
          <a:p>
            <a:pPr marL="171450" lvl="0" indent="-171450">
              <a:buFont typeface="Wingdings" panose="05000000000000000000" pitchFamily="2" charset="2"/>
              <a:buChar char="§"/>
            </a:pPr>
            <a:r>
              <a:rPr lang="en-US" sz="1200" dirty="0"/>
              <a:t>Retain talent</a:t>
            </a:r>
          </a:p>
          <a:p>
            <a:pPr marL="171450" lvl="0" indent="-171450">
              <a:buFont typeface="Wingdings" panose="05000000000000000000" pitchFamily="2" charset="2"/>
              <a:buChar char="§"/>
            </a:pPr>
            <a:r>
              <a:rPr lang="en-US" sz="1200" dirty="0"/>
              <a:t>Retention management        </a:t>
            </a:r>
          </a:p>
          <a:p>
            <a:pPr marL="171450" lvl="0" indent="-171450">
              <a:buFont typeface="Wingdings" panose="05000000000000000000" pitchFamily="2" charset="2"/>
              <a:buChar char="§"/>
            </a:pPr>
            <a:r>
              <a:rPr lang="en-US" sz="1200" dirty="0"/>
              <a:t>Resource planning</a:t>
            </a:r>
          </a:p>
          <a:p>
            <a:pPr marL="171450" indent="-171450">
              <a:buFont typeface="Wingdings" panose="05000000000000000000" pitchFamily="2" charset="2"/>
              <a:buChar char="§"/>
            </a:pPr>
            <a:r>
              <a:rPr lang="en-US" sz="1200" dirty="0"/>
              <a:t>Employee engagement</a:t>
            </a:r>
          </a:p>
        </p:txBody>
      </p:sp>
      <p:sp>
        <p:nvSpPr>
          <p:cNvPr id="9" name="TextBox 8">
            <a:extLst>
              <a:ext uri="{FF2B5EF4-FFF2-40B4-BE49-F238E27FC236}">
                <a16:creationId xmlns:a16="http://schemas.microsoft.com/office/drawing/2014/main" id="{4196A838-AFBA-4FAD-96C4-922D5CDBCC8E}"/>
              </a:ext>
            </a:extLst>
          </p:cNvPr>
          <p:cNvSpPr txBox="1"/>
          <p:nvPr/>
        </p:nvSpPr>
        <p:spPr>
          <a:xfrm>
            <a:off x="6248401" y="1982450"/>
            <a:ext cx="2883159" cy="1446550"/>
          </a:xfrm>
          <a:prstGeom prst="rect">
            <a:avLst/>
          </a:prstGeom>
          <a:noFill/>
        </p:spPr>
        <p:txBody>
          <a:bodyPr wrap="square" rtlCol="0">
            <a:spAutoFit/>
          </a:bodyPr>
          <a:lstStyle/>
          <a:p>
            <a:r>
              <a:rPr lang="en-US" sz="1600" dirty="0"/>
              <a:t>Pain relievers:</a:t>
            </a:r>
          </a:p>
          <a:p>
            <a:pPr marL="171450" lvl="0" indent="-171450">
              <a:buFont typeface="Wingdings" panose="05000000000000000000" pitchFamily="2" charset="2"/>
              <a:buChar char="§"/>
            </a:pPr>
            <a:r>
              <a:rPr lang="en-US" sz="1200" dirty="0"/>
              <a:t>Better insight into resources &amp; polices being implemented</a:t>
            </a:r>
          </a:p>
          <a:p>
            <a:pPr marL="171450" lvl="0" indent="-171450">
              <a:buFont typeface="Wingdings" panose="05000000000000000000" pitchFamily="2" charset="2"/>
              <a:buChar char="§"/>
            </a:pPr>
            <a:r>
              <a:rPr lang="en-US" sz="1200" dirty="0"/>
              <a:t>Lower risk of missing commitments </a:t>
            </a:r>
          </a:p>
          <a:p>
            <a:pPr marL="171450" lvl="0" indent="-171450">
              <a:buFont typeface="Wingdings" panose="05000000000000000000" pitchFamily="2" charset="2"/>
              <a:buChar char="§"/>
            </a:pPr>
            <a:r>
              <a:rPr lang="en-US" sz="1200" dirty="0"/>
              <a:t>Maintain brand and attract  talent </a:t>
            </a:r>
          </a:p>
          <a:p>
            <a:pPr marL="171450" lvl="0" indent="-171450">
              <a:buFont typeface="Wingdings" panose="05000000000000000000" pitchFamily="2" charset="2"/>
              <a:buChar char="§"/>
            </a:pPr>
            <a:r>
              <a:rPr lang="en-US" sz="1200" dirty="0"/>
              <a:t>One source of truth across payroll, leave management</a:t>
            </a:r>
          </a:p>
        </p:txBody>
      </p:sp>
    </p:spTree>
    <p:extLst>
      <p:ext uri="{BB962C8B-B14F-4D97-AF65-F5344CB8AC3E}">
        <p14:creationId xmlns:p14="http://schemas.microsoft.com/office/powerpoint/2010/main" val="498227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97CA-8BB5-4640-84D1-C929C6424CF2}"/>
              </a:ext>
            </a:extLst>
          </p:cNvPr>
          <p:cNvSpPr>
            <a:spLocks noGrp="1"/>
          </p:cNvSpPr>
          <p:nvPr>
            <p:ph type="title"/>
          </p:nvPr>
        </p:nvSpPr>
        <p:spPr/>
        <p:txBody>
          <a:bodyPr/>
          <a:lstStyle/>
          <a:p>
            <a:r>
              <a:rPr lang="en-US" dirty="0"/>
              <a:t>Value Proposition</a:t>
            </a:r>
          </a:p>
        </p:txBody>
      </p:sp>
      <p:sp>
        <p:nvSpPr>
          <p:cNvPr id="3" name="Slide Number Placeholder 2">
            <a:extLst>
              <a:ext uri="{FF2B5EF4-FFF2-40B4-BE49-F238E27FC236}">
                <a16:creationId xmlns:a16="http://schemas.microsoft.com/office/drawing/2014/main" id="{E17CE43F-8605-4F50-8BB2-BF1C932FA59B}"/>
              </a:ext>
            </a:extLst>
          </p:cNvPr>
          <p:cNvSpPr>
            <a:spLocks noGrp="1"/>
          </p:cNvSpPr>
          <p:nvPr>
            <p:ph type="sldNum" sz="quarter" idx="11"/>
          </p:nvPr>
        </p:nvSpPr>
        <p:spPr/>
        <p:txBody>
          <a:bodyPr/>
          <a:lstStyle/>
          <a:p>
            <a:fld id="{4B73C415-D670-4716-A5EC-CC4D52CA2BAC}" type="slidenum">
              <a:rPr lang="en-ZA" smtClean="0"/>
              <a:pPr/>
              <a:t>13</a:t>
            </a:fld>
            <a:endParaRPr lang="en-ZA" dirty="0"/>
          </a:p>
        </p:txBody>
      </p:sp>
      <p:sp>
        <p:nvSpPr>
          <p:cNvPr id="5" name="Rectangle: Rounded Corners 4">
            <a:extLst>
              <a:ext uri="{FF2B5EF4-FFF2-40B4-BE49-F238E27FC236}">
                <a16:creationId xmlns:a16="http://schemas.microsoft.com/office/drawing/2014/main" id="{AAF6135F-9948-4B8D-B324-4E06C97ABED0}"/>
              </a:ext>
            </a:extLst>
          </p:cNvPr>
          <p:cNvSpPr/>
          <p:nvPr/>
        </p:nvSpPr>
        <p:spPr>
          <a:xfrm>
            <a:off x="597159" y="2043404"/>
            <a:ext cx="10375641" cy="339634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ln w="0"/>
                <a:solidFill>
                  <a:schemeClr val="tx1"/>
                </a:solidFill>
                <a:effectLst>
                  <a:outerShdw blurRad="38100" dist="19050" dir="2700000" algn="tl" rotWithShape="0">
                    <a:schemeClr val="dk1">
                      <a:alpha val="40000"/>
                    </a:schemeClr>
                  </a:outerShdw>
                </a:effectLst>
              </a:rPr>
              <a:t>As  an ABC company , we have created a product Simply Retain for HR VP ‘s and People managers that results in </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Help in proper Resource planning</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Work on the feedback of policies </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Save time to spend more  time with people</a:t>
            </a:r>
          </a:p>
        </p:txBody>
      </p:sp>
    </p:spTree>
    <p:extLst>
      <p:ext uri="{BB962C8B-B14F-4D97-AF65-F5344CB8AC3E}">
        <p14:creationId xmlns:p14="http://schemas.microsoft.com/office/powerpoint/2010/main" val="15951091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27F5-4B71-4B31-A426-1AFD52CE7F7C}"/>
              </a:ext>
            </a:extLst>
          </p:cNvPr>
          <p:cNvSpPr>
            <a:spLocks noGrp="1"/>
          </p:cNvSpPr>
          <p:nvPr>
            <p:ph type="title"/>
          </p:nvPr>
        </p:nvSpPr>
        <p:spPr/>
        <p:txBody>
          <a:bodyPr/>
          <a:lstStyle/>
          <a:p>
            <a:r>
              <a:rPr lang="en-US" dirty="0"/>
              <a:t> </a:t>
            </a:r>
            <a:r>
              <a:rPr lang="en-US" b="1" dirty="0"/>
              <a:t>Competitive Analysis</a:t>
            </a:r>
          </a:p>
        </p:txBody>
      </p:sp>
      <p:pic>
        <p:nvPicPr>
          <p:cNvPr id="8" name="Content Placeholder 7">
            <a:extLst>
              <a:ext uri="{FF2B5EF4-FFF2-40B4-BE49-F238E27FC236}">
                <a16:creationId xmlns:a16="http://schemas.microsoft.com/office/drawing/2014/main" id="{6D4C2515-BEEB-4A2A-A108-8FA3C5CA845F}"/>
              </a:ext>
            </a:extLst>
          </p:cNvPr>
          <p:cNvPicPr>
            <a:picLocks noGrp="1" noChangeAspect="1"/>
          </p:cNvPicPr>
          <p:nvPr>
            <p:ph idx="1"/>
          </p:nvPr>
        </p:nvPicPr>
        <p:blipFill>
          <a:blip r:embed="rId3"/>
          <a:stretch>
            <a:fillRect/>
          </a:stretch>
        </p:blipFill>
        <p:spPr>
          <a:xfrm>
            <a:off x="6479176" y="1533934"/>
            <a:ext cx="4343101" cy="4486275"/>
          </a:xfrm>
          <a:prstGeom prst="rect">
            <a:avLst/>
          </a:prstGeom>
        </p:spPr>
      </p:pic>
      <p:pic>
        <p:nvPicPr>
          <p:cNvPr id="6" name="Picture 5">
            <a:extLst>
              <a:ext uri="{FF2B5EF4-FFF2-40B4-BE49-F238E27FC236}">
                <a16:creationId xmlns:a16="http://schemas.microsoft.com/office/drawing/2014/main" id="{3EBC6E4F-AC16-4091-9CC0-8C5B8652A41E}"/>
              </a:ext>
            </a:extLst>
          </p:cNvPr>
          <p:cNvPicPr>
            <a:picLocks noChangeAspect="1"/>
          </p:cNvPicPr>
          <p:nvPr/>
        </p:nvPicPr>
        <p:blipFill>
          <a:blip r:embed="rId4"/>
          <a:stretch>
            <a:fillRect/>
          </a:stretch>
        </p:blipFill>
        <p:spPr>
          <a:xfrm>
            <a:off x="838201" y="1457768"/>
            <a:ext cx="4966638" cy="4594141"/>
          </a:xfrm>
          <a:prstGeom prst="rect">
            <a:avLst/>
          </a:prstGeom>
        </p:spPr>
      </p:pic>
    </p:spTree>
    <p:extLst>
      <p:ext uri="{BB962C8B-B14F-4D97-AF65-F5344CB8AC3E}">
        <p14:creationId xmlns:p14="http://schemas.microsoft.com/office/powerpoint/2010/main" val="597864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8F5DCBD-5C2A-4F71-9920-BC448D71562C}"/>
              </a:ext>
            </a:extLst>
          </p:cNvPr>
          <p:cNvSpPr>
            <a:spLocks noGrp="1"/>
          </p:cNvSpPr>
          <p:nvPr>
            <p:ph type="title"/>
          </p:nvPr>
        </p:nvSpPr>
        <p:spPr/>
        <p:txBody>
          <a:bodyPr/>
          <a:lstStyle/>
          <a:p>
            <a:r>
              <a:rPr lang="en-US" dirty="0"/>
              <a:t>AI in HR</a:t>
            </a:r>
          </a:p>
        </p:txBody>
      </p:sp>
      <p:sp>
        <p:nvSpPr>
          <p:cNvPr id="3" name="Slide Number Placeholder 2">
            <a:extLst>
              <a:ext uri="{FF2B5EF4-FFF2-40B4-BE49-F238E27FC236}">
                <a16:creationId xmlns:a16="http://schemas.microsoft.com/office/drawing/2014/main" id="{9A733036-85AB-4D0B-9FB5-CB601C336FD6}"/>
              </a:ext>
            </a:extLst>
          </p:cNvPr>
          <p:cNvSpPr>
            <a:spLocks noGrp="1"/>
          </p:cNvSpPr>
          <p:nvPr>
            <p:ph type="sldNum" sz="quarter" idx="11"/>
          </p:nvPr>
        </p:nvSpPr>
        <p:spPr/>
        <p:txBody>
          <a:bodyPr/>
          <a:lstStyle/>
          <a:p>
            <a:fld id="{4B73C415-D670-4716-A5EC-CC4D52CA2BAC}" type="slidenum">
              <a:rPr lang="en-ZA" smtClean="0"/>
              <a:pPr/>
              <a:t>15</a:t>
            </a:fld>
            <a:endParaRPr lang="en-ZA" dirty="0"/>
          </a:p>
        </p:txBody>
      </p:sp>
      <p:sp>
        <p:nvSpPr>
          <p:cNvPr id="22" name="Rectangle: Rounded Corners 21">
            <a:extLst>
              <a:ext uri="{FF2B5EF4-FFF2-40B4-BE49-F238E27FC236}">
                <a16:creationId xmlns:a16="http://schemas.microsoft.com/office/drawing/2014/main" id="{13448325-45A6-4D26-AEF1-BAE5CD1CD2ED}"/>
              </a:ext>
            </a:extLst>
          </p:cNvPr>
          <p:cNvSpPr/>
          <p:nvPr/>
        </p:nvSpPr>
        <p:spPr>
          <a:xfrm>
            <a:off x="1130544" y="1484564"/>
            <a:ext cx="8442664" cy="224768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Identifying at-risk talent through attrition modeling (25%)</a:t>
            </a:r>
          </a:p>
          <a:p>
            <a:pPr marL="285750" indent="-285750">
              <a:buFont typeface="Arial" panose="020B0604020202020204" pitchFamily="34" charset="0"/>
              <a:buChar char="•"/>
            </a:pPr>
            <a:r>
              <a:rPr lang="en-US" dirty="0">
                <a:solidFill>
                  <a:schemeClr val="tx1"/>
                </a:solidFill>
              </a:rPr>
              <a:t>Modeling our talent pipeline (22%)</a:t>
            </a:r>
          </a:p>
          <a:p>
            <a:pPr marL="285750" indent="-285750">
              <a:buFont typeface="Arial" panose="020B0604020202020204" pitchFamily="34" charset="0"/>
              <a:buChar char="•"/>
            </a:pPr>
            <a:r>
              <a:rPr lang="en-US" dirty="0">
                <a:solidFill>
                  <a:schemeClr val="tx1"/>
                </a:solidFill>
              </a:rPr>
              <a:t>Predicting high-performing recruits (18%)</a:t>
            </a:r>
          </a:p>
          <a:p>
            <a:pPr marL="285750" indent="-285750">
              <a:buFont typeface="Arial" panose="020B0604020202020204" pitchFamily="34" charset="0"/>
              <a:buChar char="•"/>
            </a:pPr>
            <a:r>
              <a:rPr lang="en-US" dirty="0">
                <a:solidFill>
                  <a:schemeClr val="tx1"/>
                </a:solidFill>
              </a:rPr>
              <a:t>Sourcing best-fit candidates with resume analysis (15%)</a:t>
            </a:r>
          </a:p>
        </p:txBody>
      </p:sp>
      <p:sp>
        <p:nvSpPr>
          <p:cNvPr id="2" name="TextBox 1">
            <a:extLst>
              <a:ext uri="{FF2B5EF4-FFF2-40B4-BE49-F238E27FC236}">
                <a16:creationId xmlns:a16="http://schemas.microsoft.com/office/drawing/2014/main" id="{88B13E97-5F3D-40AB-AB95-02549016C54B}"/>
              </a:ext>
            </a:extLst>
          </p:cNvPr>
          <p:cNvSpPr txBox="1"/>
          <p:nvPr/>
        </p:nvSpPr>
        <p:spPr>
          <a:xfrm>
            <a:off x="8075645" y="3884706"/>
            <a:ext cx="2995126" cy="276999"/>
          </a:xfrm>
          <a:prstGeom prst="rect">
            <a:avLst/>
          </a:prstGeom>
          <a:noFill/>
        </p:spPr>
        <p:txBody>
          <a:bodyPr wrap="square" rtlCol="0">
            <a:spAutoFit/>
          </a:bodyPr>
          <a:lstStyle/>
          <a:p>
            <a:r>
              <a:rPr lang="en-US" sz="1200" dirty="0"/>
              <a:t>Forbes report</a:t>
            </a:r>
          </a:p>
        </p:txBody>
      </p:sp>
    </p:spTree>
    <p:extLst>
      <p:ext uri="{BB962C8B-B14F-4D97-AF65-F5344CB8AC3E}">
        <p14:creationId xmlns:p14="http://schemas.microsoft.com/office/powerpoint/2010/main" val="4019596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EDE2-7677-4472-85F2-903D05643084}"/>
              </a:ext>
            </a:extLst>
          </p:cNvPr>
          <p:cNvSpPr>
            <a:spLocks noGrp="1"/>
          </p:cNvSpPr>
          <p:nvPr>
            <p:ph type="title"/>
          </p:nvPr>
        </p:nvSpPr>
        <p:spPr/>
        <p:txBody>
          <a:bodyPr/>
          <a:lstStyle/>
          <a:p>
            <a:r>
              <a:rPr lang="en-US" dirty="0"/>
              <a:t>Feedback</a:t>
            </a:r>
          </a:p>
        </p:txBody>
      </p:sp>
      <p:sp>
        <p:nvSpPr>
          <p:cNvPr id="3" name="Slide Number Placeholder 2">
            <a:extLst>
              <a:ext uri="{FF2B5EF4-FFF2-40B4-BE49-F238E27FC236}">
                <a16:creationId xmlns:a16="http://schemas.microsoft.com/office/drawing/2014/main" id="{EEE3DB2E-ED79-4C64-A17F-0207F1A93A79}"/>
              </a:ext>
            </a:extLst>
          </p:cNvPr>
          <p:cNvSpPr>
            <a:spLocks noGrp="1"/>
          </p:cNvSpPr>
          <p:nvPr>
            <p:ph type="sldNum" sz="quarter" idx="11"/>
          </p:nvPr>
        </p:nvSpPr>
        <p:spPr/>
        <p:txBody>
          <a:bodyPr/>
          <a:lstStyle/>
          <a:p>
            <a:fld id="{4B73C415-D670-4716-A5EC-CC4D52CA2BAC}" type="slidenum">
              <a:rPr lang="en-ZA" smtClean="0"/>
              <a:pPr/>
              <a:t>16</a:t>
            </a:fld>
            <a:endParaRPr lang="en-ZA" dirty="0"/>
          </a:p>
        </p:txBody>
      </p:sp>
      <p:sp>
        <p:nvSpPr>
          <p:cNvPr id="4" name="Rectangle: Rounded Corners 3">
            <a:extLst>
              <a:ext uri="{FF2B5EF4-FFF2-40B4-BE49-F238E27FC236}">
                <a16:creationId xmlns:a16="http://schemas.microsoft.com/office/drawing/2014/main" id="{5ADB3E1B-7429-4602-8923-815445E5FAEE}"/>
              </a:ext>
            </a:extLst>
          </p:cNvPr>
          <p:cNvSpPr/>
          <p:nvPr/>
        </p:nvSpPr>
        <p:spPr>
          <a:xfrm>
            <a:off x="989045" y="2015412"/>
            <a:ext cx="4646645" cy="36389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u="sng" dirty="0">
                <a:solidFill>
                  <a:schemeClr val="tx1"/>
                </a:solidFill>
              </a:rPr>
              <a:t>Open Questions:</a:t>
            </a:r>
          </a:p>
          <a:p>
            <a:pPr algn="just"/>
            <a:endParaRPr lang="en-US" sz="1600" b="1" u="sng" dirty="0">
              <a:solidFill>
                <a:schemeClr val="tx1"/>
              </a:solidFill>
            </a:endParaRPr>
          </a:p>
          <a:p>
            <a:pPr marL="285750" indent="-285750" algn="just">
              <a:buFont typeface="Arial" panose="020B0604020202020204" pitchFamily="34" charset="0"/>
              <a:buChar char="•"/>
            </a:pPr>
            <a:r>
              <a:rPr lang="en-US" sz="1600" dirty="0">
                <a:solidFill>
                  <a:schemeClr val="tx1"/>
                </a:solidFill>
              </a:rPr>
              <a:t>GDPR</a:t>
            </a:r>
          </a:p>
          <a:p>
            <a:pPr marL="285750" indent="-285750" algn="just">
              <a:buFont typeface="Arial" panose="020B0604020202020204" pitchFamily="34" charset="0"/>
              <a:buChar char="•"/>
            </a:pPr>
            <a:r>
              <a:rPr lang="en-US" sz="1600" dirty="0">
                <a:solidFill>
                  <a:schemeClr val="tx1"/>
                </a:solidFill>
              </a:rPr>
              <a:t>Does only Attrition  management make a Unicorn company?</a:t>
            </a:r>
          </a:p>
          <a:p>
            <a:pPr marL="285750" indent="-285750" algn="just">
              <a:buFont typeface="Arial" panose="020B0604020202020204" pitchFamily="34" charset="0"/>
              <a:buChar char="•"/>
            </a:pPr>
            <a:r>
              <a:rPr lang="en-US" sz="1600" dirty="0">
                <a:solidFill>
                  <a:schemeClr val="tx1"/>
                </a:solidFill>
              </a:rPr>
              <a:t>Does Simply Retain help me understand rewards &amp; company policies are working ?</a:t>
            </a:r>
          </a:p>
          <a:p>
            <a:pPr marL="285750" indent="-285750" algn="just">
              <a:buFont typeface="Arial" panose="020B0604020202020204" pitchFamily="34" charset="0"/>
              <a:buChar char="•"/>
            </a:pPr>
            <a:r>
              <a:rPr lang="en-US" sz="1600" dirty="0">
                <a:solidFill>
                  <a:schemeClr val="tx1"/>
                </a:solidFill>
              </a:rPr>
              <a:t>Does Diversity is taken care ?</a:t>
            </a:r>
          </a:p>
          <a:p>
            <a:pPr marL="285750" indent="-285750" algn="just">
              <a:buFont typeface="Arial" panose="020B0604020202020204" pitchFamily="34" charset="0"/>
              <a:buChar char="•"/>
            </a:pPr>
            <a:r>
              <a:rPr lang="en-US" sz="1600" dirty="0">
                <a:solidFill>
                  <a:schemeClr val="tx1"/>
                </a:solidFill>
              </a:rPr>
              <a:t>Change management</a:t>
            </a:r>
          </a:p>
          <a:p>
            <a:pPr marL="285750" indent="-285750" algn="just">
              <a:buFont typeface="Arial" panose="020B0604020202020204" pitchFamily="34" charset="0"/>
              <a:buChar char="•"/>
            </a:pPr>
            <a:r>
              <a:rPr lang="en-US" sz="1600" dirty="0">
                <a:solidFill>
                  <a:schemeClr val="tx1"/>
                </a:solidFill>
              </a:rPr>
              <a:t>Different generations can work together.</a:t>
            </a:r>
          </a:p>
          <a:p>
            <a:pPr marL="285750" indent="-285750" algn="just">
              <a:buFont typeface="Wingdings" panose="05000000000000000000" pitchFamily="2" charset="2"/>
              <a:buChar char="Ø"/>
            </a:pPr>
            <a:endParaRPr lang="en-US" dirty="0">
              <a:solidFill>
                <a:schemeClr val="tx1"/>
              </a:solidFill>
            </a:endParaRPr>
          </a:p>
        </p:txBody>
      </p:sp>
      <p:sp>
        <p:nvSpPr>
          <p:cNvPr id="5" name="Rectangle: Rounded Corners 4">
            <a:extLst>
              <a:ext uri="{FF2B5EF4-FFF2-40B4-BE49-F238E27FC236}">
                <a16:creationId xmlns:a16="http://schemas.microsoft.com/office/drawing/2014/main" id="{47355163-EC88-462F-9CD3-125D03F70157}"/>
              </a:ext>
            </a:extLst>
          </p:cNvPr>
          <p:cNvSpPr/>
          <p:nvPr/>
        </p:nvSpPr>
        <p:spPr>
          <a:xfrm>
            <a:off x="6282613" y="2214465"/>
            <a:ext cx="4646645" cy="336835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u="sng" dirty="0">
                <a:solidFill>
                  <a:schemeClr val="tx1"/>
                </a:solidFill>
              </a:rPr>
              <a:t>Positives:</a:t>
            </a:r>
          </a:p>
          <a:p>
            <a:pPr algn="just"/>
            <a:endParaRPr lang="en-US" sz="1600" b="1" u="sng" dirty="0">
              <a:solidFill>
                <a:schemeClr val="tx1"/>
              </a:solidFill>
            </a:endParaRPr>
          </a:p>
          <a:p>
            <a:pPr marL="285750" indent="-285750" algn="just">
              <a:buFont typeface="Arial" panose="020B0604020202020204" pitchFamily="34" charset="0"/>
              <a:buChar char="•"/>
            </a:pPr>
            <a:r>
              <a:rPr lang="en-US" sz="1600" dirty="0">
                <a:solidFill>
                  <a:schemeClr val="tx1"/>
                </a:solidFill>
              </a:rPr>
              <a:t>Would love to have this kind of product</a:t>
            </a:r>
          </a:p>
          <a:p>
            <a:pPr marL="285750" indent="-285750" algn="just">
              <a:buFont typeface="Arial" panose="020B0604020202020204" pitchFamily="34" charset="0"/>
              <a:buChar char="•"/>
            </a:pPr>
            <a:r>
              <a:rPr lang="en-US" sz="1600" dirty="0">
                <a:solidFill>
                  <a:schemeClr val="tx1"/>
                </a:solidFill>
              </a:rPr>
              <a:t>Planning requirement</a:t>
            </a:r>
          </a:p>
          <a:p>
            <a:pPr marL="285750" indent="-285750" algn="just">
              <a:buFont typeface="Arial" panose="020B0604020202020204" pitchFamily="34" charset="0"/>
              <a:buChar char="•"/>
            </a:pPr>
            <a:r>
              <a:rPr lang="en-US" sz="1600" dirty="0">
                <a:solidFill>
                  <a:schemeClr val="tx1"/>
                </a:solidFill>
              </a:rPr>
              <a:t>Alert on early signal help talk to individual</a:t>
            </a:r>
          </a:p>
          <a:p>
            <a:pPr marL="285750" indent="-285750" algn="just">
              <a:buFont typeface="Arial" panose="020B0604020202020204" pitchFamily="34" charset="0"/>
              <a:buChar char="•"/>
            </a:pPr>
            <a:r>
              <a:rPr lang="en-US" sz="1600" dirty="0">
                <a:solidFill>
                  <a:schemeClr val="tx1"/>
                </a:solidFill>
              </a:rPr>
              <a:t>Talent shortage</a:t>
            </a:r>
          </a:p>
          <a:p>
            <a:pPr marL="285750" indent="-285750" algn="just">
              <a:buFont typeface="Arial" panose="020B0604020202020204" pitchFamily="34" charset="0"/>
              <a:buChar char="•"/>
            </a:pPr>
            <a:r>
              <a:rPr lang="en-US" sz="1600" dirty="0">
                <a:solidFill>
                  <a:schemeClr val="tx1"/>
                </a:solidFill>
              </a:rPr>
              <a:t>Poaching</a:t>
            </a:r>
          </a:p>
          <a:p>
            <a:pPr marL="285750" indent="-285750" algn="just">
              <a:buFont typeface="Arial" panose="020B0604020202020204" pitchFamily="34" charset="0"/>
              <a:buChar char="•"/>
            </a:pPr>
            <a:r>
              <a:rPr lang="en-US" sz="1600" dirty="0">
                <a:solidFill>
                  <a:schemeClr val="tx1"/>
                </a:solidFill>
              </a:rPr>
              <a:t>Cost :The only way hire somebody to take them away from somebody and  raise our wages and they raise their wages .</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2223312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A6C2-5356-4DE1-9269-4C8EFBAC3C89}"/>
              </a:ext>
            </a:extLst>
          </p:cNvPr>
          <p:cNvSpPr>
            <a:spLocks noGrp="1"/>
          </p:cNvSpPr>
          <p:nvPr>
            <p:ph type="title"/>
          </p:nvPr>
        </p:nvSpPr>
        <p:spPr/>
        <p:txBody>
          <a:bodyPr/>
          <a:lstStyle/>
          <a:p>
            <a:r>
              <a:rPr lang="en-US" dirty="0"/>
              <a:t>Addressing GDPR</a:t>
            </a:r>
          </a:p>
        </p:txBody>
      </p:sp>
      <p:sp>
        <p:nvSpPr>
          <p:cNvPr id="3" name="Slide Number Placeholder 2">
            <a:extLst>
              <a:ext uri="{FF2B5EF4-FFF2-40B4-BE49-F238E27FC236}">
                <a16:creationId xmlns:a16="http://schemas.microsoft.com/office/drawing/2014/main" id="{0B8742B8-5E06-4BFD-A9F7-F80E8327E64D}"/>
              </a:ext>
            </a:extLst>
          </p:cNvPr>
          <p:cNvSpPr>
            <a:spLocks noGrp="1"/>
          </p:cNvSpPr>
          <p:nvPr>
            <p:ph type="sldNum" sz="quarter" idx="11"/>
          </p:nvPr>
        </p:nvSpPr>
        <p:spPr/>
        <p:txBody>
          <a:bodyPr/>
          <a:lstStyle/>
          <a:p>
            <a:fld id="{4B73C415-D670-4716-A5EC-CC4D52CA2BAC}" type="slidenum">
              <a:rPr lang="en-ZA" smtClean="0"/>
              <a:pPr/>
              <a:t>17</a:t>
            </a:fld>
            <a:endParaRPr lang="en-ZA" dirty="0"/>
          </a:p>
        </p:txBody>
      </p:sp>
      <p:sp>
        <p:nvSpPr>
          <p:cNvPr id="6" name="Rectangle: Rounded Corners 5">
            <a:extLst>
              <a:ext uri="{FF2B5EF4-FFF2-40B4-BE49-F238E27FC236}">
                <a16:creationId xmlns:a16="http://schemas.microsoft.com/office/drawing/2014/main" id="{C640597A-49FE-4CC3-A058-A6BC2B6F9B35}"/>
              </a:ext>
            </a:extLst>
          </p:cNvPr>
          <p:cNvSpPr/>
          <p:nvPr/>
        </p:nvSpPr>
        <p:spPr>
          <a:xfrm>
            <a:off x="3632199" y="2948471"/>
            <a:ext cx="3101392" cy="9610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rPr>
              <a:t>Solution based on Anonymized  data</a:t>
            </a:r>
          </a:p>
        </p:txBody>
      </p:sp>
      <p:sp>
        <p:nvSpPr>
          <p:cNvPr id="7" name="Rectangle: Rounded Corners 6">
            <a:extLst>
              <a:ext uri="{FF2B5EF4-FFF2-40B4-BE49-F238E27FC236}">
                <a16:creationId xmlns:a16="http://schemas.microsoft.com/office/drawing/2014/main" id="{D316ABB9-2B4B-48EE-BE10-372889E42B0A}"/>
              </a:ext>
            </a:extLst>
          </p:cNvPr>
          <p:cNvSpPr/>
          <p:nvPr/>
        </p:nvSpPr>
        <p:spPr>
          <a:xfrm>
            <a:off x="7118738" y="2939142"/>
            <a:ext cx="4012682" cy="9610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rPr>
              <a:t>Custom solutions for enterprise who share data</a:t>
            </a:r>
          </a:p>
        </p:txBody>
      </p:sp>
      <p:sp>
        <p:nvSpPr>
          <p:cNvPr id="8" name="Rectangle: Rounded Corners 7">
            <a:extLst>
              <a:ext uri="{FF2B5EF4-FFF2-40B4-BE49-F238E27FC236}">
                <a16:creationId xmlns:a16="http://schemas.microsoft.com/office/drawing/2014/main" id="{A118F739-02E8-432B-9576-942B1F1BE4EE}"/>
              </a:ext>
            </a:extLst>
          </p:cNvPr>
          <p:cNvSpPr/>
          <p:nvPr/>
        </p:nvSpPr>
        <p:spPr>
          <a:xfrm>
            <a:off x="422150" y="2948471"/>
            <a:ext cx="2625532" cy="96105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rPr>
              <a:t>Auto pilot mode</a:t>
            </a:r>
          </a:p>
        </p:txBody>
      </p:sp>
    </p:spTree>
    <p:extLst>
      <p:ext uri="{BB962C8B-B14F-4D97-AF65-F5344CB8AC3E}">
        <p14:creationId xmlns:p14="http://schemas.microsoft.com/office/powerpoint/2010/main" val="32990757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03C4-E83B-4BA1-B25F-6B14E1727466}"/>
              </a:ext>
            </a:extLst>
          </p:cNvPr>
          <p:cNvSpPr>
            <a:spLocks noGrp="1"/>
          </p:cNvSpPr>
          <p:nvPr>
            <p:ph type="title"/>
          </p:nvPr>
        </p:nvSpPr>
        <p:spPr/>
        <p:txBody>
          <a:bodyPr/>
          <a:lstStyle/>
          <a:p>
            <a:r>
              <a:rPr lang="en-US" dirty="0"/>
              <a:t>Scope of MVP (Auto Pilot)</a:t>
            </a:r>
          </a:p>
        </p:txBody>
      </p:sp>
      <p:sp>
        <p:nvSpPr>
          <p:cNvPr id="3" name="Slide Number Placeholder 2">
            <a:extLst>
              <a:ext uri="{FF2B5EF4-FFF2-40B4-BE49-F238E27FC236}">
                <a16:creationId xmlns:a16="http://schemas.microsoft.com/office/drawing/2014/main" id="{A34F6C91-16ED-4E67-9F2C-8DBF781ED41C}"/>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73C415-D670-4716-A5EC-CC4D52CA2BAC}" type="slidenum">
              <a:rPr kumimoji="0" lang="en-ZA" sz="1200" b="0" i="0" u="none" strike="noStrike" kern="1200" cap="none" spc="0" normalizeH="0" baseline="0" noProof="0" smtClean="0">
                <a:ln>
                  <a:noFill/>
                </a:ln>
                <a:solidFill>
                  <a:prstClr val="black">
                    <a:lumMod val="65000"/>
                    <a:lumOff val="35000"/>
                  </a:prstClr>
                </a:solidFill>
                <a:effectLst/>
                <a:uLnTx/>
                <a:uFillTx/>
                <a:latin typeface="Tahom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ZA" sz="1200" b="0" i="0" u="none" strike="noStrike" kern="1200" cap="none" spc="0" normalizeH="0" baseline="0" noProof="0" dirty="0">
              <a:ln>
                <a:noFill/>
              </a:ln>
              <a:solidFill>
                <a:prstClr val="black">
                  <a:lumMod val="65000"/>
                  <a:lumOff val="35000"/>
                </a:prstClr>
              </a:solidFill>
              <a:effectLst/>
              <a:uLnTx/>
              <a:uFillTx/>
              <a:latin typeface="Tahoma"/>
              <a:ea typeface="+mn-ea"/>
              <a:cs typeface="+mn-cs"/>
            </a:endParaRPr>
          </a:p>
        </p:txBody>
      </p:sp>
      <p:sp>
        <p:nvSpPr>
          <p:cNvPr id="5" name="Rectangle: Rounded Corners 4">
            <a:extLst>
              <a:ext uri="{FF2B5EF4-FFF2-40B4-BE49-F238E27FC236}">
                <a16:creationId xmlns:a16="http://schemas.microsoft.com/office/drawing/2014/main" id="{76123217-5806-4E6C-A5CC-BB16FFF84EB9}"/>
              </a:ext>
            </a:extLst>
          </p:cNvPr>
          <p:cNvSpPr/>
          <p:nvPr/>
        </p:nvSpPr>
        <p:spPr>
          <a:xfrm>
            <a:off x="1324947" y="1993151"/>
            <a:ext cx="7819053" cy="410906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Upload of Employee attrition data till 2017 in excel/csv.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Simply retain would automatically </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Divide the data to train &amp; test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Find categorical &amp; numerical variables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Do feature Engineering based on target variable</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Train &amp; Test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Upload the latest data without employee attrition data</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Simply retain would give</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Insights to different people activities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ahoma"/>
                <a:ea typeface="+mn-ea"/>
                <a:cs typeface="+mn-cs"/>
              </a:rPr>
              <a:t>Early signals of people leaving</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a:ea typeface="+mn-ea"/>
              <a:cs typeface="+mn-cs"/>
            </a:endParaRPr>
          </a:p>
        </p:txBody>
      </p:sp>
    </p:spTree>
    <p:extLst>
      <p:ext uri="{BB962C8B-B14F-4D97-AF65-F5344CB8AC3E}">
        <p14:creationId xmlns:p14="http://schemas.microsoft.com/office/powerpoint/2010/main" val="2089753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6595-11A2-425A-AB8C-0BA050E618CD}"/>
              </a:ext>
            </a:extLst>
          </p:cNvPr>
          <p:cNvSpPr>
            <a:spLocks noGrp="1"/>
          </p:cNvSpPr>
          <p:nvPr>
            <p:ph type="title"/>
          </p:nvPr>
        </p:nvSpPr>
        <p:spPr/>
        <p:txBody>
          <a:bodyPr/>
          <a:lstStyle/>
          <a:p>
            <a:r>
              <a:rPr lang="en-US" dirty="0"/>
              <a:t>Work on Feedback</a:t>
            </a:r>
          </a:p>
        </p:txBody>
      </p:sp>
      <p:sp>
        <p:nvSpPr>
          <p:cNvPr id="3" name="Slide Number Placeholder 2">
            <a:extLst>
              <a:ext uri="{FF2B5EF4-FFF2-40B4-BE49-F238E27FC236}">
                <a16:creationId xmlns:a16="http://schemas.microsoft.com/office/drawing/2014/main" id="{E7359F1F-4AF6-456B-9B33-E251B219E178}"/>
              </a:ext>
            </a:extLst>
          </p:cNvPr>
          <p:cNvSpPr>
            <a:spLocks noGrp="1"/>
          </p:cNvSpPr>
          <p:nvPr>
            <p:ph type="sldNum" sz="quarter" idx="11"/>
          </p:nvPr>
        </p:nvSpPr>
        <p:spPr/>
        <p:txBody>
          <a:bodyPr/>
          <a:lstStyle/>
          <a:p>
            <a:fld id="{4B73C415-D670-4716-A5EC-CC4D52CA2BAC}" type="slidenum">
              <a:rPr lang="en-ZA" smtClean="0"/>
              <a:pPr/>
              <a:t>19</a:t>
            </a:fld>
            <a:endParaRPr lang="en-ZA" dirty="0"/>
          </a:p>
        </p:txBody>
      </p:sp>
      <p:sp>
        <p:nvSpPr>
          <p:cNvPr id="5" name="Rectangle: Rounded Corners 4">
            <a:extLst>
              <a:ext uri="{FF2B5EF4-FFF2-40B4-BE49-F238E27FC236}">
                <a16:creationId xmlns:a16="http://schemas.microsoft.com/office/drawing/2014/main" id="{CF03EA84-8722-4DA5-BA08-E518A0629102}"/>
              </a:ext>
            </a:extLst>
          </p:cNvPr>
          <p:cNvSpPr/>
          <p:nvPr/>
        </p:nvSpPr>
        <p:spPr>
          <a:xfrm>
            <a:off x="830424" y="2108718"/>
            <a:ext cx="8901405" cy="22113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Training data</a:t>
            </a:r>
          </a:p>
          <a:p>
            <a:pPr marL="285750" indent="-285750" algn="just">
              <a:buFont typeface="Arial" panose="020B0604020202020204" pitchFamily="34" charset="0"/>
              <a:buChar char="•"/>
            </a:pPr>
            <a:r>
              <a:rPr lang="en-US" dirty="0">
                <a:solidFill>
                  <a:schemeClr val="tx1"/>
                </a:solidFill>
              </a:rPr>
              <a:t>Workforce trends based on population trends , diversity</a:t>
            </a:r>
          </a:p>
          <a:p>
            <a:pPr marL="285750" indent="-285750" algn="just">
              <a:buFont typeface="Arial" panose="020B0604020202020204" pitchFamily="34" charset="0"/>
              <a:buChar char="•"/>
            </a:pPr>
            <a:r>
              <a:rPr lang="en-US" dirty="0">
                <a:solidFill>
                  <a:schemeClr val="tx1"/>
                </a:solidFill>
              </a:rPr>
              <a:t>Feedback to management on Employee benefits</a:t>
            </a:r>
          </a:p>
          <a:p>
            <a:pPr marL="285750" indent="-285750" algn="just">
              <a:buFont typeface="Arial" panose="020B0604020202020204" pitchFamily="34" charset="0"/>
              <a:buChar char="•"/>
            </a:pPr>
            <a:r>
              <a:rPr lang="en-US" dirty="0">
                <a:solidFill>
                  <a:schemeClr val="tx1"/>
                </a:solidFill>
              </a:rPr>
              <a:t>Organization network analysis ( Slack, Microsoft teams, </a:t>
            </a:r>
            <a:r>
              <a:rPr lang="en-US" dirty="0" err="1">
                <a:solidFill>
                  <a:schemeClr val="tx1"/>
                </a:solidFill>
              </a:rPr>
              <a:t>Jam,Email</a:t>
            </a:r>
            <a:r>
              <a:rPr lang="en-US" dirty="0">
                <a:solidFill>
                  <a:schemeClr val="tx1"/>
                </a:solidFill>
              </a:rPr>
              <a:t> metadata)</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7493153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ZA" dirty="0"/>
              <a:t>Attrition: The Problem</a:t>
            </a:r>
          </a:p>
        </p:txBody>
      </p:sp>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ZA" dirty="0"/>
              <a:t>Cost</a:t>
            </a:r>
          </a:p>
        </p:txBody>
      </p:sp>
      <p:cxnSp>
        <p:nvCxnSpPr>
          <p:cNvPr id="20" name="Straight Connector 19" title="Divider Line">
            <a:extLst>
              <a:ext uri="{FF2B5EF4-FFF2-40B4-BE49-F238E27FC236}">
                <a16:creationId xmlns:a16="http://schemas.microsoft.com/office/drawing/2014/main" id="{B674B9A6-D55C-478C-8D92-D0BFBCD7B598}"/>
              </a:ext>
            </a:extLst>
          </p:cNvPr>
          <p:cNvCxnSpPr>
            <a:cxnSpLocks/>
          </p:cNvCxnSpPr>
          <p:nvPr/>
        </p:nvCxnSpPr>
        <p:spPr>
          <a:xfrm>
            <a:off x="583917" y="4485384"/>
            <a:ext cx="18000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493917" y="4637037"/>
            <a:ext cx="1980000" cy="720000"/>
          </a:xfrm>
        </p:spPr>
        <p:txBody>
          <a:bodyPr/>
          <a:lstStyle/>
          <a:p>
            <a:r>
              <a:rPr lang="en-US" dirty="0"/>
              <a:t>Cost of attrition is twice the cost of retention</a:t>
            </a:r>
          </a:p>
        </p:txBody>
      </p:sp>
      <p:sp>
        <p:nvSpPr>
          <p:cNvPr id="7" name="Text Placeholder 6">
            <a:extLst>
              <a:ext uri="{FF2B5EF4-FFF2-40B4-BE49-F238E27FC236}">
                <a16:creationId xmlns:a16="http://schemas.microsoft.com/office/drawing/2014/main" id="{1806F98B-6BF9-4D0F-B7E7-561F064602FD}"/>
              </a:ext>
            </a:extLst>
          </p:cNvPr>
          <p:cNvSpPr>
            <a:spLocks noGrp="1"/>
          </p:cNvSpPr>
          <p:nvPr>
            <p:ph type="body" sz="quarter" idx="33"/>
          </p:nvPr>
        </p:nvSpPr>
        <p:spPr>
          <a:xfrm>
            <a:off x="4346084" y="3950255"/>
            <a:ext cx="1980000" cy="360000"/>
          </a:xfrm>
        </p:spPr>
        <p:txBody>
          <a:bodyPr/>
          <a:lstStyle/>
          <a:p>
            <a:r>
              <a:rPr lang="en-ZA" dirty="0"/>
              <a:t>Invaluable</a:t>
            </a:r>
          </a:p>
        </p:txBody>
      </p:sp>
      <p:cxnSp>
        <p:nvCxnSpPr>
          <p:cNvPr id="21" name="Straight Connector 20" title="Divider Line">
            <a:extLst>
              <a:ext uri="{FF2B5EF4-FFF2-40B4-BE49-F238E27FC236}">
                <a16:creationId xmlns:a16="http://schemas.microsoft.com/office/drawing/2014/main" id="{5A0322F4-E79A-4E4D-98CA-2DC1692F90C3}"/>
              </a:ext>
            </a:extLst>
          </p:cNvPr>
          <p:cNvCxnSpPr>
            <a:cxnSpLocks/>
          </p:cNvCxnSpPr>
          <p:nvPr/>
        </p:nvCxnSpPr>
        <p:spPr>
          <a:xfrm>
            <a:off x="4436084" y="4466618"/>
            <a:ext cx="18000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4374256" y="4601805"/>
            <a:ext cx="1980000" cy="720000"/>
          </a:xfrm>
        </p:spPr>
        <p:txBody>
          <a:bodyPr/>
          <a:lstStyle/>
          <a:p>
            <a:r>
              <a:rPr lang="en-US" dirty="0"/>
              <a:t>Most precious assets of the company</a:t>
            </a:r>
            <a:endParaRPr lang="ru-RU" dirty="0"/>
          </a:p>
        </p:txBody>
      </p:sp>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a:xfrm>
            <a:off x="8164595" y="3971432"/>
            <a:ext cx="1980000" cy="360000"/>
          </a:xfrm>
        </p:spPr>
        <p:txBody>
          <a:bodyPr/>
          <a:lstStyle/>
          <a:p>
            <a:r>
              <a:rPr lang="en-ZA" dirty="0"/>
              <a:t>Loss</a:t>
            </a:r>
          </a:p>
        </p:txBody>
      </p:sp>
      <p:cxnSp>
        <p:nvCxnSpPr>
          <p:cNvPr id="22" name="Straight Connector 21" title="Divider Line">
            <a:extLst>
              <a:ext uri="{FF2B5EF4-FFF2-40B4-BE49-F238E27FC236}">
                <a16:creationId xmlns:a16="http://schemas.microsoft.com/office/drawing/2014/main" id="{0DC27E82-D5C7-4AE4-BAF3-5DBB12CA0835}"/>
              </a:ext>
            </a:extLst>
          </p:cNvPr>
          <p:cNvCxnSpPr>
            <a:cxnSpLocks/>
          </p:cNvCxnSpPr>
          <p:nvPr/>
        </p:nvCxnSpPr>
        <p:spPr>
          <a:xfrm>
            <a:off x="8254595" y="4466618"/>
            <a:ext cx="1800000" cy="0"/>
          </a:xfrm>
          <a:prstGeom prst="line">
            <a:avLst/>
          </a:prstGeom>
          <a:ln w="28575">
            <a:solidFill>
              <a:srgbClr val="2E6270"/>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C804944-6423-4C0F-ABB0-9CF01A05FD92}"/>
              </a:ext>
            </a:extLst>
          </p:cNvPr>
          <p:cNvSpPr>
            <a:spLocks noGrp="1"/>
          </p:cNvSpPr>
          <p:nvPr>
            <p:ph type="body" sz="quarter" idx="36"/>
          </p:nvPr>
        </p:nvSpPr>
        <p:spPr>
          <a:xfrm>
            <a:off x="8164595" y="4601805"/>
            <a:ext cx="1980000" cy="720000"/>
          </a:xfrm>
        </p:spPr>
        <p:txBody>
          <a:bodyPr/>
          <a:lstStyle/>
          <a:p>
            <a:r>
              <a:rPr lang="en-US" dirty="0"/>
              <a:t>As per McKinsey 2016 report</a:t>
            </a:r>
          </a:p>
          <a:p>
            <a:endParaRPr lang="ru-RU" dirty="0"/>
          </a:p>
        </p:txBody>
      </p:sp>
      <p:sp>
        <p:nvSpPr>
          <p:cNvPr id="19" name="Oval 18">
            <a:extLst>
              <a:ext uri="{FF2B5EF4-FFF2-40B4-BE49-F238E27FC236}">
                <a16:creationId xmlns:a16="http://schemas.microsoft.com/office/drawing/2014/main" id="{5868B798-4FAF-453F-8F74-51193D784C2E}"/>
              </a:ext>
            </a:extLst>
          </p:cNvPr>
          <p:cNvSpPr/>
          <p:nvPr/>
        </p:nvSpPr>
        <p:spPr>
          <a:xfrm>
            <a:off x="8356990" y="2139627"/>
            <a:ext cx="1595210" cy="156143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200" b="1" dirty="0">
                <a:solidFill>
                  <a:schemeClr val="bg1"/>
                </a:solidFill>
                <a:latin typeface="Corbel" panose="020B0503020204020204"/>
                <a:cs typeface="Arial" panose="020B0604020202020204" pitchFamily="34" charset="0"/>
              </a:rPr>
              <a:t>$11B</a:t>
            </a:r>
            <a:endParaRPr lang="en-US" sz="3200" dirty="0">
              <a:solidFill>
                <a:schemeClr val="bg1"/>
              </a:solidFill>
              <a:latin typeface="Corbel" panose="020B0503020204020204" pitchFamily="34" charset="0"/>
            </a:endParaRPr>
          </a:p>
        </p:txBody>
      </p:sp>
      <p:pic>
        <p:nvPicPr>
          <p:cNvPr id="53" name="Graphic 52" descr="Lecturer">
            <a:extLst>
              <a:ext uri="{FF2B5EF4-FFF2-40B4-BE49-F238E27FC236}">
                <a16:creationId xmlns:a16="http://schemas.microsoft.com/office/drawing/2014/main" id="{470BAAAD-6FB0-418A-AC2F-96FDCDB169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9824" y="1955778"/>
            <a:ext cx="1786260" cy="1786260"/>
          </a:xfrm>
          <a:prstGeom prst="rect">
            <a:avLst/>
          </a:prstGeom>
        </p:spPr>
      </p:pic>
      <p:pic>
        <p:nvPicPr>
          <p:cNvPr id="55" name="Graphic 54" descr="Coins">
            <a:extLst>
              <a:ext uri="{FF2B5EF4-FFF2-40B4-BE49-F238E27FC236}">
                <a16:creationId xmlns:a16="http://schemas.microsoft.com/office/drawing/2014/main" id="{4B9CD68E-1CFC-40A2-A379-250920DE1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538" y="2107647"/>
            <a:ext cx="1482523" cy="1482523"/>
          </a:xfrm>
          <a:prstGeom prst="rect">
            <a:avLst/>
          </a:prstGeom>
        </p:spPr>
      </p:pic>
      <p:sp>
        <p:nvSpPr>
          <p:cNvPr id="69" name="Slide Number Placeholder 68">
            <a:extLst>
              <a:ext uri="{FF2B5EF4-FFF2-40B4-BE49-F238E27FC236}">
                <a16:creationId xmlns:a16="http://schemas.microsoft.com/office/drawing/2014/main" id="{64EE01A1-9C03-4D5D-A054-2C2B0C378C46}"/>
              </a:ext>
            </a:extLst>
          </p:cNvPr>
          <p:cNvSpPr>
            <a:spLocks noGrp="1"/>
          </p:cNvSpPr>
          <p:nvPr>
            <p:ph type="sldNum" sz="quarter" idx="11"/>
          </p:nvPr>
        </p:nvSpPr>
        <p:spPr/>
        <p:txBody>
          <a:bodyPr/>
          <a:lstStyle/>
          <a:p>
            <a:fld id="{4B73C415-D670-4716-A5EC-CC4D52CA2BAC}" type="slidenum">
              <a:rPr lang="en-ZA" smtClean="0"/>
              <a:pPr/>
              <a:t>2</a:t>
            </a:fld>
            <a:endParaRPr lang="en-ZA" dirty="0"/>
          </a:p>
        </p:txBody>
      </p:sp>
      <p:sp>
        <p:nvSpPr>
          <p:cNvPr id="72" name="Rectangle 71">
            <a:extLst>
              <a:ext uri="{FF2B5EF4-FFF2-40B4-BE49-F238E27FC236}">
                <a16:creationId xmlns:a16="http://schemas.microsoft.com/office/drawing/2014/main" id="{CCF7A40D-0D0C-4DFB-B0BB-2510C55E93BC}"/>
              </a:ext>
            </a:extLst>
          </p:cNvPr>
          <p:cNvSpPr/>
          <p:nvPr/>
        </p:nvSpPr>
        <p:spPr>
          <a:xfrm>
            <a:off x="10181999" y="6365363"/>
            <a:ext cx="1590001" cy="42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1050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1EC6-3EF7-4F1A-ADFF-37842694E439}"/>
              </a:ext>
            </a:extLst>
          </p:cNvPr>
          <p:cNvSpPr>
            <a:spLocks noGrp="1"/>
          </p:cNvSpPr>
          <p:nvPr>
            <p:ph type="title"/>
          </p:nvPr>
        </p:nvSpPr>
        <p:spPr/>
        <p:txBody>
          <a:bodyPr/>
          <a:lstStyle/>
          <a:p>
            <a:r>
              <a:rPr lang="en-US" dirty="0"/>
              <a:t>More Insights From Organization Network Data</a:t>
            </a:r>
          </a:p>
        </p:txBody>
      </p:sp>
      <p:sp>
        <p:nvSpPr>
          <p:cNvPr id="3" name="Slide Number Placeholder 2">
            <a:extLst>
              <a:ext uri="{FF2B5EF4-FFF2-40B4-BE49-F238E27FC236}">
                <a16:creationId xmlns:a16="http://schemas.microsoft.com/office/drawing/2014/main" id="{2A635063-5BDB-4D15-B9E9-D25027FEC2FE}"/>
              </a:ext>
            </a:extLst>
          </p:cNvPr>
          <p:cNvSpPr>
            <a:spLocks noGrp="1"/>
          </p:cNvSpPr>
          <p:nvPr>
            <p:ph type="sldNum" sz="quarter" idx="11"/>
          </p:nvPr>
        </p:nvSpPr>
        <p:spPr/>
        <p:txBody>
          <a:bodyPr/>
          <a:lstStyle/>
          <a:p>
            <a:fld id="{4B73C415-D670-4716-A5EC-CC4D52CA2BAC}" type="slidenum">
              <a:rPr lang="en-ZA" smtClean="0"/>
              <a:pPr/>
              <a:t>20</a:t>
            </a:fld>
            <a:endParaRPr lang="en-ZA" dirty="0"/>
          </a:p>
        </p:txBody>
      </p:sp>
      <p:sp>
        <p:nvSpPr>
          <p:cNvPr id="5" name="Rectangle: Rounded Corners 4">
            <a:extLst>
              <a:ext uri="{FF2B5EF4-FFF2-40B4-BE49-F238E27FC236}">
                <a16:creationId xmlns:a16="http://schemas.microsoft.com/office/drawing/2014/main" id="{4FEF170E-AA91-4873-BC8C-0E5BE8F1CE1D}"/>
              </a:ext>
            </a:extLst>
          </p:cNvPr>
          <p:cNvSpPr/>
          <p:nvPr/>
        </p:nvSpPr>
        <p:spPr>
          <a:xfrm>
            <a:off x="802433" y="1558212"/>
            <a:ext cx="9125338" cy="415212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D90B66D-16D1-4E1B-B069-BDA08B52370E}"/>
              </a:ext>
            </a:extLst>
          </p:cNvPr>
          <p:cNvPicPr>
            <a:picLocks noChangeAspect="1"/>
          </p:cNvPicPr>
          <p:nvPr/>
        </p:nvPicPr>
        <p:blipFill>
          <a:blip r:embed="rId2"/>
          <a:stretch>
            <a:fillRect/>
          </a:stretch>
        </p:blipFill>
        <p:spPr>
          <a:xfrm>
            <a:off x="1260314" y="1714446"/>
            <a:ext cx="8434192" cy="3482705"/>
          </a:xfrm>
          <a:prstGeom prst="rect">
            <a:avLst/>
          </a:prstGeom>
        </p:spPr>
      </p:pic>
      <p:sp>
        <p:nvSpPr>
          <p:cNvPr id="7" name="TextBox 6">
            <a:extLst>
              <a:ext uri="{FF2B5EF4-FFF2-40B4-BE49-F238E27FC236}">
                <a16:creationId xmlns:a16="http://schemas.microsoft.com/office/drawing/2014/main" id="{3D7188AA-AAF4-4731-ADEC-A5DF221987A1}"/>
              </a:ext>
            </a:extLst>
          </p:cNvPr>
          <p:cNvSpPr txBox="1"/>
          <p:nvPr/>
        </p:nvSpPr>
        <p:spPr>
          <a:xfrm>
            <a:off x="8447314" y="5299788"/>
            <a:ext cx="2960914" cy="246221"/>
          </a:xfrm>
          <a:prstGeom prst="rect">
            <a:avLst/>
          </a:prstGeom>
          <a:noFill/>
        </p:spPr>
        <p:txBody>
          <a:bodyPr wrap="square" rtlCol="0">
            <a:spAutoFit/>
          </a:bodyPr>
          <a:lstStyle/>
          <a:p>
            <a:r>
              <a:rPr lang="en-US" sz="1000" dirty="0" err="1"/>
              <a:t>Source:Deloitte</a:t>
            </a:r>
            <a:endParaRPr lang="en-US" sz="1000" dirty="0"/>
          </a:p>
        </p:txBody>
      </p:sp>
    </p:spTree>
    <p:extLst>
      <p:ext uri="{BB962C8B-B14F-4D97-AF65-F5344CB8AC3E}">
        <p14:creationId xmlns:p14="http://schemas.microsoft.com/office/powerpoint/2010/main" val="15146760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643E-E7EC-448B-9D7B-394C0C0A12EB}"/>
              </a:ext>
            </a:extLst>
          </p:cNvPr>
          <p:cNvSpPr>
            <a:spLocks noGrp="1"/>
          </p:cNvSpPr>
          <p:nvPr>
            <p:ph type="title"/>
          </p:nvPr>
        </p:nvSpPr>
        <p:spPr/>
        <p:txBody>
          <a:bodyPr/>
          <a:lstStyle/>
          <a:p>
            <a:r>
              <a:rPr lang="en-US" dirty="0"/>
              <a:t>Our Team</a:t>
            </a:r>
          </a:p>
        </p:txBody>
      </p:sp>
      <p:sp>
        <p:nvSpPr>
          <p:cNvPr id="3" name="Slide Number Placeholder 2">
            <a:extLst>
              <a:ext uri="{FF2B5EF4-FFF2-40B4-BE49-F238E27FC236}">
                <a16:creationId xmlns:a16="http://schemas.microsoft.com/office/drawing/2014/main" id="{0A52695B-0AB8-4B84-951A-461B830EFD1A}"/>
              </a:ext>
            </a:extLst>
          </p:cNvPr>
          <p:cNvSpPr>
            <a:spLocks noGrp="1"/>
          </p:cNvSpPr>
          <p:nvPr>
            <p:ph type="sldNum" sz="quarter" idx="11"/>
          </p:nvPr>
        </p:nvSpPr>
        <p:spPr/>
        <p:txBody>
          <a:bodyPr/>
          <a:lstStyle/>
          <a:p>
            <a:fld id="{4B73C415-D670-4716-A5EC-CC4D52CA2BAC}" type="slidenum">
              <a:rPr lang="en-ZA" smtClean="0"/>
              <a:pPr/>
              <a:t>21</a:t>
            </a:fld>
            <a:endParaRPr lang="en-ZA" dirty="0"/>
          </a:p>
        </p:txBody>
      </p:sp>
      <p:sp>
        <p:nvSpPr>
          <p:cNvPr id="4" name="Oval 3">
            <a:extLst>
              <a:ext uri="{FF2B5EF4-FFF2-40B4-BE49-F238E27FC236}">
                <a16:creationId xmlns:a16="http://schemas.microsoft.com/office/drawing/2014/main" id="{88C71CCE-4FC7-47B4-97B1-A8A01A68C8AC}"/>
              </a:ext>
            </a:extLst>
          </p:cNvPr>
          <p:cNvSpPr/>
          <p:nvPr/>
        </p:nvSpPr>
        <p:spPr>
          <a:xfrm>
            <a:off x="886407" y="1427584"/>
            <a:ext cx="2575249" cy="625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Suresh  Pasumarthi</a:t>
            </a:r>
          </a:p>
        </p:txBody>
      </p:sp>
      <p:sp>
        <p:nvSpPr>
          <p:cNvPr id="5" name="Oval 4">
            <a:extLst>
              <a:ext uri="{FF2B5EF4-FFF2-40B4-BE49-F238E27FC236}">
                <a16:creationId xmlns:a16="http://schemas.microsoft.com/office/drawing/2014/main" id="{C3EC1B13-CAFC-437D-8FB7-8EB17A25E71B}"/>
              </a:ext>
            </a:extLst>
          </p:cNvPr>
          <p:cNvSpPr/>
          <p:nvPr/>
        </p:nvSpPr>
        <p:spPr>
          <a:xfrm>
            <a:off x="4648200" y="1427583"/>
            <a:ext cx="2667000" cy="62515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 Shiva Prasad Nayak</a:t>
            </a:r>
          </a:p>
        </p:txBody>
      </p:sp>
      <p:sp>
        <p:nvSpPr>
          <p:cNvPr id="6" name="Oval 5">
            <a:extLst>
              <a:ext uri="{FF2B5EF4-FFF2-40B4-BE49-F238E27FC236}">
                <a16:creationId xmlns:a16="http://schemas.microsoft.com/office/drawing/2014/main" id="{BA4C5824-2620-48F0-B155-5A3A0DD2ACB3}"/>
              </a:ext>
            </a:extLst>
          </p:cNvPr>
          <p:cNvSpPr/>
          <p:nvPr/>
        </p:nvSpPr>
        <p:spPr>
          <a:xfrm>
            <a:off x="8501744" y="1427582"/>
            <a:ext cx="2090057" cy="62515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Aditya</a:t>
            </a:r>
          </a:p>
        </p:txBody>
      </p:sp>
      <p:sp>
        <p:nvSpPr>
          <p:cNvPr id="7" name="Rectangle: Rounded Corners 6">
            <a:extLst>
              <a:ext uri="{FF2B5EF4-FFF2-40B4-BE49-F238E27FC236}">
                <a16:creationId xmlns:a16="http://schemas.microsoft.com/office/drawing/2014/main" id="{AF43FCBD-5561-4108-8895-2D87AA5282B3}"/>
              </a:ext>
            </a:extLst>
          </p:cNvPr>
          <p:cNvSpPr/>
          <p:nvPr/>
        </p:nvSpPr>
        <p:spPr>
          <a:xfrm>
            <a:off x="765110" y="2265680"/>
            <a:ext cx="2985796" cy="39522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dirty="0">
              <a:solidFill>
                <a:schemeClr val="tx1"/>
              </a:solidFill>
            </a:endParaRPr>
          </a:p>
          <a:p>
            <a:endParaRPr lang="en-US" sz="1400" dirty="0">
              <a:solidFill>
                <a:schemeClr val="tx1"/>
              </a:solidFill>
            </a:endParaRPr>
          </a:p>
          <a:p>
            <a:r>
              <a:rPr lang="en-US" sz="1400" dirty="0">
                <a:solidFill>
                  <a:schemeClr val="tx1"/>
                </a:solidFill>
              </a:rPr>
              <a:t>Idea Owner </a:t>
            </a:r>
          </a:p>
          <a:p>
            <a:r>
              <a:rPr lang="en-US" sz="1400" dirty="0">
                <a:solidFill>
                  <a:schemeClr val="tx1"/>
                </a:solidFill>
              </a:rPr>
              <a:t>Product management (10+)</a:t>
            </a:r>
          </a:p>
          <a:p>
            <a:r>
              <a:rPr lang="en-US" sz="1400" dirty="0">
                <a:solidFill>
                  <a:schemeClr val="tx1"/>
                </a:solidFill>
              </a:rPr>
              <a:t>ML/AI Enthusiast</a:t>
            </a:r>
          </a:p>
          <a:p>
            <a:endParaRPr lang="en-US" sz="1400" dirty="0">
              <a:solidFill>
                <a:schemeClr val="tx1"/>
              </a:solidFill>
            </a:endParaRPr>
          </a:p>
          <a:p>
            <a:r>
              <a:rPr lang="en-US" sz="1400" dirty="0">
                <a:solidFill>
                  <a:schemeClr val="tx1"/>
                </a:solidFill>
              </a:rPr>
              <a:t>Worked in Analytics and Banking, Energy Industries</a:t>
            </a:r>
          </a:p>
          <a:p>
            <a:endParaRPr lang="en-US" sz="1400" dirty="0">
              <a:solidFill>
                <a:schemeClr val="tx1"/>
              </a:solidFill>
            </a:endParaRPr>
          </a:p>
          <a:p>
            <a:r>
              <a:rPr lang="en-US" sz="1400" dirty="0">
                <a:solidFill>
                  <a:schemeClr val="tx1"/>
                </a:solidFill>
              </a:rPr>
              <a:t>Love to explore future trends and likes Market research</a:t>
            </a:r>
          </a:p>
          <a:p>
            <a:endParaRPr lang="en-US" sz="1400" dirty="0">
              <a:solidFill>
                <a:schemeClr val="tx1"/>
              </a:solidFill>
            </a:endParaRPr>
          </a:p>
          <a:p>
            <a:r>
              <a:rPr lang="en-US" sz="1400" dirty="0">
                <a:solidFill>
                  <a:schemeClr val="tx1"/>
                </a:solidFill>
              </a:rPr>
              <a:t>Enjoy looking for opportunities by observing and understanding customer problem</a:t>
            </a:r>
          </a:p>
          <a:p>
            <a:pPr algn="just"/>
            <a:endParaRPr lang="en-US" sz="1400" dirty="0">
              <a:solidFill>
                <a:schemeClr val="tx1"/>
              </a:solidFill>
            </a:endParaRPr>
          </a:p>
          <a:p>
            <a:pPr algn="just"/>
            <a:endParaRPr lang="en-US" sz="1400" dirty="0">
              <a:solidFill>
                <a:schemeClr val="tx1"/>
              </a:solidFill>
            </a:endParaRPr>
          </a:p>
          <a:p>
            <a:pPr algn="just"/>
            <a:endParaRPr lang="en-US" sz="1400" dirty="0">
              <a:solidFill>
                <a:schemeClr val="tx1"/>
              </a:solidFill>
            </a:endParaRPr>
          </a:p>
        </p:txBody>
      </p:sp>
      <p:sp>
        <p:nvSpPr>
          <p:cNvPr id="8" name="Rectangle: Rounded Corners 7">
            <a:extLst>
              <a:ext uri="{FF2B5EF4-FFF2-40B4-BE49-F238E27FC236}">
                <a16:creationId xmlns:a16="http://schemas.microsoft.com/office/drawing/2014/main" id="{20E9A28D-E981-4712-B950-D76D0EA0A5F8}"/>
              </a:ext>
            </a:extLst>
          </p:cNvPr>
          <p:cNvSpPr/>
          <p:nvPr/>
        </p:nvSpPr>
        <p:spPr>
          <a:xfrm>
            <a:off x="8232710" y="2265680"/>
            <a:ext cx="2985796" cy="37490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Feature engineering/ full stack development</a:t>
            </a:r>
          </a:p>
          <a:p>
            <a:endParaRPr lang="en-US" sz="1400" dirty="0">
              <a:solidFill>
                <a:schemeClr val="tx1"/>
              </a:solidFill>
            </a:endParaRPr>
          </a:p>
          <a:p>
            <a:r>
              <a:rPr lang="en-US" sz="1400" dirty="0">
                <a:solidFill>
                  <a:schemeClr val="tx1"/>
                </a:solidFill>
              </a:rPr>
              <a:t>Sound Mathematics and Data Science background</a:t>
            </a:r>
          </a:p>
          <a:p>
            <a:endParaRPr lang="en-US" sz="1400" dirty="0">
              <a:solidFill>
                <a:schemeClr val="tx1"/>
              </a:solidFill>
            </a:endParaRPr>
          </a:p>
          <a:p>
            <a:r>
              <a:rPr lang="en-US" sz="1400" dirty="0">
                <a:solidFill>
                  <a:schemeClr val="tx1"/>
                </a:solidFill>
              </a:rPr>
              <a:t>Interested in inter-</a:t>
            </a:r>
            <a:r>
              <a:rPr lang="en-US" sz="1400" dirty="0" err="1">
                <a:solidFill>
                  <a:schemeClr val="tx1"/>
                </a:solidFill>
              </a:rPr>
              <a:t>diciplinary</a:t>
            </a:r>
            <a:r>
              <a:rPr lang="en-US" sz="1400" dirty="0">
                <a:solidFill>
                  <a:schemeClr val="tx1"/>
                </a:solidFill>
              </a:rPr>
              <a:t> (cognition, vision, art) ML research</a:t>
            </a:r>
          </a:p>
          <a:p>
            <a:endParaRPr lang="en-US" sz="1400" dirty="0">
              <a:solidFill>
                <a:schemeClr val="tx1"/>
              </a:solidFill>
            </a:endParaRPr>
          </a:p>
          <a:p>
            <a:r>
              <a:rPr lang="en-US" sz="1400" dirty="0">
                <a:solidFill>
                  <a:schemeClr val="tx1"/>
                </a:solidFill>
              </a:rPr>
              <a:t>Enjoy problem solving, studying/building end to end business processes</a:t>
            </a:r>
          </a:p>
          <a:p>
            <a:pPr algn="ctr"/>
            <a:endParaRPr lang="en-US" sz="1400" dirty="0"/>
          </a:p>
        </p:txBody>
      </p:sp>
      <p:sp>
        <p:nvSpPr>
          <p:cNvPr id="9" name="Rectangle: Rounded Corners 8">
            <a:extLst>
              <a:ext uri="{FF2B5EF4-FFF2-40B4-BE49-F238E27FC236}">
                <a16:creationId xmlns:a16="http://schemas.microsoft.com/office/drawing/2014/main" id="{0DCA13AF-F60D-49A7-A9E9-D6909A488EA0}"/>
              </a:ext>
            </a:extLst>
          </p:cNvPr>
          <p:cNvSpPr/>
          <p:nvPr/>
        </p:nvSpPr>
        <p:spPr>
          <a:xfrm>
            <a:off x="4498910" y="2194560"/>
            <a:ext cx="2985796" cy="40944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dirty="0">
                <a:solidFill>
                  <a:schemeClr val="tx1"/>
                </a:solidFill>
              </a:rPr>
              <a:t>Idea Architect/Designer</a:t>
            </a:r>
          </a:p>
          <a:p>
            <a:pPr marL="285750" indent="-285750" algn="just">
              <a:buFont typeface="Arial" panose="020B0604020202020204" pitchFamily="34" charset="0"/>
              <a:buChar char="•"/>
            </a:pPr>
            <a:r>
              <a:rPr lang="en-US" sz="1300" dirty="0">
                <a:solidFill>
                  <a:schemeClr val="tx1"/>
                </a:solidFill>
              </a:rPr>
              <a:t>Development Architect (11+)</a:t>
            </a:r>
          </a:p>
          <a:p>
            <a:pPr marL="285750" indent="-285750" algn="just">
              <a:buFont typeface="Arial" panose="020B0604020202020204" pitchFamily="34" charset="0"/>
              <a:buChar char="•"/>
            </a:pPr>
            <a:r>
              <a:rPr lang="en-US" sz="1300" dirty="0">
                <a:solidFill>
                  <a:schemeClr val="tx1"/>
                </a:solidFill>
              </a:rPr>
              <a:t>Data Scientist</a:t>
            </a:r>
          </a:p>
          <a:p>
            <a:pPr marL="285750" indent="-285750" algn="just">
              <a:buFont typeface="Arial" panose="020B0604020202020204" pitchFamily="34" charset="0"/>
              <a:buChar char="•"/>
            </a:pPr>
            <a:r>
              <a:rPr lang="en-US" sz="1300" dirty="0">
                <a:solidFill>
                  <a:schemeClr val="tx1"/>
                </a:solidFill>
              </a:rPr>
              <a:t>Sun Certified Enterprise Architect (SCEA) </a:t>
            </a:r>
          </a:p>
          <a:p>
            <a:pPr marL="285750" indent="-285750" algn="just">
              <a:buFont typeface="Arial" panose="020B0604020202020204" pitchFamily="34" charset="0"/>
              <a:buChar char="•"/>
            </a:pPr>
            <a:r>
              <a:rPr lang="en-US" sz="1300" dirty="0">
                <a:solidFill>
                  <a:schemeClr val="tx1"/>
                </a:solidFill>
              </a:rPr>
              <a:t>Java, J2EE, JavaScript, Node.js, Python Expert</a:t>
            </a:r>
          </a:p>
          <a:p>
            <a:pPr marL="285750" indent="-285750" algn="just">
              <a:buFont typeface="Arial" panose="020B0604020202020204" pitchFamily="34" charset="0"/>
              <a:buChar char="•"/>
            </a:pPr>
            <a:r>
              <a:rPr lang="en-US" sz="1300" dirty="0">
                <a:solidFill>
                  <a:schemeClr val="tx1"/>
                </a:solidFill>
              </a:rPr>
              <a:t>Have Patents and International Publications</a:t>
            </a:r>
          </a:p>
          <a:p>
            <a:pPr algn="just"/>
            <a:endParaRPr lang="en-US" sz="1300" dirty="0">
              <a:solidFill>
                <a:schemeClr val="tx1"/>
              </a:solidFill>
            </a:endParaRPr>
          </a:p>
          <a:p>
            <a:pPr algn="just"/>
            <a:r>
              <a:rPr lang="en-US" sz="1300" dirty="0">
                <a:solidFill>
                  <a:schemeClr val="tx1"/>
                </a:solidFill>
              </a:rPr>
              <a:t>Worked in Analytics, BI, SCM, </a:t>
            </a:r>
            <a:r>
              <a:rPr lang="en-US" sz="1300" dirty="0" err="1">
                <a:solidFill>
                  <a:schemeClr val="tx1"/>
                </a:solidFill>
              </a:rPr>
              <a:t>Warehouse_Management</a:t>
            </a:r>
            <a:r>
              <a:rPr lang="en-US" sz="1300" dirty="0">
                <a:solidFill>
                  <a:schemeClr val="tx1"/>
                </a:solidFill>
              </a:rPr>
              <a:t>, </a:t>
            </a:r>
            <a:r>
              <a:rPr lang="en-US" sz="1300" dirty="0" err="1">
                <a:solidFill>
                  <a:schemeClr val="tx1"/>
                </a:solidFill>
              </a:rPr>
              <a:t>Inventory_Management</a:t>
            </a:r>
            <a:r>
              <a:rPr lang="en-US" sz="1300" dirty="0">
                <a:solidFill>
                  <a:schemeClr val="tx1"/>
                </a:solidFill>
              </a:rPr>
              <a:t>, Logistics and Insurance domains</a:t>
            </a:r>
          </a:p>
          <a:p>
            <a:pPr algn="just"/>
            <a:endParaRPr lang="en-US" sz="1300" dirty="0">
              <a:solidFill>
                <a:schemeClr val="tx1"/>
              </a:solidFill>
            </a:endParaRPr>
          </a:p>
          <a:p>
            <a:pPr algn="just"/>
            <a:r>
              <a:rPr lang="en-US" sz="1300" dirty="0">
                <a:solidFill>
                  <a:schemeClr val="tx1"/>
                </a:solidFill>
              </a:rPr>
              <a:t>Love/enjoy to architect, design and code machine learning problems and upskill myself on latest trends and technologies.</a:t>
            </a:r>
          </a:p>
        </p:txBody>
      </p:sp>
    </p:spTree>
    <p:extLst>
      <p:ext uri="{BB962C8B-B14F-4D97-AF65-F5344CB8AC3E}">
        <p14:creationId xmlns:p14="http://schemas.microsoft.com/office/powerpoint/2010/main" val="41008052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39EE-3B14-4D46-A0D8-4EE7662685F6}"/>
              </a:ext>
            </a:extLst>
          </p:cNvPr>
          <p:cNvSpPr>
            <a:spLocks noGrp="1"/>
          </p:cNvSpPr>
          <p:nvPr>
            <p:ph type="title"/>
          </p:nvPr>
        </p:nvSpPr>
        <p:spPr/>
        <p:txBody>
          <a:bodyPr/>
          <a:lstStyle/>
          <a:p>
            <a:r>
              <a:rPr lang="en-US" dirty="0"/>
              <a:t>Research Reports’ Statistics</a:t>
            </a:r>
          </a:p>
        </p:txBody>
      </p:sp>
      <p:sp>
        <p:nvSpPr>
          <p:cNvPr id="3" name="Slide Number Placeholder 2">
            <a:extLst>
              <a:ext uri="{FF2B5EF4-FFF2-40B4-BE49-F238E27FC236}">
                <a16:creationId xmlns:a16="http://schemas.microsoft.com/office/drawing/2014/main" id="{DF8DBD05-A1C6-42FE-B111-04C76F65A01C}"/>
              </a:ext>
            </a:extLst>
          </p:cNvPr>
          <p:cNvSpPr>
            <a:spLocks noGrp="1"/>
          </p:cNvSpPr>
          <p:nvPr>
            <p:ph type="sldNum" sz="quarter" idx="11"/>
          </p:nvPr>
        </p:nvSpPr>
        <p:spPr/>
        <p:txBody>
          <a:bodyPr/>
          <a:lstStyle/>
          <a:p>
            <a:fld id="{4B73C415-D670-4716-A5EC-CC4D52CA2BAC}" type="slidenum">
              <a:rPr lang="en-ZA" smtClean="0"/>
              <a:pPr/>
              <a:t>3</a:t>
            </a:fld>
            <a:endParaRPr lang="en-ZA" dirty="0"/>
          </a:p>
        </p:txBody>
      </p:sp>
      <p:sp>
        <p:nvSpPr>
          <p:cNvPr id="6" name="Speech Bubble: Oval 5">
            <a:extLst>
              <a:ext uri="{FF2B5EF4-FFF2-40B4-BE49-F238E27FC236}">
                <a16:creationId xmlns:a16="http://schemas.microsoft.com/office/drawing/2014/main" id="{598642BE-AF73-48AB-B1B0-C3BF42ED7A85}"/>
              </a:ext>
            </a:extLst>
          </p:cNvPr>
          <p:cNvSpPr/>
          <p:nvPr/>
        </p:nvSpPr>
        <p:spPr>
          <a:xfrm>
            <a:off x="263849" y="2928881"/>
            <a:ext cx="3039188" cy="1372531"/>
          </a:xfrm>
          <a:prstGeom prst="wedgeEllipseCallout">
            <a:avLst>
              <a:gd name="adj1" fmla="val -29954"/>
              <a:gd name="adj2" fmla="val 793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Total employee turnover in 2016 across industries was close to 18%. </a:t>
            </a:r>
          </a:p>
        </p:txBody>
      </p:sp>
      <p:sp>
        <p:nvSpPr>
          <p:cNvPr id="7" name="TextBox 6">
            <a:extLst>
              <a:ext uri="{FF2B5EF4-FFF2-40B4-BE49-F238E27FC236}">
                <a16:creationId xmlns:a16="http://schemas.microsoft.com/office/drawing/2014/main" id="{D3F7C844-8AF7-40DA-B5B3-6622502220FB}"/>
              </a:ext>
            </a:extLst>
          </p:cNvPr>
          <p:cNvSpPr txBox="1"/>
          <p:nvPr/>
        </p:nvSpPr>
        <p:spPr>
          <a:xfrm>
            <a:off x="708349" y="4777499"/>
            <a:ext cx="1409700" cy="492443"/>
          </a:xfrm>
          <a:prstGeom prst="rect">
            <a:avLst/>
          </a:prstGeom>
          <a:noFill/>
        </p:spPr>
        <p:txBody>
          <a:bodyPr wrap="square" rtlCol="0">
            <a:spAutoFit/>
          </a:bodyPr>
          <a:lstStyle/>
          <a:p>
            <a:r>
              <a:rPr lang="en-US" sz="800" dirty="0"/>
              <a:t>Source: Altura Consulting Group, 2017 </a:t>
            </a:r>
          </a:p>
          <a:p>
            <a:endParaRPr lang="en-US" sz="1000" dirty="0"/>
          </a:p>
        </p:txBody>
      </p:sp>
      <p:sp>
        <p:nvSpPr>
          <p:cNvPr id="10" name="TextBox 9">
            <a:extLst>
              <a:ext uri="{FF2B5EF4-FFF2-40B4-BE49-F238E27FC236}">
                <a16:creationId xmlns:a16="http://schemas.microsoft.com/office/drawing/2014/main" id="{DF9EBC36-1CD4-4093-9142-722758168132}"/>
              </a:ext>
            </a:extLst>
          </p:cNvPr>
          <p:cNvSpPr txBox="1"/>
          <p:nvPr/>
        </p:nvSpPr>
        <p:spPr>
          <a:xfrm>
            <a:off x="4050782" y="5726889"/>
            <a:ext cx="1735494" cy="369332"/>
          </a:xfrm>
          <a:prstGeom prst="rect">
            <a:avLst/>
          </a:prstGeom>
          <a:noFill/>
        </p:spPr>
        <p:txBody>
          <a:bodyPr wrap="square" rtlCol="0">
            <a:spAutoFit/>
          </a:bodyPr>
          <a:lstStyle/>
          <a:p>
            <a:r>
              <a:rPr lang="en-US" sz="800" dirty="0"/>
              <a:t>Source: Mc Kinsey Report</a:t>
            </a:r>
          </a:p>
          <a:p>
            <a:endParaRPr lang="en-US" sz="1000" dirty="0"/>
          </a:p>
        </p:txBody>
      </p:sp>
      <p:sp>
        <p:nvSpPr>
          <p:cNvPr id="12" name="Speech Bubble: Oval 11">
            <a:extLst>
              <a:ext uri="{FF2B5EF4-FFF2-40B4-BE49-F238E27FC236}">
                <a16:creationId xmlns:a16="http://schemas.microsoft.com/office/drawing/2014/main" id="{283A23A2-D605-4756-9CFD-2B07E44117CB}"/>
              </a:ext>
            </a:extLst>
          </p:cNvPr>
          <p:cNvSpPr/>
          <p:nvPr/>
        </p:nvSpPr>
        <p:spPr>
          <a:xfrm>
            <a:off x="5924939" y="2768394"/>
            <a:ext cx="5197151" cy="1728961"/>
          </a:xfrm>
          <a:prstGeom prst="wedgeEllipseCallout">
            <a:avLst>
              <a:gd name="adj1" fmla="val -30928"/>
              <a:gd name="adj2" fmla="val 8338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Staffing: 352%(Source: American Staffing Association)</a:t>
            </a:r>
          </a:p>
          <a:p>
            <a:r>
              <a:rPr lang="en-US" sz="1200" dirty="0">
                <a:solidFill>
                  <a:schemeClr val="tx1"/>
                </a:solidFill>
              </a:rPr>
              <a:t>Hotels: 60-300% (Source: CHA International)</a:t>
            </a:r>
          </a:p>
          <a:p>
            <a:r>
              <a:rPr lang="en-US" sz="1200" dirty="0">
                <a:solidFill>
                  <a:schemeClr val="tx1"/>
                </a:solidFill>
              </a:rPr>
              <a:t>Supermarkets: 100%(Source: Small Business Chronicle)</a:t>
            </a:r>
          </a:p>
          <a:p>
            <a:r>
              <a:rPr lang="en-US" sz="1200" dirty="0">
                <a:solidFill>
                  <a:schemeClr val="tx1"/>
                </a:solidFill>
              </a:rPr>
              <a:t>Retail: 59% (Source: Small Business Chronicle)</a:t>
            </a:r>
          </a:p>
        </p:txBody>
      </p:sp>
      <p:sp>
        <p:nvSpPr>
          <p:cNvPr id="13" name="Speech Bubble: Oval 12">
            <a:extLst>
              <a:ext uri="{FF2B5EF4-FFF2-40B4-BE49-F238E27FC236}">
                <a16:creationId xmlns:a16="http://schemas.microsoft.com/office/drawing/2014/main" id="{FB6E0D34-A712-40DB-B41A-D14D9363C495}"/>
              </a:ext>
            </a:extLst>
          </p:cNvPr>
          <p:cNvSpPr/>
          <p:nvPr/>
        </p:nvSpPr>
        <p:spPr>
          <a:xfrm>
            <a:off x="3416300" y="4397963"/>
            <a:ext cx="1548882" cy="1005294"/>
          </a:xfrm>
          <a:prstGeom prst="wedgeEllipseCallout">
            <a:avLst>
              <a:gd name="adj1" fmla="val -29954"/>
              <a:gd name="adj2" fmla="val 793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Average 11 Billion loss </a:t>
            </a:r>
          </a:p>
        </p:txBody>
      </p:sp>
      <p:sp>
        <p:nvSpPr>
          <p:cNvPr id="14" name="Speech Bubble: Oval 13">
            <a:extLst>
              <a:ext uri="{FF2B5EF4-FFF2-40B4-BE49-F238E27FC236}">
                <a16:creationId xmlns:a16="http://schemas.microsoft.com/office/drawing/2014/main" id="{117055CB-C6F9-4792-BFD1-414FDB844B30}"/>
              </a:ext>
            </a:extLst>
          </p:cNvPr>
          <p:cNvSpPr/>
          <p:nvPr/>
        </p:nvSpPr>
        <p:spPr>
          <a:xfrm>
            <a:off x="2979056" y="1130396"/>
            <a:ext cx="3673669" cy="1371601"/>
          </a:xfrm>
          <a:prstGeom prst="wedgeEllipseCallout">
            <a:avLst>
              <a:gd name="adj1" fmla="val -29954"/>
              <a:gd name="adj2" fmla="val 793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Millennials  turnover due to engagement $30,5 billion  cost US economy</a:t>
            </a:r>
          </a:p>
        </p:txBody>
      </p:sp>
      <p:sp>
        <p:nvSpPr>
          <p:cNvPr id="15" name="TextBox 14">
            <a:extLst>
              <a:ext uri="{FF2B5EF4-FFF2-40B4-BE49-F238E27FC236}">
                <a16:creationId xmlns:a16="http://schemas.microsoft.com/office/drawing/2014/main" id="{326EA9A4-DD48-4B3E-B87A-AD3440BB3C8B}"/>
              </a:ext>
            </a:extLst>
          </p:cNvPr>
          <p:cNvSpPr txBox="1"/>
          <p:nvPr/>
        </p:nvSpPr>
        <p:spPr>
          <a:xfrm>
            <a:off x="4196444" y="2682660"/>
            <a:ext cx="1844869" cy="369332"/>
          </a:xfrm>
          <a:prstGeom prst="rect">
            <a:avLst/>
          </a:prstGeom>
          <a:noFill/>
        </p:spPr>
        <p:txBody>
          <a:bodyPr wrap="square" rtlCol="0">
            <a:spAutoFit/>
          </a:bodyPr>
          <a:lstStyle/>
          <a:p>
            <a:r>
              <a:rPr lang="en-US" sz="800" dirty="0"/>
              <a:t>Source</a:t>
            </a:r>
            <a:r>
              <a:rPr lang="en-US" sz="1000" dirty="0"/>
              <a:t>:</a:t>
            </a:r>
            <a:r>
              <a:rPr lang="en-US" sz="800" dirty="0"/>
              <a:t> Gallop report</a:t>
            </a:r>
          </a:p>
          <a:p>
            <a:endParaRPr lang="en-US" sz="800" dirty="0"/>
          </a:p>
        </p:txBody>
      </p:sp>
    </p:spTree>
    <p:extLst>
      <p:ext uri="{BB962C8B-B14F-4D97-AF65-F5344CB8AC3E}">
        <p14:creationId xmlns:p14="http://schemas.microsoft.com/office/powerpoint/2010/main" val="3437017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0D9D0-EE52-476B-9312-C670FF4D95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Almost one 3</a:t>
            </a:r>
            <a:r>
              <a:rPr lang="en-US" sz="2600" kern="1200" baseline="30000" dirty="0">
                <a:solidFill>
                  <a:srgbClr val="FFFFFF"/>
                </a:solidFill>
                <a:latin typeface="+mj-lt"/>
                <a:ea typeface="+mj-ea"/>
                <a:cs typeface="+mj-cs"/>
              </a:rPr>
              <a:t>rd</a:t>
            </a:r>
            <a:r>
              <a:rPr lang="en-US" sz="2600" kern="1200" dirty="0">
                <a:solidFill>
                  <a:srgbClr val="FFFFFF"/>
                </a:solidFill>
                <a:latin typeface="+mj-lt"/>
                <a:ea typeface="+mj-ea"/>
                <a:cs typeface="+mj-cs"/>
              </a:rPr>
              <a:t> of Senior leaders feel talent as  major challenge</a:t>
            </a:r>
          </a:p>
        </p:txBody>
      </p:sp>
      <p:pic>
        <p:nvPicPr>
          <p:cNvPr id="5" name="Picture 4">
            <a:extLst>
              <a:ext uri="{FF2B5EF4-FFF2-40B4-BE49-F238E27FC236}">
                <a16:creationId xmlns:a16="http://schemas.microsoft.com/office/drawing/2014/main" id="{8F23B67E-F761-45A6-B421-28C2D9E7B521}"/>
              </a:ext>
            </a:extLst>
          </p:cNvPr>
          <p:cNvPicPr>
            <a:picLocks noChangeAspect="1"/>
          </p:cNvPicPr>
          <p:nvPr/>
        </p:nvPicPr>
        <p:blipFill>
          <a:blip r:embed="rId2"/>
          <a:stretch>
            <a:fillRect/>
          </a:stretch>
        </p:blipFill>
        <p:spPr>
          <a:xfrm>
            <a:off x="4032514" y="1123737"/>
            <a:ext cx="6466869" cy="4943688"/>
          </a:xfrm>
          <a:prstGeom prst="rect">
            <a:avLst/>
          </a:prstGeom>
        </p:spPr>
      </p:pic>
      <p:sp>
        <p:nvSpPr>
          <p:cNvPr id="3" name="Slide Number Placeholder 2">
            <a:extLst>
              <a:ext uri="{FF2B5EF4-FFF2-40B4-BE49-F238E27FC236}">
                <a16:creationId xmlns:a16="http://schemas.microsoft.com/office/drawing/2014/main" id="{5AC3657E-2F3A-4A53-BD87-803B50582EAF}"/>
              </a:ext>
            </a:extLst>
          </p:cNvPr>
          <p:cNvSpPr>
            <a:spLocks noGrp="1"/>
          </p:cNvSpPr>
          <p:nvPr>
            <p:ph type="sldNum" sz="quarter" idx="11"/>
          </p:nvPr>
        </p:nvSpPr>
        <p:spPr>
          <a:xfrm>
            <a:off x="11310257" y="6356350"/>
            <a:ext cx="560009" cy="365125"/>
          </a:xfrm>
        </p:spPr>
        <p:txBody>
          <a:bodyPr vert="horz" lIns="91440" tIns="45720" rIns="91440" bIns="45720" rtlCol="0" anchor="ctr">
            <a:normAutofit/>
          </a:bodyPr>
          <a:lstStyle/>
          <a:p>
            <a:pPr algn="r">
              <a:spcAft>
                <a:spcPts val="600"/>
              </a:spcAft>
            </a:pPr>
            <a:fld id="{4B73C415-D670-4716-A5EC-CC4D52CA2BAC}" type="slidenum">
              <a:rPr lang="en-US">
                <a:solidFill>
                  <a:srgbClr val="898989"/>
                </a:solidFill>
              </a:rPr>
              <a:pPr algn="r">
                <a:spcAft>
                  <a:spcPts val="600"/>
                </a:spcAft>
              </a:pPr>
              <a:t>4</a:t>
            </a:fld>
            <a:endParaRPr lang="en-US">
              <a:solidFill>
                <a:srgbClr val="898989"/>
              </a:solidFill>
            </a:endParaRPr>
          </a:p>
        </p:txBody>
      </p:sp>
    </p:spTree>
    <p:extLst>
      <p:ext uri="{BB962C8B-B14F-4D97-AF65-F5344CB8AC3E}">
        <p14:creationId xmlns:p14="http://schemas.microsoft.com/office/powerpoint/2010/main" val="34118343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8F5DCBD-5C2A-4F71-9920-BC448D71562C}"/>
              </a:ext>
            </a:extLst>
          </p:cNvPr>
          <p:cNvSpPr>
            <a:spLocks noGrp="1"/>
          </p:cNvSpPr>
          <p:nvPr>
            <p:ph type="title"/>
          </p:nvPr>
        </p:nvSpPr>
        <p:spPr/>
        <p:txBody>
          <a:bodyPr/>
          <a:lstStyle/>
          <a:p>
            <a:r>
              <a:rPr lang="en-US" dirty="0"/>
              <a:t>Cost of Attrition</a:t>
            </a:r>
          </a:p>
        </p:txBody>
      </p:sp>
      <p:sp>
        <p:nvSpPr>
          <p:cNvPr id="3" name="Slide Number Placeholder 2">
            <a:extLst>
              <a:ext uri="{FF2B5EF4-FFF2-40B4-BE49-F238E27FC236}">
                <a16:creationId xmlns:a16="http://schemas.microsoft.com/office/drawing/2014/main" id="{9A733036-85AB-4D0B-9FB5-CB601C336FD6}"/>
              </a:ext>
            </a:extLst>
          </p:cNvPr>
          <p:cNvSpPr>
            <a:spLocks noGrp="1"/>
          </p:cNvSpPr>
          <p:nvPr>
            <p:ph type="sldNum" sz="quarter" idx="11"/>
          </p:nvPr>
        </p:nvSpPr>
        <p:spPr/>
        <p:txBody>
          <a:bodyPr/>
          <a:lstStyle/>
          <a:p>
            <a:fld id="{4B73C415-D670-4716-A5EC-CC4D52CA2BAC}" type="slidenum">
              <a:rPr lang="en-ZA" smtClean="0"/>
              <a:pPr/>
              <a:t>5</a:t>
            </a:fld>
            <a:endParaRPr lang="en-ZA" dirty="0"/>
          </a:p>
        </p:txBody>
      </p:sp>
      <p:sp>
        <p:nvSpPr>
          <p:cNvPr id="8" name="Rectangle: Rounded Corners 7">
            <a:extLst>
              <a:ext uri="{FF2B5EF4-FFF2-40B4-BE49-F238E27FC236}">
                <a16:creationId xmlns:a16="http://schemas.microsoft.com/office/drawing/2014/main" id="{D8962FEA-CE60-4E3B-B24B-5BB2E9EBB741}"/>
              </a:ext>
            </a:extLst>
          </p:cNvPr>
          <p:cNvSpPr/>
          <p:nvPr/>
        </p:nvSpPr>
        <p:spPr>
          <a:xfrm>
            <a:off x="536495" y="2463282"/>
            <a:ext cx="2906501" cy="296097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Administrative costs </a:t>
            </a:r>
          </a:p>
          <a:p>
            <a:pPr marL="285750" indent="-285750">
              <a:buFont typeface="Arial" panose="020B0604020202020204" pitchFamily="34" charset="0"/>
              <a:buChar char="•"/>
            </a:pPr>
            <a:r>
              <a:rPr lang="en-US" sz="1600" dirty="0">
                <a:solidFill>
                  <a:schemeClr val="tx1"/>
                </a:solidFill>
              </a:rPr>
              <a:t>Departure interviews</a:t>
            </a:r>
          </a:p>
          <a:p>
            <a:pPr marL="285750" indent="-285750">
              <a:buFont typeface="Arial" panose="020B0604020202020204" pitchFamily="34" charset="0"/>
              <a:buChar char="•"/>
            </a:pPr>
            <a:r>
              <a:rPr lang="en-US" sz="1600" dirty="0">
                <a:solidFill>
                  <a:schemeClr val="tx1"/>
                </a:solidFill>
              </a:rPr>
              <a:t>Severance payments</a:t>
            </a:r>
          </a:p>
          <a:p>
            <a:pPr marL="285750" indent="-285750">
              <a:buFont typeface="Arial" panose="020B0604020202020204" pitchFamily="34" charset="0"/>
              <a:buChar char="•"/>
            </a:pPr>
            <a:r>
              <a:rPr lang="en-US" sz="1600" dirty="0">
                <a:solidFill>
                  <a:schemeClr val="tx1"/>
                </a:solidFill>
              </a:rPr>
              <a:t>Exemption costs</a:t>
            </a:r>
          </a:p>
          <a:p>
            <a:r>
              <a:rPr lang="en-US" sz="1600" dirty="0">
                <a:solidFill>
                  <a:schemeClr val="tx1"/>
                </a:solidFill>
              </a:rPr>
              <a:t>Costs for loss of performance</a:t>
            </a:r>
          </a:p>
          <a:p>
            <a:pPr marL="285750" indent="-285750">
              <a:buFont typeface="Arial" panose="020B0604020202020204" pitchFamily="34" charset="0"/>
              <a:buChar char="•"/>
            </a:pPr>
            <a:r>
              <a:rPr lang="en-US" sz="1600" dirty="0">
                <a:solidFill>
                  <a:schemeClr val="tx1"/>
                </a:solidFill>
              </a:rPr>
              <a:t>Increased absenteeism</a:t>
            </a:r>
          </a:p>
          <a:p>
            <a:pPr marL="285750" indent="-285750">
              <a:buFont typeface="Arial" panose="020B0604020202020204" pitchFamily="34" charset="0"/>
              <a:buChar char="•"/>
            </a:pPr>
            <a:r>
              <a:rPr lang="en-US" sz="1600" dirty="0">
                <a:solidFill>
                  <a:schemeClr val="tx1"/>
                </a:solidFill>
              </a:rPr>
              <a:t>Scrap production </a:t>
            </a:r>
          </a:p>
          <a:p>
            <a:pPr marL="285750" indent="-285750">
              <a:buFont typeface="Arial" panose="020B0604020202020204" pitchFamily="34" charset="0"/>
              <a:buChar char="•"/>
            </a:pPr>
            <a:r>
              <a:rPr lang="en-US" sz="1600" dirty="0">
                <a:solidFill>
                  <a:schemeClr val="tx1"/>
                </a:solidFill>
              </a:rPr>
              <a:t>Work delay</a:t>
            </a:r>
            <a:endParaRPr lang="en-US" sz="1600" i="1"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0" name="Rectangle: Rounded Corners 9">
            <a:extLst>
              <a:ext uri="{FF2B5EF4-FFF2-40B4-BE49-F238E27FC236}">
                <a16:creationId xmlns:a16="http://schemas.microsoft.com/office/drawing/2014/main" id="{37835C0E-C185-4653-958E-D0B36D7371BB}"/>
              </a:ext>
            </a:extLst>
          </p:cNvPr>
          <p:cNvSpPr/>
          <p:nvPr/>
        </p:nvSpPr>
        <p:spPr>
          <a:xfrm>
            <a:off x="8332237" y="2175029"/>
            <a:ext cx="3657600" cy="339335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pPr marL="285750" indent="-285750">
              <a:buFont typeface="Arial" panose="020B0604020202020204" pitchFamily="34" charset="0"/>
              <a:buChar char="•"/>
            </a:pPr>
            <a:r>
              <a:rPr lang="en-US" sz="1600" dirty="0">
                <a:solidFill>
                  <a:schemeClr val="tx1"/>
                </a:solidFill>
              </a:rPr>
              <a:t>Job advertisement</a:t>
            </a:r>
          </a:p>
          <a:p>
            <a:pPr marL="285750" indent="-285750">
              <a:buFont typeface="Arial" panose="020B0604020202020204" pitchFamily="34" charset="0"/>
              <a:buChar char="•"/>
            </a:pPr>
            <a:r>
              <a:rPr lang="en-US" sz="1600" dirty="0">
                <a:solidFill>
                  <a:schemeClr val="tx1"/>
                </a:solidFill>
              </a:rPr>
              <a:t>Time and effort for interviews</a:t>
            </a:r>
          </a:p>
          <a:p>
            <a:pPr marL="285750" indent="-285750">
              <a:buFont typeface="Arial" panose="020B0604020202020204" pitchFamily="34" charset="0"/>
              <a:buChar char="•"/>
            </a:pPr>
            <a:r>
              <a:rPr lang="en-US" sz="1600" dirty="0">
                <a:solidFill>
                  <a:schemeClr val="tx1"/>
                </a:solidFill>
              </a:rPr>
              <a:t>Employee not joining</a:t>
            </a:r>
          </a:p>
          <a:p>
            <a:pPr marL="285750" indent="-285750">
              <a:buFont typeface="Arial" panose="020B0604020202020204" pitchFamily="34" charset="0"/>
              <a:buChar char="•"/>
            </a:pPr>
            <a:r>
              <a:rPr lang="en-US" sz="1600" dirty="0">
                <a:solidFill>
                  <a:schemeClr val="tx1"/>
                </a:solidFill>
              </a:rPr>
              <a:t>Joining bonus</a:t>
            </a:r>
          </a:p>
          <a:p>
            <a:pPr marL="285750" indent="-285750">
              <a:buFont typeface="Arial" panose="020B0604020202020204" pitchFamily="34" charset="0"/>
              <a:buChar char="•"/>
            </a:pPr>
            <a:r>
              <a:rPr lang="en-US" sz="1600" dirty="0">
                <a:solidFill>
                  <a:schemeClr val="tx1"/>
                </a:solidFill>
              </a:rPr>
              <a:t>Relocation cost</a:t>
            </a:r>
          </a:p>
          <a:p>
            <a:pPr marL="285750" indent="-285750">
              <a:buFont typeface="Arial" panose="020B0604020202020204" pitchFamily="34" charset="0"/>
              <a:buChar char="•"/>
            </a:pPr>
            <a:r>
              <a:rPr lang="en-US" sz="1600" dirty="0">
                <a:solidFill>
                  <a:schemeClr val="tx1"/>
                </a:solidFill>
              </a:rPr>
              <a:t>Training costs</a:t>
            </a:r>
          </a:p>
          <a:p>
            <a:pPr marL="285750" indent="-285750">
              <a:buFont typeface="Arial" panose="020B0604020202020204" pitchFamily="34" charset="0"/>
              <a:buChar char="•"/>
            </a:pPr>
            <a:r>
              <a:rPr lang="en-US" sz="1600" dirty="0">
                <a:solidFill>
                  <a:schemeClr val="tx1"/>
                </a:solidFill>
              </a:rPr>
              <a:t>Lower production initially</a:t>
            </a:r>
          </a:p>
          <a:p>
            <a:pPr marL="285750" indent="-285750">
              <a:buFont typeface="Wingdings" panose="05000000000000000000" pitchFamily="2" charset="2"/>
              <a:buChar char="Ø"/>
            </a:pPr>
            <a:endParaRPr lang="en-US" dirty="0">
              <a:solidFill>
                <a:schemeClr val="tx1"/>
              </a:solidFill>
            </a:endParaRPr>
          </a:p>
        </p:txBody>
      </p:sp>
      <p:sp>
        <p:nvSpPr>
          <p:cNvPr id="2" name="Oval 1">
            <a:extLst>
              <a:ext uri="{FF2B5EF4-FFF2-40B4-BE49-F238E27FC236}">
                <a16:creationId xmlns:a16="http://schemas.microsoft.com/office/drawing/2014/main" id="{573924AE-92CE-4D7F-B147-301286443777}"/>
              </a:ext>
            </a:extLst>
          </p:cNvPr>
          <p:cNvSpPr/>
          <p:nvPr/>
        </p:nvSpPr>
        <p:spPr>
          <a:xfrm>
            <a:off x="326572" y="1079599"/>
            <a:ext cx="384447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Separation and Dismissal Costs</a:t>
            </a:r>
          </a:p>
        </p:txBody>
      </p:sp>
      <p:sp>
        <p:nvSpPr>
          <p:cNvPr id="12" name="Oval 11">
            <a:extLst>
              <a:ext uri="{FF2B5EF4-FFF2-40B4-BE49-F238E27FC236}">
                <a16:creationId xmlns:a16="http://schemas.microsoft.com/office/drawing/2014/main" id="{BD208EE3-D913-4D9D-8AEA-C3D26CF3FF22}"/>
              </a:ext>
            </a:extLst>
          </p:cNvPr>
          <p:cNvSpPr/>
          <p:nvPr/>
        </p:nvSpPr>
        <p:spPr>
          <a:xfrm>
            <a:off x="8629306" y="1049695"/>
            <a:ext cx="2834906"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Absorption</a:t>
            </a:r>
            <a:r>
              <a:rPr lang="en-US" dirty="0">
                <a:solidFill>
                  <a:schemeClr val="tx1"/>
                </a:solidFill>
              </a:rPr>
              <a:t> </a:t>
            </a:r>
            <a:r>
              <a:rPr lang="en-US" sz="1600" dirty="0">
                <a:solidFill>
                  <a:schemeClr val="tx1"/>
                </a:solidFill>
              </a:rPr>
              <a:t>cost</a:t>
            </a:r>
          </a:p>
        </p:txBody>
      </p:sp>
      <p:pic>
        <p:nvPicPr>
          <p:cNvPr id="14" name="Picture 13">
            <a:extLst>
              <a:ext uri="{FF2B5EF4-FFF2-40B4-BE49-F238E27FC236}">
                <a16:creationId xmlns:a16="http://schemas.microsoft.com/office/drawing/2014/main" id="{FAC0271A-5AB0-4D39-B73B-C17944AB361B}"/>
              </a:ext>
            </a:extLst>
          </p:cNvPr>
          <p:cNvPicPr>
            <a:picLocks noChangeAspect="1"/>
          </p:cNvPicPr>
          <p:nvPr/>
        </p:nvPicPr>
        <p:blipFill>
          <a:blip r:embed="rId2"/>
          <a:stretch>
            <a:fillRect/>
          </a:stretch>
        </p:blipFill>
        <p:spPr>
          <a:xfrm>
            <a:off x="4078761" y="1884783"/>
            <a:ext cx="4070068" cy="2960973"/>
          </a:xfrm>
          <a:prstGeom prst="rect">
            <a:avLst/>
          </a:prstGeom>
        </p:spPr>
      </p:pic>
    </p:spTree>
    <p:extLst>
      <p:ext uri="{BB962C8B-B14F-4D97-AF65-F5344CB8AC3E}">
        <p14:creationId xmlns:p14="http://schemas.microsoft.com/office/powerpoint/2010/main" val="3874935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8F5DCBD-5C2A-4F71-9920-BC448D71562C}"/>
              </a:ext>
            </a:extLst>
          </p:cNvPr>
          <p:cNvSpPr>
            <a:spLocks noGrp="1"/>
          </p:cNvSpPr>
          <p:nvPr>
            <p:ph type="title"/>
          </p:nvPr>
        </p:nvSpPr>
        <p:spPr/>
        <p:txBody>
          <a:bodyPr/>
          <a:lstStyle/>
          <a:p>
            <a:r>
              <a:rPr lang="en-US" dirty="0"/>
              <a:t>Reasons for Attrition – Community/Market level</a:t>
            </a:r>
          </a:p>
        </p:txBody>
      </p:sp>
      <p:sp>
        <p:nvSpPr>
          <p:cNvPr id="3" name="Slide Number Placeholder 2">
            <a:extLst>
              <a:ext uri="{FF2B5EF4-FFF2-40B4-BE49-F238E27FC236}">
                <a16:creationId xmlns:a16="http://schemas.microsoft.com/office/drawing/2014/main" id="{9A733036-85AB-4D0B-9FB5-CB601C336FD6}"/>
              </a:ext>
            </a:extLst>
          </p:cNvPr>
          <p:cNvSpPr>
            <a:spLocks noGrp="1"/>
          </p:cNvSpPr>
          <p:nvPr>
            <p:ph type="sldNum" sz="quarter" idx="11"/>
          </p:nvPr>
        </p:nvSpPr>
        <p:spPr/>
        <p:txBody>
          <a:bodyPr/>
          <a:lstStyle/>
          <a:p>
            <a:fld id="{4B73C415-D670-4716-A5EC-CC4D52CA2BAC}" type="slidenum">
              <a:rPr lang="en-ZA" smtClean="0"/>
              <a:pPr/>
              <a:t>6</a:t>
            </a:fld>
            <a:endParaRPr lang="en-ZA" dirty="0"/>
          </a:p>
        </p:txBody>
      </p:sp>
      <p:sp>
        <p:nvSpPr>
          <p:cNvPr id="23" name="Rectangle: Rounded Corners 22">
            <a:extLst>
              <a:ext uri="{FF2B5EF4-FFF2-40B4-BE49-F238E27FC236}">
                <a16:creationId xmlns:a16="http://schemas.microsoft.com/office/drawing/2014/main" id="{F360D1D1-5181-4721-9ECB-A24BA4C08F82}"/>
              </a:ext>
            </a:extLst>
          </p:cNvPr>
          <p:cNvSpPr/>
          <p:nvPr/>
        </p:nvSpPr>
        <p:spPr>
          <a:xfrm>
            <a:off x="730960" y="2004357"/>
            <a:ext cx="4727447" cy="30060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Birth rate/Life Expectancy:</a:t>
            </a:r>
          </a:p>
          <a:p>
            <a:endParaRPr lang="en-US" sz="1400" b="1" u="sng" dirty="0">
              <a:solidFill>
                <a:schemeClr val="tx1"/>
              </a:solidFill>
            </a:endParaRPr>
          </a:p>
          <a:p>
            <a:pPr marL="285750" indent="-285750">
              <a:buFont typeface="Arial" panose="020B0604020202020204" pitchFamily="34" charset="0"/>
              <a:buChar char="•"/>
            </a:pPr>
            <a:r>
              <a:rPr lang="en-US" sz="1400" dirty="0">
                <a:solidFill>
                  <a:schemeClr val="tx1"/>
                </a:solidFill>
              </a:rPr>
              <a:t>Low birth rate: 550,000 newborns/year by 2060</a:t>
            </a:r>
          </a:p>
          <a:p>
            <a:pPr marL="285750" indent="-285750">
              <a:buFont typeface="Arial" panose="020B0604020202020204" pitchFamily="34" charset="0"/>
              <a:buChar char="•"/>
            </a:pPr>
            <a:r>
              <a:rPr lang="en-US" sz="1400" dirty="0">
                <a:solidFill>
                  <a:schemeClr val="tx1"/>
                </a:solidFill>
              </a:rPr>
              <a:t>Increased life expectancy:</a:t>
            </a:r>
          </a:p>
          <a:p>
            <a:pPr marL="742950" lvl="1" indent="-285750">
              <a:buFont typeface="Arial" panose="020B0604020202020204" pitchFamily="34" charset="0"/>
              <a:buChar char="•"/>
            </a:pPr>
            <a:r>
              <a:rPr lang="en-US" sz="1400" dirty="0">
                <a:solidFill>
                  <a:schemeClr val="tx1"/>
                </a:solidFill>
              </a:rPr>
              <a:t>Men: from 78 to 87</a:t>
            </a:r>
          </a:p>
          <a:p>
            <a:pPr marL="742950" lvl="1" indent="-285750">
              <a:buFont typeface="Arial" panose="020B0604020202020204" pitchFamily="34" charset="0"/>
              <a:buChar char="•"/>
            </a:pPr>
            <a:r>
              <a:rPr lang="en-US" sz="1400" dirty="0">
                <a:solidFill>
                  <a:schemeClr val="tx1"/>
                </a:solidFill>
              </a:rPr>
              <a:t>Women: from 83 to 90</a:t>
            </a:r>
          </a:p>
          <a:p>
            <a:pPr marL="742950" lvl="1" indent="-285750">
              <a:buFont typeface="Arial" panose="020B0604020202020204" pitchFamily="34" charset="0"/>
              <a:buChar char="•"/>
            </a:pPr>
            <a:r>
              <a:rPr lang="en-US" sz="1400" dirty="0">
                <a:solidFill>
                  <a:schemeClr val="tx1"/>
                </a:solidFill>
              </a:rPr>
              <a:t>Persons of working age from</a:t>
            </a:r>
          </a:p>
          <a:p>
            <a:pPr marL="742950" lvl="1" indent="-285750">
              <a:buFont typeface="Arial" panose="020B0604020202020204" pitchFamily="34" charset="0"/>
              <a:buChar char="•"/>
            </a:pPr>
            <a:r>
              <a:rPr lang="en-US" sz="1400" dirty="0">
                <a:solidFill>
                  <a:schemeClr val="tx1"/>
                </a:solidFill>
              </a:rPr>
              <a:t>20 to 64: from 49.2 (2013) to</a:t>
            </a:r>
          </a:p>
          <a:p>
            <a:pPr marL="742950" lvl="1" indent="-285750">
              <a:buFont typeface="Arial" panose="020B0604020202020204" pitchFamily="34" charset="0"/>
              <a:buChar char="•"/>
            </a:pPr>
            <a:r>
              <a:rPr lang="en-US" sz="1400" dirty="0">
                <a:solidFill>
                  <a:schemeClr val="tx1"/>
                </a:solidFill>
              </a:rPr>
              <a:t>38 million (2060)</a:t>
            </a:r>
          </a:p>
        </p:txBody>
      </p:sp>
      <p:sp>
        <p:nvSpPr>
          <p:cNvPr id="26" name="Rectangle: Rounded Corners 25">
            <a:extLst>
              <a:ext uri="{FF2B5EF4-FFF2-40B4-BE49-F238E27FC236}">
                <a16:creationId xmlns:a16="http://schemas.microsoft.com/office/drawing/2014/main" id="{5B66ADBD-E6EB-4F92-BCAC-BFDF10DE5821}"/>
              </a:ext>
            </a:extLst>
          </p:cNvPr>
          <p:cNvSpPr/>
          <p:nvPr/>
        </p:nvSpPr>
        <p:spPr>
          <a:xfrm>
            <a:off x="6279502" y="2060341"/>
            <a:ext cx="4867469" cy="309001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Analytics skill gap:</a:t>
            </a:r>
          </a:p>
          <a:p>
            <a:endParaRPr lang="en-US" sz="1600" dirty="0">
              <a:solidFill>
                <a:schemeClr val="tx1"/>
              </a:solidFill>
            </a:endParaRPr>
          </a:p>
          <a:p>
            <a:r>
              <a:rPr lang="en-US" sz="1600" dirty="0">
                <a:solidFill>
                  <a:schemeClr val="tx1"/>
                </a:solidFill>
              </a:rPr>
              <a:t>USA</a:t>
            </a:r>
          </a:p>
          <a:p>
            <a:r>
              <a:rPr lang="en-US" sz="1400" dirty="0">
                <a:solidFill>
                  <a:schemeClr val="tx1"/>
                </a:solidFill>
              </a:rPr>
              <a:t>Lack of 140,000 to 190,000 employees with advanced</a:t>
            </a:r>
          </a:p>
          <a:p>
            <a:r>
              <a:rPr lang="en-US" sz="1400" dirty="0">
                <a:solidFill>
                  <a:schemeClr val="tx1"/>
                </a:solidFill>
              </a:rPr>
              <a:t>analytical skills and 1.5 million managers + analysts with the knowledge how to use advanced analytics to make effective decisions</a:t>
            </a:r>
          </a:p>
          <a:p>
            <a:endParaRPr lang="en-US" sz="1400" dirty="0">
              <a:solidFill>
                <a:schemeClr val="tx1"/>
              </a:solidFill>
            </a:endParaRPr>
          </a:p>
          <a:p>
            <a:r>
              <a:rPr lang="en-US" sz="1600" dirty="0">
                <a:solidFill>
                  <a:schemeClr val="tx1"/>
                </a:solidFill>
              </a:rPr>
              <a:t>Germany</a:t>
            </a:r>
          </a:p>
          <a:p>
            <a:r>
              <a:rPr lang="en-US" sz="1400" dirty="0">
                <a:solidFill>
                  <a:schemeClr val="tx1"/>
                </a:solidFill>
              </a:rPr>
              <a:t>Loss of €30bn due to shortage of</a:t>
            </a:r>
          </a:p>
          <a:p>
            <a:r>
              <a:rPr lang="en-US" sz="1400" dirty="0">
                <a:solidFill>
                  <a:schemeClr val="tx1"/>
                </a:solidFill>
              </a:rPr>
              <a:t>440,000 skilled workers</a:t>
            </a:r>
          </a:p>
        </p:txBody>
      </p:sp>
      <p:sp>
        <p:nvSpPr>
          <p:cNvPr id="28" name="TextBox 27">
            <a:extLst>
              <a:ext uri="{FF2B5EF4-FFF2-40B4-BE49-F238E27FC236}">
                <a16:creationId xmlns:a16="http://schemas.microsoft.com/office/drawing/2014/main" id="{39B3FCD0-284D-454A-981A-6B687A98ABC3}"/>
              </a:ext>
            </a:extLst>
          </p:cNvPr>
          <p:cNvSpPr txBox="1"/>
          <p:nvPr/>
        </p:nvSpPr>
        <p:spPr>
          <a:xfrm>
            <a:off x="8515617" y="5161845"/>
            <a:ext cx="3256383" cy="507831"/>
          </a:xfrm>
          <a:prstGeom prst="rect">
            <a:avLst/>
          </a:prstGeom>
          <a:noFill/>
        </p:spPr>
        <p:txBody>
          <a:bodyPr wrap="square" rtlCol="0">
            <a:spAutoFit/>
          </a:bodyPr>
          <a:lstStyle/>
          <a:p>
            <a:r>
              <a:rPr lang="en-US" sz="800" i="1" dirty="0"/>
              <a:t>Source: McKinsey Global Institute, 2011, S.10</a:t>
            </a:r>
          </a:p>
          <a:p>
            <a:endParaRPr lang="en-US" dirty="0"/>
          </a:p>
        </p:txBody>
      </p:sp>
      <p:sp>
        <p:nvSpPr>
          <p:cNvPr id="7" name="Rectangle: Rounded Corners 6">
            <a:extLst>
              <a:ext uri="{FF2B5EF4-FFF2-40B4-BE49-F238E27FC236}">
                <a16:creationId xmlns:a16="http://schemas.microsoft.com/office/drawing/2014/main" id="{9B104A8B-7AE6-4EE5-8852-56C7E295E082}"/>
              </a:ext>
            </a:extLst>
          </p:cNvPr>
          <p:cNvSpPr/>
          <p:nvPr/>
        </p:nvSpPr>
        <p:spPr>
          <a:xfrm>
            <a:off x="2873829" y="5158648"/>
            <a:ext cx="3517641" cy="1022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INDIA:</a:t>
            </a:r>
          </a:p>
          <a:p>
            <a:pPr algn="just"/>
            <a:r>
              <a:rPr lang="en-US" sz="1400" dirty="0">
                <a:solidFill>
                  <a:schemeClr val="tx1"/>
                </a:solidFill>
              </a:rPr>
              <a:t>$1.97 trillion dollar GDP growth is at risk over next  decade due to lack of right  talent</a:t>
            </a:r>
          </a:p>
        </p:txBody>
      </p:sp>
      <p:sp>
        <p:nvSpPr>
          <p:cNvPr id="8" name="TextBox 7">
            <a:extLst>
              <a:ext uri="{FF2B5EF4-FFF2-40B4-BE49-F238E27FC236}">
                <a16:creationId xmlns:a16="http://schemas.microsoft.com/office/drawing/2014/main" id="{FD450574-E7CE-4D0F-AFB3-6D023A96A51D}"/>
              </a:ext>
            </a:extLst>
          </p:cNvPr>
          <p:cNvSpPr txBox="1"/>
          <p:nvPr/>
        </p:nvSpPr>
        <p:spPr>
          <a:xfrm>
            <a:off x="6096000" y="6149919"/>
            <a:ext cx="1570653" cy="215444"/>
          </a:xfrm>
          <a:prstGeom prst="rect">
            <a:avLst/>
          </a:prstGeom>
          <a:noFill/>
        </p:spPr>
        <p:txBody>
          <a:bodyPr wrap="square" rtlCol="0">
            <a:spAutoFit/>
          </a:bodyPr>
          <a:lstStyle/>
          <a:p>
            <a:r>
              <a:rPr lang="en-US" sz="800" dirty="0"/>
              <a:t>Source: Accenture report</a:t>
            </a:r>
          </a:p>
        </p:txBody>
      </p:sp>
    </p:spTree>
    <p:extLst>
      <p:ext uri="{BB962C8B-B14F-4D97-AF65-F5344CB8AC3E}">
        <p14:creationId xmlns:p14="http://schemas.microsoft.com/office/powerpoint/2010/main" val="26110770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8F5DCBD-5C2A-4F71-9920-BC448D71562C}"/>
              </a:ext>
            </a:extLst>
          </p:cNvPr>
          <p:cNvSpPr>
            <a:spLocks noGrp="1"/>
          </p:cNvSpPr>
          <p:nvPr>
            <p:ph type="title"/>
          </p:nvPr>
        </p:nvSpPr>
        <p:spPr/>
        <p:txBody>
          <a:bodyPr/>
          <a:lstStyle/>
          <a:p>
            <a:r>
              <a:rPr lang="en-US" dirty="0"/>
              <a:t>Reasons for Attrition – Individual level</a:t>
            </a:r>
          </a:p>
        </p:txBody>
      </p:sp>
      <p:sp>
        <p:nvSpPr>
          <p:cNvPr id="3" name="Slide Number Placeholder 2">
            <a:extLst>
              <a:ext uri="{FF2B5EF4-FFF2-40B4-BE49-F238E27FC236}">
                <a16:creationId xmlns:a16="http://schemas.microsoft.com/office/drawing/2014/main" id="{9A733036-85AB-4D0B-9FB5-CB601C336FD6}"/>
              </a:ext>
            </a:extLst>
          </p:cNvPr>
          <p:cNvSpPr>
            <a:spLocks noGrp="1"/>
          </p:cNvSpPr>
          <p:nvPr>
            <p:ph type="sldNum" sz="quarter" idx="11"/>
          </p:nvPr>
        </p:nvSpPr>
        <p:spPr/>
        <p:txBody>
          <a:bodyPr/>
          <a:lstStyle/>
          <a:p>
            <a:fld id="{4B73C415-D670-4716-A5EC-CC4D52CA2BAC}" type="slidenum">
              <a:rPr lang="en-ZA" smtClean="0"/>
              <a:pPr/>
              <a:t>7</a:t>
            </a:fld>
            <a:endParaRPr lang="en-ZA" dirty="0"/>
          </a:p>
        </p:txBody>
      </p:sp>
      <p:pic>
        <p:nvPicPr>
          <p:cNvPr id="4" name="Picture 3">
            <a:extLst>
              <a:ext uri="{FF2B5EF4-FFF2-40B4-BE49-F238E27FC236}">
                <a16:creationId xmlns:a16="http://schemas.microsoft.com/office/drawing/2014/main" id="{98867C18-BF33-4D3A-B289-E82BEC270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34" y="1074816"/>
            <a:ext cx="7389845" cy="5198458"/>
          </a:xfrm>
          <a:prstGeom prst="rect">
            <a:avLst/>
          </a:prstGeom>
        </p:spPr>
      </p:pic>
    </p:spTree>
    <p:extLst>
      <p:ext uri="{BB962C8B-B14F-4D97-AF65-F5344CB8AC3E}">
        <p14:creationId xmlns:p14="http://schemas.microsoft.com/office/powerpoint/2010/main" val="4230018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a:xfrm>
            <a:off x="680728" y="3819018"/>
            <a:ext cx="4974545" cy="1343025"/>
          </a:xfrm>
        </p:spPr>
        <p:txBody>
          <a:bodyPr/>
          <a:lstStyle/>
          <a:p>
            <a:r>
              <a:rPr lang="en-ZA" dirty="0"/>
              <a:t>Our Solution</a:t>
            </a:r>
          </a:p>
        </p:txBody>
      </p:sp>
      <p:cxnSp>
        <p:nvCxnSpPr>
          <p:cNvPr id="12" name="Straight Connector 11" title="Divider Line">
            <a:extLst>
              <a:ext uri="{FF2B5EF4-FFF2-40B4-BE49-F238E27FC236}">
                <a16:creationId xmlns:a16="http://schemas.microsoft.com/office/drawing/2014/main" id="{3E48293B-B086-4048-863C-47E7C47880A1}"/>
              </a:ext>
            </a:extLst>
          </p:cNvPr>
          <p:cNvCxnSpPr>
            <a:cxnSpLocks/>
          </p:cNvCxnSpPr>
          <p:nvPr/>
        </p:nvCxnSpPr>
        <p:spPr bwMode="ltGray">
          <a:xfrm>
            <a:off x="680728" y="5375754"/>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1AC9E886-BD82-4757-912B-F7589A22164F}"/>
              </a:ext>
            </a:extLst>
          </p:cNvPr>
          <p:cNvSpPr>
            <a:spLocks noGrp="1"/>
          </p:cNvSpPr>
          <p:nvPr>
            <p:ph idx="1"/>
          </p:nvPr>
        </p:nvSpPr>
        <p:spPr bwMode="gray">
          <a:xfrm>
            <a:off x="680728" y="5609996"/>
            <a:ext cx="4974545" cy="707513"/>
          </a:xfrm>
        </p:spPr>
        <p:txBody>
          <a:bodyPr/>
          <a:lstStyle/>
          <a:p>
            <a:r>
              <a:rPr lang="en-US" dirty="0"/>
              <a:t>We identify the early signs of attrition and help overcoming them by recommending actions to the management</a:t>
            </a:r>
          </a:p>
        </p:txBody>
      </p:sp>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6338162" y="4085243"/>
            <a:ext cx="1800000" cy="360000"/>
          </a:xfrm>
        </p:spPr>
        <p:txBody>
          <a:bodyPr/>
          <a:lstStyle/>
          <a:p>
            <a:r>
              <a:rPr lang="en-ZA" dirty="0">
                <a:solidFill>
                  <a:schemeClr val="tx1">
                    <a:lumMod val="75000"/>
                    <a:lumOff val="25000"/>
                  </a:schemeClr>
                </a:solidFill>
              </a:rPr>
              <a:t>Identify</a:t>
            </a:r>
          </a:p>
        </p:txBody>
      </p:sp>
      <p:cxnSp>
        <p:nvCxnSpPr>
          <p:cNvPr id="18" name="Straight Connector 17" title="Divider Line">
            <a:extLst>
              <a:ext uri="{FF2B5EF4-FFF2-40B4-BE49-F238E27FC236}">
                <a16:creationId xmlns:a16="http://schemas.microsoft.com/office/drawing/2014/main" id="{45C26E9A-3991-49A2-8D63-94C577E8A0AC}"/>
              </a:ext>
            </a:extLst>
          </p:cNvPr>
          <p:cNvCxnSpPr>
            <a:cxnSpLocks/>
          </p:cNvCxnSpPr>
          <p:nvPr/>
        </p:nvCxnSpPr>
        <p:spPr>
          <a:xfrm>
            <a:off x="6390160" y="4614863"/>
            <a:ext cx="15480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6264160" y="4802043"/>
            <a:ext cx="1800000" cy="720000"/>
          </a:xfrm>
        </p:spPr>
        <p:txBody>
          <a:bodyPr/>
          <a:lstStyle/>
          <a:p>
            <a:r>
              <a:rPr lang="en-US" dirty="0"/>
              <a:t>Get the early warnings that might lead to attrition</a:t>
            </a:r>
            <a:endParaRPr lang="en-ZA" dirty="0"/>
          </a:p>
        </p:txBody>
      </p:sp>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8199167" y="4085243"/>
            <a:ext cx="1800000" cy="360000"/>
          </a:xfrm>
        </p:spPr>
        <p:txBody>
          <a:bodyPr/>
          <a:lstStyle/>
          <a:p>
            <a:r>
              <a:rPr lang="en-ZA" dirty="0">
                <a:solidFill>
                  <a:schemeClr val="tx1">
                    <a:lumMod val="75000"/>
                    <a:lumOff val="25000"/>
                  </a:schemeClr>
                </a:solidFill>
              </a:rPr>
              <a:t>Recommend</a:t>
            </a:r>
          </a:p>
        </p:txBody>
      </p:sp>
      <p:cxnSp>
        <p:nvCxnSpPr>
          <p:cNvPr id="20" name="Straight Connector 19" title="Divider Line">
            <a:extLst>
              <a:ext uri="{FF2B5EF4-FFF2-40B4-BE49-F238E27FC236}">
                <a16:creationId xmlns:a16="http://schemas.microsoft.com/office/drawing/2014/main" id="{59D2C94E-1924-4389-B84A-2828D610B220}"/>
              </a:ext>
            </a:extLst>
          </p:cNvPr>
          <p:cNvCxnSpPr>
            <a:cxnSpLocks/>
          </p:cNvCxnSpPr>
          <p:nvPr/>
        </p:nvCxnSpPr>
        <p:spPr>
          <a:xfrm>
            <a:off x="8325166" y="4614863"/>
            <a:ext cx="1548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8199167" y="4825263"/>
            <a:ext cx="1800000" cy="720000"/>
          </a:xfrm>
        </p:spPr>
        <p:txBody>
          <a:bodyPr/>
          <a:lstStyle/>
          <a:p>
            <a:r>
              <a:rPr lang="en-US" dirty="0"/>
              <a:t>Give suggestions to prevent it</a:t>
            </a:r>
            <a:endParaRPr lang="en-ZA" dirty="0"/>
          </a:p>
        </p:txBody>
      </p:sp>
      <p:pic>
        <p:nvPicPr>
          <p:cNvPr id="39" name="Graphic 38" descr="Magnifying glass">
            <a:extLst>
              <a:ext uri="{FF2B5EF4-FFF2-40B4-BE49-F238E27FC236}">
                <a16:creationId xmlns:a16="http://schemas.microsoft.com/office/drawing/2014/main" id="{7AFA2392-8352-4EA8-BC42-BEEA8D400A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4067" y="2427476"/>
            <a:ext cx="1193786" cy="1193786"/>
          </a:xfrm>
          <a:prstGeom prst="rect">
            <a:avLst/>
          </a:prstGeom>
        </p:spPr>
      </p:pic>
      <p:pic>
        <p:nvPicPr>
          <p:cNvPr id="41" name="Graphic 40" descr="Megaphone">
            <a:extLst>
              <a:ext uri="{FF2B5EF4-FFF2-40B4-BE49-F238E27FC236}">
                <a16:creationId xmlns:a16="http://schemas.microsoft.com/office/drawing/2014/main" id="{1973DDAC-A3D9-485D-B6F2-C899F334A5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68852" y="2376602"/>
            <a:ext cx="1260629" cy="1260629"/>
          </a:xfrm>
          <a:prstGeom prst="rect">
            <a:avLst/>
          </a:prstGeom>
        </p:spPr>
      </p:pic>
      <p:sp>
        <p:nvSpPr>
          <p:cNvPr id="62" name="Text Placeholder 9">
            <a:extLst>
              <a:ext uri="{FF2B5EF4-FFF2-40B4-BE49-F238E27FC236}">
                <a16:creationId xmlns:a16="http://schemas.microsoft.com/office/drawing/2014/main" id="{4C3F475D-D06E-4182-83E4-534D04D6A1DE}"/>
              </a:ext>
            </a:extLst>
          </p:cNvPr>
          <p:cNvSpPr txBox="1">
            <a:spLocks/>
          </p:cNvSpPr>
          <p:nvPr/>
        </p:nvSpPr>
        <p:spPr>
          <a:xfrm>
            <a:off x="10181999" y="4085243"/>
            <a:ext cx="180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Monitor</a:t>
            </a:r>
          </a:p>
        </p:txBody>
      </p:sp>
      <p:cxnSp>
        <p:nvCxnSpPr>
          <p:cNvPr id="63" name="Straight Connector 62" title="Divider Line">
            <a:extLst>
              <a:ext uri="{FF2B5EF4-FFF2-40B4-BE49-F238E27FC236}">
                <a16:creationId xmlns:a16="http://schemas.microsoft.com/office/drawing/2014/main" id="{E465F79A-FA68-4FB4-AF64-A5EBE15B7F54}"/>
              </a:ext>
            </a:extLst>
          </p:cNvPr>
          <p:cNvCxnSpPr>
            <a:cxnSpLocks/>
          </p:cNvCxnSpPr>
          <p:nvPr/>
        </p:nvCxnSpPr>
        <p:spPr>
          <a:xfrm>
            <a:off x="10307999" y="4614863"/>
            <a:ext cx="15480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4" name="Text Placeholder 10">
            <a:extLst>
              <a:ext uri="{FF2B5EF4-FFF2-40B4-BE49-F238E27FC236}">
                <a16:creationId xmlns:a16="http://schemas.microsoft.com/office/drawing/2014/main" id="{5DDE1835-DAA8-4180-AE9D-5618A595A4FF}"/>
              </a:ext>
            </a:extLst>
          </p:cNvPr>
          <p:cNvSpPr txBox="1">
            <a:spLocks/>
          </p:cNvSpPr>
          <p:nvPr/>
        </p:nvSpPr>
        <p:spPr>
          <a:xfrm>
            <a:off x="10182000" y="4844308"/>
            <a:ext cx="180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Monitor the action by the management</a:t>
            </a:r>
            <a:endParaRPr lang="en-ZA" dirty="0"/>
          </a:p>
        </p:txBody>
      </p:sp>
      <p:pic>
        <p:nvPicPr>
          <p:cNvPr id="68" name="Graphic 67" descr="Television">
            <a:extLst>
              <a:ext uri="{FF2B5EF4-FFF2-40B4-BE49-F238E27FC236}">
                <a16:creationId xmlns:a16="http://schemas.microsoft.com/office/drawing/2014/main" id="{31C472CC-7786-43B6-9D6C-A6591356E0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8335" y="2427476"/>
            <a:ext cx="1114779" cy="1114779"/>
          </a:xfrm>
          <a:prstGeom prst="rect">
            <a:avLst/>
          </a:prstGeom>
        </p:spPr>
      </p:pic>
      <p:pic>
        <p:nvPicPr>
          <p:cNvPr id="72" name="Picture Placeholder 71">
            <a:extLst>
              <a:ext uri="{FF2B5EF4-FFF2-40B4-BE49-F238E27FC236}">
                <a16:creationId xmlns:a16="http://schemas.microsoft.com/office/drawing/2014/main" id="{E08E13A2-D26C-4EBD-A59D-DBC4F92F2B11}"/>
              </a:ext>
            </a:extLst>
          </p:cNvPr>
          <p:cNvPicPr>
            <a:picLocks noGrp="1" noChangeAspect="1"/>
          </p:cNvPicPr>
          <p:nvPr>
            <p:ph type="pic" sz="quarter" idx="12"/>
          </p:nvPr>
        </p:nvPicPr>
        <p:blipFill>
          <a:blip r:embed="rId8">
            <a:extLst>
              <a:ext uri="{28A0092B-C50C-407E-A947-70E740481C1C}">
                <a14:useLocalDpi xmlns:a14="http://schemas.microsoft.com/office/drawing/2010/main" val="0"/>
              </a:ext>
            </a:extLst>
          </a:blip>
          <a:srcRect t="27372" b="27372"/>
          <a:stretch>
            <a:fillRect/>
          </a:stretch>
        </p:blipFill>
        <p:spPr/>
      </p:pic>
      <p:sp>
        <p:nvSpPr>
          <p:cNvPr id="73" name="Slide Number Placeholder 72">
            <a:extLst>
              <a:ext uri="{FF2B5EF4-FFF2-40B4-BE49-F238E27FC236}">
                <a16:creationId xmlns:a16="http://schemas.microsoft.com/office/drawing/2014/main" id="{1E2DADB1-61FB-44CB-9ED5-2B00AE4672B7}"/>
              </a:ext>
            </a:extLst>
          </p:cNvPr>
          <p:cNvSpPr>
            <a:spLocks noGrp="1"/>
          </p:cNvSpPr>
          <p:nvPr>
            <p:ph type="sldNum" sz="quarter" idx="11"/>
          </p:nvPr>
        </p:nvSpPr>
        <p:spPr/>
        <p:txBody>
          <a:bodyPr/>
          <a:lstStyle/>
          <a:p>
            <a:fld id="{4B73C415-D670-4716-A5EC-CC4D52CA2BAC}" type="slidenum">
              <a:rPr lang="en-ZA" smtClean="0"/>
              <a:pPr/>
              <a:t>8</a:t>
            </a:fld>
            <a:endParaRPr lang="en-ZA" dirty="0"/>
          </a:p>
        </p:txBody>
      </p:sp>
      <p:sp>
        <p:nvSpPr>
          <p:cNvPr id="76" name="Rectangle 75">
            <a:extLst>
              <a:ext uri="{FF2B5EF4-FFF2-40B4-BE49-F238E27FC236}">
                <a16:creationId xmlns:a16="http://schemas.microsoft.com/office/drawing/2014/main" id="{A56B1C2A-05E8-424E-A5A5-8280323C0002}"/>
              </a:ext>
            </a:extLst>
          </p:cNvPr>
          <p:cNvSpPr/>
          <p:nvPr/>
        </p:nvSpPr>
        <p:spPr>
          <a:xfrm>
            <a:off x="10181999" y="6365363"/>
            <a:ext cx="1590001" cy="42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33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96DC9D9F-AFB3-4B95-80C3-36BD646FD6B7}"/>
              </a:ext>
            </a:extLst>
          </p:cNvPr>
          <p:cNvCxnSpPr>
            <a:cxnSpLocks/>
            <a:stCxn id="25" idx="1"/>
          </p:cNvCxnSpPr>
          <p:nvPr/>
        </p:nvCxnSpPr>
        <p:spPr>
          <a:xfrm flipH="1" flipV="1">
            <a:off x="1180728" y="4412202"/>
            <a:ext cx="1" cy="8048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5" name="TextBox 74">
            <a:extLst>
              <a:ext uri="{FF2B5EF4-FFF2-40B4-BE49-F238E27FC236}">
                <a16:creationId xmlns:a16="http://schemas.microsoft.com/office/drawing/2014/main" id="{4FE8FEB7-4B08-4033-8F33-C7F642321CFC}"/>
              </a:ext>
            </a:extLst>
          </p:cNvPr>
          <p:cNvSpPr txBox="1"/>
          <p:nvPr/>
        </p:nvSpPr>
        <p:spPr>
          <a:xfrm>
            <a:off x="0" y="4626996"/>
            <a:ext cx="1710412" cy="707886"/>
          </a:xfrm>
          <a:prstGeom prst="rect">
            <a:avLst/>
          </a:prstGeom>
          <a:noFill/>
        </p:spPr>
        <p:txBody>
          <a:bodyPr wrap="square" rtlCol="0">
            <a:spAutoFit/>
          </a:bodyPr>
          <a:lstStyle/>
          <a:p>
            <a:r>
              <a:rPr lang="en-US" sz="1000" dirty="0"/>
              <a:t>Employee specific data</a:t>
            </a:r>
            <a:br>
              <a:rPr lang="en-US" sz="1000" dirty="0"/>
            </a:br>
            <a:r>
              <a:rPr lang="en-US" sz="1000" dirty="0"/>
              <a:t>(</a:t>
            </a:r>
            <a:r>
              <a:rPr lang="en-US" sz="1000" dirty="0" err="1"/>
              <a:t>eg</a:t>
            </a:r>
            <a:r>
              <a:rPr lang="en-US" sz="1000" dirty="0"/>
              <a:t>: Payroll, Employee Central, Performance Rating) </a:t>
            </a:r>
          </a:p>
        </p:txBody>
      </p:sp>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26000" y="165670"/>
            <a:ext cx="11340000" cy="432000"/>
          </a:xfrm>
        </p:spPr>
        <p:txBody>
          <a:bodyPr/>
          <a:lstStyle/>
          <a:p>
            <a:r>
              <a:rPr lang="en-ZA" dirty="0"/>
              <a:t>Model Flow</a:t>
            </a:r>
            <a:br>
              <a:rPr lang="en-ZA" dirty="0"/>
            </a:br>
            <a:endParaRPr lang="en-ZA" dirty="0"/>
          </a:p>
        </p:txBody>
      </p:sp>
      <p:sp>
        <p:nvSpPr>
          <p:cNvPr id="69" name="Slide Number Placeholder 68">
            <a:extLst>
              <a:ext uri="{FF2B5EF4-FFF2-40B4-BE49-F238E27FC236}">
                <a16:creationId xmlns:a16="http://schemas.microsoft.com/office/drawing/2014/main" id="{64EE01A1-9C03-4D5D-A054-2C2B0C378C46}"/>
              </a:ext>
            </a:extLst>
          </p:cNvPr>
          <p:cNvSpPr>
            <a:spLocks noGrp="1"/>
          </p:cNvSpPr>
          <p:nvPr>
            <p:ph type="sldNum" sz="quarter" idx="11"/>
          </p:nvPr>
        </p:nvSpPr>
        <p:spPr/>
        <p:txBody>
          <a:bodyPr/>
          <a:lstStyle/>
          <a:p>
            <a:fld id="{4B73C415-D670-4716-A5EC-CC4D52CA2BAC}" type="slidenum">
              <a:rPr lang="en-ZA" smtClean="0"/>
              <a:pPr/>
              <a:t>9</a:t>
            </a:fld>
            <a:endParaRPr lang="en-ZA" dirty="0"/>
          </a:p>
        </p:txBody>
      </p:sp>
      <p:sp>
        <p:nvSpPr>
          <p:cNvPr id="72" name="Rectangle 71">
            <a:extLst>
              <a:ext uri="{FF2B5EF4-FFF2-40B4-BE49-F238E27FC236}">
                <a16:creationId xmlns:a16="http://schemas.microsoft.com/office/drawing/2014/main" id="{CCF7A40D-0D0C-4DFB-B0BB-2510C55E93BC}"/>
              </a:ext>
            </a:extLst>
          </p:cNvPr>
          <p:cNvSpPr/>
          <p:nvPr/>
        </p:nvSpPr>
        <p:spPr>
          <a:xfrm>
            <a:off x="10181999" y="6365363"/>
            <a:ext cx="1590001" cy="42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6E131A83-C212-4F0A-A330-5BABB81E05F0}"/>
              </a:ext>
            </a:extLst>
          </p:cNvPr>
          <p:cNvSpPr/>
          <p:nvPr/>
        </p:nvSpPr>
        <p:spPr>
          <a:xfrm>
            <a:off x="674701" y="5217065"/>
            <a:ext cx="1012055" cy="958788"/>
          </a:xfrm>
          <a:prstGeom prst="ca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HR</a:t>
            </a:r>
          </a:p>
          <a:p>
            <a:pPr algn="ctr"/>
            <a:r>
              <a:rPr lang="en-US" sz="1200" dirty="0">
                <a:solidFill>
                  <a:schemeClr val="tx1"/>
                </a:solidFill>
              </a:rPr>
              <a:t>(</a:t>
            </a:r>
            <a:r>
              <a:rPr lang="en-US" sz="1200" dirty="0" err="1">
                <a:solidFill>
                  <a:schemeClr val="tx1"/>
                </a:solidFill>
              </a:rPr>
              <a:t>eg:SFSF</a:t>
            </a:r>
            <a:r>
              <a:rPr lang="en-US" sz="1200" dirty="0">
                <a:solidFill>
                  <a:schemeClr val="tx1"/>
                </a:solidFill>
              </a:rPr>
              <a:t>)</a:t>
            </a:r>
          </a:p>
        </p:txBody>
      </p:sp>
      <p:sp>
        <p:nvSpPr>
          <p:cNvPr id="30" name="Cylinder 29">
            <a:extLst>
              <a:ext uri="{FF2B5EF4-FFF2-40B4-BE49-F238E27FC236}">
                <a16:creationId xmlns:a16="http://schemas.microsoft.com/office/drawing/2014/main" id="{C8C58F86-9368-4742-92B9-8D161BEF5B2A}"/>
              </a:ext>
            </a:extLst>
          </p:cNvPr>
          <p:cNvSpPr/>
          <p:nvPr/>
        </p:nvSpPr>
        <p:spPr>
          <a:xfrm>
            <a:off x="2396969" y="5217065"/>
            <a:ext cx="1012055" cy="958788"/>
          </a:xfrm>
          <a:prstGeom prst="ca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Surveys</a:t>
            </a:r>
          </a:p>
          <a:p>
            <a:pPr algn="ctr"/>
            <a:r>
              <a:rPr lang="en-US" sz="1200" dirty="0">
                <a:solidFill>
                  <a:schemeClr val="tx1"/>
                </a:solidFill>
              </a:rPr>
              <a:t>(</a:t>
            </a:r>
            <a:r>
              <a:rPr lang="en-US" sz="1200" dirty="0" err="1">
                <a:solidFill>
                  <a:schemeClr val="tx1"/>
                </a:solidFill>
              </a:rPr>
              <a:t>eg:Hewiit</a:t>
            </a:r>
            <a:r>
              <a:rPr lang="en-US" sz="1200" dirty="0">
                <a:solidFill>
                  <a:schemeClr val="tx1"/>
                </a:solidFill>
              </a:rPr>
              <a:t>)</a:t>
            </a:r>
          </a:p>
        </p:txBody>
      </p:sp>
      <p:sp>
        <p:nvSpPr>
          <p:cNvPr id="31" name="Cylinder 30">
            <a:extLst>
              <a:ext uri="{FF2B5EF4-FFF2-40B4-BE49-F238E27FC236}">
                <a16:creationId xmlns:a16="http://schemas.microsoft.com/office/drawing/2014/main" id="{6177FFEE-A3A2-45ED-9CBD-4001984EED9A}"/>
              </a:ext>
            </a:extLst>
          </p:cNvPr>
          <p:cNvSpPr/>
          <p:nvPr/>
        </p:nvSpPr>
        <p:spPr>
          <a:xfrm>
            <a:off x="4095568" y="5217065"/>
            <a:ext cx="1012055" cy="958788"/>
          </a:xfrm>
          <a:prstGeom prst="ca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Reports</a:t>
            </a:r>
          </a:p>
          <a:p>
            <a:pPr algn="ctr"/>
            <a:r>
              <a:rPr lang="en-US" sz="1200" dirty="0">
                <a:solidFill>
                  <a:schemeClr val="tx1"/>
                </a:solidFill>
              </a:rPr>
              <a:t>(</a:t>
            </a:r>
            <a:r>
              <a:rPr lang="en-US" sz="1200" dirty="0" err="1">
                <a:solidFill>
                  <a:schemeClr val="tx1"/>
                </a:solidFill>
              </a:rPr>
              <a:t>eg</a:t>
            </a:r>
            <a:r>
              <a:rPr lang="en-US" sz="1200" dirty="0">
                <a:solidFill>
                  <a:schemeClr val="tx1"/>
                </a:solidFill>
              </a:rPr>
              <a:t>: HBR, McKinsey)</a:t>
            </a:r>
          </a:p>
        </p:txBody>
      </p:sp>
      <p:sp>
        <p:nvSpPr>
          <p:cNvPr id="32" name="Cylinder 31">
            <a:extLst>
              <a:ext uri="{FF2B5EF4-FFF2-40B4-BE49-F238E27FC236}">
                <a16:creationId xmlns:a16="http://schemas.microsoft.com/office/drawing/2014/main" id="{1F63CAA9-CCB9-4358-BCE8-B2C7EF4D7663}"/>
              </a:ext>
            </a:extLst>
          </p:cNvPr>
          <p:cNvSpPr/>
          <p:nvPr/>
        </p:nvSpPr>
        <p:spPr>
          <a:xfrm>
            <a:off x="5817836" y="5217065"/>
            <a:ext cx="1012055" cy="958788"/>
          </a:xfrm>
          <a:prstGeom prst="ca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Social Media</a:t>
            </a:r>
          </a:p>
          <a:p>
            <a:pPr algn="ctr"/>
            <a:r>
              <a:rPr lang="en-US" sz="1000" dirty="0">
                <a:solidFill>
                  <a:schemeClr val="tx1"/>
                </a:solidFill>
              </a:rPr>
              <a:t>(</a:t>
            </a:r>
            <a:r>
              <a:rPr lang="en-US" sz="1000" dirty="0" err="1">
                <a:solidFill>
                  <a:schemeClr val="tx1"/>
                </a:solidFill>
              </a:rPr>
              <a:t>eg</a:t>
            </a:r>
            <a:r>
              <a:rPr lang="en-US" sz="1000" dirty="0">
                <a:solidFill>
                  <a:schemeClr val="tx1"/>
                </a:solidFill>
              </a:rPr>
              <a:t>: LinkedIn)</a:t>
            </a:r>
          </a:p>
        </p:txBody>
      </p:sp>
      <p:sp>
        <p:nvSpPr>
          <p:cNvPr id="26" name="Rectangle 25">
            <a:extLst>
              <a:ext uri="{FF2B5EF4-FFF2-40B4-BE49-F238E27FC236}">
                <a16:creationId xmlns:a16="http://schemas.microsoft.com/office/drawing/2014/main" id="{5D1DF676-F536-4475-AC78-CFAD76A22A53}"/>
              </a:ext>
            </a:extLst>
          </p:cNvPr>
          <p:cNvSpPr/>
          <p:nvPr/>
        </p:nvSpPr>
        <p:spPr>
          <a:xfrm>
            <a:off x="432000" y="3870664"/>
            <a:ext cx="6462944" cy="54153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Extracted data (trends, behavioral data)</a:t>
            </a:r>
          </a:p>
        </p:txBody>
      </p:sp>
      <p:cxnSp>
        <p:nvCxnSpPr>
          <p:cNvPr id="41" name="Straight Arrow Connector 40">
            <a:extLst>
              <a:ext uri="{FF2B5EF4-FFF2-40B4-BE49-F238E27FC236}">
                <a16:creationId xmlns:a16="http://schemas.microsoft.com/office/drawing/2014/main" id="{C9711796-4A4B-47FC-B59A-BEFC9BF9A65E}"/>
              </a:ext>
            </a:extLst>
          </p:cNvPr>
          <p:cNvCxnSpPr>
            <a:cxnSpLocks/>
          </p:cNvCxnSpPr>
          <p:nvPr/>
        </p:nvCxnSpPr>
        <p:spPr>
          <a:xfrm flipH="1" flipV="1">
            <a:off x="2902995" y="4412202"/>
            <a:ext cx="1" cy="8048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6F11B8E2-A1B6-4EEC-BEE0-E6B5CA432968}"/>
              </a:ext>
            </a:extLst>
          </p:cNvPr>
          <p:cNvCxnSpPr>
            <a:cxnSpLocks/>
          </p:cNvCxnSpPr>
          <p:nvPr/>
        </p:nvCxnSpPr>
        <p:spPr>
          <a:xfrm flipH="1" flipV="1">
            <a:off x="4601591" y="4406260"/>
            <a:ext cx="1" cy="804863"/>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4FA7AC30-FF30-4AAD-94A1-45381F5981C0}"/>
              </a:ext>
            </a:extLst>
          </p:cNvPr>
          <p:cNvCxnSpPr>
            <a:cxnSpLocks/>
          </p:cNvCxnSpPr>
          <p:nvPr/>
        </p:nvCxnSpPr>
        <p:spPr>
          <a:xfrm flipH="1" flipV="1">
            <a:off x="6323860" y="4406260"/>
            <a:ext cx="1" cy="8048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Cylinder 43">
            <a:extLst>
              <a:ext uri="{FF2B5EF4-FFF2-40B4-BE49-F238E27FC236}">
                <a16:creationId xmlns:a16="http://schemas.microsoft.com/office/drawing/2014/main" id="{79B59B1B-CFF9-44DC-8DD7-92FB251B22EC}"/>
              </a:ext>
            </a:extLst>
          </p:cNvPr>
          <p:cNvSpPr/>
          <p:nvPr/>
        </p:nvSpPr>
        <p:spPr>
          <a:xfrm>
            <a:off x="426000" y="2119475"/>
            <a:ext cx="1438311" cy="986947"/>
          </a:xfrm>
          <a:prstGeom prst="ca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Knowledge Base</a:t>
            </a:r>
          </a:p>
        </p:txBody>
      </p:sp>
      <p:sp>
        <p:nvSpPr>
          <p:cNvPr id="37" name="Rectangle: Rounded Corners 36">
            <a:extLst>
              <a:ext uri="{FF2B5EF4-FFF2-40B4-BE49-F238E27FC236}">
                <a16:creationId xmlns:a16="http://schemas.microsoft.com/office/drawing/2014/main" id="{7055FD09-3B2F-4515-AF6C-A0C0D7D9C9AE}"/>
              </a:ext>
            </a:extLst>
          </p:cNvPr>
          <p:cNvSpPr/>
          <p:nvPr/>
        </p:nvSpPr>
        <p:spPr>
          <a:xfrm>
            <a:off x="2512381" y="2343705"/>
            <a:ext cx="2595242" cy="98694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br>
              <a:rPr lang="en-US" dirty="0">
                <a:solidFill>
                  <a:schemeClr val="tx1"/>
                </a:solidFill>
              </a:rPr>
            </a:br>
            <a:r>
              <a:rPr lang="en-US" dirty="0">
                <a:solidFill>
                  <a:schemeClr val="tx1"/>
                </a:solidFill>
              </a:rPr>
              <a:t>data preparation, model building</a:t>
            </a:r>
          </a:p>
        </p:txBody>
      </p:sp>
      <p:sp>
        <p:nvSpPr>
          <p:cNvPr id="46" name="Rectangle: Rounded Corners 45">
            <a:extLst>
              <a:ext uri="{FF2B5EF4-FFF2-40B4-BE49-F238E27FC236}">
                <a16:creationId xmlns:a16="http://schemas.microsoft.com/office/drawing/2014/main" id="{1BA0CB71-3483-4BE4-B50F-6F05FE04D879}"/>
              </a:ext>
            </a:extLst>
          </p:cNvPr>
          <p:cNvSpPr/>
          <p:nvPr/>
        </p:nvSpPr>
        <p:spPr>
          <a:xfrm>
            <a:off x="1180727" y="682147"/>
            <a:ext cx="1926456" cy="98694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Identifying early signs</a:t>
            </a:r>
            <a:br>
              <a:rPr lang="en-US" sz="1000" dirty="0">
                <a:solidFill>
                  <a:schemeClr val="tx1"/>
                </a:solidFill>
              </a:rPr>
            </a:br>
            <a:r>
              <a:rPr lang="en-US" sz="1000" dirty="0">
                <a:solidFill>
                  <a:schemeClr val="tx1"/>
                </a:solidFill>
              </a:rPr>
              <a:t>(</a:t>
            </a:r>
            <a:r>
              <a:rPr lang="en-US" sz="1000" dirty="0" err="1">
                <a:solidFill>
                  <a:schemeClr val="tx1"/>
                </a:solidFill>
              </a:rPr>
              <a:t>eg</a:t>
            </a:r>
            <a:r>
              <a:rPr lang="en-US" sz="1000" dirty="0">
                <a:solidFill>
                  <a:schemeClr val="tx1"/>
                </a:solidFill>
              </a:rPr>
              <a:t>: </a:t>
            </a:r>
            <a:r>
              <a:rPr lang="en-US" sz="1000" dirty="0" err="1">
                <a:solidFill>
                  <a:schemeClr val="tx1"/>
                </a:solidFill>
              </a:rPr>
              <a:t>GenX+multiple</a:t>
            </a:r>
            <a:r>
              <a:rPr lang="en-US" sz="1000" dirty="0">
                <a:solidFill>
                  <a:schemeClr val="tx1"/>
                </a:solidFill>
              </a:rPr>
              <a:t> years in current role)</a:t>
            </a:r>
          </a:p>
        </p:txBody>
      </p:sp>
      <p:sp>
        <p:nvSpPr>
          <p:cNvPr id="48" name="Rectangle: Rounded Corners 47">
            <a:extLst>
              <a:ext uri="{FF2B5EF4-FFF2-40B4-BE49-F238E27FC236}">
                <a16:creationId xmlns:a16="http://schemas.microsoft.com/office/drawing/2014/main" id="{3D8CD621-A37F-4FF3-9C32-3BB6F7C06208}"/>
              </a:ext>
            </a:extLst>
          </p:cNvPr>
          <p:cNvSpPr/>
          <p:nvPr/>
        </p:nvSpPr>
        <p:spPr>
          <a:xfrm>
            <a:off x="3981635" y="682026"/>
            <a:ext cx="1926456" cy="98694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 actions</a:t>
            </a:r>
            <a:br>
              <a:rPr lang="en-US" sz="1000" dirty="0">
                <a:solidFill>
                  <a:schemeClr val="tx1"/>
                </a:solidFill>
              </a:rPr>
            </a:br>
            <a:r>
              <a:rPr lang="en-US" sz="1000" dirty="0">
                <a:solidFill>
                  <a:schemeClr val="tx1"/>
                </a:solidFill>
              </a:rPr>
              <a:t>(</a:t>
            </a:r>
            <a:r>
              <a:rPr lang="en-US" sz="1000" dirty="0" err="1">
                <a:solidFill>
                  <a:schemeClr val="tx1"/>
                </a:solidFill>
              </a:rPr>
              <a:t>eg</a:t>
            </a:r>
            <a:r>
              <a:rPr lang="en-US" sz="1000" dirty="0">
                <a:solidFill>
                  <a:schemeClr val="tx1"/>
                </a:solidFill>
              </a:rPr>
              <a:t>: offer promotion)</a:t>
            </a:r>
          </a:p>
        </p:txBody>
      </p:sp>
      <p:cxnSp>
        <p:nvCxnSpPr>
          <p:cNvPr id="49" name="Straight Arrow Connector 48">
            <a:extLst>
              <a:ext uri="{FF2B5EF4-FFF2-40B4-BE49-F238E27FC236}">
                <a16:creationId xmlns:a16="http://schemas.microsoft.com/office/drawing/2014/main" id="{FDC3161B-E504-4346-ADB6-7CE2002FC9AC}"/>
              </a:ext>
            </a:extLst>
          </p:cNvPr>
          <p:cNvCxnSpPr>
            <a:cxnSpLocks/>
          </p:cNvCxnSpPr>
          <p:nvPr/>
        </p:nvCxnSpPr>
        <p:spPr>
          <a:xfrm flipV="1">
            <a:off x="1145154" y="3079086"/>
            <a:ext cx="1" cy="791578"/>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126A6048-D9D2-41BE-AAE0-4F21E466EF07}"/>
              </a:ext>
            </a:extLst>
          </p:cNvPr>
          <p:cNvCxnSpPr>
            <a:cxnSpLocks/>
            <a:endCxn id="37" idx="2"/>
          </p:cNvCxnSpPr>
          <p:nvPr/>
        </p:nvCxnSpPr>
        <p:spPr>
          <a:xfrm flipH="1" flipV="1">
            <a:off x="3810002" y="3330652"/>
            <a:ext cx="2" cy="55329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D49E5CCC-9AB6-4B81-AF5B-400187518446}"/>
              </a:ext>
            </a:extLst>
          </p:cNvPr>
          <p:cNvCxnSpPr>
            <a:cxnSpLocks/>
            <a:stCxn id="44" idx="4"/>
          </p:cNvCxnSpPr>
          <p:nvPr/>
        </p:nvCxnSpPr>
        <p:spPr>
          <a:xfrm flipV="1">
            <a:off x="1864311" y="2612948"/>
            <a:ext cx="648070" cy="1"/>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cxnSp>
        <p:nvCxnSpPr>
          <p:cNvPr id="58" name="Straight Arrow Connector 57">
            <a:extLst>
              <a:ext uri="{FF2B5EF4-FFF2-40B4-BE49-F238E27FC236}">
                <a16:creationId xmlns:a16="http://schemas.microsoft.com/office/drawing/2014/main" id="{B37C3603-2B33-4AB4-BC28-F23DFE3B2AC4}"/>
              </a:ext>
            </a:extLst>
          </p:cNvPr>
          <p:cNvCxnSpPr>
            <a:cxnSpLocks/>
          </p:cNvCxnSpPr>
          <p:nvPr/>
        </p:nvCxnSpPr>
        <p:spPr>
          <a:xfrm flipV="1">
            <a:off x="3755257" y="1175499"/>
            <a:ext cx="0" cy="1185222"/>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a:extLst>
              <a:ext uri="{FF2B5EF4-FFF2-40B4-BE49-F238E27FC236}">
                <a16:creationId xmlns:a16="http://schemas.microsoft.com/office/drawing/2014/main" id="{0DC9B1F5-5DB6-4B20-A25D-12EFEA0DE373}"/>
              </a:ext>
            </a:extLst>
          </p:cNvPr>
          <p:cNvCxnSpPr>
            <a:cxnSpLocks/>
            <a:stCxn id="46" idx="3"/>
            <a:endCxn id="48" idx="1"/>
          </p:cNvCxnSpPr>
          <p:nvPr/>
        </p:nvCxnSpPr>
        <p:spPr>
          <a:xfrm flipV="1">
            <a:off x="3107183" y="1175500"/>
            <a:ext cx="874452" cy="1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6A93E071-4A99-4EF0-85AF-C4710BD699E7}"/>
              </a:ext>
            </a:extLst>
          </p:cNvPr>
          <p:cNvCxnSpPr>
            <a:cxnSpLocks/>
          </p:cNvCxnSpPr>
          <p:nvPr/>
        </p:nvCxnSpPr>
        <p:spPr>
          <a:xfrm>
            <a:off x="2512381" y="2612948"/>
            <a:ext cx="124287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1AF64246-B0EB-4375-889B-6E2A680ECA80}"/>
              </a:ext>
            </a:extLst>
          </p:cNvPr>
          <p:cNvCxnSpPr>
            <a:cxnSpLocks/>
          </p:cNvCxnSpPr>
          <p:nvPr/>
        </p:nvCxnSpPr>
        <p:spPr>
          <a:xfrm flipV="1">
            <a:off x="3755255" y="2269713"/>
            <a:ext cx="0" cy="3432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ctor: Elbow 67">
            <a:extLst>
              <a:ext uri="{FF2B5EF4-FFF2-40B4-BE49-F238E27FC236}">
                <a16:creationId xmlns:a16="http://schemas.microsoft.com/office/drawing/2014/main" id="{4CF5D75D-4E92-4EFE-9007-881ECD5C80EE}"/>
              </a:ext>
            </a:extLst>
          </p:cNvPr>
          <p:cNvCxnSpPr>
            <a:stCxn id="48" idx="3"/>
            <a:endCxn id="26" idx="3"/>
          </p:cNvCxnSpPr>
          <p:nvPr/>
        </p:nvCxnSpPr>
        <p:spPr>
          <a:xfrm>
            <a:off x="5908091" y="1175500"/>
            <a:ext cx="986853" cy="2965933"/>
          </a:xfrm>
          <a:prstGeom prst="bentConnector3">
            <a:avLst>
              <a:gd name="adj1" fmla="val 123165"/>
            </a:avLst>
          </a:prstGeom>
          <a:ln>
            <a:tailEnd type="triangle"/>
          </a:ln>
        </p:spPr>
        <p:style>
          <a:lnRef idx="3">
            <a:schemeClr val="dk1"/>
          </a:lnRef>
          <a:fillRef idx="0">
            <a:schemeClr val="dk1"/>
          </a:fillRef>
          <a:effectRef idx="2">
            <a:schemeClr val="dk1"/>
          </a:effectRef>
          <a:fontRef idx="minor">
            <a:schemeClr val="tx1"/>
          </a:fontRef>
        </p:style>
      </p:cxnSp>
      <p:sp>
        <p:nvSpPr>
          <p:cNvPr id="76" name="TextBox 75">
            <a:extLst>
              <a:ext uri="{FF2B5EF4-FFF2-40B4-BE49-F238E27FC236}">
                <a16:creationId xmlns:a16="http://schemas.microsoft.com/office/drawing/2014/main" id="{D68370BB-B632-4F91-9DAE-F2D3EA9433D0}"/>
              </a:ext>
            </a:extLst>
          </p:cNvPr>
          <p:cNvSpPr txBox="1"/>
          <p:nvPr/>
        </p:nvSpPr>
        <p:spPr>
          <a:xfrm>
            <a:off x="1502173" y="4634766"/>
            <a:ext cx="1956798" cy="553998"/>
          </a:xfrm>
          <a:prstGeom prst="rect">
            <a:avLst/>
          </a:prstGeom>
          <a:noFill/>
        </p:spPr>
        <p:txBody>
          <a:bodyPr wrap="square" rtlCol="0">
            <a:spAutoFit/>
          </a:bodyPr>
          <a:lstStyle/>
          <a:p>
            <a:r>
              <a:rPr lang="en-US" sz="1000" dirty="0"/>
              <a:t>Answers to custom questions </a:t>
            </a:r>
            <a:br>
              <a:rPr lang="en-US" sz="1000" dirty="0"/>
            </a:br>
            <a:r>
              <a:rPr lang="en-US" sz="1000" dirty="0"/>
              <a:t>(</a:t>
            </a:r>
            <a:r>
              <a:rPr lang="en-US" sz="1000" dirty="0" err="1"/>
              <a:t>eg</a:t>
            </a:r>
            <a:r>
              <a:rPr lang="en-US" sz="1000" dirty="0"/>
              <a:t>: How would you rate your manager?, </a:t>
            </a:r>
            <a:r>
              <a:rPr lang="en-US" sz="1000" dirty="0" err="1"/>
              <a:t>VoW</a:t>
            </a:r>
            <a:r>
              <a:rPr lang="en-US" sz="1000" dirty="0"/>
              <a:t>)</a:t>
            </a:r>
          </a:p>
        </p:txBody>
      </p:sp>
      <p:sp>
        <p:nvSpPr>
          <p:cNvPr id="77" name="TextBox 76">
            <a:extLst>
              <a:ext uri="{FF2B5EF4-FFF2-40B4-BE49-F238E27FC236}">
                <a16:creationId xmlns:a16="http://schemas.microsoft.com/office/drawing/2014/main" id="{9111AA98-90EF-4ECD-8A35-2A763D00588A}"/>
              </a:ext>
            </a:extLst>
          </p:cNvPr>
          <p:cNvSpPr txBox="1"/>
          <p:nvPr/>
        </p:nvSpPr>
        <p:spPr>
          <a:xfrm>
            <a:off x="3309892" y="4633378"/>
            <a:ext cx="1821384" cy="707886"/>
          </a:xfrm>
          <a:prstGeom prst="rect">
            <a:avLst/>
          </a:prstGeom>
          <a:noFill/>
        </p:spPr>
        <p:txBody>
          <a:bodyPr wrap="square" rtlCol="0">
            <a:spAutoFit/>
          </a:bodyPr>
          <a:lstStyle/>
          <a:p>
            <a:r>
              <a:rPr lang="en-US" sz="1000" dirty="0"/>
              <a:t>General trends in industries</a:t>
            </a:r>
            <a:br>
              <a:rPr lang="en-US" sz="1000" dirty="0"/>
            </a:br>
            <a:r>
              <a:rPr lang="en-US" sz="1000" dirty="0"/>
              <a:t>(</a:t>
            </a:r>
            <a:r>
              <a:rPr lang="en-US" sz="1000" dirty="0" err="1"/>
              <a:t>eg</a:t>
            </a:r>
            <a:r>
              <a:rPr lang="en-US" sz="1000" dirty="0"/>
              <a:t>: market analysis, </a:t>
            </a:r>
            <a:br>
              <a:rPr lang="en-US" sz="1000" dirty="0"/>
            </a:br>
            <a:r>
              <a:rPr lang="en-US" sz="1000" dirty="0"/>
              <a:t>job market) </a:t>
            </a:r>
            <a:br>
              <a:rPr lang="en-US" sz="1000" dirty="0"/>
            </a:br>
            <a:endParaRPr lang="en-US" sz="1000" dirty="0"/>
          </a:p>
        </p:txBody>
      </p:sp>
      <p:sp>
        <p:nvSpPr>
          <p:cNvPr id="78" name="TextBox 77">
            <a:extLst>
              <a:ext uri="{FF2B5EF4-FFF2-40B4-BE49-F238E27FC236}">
                <a16:creationId xmlns:a16="http://schemas.microsoft.com/office/drawing/2014/main" id="{1064E6E3-9E00-4282-8590-9C71EEB88BED}"/>
              </a:ext>
            </a:extLst>
          </p:cNvPr>
          <p:cNvSpPr txBox="1"/>
          <p:nvPr/>
        </p:nvSpPr>
        <p:spPr>
          <a:xfrm>
            <a:off x="5060283" y="4633378"/>
            <a:ext cx="2012304" cy="553998"/>
          </a:xfrm>
          <a:prstGeom prst="rect">
            <a:avLst/>
          </a:prstGeom>
          <a:noFill/>
        </p:spPr>
        <p:txBody>
          <a:bodyPr wrap="square" rtlCol="0">
            <a:spAutoFit/>
          </a:bodyPr>
          <a:lstStyle/>
          <a:p>
            <a:r>
              <a:rPr lang="en-US" sz="1000" dirty="0"/>
              <a:t>Sentiment (</a:t>
            </a:r>
            <a:r>
              <a:rPr lang="en-US" sz="1000" dirty="0" err="1"/>
              <a:t>eg</a:t>
            </a:r>
            <a:r>
              <a:rPr lang="en-US" sz="1000" dirty="0"/>
              <a:t>: #</a:t>
            </a:r>
            <a:r>
              <a:rPr lang="en-US" sz="1000" dirty="0" err="1"/>
              <a:t>ilovemyjob</a:t>
            </a:r>
            <a:r>
              <a:rPr lang="en-US" sz="1000" dirty="0"/>
              <a:t>, #Resume) </a:t>
            </a:r>
            <a:br>
              <a:rPr lang="en-US" sz="1000" dirty="0"/>
            </a:br>
            <a:endParaRPr lang="en-US" sz="1000" dirty="0"/>
          </a:p>
        </p:txBody>
      </p:sp>
      <p:sp>
        <p:nvSpPr>
          <p:cNvPr id="79" name="TextBox 78">
            <a:extLst>
              <a:ext uri="{FF2B5EF4-FFF2-40B4-BE49-F238E27FC236}">
                <a16:creationId xmlns:a16="http://schemas.microsoft.com/office/drawing/2014/main" id="{F169F9B3-4AC5-479D-978E-2D533B4A150C}"/>
              </a:ext>
            </a:extLst>
          </p:cNvPr>
          <p:cNvSpPr txBox="1"/>
          <p:nvPr/>
        </p:nvSpPr>
        <p:spPr>
          <a:xfrm>
            <a:off x="75040" y="3177634"/>
            <a:ext cx="1956798" cy="400110"/>
          </a:xfrm>
          <a:prstGeom prst="rect">
            <a:avLst/>
          </a:prstGeom>
          <a:noFill/>
        </p:spPr>
        <p:txBody>
          <a:bodyPr wrap="square" rtlCol="0">
            <a:spAutoFit/>
          </a:bodyPr>
          <a:lstStyle/>
          <a:p>
            <a:r>
              <a:rPr lang="en-US" sz="1000" dirty="0"/>
              <a:t>HR policies from</a:t>
            </a:r>
          </a:p>
          <a:p>
            <a:r>
              <a:rPr lang="en-US" sz="1000" dirty="0"/>
              <a:t>research reports</a:t>
            </a:r>
          </a:p>
        </p:txBody>
      </p:sp>
      <p:sp>
        <p:nvSpPr>
          <p:cNvPr id="80" name="TextBox 79">
            <a:extLst>
              <a:ext uri="{FF2B5EF4-FFF2-40B4-BE49-F238E27FC236}">
                <a16:creationId xmlns:a16="http://schemas.microsoft.com/office/drawing/2014/main" id="{FEBE9452-B7F8-4BA6-8BE7-79494FDF580A}"/>
              </a:ext>
            </a:extLst>
          </p:cNvPr>
          <p:cNvSpPr txBox="1"/>
          <p:nvPr/>
        </p:nvSpPr>
        <p:spPr>
          <a:xfrm>
            <a:off x="5614822" y="1996094"/>
            <a:ext cx="1956798" cy="553998"/>
          </a:xfrm>
          <a:prstGeom prst="rect">
            <a:avLst/>
          </a:prstGeom>
          <a:noFill/>
        </p:spPr>
        <p:txBody>
          <a:bodyPr wrap="square" rtlCol="0">
            <a:spAutoFit/>
          </a:bodyPr>
          <a:lstStyle/>
          <a:p>
            <a:r>
              <a:rPr lang="en-US" sz="1000" dirty="0"/>
              <a:t>Action upon the given recommendation</a:t>
            </a:r>
            <a:br>
              <a:rPr lang="en-US" sz="1000" dirty="0"/>
            </a:br>
            <a:endParaRPr lang="en-US" sz="1000" dirty="0"/>
          </a:p>
        </p:txBody>
      </p:sp>
      <p:sp>
        <p:nvSpPr>
          <p:cNvPr id="81" name="TextBox 80">
            <a:extLst>
              <a:ext uri="{FF2B5EF4-FFF2-40B4-BE49-F238E27FC236}">
                <a16:creationId xmlns:a16="http://schemas.microsoft.com/office/drawing/2014/main" id="{CA3C1BFA-59F4-4E2F-93F1-819D9FD4CE62}"/>
              </a:ext>
            </a:extLst>
          </p:cNvPr>
          <p:cNvSpPr txBox="1"/>
          <p:nvPr/>
        </p:nvSpPr>
        <p:spPr>
          <a:xfrm>
            <a:off x="6122664" y="2669802"/>
            <a:ext cx="1051319" cy="1015663"/>
          </a:xfrm>
          <a:prstGeom prst="rect">
            <a:avLst/>
          </a:prstGeom>
          <a:noFill/>
        </p:spPr>
        <p:txBody>
          <a:bodyPr wrap="square" rtlCol="0">
            <a:spAutoFit/>
          </a:bodyPr>
          <a:lstStyle/>
          <a:p>
            <a:r>
              <a:rPr lang="en-US" sz="1000" dirty="0"/>
              <a:t>Enacted employee</a:t>
            </a:r>
            <a:br>
              <a:rPr lang="en-US" sz="1000" dirty="0"/>
            </a:br>
            <a:r>
              <a:rPr lang="en-US" sz="1000" dirty="0"/>
              <a:t>goes into the dataset; hence enriching the data</a:t>
            </a:r>
          </a:p>
        </p:txBody>
      </p:sp>
      <p:sp>
        <p:nvSpPr>
          <p:cNvPr id="82" name="TextBox 81">
            <a:extLst>
              <a:ext uri="{FF2B5EF4-FFF2-40B4-BE49-F238E27FC236}">
                <a16:creationId xmlns:a16="http://schemas.microsoft.com/office/drawing/2014/main" id="{C8BED60D-19BA-4CF5-B2BE-A56279F36CF4}"/>
              </a:ext>
            </a:extLst>
          </p:cNvPr>
          <p:cNvSpPr txBox="1"/>
          <p:nvPr/>
        </p:nvSpPr>
        <p:spPr>
          <a:xfrm>
            <a:off x="6829891" y="418736"/>
            <a:ext cx="1136342" cy="400110"/>
          </a:xfrm>
          <a:prstGeom prst="rect">
            <a:avLst/>
          </a:prstGeom>
          <a:noFill/>
        </p:spPr>
        <p:txBody>
          <a:bodyPr wrap="square" rtlCol="0">
            <a:spAutoFit/>
          </a:bodyPr>
          <a:lstStyle/>
          <a:p>
            <a:r>
              <a:rPr lang="en-US" sz="1000" dirty="0"/>
              <a:t>Feedback </a:t>
            </a:r>
          </a:p>
          <a:p>
            <a:r>
              <a:rPr lang="en-US" sz="1000" dirty="0"/>
              <a:t>loop</a:t>
            </a:r>
          </a:p>
        </p:txBody>
      </p:sp>
      <p:sp>
        <p:nvSpPr>
          <p:cNvPr id="84" name="TextBox 83">
            <a:extLst>
              <a:ext uri="{FF2B5EF4-FFF2-40B4-BE49-F238E27FC236}">
                <a16:creationId xmlns:a16="http://schemas.microsoft.com/office/drawing/2014/main" id="{0A905439-5658-42ED-B3DC-6B136ACD9825}"/>
              </a:ext>
            </a:extLst>
          </p:cNvPr>
          <p:cNvSpPr txBox="1"/>
          <p:nvPr/>
        </p:nvSpPr>
        <p:spPr>
          <a:xfrm>
            <a:off x="2155419" y="1741461"/>
            <a:ext cx="1956798" cy="400110"/>
          </a:xfrm>
          <a:prstGeom prst="rect">
            <a:avLst/>
          </a:prstGeom>
          <a:noFill/>
        </p:spPr>
        <p:txBody>
          <a:bodyPr wrap="square" rtlCol="0">
            <a:spAutoFit/>
          </a:bodyPr>
          <a:lstStyle/>
          <a:p>
            <a:r>
              <a:rPr lang="en-US" sz="1000" dirty="0"/>
              <a:t>Random forest, </a:t>
            </a:r>
          </a:p>
          <a:p>
            <a:r>
              <a:rPr lang="en-US" sz="1000" dirty="0"/>
              <a:t>decision trees, NLP</a:t>
            </a:r>
          </a:p>
        </p:txBody>
      </p:sp>
      <p:sp>
        <p:nvSpPr>
          <p:cNvPr id="85" name="TextBox 84">
            <a:extLst>
              <a:ext uri="{FF2B5EF4-FFF2-40B4-BE49-F238E27FC236}">
                <a16:creationId xmlns:a16="http://schemas.microsoft.com/office/drawing/2014/main" id="{06B747D8-F415-49A7-A7CD-D6D3851B36EF}"/>
              </a:ext>
            </a:extLst>
          </p:cNvPr>
          <p:cNvSpPr txBox="1"/>
          <p:nvPr/>
        </p:nvSpPr>
        <p:spPr>
          <a:xfrm>
            <a:off x="3887307" y="1740569"/>
            <a:ext cx="1956798" cy="400110"/>
          </a:xfrm>
          <a:prstGeom prst="rect">
            <a:avLst/>
          </a:prstGeom>
          <a:noFill/>
        </p:spPr>
        <p:txBody>
          <a:bodyPr wrap="square" rtlCol="0">
            <a:spAutoFit/>
          </a:bodyPr>
          <a:lstStyle/>
          <a:p>
            <a:r>
              <a:rPr lang="en-US" sz="1000" dirty="0"/>
              <a:t>Similarity inferences, </a:t>
            </a:r>
            <a:br>
              <a:rPr lang="en-US" sz="1000" dirty="0"/>
            </a:br>
            <a:r>
              <a:rPr lang="en-US" sz="1000" dirty="0"/>
              <a:t>NLP, Sentiment analysis</a:t>
            </a:r>
          </a:p>
        </p:txBody>
      </p:sp>
      <p:cxnSp>
        <p:nvCxnSpPr>
          <p:cNvPr id="95" name="Connector: Curved 94">
            <a:extLst>
              <a:ext uri="{FF2B5EF4-FFF2-40B4-BE49-F238E27FC236}">
                <a16:creationId xmlns:a16="http://schemas.microsoft.com/office/drawing/2014/main" id="{46E75B57-FD1D-4BFB-A3D6-70DA90D56F04}"/>
              </a:ext>
            </a:extLst>
          </p:cNvPr>
          <p:cNvCxnSpPr>
            <a:cxnSpLocks/>
          </p:cNvCxnSpPr>
          <p:nvPr/>
        </p:nvCxnSpPr>
        <p:spPr>
          <a:xfrm rot="5400000" flipH="1" flipV="1">
            <a:off x="6748532" y="851444"/>
            <a:ext cx="405415" cy="24269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5A04776B-D7CD-458F-ADEC-C9DBD1E488D1}"/>
              </a:ext>
            </a:extLst>
          </p:cNvPr>
          <p:cNvCxnSpPr>
            <a:cxnSpLocks/>
          </p:cNvCxnSpPr>
          <p:nvPr/>
        </p:nvCxnSpPr>
        <p:spPr>
          <a:xfrm flipH="1" flipV="1">
            <a:off x="2878255" y="1644653"/>
            <a:ext cx="3" cy="70579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32717A5C-9C5C-4093-AFE0-C5A026333991}"/>
              </a:ext>
            </a:extLst>
          </p:cNvPr>
          <p:cNvSpPr txBox="1"/>
          <p:nvPr/>
        </p:nvSpPr>
        <p:spPr>
          <a:xfrm>
            <a:off x="8879058" y="418736"/>
            <a:ext cx="2656105" cy="5757117"/>
          </a:xfrm>
          <a:prstGeom prst="rect">
            <a:avLst/>
          </a:prstGeom>
          <a:noFill/>
        </p:spPr>
        <p:txBody>
          <a:bodyPr wrap="square" rtlCol="0">
            <a:spAutoFit/>
          </a:bodyPr>
          <a:lstStyle/>
          <a:p>
            <a:pPr marL="342900" indent="-342900">
              <a:buFont typeface="+mj-lt"/>
              <a:buAutoNum type="arabicPeriod"/>
            </a:pPr>
            <a:r>
              <a:rPr lang="en-US" sz="1400" dirty="0"/>
              <a:t> </a:t>
            </a:r>
            <a:r>
              <a:rPr lang="en-US" sz="1400" b="1" dirty="0"/>
              <a:t>Data extraction</a:t>
            </a:r>
            <a:r>
              <a:rPr lang="en-US" sz="1400" dirty="0"/>
              <a:t> from multiple sources.</a:t>
            </a:r>
          </a:p>
          <a:p>
            <a:pPr marL="342900" indent="-342900">
              <a:buFont typeface="+mj-lt"/>
              <a:buAutoNum type="arabicPeriod"/>
            </a:pPr>
            <a:r>
              <a:rPr lang="en-US" sz="1400" dirty="0"/>
              <a:t> </a:t>
            </a:r>
            <a:r>
              <a:rPr lang="en-US" sz="1400" b="1" dirty="0"/>
              <a:t>Knowledge base</a:t>
            </a:r>
            <a:r>
              <a:rPr lang="en-US" sz="1400" dirty="0"/>
              <a:t> creation of general market trends and HR policies.</a:t>
            </a:r>
          </a:p>
          <a:p>
            <a:pPr marL="342900" indent="-342900">
              <a:buFont typeface="+mj-lt"/>
              <a:buAutoNum type="arabicPeriod"/>
            </a:pPr>
            <a:r>
              <a:rPr lang="en-US" sz="1400" dirty="0"/>
              <a:t> </a:t>
            </a:r>
            <a:r>
              <a:rPr lang="en-US" sz="1400" b="1" dirty="0"/>
              <a:t>Relevant features</a:t>
            </a:r>
            <a:r>
              <a:rPr lang="en-US" sz="1400" dirty="0"/>
              <a:t> are extracted and model is trained on it. </a:t>
            </a:r>
          </a:p>
          <a:p>
            <a:pPr marL="342900" indent="-342900">
              <a:buFont typeface="+mj-lt"/>
              <a:buAutoNum type="arabicPeriod"/>
            </a:pPr>
            <a:r>
              <a:rPr lang="en-US" sz="1400" dirty="0"/>
              <a:t> </a:t>
            </a:r>
            <a:r>
              <a:rPr lang="en-US" sz="1400" b="1" dirty="0"/>
              <a:t>Model </a:t>
            </a:r>
            <a:r>
              <a:rPr lang="en-US" sz="1400" dirty="0"/>
              <a:t>identifies </a:t>
            </a:r>
            <a:r>
              <a:rPr lang="en-US" sz="1400" b="1" dirty="0"/>
              <a:t>early signs </a:t>
            </a:r>
            <a:r>
              <a:rPr lang="en-US" sz="1400" dirty="0"/>
              <a:t>that may lead to attrition.</a:t>
            </a:r>
          </a:p>
          <a:p>
            <a:pPr marL="342900" indent="-342900">
              <a:buFont typeface="+mj-lt"/>
              <a:buAutoNum type="arabicPeriod"/>
            </a:pPr>
            <a:r>
              <a:rPr lang="en-US" sz="1400" dirty="0"/>
              <a:t> Based upon the early signs and knowledge base, </a:t>
            </a:r>
            <a:r>
              <a:rPr lang="en-US" sz="1400" b="1" dirty="0"/>
              <a:t>recommender engine</a:t>
            </a:r>
            <a:r>
              <a:rPr lang="en-US" sz="1400" dirty="0"/>
              <a:t> suggests corresponding actions to be taken to  avoid attrition.</a:t>
            </a:r>
          </a:p>
          <a:p>
            <a:pPr marL="342900" indent="-342900">
              <a:buFont typeface="+mj-lt"/>
              <a:buAutoNum type="arabicPeriod"/>
            </a:pPr>
            <a:r>
              <a:rPr lang="en-US" sz="1400" dirty="0"/>
              <a:t> This </a:t>
            </a:r>
            <a:r>
              <a:rPr lang="en-US" sz="1400" b="1" dirty="0"/>
              <a:t>action may/may not</a:t>
            </a:r>
            <a:r>
              <a:rPr lang="en-US" sz="1400" dirty="0"/>
              <a:t> be taken by the manager. In each case we monitor the decision. </a:t>
            </a:r>
          </a:p>
          <a:p>
            <a:pPr marL="342900" indent="-342900">
              <a:buFont typeface="+mj-lt"/>
              <a:buAutoNum type="arabicPeriod"/>
            </a:pPr>
            <a:r>
              <a:rPr lang="en-US" sz="1400" dirty="0"/>
              <a:t> Enacted employee details are again recorded in our corpus via </a:t>
            </a:r>
            <a:r>
              <a:rPr lang="en-US" sz="1400" b="1" dirty="0"/>
              <a:t>feedback loop</a:t>
            </a:r>
            <a:r>
              <a:rPr lang="en-US" sz="1400" dirty="0"/>
              <a:t>, thus enriching our data.</a:t>
            </a:r>
          </a:p>
        </p:txBody>
      </p:sp>
    </p:spTree>
    <p:extLst>
      <p:ext uri="{BB962C8B-B14F-4D97-AF65-F5344CB8AC3E}">
        <p14:creationId xmlns:p14="http://schemas.microsoft.com/office/powerpoint/2010/main" val="42344196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 Pitch Deck_SB - v6.potx" id="{93EB355F-44AA-4C3B-B422-06FEF3368D10}" vid="{6D3ED4B3-79CD-40AE-9163-46339FA987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Widescreen</PresentationFormat>
  <Paragraphs>278</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Bahnschrift SemiLight</vt:lpstr>
      <vt:lpstr>Calibri</vt:lpstr>
      <vt:lpstr>Corbel</vt:lpstr>
      <vt:lpstr>Tahoma</vt:lpstr>
      <vt:lpstr>Times New Roman</vt:lpstr>
      <vt:lpstr>Wingdings</vt:lpstr>
      <vt:lpstr>Office Theme</vt:lpstr>
      <vt:lpstr>Disrupting the online shopping landscape</vt:lpstr>
      <vt:lpstr>Attrition: The Problem</vt:lpstr>
      <vt:lpstr>Research Reports’ Statistics</vt:lpstr>
      <vt:lpstr>Almost one 3rd of Senior leaders feel talent as  major challenge</vt:lpstr>
      <vt:lpstr>Cost of Attrition</vt:lpstr>
      <vt:lpstr>Reasons for Attrition – Community/Market level</vt:lpstr>
      <vt:lpstr>Reasons for Attrition – Individual level</vt:lpstr>
      <vt:lpstr>Our Solution</vt:lpstr>
      <vt:lpstr>Model Flow </vt:lpstr>
      <vt:lpstr>Personas  HR VP</vt:lpstr>
      <vt:lpstr>Customer Segment</vt:lpstr>
      <vt:lpstr>Value proposition</vt:lpstr>
      <vt:lpstr>Value Proposition</vt:lpstr>
      <vt:lpstr> Competitive Analysis</vt:lpstr>
      <vt:lpstr>AI in HR</vt:lpstr>
      <vt:lpstr>Feedback</vt:lpstr>
      <vt:lpstr>Addressing GDPR</vt:lpstr>
      <vt:lpstr>Scope of MVP (Auto Pilot)</vt:lpstr>
      <vt:lpstr>Work on Feedback</vt:lpstr>
      <vt:lpstr>More Insights From Organization Network Data</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2019-03-10T23:47:33Z</dcterms:created>
  <dcterms:modified xsi:type="dcterms:W3CDTF">2019-03-13T06:30:10Z</dcterms:modified>
</cp:coreProperties>
</file>