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7519-0EBB-4EFB-A1E1-A929DDF62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0B1499-9F00-4F1A-A5A7-67EA3A9E5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72ED5-AF13-4DF3-8FEF-C315307BBDC9}"/>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5" name="Footer Placeholder 4">
            <a:extLst>
              <a:ext uri="{FF2B5EF4-FFF2-40B4-BE49-F238E27FC236}">
                <a16:creationId xmlns:a16="http://schemas.microsoft.com/office/drawing/2014/main" id="{C1EAA006-8A47-4CC0-994B-35F54F0EF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D5196-A5F0-4E51-A281-99A7149E009E}"/>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42817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190E-F47E-4732-B84A-AF7518FDFF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2AE7BB-3D8F-4D3A-B217-513CFDE79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6031-84A6-48BA-A5EC-E3F50778EEF6}"/>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5" name="Footer Placeholder 4">
            <a:extLst>
              <a:ext uri="{FF2B5EF4-FFF2-40B4-BE49-F238E27FC236}">
                <a16:creationId xmlns:a16="http://schemas.microsoft.com/office/drawing/2014/main" id="{8F2D0619-E224-4133-BC1B-530DD1C3D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D3C62-D68E-49A9-B993-1F89BC506720}"/>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405206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B9541-1478-4941-819D-526456184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3DABC-93BF-4242-8EFA-E7FCB32B7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B44B4-9A56-4A0B-9313-9FB07B50F3CF}"/>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5" name="Footer Placeholder 4">
            <a:extLst>
              <a:ext uri="{FF2B5EF4-FFF2-40B4-BE49-F238E27FC236}">
                <a16:creationId xmlns:a16="http://schemas.microsoft.com/office/drawing/2014/main" id="{27C35A9D-1CC5-426E-A33D-DEEC33736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BF8BA-3D3F-4FFD-83BC-032C15E9FE38}"/>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99375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2163-FC6C-475E-A7E7-92F3AC0D34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B874C-9EF0-47FA-8BF1-B6CAA6ECA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3C1DE-F0BC-493D-A730-A2DE3310AE37}"/>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5" name="Footer Placeholder 4">
            <a:extLst>
              <a:ext uri="{FF2B5EF4-FFF2-40B4-BE49-F238E27FC236}">
                <a16:creationId xmlns:a16="http://schemas.microsoft.com/office/drawing/2014/main" id="{56767131-B80B-4414-AA6E-AE8460E89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DDDDD-2F16-429C-B0E7-B9F0B7FAC8A8}"/>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86585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63E6-2FDA-4319-BC23-EA9FF269A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F7F588-0AE0-4855-9820-03FA866870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539ED-7877-4A03-AB07-8EDCD43B7E80}"/>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5" name="Footer Placeholder 4">
            <a:extLst>
              <a:ext uri="{FF2B5EF4-FFF2-40B4-BE49-F238E27FC236}">
                <a16:creationId xmlns:a16="http://schemas.microsoft.com/office/drawing/2014/main" id="{CD3BB3CB-A40A-4CC4-989C-7A44CF665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03BEC-97B8-41B7-AB5E-A6375F1BFA5C}"/>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06306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2F94-0896-49EE-BD2D-A79961A1E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651DB8-1A16-44EF-A221-055F7B27A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7DD2F1-9FE4-4D18-B87A-78287529AD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BF3195-613B-46BA-B2ED-278FDFF5192D}"/>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6" name="Footer Placeholder 5">
            <a:extLst>
              <a:ext uri="{FF2B5EF4-FFF2-40B4-BE49-F238E27FC236}">
                <a16:creationId xmlns:a16="http://schemas.microsoft.com/office/drawing/2014/main" id="{F3E98451-733A-46BA-8327-4BBAC5E0B5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5B954-0B09-46ED-8EBC-907B49B4A4DC}"/>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129552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7041-0136-44F9-AFB3-E4034AC49B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985F8C-BA59-4854-B50B-19840F133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BCB760-33E8-4DE5-BBFD-5AEE9FFD6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7BDA97-5177-4B1D-8701-B0BF6F42F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79AD0-3780-4FC5-928C-E75921D70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59BE9-2782-409B-98BA-CFEEE1B5667F}"/>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8" name="Footer Placeholder 7">
            <a:extLst>
              <a:ext uri="{FF2B5EF4-FFF2-40B4-BE49-F238E27FC236}">
                <a16:creationId xmlns:a16="http://schemas.microsoft.com/office/drawing/2014/main" id="{150AB910-61A6-4B66-AC7F-63898A0A1D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C5CB2-73D2-47F9-A6ED-EF6D9E2D252C}"/>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08743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4529-2EEF-4411-B9E5-7DFCC3C1D5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D9BFA-DEBB-4CE8-BAA1-AC195E542671}"/>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4" name="Footer Placeholder 3">
            <a:extLst>
              <a:ext uri="{FF2B5EF4-FFF2-40B4-BE49-F238E27FC236}">
                <a16:creationId xmlns:a16="http://schemas.microsoft.com/office/drawing/2014/main" id="{FE04AF0C-F209-40FA-9187-DE40EE44D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8E90D-947B-4E9E-89F6-878E2D0D5AB0}"/>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12009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7DB15-7723-4015-8A86-3DC0D4141780}"/>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3" name="Footer Placeholder 2">
            <a:extLst>
              <a:ext uri="{FF2B5EF4-FFF2-40B4-BE49-F238E27FC236}">
                <a16:creationId xmlns:a16="http://schemas.microsoft.com/office/drawing/2014/main" id="{5F8A6520-F943-4E4F-834C-8864B1EAFE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C5B6E-C8E8-4D78-B4B5-CA5DAE272732}"/>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11040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C160-1FB9-4F95-BC58-02CD407B6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7B9DC0-4086-48BA-9289-35D66D280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EF9E94-FFB0-4D0D-B879-077274336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D8D8B-C9D0-498D-BA20-A26C85CD9604}"/>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6" name="Footer Placeholder 5">
            <a:extLst>
              <a:ext uri="{FF2B5EF4-FFF2-40B4-BE49-F238E27FC236}">
                <a16:creationId xmlns:a16="http://schemas.microsoft.com/office/drawing/2014/main" id="{1AC1CD18-D4A0-45FB-A6E0-45A69C09C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412C5-36A6-4772-AC3B-FEECEB117543}"/>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40765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95A2-3E8E-4682-A5A1-E1954B6DC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753428-1C76-4187-9D0C-A2F496595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B2F2C7-039F-44A6-980D-C95F74D65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662E6-CF1C-434F-B582-BBFC12061304}"/>
              </a:ext>
            </a:extLst>
          </p:cNvPr>
          <p:cNvSpPr>
            <a:spLocks noGrp="1"/>
          </p:cNvSpPr>
          <p:nvPr>
            <p:ph type="dt" sz="half" idx="10"/>
          </p:nvPr>
        </p:nvSpPr>
        <p:spPr/>
        <p:txBody>
          <a:bodyPr/>
          <a:lstStyle/>
          <a:p>
            <a:fld id="{2A95E639-9DCB-4240-B0AD-A0FABCB91E50}" type="datetimeFigureOut">
              <a:rPr lang="en-US" smtClean="0"/>
              <a:t>1/22/2023</a:t>
            </a:fld>
            <a:endParaRPr lang="en-US"/>
          </a:p>
        </p:txBody>
      </p:sp>
      <p:sp>
        <p:nvSpPr>
          <p:cNvPr id="6" name="Footer Placeholder 5">
            <a:extLst>
              <a:ext uri="{FF2B5EF4-FFF2-40B4-BE49-F238E27FC236}">
                <a16:creationId xmlns:a16="http://schemas.microsoft.com/office/drawing/2014/main" id="{191BE570-7263-4197-A3C8-FCAFA9929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084A3-D251-487E-995D-9043DEA60590}"/>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19215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ABC0B3-1BE1-4CF8-945B-337DCF7AF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87105-ED37-4DF3-A323-E790BB026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1B396-5766-444E-9A29-8968831DB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5E639-9DCB-4240-B0AD-A0FABCB91E50}" type="datetimeFigureOut">
              <a:rPr lang="en-US" smtClean="0"/>
              <a:t>1/22/2023</a:t>
            </a:fld>
            <a:endParaRPr lang="en-US"/>
          </a:p>
        </p:txBody>
      </p:sp>
      <p:sp>
        <p:nvSpPr>
          <p:cNvPr id="5" name="Footer Placeholder 4">
            <a:extLst>
              <a:ext uri="{FF2B5EF4-FFF2-40B4-BE49-F238E27FC236}">
                <a16:creationId xmlns:a16="http://schemas.microsoft.com/office/drawing/2014/main" id="{AB562729-D3DD-4239-BC3A-593A2891B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8E5EBC-A9A8-4AE6-A257-650A8187B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42BC6-61CF-41D1-8641-F001AC9251E0}" type="slidenum">
              <a:rPr lang="en-US" smtClean="0"/>
              <a:t>‹#›</a:t>
            </a:fld>
            <a:endParaRPr lang="en-US"/>
          </a:p>
        </p:txBody>
      </p:sp>
    </p:spTree>
    <p:extLst>
      <p:ext uri="{BB962C8B-B14F-4D97-AF65-F5344CB8AC3E}">
        <p14:creationId xmlns:p14="http://schemas.microsoft.com/office/powerpoint/2010/main" val="365454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01BC-ACDA-479D-91CD-EE62A8A7CA9E}"/>
              </a:ext>
            </a:extLst>
          </p:cNvPr>
          <p:cNvSpPr>
            <a:spLocks noGrp="1"/>
          </p:cNvSpPr>
          <p:nvPr>
            <p:ph type="ctrTitle"/>
          </p:nvPr>
        </p:nvSpPr>
        <p:spPr/>
        <p:txBody>
          <a:bodyPr/>
          <a:lstStyle/>
          <a:p>
            <a:r>
              <a:rPr lang="en-US" b="1">
                <a:latin typeface="Times New Roman" panose="02020603050405020304" pitchFamily="18" charset="0"/>
                <a:cs typeface="Times New Roman" panose="02020603050405020304" pitchFamily="18" charset="0"/>
              </a:rPr>
              <a:t>Unit 6: </a:t>
            </a:r>
            <a:r>
              <a:rPr lang="en-US" b="1" dirty="0">
                <a:latin typeface="Times New Roman" panose="02020603050405020304" pitchFamily="18" charset="0"/>
                <a:cs typeface="Times New Roman" panose="02020603050405020304" pitchFamily="18" charset="0"/>
              </a:rPr>
              <a:t>Classification and Prediction</a:t>
            </a:r>
          </a:p>
        </p:txBody>
      </p:sp>
    </p:spTree>
    <p:extLst>
      <p:ext uri="{BB962C8B-B14F-4D97-AF65-F5344CB8AC3E}">
        <p14:creationId xmlns:p14="http://schemas.microsoft.com/office/powerpoint/2010/main" val="1009802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4DC8-E95F-2743-05B9-C909FF6C68DA}"/>
              </a:ext>
            </a:extLst>
          </p:cNvPr>
          <p:cNvSpPr>
            <a:spLocks noGrp="1"/>
          </p:cNvSpPr>
          <p:nvPr>
            <p:ph type="title"/>
          </p:nvPr>
        </p:nvSpPr>
        <p:spPr/>
        <p:txBody>
          <a:bodyPr/>
          <a:lstStyle/>
          <a:p>
            <a:pPr algn="ctr"/>
            <a:r>
              <a:rPr lang="en-US" sz="4400" b="1" dirty="0">
                <a:latin typeface="Book Antiqua" panose="02040602050305030304" pitchFamily="18" charset="0"/>
              </a:rPr>
              <a:t>Underfitting</a:t>
            </a:r>
            <a:endParaRPr lang="en-US" dirty="0"/>
          </a:p>
        </p:txBody>
      </p:sp>
      <p:sp>
        <p:nvSpPr>
          <p:cNvPr id="3" name="Content Placeholder 2">
            <a:extLst>
              <a:ext uri="{FF2B5EF4-FFF2-40B4-BE49-F238E27FC236}">
                <a16:creationId xmlns:a16="http://schemas.microsoft.com/office/drawing/2014/main" id="{3CAF3994-5567-10A4-F287-C648B3AA8065}"/>
              </a:ext>
            </a:extLst>
          </p:cNvPr>
          <p:cNvSpPr>
            <a:spLocks noGrp="1"/>
          </p:cNvSpPr>
          <p:nvPr>
            <p:ph idx="1"/>
          </p:nvPr>
        </p:nvSpPr>
        <p:spPr>
          <a:xfrm>
            <a:off x="997628" y="1807869"/>
            <a:ext cx="10196743" cy="4521909"/>
          </a:xfrm>
        </p:spPr>
        <p:txBody>
          <a:bodyPr/>
          <a:lstStyle/>
          <a:p>
            <a:pPr algn="just"/>
            <a:r>
              <a:rPr lang="en-US" sz="2800" dirty="0">
                <a:latin typeface="Times New Roman" panose="02020603050405020304" pitchFamily="18" charset="0"/>
                <a:cs typeface="Times New Roman" panose="02020603050405020304" pitchFamily="18" charset="0"/>
              </a:rPr>
              <a:t>On the other hand, underfitting is the result of using an excessively simple model or using very few training samples. </a:t>
            </a:r>
          </a:p>
          <a:p>
            <a:pPr algn="just"/>
            <a:r>
              <a:rPr lang="en-US" sz="2800" dirty="0">
                <a:latin typeface="Times New Roman" panose="02020603050405020304" pitchFamily="18" charset="0"/>
                <a:cs typeface="Times New Roman" panose="02020603050405020304" pitchFamily="18" charset="0"/>
              </a:rPr>
              <a:t>in such situations, a machine learning algorithm cannot capture the underlying trend of the data.  </a:t>
            </a:r>
          </a:p>
          <a:p>
            <a:pPr algn="just"/>
            <a:r>
              <a:rPr lang="en-US" sz="2800" dirty="0">
                <a:latin typeface="Times New Roman" panose="02020603050405020304" pitchFamily="18" charset="0"/>
                <a:cs typeface="Times New Roman" panose="02020603050405020304" pitchFamily="18" charset="0"/>
              </a:rPr>
              <a:t>Thus, it refers to a model that can neither model the training data nor generalize to new data. </a:t>
            </a:r>
          </a:p>
          <a:p>
            <a:pPr algn="just"/>
            <a:r>
              <a:rPr lang="en-US" sz="2800" dirty="0">
                <a:latin typeface="Times New Roman" panose="02020603050405020304" pitchFamily="18" charset="0"/>
                <a:cs typeface="Times New Roman" panose="02020603050405020304" pitchFamily="18" charset="0"/>
              </a:rPr>
              <a:t>Obviously an underfitted machine learning model is not a suitable model for making predictions because it has poor performance on the training data too.</a:t>
            </a:r>
          </a:p>
        </p:txBody>
      </p:sp>
    </p:spTree>
    <p:extLst>
      <p:ext uri="{BB962C8B-B14F-4D97-AF65-F5344CB8AC3E}">
        <p14:creationId xmlns:p14="http://schemas.microsoft.com/office/powerpoint/2010/main" val="224297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474B19-EFA0-5FA3-C5B5-229F8D917B25}"/>
              </a:ext>
            </a:extLst>
          </p:cNvPr>
          <p:cNvPicPr>
            <a:picLocks noGrp="1" noChangeAspect="1"/>
          </p:cNvPicPr>
          <p:nvPr>
            <p:ph idx="1"/>
          </p:nvPr>
        </p:nvPicPr>
        <p:blipFill>
          <a:blip r:embed="rId2"/>
          <a:stretch>
            <a:fillRect/>
          </a:stretch>
        </p:blipFill>
        <p:spPr>
          <a:xfrm>
            <a:off x="1740667" y="118261"/>
            <a:ext cx="8710665" cy="6621477"/>
          </a:xfrm>
        </p:spPr>
      </p:pic>
    </p:spTree>
    <p:extLst>
      <p:ext uri="{BB962C8B-B14F-4D97-AF65-F5344CB8AC3E}">
        <p14:creationId xmlns:p14="http://schemas.microsoft.com/office/powerpoint/2010/main" val="37527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A9F0D1-3257-5039-C418-630BE52191DB}"/>
              </a:ext>
            </a:extLst>
          </p:cNvPr>
          <p:cNvPicPr>
            <a:picLocks noGrp="1" noChangeAspect="1"/>
          </p:cNvPicPr>
          <p:nvPr>
            <p:ph idx="1"/>
          </p:nvPr>
        </p:nvPicPr>
        <p:blipFill>
          <a:blip r:embed="rId2"/>
          <a:stretch>
            <a:fillRect/>
          </a:stretch>
        </p:blipFill>
        <p:spPr>
          <a:xfrm>
            <a:off x="456178" y="1143261"/>
            <a:ext cx="11735822" cy="4241700"/>
          </a:xfrm>
        </p:spPr>
      </p:pic>
    </p:spTree>
    <p:extLst>
      <p:ext uri="{BB962C8B-B14F-4D97-AF65-F5344CB8AC3E}">
        <p14:creationId xmlns:p14="http://schemas.microsoft.com/office/powerpoint/2010/main" val="194672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7E6D61-09C8-ADDC-BAF8-712053C82145}"/>
              </a:ext>
            </a:extLst>
          </p:cNvPr>
          <p:cNvPicPr>
            <a:picLocks noGrp="1" noChangeAspect="1"/>
          </p:cNvPicPr>
          <p:nvPr>
            <p:ph idx="1"/>
          </p:nvPr>
        </p:nvPicPr>
        <p:blipFill>
          <a:blip r:embed="rId2"/>
          <a:stretch>
            <a:fillRect/>
          </a:stretch>
        </p:blipFill>
        <p:spPr>
          <a:xfrm>
            <a:off x="403776" y="936982"/>
            <a:ext cx="11384447" cy="4984036"/>
          </a:xfrm>
        </p:spPr>
      </p:pic>
    </p:spTree>
    <p:extLst>
      <p:ext uri="{BB962C8B-B14F-4D97-AF65-F5344CB8AC3E}">
        <p14:creationId xmlns:p14="http://schemas.microsoft.com/office/powerpoint/2010/main" val="485208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C40E6C-B0DB-F2A4-28FC-D12CBA5728D2}"/>
              </a:ext>
            </a:extLst>
          </p:cNvPr>
          <p:cNvPicPr>
            <a:picLocks noGrp="1" noChangeAspect="1"/>
          </p:cNvPicPr>
          <p:nvPr>
            <p:ph idx="1"/>
          </p:nvPr>
        </p:nvPicPr>
        <p:blipFill>
          <a:blip r:embed="rId2"/>
          <a:stretch>
            <a:fillRect/>
          </a:stretch>
        </p:blipFill>
        <p:spPr>
          <a:xfrm>
            <a:off x="1600056" y="439311"/>
            <a:ext cx="8991887" cy="5979377"/>
          </a:xfrm>
        </p:spPr>
      </p:pic>
    </p:spTree>
    <p:extLst>
      <p:ext uri="{BB962C8B-B14F-4D97-AF65-F5344CB8AC3E}">
        <p14:creationId xmlns:p14="http://schemas.microsoft.com/office/powerpoint/2010/main" val="389606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CA4676-09B7-475D-7BF8-694410510716}"/>
              </a:ext>
            </a:extLst>
          </p:cNvPr>
          <p:cNvPicPr>
            <a:picLocks noGrp="1" noChangeAspect="1"/>
          </p:cNvPicPr>
          <p:nvPr>
            <p:ph idx="1"/>
          </p:nvPr>
        </p:nvPicPr>
        <p:blipFill>
          <a:blip r:embed="rId2"/>
          <a:stretch>
            <a:fillRect/>
          </a:stretch>
        </p:blipFill>
        <p:spPr>
          <a:xfrm>
            <a:off x="645867" y="446103"/>
            <a:ext cx="10556573" cy="5965794"/>
          </a:xfrm>
        </p:spPr>
      </p:pic>
    </p:spTree>
    <p:extLst>
      <p:ext uri="{BB962C8B-B14F-4D97-AF65-F5344CB8AC3E}">
        <p14:creationId xmlns:p14="http://schemas.microsoft.com/office/powerpoint/2010/main" val="416780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579F-E30B-9ACF-CAFB-38F116F964F1}"/>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Support Vector Machine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46017A-D0D2-B0D5-6482-5E93193755DA}"/>
              </a:ext>
            </a:extLst>
          </p:cNvPr>
          <p:cNvSpPr>
            <a:spLocks noGrp="1"/>
          </p:cNvSpPr>
          <p:nvPr>
            <p:ph idx="1"/>
          </p:nvPr>
        </p:nvSpPr>
        <p:spPr>
          <a:xfrm>
            <a:off x="686909" y="1781236"/>
            <a:ext cx="10818181" cy="4362111"/>
          </a:xfrm>
        </p:spPr>
        <p:txBody>
          <a:bodyPr/>
          <a:lstStyle/>
          <a:p>
            <a:pPr algn="just"/>
            <a:r>
              <a:rPr lang="en-US" sz="2800" dirty="0">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a:t>
            </a:r>
          </a:p>
          <a:p>
            <a:pPr algn="just"/>
            <a:r>
              <a:rPr lang="en-US" sz="2800" dirty="0">
                <a:latin typeface="Times New Roman" panose="02020603050405020304" pitchFamily="18" charset="0"/>
                <a:cs typeface="Times New Roman" panose="02020603050405020304" pitchFamily="18" charset="0"/>
              </a:rPr>
              <a:t>However, primarily, it is used for Classification problems in Machine Learning.</a:t>
            </a:r>
          </a:p>
          <a:p>
            <a:pPr algn="just"/>
            <a:r>
              <a:rPr lang="en-US" sz="2800" dirty="0">
                <a:latin typeface="Times New Roman" panose="02020603050405020304" pitchFamily="18" charset="0"/>
                <a:cs typeface="Times New Roman" panose="02020603050405020304" pitchFamily="18" charset="0"/>
              </a:rPr>
              <a:t>A support vector machine takes input data points and outputs the hyperplane (which in two dimensions it’s simply a line) that best separates the data points into two classes. </a:t>
            </a:r>
          </a:p>
        </p:txBody>
      </p:sp>
    </p:spTree>
    <p:extLst>
      <p:ext uri="{BB962C8B-B14F-4D97-AF65-F5344CB8AC3E}">
        <p14:creationId xmlns:p14="http://schemas.microsoft.com/office/powerpoint/2010/main" val="388208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B72A0-E9C5-8BAA-869F-0E5B2446FDBD}"/>
              </a:ext>
            </a:extLst>
          </p:cNvPr>
          <p:cNvSpPr>
            <a:spLocks noGrp="1"/>
          </p:cNvSpPr>
          <p:nvPr>
            <p:ph idx="1"/>
          </p:nvPr>
        </p:nvSpPr>
        <p:spPr>
          <a:xfrm>
            <a:off x="775686" y="698161"/>
            <a:ext cx="10640627" cy="1459113"/>
          </a:xfrm>
        </p:spPr>
        <p:txBody>
          <a:bodyPr/>
          <a:lstStyle/>
          <a:p>
            <a:pPr algn="just"/>
            <a:r>
              <a:rPr lang="en-US" sz="2800" dirty="0">
                <a:latin typeface="Times New Roman" panose="02020603050405020304" pitchFamily="18" charset="0"/>
                <a:cs typeface="Times New Roman" panose="02020603050405020304" pitchFamily="18" charset="0"/>
              </a:rPr>
              <a:t>This line or hyperplane is the </a:t>
            </a:r>
            <a:r>
              <a:rPr lang="en-US" sz="2800" b="1" dirty="0">
                <a:latin typeface="Times New Roman" panose="02020603050405020304" pitchFamily="18" charset="0"/>
                <a:cs typeface="Times New Roman" panose="02020603050405020304" pitchFamily="18" charset="0"/>
              </a:rPr>
              <a:t>decision boundary</a:t>
            </a:r>
            <a:r>
              <a:rPr lang="en-US" sz="2800" dirty="0">
                <a:latin typeface="Times New Roman" panose="02020603050405020304" pitchFamily="18" charset="0"/>
                <a:cs typeface="Times New Roman" panose="02020603050405020304" pitchFamily="18" charset="0"/>
              </a:rPr>
              <a:t>: any data points  that falls to one side of it is classified in one class and, and the data points  that falls to the other of it is classified in another class.</a:t>
            </a:r>
          </a:p>
        </p:txBody>
      </p:sp>
      <p:pic>
        <p:nvPicPr>
          <p:cNvPr id="4" name="Picture 3">
            <a:extLst>
              <a:ext uri="{FF2B5EF4-FFF2-40B4-BE49-F238E27FC236}">
                <a16:creationId xmlns:a16="http://schemas.microsoft.com/office/drawing/2014/main" id="{3DA602E4-A2EC-1878-FF81-01E21358E657}"/>
              </a:ext>
            </a:extLst>
          </p:cNvPr>
          <p:cNvPicPr>
            <a:picLocks noChangeAspect="1"/>
          </p:cNvPicPr>
          <p:nvPr/>
        </p:nvPicPr>
        <p:blipFill>
          <a:blip r:embed="rId2"/>
          <a:stretch>
            <a:fillRect/>
          </a:stretch>
        </p:blipFill>
        <p:spPr>
          <a:xfrm>
            <a:off x="629134" y="2623640"/>
            <a:ext cx="10933732" cy="3112068"/>
          </a:xfrm>
          <a:prstGeom prst="rect">
            <a:avLst/>
          </a:prstGeom>
        </p:spPr>
      </p:pic>
    </p:spTree>
    <p:extLst>
      <p:ext uri="{BB962C8B-B14F-4D97-AF65-F5344CB8AC3E}">
        <p14:creationId xmlns:p14="http://schemas.microsoft.com/office/powerpoint/2010/main" val="20315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3E649-E077-D547-A6A3-6C914F151A63}"/>
              </a:ext>
            </a:extLst>
          </p:cNvPr>
          <p:cNvSpPr>
            <a:spLocks noGrp="1"/>
          </p:cNvSpPr>
          <p:nvPr>
            <p:ph idx="1"/>
          </p:nvPr>
        </p:nvSpPr>
        <p:spPr>
          <a:xfrm>
            <a:off x="731667" y="1305018"/>
            <a:ext cx="10329910" cy="4935984"/>
          </a:xfrm>
        </p:spPr>
        <p:txBody>
          <a:bodyPr/>
          <a:lstStyle/>
          <a:p>
            <a:pPr algn="just"/>
            <a:r>
              <a:rPr lang="en-US" sz="2800" dirty="0">
                <a:latin typeface="Book Antiqua" panose="02040602050305030304" pitchFamily="18" charset="0"/>
              </a:rPr>
              <a:t>Support vectors are data points that are closest to the hyperplane and influence the position and orientation of the hyperplane.  </a:t>
            </a:r>
          </a:p>
          <a:p>
            <a:pPr algn="just"/>
            <a:r>
              <a:rPr lang="en-US" sz="2800" dirty="0">
                <a:latin typeface="Book Antiqua" panose="02040602050305030304" pitchFamily="18" charset="0"/>
              </a:rPr>
              <a:t>To separate the two classes of data points, there are many possible hyperplanes that could be chosen.  </a:t>
            </a:r>
          </a:p>
          <a:p>
            <a:pPr algn="just"/>
            <a:r>
              <a:rPr lang="en-US" sz="2800" dirty="0">
                <a:latin typeface="Book Antiqua" panose="02040602050305030304" pitchFamily="18" charset="0"/>
              </a:rPr>
              <a:t>SVM algorithm selects optimal hyperplane by choosing hyperplane with largest margin. Such hyperplane is called maximum marginal hyperplane (MMH).</a:t>
            </a: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Tree>
    <p:extLst>
      <p:ext uri="{BB962C8B-B14F-4D97-AF65-F5344CB8AC3E}">
        <p14:creationId xmlns:p14="http://schemas.microsoft.com/office/powerpoint/2010/main" val="205056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1ED4E-B2AF-DF5F-D074-7601B8E9A30A}"/>
              </a:ext>
            </a:extLst>
          </p:cNvPr>
          <p:cNvSpPr>
            <a:spLocks noGrp="1"/>
          </p:cNvSpPr>
          <p:nvPr>
            <p:ph idx="1"/>
          </p:nvPr>
        </p:nvSpPr>
        <p:spPr>
          <a:xfrm>
            <a:off x="900344" y="600506"/>
            <a:ext cx="10613994" cy="2293614"/>
          </a:xfrm>
        </p:spPr>
        <p:txBody>
          <a:bodyPr/>
          <a:lstStyle/>
          <a:p>
            <a:r>
              <a:rPr lang="en-US" sz="2800" dirty="0">
                <a:latin typeface="Book Antiqua" panose="02040602050305030304" pitchFamily="18" charset="0"/>
              </a:rPr>
              <a:t>Let H1 and H2 are planes that   passes through support vectors and parallel to the hyperplane of decision boundary. </a:t>
            </a:r>
          </a:p>
          <a:p>
            <a:r>
              <a:rPr lang="en-US" sz="2800" dirty="0">
                <a:latin typeface="Book Antiqua" panose="02040602050305030304" pitchFamily="18" charset="0"/>
              </a:rPr>
              <a:t>Distance between plane H1 and the hyperplane should be equal to distance between plane H2 and the hyperplane. Margin is the distance between planes H1 and H2.</a:t>
            </a:r>
          </a:p>
          <a:p>
            <a:endParaRPr lang="en-US" dirty="0"/>
          </a:p>
        </p:txBody>
      </p:sp>
      <p:pic>
        <p:nvPicPr>
          <p:cNvPr id="4" name="Picture 3">
            <a:extLst>
              <a:ext uri="{FF2B5EF4-FFF2-40B4-BE49-F238E27FC236}">
                <a16:creationId xmlns:a16="http://schemas.microsoft.com/office/drawing/2014/main" id="{F1124D7D-27AA-BDFB-8501-D75A77C38409}"/>
              </a:ext>
            </a:extLst>
          </p:cNvPr>
          <p:cNvPicPr>
            <a:picLocks noChangeAspect="1"/>
          </p:cNvPicPr>
          <p:nvPr/>
        </p:nvPicPr>
        <p:blipFill>
          <a:blip r:embed="rId2"/>
          <a:stretch>
            <a:fillRect/>
          </a:stretch>
        </p:blipFill>
        <p:spPr>
          <a:xfrm>
            <a:off x="398584" y="3074898"/>
            <a:ext cx="7403653" cy="3264805"/>
          </a:xfrm>
          <a:prstGeom prst="rect">
            <a:avLst/>
          </a:prstGeom>
        </p:spPr>
      </p:pic>
      <p:pic>
        <p:nvPicPr>
          <p:cNvPr id="5" name="Picture 4">
            <a:extLst>
              <a:ext uri="{FF2B5EF4-FFF2-40B4-BE49-F238E27FC236}">
                <a16:creationId xmlns:a16="http://schemas.microsoft.com/office/drawing/2014/main" id="{D54D240D-C4AE-5F7F-6EE4-0DE769018FF8}"/>
              </a:ext>
            </a:extLst>
          </p:cNvPr>
          <p:cNvPicPr>
            <a:picLocks noChangeAspect="1"/>
          </p:cNvPicPr>
          <p:nvPr/>
        </p:nvPicPr>
        <p:blipFill>
          <a:blip r:embed="rId3"/>
          <a:stretch>
            <a:fillRect/>
          </a:stretch>
        </p:blipFill>
        <p:spPr>
          <a:xfrm>
            <a:off x="7643673" y="3157111"/>
            <a:ext cx="4149743" cy="3100383"/>
          </a:xfrm>
          <a:prstGeom prst="rect">
            <a:avLst/>
          </a:prstGeom>
        </p:spPr>
      </p:pic>
    </p:spTree>
    <p:extLst>
      <p:ext uri="{BB962C8B-B14F-4D97-AF65-F5344CB8AC3E}">
        <p14:creationId xmlns:p14="http://schemas.microsoft.com/office/powerpoint/2010/main" val="218520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09E8-A3A4-A498-68BA-3990F9848BA3}"/>
              </a:ext>
            </a:extLst>
          </p:cNvPr>
          <p:cNvSpPr>
            <a:spLocks noGrp="1"/>
          </p:cNvSpPr>
          <p:nvPr>
            <p:ph type="title"/>
          </p:nvPr>
        </p:nvSpPr>
        <p:spPr>
          <a:xfrm>
            <a:off x="838200" y="301841"/>
            <a:ext cx="10515600" cy="1140272"/>
          </a:xfrm>
        </p:spPr>
        <p:txBody>
          <a:bodyPr/>
          <a:lstStyle/>
          <a:p>
            <a:pPr algn="ctr"/>
            <a:r>
              <a:rPr lang="en-US" b="1" dirty="0">
                <a:latin typeface="Times New Roman" panose="02020603050405020304" pitchFamily="18" charset="0"/>
                <a:cs typeface="Times New Roman" panose="02020603050405020304" pitchFamily="18" charset="0"/>
              </a:rPr>
              <a:t>Evaluating Accuracy</a:t>
            </a:r>
          </a:p>
        </p:txBody>
      </p:sp>
      <p:pic>
        <p:nvPicPr>
          <p:cNvPr id="9" name="Picture 8">
            <a:extLst>
              <a:ext uri="{FF2B5EF4-FFF2-40B4-BE49-F238E27FC236}">
                <a16:creationId xmlns:a16="http://schemas.microsoft.com/office/drawing/2014/main" id="{2655C576-D047-10B0-1D06-374B97F4E5FC}"/>
              </a:ext>
            </a:extLst>
          </p:cNvPr>
          <p:cNvPicPr>
            <a:picLocks noChangeAspect="1"/>
          </p:cNvPicPr>
          <p:nvPr/>
        </p:nvPicPr>
        <p:blipFill>
          <a:blip r:embed="rId2"/>
          <a:stretch>
            <a:fillRect/>
          </a:stretch>
        </p:blipFill>
        <p:spPr>
          <a:xfrm>
            <a:off x="87737" y="1535837"/>
            <a:ext cx="12016526" cy="4873841"/>
          </a:xfrm>
          <a:prstGeom prst="rect">
            <a:avLst/>
          </a:prstGeom>
        </p:spPr>
      </p:pic>
    </p:spTree>
    <p:extLst>
      <p:ext uri="{BB962C8B-B14F-4D97-AF65-F5344CB8AC3E}">
        <p14:creationId xmlns:p14="http://schemas.microsoft.com/office/powerpoint/2010/main" val="57617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B38B35-ACA5-865E-A786-47A27A00C61B}"/>
              </a:ext>
            </a:extLst>
          </p:cNvPr>
          <p:cNvPicPr>
            <a:picLocks noChangeAspect="1"/>
          </p:cNvPicPr>
          <p:nvPr/>
        </p:nvPicPr>
        <p:blipFill>
          <a:blip r:embed="rId2"/>
          <a:stretch>
            <a:fillRect/>
          </a:stretch>
        </p:blipFill>
        <p:spPr>
          <a:xfrm>
            <a:off x="1591234" y="450044"/>
            <a:ext cx="8012255" cy="3472732"/>
          </a:xfrm>
          <a:prstGeom prst="rect">
            <a:avLst/>
          </a:prstGeom>
        </p:spPr>
      </p:pic>
      <p:pic>
        <p:nvPicPr>
          <p:cNvPr id="9" name="Picture 8">
            <a:extLst>
              <a:ext uri="{FF2B5EF4-FFF2-40B4-BE49-F238E27FC236}">
                <a16:creationId xmlns:a16="http://schemas.microsoft.com/office/drawing/2014/main" id="{381FE19B-2537-129E-E741-FDA5329D81C3}"/>
              </a:ext>
            </a:extLst>
          </p:cNvPr>
          <p:cNvPicPr>
            <a:picLocks noChangeAspect="1"/>
          </p:cNvPicPr>
          <p:nvPr/>
        </p:nvPicPr>
        <p:blipFill>
          <a:blip r:embed="rId3"/>
          <a:stretch>
            <a:fillRect/>
          </a:stretch>
        </p:blipFill>
        <p:spPr>
          <a:xfrm>
            <a:off x="138684" y="4341902"/>
            <a:ext cx="11914632" cy="2245042"/>
          </a:xfrm>
          <a:prstGeom prst="rect">
            <a:avLst/>
          </a:prstGeom>
        </p:spPr>
      </p:pic>
    </p:spTree>
    <p:extLst>
      <p:ext uri="{BB962C8B-B14F-4D97-AF65-F5344CB8AC3E}">
        <p14:creationId xmlns:p14="http://schemas.microsoft.com/office/powerpoint/2010/main" val="162824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E23B10-75E4-5EF4-945C-64D943BF9D4D}"/>
              </a:ext>
            </a:extLst>
          </p:cNvPr>
          <p:cNvPicPr>
            <a:picLocks noGrp="1" noChangeAspect="1"/>
          </p:cNvPicPr>
          <p:nvPr>
            <p:ph idx="1"/>
          </p:nvPr>
        </p:nvPicPr>
        <p:blipFill>
          <a:blip r:embed="rId2"/>
          <a:stretch>
            <a:fillRect/>
          </a:stretch>
        </p:blipFill>
        <p:spPr>
          <a:xfrm>
            <a:off x="1127144" y="142042"/>
            <a:ext cx="9937712" cy="6924583"/>
          </a:xfrm>
          <a:prstGeom prst="rect">
            <a:avLst/>
          </a:prstGeom>
        </p:spPr>
      </p:pic>
    </p:spTree>
    <p:extLst>
      <p:ext uri="{BB962C8B-B14F-4D97-AF65-F5344CB8AC3E}">
        <p14:creationId xmlns:p14="http://schemas.microsoft.com/office/powerpoint/2010/main" val="306674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DDF2-AD51-9B40-8F92-3F7291035651}"/>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Overfitting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AEC166-EE77-5720-DA52-5E0B3C9965D6}"/>
              </a:ext>
            </a:extLst>
          </p:cNvPr>
          <p:cNvSpPr>
            <a:spLocks noGrp="1"/>
          </p:cNvSpPr>
          <p:nvPr>
            <p:ph idx="1"/>
          </p:nvPr>
        </p:nvSpPr>
        <p:spPr>
          <a:xfrm>
            <a:off x="838200" y="2055812"/>
            <a:ext cx="10241132" cy="4158557"/>
          </a:xfrm>
        </p:spPr>
        <p:txBody>
          <a:bodyPr/>
          <a:lstStyle/>
          <a:p>
            <a:pPr algn="just"/>
            <a:r>
              <a:rPr lang="en-US" sz="2800" dirty="0">
                <a:latin typeface="Times New Roman" panose="02020603050405020304" pitchFamily="18" charset="0"/>
                <a:cs typeface="Times New Roman" panose="02020603050405020304" pitchFamily="18" charset="0"/>
              </a:rPr>
              <a:t>Overfitting is the result of using an excessively complicated model. </a:t>
            </a:r>
          </a:p>
          <a:p>
            <a:pPr algn="just"/>
            <a:r>
              <a:rPr lang="en-US" sz="2800" dirty="0">
                <a:latin typeface="Times New Roman" panose="02020603050405020304" pitchFamily="18" charset="0"/>
                <a:cs typeface="Times New Roman" panose="02020603050405020304" pitchFamily="18" charset="0"/>
              </a:rPr>
              <a:t>It happens when the model learns the details and noise of the training data to the extent that it negatively impacts the performance of the model on new data. </a:t>
            </a:r>
          </a:p>
          <a:p>
            <a:pPr algn="just"/>
            <a:r>
              <a:rPr lang="en-US" sz="2800" dirty="0">
                <a:latin typeface="Times New Roman" panose="02020603050405020304" pitchFamily="18" charset="0"/>
                <a:cs typeface="Times New Roman" panose="02020603050405020304" pitchFamily="18" charset="0"/>
              </a:rPr>
              <a:t>This means that the model learns noise or random fluctuations in the training data as concepts. </a:t>
            </a:r>
          </a:p>
          <a:p>
            <a:pPr algn="just"/>
            <a:r>
              <a:rPr lang="en-US" sz="2800" dirty="0">
                <a:latin typeface="Times New Roman" panose="02020603050405020304" pitchFamily="18" charset="0"/>
                <a:cs typeface="Times New Roman" panose="02020603050405020304" pitchFamily="18" charset="0"/>
              </a:rPr>
              <a:t>This negatively impacts the model's ability to generalize because these concepts do not apply to new data. </a:t>
            </a:r>
          </a:p>
        </p:txBody>
      </p:sp>
    </p:spTree>
    <p:extLst>
      <p:ext uri="{BB962C8B-B14F-4D97-AF65-F5344CB8AC3E}">
        <p14:creationId xmlns:p14="http://schemas.microsoft.com/office/powerpoint/2010/main" val="320105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399</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 Antiqua</vt:lpstr>
      <vt:lpstr>Calibri</vt:lpstr>
      <vt:lpstr>Calibri Light</vt:lpstr>
      <vt:lpstr>Times New Roman</vt:lpstr>
      <vt:lpstr>Office Theme</vt:lpstr>
      <vt:lpstr>Unit 6: Classification and Prediction</vt:lpstr>
      <vt:lpstr>Support Vector Machine</vt:lpstr>
      <vt:lpstr>PowerPoint Presentation</vt:lpstr>
      <vt:lpstr>PowerPoint Presentation</vt:lpstr>
      <vt:lpstr>PowerPoint Presentation</vt:lpstr>
      <vt:lpstr>Evaluating Accuracy</vt:lpstr>
      <vt:lpstr>PowerPoint Presentation</vt:lpstr>
      <vt:lpstr>PowerPoint Presentation</vt:lpstr>
      <vt:lpstr>Overfitting</vt:lpstr>
      <vt:lpstr>Underfitting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dc:title>
  <dc:creator>sajesh piya</dc:creator>
  <cp:lastModifiedBy>Sushil Subedi</cp:lastModifiedBy>
  <cp:revision>115</cp:revision>
  <dcterms:created xsi:type="dcterms:W3CDTF">2021-12-23T16:03:27Z</dcterms:created>
  <dcterms:modified xsi:type="dcterms:W3CDTF">2023-01-22T06:16:38Z</dcterms:modified>
</cp:coreProperties>
</file>