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56" r:id="rId2"/>
    <p:sldId id="258" r:id="rId3"/>
    <p:sldId id="260" r:id="rId4"/>
    <p:sldId id="277" r:id="rId5"/>
    <p:sldId id="278" r:id="rId6"/>
    <p:sldId id="261" r:id="rId7"/>
    <p:sldId id="262" r:id="rId8"/>
    <p:sldId id="307" r:id="rId9"/>
    <p:sldId id="264" r:id="rId10"/>
    <p:sldId id="263" r:id="rId11"/>
    <p:sldId id="265" r:id="rId12"/>
    <p:sldId id="266" r:id="rId13"/>
    <p:sldId id="357" r:id="rId14"/>
    <p:sldId id="358" r:id="rId15"/>
    <p:sldId id="269" r:id="rId16"/>
    <p:sldId id="270" r:id="rId17"/>
    <p:sldId id="271" r:id="rId18"/>
    <p:sldId id="272" r:id="rId19"/>
    <p:sldId id="273" r:id="rId20"/>
    <p:sldId id="274" r:id="rId21"/>
    <p:sldId id="359" r:id="rId22"/>
    <p:sldId id="360" r:id="rId23"/>
    <p:sldId id="361" r:id="rId24"/>
    <p:sldId id="362" r:id="rId25"/>
    <p:sldId id="363" r:id="rId26"/>
    <p:sldId id="364" r:id="rId27"/>
    <p:sldId id="365" r:id="rId28"/>
    <p:sldId id="366" r:id="rId29"/>
    <p:sldId id="367" r:id="rId30"/>
    <p:sldId id="368"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078183-124F-47AB-9597-3ADA819C92D5}" type="datetimeFigureOut">
              <a:rPr lang="en-US" smtClean="0"/>
              <a:t>1/27/2023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E1BEB50-DEB1-4049-A644-03E38296F676}" type="slidenum">
              <a:rPr lang="en-US" smtClean="0"/>
              <a:t>‹#›</a:t>
            </a:fld>
            <a:endParaRPr lang="en-US"/>
          </a:p>
        </p:txBody>
      </p:sp>
    </p:spTree>
    <p:extLst>
      <p:ext uri="{BB962C8B-B14F-4D97-AF65-F5344CB8AC3E}">
        <p14:creationId xmlns:p14="http://schemas.microsoft.com/office/powerpoint/2010/main" val="677289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0C92C28-528E-470F-A771-D5979FBCF0BF}" type="slidenum">
              <a:rPr lang="en-US" smtClean="0"/>
              <a:t>4</a:t>
            </a:fld>
            <a:endParaRPr lang="en-US"/>
          </a:p>
        </p:txBody>
      </p:sp>
    </p:spTree>
    <p:extLst>
      <p:ext uri="{BB962C8B-B14F-4D97-AF65-F5344CB8AC3E}">
        <p14:creationId xmlns:p14="http://schemas.microsoft.com/office/powerpoint/2010/main" val="19984005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A07519-0EBB-4EFB-A1E1-A929DDF626D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80B1499-9F00-4F1A-A5A7-67EA3A9E545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AE72ED5-AF13-4DF3-8FEF-C315307BBDC9}"/>
              </a:ext>
            </a:extLst>
          </p:cNvPr>
          <p:cNvSpPr>
            <a:spLocks noGrp="1"/>
          </p:cNvSpPr>
          <p:nvPr>
            <p:ph type="dt" sz="half" idx="10"/>
          </p:nvPr>
        </p:nvSpPr>
        <p:spPr/>
        <p:txBody>
          <a:bodyPr/>
          <a:lstStyle/>
          <a:p>
            <a:fld id="{2A95E639-9DCB-4240-B0AD-A0FABCB91E50}" type="datetimeFigureOut">
              <a:rPr lang="en-US" smtClean="0"/>
              <a:t>1/27/2023</a:t>
            </a:fld>
            <a:endParaRPr lang="en-US"/>
          </a:p>
        </p:txBody>
      </p:sp>
      <p:sp>
        <p:nvSpPr>
          <p:cNvPr id="5" name="Footer Placeholder 4">
            <a:extLst>
              <a:ext uri="{FF2B5EF4-FFF2-40B4-BE49-F238E27FC236}">
                <a16:creationId xmlns:a16="http://schemas.microsoft.com/office/drawing/2014/main" id="{C1EAA006-8A47-4CC0-994B-35F54F0EF2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6D5196-A5F0-4E51-A281-99A7149E009E}"/>
              </a:ext>
            </a:extLst>
          </p:cNvPr>
          <p:cNvSpPr>
            <a:spLocks noGrp="1"/>
          </p:cNvSpPr>
          <p:nvPr>
            <p:ph type="sldNum" sz="quarter" idx="12"/>
          </p:nvPr>
        </p:nvSpPr>
        <p:spPr/>
        <p:txBody>
          <a:bodyPr/>
          <a:lstStyle/>
          <a:p>
            <a:fld id="{8A342BC6-61CF-41D1-8641-F001AC9251E0}" type="slidenum">
              <a:rPr lang="en-US" smtClean="0"/>
              <a:t>‹#›</a:t>
            </a:fld>
            <a:endParaRPr lang="en-US"/>
          </a:p>
        </p:txBody>
      </p:sp>
    </p:spTree>
    <p:extLst>
      <p:ext uri="{BB962C8B-B14F-4D97-AF65-F5344CB8AC3E}">
        <p14:creationId xmlns:p14="http://schemas.microsoft.com/office/powerpoint/2010/main" val="42817693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97190E-F47E-4732-B84A-AF7518FDFFA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C2AE7BB-3D8F-4D3A-B217-513CFDE7943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0706031-84A6-48BA-A5EC-E3F50778EEF6}"/>
              </a:ext>
            </a:extLst>
          </p:cNvPr>
          <p:cNvSpPr>
            <a:spLocks noGrp="1"/>
          </p:cNvSpPr>
          <p:nvPr>
            <p:ph type="dt" sz="half" idx="10"/>
          </p:nvPr>
        </p:nvSpPr>
        <p:spPr/>
        <p:txBody>
          <a:bodyPr/>
          <a:lstStyle/>
          <a:p>
            <a:fld id="{2A95E639-9DCB-4240-B0AD-A0FABCB91E50}" type="datetimeFigureOut">
              <a:rPr lang="en-US" smtClean="0"/>
              <a:t>1/27/2023</a:t>
            </a:fld>
            <a:endParaRPr lang="en-US"/>
          </a:p>
        </p:txBody>
      </p:sp>
      <p:sp>
        <p:nvSpPr>
          <p:cNvPr id="5" name="Footer Placeholder 4">
            <a:extLst>
              <a:ext uri="{FF2B5EF4-FFF2-40B4-BE49-F238E27FC236}">
                <a16:creationId xmlns:a16="http://schemas.microsoft.com/office/drawing/2014/main" id="{8F2D0619-E224-4133-BC1B-530DD1C3D1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6D3C62-D68E-49A9-B993-1F89BC506720}"/>
              </a:ext>
            </a:extLst>
          </p:cNvPr>
          <p:cNvSpPr>
            <a:spLocks noGrp="1"/>
          </p:cNvSpPr>
          <p:nvPr>
            <p:ph type="sldNum" sz="quarter" idx="12"/>
          </p:nvPr>
        </p:nvSpPr>
        <p:spPr/>
        <p:txBody>
          <a:bodyPr/>
          <a:lstStyle/>
          <a:p>
            <a:fld id="{8A342BC6-61CF-41D1-8641-F001AC9251E0}" type="slidenum">
              <a:rPr lang="en-US" smtClean="0"/>
              <a:t>‹#›</a:t>
            </a:fld>
            <a:endParaRPr lang="en-US"/>
          </a:p>
        </p:txBody>
      </p:sp>
    </p:spTree>
    <p:extLst>
      <p:ext uri="{BB962C8B-B14F-4D97-AF65-F5344CB8AC3E}">
        <p14:creationId xmlns:p14="http://schemas.microsoft.com/office/powerpoint/2010/main" val="40520662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55B9541-1478-4941-819D-52645618485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823DABC-93BF-4242-8EFA-E7FCB32B7D5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F6B44B4-9A56-4A0B-9313-9FB07B50F3CF}"/>
              </a:ext>
            </a:extLst>
          </p:cNvPr>
          <p:cNvSpPr>
            <a:spLocks noGrp="1"/>
          </p:cNvSpPr>
          <p:nvPr>
            <p:ph type="dt" sz="half" idx="10"/>
          </p:nvPr>
        </p:nvSpPr>
        <p:spPr/>
        <p:txBody>
          <a:bodyPr/>
          <a:lstStyle/>
          <a:p>
            <a:fld id="{2A95E639-9DCB-4240-B0AD-A0FABCB91E50}" type="datetimeFigureOut">
              <a:rPr lang="en-US" smtClean="0"/>
              <a:t>1/27/2023</a:t>
            </a:fld>
            <a:endParaRPr lang="en-US"/>
          </a:p>
        </p:txBody>
      </p:sp>
      <p:sp>
        <p:nvSpPr>
          <p:cNvPr id="5" name="Footer Placeholder 4">
            <a:extLst>
              <a:ext uri="{FF2B5EF4-FFF2-40B4-BE49-F238E27FC236}">
                <a16:creationId xmlns:a16="http://schemas.microsoft.com/office/drawing/2014/main" id="{27C35A9D-1CC5-426E-A33D-DEEC33736C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7BF8BA-3D3F-4FFD-83BC-032C15E9FE38}"/>
              </a:ext>
            </a:extLst>
          </p:cNvPr>
          <p:cNvSpPr>
            <a:spLocks noGrp="1"/>
          </p:cNvSpPr>
          <p:nvPr>
            <p:ph type="sldNum" sz="quarter" idx="12"/>
          </p:nvPr>
        </p:nvSpPr>
        <p:spPr/>
        <p:txBody>
          <a:bodyPr/>
          <a:lstStyle/>
          <a:p>
            <a:fld id="{8A342BC6-61CF-41D1-8641-F001AC9251E0}" type="slidenum">
              <a:rPr lang="en-US" smtClean="0"/>
              <a:t>‹#›</a:t>
            </a:fld>
            <a:endParaRPr lang="en-US"/>
          </a:p>
        </p:txBody>
      </p:sp>
    </p:spTree>
    <p:extLst>
      <p:ext uri="{BB962C8B-B14F-4D97-AF65-F5344CB8AC3E}">
        <p14:creationId xmlns:p14="http://schemas.microsoft.com/office/powerpoint/2010/main" val="29937559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252163-FC6C-475E-A7E7-92F3AC0D346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4AB874C-9EF0-47FA-8BF1-B6CAA6ECA83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C3C1DE-F0BC-493D-A730-A2DE3310AE37}"/>
              </a:ext>
            </a:extLst>
          </p:cNvPr>
          <p:cNvSpPr>
            <a:spLocks noGrp="1"/>
          </p:cNvSpPr>
          <p:nvPr>
            <p:ph type="dt" sz="half" idx="10"/>
          </p:nvPr>
        </p:nvSpPr>
        <p:spPr/>
        <p:txBody>
          <a:bodyPr/>
          <a:lstStyle/>
          <a:p>
            <a:fld id="{2A95E639-9DCB-4240-B0AD-A0FABCB91E50}" type="datetimeFigureOut">
              <a:rPr lang="en-US" smtClean="0"/>
              <a:t>1/27/2023</a:t>
            </a:fld>
            <a:endParaRPr lang="en-US"/>
          </a:p>
        </p:txBody>
      </p:sp>
      <p:sp>
        <p:nvSpPr>
          <p:cNvPr id="5" name="Footer Placeholder 4">
            <a:extLst>
              <a:ext uri="{FF2B5EF4-FFF2-40B4-BE49-F238E27FC236}">
                <a16:creationId xmlns:a16="http://schemas.microsoft.com/office/drawing/2014/main" id="{56767131-B80B-4414-AA6E-AE8460E891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7DDDDDD-2F16-429C-B0E7-B9F0B7FAC8A8}"/>
              </a:ext>
            </a:extLst>
          </p:cNvPr>
          <p:cNvSpPr>
            <a:spLocks noGrp="1"/>
          </p:cNvSpPr>
          <p:nvPr>
            <p:ph type="sldNum" sz="quarter" idx="12"/>
          </p:nvPr>
        </p:nvSpPr>
        <p:spPr/>
        <p:txBody>
          <a:bodyPr/>
          <a:lstStyle/>
          <a:p>
            <a:fld id="{8A342BC6-61CF-41D1-8641-F001AC9251E0}" type="slidenum">
              <a:rPr lang="en-US" smtClean="0"/>
              <a:t>‹#›</a:t>
            </a:fld>
            <a:endParaRPr lang="en-US"/>
          </a:p>
        </p:txBody>
      </p:sp>
    </p:spTree>
    <p:extLst>
      <p:ext uri="{BB962C8B-B14F-4D97-AF65-F5344CB8AC3E}">
        <p14:creationId xmlns:p14="http://schemas.microsoft.com/office/powerpoint/2010/main" val="8658565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6063E6-2FDA-4319-BC23-EA9FF269AB5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DF7F588-0AE0-4855-9820-03FA8668703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4C539ED-7877-4A03-AB07-8EDCD43B7E80}"/>
              </a:ext>
            </a:extLst>
          </p:cNvPr>
          <p:cNvSpPr>
            <a:spLocks noGrp="1"/>
          </p:cNvSpPr>
          <p:nvPr>
            <p:ph type="dt" sz="half" idx="10"/>
          </p:nvPr>
        </p:nvSpPr>
        <p:spPr/>
        <p:txBody>
          <a:bodyPr/>
          <a:lstStyle/>
          <a:p>
            <a:fld id="{2A95E639-9DCB-4240-B0AD-A0FABCB91E50}" type="datetimeFigureOut">
              <a:rPr lang="en-US" smtClean="0"/>
              <a:t>1/27/2023</a:t>
            </a:fld>
            <a:endParaRPr lang="en-US"/>
          </a:p>
        </p:txBody>
      </p:sp>
      <p:sp>
        <p:nvSpPr>
          <p:cNvPr id="5" name="Footer Placeholder 4">
            <a:extLst>
              <a:ext uri="{FF2B5EF4-FFF2-40B4-BE49-F238E27FC236}">
                <a16:creationId xmlns:a16="http://schemas.microsoft.com/office/drawing/2014/main" id="{CD3BB3CB-A40A-4CC4-989C-7A44CF6659F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8F03BEC-97B8-41B7-AB5E-A6375F1BFA5C}"/>
              </a:ext>
            </a:extLst>
          </p:cNvPr>
          <p:cNvSpPr>
            <a:spLocks noGrp="1"/>
          </p:cNvSpPr>
          <p:nvPr>
            <p:ph type="sldNum" sz="quarter" idx="12"/>
          </p:nvPr>
        </p:nvSpPr>
        <p:spPr/>
        <p:txBody>
          <a:bodyPr/>
          <a:lstStyle/>
          <a:p>
            <a:fld id="{8A342BC6-61CF-41D1-8641-F001AC9251E0}" type="slidenum">
              <a:rPr lang="en-US" smtClean="0"/>
              <a:t>‹#›</a:t>
            </a:fld>
            <a:endParaRPr lang="en-US"/>
          </a:p>
        </p:txBody>
      </p:sp>
    </p:spTree>
    <p:extLst>
      <p:ext uri="{BB962C8B-B14F-4D97-AF65-F5344CB8AC3E}">
        <p14:creationId xmlns:p14="http://schemas.microsoft.com/office/powerpoint/2010/main" val="20630605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5C2F94-0896-49EE-BD2D-A79961A1EB7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C651DB8-1A16-44EF-A221-055F7B27A81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17DD2F1-9FE4-4D18-B87A-78287529AD6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8BF3195-613B-46BA-B2ED-278FDFF5192D}"/>
              </a:ext>
            </a:extLst>
          </p:cNvPr>
          <p:cNvSpPr>
            <a:spLocks noGrp="1"/>
          </p:cNvSpPr>
          <p:nvPr>
            <p:ph type="dt" sz="half" idx="10"/>
          </p:nvPr>
        </p:nvSpPr>
        <p:spPr/>
        <p:txBody>
          <a:bodyPr/>
          <a:lstStyle/>
          <a:p>
            <a:fld id="{2A95E639-9DCB-4240-B0AD-A0FABCB91E50}" type="datetimeFigureOut">
              <a:rPr lang="en-US" smtClean="0"/>
              <a:t>1/27/2023</a:t>
            </a:fld>
            <a:endParaRPr lang="en-US"/>
          </a:p>
        </p:txBody>
      </p:sp>
      <p:sp>
        <p:nvSpPr>
          <p:cNvPr id="6" name="Footer Placeholder 5">
            <a:extLst>
              <a:ext uri="{FF2B5EF4-FFF2-40B4-BE49-F238E27FC236}">
                <a16:creationId xmlns:a16="http://schemas.microsoft.com/office/drawing/2014/main" id="{F3E98451-733A-46BA-8327-4BBAC5E0B5B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6C5B954-0B09-46ED-8EBC-907B49B4A4DC}"/>
              </a:ext>
            </a:extLst>
          </p:cNvPr>
          <p:cNvSpPr>
            <a:spLocks noGrp="1"/>
          </p:cNvSpPr>
          <p:nvPr>
            <p:ph type="sldNum" sz="quarter" idx="12"/>
          </p:nvPr>
        </p:nvSpPr>
        <p:spPr/>
        <p:txBody>
          <a:bodyPr/>
          <a:lstStyle/>
          <a:p>
            <a:fld id="{8A342BC6-61CF-41D1-8641-F001AC9251E0}" type="slidenum">
              <a:rPr lang="en-US" smtClean="0"/>
              <a:t>‹#›</a:t>
            </a:fld>
            <a:endParaRPr lang="en-US"/>
          </a:p>
        </p:txBody>
      </p:sp>
    </p:spTree>
    <p:extLst>
      <p:ext uri="{BB962C8B-B14F-4D97-AF65-F5344CB8AC3E}">
        <p14:creationId xmlns:p14="http://schemas.microsoft.com/office/powerpoint/2010/main" val="12955214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967041-0136-44F9-AFB3-E4034AC49B3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1985F8C-BA59-4854-B50B-19840F1332D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FBCB760-33E8-4DE5-BBFD-5AEE9FFD6E2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B7BDA97-5177-4B1D-8701-B0BF6F42FF2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2379AD0-3780-4FC5-928C-E75921D70C9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C459BE9-2782-409B-98BA-CFEEE1B5667F}"/>
              </a:ext>
            </a:extLst>
          </p:cNvPr>
          <p:cNvSpPr>
            <a:spLocks noGrp="1"/>
          </p:cNvSpPr>
          <p:nvPr>
            <p:ph type="dt" sz="half" idx="10"/>
          </p:nvPr>
        </p:nvSpPr>
        <p:spPr/>
        <p:txBody>
          <a:bodyPr/>
          <a:lstStyle/>
          <a:p>
            <a:fld id="{2A95E639-9DCB-4240-B0AD-A0FABCB91E50}" type="datetimeFigureOut">
              <a:rPr lang="en-US" smtClean="0"/>
              <a:t>1/27/2023</a:t>
            </a:fld>
            <a:endParaRPr lang="en-US"/>
          </a:p>
        </p:txBody>
      </p:sp>
      <p:sp>
        <p:nvSpPr>
          <p:cNvPr id="8" name="Footer Placeholder 7">
            <a:extLst>
              <a:ext uri="{FF2B5EF4-FFF2-40B4-BE49-F238E27FC236}">
                <a16:creationId xmlns:a16="http://schemas.microsoft.com/office/drawing/2014/main" id="{150AB910-61A6-4B66-AC7F-63898A0A1D1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71C5CB2-73D2-47F9-A6ED-EF6D9E2D252C}"/>
              </a:ext>
            </a:extLst>
          </p:cNvPr>
          <p:cNvSpPr>
            <a:spLocks noGrp="1"/>
          </p:cNvSpPr>
          <p:nvPr>
            <p:ph type="sldNum" sz="quarter" idx="12"/>
          </p:nvPr>
        </p:nvSpPr>
        <p:spPr/>
        <p:txBody>
          <a:bodyPr/>
          <a:lstStyle/>
          <a:p>
            <a:fld id="{8A342BC6-61CF-41D1-8641-F001AC9251E0}" type="slidenum">
              <a:rPr lang="en-US" smtClean="0"/>
              <a:t>‹#›</a:t>
            </a:fld>
            <a:endParaRPr lang="en-US"/>
          </a:p>
        </p:txBody>
      </p:sp>
    </p:spTree>
    <p:extLst>
      <p:ext uri="{BB962C8B-B14F-4D97-AF65-F5344CB8AC3E}">
        <p14:creationId xmlns:p14="http://schemas.microsoft.com/office/powerpoint/2010/main" val="20874399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1E4529-2EEF-4411-B9E5-7DFCC3C1D5F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B6D9BFA-DEBB-4CE8-BAA1-AC195E542671}"/>
              </a:ext>
            </a:extLst>
          </p:cNvPr>
          <p:cNvSpPr>
            <a:spLocks noGrp="1"/>
          </p:cNvSpPr>
          <p:nvPr>
            <p:ph type="dt" sz="half" idx="10"/>
          </p:nvPr>
        </p:nvSpPr>
        <p:spPr/>
        <p:txBody>
          <a:bodyPr/>
          <a:lstStyle/>
          <a:p>
            <a:fld id="{2A95E639-9DCB-4240-B0AD-A0FABCB91E50}" type="datetimeFigureOut">
              <a:rPr lang="en-US" smtClean="0"/>
              <a:t>1/27/2023</a:t>
            </a:fld>
            <a:endParaRPr lang="en-US"/>
          </a:p>
        </p:txBody>
      </p:sp>
      <p:sp>
        <p:nvSpPr>
          <p:cNvPr id="4" name="Footer Placeholder 3">
            <a:extLst>
              <a:ext uri="{FF2B5EF4-FFF2-40B4-BE49-F238E27FC236}">
                <a16:creationId xmlns:a16="http://schemas.microsoft.com/office/drawing/2014/main" id="{FE04AF0C-F209-40FA-9187-DE40EE44D4F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028E90D-947B-4E9E-89F6-878E2D0D5AB0}"/>
              </a:ext>
            </a:extLst>
          </p:cNvPr>
          <p:cNvSpPr>
            <a:spLocks noGrp="1"/>
          </p:cNvSpPr>
          <p:nvPr>
            <p:ph type="sldNum" sz="quarter" idx="12"/>
          </p:nvPr>
        </p:nvSpPr>
        <p:spPr/>
        <p:txBody>
          <a:bodyPr/>
          <a:lstStyle/>
          <a:p>
            <a:fld id="{8A342BC6-61CF-41D1-8641-F001AC9251E0}" type="slidenum">
              <a:rPr lang="en-US" smtClean="0"/>
              <a:t>‹#›</a:t>
            </a:fld>
            <a:endParaRPr lang="en-US"/>
          </a:p>
        </p:txBody>
      </p:sp>
    </p:spTree>
    <p:extLst>
      <p:ext uri="{BB962C8B-B14F-4D97-AF65-F5344CB8AC3E}">
        <p14:creationId xmlns:p14="http://schemas.microsoft.com/office/powerpoint/2010/main" val="21200917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3C7DB15-7723-4015-8A86-3DC0D4141780}"/>
              </a:ext>
            </a:extLst>
          </p:cNvPr>
          <p:cNvSpPr>
            <a:spLocks noGrp="1"/>
          </p:cNvSpPr>
          <p:nvPr>
            <p:ph type="dt" sz="half" idx="10"/>
          </p:nvPr>
        </p:nvSpPr>
        <p:spPr/>
        <p:txBody>
          <a:bodyPr/>
          <a:lstStyle/>
          <a:p>
            <a:fld id="{2A95E639-9DCB-4240-B0AD-A0FABCB91E50}" type="datetimeFigureOut">
              <a:rPr lang="en-US" smtClean="0"/>
              <a:t>1/27/2023</a:t>
            </a:fld>
            <a:endParaRPr lang="en-US"/>
          </a:p>
        </p:txBody>
      </p:sp>
      <p:sp>
        <p:nvSpPr>
          <p:cNvPr id="3" name="Footer Placeholder 2">
            <a:extLst>
              <a:ext uri="{FF2B5EF4-FFF2-40B4-BE49-F238E27FC236}">
                <a16:creationId xmlns:a16="http://schemas.microsoft.com/office/drawing/2014/main" id="{5F8A6520-F943-4E4F-834C-8864B1EAFE1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CEC5B6E-C8E8-4D78-B4B5-CA5DAE272732}"/>
              </a:ext>
            </a:extLst>
          </p:cNvPr>
          <p:cNvSpPr>
            <a:spLocks noGrp="1"/>
          </p:cNvSpPr>
          <p:nvPr>
            <p:ph type="sldNum" sz="quarter" idx="12"/>
          </p:nvPr>
        </p:nvSpPr>
        <p:spPr/>
        <p:txBody>
          <a:bodyPr/>
          <a:lstStyle/>
          <a:p>
            <a:fld id="{8A342BC6-61CF-41D1-8641-F001AC9251E0}" type="slidenum">
              <a:rPr lang="en-US" smtClean="0"/>
              <a:t>‹#›</a:t>
            </a:fld>
            <a:endParaRPr lang="en-US"/>
          </a:p>
        </p:txBody>
      </p:sp>
    </p:spTree>
    <p:extLst>
      <p:ext uri="{BB962C8B-B14F-4D97-AF65-F5344CB8AC3E}">
        <p14:creationId xmlns:p14="http://schemas.microsoft.com/office/powerpoint/2010/main" val="11040797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B3C160-1FB9-4F95-BC58-02CD407B6E3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17B9DC0-4086-48BA-9289-35D66D2809A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1EF9E94-FFB0-4D0D-B879-07727433634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4FD8D8B-C9D0-498D-BA20-A26C85CD9604}"/>
              </a:ext>
            </a:extLst>
          </p:cNvPr>
          <p:cNvSpPr>
            <a:spLocks noGrp="1"/>
          </p:cNvSpPr>
          <p:nvPr>
            <p:ph type="dt" sz="half" idx="10"/>
          </p:nvPr>
        </p:nvSpPr>
        <p:spPr/>
        <p:txBody>
          <a:bodyPr/>
          <a:lstStyle/>
          <a:p>
            <a:fld id="{2A95E639-9DCB-4240-B0AD-A0FABCB91E50}" type="datetimeFigureOut">
              <a:rPr lang="en-US" smtClean="0"/>
              <a:t>1/27/2023</a:t>
            </a:fld>
            <a:endParaRPr lang="en-US"/>
          </a:p>
        </p:txBody>
      </p:sp>
      <p:sp>
        <p:nvSpPr>
          <p:cNvPr id="6" name="Footer Placeholder 5">
            <a:extLst>
              <a:ext uri="{FF2B5EF4-FFF2-40B4-BE49-F238E27FC236}">
                <a16:creationId xmlns:a16="http://schemas.microsoft.com/office/drawing/2014/main" id="{1AC1CD18-D4A0-45FB-A6E0-45A69C09C05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A6412C5-36A6-4772-AC3B-FEECEB117543}"/>
              </a:ext>
            </a:extLst>
          </p:cNvPr>
          <p:cNvSpPr>
            <a:spLocks noGrp="1"/>
          </p:cNvSpPr>
          <p:nvPr>
            <p:ph type="sldNum" sz="quarter" idx="12"/>
          </p:nvPr>
        </p:nvSpPr>
        <p:spPr/>
        <p:txBody>
          <a:bodyPr/>
          <a:lstStyle/>
          <a:p>
            <a:fld id="{8A342BC6-61CF-41D1-8641-F001AC9251E0}" type="slidenum">
              <a:rPr lang="en-US" smtClean="0"/>
              <a:t>‹#›</a:t>
            </a:fld>
            <a:endParaRPr lang="en-US"/>
          </a:p>
        </p:txBody>
      </p:sp>
    </p:spTree>
    <p:extLst>
      <p:ext uri="{BB962C8B-B14F-4D97-AF65-F5344CB8AC3E}">
        <p14:creationId xmlns:p14="http://schemas.microsoft.com/office/powerpoint/2010/main" val="40765180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0F95A2-3E8E-4682-A5A1-E1954B6DC67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9753428-1C76-4187-9D0C-A2F49659552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DB2F2C7-039F-44A6-980D-C95F74D65DC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ED662E6-CF1C-434F-B582-BBFC12061304}"/>
              </a:ext>
            </a:extLst>
          </p:cNvPr>
          <p:cNvSpPr>
            <a:spLocks noGrp="1"/>
          </p:cNvSpPr>
          <p:nvPr>
            <p:ph type="dt" sz="half" idx="10"/>
          </p:nvPr>
        </p:nvSpPr>
        <p:spPr/>
        <p:txBody>
          <a:bodyPr/>
          <a:lstStyle/>
          <a:p>
            <a:fld id="{2A95E639-9DCB-4240-B0AD-A0FABCB91E50}" type="datetimeFigureOut">
              <a:rPr lang="en-US" smtClean="0"/>
              <a:t>1/27/2023</a:t>
            </a:fld>
            <a:endParaRPr lang="en-US"/>
          </a:p>
        </p:txBody>
      </p:sp>
      <p:sp>
        <p:nvSpPr>
          <p:cNvPr id="6" name="Footer Placeholder 5">
            <a:extLst>
              <a:ext uri="{FF2B5EF4-FFF2-40B4-BE49-F238E27FC236}">
                <a16:creationId xmlns:a16="http://schemas.microsoft.com/office/drawing/2014/main" id="{191BE570-7263-4197-A3C8-FCAFA9929B0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BA084A3-D251-487E-995D-9043DEA60590}"/>
              </a:ext>
            </a:extLst>
          </p:cNvPr>
          <p:cNvSpPr>
            <a:spLocks noGrp="1"/>
          </p:cNvSpPr>
          <p:nvPr>
            <p:ph type="sldNum" sz="quarter" idx="12"/>
          </p:nvPr>
        </p:nvSpPr>
        <p:spPr/>
        <p:txBody>
          <a:bodyPr/>
          <a:lstStyle/>
          <a:p>
            <a:fld id="{8A342BC6-61CF-41D1-8641-F001AC9251E0}" type="slidenum">
              <a:rPr lang="en-US" smtClean="0"/>
              <a:t>‹#›</a:t>
            </a:fld>
            <a:endParaRPr lang="en-US"/>
          </a:p>
        </p:txBody>
      </p:sp>
    </p:spTree>
    <p:extLst>
      <p:ext uri="{BB962C8B-B14F-4D97-AF65-F5344CB8AC3E}">
        <p14:creationId xmlns:p14="http://schemas.microsoft.com/office/powerpoint/2010/main" val="21921569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EABC0B3-1BE1-4CF8-945B-337DCF7AFAF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A987105-ED37-4DF3-A323-E790BB02664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7A1B396-5766-444E-9A29-8968831DB36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A95E639-9DCB-4240-B0AD-A0FABCB91E50}" type="datetimeFigureOut">
              <a:rPr lang="en-US" smtClean="0"/>
              <a:t>1/27/2023</a:t>
            </a:fld>
            <a:endParaRPr lang="en-US"/>
          </a:p>
        </p:txBody>
      </p:sp>
      <p:sp>
        <p:nvSpPr>
          <p:cNvPr id="5" name="Footer Placeholder 4">
            <a:extLst>
              <a:ext uri="{FF2B5EF4-FFF2-40B4-BE49-F238E27FC236}">
                <a16:creationId xmlns:a16="http://schemas.microsoft.com/office/drawing/2014/main" id="{AB562729-D3DD-4239-BC3A-593A2891B89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38E5EBC-A9A8-4AE6-A257-650A8187B29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342BC6-61CF-41D1-8641-F001AC9251E0}" type="slidenum">
              <a:rPr lang="en-US" smtClean="0"/>
              <a:t>‹#›</a:t>
            </a:fld>
            <a:endParaRPr lang="en-US"/>
          </a:p>
        </p:txBody>
      </p:sp>
    </p:spTree>
    <p:extLst>
      <p:ext uri="{BB962C8B-B14F-4D97-AF65-F5344CB8AC3E}">
        <p14:creationId xmlns:p14="http://schemas.microsoft.com/office/powerpoint/2010/main" val="36545442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wmf"/><Relationship Id="rId7" Type="http://schemas.openxmlformats.org/officeDocument/2006/relationships/image" Target="../media/image3.wmf"/><Relationship Id="rId2" Type="http://schemas.openxmlformats.org/officeDocument/2006/relationships/oleObject" Target="../embeddings/oleObject1.bin"/><Relationship Id="rId1" Type="http://schemas.openxmlformats.org/officeDocument/2006/relationships/slideLayout" Target="../slideLayouts/slideLayout2.xml"/><Relationship Id="rId6" Type="http://schemas.openxmlformats.org/officeDocument/2006/relationships/oleObject" Target="../embeddings/oleObject3.bin"/><Relationship Id="rId5" Type="http://schemas.openxmlformats.org/officeDocument/2006/relationships/image" Target="../media/image2.wmf"/><Relationship Id="rId4" Type="http://schemas.openxmlformats.org/officeDocument/2006/relationships/oleObject" Target="../embeddings/oleObject2.bin"/></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4.w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FC01BC-ACDA-479D-91CD-EE62A8A7CA9E}"/>
              </a:ext>
            </a:extLst>
          </p:cNvPr>
          <p:cNvSpPr>
            <a:spLocks noGrp="1"/>
          </p:cNvSpPr>
          <p:nvPr>
            <p:ph type="ctrTitle"/>
          </p:nvPr>
        </p:nvSpPr>
        <p:spPr/>
        <p:txBody>
          <a:bodyPr/>
          <a:lstStyle/>
          <a:p>
            <a:r>
              <a:rPr lang="en-US" b="1" dirty="0">
                <a:latin typeface="Times New Roman" panose="02020603050405020304" pitchFamily="18" charset="0"/>
                <a:cs typeface="Times New Roman" panose="02020603050405020304" pitchFamily="18" charset="0"/>
              </a:rPr>
              <a:t>Unit 7: Cluster Analysis</a:t>
            </a:r>
          </a:p>
        </p:txBody>
      </p:sp>
    </p:spTree>
    <p:extLst>
      <p:ext uri="{BB962C8B-B14F-4D97-AF65-F5344CB8AC3E}">
        <p14:creationId xmlns:p14="http://schemas.microsoft.com/office/powerpoint/2010/main" val="10098021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Book Antiqua" panose="02040602050305030304" pitchFamily="18" charset="0"/>
              </a:rPr>
              <a:t>K-Means Algorithm</a:t>
            </a:r>
          </a:p>
        </p:txBody>
      </p:sp>
      <p:sp>
        <p:nvSpPr>
          <p:cNvPr id="3" name="Content Placeholder 2"/>
          <p:cNvSpPr>
            <a:spLocks noGrp="1"/>
          </p:cNvSpPr>
          <p:nvPr>
            <p:ph idx="1"/>
          </p:nvPr>
        </p:nvSpPr>
        <p:spPr/>
        <p:txBody>
          <a:bodyPr>
            <a:normAutofit lnSpcReduction="10000"/>
          </a:bodyPr>
          <a:lstStyle/>
          <a:p>
            <a:pPr marL="514350" indent="-514350" algn="just">
              <a:buFont typeface="+mj-lt"/>
              <a:buAutoNum type="arabicPeriod"/>
            </a:pPr>
            <a:r>
              <a:rPr lang="en-US" dirty="0">
                <a:latin typeface="Book Antiqua" panose="02040602050305030304" pitchFamily="18" charset="0"/>
              </a:rPr>
              <a:t>Initialize cluster centroids </a:t>
            </a:r>
            <a:r>
              <a:rPr lang="el-GR" dirty="0">
                <a:latin typeface="Book Antiqua" panose="02040602050305030304" pitchFamily="18" charset="0"/>
              </a:rPr>
              <a:t>μ</a:t>
            </a:r>
            <a:r>
              <a:rPr lang="el-GR" baseline="-25000" dirty="0">
                <a:latin typeface="Book Antiqua" panose="02040602050305030304" pitchFamily="18" charset="0"/>
              </a:rPr>
              <a:t>1</a:t>
            </a:r>
            <a:r>
              <a:rPr lang="el-GR" dirty="0">
                <a:latin typeface="Book Antiqua" panose="02040602050305030304" pitchFamily="18" charset="0"/>
              </a:rPr>
              <a:t>, μ</a:t>
            </a:r>
            <a:r>
              <a:rPr lang="el-GR" baseline="-25000" dirty="0">
                <a:latin typeface="Book Antiqua" panose="02040602050305030304" pitchFamily="18" charset="0"/>
              </a:rPr>
              <a:t>2</a:t>
            </a:r>
            <a:r>
              <a:rPr lang="el-GR" dirty="0">
                <a:latin typeface="Book Antiqua" panose="02040602050305030304" pitchFamily="18" charset="0"/>
              </a:rPr>
              <a:t>, . . . , μ</a:t>
            </a:r>
            <a:r>
              <a:rPr lang="en-US" baseline="-25000" dirty="0">
                <a:latin typeface="Book Antiqua" panose="02040602050305030304" pitchFamily="18" charset="0"/>
              </a:rPr>
              <a:t>k</a:t>
            </a:r>
            <a:r>
              <a:rPr lang="en-US" dirty="0">
                <a:latin typeface="Book Antiqua" panose="02040602050305030304" pitchFamily="18" charset="0"/>
              </a:rPr>
              <a:t> belonging to data points randomly.</a:t>
            </a:r>
          </a:p>
          <a:p>
            <a:pPr marL="514350" indent="-514350" algn="just">
              <a:buFont typeface="+mj-lt"/>
              <a:buAutoNum type="arabicPeriod"/>
            </a:pPr>
            <a:r>
              <a:rPr lang="en-US" dirty="0">
                <a:latin typeface="Book Antiqua" panose="02040602050305030304" pitchFamily="18" charset="0"/>
              </a:rPr>
              <a:t>Repeat Until Convergence</a:t>
            </a:r>
          </a:p>
          <a:p>
            <a:pPr marL="0" indent="0" algn="just">
              <a:buNone/>
            </a:pPr>
            <a:r>
              <a:rPr lang="en-US" dirty="0">
                <a:latin typeface="Book Antiqua" panose="02040602050305030304" pitchFamily="18" charset="0"/>
              </a:rPr>
              <a:t>	{</a:t>
            </a:r>
          </a:p>
          <a:p>
            <a:pPr marL="0" indent="0" algn="just">
              <a:buNone/>
            </a:pPr>
            <a:r>
              <a:rPr lang="en-US" dirty="0">
                <a:latin typeface="Book Antiqua" panose="02040602050305030304" pitchFamily="18" charset="0"/>
              </a:rPr>
              <a:t>		For every </a:t>
            </a:r>
            <a:r>
              <a:rPr lang="en-US" dirty="0" err="1">
                <a:latin typeface="Book Antiqua" panose="02040602050305030304" pitchFamily="18" charset="0"/>
              </a:rPr>
              <a:t>i</a:t>
            </a:r>
            <a:r>
              <a:rPr lang="en-US" dirty="0">
                <a:latin typeface="Book Antiqua" panose="02040602050305030304" pitchFamily="18" charset="0"/>
              </a:rPr>
              <a:t>, set</a:t>
            </a:r>
          </a:p>
          <a:p>
            <a:pPr marL="0" indent="0" algn="just">
              <a:buNone/>
            </a:pPr>
            <a:endParaRPr lang="en-US" dirty="0">
              <a:latin typeface="Book Antiqua" panose="02040602050305030304" pitchFamily="18" charset="0"/>
            </a:endParaRPr>
          </a:p>
          <a:p>
            <a:pPr marL="0" indent="0" algn="just">
              <a:buNone/>
            </a:pPr>
            <a:r>
              <a:rPr lang="en-US" dirty="0">
                <a:latin typeface="Book Antiqua" panose="02040602050305030304" pitchFamily="18" charset="0"/>
              </a:rPr>
              <a:t>		for every j, set</a:t>
            </a:r>
          </a:p>
          <a:p>
            <a:pPr marL="0" indent="0" algn="just">
              <a:buNone/>
            </a:pPr>
            <a:r>
              <a:rPr lang="en-US" dirty="0">
                <a:latin typeface="Book Antiqua" panose="02040602050305030304" pitchFamily="18" charset="0"/>
              </a:rPr>
              <a:t>						</a:t>
            </a:r>
          </a:p>
          <a:p>
            <a:pPr marL="0" indent="0" algn="just">
              <a:buNone/>
            </a:pPr>
            <a:r>
              <a:rPr lang="en-US" dirty="0">
                <a:latin typeface="Book Antiqua" panose="02040602050305030304" pitchFamily="18" charset="0"/>
              </a:rPr>
              <a:t>	}</a:t>
            </a:r>
          </a:p>
          <a:p>
            <a:pPr marL="457200" lvl="1" indent="0" algn="just">
              <a:buNone/>
            </a:pPr>
            <a:endParaRPr lang="en-US" dirty="0">
              <a:latin typeface="Book Antiqua" panose="02040602050305030304" pitchFamily="18" charset="0"/>
            </a:endParaRPr>
          </a:p>
          <a:p>
            <a:pPr algn="just"/>
            <a:endParaRPr lang="en-US" dirty="0">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US"/>
              <a:t>Applied ML                                       Prepared BY: Arjun Saud</a:t>
            </a:r>
          </a:p>
        </p:txBody>
      </p:sp>
      <p:pic>
        <p:nvPicPr>
          <p:cNvPr id="5" name="Picture 4"/>
          <p:cNvPicPr>
            <a:picLocks noChangeAspect="1"/>
          </p:cNvPicPr>
          <p:nvPr/>
        </p:nvPicPr>
        <p:blipFill>
          <a:blip r:embed="rId2"/>
          <a:stretch>
            <a:fillRect/>
          </a:stretch>
        </p:blipFill>
        <p:spPr>
          <a:xfrm>
            <a:off x="3376172" y="3987058"/>
            <a:ext cx="3016648" cy="598389"/>
          </a:xfrm>
          <a:prstGeom prst="rect">
            <a:avLst/>
          </a:prstGeom>
        </p:spPr>
      </p:pic>
      <p:pic>
        <p:nvPicPr>
          <p:cNvPr id="7" name="Picture 6"/>
          <p:cNvPicPr>
            <a:picLocks noChangeAspect="1"/>
          </p:cNvPicPr>
          <p:nvPr/>
        </p:nvPicPr>
        <p:blipFill>
          <a:blip r:embed="rId3"/>
          <a:stretch>
            <a:fillRect/>
          </a:stretch>
        </p:blipFill>
        <p:spPr>
          <a:xfrm>
            <a:off x="3462534" y="4991016"/>
            <a:ext cx="2843923" cy="780378"/>
          </a:xfrm>
          <a:prstGeom prst="rect">
            <a:avLst/>
          </a:prstGeom>
        </p:spPr>
      </p:pic>
    </p:spTree>
    <p:extLst>
      <p:ext uri="{BB962C8B-B14F-4D97-AF65-F5344CB8AC3E}">
        <p14:creationId xmlns:p14="http://schemas.microsoft.com/office/powerpoint/2010/main" val="3167395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Book Antiqua" panose="02040602050305030304" pitchFamily="18" charset="0"/>
              </a:rPr>
              <a:t>K-Means Algorithm</a:t>
            </a:r>
          </a:p>
        </p:txBody>
      </p:sp>
      <p:sp>
        <p:nvSpPr>
          <p:cNvPr id="3" name="Content Placeholder 2"/>
          <p:cNvSpPr>
            <a:spLocks noGrp="1"/>
          </p:cNvSpPr>
          <p:nvPr>
            <p:ph idx="1"/>
          </p:nvPr>
        </p:nvSpPr>
        <p:spPr/>
        <p:txBody>
          <a:bodyPr>
            <a:normAutofit/>
          </a:bodyPr>
          <a:lstStyle/>
          <a:p>
            <a:pPr marL="0" indent="0" algn="just">
              <a:buNone/>
            </a:pPr>
            <a:r>
              <a:rPr lang="en-US" dirty="0">
                <a:latin typeface="Book Antiqua" panose="02040602050305030304" pitchFamily="18" charset="0"/>
              </a:rPr>
              <a:t>Example: Divide the data points {(2,10), ((2,5), (8,4), (5,8), (7,5), (6,4)} into two clusters.</a:t>
            </a:r>
          </a:p>
          <a:p>
            <a:pPr marL="0" indent="0" algn="just">
              <a:buNone/>
            </a:pPr>
            <a:r>
              <a:rPr lang="en-US" b="1" i="1" dirty="0">
                <a:latin typeface="Book Antiqua" panose="02040602050305030304" pitchFamily="18" charset="0"/>
              </a:rPr>
              <a:t>Solution</a:t>
            </a:r>
            <a:endParaRPr lang="en-US" dirty="0">
              <a:latin typeface="Book Antiqua" panose="02040602050305030304" pitchFamily="18" charset="0"/>
            </a:endParaRPr>
          </a:p>
          <a:p>
            <a:pPr marL="0" indent="403225" algn="just" defTabSz="403225">
              <a:buNone/>
            </a:pPr>
            <a:r>
              <a:rPr lang="en-US" dirty="0">
                <a:latin typeface="Book Antiqua" panose="02040602050305030304" pitchFamily="18" charset="0"/>
              </a:rPr>
              <a:t>Let </a:t>
            </a:r>
            <a:r>
              <a:rPr lang="en-US" b="1" dirty="0">
                <a:latin typeface="Book Antiqua" panose="02040602050305030304" pitchFamily="18" charset="0"/>
              </a:rPr>
              <a:t>p1=(2,10)	p2=(2,5)</a:t>
            </a:r>
            <a:r>
              <a:rPr lang="en-US" dirty="0">
                <a:latin typeface="Book Antiqua" panose="02040602050305030304" pitchFamily="18" charset="0"/>
              </a:rPr>
              <a:t>	p3=(8,4)	</a:t>
            </a:r>
            <a:r>
              <a:rPr lang="en-US" b="1" dirty="0">
                <a:latin typeface="Book Antiqua" panose="02040602050305030304" pitchFamily="18" charset="0"/>
              </a:rPr>
              <a:t>p4=(5,8)</a:t>
            </a:r>
            <a:r>
              <a:rPr lang="en-US" dirty="0">
                <a:latin typeface="Book Antiqua" panose="02040602050305030304" pitchFamily="18" charset="0"/>
              </a:rPr>
              <a:t>	p5=(7,5)	p6=(6,4)</a:t>
            </a:r>
          </a:p>
          <a:p>
            <a:pPr marL="0" indent="403225" algn="just">
              <a:buNone/>
            </a:pPr>
            <a:r>
              <a:rPr lang="en-US" b="1" i="1" dirty="0">
                <a:latin typeface="Book Antiqua" panose="02040602050305030304" pitchFamily="18" charset="0"/>
              </a:rPr>
              <a:t>Initial step</a:t>
            </a:r>
          </a:p>
          <a:p>
            <a:pPr marL="0" indent="403225" algn="just">
              <a:buNone/>
            </a:pPr>
            <a:r>
              <a:rPr lang="en-US" dirty="0">
                <a:latin typeface="Book Antiqua" panose="02040602050305030304" pitchFamily="18" charset="0"/>
              </a:rPr>
              <a:t>Choose Cluster centers randomly</a:t>
            </a:r>
          </a:p>
          <a:p>
            <a:pPr marL="0" indent="403225" algn="just">
              <a:buNone/>
            </a:pPr>
            <a:r>
              <a:rPr lang="en-US" dirty="0">
                <a:latin typeface="Book Antiqua" panose="02040602050305030304" pitchFamily="18" charset="0"/>
              </a:rPr>
              <a:t>Let </a:t>
            </a:r>
            <a:r>
              <a:rPr lang="el-GR" dirty="0">
                <a:latin typeface="Book Antiqua" panose="02040602050305030304" pitchFamily="18" charset="0"/>
              </a:rPr>
              <a:t>μ</a:t>
            </a:r>
            <a:r>
              <a:rPr lang="el-GR" baseline="-25000" dirty="0">
                <a:latin typeface="Book Antiqua" panose="02040602050305030304" pitchFamily="18" charset="0"/>
              </a:rPr>
              <a:t>1 </a:t>
            </a:r>
            <a:r>
              <a:rPr lang="en-US" dirty="0">
                <a:latin typeface="Book Antiqua" panose="02040602050305030304" pitchFamily="18" charset="0"/>
              </a:rPr>
              <a:t>=(2,5)   and </a:t>
            </a:r>
            <a:r>
              <a:rPr lang="el-GR" dirty="0">
                <a:latin typeface="Book Antiqua" panose="02040602050305030304" pitchFamily="18" charset="0"/>
              </a:rPr>
              <a:t>μ</a:t>
            </a:r>
            <a:r>
              <a:rPr lang="en-US" baseline="-25000" dirty="0">
                <a:latin typeface="Book Antiqua" panose="02040602050305030304" pitchFamily="18" charset="0"/>
              </a:rPr>
              <a:t>2</a:t>
            </a:r>
            <a:r>
              <a:rPr lang="el-GR" baseline="-25000" dirty="0">
                <a:latin typeface="Book Antiqua" panose="02040602050305030304" pitchFamily="18" charset="0"/>
              </a:rPr>
              <a:t> </a:t>
            </a:r>
            <a:r>
              <a:rPr lang="en-US" dirty="0">
                <a:latin typeface="Book Antiqua" panose="02040602050305030304" pitchFamily="18" charset="0"/>
              </a:rPr>
              <a:t>=(6,4) are two initial cluster centers.</a:t>
            </a:r>
          </a:p>
          <a:p>
            <a:pPr marL="0" indent="0" algn="just">
              <a:buNone/>
            </a:pPr>
            <a:r>
              <a:rPr lang="en-US" dirty="0">
                <a:latin typeface="Book Antiqua" panose="02040602050305030304" pitchFamily="18" charset="0"/>
              </a:rPr>
              <a:t>     </a:t>
            </a:r>
          </a:p>
        </p:txBody>
      </p:sp>
      <p:sp>
        <p:nvSpPr>
          <p:cNvPr id="4" name="Footer Placeholder 3"/>
          <p:cNvSpPr>
            <a:spLocks noGrp="1"/>
          </p:cNvSpPr>
          <p:nvPr>
            <p:ph type="ftr" sz="quarter" idx="11"/>
          </p:nvPr>
        </p:nvSpPr>
        <p:spPr/>
        <p:txBody>
          <a:bodyPr/>
          <a:lstStyle/>
          <a:p>
            <a:r>
              <a:rPr lang="en-US"/>
              <a:t>Applied ML                                       Prepared BY: Arjun Saud</a:t>
            </a:r>
          </a:p>
        </p:txBody>
      </p:sp>
    </p:spTree>
    <p:extLst>
      <p:ext uri="{BB962C8B-B14F-4D97-AF65-F5344CB8AC3E}">
        <p14:creationId xmlns:p14="http://schemas.microsoft.com/office/powerpoint/2010/main" val="7030246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Book Antiqua" panose="02040602050305030304" pitchFamily="18" charset="0"/>
              </a:rPr>
              <a:t>K-Means Algorithm</a:t>
            </a:r>
          </a:p>
        </p:txBody>
      </p:sp>
      <p:sp>
        <p:nvSpPr>
          <p:cNvPr id="3" name="Content Placeholder 2"/>
          <p:cNvSpPr>
            <a:spLocks noGrp="1"/>
          </p:cNvSpPr>
          <p:nvPr>
            <p:ph idx="1"/>
          </p:nvPr>
        </p:nvSpPr>
        <p:spPr/>
        <p:txBody>
          <a:bodyPr>
            <a:normAutofit/>
          </a:bodyPr>
          <a:lstStyle/>
          <a:p>
            <a:pPr marL="0" indent="0" algn="just">
              <a:buNone/>
            </a:pPr>
            <a:r>
              <a:rPr lang="en-US" b="1" i="1" dirty="0">
                <a:latin typeface="Book Antiqua" panose="02040602050305030304" pitchFamily="18" charset="0"/>
              </a:rPr>
              <a:t>Iteration 1: </a:t>
            </a:r>
            <a:r>
              <a:rPr lang="en-US" sz="2600" dirty="0">
                <a:latin typeface="Book Antiqua" panose="02040602050305030304" pitchFamily="18" charset="0"/>
              </a:rPr>
              <a:t>Calculate distance between clusters centers and each data points</a:t>
            </a:r>
          </a:p>
          <a:p>
            <a:pPr marL="0" indent="0" algn="just">
              <a:buNone/>
            </a:pPr>
            <a:r>
              <a:rPr lang="en-US" sz="2600" dirty="0">
                <a:latin typeface="Book Antiqua" panose="02040602050305030304" pitchFamily="18" charset="0"/>
              </a:rPr>
              <a:t>d(</a:t>
            </a:r>
            <a:r>
              <a:rPr lang="el-GR" sz="2400" dirty="0">
                <a:latin typeface="Book Antiqua" panose="02040602050305030304" pitchFamily="18" charset="0"/>
              </a:rPr>
              <a:t>μ</a:t>
            </a:r>
            <a:r>
              <a:rPr lang="el-GR" sz="2400" baseline="-25000" dirty="0">
                <a:latin typeface="Book Antiqua" panose="02040602050305030304" pitchFamily="18" charset="0"/>
              </a:rPr>
              <a:t>1</a:t>
            </a:r>
            <a:r>
              <a:rPr lang="en-US" sz="2600" dirty="0">
                <a:latin typeface="Book Antiqua" panose="02040602050305030304" pitchFamily="18" charset="0"/>
              </a:rPr>
              <a:t>,p</a:t>
            </a:r>
            <a:r>
              <a:rPr lang="en-US" sz="2600" baseline="-25000" dirty="0">
                <a:latin typeface="Book Antiqua" panose="02040602050305030304" pitchFamily="18" charset="0"/>
              </a:rPr>
              <a:t>1</a:t>
            </a:r>
            <a:r>
              <a:rPr lang="en-US" sz="2600" dirty="0">
                <a:latin typeface="Book Antiqua" panose="02040602050305030304" pitchFamily="18" charset="0"/>
              </a:rPr>
              <a:t>)=5				d(</a:t>
            </a:r>
            <a:r>
              <a:rPr lang="el-GR" sz="2400" dirty="0">
                <a:latin typeface="Book Antiqua" panose="02040602050305030304" pitchFamily="18" charset="0"/>
              </a:rPr>
              <a:t>μ</a:t>
            </a:r>
            <a:r>
              <a:rPr lang="en-US" sz="2400" baseline="-25000" dirty="0">
                <a:latin typeface="Book Antiqua" panose="02040602050305030304" pitchFamily="18" charset="0"/>
              </a:rPr>
              <a:t>2</a:t>
            </a:r>
            <a:r>
              <a:rPr lang="en-US" sz="2600" dirty="0">
                <a:latin typeface="Book Antiqua" panose="02040602050305030304" pitchFamily="18" charset="0"/>
              </a:rPr>
              <a:t>,p</a:t>
            </a:r>
            <a:r>
              <a:rPr lang="en-US" sz="2600" baseline="-25000" dirty="0">
                <a:latin typeface="Book Antiqua" panose="02040602050305030304" pitchFamily="18" charset="0"/>
              </a:rPr>
              <a:t>1</a:t>
            </a:r>
            <a:r>
              <a:rPr lang="en-US" sz="2600" dirty="0">
                <a:latin typeface="Book Antiqua" panose="02040602050305030304" pitchFamily="18" charset="0"/>
              </a:rPr>
              <a:t>)=7.21</a:t>
            </a:r>
          </a:p>
          <a:p>
            <a:pPr marL="0" indent="0" algn="just">
              <a:buNone/>
            </a:pPr>
            <a:r>
              <a:rPr lang="en-US" sz="2600" dirty="0">
                <a:latin typeface="Book Antiqua" panose="02040602050305030304" pitchFamily="18" charset="0"/>
              </a:rPr>
              <a:t>d(</a:t>
            </a:r>
            <a:r>
              <a:rPr lang="el-GR" sz="2400" dirty="0">
                <a:latin typeface="Book Antiqua" panose="02040602050305030304" pitchFamily="18" charset="0"/>
              </a:rPr>
              <a:t>μ</a:t>
            </a:r>
            <a:r>
              <a:rPr lang="el-GR" sz="2400" baseline="-25000" dirty="0">
                <a:latin typeface="Book Antiqua" panose="02040602050305030304" pitchFamily="18" charset="0"/>
              </a:rPr>
              <a:t>1</a:t>
            </a:r>
            <a:r>
              <a:rPr lang="en-US" sz="2600" dirty="0">
                <a:latin typeface="Book Antiqua" panose="02040602050305030304" pitchFamily="18" charset="0"/>
              </a:rPr>
              <a:t>,p</a:t>
            </a:r>
            <a:r>
              <a:rPr lang="en-US" sz="2600" baseline="-25000" dirty="0">
                <a:latin typeface="Book Antiqua" panose="02040602050305030304" pitchFamily="18" charset="0"/>
              </a:rPr>
              <a:t>2</a:t>
            </a:r>
            <a:r>
              <a:rPr lang="en-US" sz="2600" dirty="0">
                <a:latin typeface="Book Antiqua" panose="02040602050305030304" pitchFamily="18" charset="0"/>
              </a:rPr>
              <a:t>)=0				d(</a:t>
            </a:r>
            <a:r>
              <a:rPr lang="el-GR" sz="2400" dirty="0">
                <a:latin typeface="Book Antiqua" panose="02040602050305030304" pitchFamily="18" charset="0"/>
              </a:rPr>
              <a:t>μ</a:t>
            </a:r>
            <a:r>
              <a:rPr lang="en-US" sz="2400" baseline="-25000" dirty="0">
                <a:latin typeface="Book Antiqua" panose="02040602050305030304" pitchFamily="18" charset="0"/>
              </a:rPr>
              <a:t>2</a:t>
            </a:r>
            <a:r>
              <a:rPr lang="en-US" sz="2600" dirty="0">
                <a:latin typeface="Book Antiqua" panose="02040602050305030304" pitchFamily="18" charset="0"/>
              </a:rPr>
              <a:t>,p</a:t>
            </a:r>
            <a:r>
              <a:rPr lang="en-US" sz="2600" baseline="-25000" dirty="0">
                <a:latin typeface="Book Antiqua" panose="02040602050305030304" pitchFamily="18" charset="0"/>
              </a:rPr>
              <a:t>2</a:t>
            </a:r>
            <a:r>
              <a:rPr lang="en-US" sz="2600" dirty="0">
                <a:latin typeface="Book Antiqua" panose="02040602050305030304" pitchFamily="18" charset="0"/>
              </a:rPr>
              <a:t>)=4.12</a:t>
            </a:r>
          </a:p>
          <a:p>
            <a:pPr marL="0" indent="0" algn="just">
              <a:buNone/>
            </a:pPr>
            <a:r>
              <a:rPr lang="en-US" sz="2600" dirty="0">
                <a:latin typeface="Book Antiqua" panose="02040602050305030304" pitchFamily="18" charset="0"/>
              </a:rPr>
              <a:t>d(</a:t>
            </a:r>
            <a:r>
              <a:rPr lang="el-GR" sz="2400" dirty="0">
                <a:latin typeface="Book Antiqua" panose="02040602050305030304" pitchFamily="18" charset="0"/>
              </a:rPr>
              <a:t>μ</a:t>
            </a:r>
            <a:r>
              <a:rPr lang="el-GR" sz="2400" baseline="-25000" dirty="0">
                <a:latin typeface="Book Antiqua" panose="02040602050305030304" pitchFamily="18" charset="0"/>
              </a:rPr>
              <a:t>1</a:t>
            </a:r>
            <a:r>
              <a:rPr lang="en-US" sz="2600" dirty="0">
                <a:latin typeface="Book Antiqua" panose="02040602050305030304" pitchFamily="18" charset="0"/>
              </a:rPr>
              <a:t>,p</a:t>
            </a:r>
            <a:r>
              <a:rPr lang="en-US" sz="2600" baseline="-25000" dirty="0">
                <a:latin typeface="Book Antiqua" panose="02040602050305030304" pitchFamily="18" charset="0"/>
              </a:rPr>
              <a:t>3</a:t>
            </a:r>
            <a:r>
              <a:rPr lang="en-US" sz="2600" dirty="0">
                <a:latin typeface="Book Antiqua" panose="02040602050305030304" pitchFamily="18" charset="0"/>
              </a:rPr>
              <a:t>)=6.08			d(</a:t>
            </a:r>
            <a:r>
              <a:rPr lang="el-GR" sz="2400" dirty="0">
                <a:latin typeface="Book Antiqua" panose="02040602050305030304" pitchFamily="18" charset="0"/>
              </a:rPr>
              <a:t>μ</a:t>
            </a:r>
            <a:r>
              <a:rPr lang="en-US" sz="2400" baseline="-25000" dirty="0">
                <a:latin typeface="Book Antiqua" panose="02040602050305030304" pitchFamily="18" charset="0"/>
              </a:rPr>
              <a:t>2</a:t>
            </a:r>
            <a:r>
              <a:rPr lang="en-US" sz="2600" dirty="0">
                <a:latin typeface="Book Antiqua" panose="02040602050305030304" pitchFamily="18" charset="0"/>
              </a:rPr>
              <a:t>,p</a:t>
            </a:r>
            <a:r>
              <a:rPr lang="en-US" sz="2600" baseline="-25000" dirty="0">
                <a:latin typeface="Book Antiqua" panose="02040602050305030304" pitchFamily="18" charset="0"/>
              </a:rPr>
              <a:t>3</a:t>
            </a:r>
            <a:r>
              <a:rPr lang="en-US" sz="2600" dirty="0">
                <a:latin typeface="Book Antiqua" panose="02040602050305030304" pitchFamily="18" charset="0"/>
              </a:rPr>
              <a:t>)=2</a:t>
            </a:r>
          </a:p>
          <a:p>
            <a:pPr marL="0" indent="0" algn="just">
              <a:buNone/>
            </a:pPr>
            <a:r>
              <a:rPr lang="en-US" sz="2600" dirty="0">
                <a:latin typeface="Book Antiqua" panose="02040602050305030304" pitchFamily="18" charset="0"/>
              </a:rPr>
              <a:t>d(</a:t>
            </a:r>
            <a:r>
              <a:rPr lang="el-GR" sz="2400" dirty="0">
                <a:latin typeface="Book Antiqua" panose="02040602050305030304" pitchFamily="18" charset="0"/>
              </a:rPr>
              <a:t>μ</a:t>
            </a:r>
            <a:r>
              <a:rPr lang="el-GR" sz="2400" baseline="-25000" dirty="0">
                <a:latin typeface="Book Antiqua" panose="02040602050305030304" pitchFamily="18" charset="0"/>
              </a:rPr>
              <a:t>1</a:t>
            </a:r>
            <a:r>
              <a:rPr lang="en-US" sz="2600" dirty="0">
                <a:latin typeface="Book Antiqua" panose="02040602050305030304" pitchFamily="18" charset="0"/>
              </a:rPr>
              <a:t>,p</a:t>
            </a:r>
            <a:r>
              <a:rPr lang="en-US" sz="2600" baseline="-25000" dirty="0">
                <a:latin typeface="Book Antiqua" panose="02040602050305030304" pitchFamily="18" charset="0"/>
              </a:rPr>
              <a:t>4</a:t>
            </a:r>
            <a:r>
              <a:rPr lang="en-US" sz="2600" dirty="0">
                <a:latin typeface="Book Antiqua" panose="02040602050305030304" pitchFamily="18" charset="0"/>
              </a:rPr>
              <a:t>)=4.24			d(</a:t>
            </a:r>
            <a:r>
              <a:rPr lang="el-GR" sz="2400" dirty="0">
                <a:latin typeface="Book Antiqua" panose="02040602050305030304" pitchFamily="18" charset="0"/>
              </a:rPr>
              <a:t>μ</a:t>
            </a:r>
            <a:r>
              <a:rPr lang="en-US" sz="2400" baseline="-25000" dirty="0">
                <a:latin typeface="Book Antiqua" panose="02040602050305030304" pitchFamily="18" charset="0"/>
              </a:rPr>
              <a:t>2</a:t>
            </a:r>
            <a:r>
              <a:rPr lang="en-US" sz="2600" dirty="0">
                <a:latin typeface="Book Antiqua" panose="02040602050305030304" pitchFamily="18" charset="0"/>
              </a:rPr>
              <a:t>,p</a:t>
            </a:r>
            <a:r>
              <a:rPr lang="en-US" sz="2600" baseline="-25000" dirty="0">
                <a:latin typeface="Book Antiqua" panose="02040602050305030304" pitchFamily="18" charset="0"/>
              </a:rPr>
              <a:t>4</a:t>
            </a:r>
            <a:r>
              <a:rPr lang="en-US" sz="2600" dirty="0">
                <a:latin typeface="Book Antiqua" panose="02040602050305030304" pitchFamily="18" charset="0"/>
              </a:rPr>
              <a:t>)=4.12</a:t>
            </a:r>
          </a:p>
          <a:p>
            <a:pPr marL="0" indent="0" algn="just">
              <a:buNone/>
            </a:pPr>
            <a:r>
              <a:rPr lang="en-US" sz="2600" dirty="0">
                <a:latin typeface="Book Antiqua" panose="02040602050305030304" pitchFamily="18" charset="0"/>
              </a:rPr>
              <a:t>d(</a:t>
            </a:r>
            <a:r>
              <a:rPr lang="el-GR" sz="2400" dirty="0">
                <a:latin typeface="Book Antiqua" panose="02040602050305030304" pitchFamily="18" charset="0"/>
              </a:rPr>
              <a:t>μ</a:t>
            </a:r>
            <a:r>
              <a:rPr lang="el-GR" sz="2400" baseline="-25000" dirty="0">
                <a:latin typeface="Book Antiqua" panose="02040602050305030304" pitchFamily="18" charset="0"/>
              </a:rPr>
              <a:t>1</a:t>
            </a:r>
            <a:r>
              <a:rPr lang="en-US" sz="2600" dirty="0">
                <a:latin typeface="Book Antiqua" panose="02040602050305030304" pitchFamily="18" charset="0"/>
              </a:rPr>
              <a:t>,p</a:t>
            </a:r>
            <a:r>
              <a:rPr lang="en-US" sz="2600" baseline="-25000" dirty="0">
                <a:latin typeface="Book Antiqua" panose="02040602050305030304" pitchFamily="18" charset="0"/>
              </a:rPr>
              <a:t>5</a:t>
            </a:r>
            <a:r>
              <a:rPr lang="en-US" sz="2600" dirty="0">
                <a:latin typeface="Book Antiqua" panose="02040602050305030304" pitchFamily="18" charset="0"/>
              </a:rPr>
              <a:t>)=5				d(</a:t>
            </a:r>
            <a:r>
              <a:rPr lang="el-GR" sz="2400" dirty="0">
                <a:latin typeface="Book Antiqua" panose="02040602050305030304" pitchFamily="18" charset="0"/>
              </a:rPr>
              <a:t>μ</a:t>
            </a:r>
            <a:r>
              <a:rPr lang="en-US" sz="2400" baseline="-25000" dirty="0">
                <a:latin typeface="Book Antiqua" panose="02040602050305030304" pitchFamily="18" charset="0"/>
              </a:rPr>
              <a:t>2</a:t>
            </a:r>
            <a:r>
              <a:rPr lang="en-US" sz="2600" dirty="0">
                <a:latin typeface="Book Antiqua" panose="02040602050305030304" pitchFamily="18" charset="0"/>
              </a:rPr>
              <a:t>,p</a:t>
            </a:r>
            <a:r>
              <a:rPr lang="en-US" sz="2600" baseline="-25000" dirty="0">
                <a:latin typeface="Book Antiqua" panose="02040602050305030304" pitchFamily="18" charset="0"/>
              </a:rPr>
              <a:t>5</a:t>
            </a:r>
            <a:r>
              <a:rPr lang="en-US" sz="2600" dirty="0">
                <a:latin typeface="Book Antiqua" panose="02040602050305030304" pitchFamily="18" charset="0"/>
              </a:rPr>
              <a:t>)=1.41</a:t>
            </a:r>
          </a:p>
          <a:p>
            <a:pPr marL="0" indent="0" algn="just">
              <a:buNone/>
            </a:pPr>
            <a:r>
              <a:rPr lang="en-US" sz="2600" dirty="0">
                <a:latin typeface="Book Antiqua" panose="02040602050305030304" pitchFamily="18" charset="0"/>
              </a:rPr>
              <a:t>d(</a:t>
            </a:r>
            <a:r>
              <a:rPr lang="el-GR" sz="2400" dirty="0">
                <a:latin typeface="Book Antiqua" panose="02040602050305030304" pitchFamily="18" charset="0"/>
              </a:rPr>
              <a:t>μ</a:t>
            </a:r>
            <a:r>
              <a:rPr lang="el-GR" sz="2400" baseline="-25000" dirty="0">
                <a:latin typeface="Book Antiqua" panose="02040602050305030304" pitchFamily="18" charset="0"/>
              </a:rPr>
              <a:t>1</a:t>
            </a:r>
            <a:r>
              <a:rPr lang="en-US" sz="2600" dirty="0">
                <a:latin typeface="Book Antiqua" panose="02040602050305030304" pitchFamily="18" charset="0"/>
              </a:rPr>
              <a:t>,p</a:t>
            </a:r>
            <a:r>
              <a:rPr lang="en-US" sz="2600" baseline="-25000" dirty="0">
                <a:latin typeface="Book Antiqua" panose="02040602050305030304" pitchFamily="18" charset="0"/>
              </a:rPr>
              <a:t>6</a:t>
            </a:r>
            <a:r>
              <a:rPr lang="en-US" sz="2600" dirty="0">
                <a:latin typeface="Book Antiqua" panose="02040602050305030304" pitchFamily="18" charset="0"/>
              </a:rPr>
              <a:t>)=4.12			d(</a:t>
            </a:r>
            <a:r>
              <a:rPr lang="el-GR" sz="2400" dirty="0">
                <a:latin typeface="Book Antiqua" panose="02040602050305030304" pitchFamily="18" charset="0"/>
              </a:rPr>
              <a:t>μ</a:t>
            </a:r>
            <a:r>
              <a:rPr lang="en-US" sz="2400" baseline="-25000" dirty="0">
                <a:latin typeface="Book Antiqua" panose="02040602050305030304" pitchFamily="18" charset="0"/>
              </a:rPr>
              <a:t>2</a:t>
            </a:r>
            <a:r>
              <a:rPr lang="en-US" sz="2600" dirty="0">
                <a:latin typeface="Book Antiqua" panose="02040602050305030304" pitchFamily="18" charset="0"/>
              </a:rPr>
              <a:t>,p</a:t>
            </a:r>
            <a:r>
              <a:rPr lang="en-US" sz="2600" baseline="-25000" dirty="0">
                <a:latin typeface="Book Antiqua" panose="02040602050305030304" pitchFamily="18" charset="0"/>
              </a:rPr>
              <a:t>6</a:t>
            </a:r>
            <a:r>
              <a:rPr lang="en-US" sz="2600" dirty="0">
                <a:latin typeface="Book Antiqua" panose="02040602050305030304" pitchFamily="18" charset="0"/>
              </a:rPr>
              <a:t>)=0</a:t>
            </a:r>
          </a:p>
          <a:p>
            <a:pPr marL="0" indent="0" algn="just">
              <a:buNone/>
            </a:pPr>
            <a:r>
              <a:rPr lang="en-US" sz="2600" dirty="0">
                <a:latin typeface="Book Antiqua" panose="02040602050305030304" pitchFamily="18" charset="0"/>
              </a:rPr>
              <a:t>Thus, Cluster1={p1,p2}	cluster2={p3,p4,p5,p6}</a:t>
            </a:r>
          </a:p>
          <a:p>
            <a:pPr marL="0" indent="0" algn="just">
              <a:buNone/>
            </a:pPr>
            <a:endParaRPr lang="en-US" sz="2600" dirty="0">
              <a:latin typeface="Book Antiqua" panose="02040602050305030304" pitchFamily="18" charset="0"/>
            </a:endParaRPr>
          </a:p>
          <a:p>
            <a:pPr marL="0" indent="0" algn="just">
              <a:buNone/>
            </a:pPr>
            <a:endParaRPr lang="en-US" sz="2600" dirty="0">
              <a:latin typeface="Book Antiqua" panose="02040602050305030304" pitchFamily="18" charset="0"/>
            </a:endParaRPr>
          </a:p>
          <a:p>
            <a:pPr algn="just"/>
            <a:endParaRPr lang="en-US" dirty="0">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US"/>
              <a:t>Applied ML                                       Prepared BY: Arjun Saud</a:t>
            </a:r>
          </a:p>
        </p:txBody>
      </p:sp>
    </p:spTree>
    <p:extLst>
      <p:ext uri="{BB962C8B-B14F-4D97-AF65-F5344CB8AC3E}">
        <p14:creationId xmlns:p14="http://schemas.microsoft.com/office/powerpoint/2010/main" val="378285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Book Antiqua" panose="02040602050305030304" pitchFamily="18" charset="0"/>
              </a:rPr>
              <a:t>K-Means Algorithm</a:t>
            </a:r>
          </a:p>
        </p:txBody>
      </p:sp>
      <p:sp>
        <p:nvSpPr>
          <p:cNvPr id="3" name="Content Placeholder 2"/>
          <p:cNvSpPr>
            <a:spLocks noGrp="1"/>
          </p:cNvSpPr>
          <p:nvPr>
            <p:ph idx="1"/>
          </p:nvPr>
        </p:nvSpPr>
        <p:spPr/>
        <p:txBody>
          <a:bodyPr>
            <a:normAutofit/>
          </a:bodyPr>
          <a:lstStyle/>
          <a:p>
            <a:pPr marL="0" indent="0" algn="just">
              <a:buNone/>
            </a:pPr>
            <a:r>
              <a:rPr lang="en-US" b="1" i="1" dirty="0">
                <a:latin typeface="Book Antiqua" panose="02040602050305030304" pitchFamily="18" charset="0"/>
              </a:rPr>
              <a:t>Iteration 2: </a:t>
            </a:r>
            <a:r>
              <a:rPr lang="en-US" i="1" dirty="0">
                <a:latin typeface="Book Antiqua" panose="02040602050305030304" pitchFamily="18" charset="0"/>
              </a:rPr>
              <a:t>New Cluster centers: </a:t>
            </a:r>
            <a:r>
              <a:rPr lang="el-GR" dirty="0">
                <a:latin typeface="Book Antiqua" panose="02040602050305030304" pitchFamily="18" charset="0"/>
              </a:rPr>
              <a:t>μ</a:t>
            </a:r>
            <a:r>
              <a:rPr lang="el-GR" baseline="-25000" dirty="0">
                <a:latin typeface="Book Antiqua" panose="02040602050305030304" pitchFamily="18" charset="0"/>
              </a:rPr>
              <a:t>1 </a:t>
            </a:r>
            <a:r>
              <a:rPr lang="en-US" i="1" dirty="0">
                <a:latin typeface="Book Antiqua" panose="02040602050305030304" pitchFamily="18" charset="0"/>
              </a:rPr>
              <a:t>=(2,7.5)	</a:t>
            </a:r>
            <a:r>
              <a:rPr lang="el-GR" dirty="0">
                <a:latin typeface="Book Antiqua" panose="02040602050305030304" pitchFamily="18" charset="0"/>
              </a:rPr>
              <a:t> μ</a:t>
            </a:r>
            <a:r>
              <a:rPr lang="en-US" baseline="-25000" dirty="0">
                <a:latin typeface="Book Antiqua" panose="02040602050305030304" pitchFamily="18" charset="0"/>
              </a:rPr>
              <a:t>2</a:t>
            </a:r>
            <a:r>
              <a:rPr lang="el-GR" baseline="-25000" dirty="0">
                <a:latin typeface="Book Antiqua" panose="02040602050305030304" pitchFamily="18" charset="0"/>
              </a:rPr>
              <a:t> </a:t>
            </a:r>
            <a:r>
              <a:rPr lang="en-US" i="1" dirty="0">
                <a:latin typeface="Book Antiqua" panose="02040602050305030304" pitchFamily="18" charset="0"/>
              </a:rPr>
              <a:t>=(6.5,5.25)</a:t>
            </a:r>
          </a:p>
          <a:p>
            <a:pPr marL="0" indent="0" algn="just">
              <a:buNone/>
            </a:pPr>
            <a:r>
              <a:rPr lang="en-US" sz="2600" dirty="0">
                <a:latin typeface="Book Antiqua" panose="02040602050305030304" pitchFamily="18" charset="0"/>
              </a:rPr>
              <a:t>d(</a:t>
            </a:r>
            <a:r>
              <a:rPr lang="el-GR" sz="2400" dirty="0">
                <a:latin typeface="Book Antiqua" panose="02040602050305030304" pitchFamily="18" charset="0"/>
              </a:rPr>
              <a:t>μ</a:t>
            </a:r>
            <a:r>
              <a:rPr lang="el-GR" sz="2400" baseline="-25000" dirty="0">
                <a:latin typeface="Book Antiqua" panose="02040602050305030304" pitchFamily="18" charset="0"/>
              </a:rPr>
              <a:t>1</a:t>
            </a:r>
            <a:r>
              <a:rPr lang="en-US" sz="2600" dirty="0">
                <a:latin typeface="Book Antiqua" panose="02040602050305030304" pitchFamily="18" charset="0"/>
              </a:rPr>
              <a:t>,p</a:t>
            </a:r>
            <a:r>
              <a:rPr lang="en-US" sz="2600" baseline="-25000" dirty="0">
                <a:latin typeface="Book Antiqua" panose="02040602050305030304" pitchFamily="18" charset="0"/>
              </a:rPr>
              <a:t>1</a:t>
            </a:r>
            <a:r>
              <a:rPr lang="en-US" sz="2600" dirty="0">
                <a:latin typeface="Book Antiqua" panose="02040602050305030304" pitchFamily="18" charset="0"/>
              </a:rPr>
              <a:t>)=2.5				d(</a:t>
            </a:r>
            <a:r>
              <a:rPr lang="el-GR" sz="2400" dirty="0">
                <a:latin typeface="Book Antiqua" panose="02040602050305030304" pitchFamily="18" charset="0"/>
              </a:rPr>
              <a:t>μ</a:t>
            </a:r>
            <a:r>
              <a:rPr lang="en-US" sz="2400" baseline="-25000" dirty="0">
                <a:latin typeface="Book Antiqua" panose="02040602050305030304" pitchFamily="18" charset="0"/>
              </a:rPr>
              <a:t>2</a:t>
            </a:r>
            <a:r>
              <a:rPr lang="en-US" sz="2600" dirty="0">
                <a:latin typeface="Book Antiqua" panose="02040602050305030304" pitchFamily="18" charset="0"/>
              </a:rPr>
              <a:t>,p</a:t>
            </a:r>
            <a:r>
              <a:rPr lang="en-US" sz="2600" baseline="-25000" dirty="0">
                <a:latin typeface="Book Antiqua" panose="02040602050305030304" pitchFamily="18" charset="0"/>
              </a:rPr>
              <a:t>1</a:t>
            </a:r>
            <a:r>
              <a:rPr lang="en-US" sz="2600" dirty="0">
                <a:latin typeface="Book Antiqua" panose="02040602050305030304" pitchFamily="18" charset="0"/>
              </a:rPr>
              <a:t>)=6.54</a:t>
            </a:r>
          </a:p>
          <a:p>
            <a:pPr marL="0" indent="0" algn="just">
              <a:buNone/>
            </a:pPr>
            <a:r>
              <a:rPr lang="en-US" sz="2600" dirty="0">
                <a:latin typeface="Book Antiqua" panose="02040602050305030304" pitchFamily="18" charset="0"/>
              </a:rPr>
              <a:t>d(</a:t>
            </a:r>
            <a:r>
              <a:rPr lang="el-GR" sz="2400" dirty="0">
                <a:latin typeface="Book Antiqua" panose="02040602050305030304" pitchFamily="18" charset="0"/>
              </a:rPr>
              <a:t>μ</a:t>
            </a:r>
            <a:r>
              <a:rPr lang="el-GR" sz="2400" baseline="-25000" dirty="0">
                <a:latin typeface="Book Antiqua" panose="02040602050305030304" pitchFamily="18" charset="0"/>
              </a:rPr>
              <a:t>1</a:t>
            </a:r>
            <a:r>
              <a:rPr lang="en-US" sz="2600" dirty="0">
                <a:latin typeface="Book Antiqua" panose="02040602050305030304" pitchFamily="18" charset="0"/>
              </a:rPr>
              <a:t>,p</a:t>
            </a:r>
            <a:r>
              <a:rPr lang="en-US" sz="2600" baseline="-25000" dirty="0">
                <a:latin typeface="Book Antiqua" panose="02040602050305030304" pitchFamily="18" charset="0"/>
              </a:rPr>
              <a:t>2</a:t>
            </a:r>
            <a:r>
              <a:rPr lang="en-US" sz="2600" dirty="0">
                <a:latin typeface="Book Antiqua" panose="02040602050305030304" pitchFamily="18" charset="0"/>
              </a:rPr>
              <a:t>)=2.5				d(</a:t>
            </a:r>
            <a:r>
              <a:rPr lang="el-GR" sz="2400" dirty="0">
                <a:latin typeface="Book Antiqua" panose="02040602050305030304" pitchFamily="18" charset="0"/>
              </a:rPr>
              <a:t>μ</a:t>
            </a:r>
            <a:r>
              <a:rPr lang="en-US" sz="2400" baseline="-25000" dirty="0">
                <a:latin typeface="Book Antiqua" panose="02040602050305030304" pitchFamily="18" charset="0"/>
              </a:rPr>
              <a:t>2</a:t>
            </a:r>
            <a:r>
              <a:rPr lang="en-US" sz="2600" dirty="0">
                <a:latin typeface="Book Antiqua" panose="02040602050305030304" pitchFamily="18" charset="0"/>
              </a:rPr>
              <a:t>,p</a:t>
            </a:r>
            <a:r>
              <a:rPr lang="en-US" sz="2600" baseline="-25000" dirty="0">
                <a:latin typeface="Book Antiqua" panose="02040602050305030304" pitchFamily="18" charset="0"/>
              </a:rPr>
              <a:t>2</a:t>
            </a:r>
            <a:r>
              <a:rPr lang="en-US" sz="2600" dirty="0">
                <a:latin typeface="Book Antiqua" panose="02040602050305030304" pitchFamily="18" charset="0"/>
              </a:rPr>
              <a:t>)=4.51</a:t>
            </a:r>
          </a:p>
          <a:p>
            <a:pPr marL="0" indent="0" algn="just">
              <a:buNone/>
            </a:pPr>
            <a:r>
              <a:rPr lang="en-US" sz="2600" dirty="0">
                <a:latin typeface="Book Antiqua" panose="02040602050305030304" pitchFamily="18" charset="0"/>
              </a:rPr>
              <a:t>d(</a:t>
            </a:r>
            <a:r>
              <a:rPr lang="el-GR" sz="2400" dirty="0">
                <a:latin typeface="Book Antiqua" panose="02040602050305030304" pitchFamily="18" charset="0"/>
              </a:rPr>
              <a:t>μ</a:t>
            </a:r>
            <a:r>
              <a:rPr lang="el-GR" sz="2400" baseline="-25000" dirty="0">
                <a:latin typeface="Book Antiqua" panose="02040602050305030304" pitchFamily="18" charset="0"/>
              </a:rPr>
              <a:t>1</a:t>
            </a:r>
            <a:r>
              <a:rPr lang="en-US" sz="2600" dirty="0">
                <a:latin typeface="Book Antiqua" panose="02040602050305030304" pitchFamily="18" charset="0"/>
              </a:rPr>
              <a:t>,p</a:t>
            </a:r>
            <a:r>
              <a:rPr lang="en-US" sz="2600" baseline="-25000" dirty="0">
                <a:latin typeface="Book Antiqua" panose="02040602050305030304" pitchFamily="18" charset="0"/>
              </a:rPr>
              <a:t>3</a:t>
            </a:r>
            <a:r>
              <a:rPr lang="en-US" sz="2600" dirty="0">
                <a:latin typeface="Book Antiqua" panose="02040602050305030304" pitchFamily="18" charset="0"/>
              </a:rPr>
              <a:t>)=6.95			d(</a:t>
            </a:r>
            <a:r>
              <a:rPr lang="el-GR" sz="2400" dirty="0">
                <a:latin typeface="Book Antiqua" panose="02040602050305030304" pitchFamily="18" charset="0"/>
              </a:rPr>
              <a:t>μ</a:t>
            </a:r>
            <a:r>
              <a:rPr lang="en-US" sz="2400" baseline="-25000" dirty="0">
                <a:latin typeface="Book Antiqua" panose="02040602050305030304" pitchFamily="18" charset="0"/>
              </a:rPr>
              <a:t>2</a:t>
            </a:r>
            <a:r>
              <a:rPr lang="en-US" sz="2600" dirty="0">
                <a:latin typeface="Book Antiqua" panose="02040602050305030304" pitchFamily="18" charset="0"/>
              </a:rPr>
              <a:t>,p</a:t>
            </a:r>
            <a:r>
              <a:rPr lang="en-US" sz="2600" baseline="-25000" dirty="0">
                <a:latin typeface="Book Antiqua" panose="02040602050305030304" pitchFamily="18" charset="0"/>
              </a:rPr>
              <a:t>3</a:t>
            </a:r>
            <a:r>
              <a:rPr lang="en-US" sz="2600" dirty="0">
                <a:latin typeface="Book Antiqua" panose="02040602050305030304" pitchFamily="18" charset="0"/>
              </a:rPr>
              <a:t>)=1.95</a:t>
            </a:r>
          </a:p>
          <a:p>
            <a:pPr marL="0" indent="0" algn="just">
              <a:buNone/>
            </a:pPr>
            <a:r>
              <a:rPr lang="en-US" sz="2600" dirty="0">
                <a:latin typeface="Book Antiqua" panose="02040602050305030304" pitchFamily="18" charset="0"/>
              </a:rPr>
              <a:t>d(</a:t>
            </a:r>
            <a:r>
              <a:rPr lang="el-GR" sz="2400" dirty="0">
                <a:latin typeface="Book Antiqua" panose="02040602050305030304" pitchFamily="18" charset="0"/>
              </a:rPr>
              <a:t>μ</a:t>
            </a:r>
            <a:r>
              <a:rPr lang="el-GR" sz="2400" baseline="-25000" dirty="0">
                <a:latin typeface="Book Antiqua" panose="02040602050305030304" pitchFamily="18" charset="0"/>
              </a:rPr>
              <a:t>1</a:t>
            </a:r>
            <a:r>
              <a:rPr lang="en-US" sz="2600" dirty="0">
                <a:latin typeface="Book Antiqua" panose="02040602050305030304" pitchFamily="18" charset="0"/>
              </a:rPr>
              <a:t>,p</a:t>
            </a:r>
            <a:r>
              <a:rPr lang="en-US" sz="2600" baseline="-25000" dirty="0">
                <a:latin typeface="Book Antiqua" panose="02040602050305030304" pitchFamily="18" charset="0"/>
              </a:rPr>
              <a:t>4</a:t>
            </a:r>
            <a:r>
              <a:rPr lang="en-US" sz="2600" dirty="0">
                <a:latin typeface="Book Antiqua" panose="02040602050305030304" pitchFamily="18" charset="0"/>
              </a:rPr>
              <a:t>)=3.04			d(</a:t>
            </a:r>
            <a:r>
              <a:rPr lang="el-GR" sz="2400" dirty="0">
                <a:latin typeface="Book Antiqua" panose="02040602050305030304" pitchFamily="18" charset="0"/>
              </a:rPr>
              <a:t>μ</a:t>
            </a:r>
            <a:r>
              <a:rPr lang="en-US" sz="2400" baseline="-25000" dirty="0">
                <a:latin typeface="Book Antiqua" panose="02040602050305030304" pitchFamily="18" charset="0"/>
              </a:rPr>
              <a:t>2</a:t>
            </a:r>
            <a:r>
              <a:rPr lang="en-US" sz="2600" dirty="0">
                <a:latin typeface="Book Antiqua" panose="02040602050305030304" pitchFamily="18" charset="0"/>
              </a:rPr>
              <a:t>,p</a:t>
            </a:r>
            <a:r>
              <a:rPr lang="en-US" sz="2600" baseline="-25000" dirty="0">
                <a:latin typeface="Book Antiqua" panose="02040602050305030304" pitchFamily="18" charset="0"/>
              </a:rPr>
              <a:t>4</a:t>
            </a:r>
            <a:r>
              <a:rPr lang="en-US" sz="2600" dirty="0">
                <a:latin typeface="Book Antiqua" panose="02040602050305030304" pitchFamily="18" charset="0"/>
              </a:rPr>
              <a:t>)=3.13</a:t>
            </a:r>
          </a:p>
          <a:p>
            <a:pPr marL="0" indent="0" algn="just">
              <a:buNone/>
            </a:pPr>
            <a:r>
              <a:rPr lang="en-US" sz="2600" dirty="0">
                <a:latin typeface="Book Antiqua" panose="02040602050305030304" pitchFamily="18" charset="0"/>
              </a:rPr>
              <a:t>d(</a:t>
            </a:r>
            <a:r>
              <a:rPr lang="el-GR" sz="2400" dirty="0">
                <a:latin typeface="Book Antiqua" panose="02040602050305030304" pitchFamily="18" charset="0"/>
              </a:rPr>
              <a:t>μ</a:t>
            </a:r>
            <a:r>
              <a:rPr lang="el-GR" sz="2400" baseline="-25000" dirty="0">
                <a:latin typeface="Book Antiqua" panose="02040602050305030304" pitchFamily="18" charset="0"/>
              </a:rPr>
              <a:t>1</a:t>
            </a:r>
            <a:r>
              <a:rPr lang="en-US" sz="2600" dirty="0">
                <a:latin typeface="Book Antiqua" panose="02040602050305030304" pitchFamily="18" charset="0"/>
              </a:rPr>
              <a:t>,p</a:t>
            </a:r>
            <a:r>
              <a:rPr lang="en-US" sz="2600" baseline="-25000" dirty="0">
                <a:latin typeface="Book Antiqua" panose="02040602050305030304" pitchFamily="18" charset="0"/>
              </a:rPr>
              <a:t>5</a:t>
            </a:r>
            <a:r>
              <a:rPr lang="en-US" sz="2600" dirty="0">
                <a:latin typeface="Book Antiqua" panose="02040602050305030304" pitchFamily="18" charset="0"/>
              </a:rPr>
              <a:t>)=4.59			d(</a:t>
            </a:r>
            <a:r>
              <a:rPr lang="el-GR" sz="2400" dirty="0">
                <a:latin typeface="Book Antiqua" panose="02040602050305030304" pitchFamily="18" charset="0"/>
              </a:rPr>
              <a:t>μ</a:t>
            </a:r>
            <a:r>
              <a:rPr lang="en-US" sz="2400" baseline="-25000" dirty="0">
                <a:latin typeface="Book Antiqua" panose="02040602050305030304" pitchFamily="18" charset="0"/>
              </a:rPr>
              <a:t>2</a:t>
            </a:r>
            <a:r>
              <a:rPr lang="en-US" sz="2600" dirty="0">
                <a:latin typeface="Book Antiqua" panose="02040602050305030304" pitchFamily="18" charset="0"/>
              </a:rPr>
              <a:t>,p</a:t>
            </a:r>
            <a:r>
              <a:rPr lang="en-US" sz="2600" baseline="-25000" dirty="0">
                <a:latin typeface="Book Antiqua" panose="02040602050305030304" pitchFamily="18" charset="0"/>
              </a:rPr>
              <a:t>5</a:t>
            </a:r>
            <a:r>
              <a:rPr lang="en-US" sz="2600" dirty="0">
                <a:latin typeface="Book Antiqua" panose="02040602050305030304" pitchFamily="18" charset="0"/>
              </a:rPr>
              <a:t>)= 0.56</a:t>
            </a:r>
          </a:p>
          <a:p>
            <a:pPr marL="0" indent="0" algn="just">
              <a:buNone/>
            </a:pPr>
            <a:r>
              <a:rPr lang="en-US" sz="2600" dirty="0">
                <a:latin typeface="Book Antiqua" panose="02040602050305030304" pitchFamily="18" charset="0"/>
              </a:rPr>
              <a:t>d(</a:t>
            </a:r>
            <a:r>
              <a:rPr lang="el-GR" sz="2400" dirty="0">
                <a:latin typeface="Book Antiqua" panose="02040602050305030304" pitchFamily="18" charset="0"/>
              </a:rPr>
              <a:t>μ</a:t>
            </a:r>
            <a:r>
              <a:rPr lang="el-GR" sz="2400" baseline="-25000" dirty="0">
                <a:latin typeface="Book Antiqua" panose="02040602050305030304" pitchFamily="18" charset="0"/>
              </a:rPr>
              <a:t>1</a:t>
            </a:r>
            <a:r>
              <a:rPr lang="en-US" sz="2600" dirty="0">
                <a:latin typeface="Book Antiqua" panose="02040602050305030304" pitchFamily="18" charset="0"/>
              </a:rPr>
              <a:t>,p</a:t>
            </a:r>
            <a:r>
              <a:rPr lang="en-US" sz="2600" baseline="-25000" dirty="0">
                <a:latin typeface="Book Antiqua" panose="02040602050305030304" pitchFamily="18" charset="0"/>
              </a:rPr>
              <a:t>6</a:t>
            </a:r>
            <a:r>
              <a:rPr lang="en-US" sz="2600" dirty="0">
                <a:latin typeface="Book Antiqua" panose="02040602050305030304" pitchFamily="18" charset="0"/>
              </a:rPr>
              <a:t>)= 5.32 			d(</a:t>
            </a:r>
            <a:r>
              <a:rPr lang="el-GR" sz="2400" dirty="0">
                <a:latin typeface="Book Antiqua" panose="02040602050305030304" pitchFamily="18" charset="0"/>
              </a:rPr>
              <a:t>μ</a:t>
            </a:r>
            <a:r>
              <a:rPr lang="en-US" sz="2400" baseline="-25000" dirty="0">
                <a:latin typeface="Book Antiqua" panose="02040602050305030304" pitchFamily="18" charset="0"/>
              </a:rPr>
              <a:t>2</a:t>
            </a:r>
            <a:r>
              <a:rPr lang="en-US" sz="2600" dirty="0">
                <a:latin typeface="Book Antiqua" panose="02040602050305030304" pitchFamily="18" charset="0"/>
              </a:rPr>
              <a:t>,p</a:t>
            </a:r>
            <a:r>
              <a:rPr lang="en-US" sz="2600" baseline="-25000" dirty="0">
                <a:latin typeface="Book Antiqua" panose="02040602050305030304" pitchFamily="18" charset="0"/>
              </a:rPr>
              <a:t>6</a:t>
            </a:r>
            <a:r>
              <a:rPr lang="en-US" sz="2600" dirty="0">
                <a:latin typeface="Book Antiqua" panose="02040602050305030304" pitchFamily="18" charset="0"/>
              </a:rPr>
              <a:t>)=1.35</a:t>
            </a:r>
          </a:p>
          <a:p>
            <a:pPr marL="0" indent="0" algn="just">
              <a:buNone/>
            </a:pPr>
            <a:r>
              <a:rPr lang="en-US" sz="2600" dirty="0">
                <a:latin typeface="Book Antiqua" panose="02040602050305030304" pitchFamily="18" charset="0"/>
              </a:rPr>
              <a:t>Thus, Cluster1={p1,p2,p4}	cluster2={p3,p5,p6}</a:t>
            </a:r>
          </a:p>
          <a:p>
            <a:pPr marL="0" indent="0" algn="just">
              <a:buNone/>
            </a:pPr>
            <a:endParaRPr lang="en-US" sz="2600" dirty="0">
              <a:latin typeface="Book Antiqua" panose="02040602050305030304" pitchFamily="18" charset="0"/>
            </a:endParaRPr>
          </a:p>
          <a:p>
            <a:pPr marL="0" indent="0" algn="just">
              <a:buNone/>
            </a:pPr>
            <a:endParaRPr lang="en-US" sz="2600" dirty="0">
              <a:latin typeface="Book Antiqua" panose="02040602050305030304" pitchFamily="18" charset="0"/>
            </a:endParaRPr>
          </a:p>
          <a:p>
            <a:pPr marL="0" indent="0" algn="just">
              <a:buNone/>
            </a:pPr>
            <a:endParaRPr lang="en-US" sz="2600" dirty="0">
              <a:latin typeface="Book Antiqua" panose="02040602050305030304" pitchFamily="18" charset="0"/>
            </a:endParaRPr>
          </a:p>
          <a:p>
            <a:pPr algn="just"/>
            <a:endParaRPr lang="en-US" dirty="0">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US"/>
              <a:t>Applied ML                                       Prepared BY: Arjun Saud</a:t>
            </a:r>
          </a:p>
        </p:txBody>
      </p:sp>
    </p:spTree>
    <p:extLst>
      <p:ext uri="{BB962C8B-B14F-4D97-AF65-F5344CB8AC3E}">
        <p14:creationId xmlns:p14="http://schemas.microsoft.com/office/powerpoint/2010/main" val="16729460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Book Antiqua" panose="02040602050305030304" pitchFamily="18" charset="0"/>
              </a:rPr>
              <a:t>K-Means Algorithm</a:t>
            </a:r>
          </a:p>
        </p:txBody>
      </p:sp>
      <p:sp>
        <p:nvSpPr>
          <p:cNvPr id="3" name="Content Placeholder 2"/>
          <p:cNvSpPr>
            <a:spLocks noGrp="1"/>
          </p:cNvSpPr>
          <p:nvPr>
            <p:ph idx="1"/>
          </p:nvPr>
        </p:nvSpPr>
        <p:spPr/>
        <p:txBody>
          <a:bodyPr>
            <a:normAutofit/>
          </a:bodyPr>
          <a:lstStyle/>
          <a:p>
            <a:pPr marL="0" indent="0" algn="just">
              <a:buNone/>
            </a:pPr>
            <a:r>
              <a:rPr lang="en-US" b="1" i="1" dirty="0">
                <a:latin typeface="Book Antiqua" panose="02040602050305030304" pitchFamily="18" charset="0"/>
              </a:rPr>
              <a:t>Iteration 3: </a:t>
            </a:r>
            <a:r>
              <a:rPr lang="en-US" i="1" dirty="0">
                <a:latin typeface="Book Antiqua" panose="02040602050305030304" pitchFamily="18" charset="0"/>
              </a:rPr>
              <a:t>New Cluster centers: </a:t>
            </a:r>
            <a:r>
              <a:rPr lang="el-GR" dirty="0">
                <a:latin typeface="Book Antiqua" panose="02040602050305030304" pitchFamily="18" charset="0"/>
              </a:rPr>
              <a:t>μ</a:t>
            </a:r>
            <a:r>
              <a:rPr lang="el-GR" baseline="-25000" dirty="0">
                <a:latin typeface="Book Antiqua" panose="02040602050305030304" pitchFamily="18" charset="0"/>
              </a:rPr>
              <a:t>1 </a:t>
            </a:r>
            <a:r>
              <a:rPr lang="en-US" i="1" dirty="0">
                <a:latin typeface="Book Antiqua" panose="02040602050305030304" pitchFamily="18" charset="0"/>
              </a:rPr>
              <a:t>= (3,7.67) 	</a:t>
            </a:r>
            <a:r>
              <a:rPr lang="el-GR" dirty="0">
                <a:latin typeface="Book Antiqua" panose="02040602050305030304" pitchFamily="18" charset="0"/>
              </a:rPr>
              <a:t> μ</a:t>
            </a:r>
            <a:r>
              <a:rPr lang="en-US" baseline="-25000" dirty="0">
                <a:latin typeface="Book Antiqua" panose="02040602050305030304" pitchFamily="18" charset="0"/>
              </a:rPr>
              <a:t>2</a:t>
            </a:r>
            <a:r>
              <a:rPr lang="el-GR" baseline="-25000" dirty="0">
                <a:latin typeface="Book Antiqua" panose="02040602050305030304" pitchFamily="18" charset="0"/>
              </a:rPr>
              <a:t> </a:t>
            </a:r>
            <a:r>
              <a:rPr lang="en-US" i="1" dirty="0">
                <a:latin typeface="Book Antiqua" panose="02040602050305030304" pitchFamily="18" charset="0"/>
              </a:rPr>
              <a:t>==(7,4.33)</a:t>
            </a:r>
          </a:p>
          <a:p>
            <a:pPr marL="0" indent="0" algn="just">
              <a:buNone/>
            </a:pPr>
            <a:r>
              <a:rPr lang="en-US" sz="2600" dirty="0">
                <a:latin typeface="Book Antiqua" panose="02040602050305030304" pitchFamily="18" charset="0"/>
              </a:rPr>
              <a:t>d(</a:t>
            </a:r>
            <a:r>
              <a:rPr lang="el-GR" sz="2400" dirty="0">
                <a:latin typeface="Book Antiqua" panose="02040602050305030304" pitchFamily="18" charset="0"/>
              </a:rPr>
              <a:t>μ</a:t>
            </a:r>
            <a:r>
              <a:rPr lang="el-GR" sz="2400" baseline="-25000" dirty="0">
                <a:latin typeface="Book Antiqua" panose="02040602050305030304" pitchFamily="18" charset="0"/>
              </a:rPr>
              <a:t>1</a:t>
            </a:r>
            <a:r>
              <a:rPr lang="en-US" sz="2600" dirty="0">
                <a:latin typeface="Book Antiqua" panose="02040602050305030304" pitchFamily="18" charset="0"/>
              </a:rPr>
              <a:t>,p</a:t>
            </a:r>
            <a:r>
              <a:rPr lang="en-US" sz="2600" baseline="-25000" dirty="0">
                <a:latin typeface="Book Antiqua" panose="02040602050305030304" pitchFamily="18" charset="0"/>
              </a:rPr>
              <a:t>1</a:t>
            </a:r>
            <a:r>
              <a:rPr lang="en-US" sz="2600" dirty="0">
                <a:latin typeface="Book Antiqua" panose="02040602050305030304" pitchFamily="18" charset="0"/>
              </a:rPr>
              <a:t>)=2.54			d(</a:t>
            </a:r>
            <a:r>
              <a:rPr lang="el-GR" sz="2400" dirty="0">
                <a:latin typeface="Book Antiqua" panose="02040602050305030304" pitchFamily="18" charset="0"/>
              </a:rPr>
              <a:t>μ</a:t>
            </a:r>
            <a:r>
              <a:rPr lang="en-US" sz="2400" baseline="-25000" dirty="0">
                <a:latin typeface="Book Antiqua" panose="02040602050305030304" pitchFamily="18" charset="0"/>
              </a:rPr>
              <a:t>2</a:t>
            </a:r>
            <a:r>
              <a:rPr lang="en-US" sz="2600" dirty="0">
                <a:latin typeface="Book Antiqua" panose="02040602050305030304" pitchFamily="18" charset="0"/>
              </a:rPr>
              <a:t>,p</a:t>
            </a:r>
            <a:r>
              <a:rPr lang="en-US" sz="2600" baseline="-25000" dirty="0">
                <a:latin typeface="Book Antiqua" panose="02040602050305030304" pitchFamily="18" charset="0"/>
              </a:rPr>
              <a:t>1</a:t>
            </a:r>
            <a:r>
              <a:rPr lang="en-US" sz="2600" dirty="0">
                <a:latin typeface="Book Antiqua" panose="02040602050305030304" pitchFamily="18" charset="0"/>
              </a:rPr>
              <a:t>)=7.56</a:t>
            </a:r>
          </a:p>
          <a:p>
            <a:pPr marL="0" indent="0" algn="just">
              <a:buNone/>
            </a:pPr>
            <a:r>
              <a:rPr lang="en-US" sz="2600" dirty="0">
                <a:latin typeface="Book Antiqua" panose="02040602050305030304" pitchFamily="18" charset="0"/>
              </a:rPr>
              <a:t>d(</a:t>
            </a:r>
            <a:r>
              <a:rPr lang="el-GR" sz="2400" dirty="0">
                <a:latin typeface="Book Antiqua" panose="02040602050305030304" pitchFamily="18" charset="0"/>
              </a:rPr>
              <a:t>μ</a:t>
            </a:r>
            <a:r>
              <a:rPr lang="el-GR" sz="2400" baseline="-25000" dirty="0">
                <a:latin typeface="Book Antiqua" panose="02040602050305030304" pitchFamily="18" charset="0"/>
              </a:rPr>
              <a:t>1</a:t>
            </a:r>
            <a:r>
              <a:rPr lang="en-US" sz="2600" dirty="0">
                <a:latin typeface="Book Antiqua" panose="02040602050305030304" pitchFamily="18" charset="0"/>
              </a:rPr>
              <a:t>,p</a:t>
            </a:r>
            <a:r>
              <a:rPr lang="en-US" sz="2600" baseline="-25000" dirty="0">
                <a:latin typeface="Book Antiqua" panose="02040602050305030304" pitchFamily="18" charset="0"/>
              </a:rPr>
              <a:t>2</a:t>
            </a:r>
            <a:r>
              <a:rPr lang="en-US" sz="2600" dirty="0">
                <a:latin typeface="Book Antiqua" panose="02040602050305030304" pitchFamily="18" charset="0"/>
              </a:rPr>
              <a:t>)=2.85			d(</a:t>
            </a:r>
            <a:r>
              <a:rPr lang="el-GR" sz="2400" dirty="0">
                <a:latin typeface="Book Antiqua" panose="02040602050305030304" pitchFamily="18" charset="0"/>
              </a:rPr>
              <a:t>μ</a:t>
            </a:r>
            <a:r>
              <a:rPr lang="en-US" sz="2400" baseline="-25000" dirty="0">
                <a:latin typeface="Book Antiqua" panose="02040602050305030304" pitchFamily="18" charset="0"/>
              </a:rPr>
              <a:t>2</a:t>
            </a:r>
            <a:r>
              <a:rPr lang="en-US" sz="2600" dirty="0">
                <a:latin typeface="Book Antiqua" panose="02040602050305030304" pitchFamily="18" charset="0"/>
              </a:rPr>
              <a:t>,p</a:t>
            </a:r>
            <a:r>
              <a:rPr lang="en-US" sz="2600" baseline="-25000" dirty="0">
                <a:latin typeface="Book Antiqua" panose="02040602050305030304" pitchFamily="18" charset="0"/>
              </a:rPr>
              <a:t>2</a:t>
            </a:r>
            <a:r>
              <a:rPr lang="en-US" sz="2600" dirty="0">
                <a:latin typeface="Book Antiqua" panose="02040602050305030304" pitchFamily="18" charset="0"/>
              </a:rPr>
              <a:t>)=5.04</a:t>
            </a:r>
          </a:p>
          <a:p>
            <a:pPr marL="0" indent="0" algn="just">
              <a:buNone/>
            </a:pPr>
            <a:r>
              <a:rPr lang="en-US" sz="2600" dirty="0">
                <a:latin typeface="Book Antiqua" panose="02040602050305030304" pitchFamily="18" charset="0"/>
              </a:rPr>
              <a:t>d(</a:t>
            </a:r>
            <a:r>
              <a:rPr lang="el-GR" sz="2400" dirty="0">
                <a:latin typeface="Book Antiqua" panose="02040602050305030304" pitchFamily="18" charset="0"/>
              </a:rPr>
              <a:t>μ</a:t>
            </a:r>
            <a:r>
              <a:rPr lang="el-GR" sz="2400" baseline="-25000" dirty="0">
                <a:latin typeface="Book Antiqua" panose="02040602050305030304" pitchFamily="18" charset="0"/>
              </a:rPr>
              <a:t>1</a:t>
            </a:r>
            <a:r>
              <a:rPr lang="en-US" sz="2600" dirty="0">
                <a:latin typeface="Book Antiqua" panose="02040602050305030304" pitchFamily="18" charset="0"/>
              </a:rPr>
              <a:t>,p</a:t>
            </a:r>
            <a:r>
              <a:rPr lang="en-US" sz="2600" baseline="-25000" dirty="0">
                <a:latin typeface="Book Antiqua" panose="02040602050305030304" pitchFamily="18" charset="0"/>
              </a:rPr>
              <a:t>3</a:t>
            </a:r>
            <a:r>
              <a:rPr lang="en-US" sz="2600" dirty="0">
                <a:latin typeface="Book Antiqua" panose="02040602050305030304" pitchFamily="18" charset="0"/>
              </a:rPr>
              <a:t>)=6.2				d(</a:t>
            </a:r>
            <a:r>
              <a:rPr lang="el-GR" sz="2400" dirty="0">
                <a:latin typeface="Book Antiqua" panose="02040602050305030304" pitchFamily="18" charset="0"/>
              </a:rPr>
              <a:t>μ</a:t>
            </a:r>
            <a:r>
              <a:rPr lang="en-US" sz="2400" baseline="-25000" dirty="0">
                <a:latin typeface="Book Antiqua" panose="02040602050305030304" pitchFamily="18" charset="0"/>
              </a:rPr>
              <a:t>2</a:t>
            </a:r>
            <a:r>
              <a:rPr lang="en-US" sz="2600" dirty="0">
                <a:latin typeface="Book Antiqua" panose="02040602050305030304" pitchFamily="18" charset="0"/>
              </a:rPr>
              <a:t>,p</a:t>
            </a:r>
            <a:r>
              <a:rPr lang="en-US" sz="2600" baseline="-25000" dirty="0">
                <a:latin typeface="Book Antiqua" panose="02040602050305030304" pitchFamily="18" charset="0"/>
              </a:rPr>
              <a:t>3</a:t>
            </a:r>
            <a:r>
              <a:rPr lang="en-US" sz="2600" dirty="0">
                <a:latin typeface="Book Antiqua" panose="02040602050305030304" pitchFamily="18" charset="0"/>
              </a:rPr>
              <a:t>)=1.05</a:t>
            </a:r>
          </a:p>
          <a:p>
            <a:pPr marL="0" indent="0" algn="just">
              <a:buNone/>
            </a:pPr>
            <a:r>
              <a:rPr lang="en-US" sz="2600" dirty="0">
                <a:latin typeface="Book Antiqua" panose="02040602050305030304" pitchFamily="18" charset="0"/>
              </a:rPr>
              <a:t>d(</a:t>
            </a:r>
            <a:r>
              <a:rPr lang="el-GR" sz="2400" dirty="0">
                <a:latin typeface="Book Antiqua" panose="02040602050305030304" pitchFamily="18" charset="0"/>
              </a:rPr>
              <a:t>μ</a:t>
            </a:r>
            <a:r>
              <a:rPr lang="el-GR" sz="2400" baseline="-25000" dirty="0">
                <a:latin typeface="Book Antiqua" panose="02040602050305030304" pitchFamily="18" charset="0"/>
              </a:rPr>
              <a:t>1</a:t>
            </a:r>
            <a:r>
              <a:rPr lang="en-US" sz="2600" dirty="0">
                <a:latin typeface="Book Antiqua" panose="02040602050305030304" pitchFamily="18" charset="0"/>
              </a:rPr>
              <a:t>,p</a:t>
            </a:r>
            <a:r>
              <a:rPr lang="en-US" sz="2600" baseline="-25000" dirty="0">
                <a:latin typeface="Book Antiqua" panose="02040602050305030304" pitchFamily="18" charset="0"/>
              </a:rPr>
              <a:t>4</a:t>
            </a:r>
            <a:r>
              <a:rPr lang="en-US" sz="2600" dirty="0">
                <a:latin typeface="Book Antiqua" panose="02040602050305030304" pitchFamily="18" charset="0"/>
              </a:rPr>
              <a:t>)=2.03			d(</a:t>
            </a:r>
            <a:r>
              <a:rPr lang="el-GR" sz="2400" dirty="0">
                <a:latin typeface="Book Antiqua" panose="02040602050305030304" pitchFamily="18" charset="0"/>
              </a:rPr>
              <a:t>μ</a:t>
            </a:r>
            <a:r>
              <a:rPr lang="en-US" sz="2400" baseline="-25000" dirty="0">
                <a:latin typeface="Book Antiqua" panose="02040602050305030304" pitchFamily="18" charset="0"/>
              </a:rPr>
              <a:t>2</a:t>
            </a:r>
            <a:r>
              <a:rPr lang="en-US" sz="2600" dirty="0">
                <a:latin typeface="Book Antiqua" panose="02040602050305030304" pitchFamily="18" charset="0"/>
              </a:rPr>
              <a:t>,p</a:t>
            </a:r>
            <a:r>
              <a:rPr lang="en-US" sz="2600" baseline="-25000" dirty="0">
                <a:latin typeface="Book Antiqua" panose="02040602050305030304" pitchFamily="18" charset="0"/>
              </a:rPr>
              <a:t>4</a:t>
            </a:r>
            <a:r>
              <a:rPr lang="en-US" sz="2600" dirty="0">
                <a:latin typeface="Book Antiqua" panose="02040602050305030304" pitchFamily="18" charset="0"/>
              </a:rPr>
              <a:t>)=4.18</a:t>
            </a:r>
          </a:p>
          <a:p>
            <a:pPr marL="0" indent="0" algn="just">
              <a:buNone/>
            </a:pPr>
            <a:r>
              <a:rPr lang="en-US" sz="2600" dirty="0">
                <a:latin typeface="Book Antiqua" panose="02040602050305030304" pitchFamily="18" charset="0"/>
              </a:rPr>
              <a:t>d(</a:t>
            </a:r>
            <a:r>
              <a:rPr lang="el-GR" sz="2400" dirty="0">
                <a:latin typeface="Book Antiqua" panose="02040602050305030304" pitchFamily="18" charset="0"/>
              </a:rPr>
              <a:t>μ</a:t>
            </a:r>
            <a:r>
              <a:rPr lang="el-GR" sz="2400" baseline="-25000" dirty="0">
                <a:latin typeface="Book Antiqua" panose="02040602050305030304" pitchFamily="18" charset="0"/>
              </a:rPr>
              <a:t>1</a:t>
            </a:r>
            <a:r>
              <a:rPr lang="en-US" sz="2600" dirty="0">
                <a:latin typeface="Book Antiqua" panose="02040602050305030304" pitchFamily="18" charset="0"/>
              </a:rPr>
              <a:t>,p</a:t>
            </a:r>
            <a:r>
              <a:rPr lang="en-US" sz="2600" baseline="-25000" dirty="0">
                <a:latin typeface="Book Antiqua" panose="02040602050305030304" pitchFamily="18" charset="0"/>
              </a:rPr>
              <a:t>5</a:t>
            </a:r>
            <a:r>
              <a:rPr lang="en-US" sz="2600" dirty="0">
                <a:latin typeface="Book Antiqua" panose="02040602050305030304" pitchFamily="18" charset="0"/>
              </a:rPr>
              <a:t>)=4.81			d(</a:t>
            </a:r>
            <a:r>
              <a:rPr lang="el-GR" sz="2400" dirty="0">
                <a:latin typeface="Book Antiqua" panose="02040602050305030304" pitchFamily="18" charset="0"/>
              </a:rPr>
              <a:t>μ</a:t>
            </a:r>
            <a:r>
              <a:rPr lang="en-US" sz="2400" baseline="-25000" dirty="0">
                <a:latin typeface="Book Antiqua" panose="02040602050305030304" pitchFamily="18" charset="0"/>
              </a:rPr>
              <a:t>2</a:t>
            </a:r>
            <a:r>
              <a:rPr lang="en-US" sz="2600" dirty="0">
                <a:latin typeface="Book Antiqua" panose="02040602050305030304" pitchFamily="18" charset="0"/>
              </a:rPr>
              <a:t>,p</a:t>
            </a:r>
            <a:r>
              <a:rPr lang="en-US" sz="2600" baseline="-25000" dirty="0">
                <a:latin typeface="Book Antiqua" panose="02040602050305030304" pitchFamily="18" charset="0"/>
              </a:rPr>
              <a:t>5</a:t>
            </a:r>
            <a:r>
              <a:rPr lang="en-US" sz="2600" dirty="0">
                <a:latin typeface="Book Antiqua" panose="02040602050305030304" pitchFamily="18" charset="0"/>
              </a:rPr>
              <a:t>)= 0.67</a:t>
            </a:r>
          </a:p>
          <a:p>
            <a:pPr marL="0" indent="0" algn="just">
              <a:buNone/>
            </a:pPr>
            <a:r>
              <a:rPr lang="en-US" sz="2600" dirty="0">
                <a:latin typeface="Book Antiqua" panose="02040602050305030304" pitchFamily="18" charset="0"/>
              </a:rPr>
              <a:t>d(</a:t>
            </a:r>
            <a:r>
              <a:rPr lang="el-GR" sz="2400" dirty="0">
                <a:latin typeface="Book Antiqua" panose="02040602050305030304" pitchFamily="18" charset="0"/>
              </a:rPr>
              <a:t>μ</a:t>
            </a:r>
            <a:r>
              <a:rPr lang="el-GR" sz="2400" baseline="-25000" dirty="0">
                <a:latin typeface="Book Antiqua" panose="02040602050305030304" pitchFamily="18" charset="0"/>
              </a:rPr>
              <a:t>1</a:t>
            </a:r>
            <a:r>
              <a:rPr lang="en-US" sz="2600" dirty="0">
                <a:latin typeface="Book Antiqua" panose="02040602050305030304" pitchFamily="18" charset="0"/>
              </a:rPr>
              <a:t>,p</a:t>
            </a:r>
            <a:r>
              <a:rPr lang="en-US" sz="2600" baseline="-25000" dirty="0">
                <a:latin typeface="Book Antiqua" panose="02040602050305030304" pitchFamily="18" charset="0"/>
              </a:rPr>
              <a:t>6</a:t>
            </a:r>
            <a:r>
              <a:rPr lang="en-US" sz="2600" dirty="0">
                <a:latin typeface="Book Antiqua" panose="02040602050305030304" pitchFamily="18" charset="0"/>
              </a:rPr>
              <a:t>)= 4.74 			d(</a:t>
            </a:r>
            <a:r>
              <a:rPr lang="el-GR" sz="2400" dirty="0">
                <a:latin typeface="Book Antiqua" panose="02040602050305030304" pitchFamily="18" charset="0"/>
              </a:rPr>
              <a:t>μ</a:t>
            </a:r>
            <a:r>
              <a:rPr lang="en-US" sz="2400" baseline="-25000" dirty="0">
                <a:latin typeface="Book Antiqua" panose="02040602050305030304" pitchFamily="18" charset="0"/>
              </a:rPr>
              <a:t>2</a:t>
            </a:r>
            <a:r>
              <a:rPr lang="en-US" sz="2600" dirty="0">
                <a:latin typeface="Book Antiqua" panose="02040602050305030304" pitchFamily="18" charset="0"/>
              </a:rPr>
              <a:t>,p</a:t>
            </a:r>
            <a:r>
              <a:rPr lang="en-US" sz="2600" baseline="-25000" dirty="0">
                <a:latin typeface="Book Antiqua" panose="02040602050305030304" pitchFamily="18" charset="0"/>
              </a:rPr>
              <a:t>6</a:t>
            </a:r>
            <a:r>
              <a:rPr lang="en-US" sz="2600" dirty="0">
                <a:latin typeface="Book Antiqua" panose="02040602050305030304" pitchFamily="18" charset="0"/>
              </a:rPr>
              <a:t>)=1.05</a:t>
            </a:r>
          </a:p>
          <a:p>
            <a:pPr marL="0" indent="0" algn="just">
              <a:buNone/>
            </a:pPr>
            <a:r>
              <a:rPr lang="en-US" sz="2600" dirty="0">
                <a:latin typeface="Book Antiqua" panose="02040602050305030304" pitchFamily="18" charset="0"/>
              </a:rPr>
              <a:t>Thus, Cluster1={p1,p2,p4}	cluster2={p3,p5,p6}</a:t>
            </a:r>
          </a:p>
          <a:p>
            <a:pPr marL="0" indent="0" algn="just">
              <a:buNone/>
            </a:pPr>
            <a:endParaRPr lang="en-US" sz="2600" dirty="0">
              <a:latin typeface="Book Antiqua" panose="02040602050305030304" pitchFamily="18" charset="0"/>
            </a:endParaRPr>
          </a:p>
          <a:p>
            <a:pPr marL="0" indent="0" algn="just">
              <a:buNone/>
            </a:pPr>
            <a:endParaRPr lang="en-US" sz="2600" dirty="0">
              <a:latin typeface="Book Antiqua" panose="02040602050305030304" pitchFamily="18" charset="0"/>
            </a:endParaRPr>
          </a:p>
          <a:p>
            <a:pPr algn="just"/>
            <a:endParaRPr lang="en-US" dirty="0">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US"/>
              <a:t>Applied ML                                       Prepared BY: Arjun Saud</a:t>
            </a:r>
          </a:p>
        </p:txBody>
      </p:sp>
    </p:spTree>
    <p:extLst>
      <p:ext uri="{BB962C8B-B14F-4D97-AF65-F5344CB8AC3E}">
        <p14:creationId xmlns:p14="http://schemas.microsoft.com/office/powerpoint/2010/main" val="9912321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Book Antiqua" panose="02040602050305030304" pitchFamily="18" charset="0"/>
              </a:rPr>
              <a:t>K-Means Algorithm</a:t>
            </a:r>
          </a:p>
        </p:txBody>
      </p:sp>
      <p:sp>
        <p:nvSpPr>
          <p:cNvPr id="3" name="Content Placeholder 2"/>
          <p:cNvSpPr>
            <a:spLocks noGrp="1"/>
          </p:cNvSpPr>
          <p:nvPr>
            <p:ph idx="1"/>
          </p:nvPr>
        </p:nvSpPr>
        <p:spPr/>
        <p:txBody>
          <a:bodyPr>
            <a:normAutofit/>
          </a:bodyPr>
          <a:lstStyle/>
          <a:p>
            <a:pPr marL="0" indent="0" algn="just">
              <a:buNone/>
            </a:pPr>
            <a:r>
              <a:rPr lang="en-US" sz="2600" dirty="0">
                <a:latin typeface="Book Antiqua" panose="02040602050305030304" pitchFamily="18" charset="0"/>
              </a:rPr>
              <a:t>Since, No data points are re-assigned</a:t>
            </a:r>
          </a:p>
          <a:p>
            <a:pPr marL="0" indent="0" algn="just">
              <a:buNone/>
            </a:pPr>
            <a:r>
              <a:rPr lang="en-US" sz="2600" dirty="0">
                <a:latin typeface="Book Antiqua" panose="02040602050305030304" pitchFamily="18" charset="0"/>
              </a:rPr>
              <a:t>Final clusters are:  Cluster1={p1,p2,p4}	cluster2={p3,p5,p6}</a:t>
            </a:r>
          </a:p>
          <a:p>
            <a:pPr marL="0" indent="0" algn="just">
              <a:buNone/>
            </a:pPr>
            <a:endParaRPr lang="en-US" sz="2600" dirty="0">
              <a:latin typeface="Book Antiqua" panose="02040602050305030304" pitchFamily="18" charset="0"/>
            </a:endParaRPr>
          </a:p>
          <a:p>
            <a:pPr marL="0" indent="0" algn="just">
              <a:buNone/>
            </a:pPr>
            <a:endParaRPr lang="en-US" sz="2600" dirty="0">
              <a:latin typeface="Book Antiqua" panose="02040602050305030304" pitchFamily="18" charset="0"/>
            </a:endParaRPr>
          </a:p>
          <a:p>
            <a:pPr algn="just"/>
            <a:endParaRPr lang="en-US" dirty="0">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US"/>
              <a:t>Applied ML                                       Prepared BY: Arjun Saud</a:t>
            </a:r>
          </a:p>
        </p:txBody>
      </p:sp>
    </p:spTree>
    <p:extLst>
      <p:ext uri="{BB962C8B-B14F-4D97-AF65-F5344CB8AC3E}">
        <p14:creationId xmlns:p14="http://schemas.microsoft.com/office/powerpoint/2010/main" val="35441486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Book Antiqua" panose="02040602050305030304" pitchFamily="18" charset="0"/>
              </a:rPr>
              <a:t>K-Means++ Algorithm</a:t>
            </a:r>
          </a:p>
        </p:txBody>
      </p:sp>
      <p:sp>
        <p:nvSpPr>
          <p:cNvPr id="3" name="Content Placeholder 2"/>
          <p:cNvSpPr>
            <a:spLocks noGrp="1"/>
          </p:cNvSpPr>
          <p:nvPr>
            <p:ph idx="1"/>
          </p:nvPr>
        </p:nvSpPr>
        <p:spPr/>
        <p:txBody>
          <a:bodyPr>
            <a:normAutofit/>
          </a:bodyPr>
          <a:lstStyle/>
          <a:p>
            <a:pPr algn="just"/>
            <a:r>
              <a:rPr lang="en-US" dirty="0">
                <a:latin typeface="Book Antiqua" panose="02040602050305030304" pitchFamily="18" charset="0"/>
              </a:rPr>
              <a:t>Randomization of picking k cluster centers in K-means algorithm results in the problem of initialization sensitivity. </a:t>
            </a:r>
          </a:p>
          <a:p>
            <a:pPr algn="just"/>
            <a:r>
              <a:rPr lang="en-US" dirty="0">
                <a:latin typeface="Book Antiqua" panose="02040602050305030304" pitchFamily="18" charset="0"/>
              </a:rPr>
              <a:t>This problem tends to affect the final formed clusters. The final formed clusters depend on how initial cluster centers were picked.</a:t>
            </a:r>
          </a:p>
          <a:p>
            <a:pPr algn="just"/>
            <a:r>
              <a:rPr lang="en-US" dirty="0">
                <a:latin typeface="Book Antiqua" panose="02040602050305030304" pitchFamily="18" charset="0"/>
              </a:rPr>
              <a:t>To overcome the above-mentioned drawback we use K-means++. This algorithm ensures a smarter initialization of the cluster centers and improves the quality of the clustering. </a:t>
            </a:r>
          </a:p>
          <a:p>
            <a:pPr algn="just"/>
            <a:r>
              <a:rPr lang="en-US" dirty="0">
                <a:latin typeface="Book Antiqua" panose="02040602050305030304" pitchFamily="18" charset="0"/>
              </a:rPr>
              <a:t>Apart from initialization, the rest of the algorithm is the same as the standard K-means algorithm. </a:t>
            </a:r>
          </a:p>
        </p:txBody>
      </p:sp>
      <p:sp>
        <p:nvSpPr>
          <p:cNvPr id="4" name="Footer Placeholder 3"/>
          <p:cNvSpPr>
            <a:spLocks noGrp="1"/>
          </p:cNvSpPr>
          <p:nvPr>
            <p:ph type="ftr" sz="quarter" idx="11"/>
          </p:nvPr>
        </p:nvSpPr>
        <p:spPr/>
        <p:txBody>
          <a:bodyPr/>
          <a:lstStyle/>
          <a:p>
            <a:r>
              <a:rPr lang="en-US"/>
              <a:t>Applied ML                                       Prepared BY: Arjun Saud</a:t>
            </a:r>
          </a:p>
        </p:txBody>
      </p:sp>
    </p:spTree>
    <p:extLst>
      <p:ext uri="{BB962C8B-B14F-4D97-AF65-F5344CB8AC3E}">
        <p14:creationId xmlns:p14="http://schemas.microsoft.com/office/powerpoint/2010/main" val="29709593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Book Antiqua" panose="02040602050305030304" pitchFamily="18" charset="0"/>
              </a:rPr>
              <a:t>K-Means++ Algorithm</a:t>
            </a:r>
          </a:p>
        </p:txBody>
      </p:sp>
      <p:sp>
        <p:nvSpPr>
          <p:cNvPr id="3" name="Content Placeholder 2"/>
          <p:cNvSpPr>
            <a:spLocks noGrp="1"/>
          </p:cNvSpPr>
          <p:nvPr>
            <p:ph idx="1"/>
          </p:nvPr>
        </p:nvSpPr>
        <p:spPr/>
        <p:txBody>
          <a:bodyPr>
            <a:normAutofit lnSpcReduction="10000"/>
          </a:bodyPr>
          <a:lstStyle/>
          <a:p>
            <a:pPr marL="0" indent="0" algn="just">
              <a:buNone/>
            </a:pPr>
            <a:r>
              <a:rPr lang="en-US" b="1" dirty="0">
                <a:latin typeface="Book Antiqua" panose="02040602050305030304" pitchFamily="18" charset="0"/>
              </a:rPr>
              <a:t>Initialization Algorithm</a:t>
            </a:r>
          </a:p>
          <a:p>
            <a:pPr marL="514350" indent="-514350" algn="just" fontAlgn="base">
              <a:buFont typeface="+mj-lt"/>
              <a:buAutoNum type="arabicPeriod"/>
            </a:pPr>
            <a:r>
              <a:rPr lang="en-US" dirty="0">
                <a:latin typeface="Book Antiqua" panose="02040602050305030304" pitchFamily="18" charset="0"/>
              </a:rPr>
              <a:t>Randomly select the first cluster center from the data points.</a:t>
            </a:r>
          </a:p>
          <a:p>
            <a:pPr marL="514350" indent="-514350" algn="just" fontAlgn="base">
              <a:buFont typeface="+mj-lt"/>
              <a:buAutoNum type="arabicPeriod"/>
            </a:pPr>
            <a:r>
              <a:rPr lang="en-US" dirty="0">
                <a:latin typeface="Book Antiqua" panose="02040602050305030304" pitchFamily="18" charset="0"/>
              </a:rPr>
              <a:t>For each data point compute its distance from the nearest, previously chosen cluster center.</a:t>
            </a:r>
          </a:p>
          <a:p>
            <a:pPr marL="514350" indent="-514350" algn="just" fontAlgn="base">
              <a:buFont typeface="+mj-lt"/>
              <a:buAutoNum type="arabicPeriod"/>
            </a:pPr>
            <a:r>
              <a:rPr lang="en-US" dirty="0">
                <a:latin typeface="Book Antiqua" panose="02040602050305030304" pitchFamily="18" charset="0"/>
              </a:rPr>
              <a:t>Select the next cluster center from the data points such that the probability of choosing a point as cluster center is directly proportional to its distance from the nearest, previously chosen cluster center.</a:t>
            </a:r>
          </a:p>
          <a:p>
            <a:pPr marL="514350" indent="-514350" algn="just" fontAlgn="base">
              <a:buFont typeface="+mj-lt"/>
              <a:buAutoNum type="arabicPeriod"/>
            </a:pPr>
            <a:r>
              <a:rPr lang="en-US" dirty="0">
                <a:latin typeface="Book Antiqua" panose="02040602050305030304" pitchFamily="18" charset="0"/>
              </a:rPr>
              <a:t>Repeat steps 2 and 3 until K cluster centers have been sampled</a:t>
            </a:r>
          </a:p>
          <a:p>
            <a:pPr marL="0" indent="0" algn="just">
              <a:buNone/>
            </a:pPr>
            <a:endParaRPr lang="en-US" dirty="0">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US"/>
              <a:t>Applied ML                                       Prepared BY: Arjun Saud</a:t>
            </a:r>
          </a:p>
        </p:txBody>
      </p:sp>
    </p:spTree>
    <p:extLst>
      <p:ext uri="{BB962C8B-B14F-4D97-AF65-F5344CB8AC3E}">
        <p14:creationId xmlns:p14="http://schemas.microsoft.com/office/powerpoint/2010/main" val="38363543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Book Antiqua" panose="02040602050305030304" pitchFamily="18" charset="0"/>
              </a:rPr>
              <a:t>K-Means++ Algorithm</a:t>
            </a:r>
          </a:p>
        </p:txBody>
      </p:sp>
      <p:sp>
        <p:nvSpPr>
          <p:cNvPr id="3" name="Content Placeholder 2"/>
          <p:cNvSpPr>
            <a:spLocks noGrp="1"/>
          </p:cNvSpPr>
          <p:nvPr>
            <p:ph idx="1"/>
          </p:nvPr>
        </p:nvSpPr>
        <p:spPr>
          <a:xfrm>
            <a:off x="838200" y="1825625"/>
            <a:ext cx="10766612" cy="4351338"/>
          </a:xfrm>
        </p:spPr>
        <p:txBody>
          <a:bodyPr>
            <a:normAutofit lnSpcReduction="10000"/>
          </a:bodyPr>
          <a:lstStyle/>
          <a:p>
            <a:pPr marL="0" indent="0" algn="just">
              <a:buNone/>
            </a:pPr>
            <a:r>
              <a:rPr lang="en-US" b="1" dirty="0">
                <a:latin typeface="Book Antiqua" panose="02040602050305030304" pitchFamily="18" charset="0"/>
              </a:rPr>
              <a:t>Example: </a:t>
            </a:r>
            <a:r>
              <a:rPr lang="en-US" dirty="0">
                <a:latin typeface="Book Antiqua" panose="02040602050305030304" pitchFamily="18" charset="0"/>
              </a:rPr>
              <a:t>Consider the data points {(2,10), ((2,5), (8,4), (5,8), (7,5), (6,4),(3,2),(4,6)}. Select three cluster centers using K-means++ algorithm. Select data point with highest probability as next cluster center. </a:t>
            </a:r>
          </a:p>
          <a:p>
            <a:pPr marL="0" indent="0" algn="just">
              <a:buNone/>
            </a:pPr>
            <a:r>
              <a:rPr lang="en-US" b="1" dirty="0">
                <a:latin typeface="Book Antiqua" panose="02040602050305030304" pitchFamily="18" charset="0"/>
              </a:rPr>
              <a:t>Solution</a:t>
            </a:r>
          </a:p>
          <a:p>
            <a:pPr marL="0" indent="0" algn="just">
              <a:buNone/>
            </a:pPr>
            <a:r>
              <a:rPr lang="en-US" dirty="0">
                <a:latin typeface="Book Antiqua" panose="02040602050305030304" pitchFamily="18" charset="0"/>
              </a:rPr>
              <a:t>Let</a:t>
            </a:r>
            <a:r>
              <a:rPr lang="en-US" b="1" dirty="0">
                <a:latin typeface="Book Antiqua" panose="02040602050305030304" pitchFamily="18" charset="0"/>
              </a:rPr>
              <a:t> </a:t>
            </a:r>
            <a:r>
              <a:rPr lang="en-US" dirty="0">
                <a:latin typeface="Book Antiqua" panose="02040602050305030304" pitchFamily="18" charset="0"/>
              </a:rPr>
              <a:t>p1=(2,10)  p2=(2,5)  p3=(8,4)  p4=(5,8)  p5=(7,5)  p6=(6,4)  p7=(3,2) p8=(4,6)</a:t>
            </a:r>
            <a:endParaRPr lang="en-US" b="1" dirty="0">
              <a:latin typeface="Book Antiqua" panose="02040602050305030304" pitchFamily="18" charset="0"/>
            </a:endParaRPr>
          </a:p>
          <a:p>
            <a:pPr marL="0" indent="0" algn="just">
              <a:buNone/>
            </a:pPr>
            <a:r>
              <a:rPr lang="en-US" dirty="0">
                <a:latin typeface="Book Antiqua" panose="02040602050305030304" pitchFamily="18" charset="0"/>
              </a:rPr>
              <a:t>Select the first cluster center randomly.  Let </a:t>
            </a:r>
            <a:r>
              <a:rPr lang="el-GR" dirty="0">
                <a:latin typeface="Book Antiqua" panose="02040602050305030304" pitchFamily="18" charset="0"/>
              </a:rPr>
              <a:t>μ</a:t>
            </a:r>
            <a:r>
              <a:rPr lang="el-GR" baseline="-25000" dirty="0">
                <a:latin typeface="Book Antiqua" panose="02040602050305030304" pitchFamily="18" charset="0"/>
              </a:rPr>
              <a:t>1 </a:t>
            </a:r>
            <a:r>
              <a:rPr lang="en-US" dirty="0">
                <a:latin typeface="Book Antiqua" panose="02040602050305030304" pitchFamily="18" charset="0"/>
              </a:rPr>
              <a:t>=(2,5)</a:t>
            </a:r>
          </a:p>
          <a:p>
            <a:pPr marL="0" indent="0" algn="just">
              <a:buNone/>
            </a:pPr>
            <a:r>
              <a:rPr lang="en-US" dirty="0">
                <a:latin typeface="Book Antiqua" panose="02040602050305030304" pitchFamily="18" charset="0"/>
              </a:rPr>
              <a:t>d(</a:t>
            </a:r>
            <a:r>
              <a:rPr lang="el-GR" dirty="0">
                <a:latin typeface="Book Antiqua" panose="02040602050305030304" pitchFamily="18" charset="0"/>
              </a:rPr>
              <a:t>μ</a:t>
            </a:r>
            <a:r>
              <a:rPr lang="el-GR" baseline="-25000" dirty="0">
                <a:latin typeface="Book Antiqua" panose="02040602050305030304" pitchFamily="18" charset="0"/>
              </a:rPr>
              <a:t>1</a:t>
            </a:r>
            <a:r>
              <a:rPr lang="en-US" dirty="0">
                <a:latin typeface="Book Antiqua" panose="02040602050305030304" pitchFamily="18" charset="0"/>
              </a:rPr>
              <a:t>,p1)=5		d</a:t>
            </a:r>
            <a:r>
              <a:rPr lang="en-US" b="1" dirty="0">
                <a:latin typeface="Book Antiqua" panose="02040602050305030304" pitchFamily="18" charset="0"/>
              </a:rPr>
              <a:t>(</a:t>
            </a:r>
            <a:r>
              <a:rPr lang="el-GR" dirty="0">
                <a:latin typeface="Book Antiqua" panose="02040602050305030304" pitchFamily="18" charset="0"/>
              </a:rPr>
              <a:t>μ</a:t>
            </a:r>
            <a:r>
              <a:rPr lang="el-GR" baseline="-25000" dirty="0">
                <a:latin typeface="Book Antiqua" panose="02040602050305030304" pitchFamily="18" charset="0"/>
              </a:rPr>
              <a:t>1</a:t>
            </a:r>
            <a:r>
              <a:rPr lang="en-US" b="1" dirty="0">
                <a:latin typeface="Book Antiqua" panose="02040602050305030304" pitchFamily="18" charset="0"/>
              </a:rPr>
              <a:t>,</a:t>
            </a:r>
            <a:r>
              <a:rPr lang="en-US" dirty="0">
                <a:latin typeface="Book Antiqua" panose="02040602050305030304" pitchFamily="18" charset="0"/>
              </a:rPr>
              <a:t>p2)=0		d(</a:t>
            </a:r>
            <a:r>
              <a:rPr lang="el-GR" dirty="0">
                <a:latin typeface="Book Antiqua" panose="02040602050305030304" pitchFamily="18" charset="0"/>
              </a:rPr>
              <a:t>μ</a:t>
            </a:r>
            <a:r>
              <a:rPr lang="el-GR" baseline="-25000" dirty="0">
                <a:latin typeface="Book Antiqua" panose="02040602050305030304" pitchFamily="18" charset="0"/>
              </a:rPr>
              <a:t>1</a:t>
            </a:r>
            <a:r>
              <a:rPr lang="en-US" dirty="0">
                <a:latin typeface="Book Antiqua" panose="02040602050305030304" pitchFamily="18" charset="0"/>
              </a:rPr>
              <a:t>,p3)=6.08	d(</a:t>
            </a:r>
            <a:r>
              <a:rPr lang="el-GR" dirty="0">
                <a:latin typeface="Book Antiqua" panose="02040602050305030304" pitchFamily="18" charset="0"/>
              </a:rPr>
              <a:t>μ</a:t>
            </a:r>
            <a:r>
              <a:rPr lang="el-GR" baseline="-25000" dirty="0">
                <a:latin typeface="Book Antiqua" panose="02040602050305030304" pitchFamily="18" charset="0"/>
              </a:rPr>
              <a:t>1</a:t>
            </a:r>
            <a:r>
              <a:rPr lang="en-US" dirty="0">
                <a:latin typeface="Book Antiqua" panose="02040602050305030304" pitchFamily="18" charset="0"/>
              </a:rPr>
              <a:t>,p4)=4.24</a:t>
            </a:r>
          </a:p>
          <a:p>
            <a:pPr marL="0" indent="0" algn="just">
              <a:buNone/>
            </a:pPr>
            <a:r>
              <a:rPr lang="en-US" dirty="0">
                <a:latin typeface="Book Antiqua" panose="02040602050305030304" pitchFamily="18" charset="0"/>
              </a:rPr>
              <a:t>d(</a:t>
            </a:r>
            <a:r>
              <a:rPr lang="el-GR" dirty="0">
                <a:latin typeface="Book Antiqua" panose="02040602050305030304" pitchFamily="18" charset="0"/>
              </a:rPr>
              <a:t>μ</a:t>
            </a:r>
            <a:r>
              <a:rPr lang="el-GR" baseline="-25000" dirty="0">
                <a:latin typeface="Book Antiqua" panose="02040602050305030304" pitchFamily="18" charset="0"/>
              </a:rPr>
              <a:t>1</a:t>
            </a:r>
            <a:r>
              <a:rPr lang="en-US" dirty="0">
                <a:latin typeface="Book Antiqua" panose="02040602050305030304" pitchFamily="18" charset="0"/>
              </a:rPr>
              <a:t>,p5)=5		d(</a:t>
            </a:r>
            <a:r>
              <a:rPr lang="el-GR" dirty="0">
                <a:latin typeface="Book Antiqua" panose="02040602050305030304" pitchFamily="18" charset="0"/>
              </a:rPr>
              <a:t>μ</a:t>
            </a:r>
            <a:r>
              <a:rPr lang="el-GR" baseline="-25000" dirty="0">
                <a:latin typeface="Book Antiqua" panose="02040602050305030304" pitchFamily="18" charset="0"/>
              </a:rPr>
              <a:t>1</a:t>
            </a:r>
            <a:r>
              <a:rPr lang="en-US" dirty="0">
                <a:latin typeface="Book Antiqua" panose="02040602050305030304" pitchFamily="18" charset="0"/>
              </a:rPr>
              <a:t>,p6)=4.12	d(</a:t>
            </a:r>
            <a:r>
              <a:rPr lang="el-GR" dirty="0">
                <a:latin typeface="Book Antiqua" panose="02040602050305030304" pitchFamily="18" charset="0"/>
              </a:rPr>
              <a:t>μ</a:t>
            </a:r>
            <a:r>
              <a:rPr lang="el-GR" baseline="-25000" dirty="0">
                <a:latin typeface="Book Antiqua" panose="02040602050305030304" pitchFamily="18" charset="0"/>
              </a:rPr>
              <a:t>1</a:t>
            </a:r>
            <a:r>
              <a:rPr lang="en-US" dirty="0">
                <a:latin typeface="Book Antiqua" panose="02040602050305030304" pitchFamily="18" charset="0"/>
              </a:rPr>
              <a:t>,p7)=3.6	 d(</a:t>
            </a:r>
            <a:r>
              <a:rPr lang="el-GR" dirty="0">
                <a:latin typeface="Book Antiqua" panose="02040602050305030304" pitchFamily="18" charset="0"/>
              </a:rPr>
              <a:t>μ</a:t>
            </a:r>
            <a:r>
              <a:rPr lang="el-GR" baseline="-25000" dirty="0">
                <a:latin typeface="Book Antiqua" panose="02040602050305030304" pitchFamily="18" charset="0"/>
              </a:rPr>
              <a:t>1</a:t>
            </a:r>
            <a:r>
              <a:rPr lang="en-US" dirty="0">
                <a:latin typeface="Book Antiqua" panose="02040602050305030304" pitchFamily="18" charset="0"/>
              </a:rPr>
              <a:t>,p8)=2.12</a:t>
            </a:r>
          </a:p>
          <a:p>
            <a:pPr marL="0" indent="0" algn="just">
              <a:buNone/>
            </a:pPr>
            <a:endParaRPr lang="en-US" dirty="0">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US"/>
              <a:t>Applied ML                                       Prepared BY: Arjun Saud</a:t>
            </a:r>
          </a:p>
        </p:txBody>
      </p:sp>
    </p:spTree>
    <p:extLst>
      <p:ext uri="{BB962C8B-B14F-4D97-AF65-F5344CB8AC3E}">
        <p14:creationId xmlns:p14="http://schemas.microsoft.com/office/powerpoint/2010/main" val="41499904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Book Antiqua" panose="02040602050305030304" pitchFamily="18" charset="0"/>
              </a:rPr>
              <a:t>K-Means++ Algorithm</a:t>
            </a:r>
          </a:p>
        </p:txBody>
      </p:sp>
      <p:sp>
        <p:nvSpPr>
          <p:cNvPr id="3" name="Content Placeholder 2"/>
          <p:cNvSpPr>
            <a:spLocks noGrp="1"/>
          </p:cNvSpPr>
          <p:nvPr>
            <p:ph idx="1"/>
          </p:nvPr>
        </p:nvSpPr>
        <p:spPr>
          <a:xfrm>
            <a:off x="838200" y="1825625"/>
            <a:ext cx="10766612" cy="4351338"/>
          </a:xfrm>
        </p:spPr>
        <p:txBody>
          <a:bodyPr>
            <a:normAutofit fontScale="92500" lnSpcReduction="10000"/>
          </a:bodyPr>
          <a:lstStyle/>
          <a:p>
            <a:pPr marL="0" indent="0" algn="just">
              <a:buNone/>
            </a:pPr>
            <a:r>
              <a:rPr lang="en-US" dirty="0">
                <a:latin typeface="Book Antiqua" panose="02040602050305030304" pitchFamily="18" charset="0"/>
              </a:rPr>
              <a:t>Thus, probabilities of data points being selected as next cluster center is directly proportional to:{5,0,6.08,4.24,5,4.12,3.6,2.12}</a:t>
            </a:r>
          </a:p>
          <a:p>
            <a:pPr marL="0" indent="0" algn="just">
              <a:buNone/>
            </a:pPr>
            <a:r>
              <a:rPr lang="en-US" dirty="0">
                <a:latin typeface="Book Antiqua" panose="02040602050305030304" pitchFamily="18" charset="0"/>
              </a:rPr>
              <a:t>The data point p3=(8,4) has the highest probability of being selected as cluster center. Thus, </a:t>
            </a:r>
            <a:r>
              <a:rPr lang="el-GR" dirty="0">
                <a:latin typeface="Book Antiqua" panose="02040602050305030304" pitchFamily="18" charset="0"/>
              </a:rPr>
              <a:t>μ</a:t>
            </a:r>
            <a:r>
              <a:rPr lang="en-US" baseline="-25000" dirty="0">
                <a:latin typeface="Book Antiqua" panose="02040602050305030304" pitchFamily="18" charset="0"/>
              </a:rPr>
              <a:t>2</a:t>
            </a:r>
            <a:r>
              <a:rPr lang="el-GR" baseline="-25000" dirty="0">
                <a:latin typeface="Book Antiqua" panose="02040602050305030304" pitchFamily="18" charset="0"/>
              </a:rPr>
              <a:t> </a:t>
            </a:r>
            <a:r>
              <a:rPr lang="en-US" dirty="0">
                <a:latin typeface="Book Antiqua" panose="02040602050305030304" pitchFamily="18" charset="0"/>
              </a:rPr>
              <a:t>=p3=(8,4)</a:t>
            </a:r>
          </a:p>
          <a:p>
            <a:pPr marL="0" indent="0" algn="just">
              <a:buNone/>
            </a:pPr>
            <a:r>
              <a:rPr lang="en-US" dirty="0">
                <a:latin typeface="Book Antiqua" panose="02040602050305030304" pitchFamily="18" charset="0"/>
              </a:rPr>
              <a:t>Again, for each data point compute its distance from the nearest cluster center:</a:t>
            </a:r>
          </a:p>
          <a:p>
            <a:pPr marL="0" indent="0" algn="just">
              <a:buNone/>
            </a:pPr>
            <a:r>
              <a:rPr lang="en-US" dirty="0">
                <a:latin typeface="Book Antiqua" panose="02040602050305030304" pitchFamily="18" charset="0"/>
              </a:rPr>
              <a:t>min(d(</a:t>
            </a:r>
            <a:r>
              <a:rPr lang="el-GR" dirty="0">
                <a:latin typeface="Book Antiqua" panose="02040602050305030304" pitchFamily="18" charset="0"/>
              </a:rPr>
              <a:t>μ</a:t>
            </a:r>
            <a:r>
              <a:rPr lang="el-GR" baseline="-25000" dirty="0">
                <a:latin typeface="Book Antiqua" panose="02040602050305030304" pitchFamily="18" charset="0"/>
              </a:rPr>
              <a:t>1</a:t>
            </a:r>
            <a:r>
              <a:rPr lang="en-US" dirty="0">
                <a:latin typeface="Book Antiqua" panose="02040602050305030304" pitchFamily="18" charset="0"/>
              </a:rPr>
              <a:t>,p1), d</a:t>
            </a:r>
            <a:r>
              <a:rPr lang="en-US" b="1" dirty="0">
                <a:latin typeface="Book Antiqua" panose="02040602050305030304" pitchFamily="18" charset="0"/>
              </a:rPr>
              <a:t>(</a:t>
            </a:r>
            <a:r>
              <a:rPr lang="el-GR" dirty="0">
                <a:latin typeface="Book Antiqua" panose="02040602050305030304" pitchFamily="18" charset="0"/>
              </a:rPr>
              <a:t>μ</a:t>
            </a:r>
            <a:r>
              <a:rPr lang="en-US" baseline="-25000" dirty="0">
                <a:latin typeface="Book Antiqua" panose="02040602050305030304" pitchFamily="18" charset="0"/>
              </a:rPr>
              <a:t>2</a:t>
            </a:r>
            <a:r>
              <a:rPr lang="en-US" b="1" dirty="0">
                <a:latin typeface="Book Antiqua" panose="02040602050305030304" pitchFamily="18" charset="0"/>
              </a:rPr>
              <a:t>,</a:t>
            </a:r>
            <a:r>
              <a:rPr lang="en-US" dirty="0">
                <a:latin typeface="Book Antiqua" panose="02040602050305030304" pitchFamily="18" charset="0"/>
              </a:rPr>
              <a:t>p1))=5	min(d(</a:t>
            </a:r>
            <a:r>
              <a:rPr lang="el-GR" dirty="0">
                <a:latin typeface="Book Antiqua" panose="02040602050305030304" pitchFamily="18" charset="0"/>
              </a:rPr>
              <a:t>μ</a:t>
            </a:r>
            <a:r>
              <a:rPr lang="el-GR" baseline="-25000" dirty="0">
                <a:latin typeface="Book Antiqua" panose="02040602050305030304" pitchFamily="18" charset="0"/>
              </a:rPr>
              <a:t>1</a:t>
            </a:r>
            <a:r>
              <a:rPr lang="en-US" dirty="0">
                <a:latin typeface="Book Antiqua" panose="02040602050305030304" pitchFamily="18" charset="0"/>
              </a:rPr>
              <a:t>,p2), d(</a:t>
            </a:r>
            <a:r>
              <a:rPr lang="el-GR" dirty="0">
                <a:latin typeface="Book Antiqua" panose="02040602050305030304" pitchFamily="18" charset="0"/>
              </a:rPr>
              <a:t>μ</a:t>
            </a:r>
            <a:r>
              <a:rPr lang="en-US" baseline="-25000" dirty="0">
                <a:latin typeface="Book Antiqua" panose="02040602050305030304" pitchFamily="18" charset="0"/>
              </a:rPr>
              <a:t>2</a:t>
            </a:r>
            <a:r>
              <a:rPr lang="en-US" dirty="0">
                <a:latin typeface="Book Antiqua" panose="02040602050305030304" pitchFamily="18" charset="0"/>
              </a:rPr>
              <a:t>,p2))=0</a:t>
            </a:r>
          </a:p>
          <a:p>
            <a:pPr marL="0" indent="0" algn="just">
              <a:buNone/>
            </a:pPr>
            <a:r>
              <a:rPr lang="en-US" dirty="0">
                <a:latin typeface="Book Antiqua" panose="02040602050305030304" pitchFamily="18" charset="0"/>
              </a:rPr>
              <a:t>min(d(</a:t>
            </a:r>
            <a:r>
              <a:rPr lang="el-GR" dirty="0">
                <a:latin typeface="Book Antiqua" panose="02040602050305030304" pitchFamily="18" charset="0"/>
              </a:rPr>
              <a:t>μ</a:t>
            </a:r>
            <a:r>
              <a:rPr lang="el-GR" baseline="-25000" dirty="0">
                <a:latin typeface="Book Antiqua" panose="02040602050305030304" pitchFamily="18" charset="0"/>
              </a:rPr>
              <a:t>1</a:t>
            </a:r>
            <a:r>
              <a:rPr lang="en-US" dirty="0">
                <a:latin typeface="Book Antiqua" panose="02040602050305030304" pitchFamily="18" charset="0"/>
              </a:rPr>
              <a:t>,p3), d(</a:t>
            </a:r>
            <a:r>
              <a:rPr lang="el-GR" dirty="0">
                <a:latin typeface="Book Antiqua" panose="02040602050305030304" pitchFamily="18" charset="0"/>
              </a:rPr>
              <a:t>μ</a:t>
            </a:r>
            <a:r>
              <a:rPr lang="en-US" baseline="-25000" dirty="0">
                <a:latin typeface="Book Antiqua" panose="02040602050305030304" pitchFamily="18" charset="0"/>
              </a:rPr>
              <a:t>2</a:t>
            </a:r>
            <a:r>
              <a:rPr lang="en-US" dirty="0">
                <a:latin typeface="Book Antiqua" panose="02040602050305030304" pitchFamily="18" charset="0"/>
              </a:rPr>
              <a:t>,p3))=0	min(d(</a:t>
            </a:r>
            <a:r>
              <a:rPr lang="el-GR" dirty="0">
                <a:latin typeface="Book Antiqua" panose="02040602050305030304" pitchFamily="18" charset="0"/>
              </a:rPr>
              <a:t>μ</a:t>
            </a:r>
            <a:r>
              <a:rPr lang="el-GR" baseline="-25000" dirty="0">
                <a:latin typeface="Book Antiqua" panose="02040602050305030304" pitchFamily="18" charset="0"/>
              </a:rPr>
              <a:t>1</a:t>
            </a:r>
            <a:r>
              <a:rPr lang="en-US" dirty="0">
                <a:latin typeface="Book Antiqua" panose="02040602050305030304" pitchFamily="18" charset="0"/>
              </a:rPr>
              <a:t>,p4), d</a:t>
            </a:r>
            <a:r>
              <a:rPr lang="en-US" b="1" dirty="0">
                <a:latin typeface="Book Antiqua" panose="02040602050305030304" pitchFamily="18" charset="0"/>
              </a:rPr>
              <a:t>(</a:t>
            </a:r>
            <a:r>
              <a:rPr lang="el-GR" dirty="0">
                <a:latin typeface="Book Antiqua" panose="02040602050305030304" pitchFamily="18" charset="0"/>
              </a:rPr>
              <a:t>μ</a:t>
            </a:r>
            <a:r>
              <a:rPr lang="en-US" baseline="-25000" dirty="0">
                <a:latin typeface="Book Antiqua" panose="02040602050305030304" pitchFamily="18" charset="0"/>
              </a:rPr>
              <a:t>2</a:t>
            </a:r>
            <a:r>
              <a:rPr lang="en-US" b="1" dirty="0">
                <a:latin typeface="Book Antiqua" panose="02040602050305030304" pitchFamily="18" charset="0"/>
              </a:rPr>
              <a:t>,</a:t>
            </a:r>
            <a:r>
              <a:rPr lang="en-US" dirty="0">
                <a:latin typeface="Book Antiqua" panose="02040602050305030304" pitchFamily="18" charset="0"/>
              </a:rPr>
              <a:t>p4))=4.24</a:t>
            </a:r>
          </a:p>
          <a:p>
            <a:pPr marL="0" indent="0" algn="just">
              <a:buNone/>
            </a:pPr>
            <a:r>
              <a:rPr lang="en-US" dirty="0">
                <a:latin typeface="Book Antiqua" panose="02040602050305030304" pitchFamily="18" charset="0"/>
              </a:rPr>
              <a:t>min(d(</a:t>
            </a:r>
            <a:r>
              <a:rPr lang="el-GR" dirty="0">
                <a:latin typeface="Book Antiqua" panose="02040602050305030304" pitchFamily="18" charset="0"/>
              </a:rPr>
              <a:t>μ</a:t>
            </a:r>
            <a:r>
              <a:rPr lang="el-GR" baseline="-25000" dirty="0">
                <a:latin typeface="Book Antiqua" panose="02040602050305030304" pitchFamily="18" charset="0"/>
              </a:rPr>
              <a:t>1</a:t>
            </a:r>
            <a:r>
              <a:rPr lang="en-US" dirty="0">
                <a:latin typeface="Book Antiqua" panose="02040602050305030304" pitchFamily="18" charset="0"/>
              </a:rPr>
              <a:t>,p5), d(</a:t>
            </a:r>
            <a:r>
              <a:rPr lang="el-GR" dirty="0">
                <a:latin typeface="Book Antiqua" panose="02040602050305030304" pitchFamily="18" charset="0"/>
              </a:rPr>
              <a:t>μ</a:t>
            </a:r>
            <a:r>
              <a:rPr lang="en-US" baseline="-25000" dirty="0">
                <a:latin typeface="Book Antiqua" panose="02040602050305030304" pitchFamily="18" charset="0"/>
              </a:rPr>
              <a:t>2</a:t>
            </a:r>
            <a:r>
              <a:rPr lang="en-US" dirty="0">
                <a:latin typeface="Book Antiqua" panose="02040602050305030304" pitchFamily="18" charset="0"/>
              </a:rPr>
              <a:t>,p5))=5	min(d(</a:t>
            </a:r>
            <a:r>
              <a:rPr lang="el-GR" dirty="0">
                <a:latin typeface="Book Antiqua" panose="02040602050305030304" pitchFamily="18" charset="0"/>
              </a:rPr>
              <a:t>μ</a:t>
            </a:r>
            <a:r>
              <a:rPr lang="el-GR" baseline="-25000" dirty="0">
                <a:latin typeface="Book Antiqua" panose="02040602050305030304" pitchFamily="18" charset="0"/>
              </a:rPr>
              <a:t>1</a:t>
            </a:r>
            <a:r>
              <a:rPr lang="en-US" dirty="0">
                <a:latin typeface="Book Antiqua" panose="02040602050305030304" pitchFamily="18" charset="0"/>
              </a:rPr>
              <a:t>,p6), d(</a:t>
            </a:r>
            <a:r>
              <a:rPr lang="el-GR" dirty="0">
                <a:latin typeface="Book Antiqua" panose="02040602050305030304" pitchFamily="18" charset="0"/>
              </a:rPr>
              <a:t>μ</a:t>
            </a:r>
            <a:r>
              <a:rPr lang="en-US" baseline="-25000" dirty="0">
                <a:latin typeface="Book Antiqua" panose="02040602050305030304" pitchFamily="18" charset="0"/>
              </a:rPr>
              <a:t>2</a:t>
            </a:r>
            <a:r>
              <a:rPr lang="en-US" dirty="0">
                <a:latin typeface="Book Antiqua" panose="02040602050305030304" pitchFamily="18" charset="0"/>
              </a:rPr>
              <a:t>,p6))=4.12</a:t>
            </a:r>
          </a:p>
          <a:p>
            <a:pPr marL="0" indent="0" algn="just">
              <a:buNone/>
            </a:pPr>
            <a:r>
              <a:rPr lang="en-US" dirty="0">
                <a:latin typeface="Book Antiqua" panose="02040602050305030304" pitchFamily="18" charset="0"/>
              </a:rPr>
              <a:t>min(d(</a:t>
            </a:r>
            <a:r>
              <a:rPr lang="el-GR" dirty="0">
                <a:latin typeface="Book Antiqua" panose="02040602050305030304" pitchFamily="18" charset="0"/>
              </a:rPr>
              <a:t>μ</a:t>
            </a:r>
            <a:r>
              <a:rPr lang="el-GR" baseline="-25000" dirty="0">
                <a:latin typeface="Book Antiqua" panose="02040602050305030304" pitchFamily="18" charset="0"/>
              </a:rPr>
              <a:t>1</a:t>
            </a:r>
            <a:r>
              <a:rPr lang="en-US" dirty="0">
                <a:latin typeface="Book Antiqua" panose="02040602050305030304" pitchFamily="18" charset="0"/>
              </a:rPr>
              <a:t>,p7), d(</a:t>
            </a:r>
            <a:r>
              <a:rPr lang="el-GR" dirty="0">
                <a:latin typeface="Book Antiqua" panose="02040602050305030304" pitchFamily="18" charset="0"/>
              </a:rPr>
              <a:t>μ</a:t>
            </a:r>
            <a:r>
              <a:rPr lang="en-US" baseline="-25000" dirty="0">
                <a:latin typeface="Book Antiqua" panose="02040602050305030304" pitchFamily="18" charset="0"/>
              </a:rPr>
              <a:t>2</a:t>
            </a:r>
            <a:r>
              <a:rPr lang="en-US" dirty="0">
                <a:latin typeface="Book Antiqua" panose="02040602050305030304" pitchFamily="18" charset="0"/>
              </a:rPr>
              <a:t>,p7))=5.39	min(d(</a:t>
            </a:r>
            <a:r>
              <a:rPr lang="el-GR" dirty="0">
                <a:latin typeface="Book Antiqua" panose="02040602050305030304" pitchFamily="18" charset="0"/>
              </a:rPr>
              <a:t>μ</a:t>
            </a:r>
            <a:r>
              <a:rPr lang="el-GR" baseline="-25000" dirty="0">
                <a:latin typeface="Book Antiqua" panose="02040602050305030304" pitchFamily="18" charset="0"/>
              </a:rPr>
              <a:t>1</a:t>
            </a:r>
            <a:r>
              <a:rPr lang="en-US" dirty="0">
                <a:latin typeface="Book Antiqua" panose="02040602050305030304" pitchFamily="18" charset="0"/>
              </a:rPr>
              <a:t>,p8), d(</a:t>
            </a:r>
            <a:r>
              <a:rPr lang="el-GR" dirty="0">
                <a:latin typeface="Book Antiqua" panose="02040602050305030304" pitchFamily="18" charset="0"/>
              </a:rPr>
              <a:t>μ</a:t>
            </a:r>
            <a:r>
              <a:rPr lang="en-US" baseline="-25000" dirty="0">
                <a:latin typeface="Book Antiqua" panose="02040602050305030304" pitchFamily="18" charset="0"/>
              </a:rPr>
              <a:t>2</a:t>
            </a:r>
            <a:r>
              <a:rPr lang="en-US" dirty="0">
                <a:latin typeface="Book Antiqua" panose="02040602050305030304" pitchFamily="18" charset="0"/>
              </a:rPr>
              <a:t>,p8))=4.47</a:t>
            </a:r>
          </a:p>
          <a:p>
            <a:pPr marL="0" indent="0" algn="just">
              <a:buNone/>
            </a:pPr>
            <a:endParaRPr lang="en-US" dirty="0">
              <a:latin typeface="Book Antiqua" panose="02040602050305030304" pitchFamily="18" charset="0"/>
            </a:endParaRPr>
          </a:p>
          <a:p>
            <a:pPr marL="0" indent="0" algn="just">
              <a:buNone/>
            </a:pPr>
            <a:endParaRPr lang="en-US" dirty="0">
              <a:latin typeface="Book Antiqua" panose="02040602050305030304" pitchFamily="18" charset="0"/>
            </a:endParaRPr>
          </a:p>
          <a:p>
            <a:pPr marL="0" indent="0" algn="just">
              <a:buNone/>
            </a:pPr>
            <a:endParaRPr lang="en-US" dirty="0">
              <a:latin typeface="Book Antiqua" panose="02040602050305030304" pitchFamily="18" charset="0"/>
            </a:endParaRPr>
          </a:p>
          <a:p>
            <a:pPr marL="0" indent="0" algn="just">
              <a:buNone/>
            </a:pPr>
            <a:endParaRPr lang="en-US" dirty="0">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US"/>
              <a:t>Applied ML                                       Prepared BY: Arjun Saud</a:t>
            </a:r>
          </a:p>
        </p:txBody>
      </p:sp>
    </p:spTree>
    <p:extLst>
      <p:ext uri="{BB962C8B-B14F-4D97-AF65-F5344CB8AC3E}">
        <p14:creationId xmlns:p14="http://schemas.microsoft.com/office/powerpoint/2010/main" val="22125367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5104"/>
            <a:ext cx="10515600" cy="1009651"/>
          </a:xfrm>
        </p:spPr>
        <p:txBody>
          <a:bodyPr/>
          <a:lstStyle/>
          <a:p>
            <a:pPr algn="ctr"/>
            <a:r>
              <a:rPr lang="en-US" b="1" dirty="0">
                <a:latin typeface="Times New Roman" panose="02020603050405020304" pitchFamily="18" charset="0"/>
                <a:cs typeface="Times New Roman" panose="02020603050405020304" pitchFamily="18" charset="0"/>
              </a:rPr>
              <a:t>Clustering</a:t>
            </a:r>
          </a:p>
        </p:txBody>
      </p:sp>
      <p:sp>
        <p:nvSpPr>
          <p:cNvPr id="3" name="Content Placeholder 2"/>
          <p:cNvSpPr>
            <a:spLocks noGrp="1"/>
          </p:cNvSpPr>
          <p:nvPr>
            <p:ph idx="1"/>
          </p:nvPr>
        </p:nvSpPr>
        <p:spPr>
          <a:xfrm>
            <a:off x="686909" y="1098135"/>
            <a:ext cx="10818181" cy="5461354"/>
          </a:xfrm>
        </p:spPr>
        <p:txBody>
          <a:bodyPr>
            <a:normAutofit/>
          </a:bodyPr>
          <a:lstStyle/>
          <a:p>
            <a:pPr algn="just"/>
            <a:r>
              <a:rPr lang="en-US" dirty="0">
                <a:latin typeface="Times New Roman" panose="02020603050405020304" pitchFamily="18" charset="0"/>
                <a:cs typeface="Times New Roman" panose="02020603050405020304" pitchFamily="18" charset="0"/>
              </a:rPr>
              <a:t>The process of grouping a set of physical or abstract objects into classes of </a:t>
            </a:r>
            <a:r>
              <a:rPr lang="en-US" i="1" dirty="0">
                <a:latin typeface="Times New Roman" panose="02020603050405020304" pitchFamily="18" charset="0"/>
                <a:cs typeface="Times New Roman" panose="02020603050405020304" pitchFamily="18" charset="0"/>
              </a:rPr>
              <a:t>similar </a:t>
            </a:r>
            <a:r>
              <a:rPr lang="en-US" dirty="0">
                <a:latin typeface="Times New Roman" panose="02020603050405020304" pitchFamily="18" charset="0"/>
                <a:cs typeface="Times New Roman" panose="02020603050405020304" pitchFamily="18" charset="0"/>
              </a:rPr>
              <a:t>objects is called clustering. It is an unsupervised learning technique.</a:t>
            </a:r>
          </a:p>
          <a:p>
            <a:pPr algn="just"/>
            <a:r>
              <a:rPr lang="en-US" dirty="0">
                <a:latin typeface="Times New Roman" panose="02020603050405020304" pitchFamily="18" charset="0"/>
                <a:cs typeface="Times New Roman" panose="02020603050405020304" pitchFamily="18" charset="0"/>
              </a:rPr>
              <a:t>A cluster is a collection of data objects that are </a:t>
            </a:r>
            <a:r>
              <a:rPr lang="en-US" i="1" dirty="0">
                <a:latin typeface="Times New Roman" panose="02020603050405020304" pitchFamily="18" charset="0"/>
                <a:cs typeface="Times New Roman" panose="02020603050405020304" pitchFamily="18" charset="0"/>
              </a:rPr>
              <a:t>similar </a:t>
            </a:r>
            <a:r>
              <a:rPr lang="en-US" dirty="0">
                <a:latin typeface="Times New Roman" panose="02020603050405020304" pitchFamily="18" charset="0"/>
                <a:cs typeface="Times New Roman" panose="02020603050405020304" pitchFamily="18" charset="0"/>
              </a:rPr>
              <a:t>to one another within the same cluster and are </a:t>
            </a:r>
            <a:r>
              <a:rPr lang="en-US" i="1" dirty="0">
                <a:latin typeface="Times New Roman" panose="02020603050405020304" pitchFamily="18" charset="0"/>
                <a:cs typeface="Times New Roman" panose="02020603050405020304" pitchFamily="18" charset="0"/>
              </a:rPr>
              <a:t>dissimilar </a:t>
            </a:r>
            <a:r>
              <a:rPr lang="en-US" dirty="0">
                <a:latin typeface="Times New Roman" panose="02020603050405020304" pitchFamily="18" charset="0"/>
                <a:cs typeface="Times New Roman" panose="02020603050405020304" pitchFamily="18" charset="0"/>
              </a:rPr>
              <a:t>to the objects in other clusters. </a:t>
            </a:r>
          </a:p>
          <a:p>
            <a:pPr algn="just"/>
            <a:r>
              <a:rPr lang="en-US" dirty="0">
                <a:latin typeface="Times New Roman" panose="02020603050405020304" pitchFamily="18" charset="0"/>
                <a:cs typeface="Times New Roman" panose="02020603050405020304" pitchFamily="18" charset="0"/>
              </a:rPr>
              <a:t>Clustering can also be used for outlier detection, where outliers may be more interesting than common cases. </a:t>
            </a:r>
          </a:p>
          <a:p>
            <a:pPr algn="just"/>
            <a:r>
              <a:rPr lang="en-US" dirty="0">
                <a:latin typeface="Times New Roman" panose="02020603050405020304" pitchFamily="18" charset="0"/>
                <a:cs typeface="Times New Roman" panose="02020603050405020304" pitchFamily="18" charset="0"/>
              </a:rPr>
              <a:t>Applications of outlier detection include the detection of credit card fraud and the monitoring of criminal activities in electronic commerce. </a:t>
            </a:r>
          </a:p>
          <a:p>
            <a:pPr algn="just"/>
            <a:r>
              <a:rPr lang="en-US" dirty="0">
                <a:latin typeface="Times New Roman" panose="02020603050405020304" pitchFamily="18" charset="0"/>
                <a:cs typeface="Times New Roman" panose="02020603050405020304" pitchFamily="18" charset="0"/>
              </a:rPr>
              <a:t>For example, exceptional cases in credit card transactions, such as very expensive and frequent purchases, may be of interest as possible fraudulent activity.</a:t>
            </a:r>
          </a:p>
          <a:p>
            <a:pPr algn="just"/>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658840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Book Antiqua" panose="02040602050305030304" pitchFamily="18" charset="0"/>
              </a:rPr>
              <a:t>K-Means++ Algorithm</a:t>
            </a:r>
          </a:p>
        </p:txBody>
      </p:sp>
      <p:sp>
        <p:nvSpPr>
          <p:cNvPr id="3" name="Content Placeholder 2"/>
          <p:cNvSpPr>
            <a:spLocks noGrp="1"/>
          </p:cNvSpPr>
          <p:nvPr>
            <p:ph idx="1"/>
          </p:nvPr>
        </p:nvSpPr>
        <p:spPr>
          <a:xfrm>
            <a:off x="838200" y="1825625"/>
            <a:ext cx="10766612" cy="4351338"/>
          </a:xfrm>
        </p:spPr>
        <p:txBody>
          <a:bodyPr>
            <a:normAutofit/>
          </a:bodyPr>
          <a:lstStyle/>
          <a:p>
            <a:pPr marL="0" indent="0" algn="just">
              <a:buNone/>
            </a:pPr>
            <a:r>
              <a:rPr lang="en-US" dirty="0">
                <a:latin typeface="Book Antiqua" panose="02040602050305030304" pitchFamily="18" charset="0"/>
              </a:rPr>
              <a:t>The data point p7=(3,2) has the highest probability of being selected as next cluster center.</a:t>
            </a:r>
          </a:p>
          <a:p>
            <a:pPr marL="0" indent="0" algn="just">
              <a:buNone/>
            </a:pPr>
            <a:r>
              <a:rPr lang="en-US" dirty="0">
                <a:latin typeface="Book Antiqua" panose="02040602050305030304" pitchFamily="18" charset="0"/>
              </a:rPr>
              <a:t>Thus three cluster centers are: </a:t>
            </a:r>
            <a:r>
              <a:rPr lang="el-GR" dirty="0">
                <a:latin typeface="Book Antiqua" panose="02040602050305030304" pitchFamily="18" charset="0"/>
              </a:rPr>
              <a:t>μ</a:t>
            </a:r>
            <a:r>
              <a:rPr lang="el-GR" baseline="-25000" dirty="0">
                <a:latin typeface="Book Antiqua" panose="02040602050305030304" pitchFamily="18" charset="0"/>
              </a:rPr>
              <a:t>1 </a:t>
            </a:r>
            <a:r>
              <a:rPr lang="en-US" dirty="0">
                <a:latin typeface="Book Antiqua" panose="02040602050305030304" pitchFamily="18" charset="0"/>
              </a:rPr>
              <a:t>=(2,5)	</a:t>
            </a:r>
            <a:r>
              <a:rPr lang="el-GR" dirty="0">
                <a:latin typeface="Book Antiqua" panose="02040602050305030304" pitchFamily="18" charset="0"/>
              </a:rPr>
              <a:t> μ</a:t>
            </a:r>
            <a:r>
              <a:rPr lang="en-US" baseline="-25000" dirty="0">
                <a:latin typeface="Book Antiqua" panose="02040602050305030304" pitchFamily="18" charset="0"/>
              </a:rPr>
              <a:t>2</a:t>
            </a:r>
            <a:r>
              <a:rPr lang="en-US" dirty="0">
                <a:latin typeface="Book Antiqua" panose="02040602050305030304" pitchFamily="18" charset="0"/>
              </a:rPr>
              <a:t>=(8,4),	</a:t>
            </a:r>
            <a:r>
              <a:rPr lang="el-GR" dirty="0">
                <a:latin typeface="Book Antiqua" panose="02040602050305030304" pitchFamily="18" charset="0"/>
              </a:rPr>
              <a:t> μ</a:t>
            </a:r>
            <a:r>
              <a:rPr lang="en-US" baseline="-25000" dirty="0">
                <a:latin typeface="Book Antiqua" panose="02040602050305030304" pitchFamily="18" charset="0"/>
              </a:rPr>
              <a:t>2</a:t>
            </a:r>
            <a:r>
              <a:rPr lang="en-US" dirty="0">
                <a:latin typeface="Book Antiqua" panose="02040602050305030304" pitchFamily="18" charset="0"/>
              </a:rPr>
              <a:t>=(3,2)</a:t>
            </a:r>
          </a:p>
          <a:p>
            <a:pPr marL="0" indent="0" algn="just">
              <a:buNone/>
            </a:pPr>
            <a:endParaRPr lang="en-US" dirty="0">
              <a:latin typeface="Book Antiqua" panose="02040602050305030304" pitchFamily="18" charset="0"/>
            </a:endParaRPr>
          </a:p>
          <a:p>
            <a:pPr marL="0" indent="0" algn="just">
              <a:buNone/>
            </a:pPr>
            <a:endParaRPr lang="en-US" dirty="0">
              <a:latin typeface="Book Antiqua" panose="02040602050305030304" pitchFamily="18" charset="0"/>
            </a:endParaRPr>
          </a:p>
          <a:p>
            <a:pPr marL="0" indent="0" algn="just">
              <a:buNone/>
            </a:pPr>
            <a:endParaRPr lang="en-US" dirty="0">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US"/>
              <a:t>Applied ML                                       Prepared BY: Arjun Saud</a:t>
            </a:r>
          </a:p>
        </p:txBody>
      </p:sp>
    </p:spTree>
    <p:extLst>
      <p:ext uri="{BB962C8B-B14F-4D97-AF65-F5344CB8AC3E}">
        <p14:creationId xmlns:p14="http://schemas.microsoft.com/office/powerpoint/2010/main" val="24604149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853268-849B-9D29-6FBC-AC91CB0A20A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5412F88-6BFE-FEB9-D03C-C46337E311B7}"/>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0975473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79401A-B545-CB57-7340-5C1A68886D97}"/>
              </a:ext>
            </a:extLst>
          </p:cNvPr>
          <p:cNvSpPr>
            <a:spLocks noGrp="1"/>
          </p:cNvSpPr>
          <p:nvPr>
            <p:ph type="title"/>
          </p:nvPr>
        </p:nvSpPr>
        <p:spPr>
          <a:xfrm>
            <a:off x="838200" y="608120"/>
            <a:ext cx="10515600" cy="1009651"/>
          </a:xfrm>
        </p:spPr>
        <p:txBody>
          <a:bodyPr/>
          <a:lstStyle/>
          <a:p>
            <a:pPr algn="ctr"/>
            <a:r>
              <a:rPr lang="en-US" b="1" i="0" dirty="0">
                <a:solidFill>
                  <a:srgbClr val="303030"/>
                </a:solidFill>
                <a:effectLst/>
                <a:latin typeface="Times New Roman" panose="02020603050405020304" pitchFamily="18" charset="0"/>
                <a:cs typeface="Times New Roman" panose="02020603050405020304" pitchFamily="18" charset="0"/>
              </a:rPr>
              <a:t>Agglomerative Hierarchical Clustering</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E20EE8A-602E-8E35-87E2-BC22B7F984AA}"/>
              </a:ext>
            </a:extLst>
          </p:cNvPr>
          <p:cNvSpPr>
            <a:spLocks noGrp="1"/>
          </p:cNvSpPr>
          <p:nvPr>
            <p:ph idx="1"/>
          </p:nvPr>
        </p:nvSpPr>
        <p:spPr>
          <a:xfrm>
            <a:off x="1015755" y="1877120"/>
            <a:ext cx="10515600" cy="4372760"/>
          </a:xfrm>
        </p:spPr>
        <p:txBody>
          <a:bodyPr/>
          <a:lstStyle/>
          <a:p>
            <a:pPr algn="just"/>
            <a:r>
              <a:rPr lang="en-US" b="0" i="0" dirty="0">
                <a:effectLst/>
                <a:latin typeface="Times New Roman" panose="02020603050405020304" pitchFamily="18" charset="0"/>
                <a:cs typeface="Times New Roman" panose="02020603050405020304" pitchFamily="18" charset="0"/>
              </a:rPr>
              <a:t>The </a:t>
            </a:r>
            <a:r>
              <a:rPr lang="en-US" b="1" i="0" dirty="0">
                <a:effectLst/>
                <a:latin typeface="Times New Roman" panose="02020603050405020304" pitchFamily="18" charset="0"/>
                <a:cs typeface="Times New Roman" panose="02020603050405020304" pitchFamily="18" charset="0"/>
              </a:rPr>
              <a:t>agglomerative clustering</a:t>
            </a:r>
            <a:r>
              <a:rPr lang="en-US" b="0" i="0" dirty="0">
                <a:effectLst/>
                <a:latin typeface="Times New Roman" panose="02020603050405020304" pitchFamily="18" charset="0"/>
                <a:cs typeface="Times New Roman" panose="02020603050405020304" pitchFamily="18" charset="0"/>
              </a:rPr>
              <a:t> is the most common type of hierarchical clustering used to group objects in clusters based on their similarity.</a:t>
            </a:r>
          </a:p>
          <a:p>
            <a:pPr algn="just"/>
            <a:r>
              <a:rPr lang="en-US" b="0" i="0" dirty="0">
                <a:effectLst/>
                <a:latin typeface="Times New Roman" panose="02020603050405020304" pitchFamily="18" charset="0"/>
                <a:cs typeface="Times New Roman" panose="02020603050405020304" pitchFamily="18" charset="0"/>
              </a:rPr>
              <a:t>It’s also known as </a:t>
            </a:r>
            <a:r>
              <a:rPr lang="en-US" b="1" i="1" dirty="0">
                <a:effectLst/>
                <a:latin typeface="Times New Roman" panose="02020603050405020304" pitchFamily="18" charset="0"/>
                <a:cs typeface="Times New Roman" panose="02020603050405020304" pitchFamily="18" charset="0"/>
              </a:rPr>
              <a:t>AGNES</a:t>
            </a:r>
            <a:r>
              <a:rPr lang="en-US" b="0" i="0" dirty="0">
                <a:effectLst/>
                <a:latin typeface="Times New Roman" panose="02020603050405020304" pitchFamily="18" charset="0"/>
                <a:cs typeface="Times New Roman" panose="02020603050405020304" pitchFamily="18" charset="0"/>
              </a:rPr>
              <a:t> (</a:t>
            </a:r>
            <a:r>
              <a:rPr lang="en-US" b="0" i="1" dirty="0">
                <a:effectLst/>
                <a:latin typeface="Times New Roman" panose="02020603050405020304" pitchFamily="18" charset="0"/>
                <a:cs typeface="Times New Roman" panose="02020603050405020304" pitchFamily="18" charset="0"/>
              </a:rPr>
              <a:t>Agglomerative Nesting</a:t>
            </a:r>
            <a:r>
              <a:rPr lang="en-US" b="0" i="0" dirty="0">
                <a:effectLst/>
                <a:latin typeface="Times New Roman" panose="02020603050405020304" pitchFamily="18" charset="0"/>
                <a:cs typeface="Times New Roman" panose="02020603050405020304" pitchFamily="18" charset="0"/>
              </a:rPr>
              <a:t>). </a:t>
            </a:r>
          </a:p>
          <a:p>
            <a:pPr algn="just"/>
            <a:r>
              <a:rPr lang="en-US" b="0" i="0" dirty="0">
                <a:effectLst/>
                <a:latin typeface="Times New Roman" panose="02020603050405020304" pitchFamily="18" charset="0"/>
                <a:cs typeface="Times New Roman" panose="02020603050405020304" pitchFamily="18" charset="0"/>
              </a:rPr>
              <a:t>The algorithm starts by treating each object as a singleton cluster. </a:t>
            </a:r>
          </a:p>
          <a:p>
            <a:pPr algn="just"/>
            <a:r>
              <a:rPr lang="en-US" b="0" i="0" dirty="0">
                <a:effectLst/>
                <a:latin typeface="Times New Roman" panose="02020603050405020304" pitchFamily="18" charset="0"/>
                <a:cs typeface="Times New Roman" panose="02020603050405020304" pitchFamily="18" charset="0"/>
              </a:rPr>
              <a:t>Next, pairs of clusters are successively merged until all clusters have been merged into one big cluster containing all objects.</a:t>
            </a:r>
            <a:endParaRPr lang="en-US" dirty="0">
              <a:latin typeface="Times New Roman" panose="02020603050405020304" pitchFamily="18" charset="0"/>
              <a:cs typeface="Times New Roman" panose="02020603050405020304" pitchFamily="18" charset="0"/>
            </a:endParaRPr>
          </a:p>
          <a:p>
            <a:pPr algn="just"/>
            <a:r>
              <a:rPr lang="en-US" b="0" i="0" dirty="0">
                <a:effectLst/>
                <a:latin typeface="Times New Roman" panose="02020603050405020304" pitchFamily="18" charset="0"/>
                <a:cs typeface="Times New Roman" panose="02020603050405020304" pitchFamily="18" charset="0"/>
              </a:rPr>
              <a:t>The result is a tree-based representation of the objects, named </a:t>
            </a:r>
            <a:r>
              <a:rPr lang="en-US" b="1" i="1" dirty="0">
                <a:effectLst/>
                <a:latin typeface="Times New Roman" panose="02020603050405020304" pitchFamily="18" charset="0"/>
                <a:cs typeface="Times New Roman" panose="02020603050405020304" pitchFamily="18" charset="0"/>
              </a:rPr>
              <a:t>dendrogram</a:t>
            </a:r>
            <a:r>
              <a:rPr lang="en-US" b="0" i="0" dirty="0">
                <a:effectLst/>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409525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7DD353-A5DE-025E-4C8E-2351E0D84979}"/>
              </a:ext>
            </a:extLst>
          </p:cNvPr>
          <p:cNvSpPr>
            <a:spLocks noGrp="1"/>
          </p:cNvSpPr>
          <p:nvPr>
            <p:ph type="title"/>
          </p:nvPr>
        </p:nvSpPr>
        <p:spPr>
          <a:xfrm>
            <a:off x="838200" y="142043"/>
            <a:ext cx="10515600" cy="900575"/>
          </a:xfrm>
        </p:spPr>
        <p:txBody>
          <a:bodyPr/>
          <a:lstStyle/>
          <a:p>
            <a:pPr algn="ctr"/>
            <a:r>
              <a:rPr lang="en-US" b="1" i="0" dirty="0">
                <a:effectLst/>
                <a:latin typeface="Times New Roman" panose="02020603050405020304" pitchFamily="18" charset="0"/>
                <a:cs typeface="Times New Roman" panose="02020603050405020304" pitchFamily="18" charset="0"/>
              </a:rPr>
              <a:t>Algorithm</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ACD8DB9-EE90-D490-A09B-3C091A3AEFFD}"/>
              </a:ext>
            </a:extLst>
          </p:cNvPr>
          <p:cNvSpPr>
            <a:spLocks noGrp="1"/>
          </p:cNvSpPr>
          <p:nvPr>
            <p:ph idx="1"/>
          </p:nvPr>
        </p:nvSpPr>
        <p:spPr>
          <a:xfrm>
            <a:off x="319598" y="1269507"/>
            <a:ext cx="11319028" cy="5246703"/>
          </a:xfrm>
        </p:spPr>
        <p:txBody>
          <a:bodyPr>
            <a:normAutofit lnSpcReduction="10000"/>
          </a:bodyPr>
          <a:lstStyle/>
          <a:p>
            <a:pPr algn="just"/>
            <a:r>
              <a:rPr lang="en-US" b="1" i="0" dirty="0">
                <a:effectLst/>
                <a:latin typeface="Times New Roman" panose="02020603050405020304" pitchFamily="18" charset="0"/>
                <a:cs typeface="Times New Roman" panose="02020603050405020304" pitchFamily="18" charset="0"/>
              </a:rPr>
              <a:t>Agglomerative</a:t>
            </a:r>
            <a:r>
              <a:rPr lang="en-US" b="0" i="0" dirty="0">
                <a:effectLst/>
                <a:latin typeface="Times New Roman" panose="02020603050405020304" pitchFamily="18" charset="0"/>
                <a:cs typeface="Times New Roman" panose="02020603050405020304" pitchFamily="18" charset="0"/>
              </a:rPr>
              <a:t> clustering works in a “</a:t>
            </a:r>
            <a:r>
              <a:rPr lang="en-US" b="1" i="0" dirty="0">
                <a:effectLst/>
                <a:latin typeface="Times New Roman" panose="02020603050405020304" pitchFamily="18" charset="0"/>
                <a:cs typeface="Times New Roman" panose="02020603050405020304" pitchFamily="18" charset="0"/>
              </a:rPr>
              <a:t>bottom-up</a:t>
            </a:r>
            <a:r>
              <a:rPr lang="en-US" b="0" i="0" dirty="0">
                <a:effectLst/>
                <a:latin typeface="Times New Roman" panose="02020603050405020304" pitchFamily="18" charset="0"/>
                <a:cs typeface="Times New Roman" panose="02020603050405020304" pitchFamily="18" charset="0"/>
              </a:rPr>
              <a:t>” manner. </a:t>
            </a:r>
          </a:p>
          <a:p>
            <a:pPr algn="just"/>
            <a:r>
              <a:rPr lang="en-US" b="0" i="0" dirty="0">
                <a:effectLst/>
                <a:latin typeface="Times New Roman" panose="02020603050405020304" pitchFamily="18" charset="0"/>
                <a:cs typeface="Times New Roman" panose="02020603050405020304" pitchFamily="18" charset="0"/>
              </a:rPr>
              <a:t>That is, each object is initially considered as a single-element cluster (leaf). </a:t>
            </a:r>
          </a:p>
          <a:p>
            <a:pPr algn="just"/>
            <a:r>
              <a:rPr lang="en-US" b="0" i="0" dirty="0">
                <a:effectLst/>
                <a:latin typeface="Times New Roman" panose="02020603050405020304" pitchFamily="18" charset="0"/>
                <a:cs typeface="Times New Roman" panose="02020603050405020304" pitchFamily="18" charset="0"/>
              </a:rPr>
              <a:t>At each step of the algorithm, the two clusters that are the most similar are combined into a new bigger cluster (nodes). </a:t>
            </a:r>
          </a:p>
          <a:p>
            <a:pPr algn="just"/>
            <a:r>
              <a:rPr lang="en-US" b="0" i="0" dirty="0">
                <a:effectLst/>
                <a:latin typeface="Times New Roman" panose="02020603050405020304" pitchFamily="18" charset="0"/>
                <a:cs typeface="Times New Roman" panose="02020603050405020304" pitchFamily="18" charset="0"/>
              </a:rPr>
              <a:t>This procedure is iterated until all points are member of just one single big cluster (root) (see figure below).</a:t>
            </a:r>
          </a:p>
          <a:p>
            <a:pPr algn="just"/>
            <a:r>
              <a:rPr lang="en-US" b="0" i="0" dirty="0">
                <a:effectLst/>
                <a:latin typeface="Times New Roman" panose="02020603050405020304" pitchFamily="18" charset="0"/>
                <a:cs typeface="Times New Roman" panose="02020603050405020304" pitchFamily="18" charset="0"/>
              </a:rPr>
              <a:t>The inverse of agglomerative clustering is </a:t>
            </a:r>
            <a:r>
              <a:rPr lang="en-US" b="1" i="1" dirty="0">
                <a:effectLst/>
                <a:latin typeface="Times New Roman" panose="02020603050405020304" pitchFamily="18" charset="0"/>
                <a:cs typeface="Times New Roman" panose="02020603050405020304" pitchFamily="18" charset="0"/>
              </a:rPr>
              <a:t>divisive</a:t>
            </a:r>
            <a:r>
              <a:rPr lang="en-US" b="0" i="1" dirty="0">
                <a:effectLst/>
                <a:latin typeface="Times New Roman" panose="02020603050405020304" pitchFamily="18" charset="0"/>
                <a:cs typeface="Times New Roman" panose="02020603050405020304" pitchFamily="18" charset="0"/>
              </a:rPr>
              <a:t> clustering</a:t>
            </a:r>
            <a:r>
              <a:rPr lang="en-US" b="0" i="0" dirty="0">
                <a:effectLst/>
                <a:latin typeface="Times New Roman" panose="02020603050405020304" pitchFamily="18" charset="0"/>
                <a:cs typeface="Times New Roman" panose="02020603050405020304" pitchFamily="18" charset="0"/>
              </a:rPr>
              <a:t>, which is also known as DIANA (</a:t>
            </a:r>
            <a:r>
              <a:rPr lang="en-US" b="0" i="1" dirty="0" err="1">
                <a:effectLst/>
                <a:latin typeface="Times New Roman" panose="02020603050405020304" pitchFamily="18" charset="0"/>
                <a:cs typeface="Times New Roman" panose="02020603050405020304" pitchFamily="18" charset="0"/>
              </a:rPr>
              <a:t>Divise</a:t>
            </a:r>
            <a:r>
              <a:rPr lang="en-US" b="0" i="1" dirty="0">
                <a:effectLst/>
                <a:latin typeface="Times New Roman" panose="02020603050405020304" pitchFamily="18" charset="0"/>
                <a:cs typeface="Times New Roman" panose="02020603050405020304" pitchFamily="18" charset="0"/>
              </a:rPr>
              <a:t> Analysis</a:t>
            </a:r>
            <a:r>
              <a:rPr lang="en-US" b="0" i="0" dirty="0">
                <a:effectLst/>
                <a:latin typeface="Times New Roman" panose="02020603050405020304" pitchFamily="18" charset="0"/>
                <a:cs typeface="Times New Roman" panose="02020603050405020304" pitchFamily="18" charset="0"/>
              </a:rPr>
              <a:t>) and it works in a “</a:t>
            </a:r>
            <a:r>
              <a:rPr lang="en-US" b="1" i="0" dirty="0">
                <a:effectLst/>
                <a:latin typeface="Times New Roman" panose="02020603050405020304" pitchFamily="18" charset="0"/>
                <a:cs typeface="Times New Roman" panose="02020603050405020304" pitchFamily="18" charset="0"/>
              </a:rPr>
              <a:t>top-down</a:t>
            </a:r>
            <a:r>
              <a:rPr lang="en-US" b="0" i="0" dirty="0">
                <a:effectLst/>
                <a:latin typeface="Times New Roman" panose="02020603050405020304" pitchFamily="18" charset="0"/>
                <a:cs typeface="Times New Roman" panose="02020603050405020304" pitchFamily="18" charset="0"/>
              </a:rPr>
              <a:t>” manner.</a:t>
            </a:r>
          </a:p>
          <a:p>
            <a:pPr algn="just"/>
            <a:r>
              <a:rPr lang="en-US" b="0" i="0" dirty="0">
                <a:effectLst/>
                <a:latin typeface="Times New Roman" panose="02020603050405020304" pitchFamily="18" charset="0"/>
                <a:cs typeface="Times New Roman" panose="02020603050405020304" pitchFamily="18" charset="0"/>
              </a:rPr>
              <a:t>It begins with the </a:t>
            </a:r>
            <a:r>
              <a:rPr lang="en-US" b="1" i="0" dirty="0">
                <a:effectLst/>
                <a:latin typeface="Times New Roman" panose="02020603050405020304" pitchFamily="18" charset="0"/>
                <a:cs typeface="Times New Roman" panose="02020603050405020304" pitchFamily="18" charset="0"/>
              </a:rPr>
              <a:t>root</a:t>
            </a:r>
            <a:r>
              <a:rPr lang="en-US" b="0" i="0" dirty="0">
                <a:effectLst/>
                <a:latin typeface="Times New Roman" panose="02020603050405020304" pitchFamily="18" charset="0"/>
                <a:cs typeface="Times New Roman" panose="02020603050405020304" pitchFamily="18" charset="0"/>
              </a:rPr>
              <a:t>, in which all objects are included in a single cluster.</a:t>
            </a:r>
          </a:p>
          <a:p>
            <a:pPr algn="just"/>
            <a:r>
              <a:rPr lang="en-US" b="0" i="0" dirty="0">
                <a:effectLst/>
                <a:latin typeface="Times New Roman" panose="02020603050405020304" pitchFamily="18" charset="0"/>
                <a:cs typeface="Times New Roman" panose="02020603050405020304" pitchFamily="18" charset="0"/>
              </a:rPr>
              <a:t>At each step of iteration, the most heterogeneous cluster is divided into two.</a:t>
            </a:r>
          </a:p>
          <a:p>
            <a:pPr algn="just"/>
            <a:r>
              <a:rPr lang="en-US" b="0" i="0" dirty="0">
                <a:effectLst/>
                <a:latin typeface="Times New Roman" panose="02020603050405020304" pitchFamily="18" charset="0"/>
                <a:cs typeface="Times New Roman" panose="02020603050405020304" pitchFamily="18" charset="0"/>
              </a:rPr>
              <a:t>The process is iterated until all objects are in their own cluster (see figure below).</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612255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ierarchical clustering methods">
            <a:extLst>
              <a:ext uri="{FF2B5EF4-FFF2-40B4-BE49-F238E27FC236}">
                <a16:creationId xmlns:a16="http://schemas.microsoft.com/office/drawing/2014/main" id="{2390A8B0-2791-F99B-0E75-D70EF4CC47F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15245" y="727969"/>
            <a:ext cx="10361510" cy="50602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4373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3BE5F2-226A-9A0B-8D34-39885B89CEA7}"/>
              </a:ext>
            </a:extLst>
          </p:cNvPr>
          <p:cNvSpPr>
            <a:spLocks noGrp="1"/>
          </p:cNvSpPr>
          <p:nvPr>
            <p:ph type="title"/>
          </p:nvPr>
        </p:nvSpPr>
        <p:spPr>
          <a:xfrm>
            <a:off x="838200" y="212994"/>
            <a:ext cx="10515600" cy="936086"/>
          </a:xfrm>
        </p:spPr>
        <p:txBody>
          <a:bodyPr>
            <a:normAutofit/>
          </a:bodyPr>
          <a:lstStyle/>
          <a:p>
            <a:pPr algn="ctr"/>
            <a:r>
              <a:rPr lang="en-US" dirty="0">
                <a:latin typeface="Times New Roman" panose="02020603050405020304" pitchFamily="18" charset="0"/>
                <a:cs typeface="Times New Roman" panose="02020603050405020304" pitchFamily="18" charset="0"/>
              </a:rPr>
              <a:t>DBSCAN Clustering</a:t>
            </a:r>
          </a:p>
        </p:txBody>
      </p:sp>
      <p:sp>
        <p:nvSpPr>
          <p:cNvPr id="3" name="Content Placeholder 2">
            <a:extLst>
              <a:ext uri="{FF2B5EF4-FFF2-40B4-BE49-F238E27FC236}">
                <a16:creationId xmlns:a16="http://schemas.microsoft.com/office/drawing/2014/main" id="{21F0C3FF-9071-9B07-D362-578269EF5397}"/>
              </a:ext>
            </a:extLst>
          </p:cNvPr>
          <p:cNvSpPr>
            <a:spLocks noGrp="1"/>
          </p:cNvSpPr>
          <p:nvPr>
            <p:ph idx="1"/>
          </p:nvPr>
        </p:nvSpPr>
        <p:spPr>
          <a:xfrm>
            <a:off x="980243" y="1149081"/>
            <a:ext cx="10515600" cy="2677196"/>
          </a:xfrm>
        </p:spPr>
        <p:txBody>
          <a:bodyPr/>
          <a:lstStyle/>
          <a:p>
            <a:r>
              <a:rPr lang="en-US" b="1" i="0" dirty="0">
                <a:effectLst/>
                <a:latin typeface="Times New Roman" panose="02020603050405020304" pitchFamily="18" charset="0"/>
                <a:cs typeface="Times New Roman" panose="02020603050405020304" pitchFamily="18" charset="0"/>
              </a:rPr>
              <a:t>Density-based spatial clustering of applications with noise</a:t>
            </a:r>
            <a:r>
              <a:rPr lang="en-US" b="0" i="0" dirty="0">
                <a:effectLst/>
                <a:latin typeface="Times New Roman" panose="02020603050405020304" pitchFamily="18" charset="0"/>
                <a:cs typeface="Times New Roman" panose="02020603050405020304" pitchFamily="18" charset="0"/>
              </a:rPr>
              <a:t> (DBSCAN).</a:t>
            </a:r>
          </a:p>
          <a:p>
            <a:r>
              <a:rPr lang="en-US" b="0" i="0" dirty="0">
                <a:effectLst/>
                <a:latin typeface="Times New Roman" panose="02020603050405020304" pitchFamily="18" charset="0"/>
                <a:cs typeface="Times New Roman" panose="02020603050405020304" pitchFamily="18" charset="0"/>
              </a:rPr>
              <a:t>Clusters are dense regions in the data space, separated by regions of the lower density of points.</a:t>
            </a:r>
          </a:p>
          <a:p>
            <a:r>
              <a:rPr lang="en-US" b="0" i="0" dirty="0">
                <a:effectLst/>
                <a:latin typeface="Times New Roman" panose="02020603050405020304" pitchFamily="18" charset="0"/>
                <a:cs typeface="Times New Roman" panose="02020603050405020304" pitchFamily="18" charset="0"/>
              </a:rPr>
              <a:t>The </a:t>
            </a:r>
            <a:r>
              <a:rPr lang="en-US" b="1" i="1" dirty="0">
                <a:effectLst/>
                <a:latin typeface="Times New Roman" panose="02020603050405020304" pitchFamily="18" charset="0"/>
                <a:cs typeface="Times New Roman" panose="02020603050405020304" pitchFamily="18" charset="0"/>
              </a:rPr>
              <a:t>DBSCAN algorithm</a:t>
            </a:r>
            <a:r>
              <a:rPr lang="en-US" b="0" i="0" dirty="0">
                <a:effectLst/>
                <a:latin typeface="Times New Roman" panose="02020603050405020304" pitchFamily="18" charset="0"/>
                <a:cs typeface="Times New Roman" panose="02020603050405020304" pitchFamily="18" charset="0"/>
              </a:rPr>
              <a:t> is based on this intuitive notion of “clusters” and “noise”.</a:t>
            </a:r>
          </a:p>
          <a:p>
            <a:endParaRPr lang="en-US" dirty="0">
              <a:latin typeface="Times New Roman" panose="02020603050405020304" pitchFamily="18" charset="0"/>
              <a:cs typeface="Times New Roman" panose="02020603050405020304" pitchFamily="18" charset="0"/>
            </a:endParaRPr>
          </a:p>
        </p:txBody>
      </p:sp>
      <p:pic>
        <p:nvPicPr>
          <p:cNvPr id="2050" name="Picture 2">
            <a:extLst>
              <a:ext uri="{FF2B5EF4-FFF2-40B4-BE49-F238E27FC236}">
                <a16:creationId xmlns:a16="http://schemas.microsoft.com/office/drawing/2014/main" id="{F531B943-49A7-7F27-3827-05DA19B4535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99016" y="3434463"/>
            <a:ext cx="6122002" cy="34235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44874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0EA845-D176-A41E-951F-FBC2B3C4B433}"/>
              </a:ext>
            </a:extLst>
          </p:cNvPr>
          <p:cNvSpPr>
            <a:spLocks noGrp="1"/>
          </p:cNvSpPr>
          <p:nvPr>
            <p:ph type="title"/>
          </p:nvPr>
        </p:nvSpPr>
        <p:spPr>
          <a:xfrm>
            <a:off x="838200" y="176211"/>
            <a:ext cx="10515600" cy="1009651"/>
          </a:xfrm>
        </p:spPr>
        <p:txBody>
          <a:bodyPr/>
          <a:lstStyle/>
          <a:p>
            <a:pPr algn="ctr"/>
            <a:r>
              <a:rPr lang="en-US" b="1" i="0" dirty="0">
                <a:effectLst/>
                <a:latin typeface="Times New Roman" panose="02020603050405020304" pitchFamily="18" charset="0"/>
                <a:cs typeface="Times New Roman" panose="02020603050405020304" pitchFamily="18" charset="0"/>
              </a:rPr>
              <a:t>Why DBSCAN? </a:t>
            </a:r>
            <a:endParaRPr lang="en-US"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5D04D5E-51A2-C485-C29C-7B697D8F6B33}"/>
              </a:ext>
            </a:extLst>
          </p:cNvPr>
          <p:cNvSpPr>
            <a:spLocks noGrp="1"/>
          </p:cNvSpPr>
          <p:nvPr>
            <p:ph idx="1"/>
          </p:nvPr>
        </p:nvSpPr>
        <p:spPr>
          <a:xfrm>
            <a:off x="301840" y="1425560"/>
            <a:ext cx="8167456" cy="4886464"/>
          </a:xfrm>
        </p:spPr>
        <p:txBody>
          <a:bodyPr>
            <a:normAutofit/>
          </a:bodyPr>
          <a:lstStyle/>
          <a:p>
            <a:pPr algn="just" fontAlgn="base"/>
            <a:r>
              <a:rPr lang="en-US" b="0" i="0" dirty="0">
                <a:effectLst/>
                <a:latin typeface="Times New Roman" panose="02020603050405020304" pitchFamily="18" charset="0"/>
                <a:cs typeface="Times New Roman" panose="02020603050405020304" pitchFamily="18" charset="0"/>
              </a:rPr>
              <a:t>Partitioning methods (K-means) and hierarchical clustering work for finding spherical-shaped clusters or convex clusters.</a:t>
            </a:r>
          </a:p>
          <a:p>
            <a:pPr algn="just" fontAlgn="base"/>
            <a:r>
              <a:rPr lang="en-US" b="0" i="0" dirty="0">
                <a:effectLst/>
                <a:latin typeface="Times New Roman" panose="02020603050405020304" pitchFamily="18" charset="0"/>
                <a:cs typeface="Times New Roman" panose="02020603050405020304" pitchFamily="18" charset="0"/>
              </a:rPr>
              <a:t>In other words, they are suitable only for compact and well-separated clusters.</a:t>
            </a:r>
          </a:p>
          <a:p>
            <a:pPr algn="just" fontAlgn="base"/>
            <a:r>
              <a:rPr lang="en-US" b="0" i="0" dirty="0">
                <a:effectLst/>
                <a:latin typeface="Times New Roman" panose="02020603050405020304" pitchFamily="18" charset="0"/>
                <a:cs typeface="Times New Roman" panose="02020603050405020304" pitchFamily="18" charset="0"/>
              </a:rPr>
              <a:t>Moreover, they are also severely affected by the presence of noise and outliers in the data.</a:t>
            </a:r>
          </a:p>
          <a:p>
            <a:pPr algn="just" fontAlgn="base"/>
            <a:r>
              <a:rPr lang="en-US" b="0" i="0" dirty="0">
                <a:effectLst/>
                <a:latin typeface="Times New Roman" panose="02020603050405020304" pitchFamily="18" charset="0"/>
                <a:cs typeface="Times New Roman" panose="02020603050405020304" pitchFamily="18" charset="0"/>
              </a:rPr>
              <a:t>Real life data may contain irregularities, like:</a:t>
            </a:r>
          </a:p>
          <a:p>
            <a:pPr lvl="1" algn="just" fontAlgn="base">
              <a:buFont typeface="+mj-lt"/>
              <a:buAutoNum type="arabicPeriod"/>
            </a:pPr>
            <a:r>
              <a:rPr lang="en-US" b="0" i="0" dirty="0">
                <a:effectLst/>
                <a:latin typeface="Times New Roman" panose="02020603050405020304" pitchFamily="18" charset="0"/>
                <a:cs typeface="Times New Roman" panose="02020603050405020304" pitchFamily="18" charset="0"/>
              </a:rPr>
              <a:t>Clusters can be of arbitrary shape such as those shown in the figure below. </a:t>
            </a:r>
          </a:p>
          <a:p>
            <a:pPr lvl="1" algn="just" fontAlgn="base">
              <a:buFont typeface="+mj-lt"/>
              <a:buAutoNum type="arabicPeriod"/>
            </a:pPr>
            <a:r>
              <a:rPr lang="en-US" b="0" i="0" dirty="0">
                <a:effectLst/>
                <a:latin typeface="Times New Roman" panose="02020603050405020304" pitchFamily="18" charset="0"/>
                <a:cs typeface="Times New Roman" panose="02020603050405020304" pitchFamily="18" charset="0"/>
              </a:rPr>
              <a:t>Data may contain noise. </a:t>
            </a:r>
          </a:p>
          <a:p>
            <a:pPr algn="just"/>
            <a:endParaRPr lang="en-US" dirty="0">
              <a:latin typeface="Times New Roman" panose="02020603050405020304" pitchFamily="18" charset="0"/>
              <a:cs typeface="Times New Roman" panose="02020603050405020304" pitchFamily="18" charset="0"/>
            </a:endParaRPr>
          </a:p>
        </p:txBody>
      </p:sp>
      <p:pic>
        <p:nvPicPr>
          <p:cNvPr id="3074" name="Picture 2">
            <a:extLst>
              <a:ext uri="{FF2B5EF4-FFF2-40B4-BE49-F238E27FC236}">
                <a16:creationId xmlns:a16="http://schemas.microsoft.com/office/drawing/2014/main" id="{1677F630-FD22-4624-AA05-D3CFC859C21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84152" y="2068589"/>
            <a:ext cx="3527949" cy="30981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68807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37223F-C64D-BA43-7C77-46FAFF254F59}"/>
              </a:ext>
            </a:extLst>
          </p:cNvPr>
          <p:cNvSpPr>
            <a:spLocks noGrp="1"/>
          </p:cNvSpPr>
          <p:nvPr>
            <p:ph type="title"/>
          </p:nvPr>
        </p:nvSpPr>
        <p:spPr>
          <a:xfrm>
            <a:off x="838200" y="226310"/>
            <a:ext cx="10418685" cy="909453"/>
          </a:xfrm>
        </p:spPr>
        <p:txBody>
          <a:bodyPr>
            <a:normAutofit fontScale="90000"/>
          </a:bodyPr>
          <a:lstStyle/>
          <a:p>
            <a:pPr algn="ctr"/>
            <a:r>
              <a:rPr lang="en-US" b="1" i="0" dirty="0">
                <a:effectLst/>
                <a:latin typeface="Times New Roman" panose="02020603050405020304" pitchFamily="18" charset="0"/>
                <a:cs typeface="Times New Roman" panose="02020603050405020304" pitchFamily="18" charset="0"/>
              </a:rPr>
              <a:t>DBSCAN algorithm requires two parameters:</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791F96B-BC43-04D0-1EEC-6F89DA58364A}"/>
              </a:ext>
            </a:extLst>
          </p:cNvPr>
          <p:cNvSpPr>
            <a:spLocks noGrp="1"/>
          </p:cNvSpPr>
          <p:nvPr>
            <p:ph idx="1"/>
          </p:nvPr>
        </p:nvSpPr>
        <p:spPr>
          <a:xfrm>
            <a:off x="686909" y="1291630"/>
            <a:ext cx="10818181" cy="5566370"/>
          </a:xfrm>
        </p:spPr>
        <p:txBody>
          <a:bodyPr>
            <a:normAutofit/>
          </a:bodyPr>
          <a:lstStyle/>
          <a:p>
            <a:pPr algn="just" fontAlgn="base">
              <a:buFont typeface="+mj-lt"/>
              <a:buAutoNum type="arabicPeriod"/>
            </a:pPr>
            <a:r>
              <a:rPr lang="en-US" b="1" i="0" dirty="0">
                <a:effectLst/>
                <a:latin typeface="Times New Roman" panose="02020603050405020304" pitchFamily="18" charset="0"/>
                <a:cs typeface="Times New Roman" panose="02020603050405020304" pitchFamily="18" charset="0"/>
              </a:rPr>
              <a:t>eps</a:t>
            </a:r>
            <a:r>
              <a:rPr lang="en-US" b="0" i="0" dirty="0">
                <a:effectLst/>
                <a:latin typeface="Times New Roman" panose="02020603050405020304" pitchFamily="18" charset="0"/>
                <a:cs typeface="Times New Roman" panose="02020603050405020304" pitchFamily="18" charset="0"/>
              </a:rPr>
              <a:t> :</a:t>
            </a:r>
          </a:p>
          <a:p>
            <a:pPr lvl="1" algn="just" fontAlgn="base">
              <a:buFont typeface="+mj-lt"/>
              <a:buAutoNum type="arabicPeriod"/>
            </a:pPr>
            <a:r>
              <a:rPr lang="en-US" b="0" i="0" dirty="0">
                <a:effectLst/>
                <a:latin typeface="Times New Roman" panose="02020603050405020304" pitchFamily="18" charset="0"/>
                <a:cs typeface="Times New Roman" panose="02020603050405020304" pitchFamily="18" charset="0"/>
              </a:rPr>
              <a:t>It defines the neighborhood around a data point i.e. if the distance between two points is lower or equal to ‘eps’ then they are considered neighbors.</a:t>
            </a:r>
          </a:p>
          <a:p>
            <a:pPr lvl="1" algn="just" fontAlgn="base">
              <a:buFont typeface="+mj-lt"/>
              <a:buAutoNum type="arabicPeriod"/>
            </a:pPr>
            <a:r>
              <a:rPr lang="en-US" b="0" i="0" dirty="0">
                <a:effectLst/>
                <a:latin typeface="Times New Roman" panose="02020603050405020304" pitchFamily="18" charset="0"/>
                <a:cs typeface="Times New Roman" panose="02020603050405020304" pitchFamily="18" charset="0"/>
              </a:rPr>
              <a:t>If the eps value is chosen too small then large part of the data will be considered as outliers.</a:t>
            </a:r>
          </a:p>
          <a:p>
            <a:pPr lvl="1" algn="just" fontAlgn="base">
              <a:buFont typeface="+mj-lt"/>
              <a:buAutoNum type="arabicPeriod"/>
            </a:pPr>
            <a:r>
              <a:rPr lang="en-US" b="0" i="0" dirty="0">
                <a:effectLst/>
                <a:latin typeface="Times New Roman" panose="02020603050405020304" pitchFamily="18" charset="0"/>
                <a:cs typeface="Times New Roman" panose="02020603050405020304" pitchFamily="18" charset="0"/>
              </a:rPr>
              <a:t>If it is chosen very large then the clusters will merge and the majority of the data points will be in the same clusters.</a:t>
            </a:r>
          </a:p>
          <a:p>
            <a:pPr algn="just" fontAlgn="base">
              <a:buFont typeface="+mj-lt"/>
              <a:buAutoNum type="arabicPeriod"/>
            </a:pPr>
            <a:r>
              <a:rPr lang="en-US" b="1" i="0" dirty="0">
                <a:effectLst/>
                <a:latin typeface="Times New Roman" panose="02020603050405020304" pitchFamily="18" charset="0"/>
                <a:cs typeface="Times New Roman" panose="02020603050405020304" pitchFamily="18" charset="0"/>
              </a:rPr>
              <a:t>MinPts</a:t>
            </a:r>
            <a:r>
              <a:rPr lang="en-US" b="0" i="0" dirty="0">
                <a:effectLst/>
                <a:latin typeface="Times New Roman" panose="02020603050405020304" pitchFamily="18" charset="0"/>
                <a:cs typeface="Times New Roman" panose="02020603050405020304" pitchFamily="18" charset="0"/>
              </a:rPr>
              <a:t>: </a:t>
            </a:r>
          </a:p>
          <a:p>
            <a:pPr lvl="1" algn="just" fontAlgn="base">
              <a:buFont typeface="+mj-lt"/>
              <a:buAutoNum type="arabicPeriod"/>
            </a:pPr>
            <a:r>
              <a:rPr lang="en-US" b="0" i="0" dirty="0">
                <a:effectLst/>
                <a:latin typeface="Times New Roman" panose="02020603050405020304" pitchFamily="18" charset="0"/>
                <a:cs typeface="Times New Roman" panose="02020603050405020304" pitchFamily="18" charset="0"/>
              </a:rPr>
              <a:t>Minimum number of neighbors (data points) within eps radius. Larger the dataset, the larger value of MinPts must be chosen.</a:t>
            </a:r>
          </a:p>
          <a:p>
            <a:pPr lvl="1" algn="just" fontAlgn="base">
              <a:buFont typeface="+mj-lt"/>
              <a:buAutoNum type="arabicPeriod"/>
            </a:pPr>
            <a:r>
              <a:rPr lang="en-US" b="0" i="0" dirty="0">
                <a:effectLst/>
                <a:latin typeface="Times New Roman" panose="02020603050405020304" pitchFamily="18" charset="0"/>
                <a:cs typeface="Times New Roman" panose="02020603050405020304" pitchFamily="18" charset="0"/>
              </a:rPr>
              <a:t>As a general rule, the minimum MinPts can be derived from the number of dimensions D in the dataset as, MinPts &gt;= D+1.</a:t>
            </a:r>
          </a:p>
          <a:p>
            <a:pPr lvl="1" algn="just" fontAlgn="base">
              <a:buFont typeface="+mj-lt"/>
              <a:buAutoNum type="arabicPeriod"/>
            </a:pPr>
            <a:r>
              <a:rPr lang="en-US" b="0" i="0" dirty="0">
                <a:effectLst/>
                <a:latin typeface="Times New Roman" panose="02020603050405020304" pitchFamily="18" charset="0"/>
                <a:cs typeface="Times New Roman" panose="02020603050405020304" pitchFamily="18" charset="0"/>
              </a:rPr>
              <a:t>The minimum value of MinPts must be chosen at least 3.</a:t>
            </a:r>
          </a:p>
          <a:p>
            <a:pPr algn="just"/>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5867033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F29A0C-692D-5B8A-AB7C-08370D36B80A}"/>
              </a:ext>
            </a:extLst>
          </p:cNvPr>
          <p:cNvSpPr>
            <a:spLocks noGrp="1"/>
          </p:cNvSpPr>
          <p:nvPr>
            <p:ph idx="1"/>
          </p:nvPr>
        </p:nvSpPr>
        <p:spPr>
          <a:xfrm>
            <a:off x="161278" y="390618"/>
            <a:ext cx="11869444" cy="2308194"/>
          </a:xfrm>
        </p:spPr>
        <p:txBody>
          <a:bodyPr/>
          <a:lstStyle/>
          <a:p>
            <a:r>
              <a:rPr lang="en-US" b="1" dirty="0">
                <a:effectLst/>
                <a:latin typeface="Times New Roman" panose="02020603050405020304" pitchFamily="18" charset="0"/>
                <a:cs typeface="Times New Roman" panose="02020603050405020304" pitchFamily="18" charset="0"/>
              </a:rPr>
              <a:t>In this algorithm, we have 3 types of data points.</a:t>
            </a:r>
            <a:br>
              <a:rPr lang="en-US" dirty="0">
                <a:latin typeface="Times New Roman" panose="02020603050405020304" pitchFamily="18" charset="0"/>
                <a:cs typeface="Times New Roman" panose="02020603050405020304" pitchFamily="18" charset="0"/>
              </a:rPr>
            </a:br>
            <a:r>
              <a:rPr lang="en-US" b="1" dirty="0">
                <a:effectLst/>
                <a:latin typeface="Times New Roman" panose="02020603050405020304" pitchFamily="18" charset="0"/>
                <a:cs typeface="Times New Roman" panose="02020603050405020304" pitchFamily="18" charset="0"/>
              </a:rPr>
              <a:t>Core Point</a:t>
            </a:r>
            <a:r>
              <a:rPr lang="en-US" b="0" dirty="0">
                <a:effectLst/>
                <a:latin typeface="Times New Roman" panose="02020603050405020304" pitchFamily="18" charset="0"/>
                <a:cs typeface="Times New Roman" panose="02020603050405020304" pitchFamily="18" charset="0"/>
              </a:rPr>
              <a:t>: A point is a core point if it has more than MinPts points within eps. </a:t>
            </a:r>
            <a:br>
              <a:rPr lang="en-US" dirty="0">
                <a:latin typeface="Times New Roman" panose="02020603050405020304" pitchFamily="18" charset="0"/>
                <a:cs typeface="Times New Roman" panose="02020603050405020304" pitchFamily="18" charset="0"/>
              </a:rPr>
            </a:br>
            <a:r>
              <a:rPr lang="en-US" b="1" dirty="0">
                <a:effectLst/>
                <a:latin typeface="Times New Roman" panose="02020603050405020304" pitchFamily="18" charset="0"/>
                <a:cs typeface="Times New Roman" panose="02020603050405020304" pitchFamily="18" charset="0"/>
              </a:rPr>
              <a:t>Border Point</a:t>
            </a:r>
            <a:r>
              <a:rPr lang="en-US" b="0" dirty="0">
                <a:effectLst/>
                <a:latin typeface="Times New Roman" panose="02020603050405020304" pitchFamily="18" charset="0"/>
                <a:cs typeface="Times New Roman" panose="02020603050405020304" pitchFamily="18" charset="0"/>
              </a:rPr>
              <a:t>: A point which has fewer than MinPts within eps but it is in the neighborhood of a core point. </a:t>
            </a:r>
            <a:br>
              <a:rPr lang="en-US" dirty="0">
                <a:latin typeface="Times New Roman" panose="02020603050405020304" pitchFamily="18" charset="0"/>
                <a:cs typeface="Times New Roman" panose="02020603050405020304" pitchFamily="18" charset="0"/>
              </a:rPr>
            </a:br>
            <a:r>
              <a:rPr lang="en-US" b="1" dirty="0">
                <a:effectLst/>
                <a:latin typeface="Times New Roman" panose="02020603050405020304" pitchFamily="18" charset="0"/>
                <a:cs typeface="Times New Roman" panose="02020603050405020304" pitchFamily="18" charset="0"/>
              </a:rPr>
              <a:t>Noise or outlier</a:t>
            </a:r>
            <a:r>
              <a:rPr lang="en-US" b="0" dirty="0">
                <a:effectLst/>
                <a:latin typeface="Times New Roman" panose="02020603050405020304" pitchFamily="18" charset="0"/>
                <a:cs typeface="Times New Roman" panose="02020603050405020304" pitchFamily="18" charset="0"/>
              </a:rPr>
              <a:t>: A point which is not a core point or border point.</a:t>
            </a:r>
            <a:endParaRPr lang="en-US" dirty="0">
              <a:latin typeface="Times New Roman" panose="02020603050405020304" pitchFamily="18" charset="0"/>
              <a:cs typeface="Times New Roman" panose="02020603050405020304" pitchFamily="18" charset="0"/>
            </a:endParaRPr>
          </a:p>
        </p:txBody>
      </p:sp>
      <p:pic>
        <p:nvPicPr>
          <p:cNvPr id="4098" name="Picture 2">
            <a:extLst>
              <a:ext uri="{FF2B5EF4-FFF2-40B4-BE49-F238E27FC236}">
                <a16:creationId xmlns:a16="http://schemas.microsoft.com/office/drawing/2014/main" id="{670E624D-D981-1D07-B505-EB53CA55432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75295" y="2423604"/>
            <a:ext cx="4707569" cy="43298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176229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A928C1-B491-0DF4-4D5B-D562D05BC2C5}"/>
              </a:ext>
            </a:extLst>
          </p:cNvPr>
          <p:cNvSpPr>
            <a:spLocks noGrp="1"/>
          </p:cNvSpPr>
          <p:nvPr>
            <p:ph type="title"/>
          </p:nvPr>
        </p:nvSpPr>
        <p:spPr>
          <a:xfrm>
            <a:off x="838200" y="0"/>
            <a:ext cx="10515600" cy="1087006"/>
          </a:xfrm>
        </p:spPr>
        <p:txBody>
          <a:bodyPr/>
          <a:lstStyle/>
          <a:p>
            <a:pPr algn="ctr"/>
            <a:r>
              <a:rPr lang="en-US" b="1" i="0" dirty="0">
                <a:solidFill>
                  <a:srgbClr val="000000"/>
                </a:solidFill>
                <a:effectLst/>
                <a:latin typeface="Times New Roman" panose="02020603050405020304" pitchFamily="18" charset="0"/>
                <a:cs typeface="Times New Roman" panose="02020603050405020304" pitchFamily="18" charset="0"/>
              </a:rPr>
              <a:t>What Is Outlier Analysis?</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80BD4C0-3E9B-BE13-20F1-5191C7834C78}"/>
              </a:ext>
            </a:extLst>
          </p:cNvPr>
          <p:cNvSpPr>
            <a:spLocks noGrp="1"/>
          </p:cNvSpPr>
          <p:nvPr>
            <p:ph idx="1"/>
          </p:nvPr>
        </p:nvSpPr>
        <p:spPr>
          <a:xfrm>
            <a:off x="633643" y="1026634"/>
            <a:ext cx="11031615" cy="5747027"/>
          </a:xfrm>
        </p:spPr>
        <p:txBody>
          <a:bodyPr>
            <a:normAutofit/>
          </a:bodyPr>
          <a:lstStyle/>
          <a:p>
            <a:pPr algn="just"/>
            <a:r>
              <a:rPr lang="en-US" b="0" i="0" dirty="0">
                <a:effectLst/>
                <a:latin typeface="Times New Roman" panose="02020603050405020304" pitchFamily="18" charset="0"/>
                <a:cs typeface="Times New Roman" panose="02020603050405020304" pitchFamily="18" charset="0"/>
              </a:rPr>
              <a:t>Outlier analysis is the process of identifying outliers, or abnormal observations, in a dataset.</a:t>
            </a:r>
          </a:p>
          <a:p>
            <a:pPr algn="just"/>
            <a:r>
              <a:rPr lang="en-US" b="0" i="0" dirty="0">
                <a:effectLst/>
                <a:latin typeface="Times New Roman" panose="02020603050405020304" pitchFamily="18" charset="0"/>
                <a:cs typeface="Times New Roman" panose="02020603050405020304" pitchFamily="18" charset="0"/>
              </a:rPr>
              <a:t>Also known as outlier detection, it’s an important step in data analysis, as it removes erroneous or inaccurate observations which might otherwise skew </a:t>
            </a:r>
          </a:p>
          <a:p>
            <a:pPr algn="just"/>
            <a:r>
              <a:rPr lang="en-US" b="0" i="0" dirty="0">
                <a:effectLst/>
                <a:latin typeface="Times New Roman" panose="02020603050405020304" pitchFamily="18" charset="0"/>
                <a:cs typeface="Times New Roman" panose="02020603050405020304" pitchFamily="18" charset="0"/>
              </a:rPr>
              <a:t>There are a wide range of techniques and tools used in outlier analysis.</a:t>
            </a:r>
          </a:p>
          <a:p>
            <a:pPr algn="just"/>
            <a:r>
              <a:rPr lang="en-US" b="0" i="0" dirty="0">
                <a:effectLst/>
                <a:latin typeface="Times New Roman" panose="02020603050405020304" pitchFamily="18" charset="0"/>
                <a:cs typeface="Times New Roman" panose="02020603050405020304" pitchFamily="18" charset="0"/>
              </a:rPr>
              <a:t>However, as we’ll see later, it’s often very easy to spot outlying data points conclusions.</a:t>
            </a:r>
          </a:p>
          <a:p>
            <a:pPr algn="just"/>
            <a:r>
              <a:rPr lang="en-US" b="1" i="0" dirty="0">
                <a:effectLst/>
                <a:latin typeface="Times New Roman" panose="02020603050405020304" pitchFamily="18" charset="0"/>
                <a:cs typeface="Times New Roman" panose="02020603050405020304" pitchFamily="18" charset="0"/>
              </a:rPr>
              <a:t>Benefits</a:t>
            </a:r>
          </a:p>
          <a:p>
            <a:pPr lvl="1" algn="just"/>
            <a:r>
              <a:rPr lang="en-US" dirty="0">
                <a:latin typeface="Times New Roman" panose="02020603050405020304" pitchFamily="18" charset="0"/>
                <a:cs typeface="Times New Roman" panose="02020603050405020304" pitchFamily="18" charset="0"/>
              </a:rPr>
              <a:t>O</a:t>
            </a:r>
            <a:r>
              <a:rPr lang="en-US" b="0" i="0" dirty="0">
                <a:effectLst/>
                <a:latin typeface="Times New Roman" panose="02020603050405020304" pitchFamily="18" charset="0"/>
                <a:cs typeface="Times New Roman" panose="02020603050405020304" pitchFamily="18" charset="0"/>
              </a:rPr>
              <a:t>utlier analysis only really has one benefit:</a:t>
            </a:r>
          </a:p>
          <a:p>
            <a:pPr lvl="1" algn="just"/>
            <a:r>
              <a:rPr lang="en-US" b="0" i="0" dirty="0">
                <a:effectLst/>
                <a:latin typeface="Times New Roman" panose="02020603050405020304" pitchFamily="18" charset="0"/>
                <a:cs typeface="Times New Roman" panose="02020603050405020304" pitchFamily="18" charset="0"/>
              </a:rPr>
              <a:t>it improves the quality of the dataset being subject to analysis.</a:t>
            </a:r>
          </a:p>
          <a:p>
            <a:pPr lvl="1" algn="just"/>
            <a:r>
              <a:rPr lang="en-US" b="0" i="0" dirty="0">
                <a:effectLst/>
                <a:latin typeface="Times New Roman" panose="02020603050405020304" pitchFamily="18" charset="0"/>
                <a:cs typeface="Times New Roman" panose="02020603050405020304" pitchFamily="18" charset="0"/>
              </a:rPr>
              <a:t>With a higher-quality dataset, analysts can expect to draw more accurate conclusions (and more of them).</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524223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Book Antiqua" panose="02040602050305030304" pitchFamily="18" charset="0"/>
              </a:rPr>
              <a:t>Similarity and Dissimilarity</a:t>
            </a:r>
          </a:p>
        </p:txBody>
      </p:sp>
      <p:sp>
        <p:nvSpPr>
          <p:cNvPr id="3" name="Content Placeholder 2"/>
          <p:cNvSpPr>
            <a:spLocks noGrp="1"/>
          </p:cNvSpPr>
          <p:nvPr>
            <p:ph idx="1"/>
          </p:nvPr>
        </p:nvSpPr>
        <p:spPr/>
        <p:txBody>
          <a:bodyPr>
            <a:normAutofit/>
          </a:bodyPr>
          <a:lstStyle/>
          <a:p>
            <a:pPr algn="just"/>
            <a:r>
              <a:rPr lang="en-US" dirty="0">
                <a:latin typeface="Book Antiqua" panose="02040602050305030304" pitchFamily="18" charset="0"/>
              </a:rPr>
              <a:t>Distance measures are used in order to find similarity or dissimilarity between data objects. </a:t>
            </a:r>
          </a:p>
          <a:p>
            <a:pPr algn="just"/>
            <a:r>
              <a:rPr lang="en-US" dirty="0">
                <a:latin typeface="Book Antiqua" panose="02040602050305030304" pitchFamily="18" charset="0"/>
              </a:rPr>
              <a:t>The most popular distance measure is Euclidean distance, which is defined as:</a:t>
            </a:r>
          </a:p>
          <a:p>
            <a:pPr marL="0" indent="0" algn="just">
              <a:buNone/>
            </a:pPr>
            <a:r>
              <a:rPr lang="en-US" dirty="0">
                <a:latin typeface="Book Antiqua" panose="02040602050305030304" pitchFamily="18" charset="0"/>
              </a:rPr>
              <a:t>					Where, </a:t>
            </a:r>
          </a:p>
          <a:p>
            <a:pPr algn="just"/>
            <a:r>
              <a:rPr lang="en-US" dirty="0">
                <a:latin typeface="Book Antiqua" panose="02040602050305030304" pitchFamily="18" charset="0"/>
              </a:rPr>
              <a:t>Another well-known metric is Manhattan (or city block) distance, defined as</a:t>
            </a:r>
          </a:p>
          <a:p>
            <a:pPr algn="just"/>
            <a:endParaRPr lang="en-US" dirty="0">
              <a:latin typeface="Book Antiqua" panose="02040602050305030304" pitchFamily="18" charset="0"/>
            </a:endParaRPr>
          </a:p>
          <a:p>
            <a:pPr algn="just"/>
            <a:endParaRPr lang="en-US" dirty="0">
              <a:latin typeface="Book Antiqua" panose="02040602050305030304" pitchFamily="18" charset="0"/>
            </a:endParaRPr>
          </a:p>
        </p:txBody>
      </p:sp>
      <p:sp>
        <p:nvSpPr>
          <p:cNvPr id="9" name="Rectangle 8"/>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1" name="Rectangle 13"/>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6" name="Rectangle 69"/>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8" name="Object 7"/>
          <p:cNvGraphicFramePr>
            <a:graphicFrameLocks noChangeAspect="1"/>
          </p:cNvGraphicFramePr>
          <p:nvPr/>
        </p:nvGraphicFramePr>
        <p:xfrm>
          <a:off x="1228725" y="3541713"/>
          <a:ext cx="3449638" cy="473075"/>
        </p:xfrm>
        <a:graphic>
          <a:graphicData uri="http://schemas.openxmlformats.org/presentationml/2006/ole">
            <mc:AlternateContent xmlns:mc="http://schemas.openxmlformats.org/markup-compatibility/2006">
              <mc:Choice xmlns:v="urn:schemas-microsoft-com:vml" Requires="v">
                <p:oleObj name="Equation" r:id="rId2" imgW="2019240" imgH="279360" progId="Equation.3">
                  <p:embed/>
                </p:oleObj>
              </mc:Choice>
              <mc:Fallback>
                <p:oleObj name="Equation" r:id="rId2" imgW="2019240" imgH="279360" progId="Equation.3">
                  <p:embed/>
                  <p:pic>
                    <p:nvPicPr>
                      <p:cNvPr id="8" name="Object 7"/>
                      <p:cNvPicPr>
                        <a:picLocks noChangeAspect="1" noChangeArrowheads="1"/>
                      </p:cNvPicPr>
                      <p:nvPr/>
                    </p:nvPicPr>
                    <p:blipFill>
                      <a:blip r:embed="rId3"/>
                      <a:srcRect/>
                      <a:stretch>
                        <a:fillRect/>
                      </a:stretch>
                    </p:blipFill>
                    <p:spPr bwMode="auto">
                      <a:xfrm>
                        <a:off x="1228725" y="3541713"/>
                        <a:ext cx="3449638" cy="473075"/>
                      </a:xfrm>
                      <a:prstGeom prst="rect">
                        <a:avLst/>
                      </a:prstGeom>
                      <a:noFill/>
                    </p:spPr>
                  </p:pic>
                </p:oleObj>
              </mc:Fallback>
            </mc:AlternateContent>
          </a:graphicData>
        </a:graphic>
      </p:graphicFrame>
      <p:sp>
        <p:nvSpPr>
          <p:cNvPr id="10" name="Rectangle 71"/>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3" name="Object 12"/>
          <p:cNvGraphicFramePr>
            <a:graphicFrameLocks noChangeAspect="1"/>
          </p:cNvGraphicFramePr>
          <p:nvPr/>
        </p:nvGraphicFramePr>
        <p:xfrm>
          <a:off x="6842568" y="3601892"/>
          <a:ext cx="3150440" cy="353464"/>
        </p:xfrm>
        <a:graphic>
          <a:graphicData uri="http://schemas.openxmlformats.org/presentationml/2006/ole">
            <mc:AlternateContent xmlns:mc="http://schemas.openxmlformats.org/markup-compatibility/2006">
              <mc:Choice xmlns:v="urn:schemas-microsoft-com:vml" Requires="v">
                <p:oleObj name="Equation" r:id="rId4" imgW="1954951" imgH="215806" progId="Equation.3">
                  <p:embed/>
                </p:oleObj>
              </mc:Choice>
              <mc:Fallback>
                <p:oleObj name="Equation" r:id="rId4" imgW="1954951" imgH="215806" progId="Equation.3">
                  <p:embed/>
                  <p:pic>
                    <p:nvPicPr>
                      <p:cNvPr id="13" name="Object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42568" y="3601892"/>
                        <a:ext cx="3150440" cy="353464"/>
                      </a:xfrm>
                      <a:prstGeom prst="rect">
                        <a:avLst/>
                      </a:prstGeom>
                      <a:noFill/>
                    </p:spPr>
                  </p:pic>
                </p:oleObj>
              </mc:Fallback>
            </mc:AlternateContent>
          </a:graphicData>
        </a:graphic>
      </p:graphicFrame>
      <p:graphicFrame>
        <p:nvGraphicFramePr>
          <p:cNvPr id="15" name="Object 14"/>
          <p:cNvGraphicFramePr>
            <a:graphicFrameLocks noChangeAspect="1"/>
          </p:cNvGraphicFramePr>
          <p:nvPr/>
        </p:nvGraphicFramePr>
        <p:xfrm>
          <a:off x="1153552" y="5131548"/>
          <a:ext cx="2996417" cy="449462"/>
        </p:xfrm>
        <a:graphic>
          <a:graphicData uri="http://schemas.openxmlformats.org/presentationml/2006/ole">
            <mc:AlternateContent xmlns:mc="http://schemas.openxmlformats.org/markup-compatibility/2006">
              <mc:Choice xmlns:v="urn:schemas-microsoft-com:vml" Requires="v">
                <p:oleObj name="Equation" r:id="rId6" imgW="1714500" imgH="254000" progId="Equation.3">
                  <p:embed/>
                </p:oleObj>
              </mc:Choice>
              <mc:Fallback>
                <p:oleObj name="Equation" r:id="rId6" imgW="1714500" imgH="254000" progId="Equation.3">
                  <p:embed/>
                  <p:pic>
                    <p:nvPicPr>
                      <p:cNvPr id="15" name="Object 1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53552" y="5131548"/>
                        <a:ext cx="2996417" cy="449462"/>
                      </a:xfrm>
                      <a:prstGeom prst="rect">
                        <a:avLst/>
                      </a:prstGeom>
                      <a:noFill/>
                    </p:spPr>
                  </p:pic>
                </p:oleObj>
              </mc:Fallback>
            </mc:AlternateContent>
          </a:graphicData>
        </a:graphic>
      </p:graphicFrame>
    </p:spTree>
    <p:extLst>
      <p:ext uri="{BB962C8B-B14F-4D97-AF65-F5344CB8AC3E}">
        <p14:creationId xmlns:p14="http://schemas.microsoft.com/office/powerpoint/2010/main" val="215151020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1D5E17-4672-5366-1C58-AA8E9489A30C}"/>
              </a:ext>
            </a:extLst>
          </p:cNvPr>
          <p:cNvSpPr>
            <a:spLocks noGrp="1"/>
          </p:cNvSpPr>
          <p:nvPr>
            <p:ph type="title"/>
          </p:nvPr>
        </p:nvSpPr>
        <p:spPr>
          <a:xfrm>
            <a:off x="838200" y="275208"/>
            <a:ext cx="10515600" cy="1087006"/>
          </a:xfrm>
        </p:spPr>
        <p:txBody>
          <a:bodyPr/>
          <a:lstStyle/>
          <a:p>
            <a:pPr algn="ctr"/>
            <a:r>
              <a:rPr lang="en-US" b="1" i="0" dirty="0">
                <a:solidFill>
                  <a:srgbClr val="000000"/>
                </a:solidFill>
                <a:effectLst/>
                <a:latin typeface="Times New Roman" panose="02020603050405020304" pitchFamily="18" charset="0"/>
                <a:cs typeface="Times New Roman" panose="02020603050405020304" pitchFamily="18" charset="0"/>
              </a:rPr>
              <a:t>Outlier Analysis Techniques</a:t>
            </a:r>
          </a:p>
        </p:txBody>
      </p:sp>
      <p:sp>
        <p:nvSpPr>
          <p:cNvPr id="3" name="Content Placeholder 2">
            <a:extLst>
              <a:ext uri="{FF2B5EF4-FFF2-40B4-BE49-F238E27FC236}">
                <a16:creationId xmlns:a16="http://schemas.microsoft.com/office/drawing/2014/main" id="{FC9FD07D-1FD8-6545-6781-0A2DCB72F6D4}"/>
              </a:ext>
            </a:extLst>
          </p:cNvPr>
          <p:cNvSpPr>
            <a:spLocks noGrp="1"/>
          </p:cNvSpPr>
          <p:nvPr>
            <p:ph idx="1"/>
          </p:nvPr>
        </p:nvSpPr>
        <p:spPr>
          <a:xfrm>
            <a:off x="838200" y="1807869"/>
            <a:ext cx="10515600" cy="4351338"/>
          </a:xfrm>
        </p:spPr>
        <p:txBody>
          <a:bodyPr>
            <a:normAutofit/>
          </a:bodyPr>
          <a:lstStyle/>
          <a:p>
            <a:pPr algn="just"/>
            <a:r>
              <a:rPr lang="en-US" sz="5000" b="1" i="0" dirty="0">
                <a:solidFill>
                  <a:srgbClr val="000000"/>
                </a:solidFill>
                <a:effectLst/>
                <a:latin typeface="Times New Roman" panose="02020603050405020304" pitchFamily="18" charset="0"/>
                <a:cs typeface="Times New Roman" panose="02020603050405020304" pitchFamily="18" charset="0"/>
              </a:rPr>
              <a:t>Sorting</a:t>
            </a:r>
          </a:p>
          <a:p>
            <a:pPr algn="just"/>
            <a:r>
              <a:rPr lang="en-US" sz="5000" b="1" i="0" dirty="0">
                <a:solidFill>
                  <a:srgbClr val="000000"/>
                </a:solidFill>
                <a:effectLst/>
                <a:latin typeface="Times New Roman" panose="02020603050405020304" pitchFamily="18" charset="0"/>
                <a:cs typeface="Times New Roman" panose="02020603050405020304" pitchFamily="18" charset="0"/>
              </a:rPr>
              <a:t>Graphing</a:t>
            </a:r>
          </a:p>
          <a:p>
            <a:pPr algn="just"/>
            <a:r>
              <a:rPr lang="en-US" sz="5000" b="1" i="0" dirty="0">
                <a:solidFill>
                  <a:srgbClr val="000000"/>
                </a:solidFill>
                <a:effectLst/>
                <a:latin typeface="Times New Roman" panose="02020603050405020304" pitchFamily="18" charset="0"/>
                <a:cs typeface="Times New Roman" panose="02020603050405020304" pitchFamily="18" charset="0"/>
              </a:rPr>
              <a:t>Z-score</a:t>
            </a:r>
          </a:p>
        </p:txBody>
      </p:sp>
    </p:spTree>
    <p:extLst>
      <p:ext uri="{BB962C8B-B14F-4D97-AF65-F5344CB8AC3E}">
        <p14:creationId xmlns:p14="http://schemas.microsoft.com/office/powerpoint/2010/main" val="40992682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Book Antiqua" panose="02040602050305030304" pitchFamily="18" charset="0"/>
              </a:rPr>
              <a:t>Similarity and Dissimilarity</a:t>
            </a:r>
          </a:p>
        </p:txBody>
      </p:sp>
      <p:sp>
        <p:nvSpPr>
          <p:cNvPr id="3" name="Content Placeholder 2"/>
          <p:cNvSpPr>
            <a:spLocks noGrp="1"/>
          </p:cNvSpPr>
          <p:nvPr>
            <p:ph idx="1"/>
          </p:nvPr>
        </p:nvSpPr>
        <p:spPr/>
        <p:txBody>
          <a:bodyPr>
            <a:normAutofit/>
          </a:bodyPr>
          <a:lstStyle/>
          <a:p>
            <a:pPr algn="just"/>
            <a:r>
              <a:rPr lang="en-US" i="1" dirty="0" err="1">
                <a:latin typeface="Book Antiqua" panose="02040602050305030304" pitchFamily="18" charset="0"/>
              </a:rPr>
              <a:t>Minkowski</a:t>
            </a:r>
            <a:r>
              <a:rPr lang="en-US" i="1" dirty="0">
                <a:latin typeface="Book Antiqua" panose="02040602050305030304" pitchFamily="18" charset="0"/>
              </a:rPr>
              <a:t> distance</a:t>
            </a:r>
            <a:r>
              <a:rPr lang="en-US" dirty="0">
                <a:latin typeface="Book Antiqua" panose="02040602050305030304" pitchFamily="18" charset="0"/>
              </a:rPr>
              <a:t> is a generalization of both Euclidean distance and Manhattan distance. It is defined as</a:t>
            </a:r>
          </a:p>
          <a:p>
            <a:pPr algn="just"/>
            <a:endParaRPr lang="en-US" dirty="0">
              <a:latin typeface="Book Antiqua" panose="02040602050305030304" pitchFamily="18" charset="0"/>
            </a:endParaRPr>
          </a:p>
          <a:p>
            <a:pPr algn="just"/>
            <a:endParaRPr lang="en-US" dirty="0">
              <a:latin typeface="Book Antiqua" panose="02040602050305030304" pitchFamily="18" charset="0"/>
            </a:endParaRPr>
          </a:p>
          <a:p>
            <a:pPr algn="just"/>
            <a:r>
              <a:rPr lang="en-US" dirty="0">
                <a:latin typeface="Book Antiqua" panose="02040602050305030304" pitchFamily="18" charset="0"/>
              </a:rPr>
              <a:t>Where p is a positive integer, such a distance is also called </a:t>
            </a:r>
            <a:r>
              <a:rPr lang="en-US" dirty="0" err="1">
                <a:latin typeface="Book Antiqua" panose="02040602050305030304" pitchFamily="18" charset="0"/>
              </a:rPr>
              <a:t>L</a:t>
            </a:r>
            <a:r>
              <a:rPr lang="en-US" baseline="-25000" dirty="0" err="1">
                <a:latin typeface="Book Antiqua" panose="02040602050305030304" pitchFamily="18" charset="0"/>
              </a:rPr>
              <a:t>p</a:t>
            </a:r>
            <a:r>
              <a:rPr lang="en-US" dirty="0">
                <a:latin typeface="Book Antiqua" panose="02040602050305030304" pitchFamily="18" charset="0"/>
              </a:rPr>
              <a:t> norm, in some literature. It represents the Manhattan distance when p = 1 (i.e., L</a:t>
            </a:r>
            <a:r>
              <a:rPr lang="en-US" baseline="-25000" dirty="0">
                <a:latin typeface="Book Antiqua" panose="02040602050305030304" pitchFamily="18" charset="0"/>
              </a:rPr>
              <a:t>1</a:t>
            </a:r>
            <a:r>
              <a:rPr lang="en-US" dirty="0">
                <a:latin typeface="Book Antiqua" panose="02040602050305030304" pitchFamily="18" charset="0"/>
              </a:rPr>
              <a:t> norm) and Euclidean distance when p = 2 (i.e., L</a:t>
            </a:r>
            <a:r>
              <a:rPr lang="en-US" baseline="-25000" dirty="0">
                <a:latin typeface="Book Antiqua" panose="02040602050305030304" pitchFamily="18" charset="0"/>
              </a:rPr>
              <a:t>2</a:t>
            </a:r>
            <a:r>
              <a:rPr lang="en-US" dirty="0">
                <a:latin typeface="Book Antiqua" panose="02040602050305030304" pitchFamily="18" charset="0"/>
              </a:rPr>
              <a:t> norm).</a:t>
            </a:r>
          </a:p>
          <a:p>
            <a:pPr algn="just"/>
            <a:endParaRPr lang="en-US" dirty="0">
              <a:latin typeface="Book Antiqua" panose="02040602050305030304" pitchFamily="18" charset="0"/>
            </a:endParaRPr>
          </a:p>
          <a:p>
            <a:pPr algn="just"/>
            <a:endParaRPr lang="en-US" dirty="0">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US"/>
              <a:t>Applied ML                                       Prepared BY: Arjun Saud</a:t>
            </a:r>
          </a:p>
        </p:txBody>
      </p:sp>
      <p:sp>
        <p:nvSpPr>
          <p:cNvPr id="5" name="Rectangle 2"/>
          <p:cNvSpPr>
            <a:spLocks noChangeArrowheads="1"/>
          </p:cNvSpPr>
          <p:nvPr/>
        </p:nvSpPr>
        <p:spPr bwMode="auto">
          <a:xfrm>
            <a:off x="1331258" y="3778624"/>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4"/>
          <p:cNvSpPr>
            <a:spLocks noChangeArrowheads="1"/>
          </p:cNvSpPr>
          <p:nvPr/>
        </p:nvSpPr>
        <p:spPr bwMode="auto">
          <a:xfrm>
            <a:off x="2326342" y="4649180"/>
            <a:ext cx="15197140"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9" name="Rectangle 8"/>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1" name="Rectangle 13"/>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2" name="Object 11"/>
          <p:cNvGraphicFramePr>
            <a:graphicFrameLocks noChangeAspect="1"/>
          </p:cNvGraphicFramePr>
          <p:nvPr/>
        </p:nvGraphicFramePr>
        <p:xfrm>
          <a:off x="1204351" y="2737457"/>
          <a:ext cx="4155440" cy="596586"/>
        </p:xfrm>
        <a:graphic>
          <a:graphicData uri="http://schemas.openxmlformats.org/presentationml/2006/ole">
            <mc:AlternateContent xmlns:mc="http://schemas.openxmlformats.org/markup-compatibility/2006">
              <mc:Choice xmlns:v="urn:schemas-microsoft-com:vml" Requires="v">
                <p:oleObj name="Equation" r:id="rId3" imgW="2019240" imgH="304560" progId="Equation.3">
                  <p:embed/>
                </p:oleObj>
              </mc:Choice>
              <mc:Fallback>
                <p:oleObj name="Equation" r:id="rId3" imgW="2019240" imgH="304560" progId="Equation.3">
                  <p:embed/>
                  <p:pic>
                    <p:nvPicPr>
                      <p:cNvPr id="12" name="Object 11"/>
                      <p:cNvPicPr>
                        <a:picLocks noChangeAspect="1" noChangeArrowheads="1"/>
                      </p:cNvPicPr>
                      <p:nvPr/>
                    </p:nvPicPr>
                    <p:blipFill>
                      <a:blip r:embed="rId4"/>
                      <a:srcRect/>
                      <a:stretch>
                        <a:fillRect/>
                      </a:stretch>
                    </p:blipFill>
                    <p:spPr bwMode="auto">
                      <a:xfrm>
                        <a:off x="1204351" y="2737457"/>
                        <a:ext cx="4155440" cy="596586"/>
                      </a:xfrm>
                      <a:prstGeom prst="rect">
                        <a:avLst/>
                      </a:prstGeom>
                      <a:noFill/>
                    </p:spPr>
                  </p:pic>
                </p:oleObj>
              </mc:Fallback>
            </mc:AlternateContent>
          </a:graphicData>
        </a:graphic>
      </p:graphicFrame>
    </p:spTree>
    <p:extLst>
      <p:ext uri="{BB962C8B-B14F-4D97-AF65-F5344CB8AC3E}">
        <p14:creationId xmlns:p14="http://schemas.microsoft.com/office/powerpoint/2010/main" val="6646517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Book Antiqua" panose="02040602050305030304" pitchFamily="18" charset="0"/>
              </a:rPr>
              <a:t>Categories of Clustering Algorithms</a:t>
            </a:r>
          </a:p>
        </p:txBody>
      </p:sp>
      <p:sp>
        <p:nvSpPr>
          <p:cNvPr id="3" name="Content Placeholder 2"/>
          <p:cNvSpPr>
            <a:spLocks noGrp="1"/>
          </p:cNvSpPr>
          <p:nvPr>
            <p:ph idx="1"/>
          </p:nvPr>
        </p:nvSpPr>
        <p:spPr/>
        <p:txBody>
          <a:bodyPr>
            <a:normAutofit lnSpcReduction="10000"/>
          </a:bodyPr>
          <a:lstStyle/>
          <a:p>
            <a:pPr algn="just"/>
            <a:r>
              <a:rPr lang="en-US" dirty="0">
                <a:latin typeface="Book Antiqua" panose="02040602050305030304" pitchFamily="18" charset="0"/>
              </a:rPr>
              <a:t>Many clustering algorithms exist in the literature. In general, the major clustering methods can be classified into the following categories. </a:t>
            </a:r>
          </a:p>
          <a:p>
            <a:pPr marL="0" indent="0" algn="just">
              <a:buNone/>
            </a:pPr>
            <a:r>
              <a:rPr lang="en-US" b="1" dirty="0">
                <a:latin typeface="Book Antiqua" panose="02040602050305030304" pitchFamily="18" charset="0"/>
              </a:rPr>
              <a:t>Partitioning Methods</a:t>
            </a:r>
            <a:endParaRPr lang="en-US" dirty="0">
              <a:latin typeface="Book Antiqua" panose="02040602050305030304" pitchFamily="18" charset="0"/>
            </a:endParaRPr>
          </a:p>
          <a:p>
            <a:pPr algn="just"/>
            <a:r>
              <a:rPr lang="en-US" dirty="0">
                <a:latin typeface="Book Antiqua" panose="02040602050305030304" pitchFamily="18" charset="0"/>
              </a:rPr>
              <a:t>Given a database of </a:t>
            </a:r>
            <a:r>
              <a:rPr lang="en-US" i="1" dirty="0">
                <a:latin typeface="Book Antiqua" panose="02040602050305030304" pitchFamily="18" charset="0"/>
              </a:rPr>
              <a:t>n </a:t>
            </a:r>
            <a:r>
              <a:rPr lang="en-US" dirty="0">
                <a:latin typeface="Book Antiqua" panose="02040602050305030304" pitchFamily="18" charset="0"/>
              </a:rPr>
              <a:t>objects or data tuples, a partitioning method constructs </a:t>
            </a:r>
            <a:r>
              <a:rPr lang="en-US" i="1" dirty="0">
                <a:latin typeface="Book Antiqua" panose="02040602050305030304" pitchFamily="18" charset="0"/>
              </a:rPr>
              <a:t>k </a:t>
            </a:r>
            <a:r>
              <a:rPr lang="en-US" dirty="0">
                <a:latin typeface="Book Antiqua" panose="02040602050305030304" pitchFamily="18" charset="0"/>
              </a:rPr>
              <a:t>partitions of the data, where each partition represents a cluster and </a:t>
            </a:r>
            <a:r>
              <a:rPr lang="en-US" i="1" dirty="0">
                <a:latin typeface="Book Antiqua" panose="02040602050305030304" pitchFamily="18" charset="0"/>
              </a:rPr>
              <a:t>k </a:t>
            </a:r>
            <a:r>
              <a:rPr lang="en-US" dirty="0">
                <a:latin typeface="Book Antiqua" panose="02040602050305030304" pitchFamily="18" charset="0"/>
              </a:rPr>
              <a:t>&lt;</a:t>
            </a:r>
            <a:r>
              <a:rPr lang="en-US" i="1" dirty="0">
                <a:latin typeface="Book Antiqua" panose="02040602050305030304" pitchFamily="18" charset="0"/>
              </a:rPr>
              <a:t>n</a:t>
            </a:r>
            <a:r>
              <a:rPr lang="en-US" dirty="0">
                <a:latin typeface="Book Antiqua" panose="02040602050305030304" pitchFamily="18" charset="0"/>
              </a:rPr>
              <a:t>. </a:t>
            </a:r>
          </a:p>
          <a:p>
            <a:pPr algn="just"/>
            <a:r>
              <a:rPr lang="en-US" dirty="0">
                <a:latin typeface="Book Antiqua" panose="02040602050305030304" pitchFamily="18" charset="0"/>
              </a:rPr>
              <a:t>Given </a:t>
            </a:r>
            <a:r>
              <a:rPr lang="en-US" i="1" dirty="0">
                <a:latin typeface="Book Antiqua" panose="02040602050305030304" pitchFamily="18" charset="0"/>
              </a:rPr>
              <a:t>k</a:t>
            </a:r>
            <a:r>
              <a:rPr lang="en-US" dirty="0">
                <a:latin typeface="Book Antiqua" panose="02040602050305030304" pitchFamily="18" charset="0"/>
              </a:rPr>
              <a:t>, the number of partitions to construct, a partitioning method creates an initial partitioning. It then uses an iterative relocation technique that attempts to improve the partitioning by moving objects from one group to another.</a:t>
            </a:r>
          </a:p>
          <a:p>
            <a:pPr algn="just"/>
            <a:endParaRPr lang="en-US" dirty="0">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US"/>
              <a:t>Applied ML                                       Prepared BY: Arjun Saud</a:t>
            </a:r>
          </a:p>
        </p:txBody>
      </p:sp>
    </p:spTree>
    <p:extLst>
      <p:ext uri="{BB962C8B-B14F-4D97-AF65-F5344CB8AC3E}">
        <p14:creationId xmlns:p14="http://schemas.microsoft.com/office/powerpoint/2010/main" val="28423539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Book Antiqua" panose="02040602050305030304" pitchFamily="18" charset="0"/>
              </a:rPr>
              <a:t>Categories of Clustering Algorithms</a:t>
            </a:r>
          </a:p>
        </p:txBody>
      </p:sp>
      <p:sp>
        <p:nvSpPr>
          <p:cNvPr id="3" name="Content Placeholder 2"/>
          <p:cNvSpPr>
            <a:spLocks noGrp="1"/>
          </p:cNvSpPr>
          <p:nvPr>
            <p:ph idx="1"/>
          </p:nvPr>
        </p:nvSpPr>
        <p:spPr/>
        <p:txBody>
          <a:bodyPr>
            <a:normAutofit fontScale="92500" lnSpcReduction="10000"/>
          </a:bodyPr>
          <a:lstStyle/>
          <a:p>
            <a:pPr marL="0" lvl="0" indent="0" algn="just">
              <a:buNone/>
            </a:pPr>
            <a:r>
              <a:rPr lang="en-US" b="1" dirty="0">
                <a:latin typeface="Book Antiqua" panose="02040602050305030304" pitchFamily="18" charset="0"/>
              </a:rPr>
              <a:t>Hierarchical Methods</a:t>
            </a:r>
          </a:p>
          <a:p>
            <a:pPr algn="just"/>
            <a:r>
              <a:rPr lang="en-US" dirty="0">
                <a:latin typeface="Book Antiqua" panose="02040602050305030304" pitchFamily="18" charset="0"/>
              </a:rPr>
              <a:t>A hierarchical method creates a hierarchical decomposition of the given set of data objects. A hierarchical method can be classified as being either </a:t>
            </a:r>
            <a:r>
              <a:rPr lang="en-US" i="1" dirty="0">
                <a:latin typeface="Book Antiqua" panose="02040602050305030304" pitchFamily="18" charset="0"/>
              </a:rPr>
              <a:t>agglomerative </a:t>
            </a:r>
            <a:r>
              <a:rPr lang="en-US" dirty="0">
                <a:latin typeface="Book Antiqua" panose="02040602050305030304" pitchFamily="18" charset="0"/>
              </a:rPr>
              <a:t>or </a:t>
            </a:r>
            <a:r>
              <a:rPr lang="en-US" i="1" dirty="0">
                <a:latin typeface="Book Antiqua" panose="02040602050305030304" pitchFamily="18" charset="0"/>
              </a:rPr>
              <a:t>divisive</a:t>
            </a:r>
            <a:r>
              <a:rPr lang="en-US" dirty="0">
                <a:latin typeface="Book Antiqua" panose="02040602050305030304" pitchFamily="18" charset="0"/>
              </a:rPr>
              <a:t>. </a:t>
            </a:r>
          </a:p>
          <a:p>
            <a:pPr algn="just"/>
            <a:r>
              <a:rPr lang="en-US" dirty="0">
                <a:latin typeface="Book Antiqua" panose="02040602050305030304" pitchFamily="18" charset="0"/>
              </a:rPr>
              <a:t>The </a:t>
            </a:r>
            <a:r>
              <a:rPr lang="en-US" i="1" dirty="0">
                <a:latin typeface="Book Antiqua" panose="02040602050305030304" pitchFamily="18" charset="0"/>
              </a:rPr>
              <a:t>agglomerative approach</a:t>
            </a:r>
            <a:r>
              <a:rPr lang="en-US" dirty="0">
                <a:latin typeface="Book Antiqua" panose="02040602050305030304" pitchFamily="18" charset="0"/>
              </a:rPr>
              <a:t> follows the </a:t>
            </a:r>
            <a:r>
              <a:rPr lang="en-US" i="1" dirty="0">
                <a:latin typeface="Book Antiqua" panose="02040602050305030304" pitchFamily="18" charset="0"/>
              </a:rPr>
              <a:t>bottom-up </a:t>
            </a:r>
            <a:r>
              <a:rPr lang="en-US" dirty="0">
                <a:latin typeface="Book Antiqua" panose="02040602050305030304" pitchFamily="18" charset="0"/>
              </a:rPr>
              <a:t>approach. It starts with each object forming a separate group. It successively merges the objects or groups that are close to one another, until a termination condition holds. </a:t>
            </a:r>
          </a:p>
          <a:p>
            <a:pPr algn="just"/>
            <a:r>
              <a:rPr lang="en-US" dirty="0">
                <a:latin typeface="Book Antiqua" panose="02040602050305030304" pitchFamily="18" charset="0"/>
              </a:rPr>
              <a:t>The </a:t>
            </a:r>
            <a:r>
              <a:rPr lang="en-US" i="1" dirty="0">
                <a:latin typeface="Book Antiqua" panose="02040602050305030304" pitchFamily="18" charset="0"/>
              </a:rPr>
              <a:t>divisive approach</a:t>
            </a:r>
            <a:r>
              <a:rPr lang="en-US" dirty="0">
                <a:latin typeface="Book Antiqua" panose="02040602050305030304" pitchFamily="18" charset="0"/>
              </a:rPr>
              <a:t> follows the </a:t>
            </a:r>
            <a:r>
              <a:rPr lang="en-US" i="1" dirty="0">
                <a:latin typeface="Book Antiqua" panose="02040602050305030304" pitchFamily="18" charset="0"/>
              </a:rPr>
              <a:t>top-down </a:t>
            </a:r>
            <a:r>
              <a:rPr lang="en-US" dirty="0">
                <a:latin typeface="Book Antiqua" panose="02040602050305030304" pitchFamily="18" charset="0"/>
              </a:rPr>
              <a:t>approach. It starts with all of the objects in the same cluster. In each successive iteration, a cluster is split up into smaller clusters, until a termination condition holds.</a:t>
            </a:r>
          </a:p>
          <a:p>
            <a:pPr algn="just"/>
            <a:endParaRPr lang="en-US" dirty="0">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US"/>
              <a:t>Applied ML                                       Prepared BY: Arjun Saud</a:t>
            </a:r>
          </a:p>
        </p:txBody>
      </p:sp>
    </p:spTree>
    <p:extLst>
      <p:ext uri="{BB962C8B-B14F-4D97-AF65-F5344CB8AC3E}">
        <p14:creationId xmlns:p14="http://schemas.microsoft.com/office/powerpoint/2010/main" val="36533084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Book Antiqua" panose="02040602050305030304" pitchFamily="18" charset="0"/>
              </a:rPr>
              <a:t>Categories of Clustering Algorithms</a:t>
            </a:r>
          </a:p>
        </p:txBody>
      </p:sp>
      <p:sp>
        <p:nvSpPr>
          <p:cNvPr id="3" name="Content Placeholder 2"/>
          <p:cNvSpPr>
            <a:spLocks noGrp="1"/>
          </p:cNvSpPr>
          <p:nvPr>
            <p:ph idx="1"/>
          </p:nvPr>
        </p:nvSpPr>
        <p:spPr/>
        <p:txBody>
          <a:bodyPr>
            <a:normAutofit/>
          </a:bodyPr>
          <a:lstStyle/>
          <a:p>
            <a:pPr marL="0" lvl="0" indent="0" algn="just">
              <a:buNone/>
            </a:pPr>
            <a:r>
              <a:rPr lang="en-US" b="1" dirty="0">
                <a:latin typeface="Book Antiqua" panose="02040602050305030304" pitchFamily="18" charset="0"/>
              </a:rPr>
              <a:t>Density-based Methods</a:t>
            </a:r>
          </a:p>
          <a:p>
            <a:pPr algn="just"/>
            <a:r>
              <a:rPr lang="en-US" dirty="0">
                <a:latin typeface="Book Antiqua" panose="02040602050305030304" pitchFamily="18" charset="0"/>
              </a:rPr>
              <a:t>Most partitioning methods cluster objects based on the distance between objects. Such methods can find only spherical-shaped clusters and encounter difficulty at discovering clusters of arbitrary shapes. </a:t>
            </a:r>
          </a:p>
          <a:p>
            <a:pPr algn="just"/>
            <a:r>
              <a:rPr lang="en-US" dirty="0">
                <a:latin typeface="Book Antiqua" panose="02040602050305030304" pitchFamily="18" charset="0"/>
              </a:rPr>
              <a:t>Other clustering methods have been developed based on the notion of </a:t>
            </a:r>
            <a:r>
              <a:rPr lang="en-US" i="1" dirty="0">
                <a:latin typeface="Book Antiqua" panose="02040602050305030304" pitchFamily="18" charset="0"/>
              </a:rPr>
              <a:t>density</a:t>
            </a:r>
            <a:r>
              <a:rPr lang="en-US" dirty="0">
                <a:latin typeface="Book Antiqua" panose="02040602050305030304" pitchFamily="18" charset="0"/>
              </a:rPr>
              <a:t>. Their general idea is to continue growing the given cluster as long as the density (number of objects or data points) in the neighborhood exceeds some threshold.</a:t>
            </a:r>
          </a:p>
          <a:p>
            <a:pPr algn="just"/>
            <a:endParaRPr lang="en-US" dirty="0">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US"/>
              <a:t>Applied ML                                       Prepared BY: Arjun Saud</a:t>
            </a:r>
          </a:p>
        </p:txBody>
      </p:sp>
    </p:spTree>
    <p:extLst>
      <p:ext uri="{BB962C8B-B14F-4D97-AF65-F5344CB8AC3E}">
        <p14:creationId xmlns:p14="http://schemas.microsoft.com/office/powerpoint/2010/main" val="24921972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Book Antiqua" panose="02040602050305030304" pitchFamily="18" charset="0"/>
              </a:rPr>
              <a:t>Categories of Clustering Algorithms</a:t>
            </a:r>
          </a:p>
        </p:txBody>
      </p:sp>
      <p:sp>
        <p:nvSpPr>
          <p:cNvPr id="3" name="Content Placeholder 2"/>
          <p:cNvSpPr>
            <a:spLocks noGrp="1"/>
          </p:cNvSpPr>
          <p:nvPr>
            <p:ph idx="1"/>
          </p:nvPr>
        </p:nvSpPr>
        <p:spPr/>
        <p:txBody>
          <a:bodyPr>
            <a:normAutofit/>
          </a:bodyPr>
          <a:lstStyle/>
          <a:p>
            <a:pPr marL="0" lvl="0" indent="0" algn="just">
              <a:buNone/>
            </a:pPr>
            <a:r>
              <a:rPr lang="en-US" b="1" dirty="0">
                <a:latin typeface="Book Antiqua" panose="02040602050305030304" pitchFamily="18" charset="0"/>
              </a:rPr>
              <a:t>Model-based Methods</a:t>
            </a:r>
          </a:p>
          <a:p>
            <a:pPr algn="just"/>
            <a:r>
              <a:rPr lang="en-US" dirty="0">
                <a:latin typeface="Book Antiqua" panose="02040602050305030304" pitchFamily="18" charset="0"/>
              </a:rPr>
              <a:t>Model-based methods hypothesize a model for each of the clusters and find the best fit of the data to the given model. </a:t>
            </a:r>
          </a:p>
          <a:p>
            <a:pPr algn="just"/>
            <a:r>
              <a:rPr lang="en-US" dirty="0">
                <a:latin typeface="Book Antiqua" panose="02040602050305030304" pitchFamily="18" charset="0"/>
              </a:rPr>
              <a:t>EM is an algorithm that performs expectation-maximization analysis based on statistical modeling.</a:t>
            </a:r>
          </a:p>
          <a:p>
            <a:pPr algn="just"/>
            <a:endParaRPr lang="en-US" dirty="0">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US"/>
              <a:t>Applied ML                                       Prepared BY: Arjun Saud</a:t>
            </a:r>
          </a:p>
        </p:txBody>
      </p:sp>
    </p:spTree>
    <p:extLst>
      <p:ext uri="{BB962C8B-B14F-4D97-AF65-F5344CB8AC3E}">
        <p14:creationId xmlns:p14="http://schemas.microsoft.com/office/powerpoint/2010/main" val="9200521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Book Antiqua" panose="02040602050305030304" pitchFamily="18" charset="0"/>
              </a:rPr>
              <a:t>K-Means Algorithm</a:t>
            </a:r>
          </a:p>
        </p:txBody>
      </p:sp>
      <p:sp>
        <p:nvSpPr>
          <p:cNvPr id="3" name="Content Placeholder 2"/>
          <p:cNvSpPr>
            <a:spLocks noGrp="1"/>
          </p:cNvSpPr>
          <p:nvPr>
            <p:ph idx="1"/>
          </p:nvPr>
        </p:nvSpPr>
        <p:spPr/>
        <p:txBody>
          <a:bodyPr vert="horz" lIns="91440" tIns="45720" rIns="91440" bIns="45720" rtlCol="0" anchor="t">
            <a:normAutofit/>
          </a:bodyPr>
          <a:lstStyle/>
          <a:p>
            <a:pPr algn="just"/>
            <a:r>
              <a:rPr lang="en-US" dirty="0">
                <a:latin typeface="Book Antiqua" panose="02040602050305030304" pitchFamily="18" charset="0"/>
              </a:rPr>
              <a:t>K-means is  one of  the simplest partitioning based clustering algorithm. The procedure follows a simple and easy way to classify a given data set  into a certain number of  clusters (assume k clusters) fixed Apriori.</a:t>
            </a:r>
          </a:p>
          <a:p>
            <a:pPr algn="just"/>
            <a:endParaRPr lang="en-US" dirty="0">
              <a:latin typeface="Book Antiqua"/>
            </a:endParaRPr>
          </a:p>
          <a:p>
            <a:pPr algn="just"/>
            <a:r>
              <a:rPr lang="en-US" dirty="0">
                <a:latin typeface="Book Antiqua" panose="02040602050305030304" pitchFamily="18" charset="0"/>
              </a:rPr>
              <a:t>The main idea is to define k centers, one for each cluster. These centers should be selected cleverly because of different location causes different result. So, the better choice is to place them as much as possible far away from each other.</a:t>
            </a:r>
          </a:p>
          <a:p>
            <a:pPr algn="just"/>
            <a:endParaRPr lang="en-US" dirty="0">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US"/>
              <a:t>Applied ML                                       Prepared BY: Arjun Saud</a:t>
            </a:r>
          </a:p>
        </p:txBody>
      </p:sp>
    </p:spTree>
    <p:extLst>
      <p:ext uri="{BB962C8B-B14F-4D97-AF65-F5344CB8AC3E}">
        <p14:creationId xmlns:p14="http://schemas.microsoft.com/office/powerpoint/2010/main" val="23008086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1095</TotalTime>
  <Words>2682</Words>
  <Application>Microsoft Office PowerPoint</Application>
  <PresentationFormat>Widescreen</PresentationFormat>
  <Paragraphs>190</Paragraphs>
  <Slides>30</Slides>
  <Notes>1</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30</vt:i4>
      </vt:variant>
    </vt:vector>
  </HeadingPairs>
  <TitlesOfParts>
    <vt:vector size="37" baseType="lpstr">
      <vt:lpstr>Arial</vt:lpstr>
      <vt:lpstr>Book Antiqua</vt:lpstr>
      <vt:lpstr>Calibri</vt:lpstr>
      <vt:lpstr>Calibri Light</vt:lpstr>
      <vt:lpstr>Times New Roman</vt:lpstr>
      <vt:lpstr>Office Theme</vt:lpstr>
      <vt:lpstr>Equation</vt:lpstr>
      <vt:lpstr>Unit 7: Cluster Analysis</vt:lpstr>
      <vt:lpstr>Clustering</vt:lpstr>
      <vt:lpstr>Similarity and Dissimilarity</vt:lpstr>
      <vt:lpstr>Similarity and Dissimilarity</vt:lpstr>
      <vt:lpstr>Categories of Clustering Algorithms</vt:lpstr>
      <vt:lpstr>Categories of Clustering Algorithms</vt:lpstr>
      <vt:lpstr>Categories of Clustering Algorithms</vt:lpstr>
      <vt:lpstr>Categories of Clustering Algorithms</vt:lpstr>
      <vt:lpstr>K-Means Algorithm</vt:lpstr>
      <vt:lpstr>K-Means Algorithm</vt:lpstr>
      <vt:lpstr>K-Means Algorithm</vt:lpstr>
      <vt:lpstr>K-Means Algorithm</vt:lpstr>
      <vt:lpstr>K-Means Algorithm</vt:lpstr>
      <vt:lpstr>K-Means Algorithm</vt:lpstr>
      <vt:lpstr>K-Means Algorithm</vt:lpstr>
      <vt:lpstr>K-Means++ Algorithm</vt:lpstr>
      <vt:lpstr>K-Means++ Algorithm</vt:lpstr>
      <vt:lpstr>K-Means++ Algorithm</vt:lpstr>
      <vt:lpstr>K-Means++ Algorithm</vt:lpstr>
      <vt:lpstr>K-Means++ Algorithm</vt:lpstr>
      <vt:lpstr>PowerPoint Presentation</vt:lpstr>
      <vt:lpstr>Agglomerative Hierarchical Clustering</vt:lpstr>
      <vt:lpstr>Algorithm</vt:lpstr>
      <vt:lpstr>PowerPoint Presentation</vt:lpstr>
      <vt:lpstr>DBSCAN Clustering</vt:lpstr>
      <vt:lpstr>Why DBSCAN? </vt:lpstr>
      <vt:lpstr>DBSCAN algorithm requires two parameters:</vt:lpstr>
      <vt:lpstr>PowerPoint Presentation</vt:lpstr>
      <vt:lpstr>What Is Outlier Analysis?</vt:lpstr>
      <vt:lpstr>Outlier Analysis Techniques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1: Introduction</dc:title>
  <dc:creator>sajesh piya</dc:creator>
  <cp:lastModifiedBy>Sushil Subedi</cp:lastModifiedBy>
  <cp:revision>143</cp:revision>
  <dcterms:created xsi:type="dcterms:W3CDTF">2021-12-23T16:03:27Z</dcterms:created>
  <dcterms:modified xsi:type="dcterms:W3CDTF">2023-01-27T12:19:15Z</dcterms:modified>
</cp:coreProperties>
</file>