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83" r:id="rId6"/>
    <p:sldId id="284" r:id="rId7"/>
    <p:sldId id="286" r:id="rId8"/>
    <p:sldId id="285" r:id="rId9"/>
    <p:sldId id="275" r:id="rId10"/>
    <p:sldId id="277" r:id="rId11"/>
    <p:sldId id="290" r:id="rId12"/>
    <p:sldId id="278" r:id="rId13"/>
    <p:sldId id="287" r:id="rId14"/>
    <p:sldId id="288" r:id="rId15"/>
    <p:sldId id="289" r:id="rId16"/>
    <p:sldId id="307" r:id="rId17"/>
    <p:sldId id="308" r:id="rId18"/>
    <p:sldId id="309" r:id="rId19"/>
    <p:sldId id="279" r:id="rId20"/>
    <p:sldId id="280" r:id="rId21"/>
    <p:sldId id="295" r:id="rId22"/>
    <p:sldId id="296" r:id="rId23"/>
    <p:sldId id="297" r:id="rId24"/>
    <p:sldId id="299" r:id="rId25"/>
    <p:sldId id="301" r:id="rId26"/>
    <p:sldId id="302" r:id="rId27"/>
    <p:sldId id="291" r:id="rId28"/>
    <p:sldId id="292" r:id="rId29"/>
    <p:sldId id="293" r:id="rId30"/>
    <p:sldId id="304" r:id="rId31"/>
    <p:sldId id="31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68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kal baral" userId="e18f24a75bc3f326" providerId="LiveId" clId="{70695BB8-5618-4F41-92D4-2B61C943472E}"/>
    <pc:docChg chg="undo custSel addSld delSld modSld sldOrd">
      <pc:chgData name="bikal baral" userId="e18f24a75bc3f326" providerId="LiveId" clId="{70695BB8-5618-4F41-92D4-2B61C943472E}" dt="2021-04-04T00:53:20.680" v="3574" actId="20577"/>
      <pc:docMkLst>
        <pc:docMk/>
      </pc:docMkLst>
      <pc:sldChg chg="modSp new mod">
        <pc:chgData name="bikal baral" userId="e18f24a75bc3f326" providerId="LiveId" clId="{70695BB8-5618-4F41-92D4-2B61C943472E}" dt="2021-04-04T00:53:20.680" v="3574" actId="20577"/>
        <pc:sldMkLst>
          <pc:docMk/>
          <pc:sldMk cId="2265679807" sldId="256"/>
        </pc:sldMkLst>
        <pc:spChg chg="mod">
          <ac:chgData name="bikal baral" userId="e18f24a75bc3f326" providerId="LiveId" clId="{70695BB8-5618-4F41-92D4-2B61C943472E}" dt="2021-03-29T05:42:12.069" v="76" actId="255"/>
          <ac:spMkLst>
            <pc:docMk/>
            <pc:sldMk cId="2265679807" sldId="256"/>
            <ac:spMk id="2" creationId="{F69D9929-F41D-4498-9C9D-6CB57991BBB9}"/>
          </ac:spMkLst>
        </pc:spChg>
        <pc:spChg chg="mod">
          <ac:chgData name="bikal baral" userId="e18f24a75bc3f326" providerId="LiveId" clId="{70695BB8-5618-4F41-92D4-2B61C943472E}" dt="2021-04-04T00:53:20.680" v="3574" actId="20577"/>
          <ac:spMkLst>
            <pc:docMk/>
            <pc:sldMk cId="2265679807" sldId="256"/>
            <ac:spMk id="3" creationId="{4C61602E-0F7B-43DC-AE01-4E9BBD4AD726}"/>
          </ac:spMkLst>
        </pc:spChg>
      </pc:sldChg>
      <pc:sldChg chg="modSp new mod">
        <pc:chgData name="bikal baral" userId="e18f24a75bc3f326" providerId="LiveId" clId="{70695BB8-5618-4F41-92D4-2B61C943472E}" dt="2021-03-29T08:43:54.605" v="100" actId="207"/>
        <pc:sldMkLst>
          <pc:docMk/>
          <pc:sldMk cId="3431556578" sldId="257"/>
        </pc:sldMkLst>
        <pc:spChg chg="mod">
          <ac:chgData name="bikal baral" userId="e18f24a75bc3f326" providerId="LiveId" clId="{70695BB8-5618-4F41-92D4-2B61C943472E}" dt="2021-03-29T08:43:54.605" v="100" actId="207"/>
          <ac:spMkLst>
            <pc:docMk/>
            <pc:sldMk cId="3431556578" sldId="257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3-29T08:43:16.860" v="97" actId="20577"/>
          <ac:spMkLst>
            <pc:docMk/>
            <pc:sldMk cId="3431556578" sldId="257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3-29T08:45:39.072" v="143" actId="20577"/>
        <pc:sldMkLst>
          <pc:docMk/>
          <pc:sldMk cId="2649714231" sldId="258"/>
        </pc:sldMkLst>
        <pc:spChg chg="mod">
          <ac:chgData name="bikal baral" userId="e18f24a75bc3f326" providerId="LiveId" clId="{70695BB8-5618-4F41-92D4-2B61C943472E}" dt="2021-03-29T08:44:45.501" v="104" actId="207"/>
          <ac:spMkLst>
            <pc:docMk/>
            <pc:sldMk cId="2649714231" sldId="258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3-29T08:45:39.072" v="143" actId="20577"/>
          <ac:spMkLst>
            <pc:docMk/>
            <pc:sldMk cId="2649714231" sldId="258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3-29T08:48:42.193" v="405" actId="20577"/>
        <pc:sldMkLst>
          <pc:docMk/>
          <pc:sldMk cId="3043891186" sldId="259"/>
        </pc:sldMkLst>
        <pc:spChg chg="mod">
          <ac:chgData name="bikal baral" userId="e18f24a75bc3f326" providerId="LiveId" clId="{70695BB8-5618-4F41-92D4-2B61C943472E}" dt="2021-03-29T08:47:13.210" v="166" actId="20577"/>
          <ac:spMkLst>
            <pc:docMk/>
            <pc:sldMk cId="3043891186" sldId="259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3-29T08:48:42.193" v="405" actId="20577"/>
          <ac:spMkLst>
            <pc:docMk/>
            <pc:sldMk cId="3043891186" sldId="259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4T00:44:22.481" v="3531" actId="20577"/>
        <pc:sldMkLst>
          <pc:docMk/>
          <pc:sldMk cId="7277696" sldId="260"/>
        </pc:sldMkLst>
        <pc:spChg chg="mod">
          <ac:chgData name="bikal baral" userId="e18f24a75bc3f326" providerId="LiveId" clId="{70695BB8-5618-4F41-92D4-2B61C943472E}" dt="2021-03-29T08:50:19.490" v="445" actId="20577"/>
          <ac:spMkLst>
            <pc:docMk/>
            <pc:sldMk cId="7277696" sldId="260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4T00:44:22.481" v="3531" actId="20577"/>
          <ac:spMkLst>
            <pc:docMk/>
            <pc:sldMk cId="7277696" sldId="260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4T00:44:47.262" v="3535" actId="20577"/>
        <pc:sldMkLst>
          <pc:docMk/>
          <pc:sldMk cId="532176635" sldId="261"/>
        </pc:sldMkLst>
        <pc:spChg chg="mod">
          <ac:chgData name="bikal baral" userId="e18f24a75bc3f326" providerId="LiveId" clId="{70695BB8-5618-4F41-92D4-2B61C943472E}" dt="2021-03-29T08:55:46.815" v="843" actId="255"/>
          <ac:spMkLst>
            <pc:docMk/>
            <pc:sldMk cId="532176635" sldId="261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4T00:44:47.262" v="3535" actId="20577"/>
          <ac:spMkLst>
            <pc:docMk/>
            <pc:sldMk cId="532176635" sldId="261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4T00:43:37.102" v="3527" actId="313"/>
        <pc:sldMkLst>
          <pc:docMk/>
          <pc:sldMk cId="1025762251" sldId="262"/>
        </pc:sldMkLst>
        <pc:spChg chg="mod">
          <ac:chgData name="bikal baral" userId="e18f24a75bc3f326" providerId="LiveId" clId="{70695BB8-5618-4F41-92D4-2B61C943472E}" dt="2021-03-29T08:57:27.407" v="926" actId="20577"/>
          <ac:spMkLst>
            <pc:docMk/>
            <pc:sldMk cId="1025762251" sldId="262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4T00:43:37.102" v="3527" actId="313"/>
          <ac:spMkLst>
            <pc:docMk/>
            <pc:sldMk cId="1025762251" sldId="262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4T00:29:24.367" v="3063" actId="20577"/>
        <pc:sldMkLst>
          <pc:docMk/>
          <pc:sldMk cId="1627134997" sldId="263"/>
        </pc:sldMkLst>
        <pc:spChg chg="mod">
          <ac:chgData name="bikal baral" userId="e18f24a75bc3f326" providerId="LiveId" clId="{70695BB8-5618-4F41-92D4-2B61C943472E}" dt="2021-03-29T08:58:11.281" v="1011" actId="20577"/>
          <ac:spMkLst>
            <pc:docMk/>
            <pc:sldMk cId="1627134997" sldId="263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4T00:29:24.367" v="3063" actId="20577"/>
          <ac:spMkLst>
            <pc:docMk/>
            <pc:sldMk cId="1627134997" sldId="263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4T00:12:57.902" v="2775" actId="20577"/>
        <pc:sldMkLst>
          <pc:docMk/>
          <pc:sldMk cId="2248228110" sldId="264"/>
        </pc:sldMkLst>
        <pc:spChg chg="mod">
          <ac:chgData name="bikal baral" userId="e18f24a75bc3f326" providerId="LiveId" clId="{70695BB8-5618-4F41-92D4-2B61C943472E}" dt="2021-04-03T14:17:44.473" v="1114" actId="20577"/>
          <ac:spMkLst>
            <pc:docMk/>
            <pc:sldMk cId="2248228110" sldId="264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4T00:12:57.902" v="2775" actId="20577"/>
          <ac:spMkLst>
            <pc:docMk/>
            <pc:sldMk cId="2248228110" sldId="264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3T14:25:33.954" v="1537" actId="20577"/>
        <pc:sldMkLst>
          <pc:docMk/>
          <pc:sldMk cId="2251298353" sldId="265"/>
        </pc:sldMkLst>
        <pc:spChg chg="mod">
          <ac:chgData name="bikal baral" userId="e18f24a75bc3f326" providerId="LiveId" clId="{70695BB8-5618-4F41-92D4-2B61C943472E}" dt="2021-04-03T14:18:09.833" v="1115"/>
          <ac:spMkLst>
            <pc:docMk/>
            <pc:sldMk cId="2251298353" sldId="265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3T14:25:33.954" v="1537" actId="20577"/>
          <ac:spMkLst>
            <pc:docMk/>
            <pc:sldMk cId="2251298353" sldId="265"/>
            <ac:spMk id="3" creationId="{988E10DC-4878-4C19-839A-1CC5E9F265E6}"/>
          </ac:spMkLst>
        </pc:spChg>
      </pc:sldChg>
      <pc:sldChg chg="modSp add mod ord">
        <pc:chgData name="bikal baral" userId="e18f24a75bc3f326" providerId="LiveId" clId="{70695BB8-5618-4F41-92D4-2B61C943472E}" dt="2021-04-03T14:31:06.776" v="2333" actId="20577"/>
        <pc:sldMkLst>
          <pc:docMk/>
          <pc:sldMk cId="2337744331" sldId="266"/>
        </pc:sldMkLst>
        <pc:spChg chg="mod">
          <ac:chgData name="bikal baral" userId="e18f24a75bc3f326" providerId="LiveId" clId="{70695BB8-5618-4F41-92D4-2B61C943472E}" dt="2021-04-03T14:25:55.531" v="1562" actId="20577"/>
          <ac:spMkLst>
            <pc:docMk/>
            <pc:sldMk cId="2337744331" sldId="266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3T14:31:06.776" v="2333" actId="20577"/>
          <ac:spMkLst>
            <pc:docMk/>
            <pc:sldMk cId="2337744331" sldId="266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4T00:43:57.657" v="3529" actId="255"/>
        <pc:sldMkLst>
          <pc:docMk/>
          <pc:sldMk cId="3831017630" sldId="267"/>
        </pc:sldMkLst>
        <pc:spChg chg="mod">
          <ac:chgData name="bikal baral" userId="e18f24a75bc3f326" providerId="LiveId" clId="{70695BB8-5618-4F41-92D4-2B61C943472E}" dt="2021-04-04T00:40:09.205" v="3090" actId="20577"/>
          <ac:spMkLst>
            <pc:docMk/>
            <pc:sldMk cId="3831017630" sldId="267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4T00:43:57.657" v="3529" actId="255"/>
          <ac:spMkLst>
            <pc:docMk/>
            <pc:sldMk cId="3831017630" sldId="267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4T00:16:58.835" v="2778" actId="20577"/>
        <pc:sldMkLst>
          <pc:docMk/>
          <pc:sldMk cId="632474211" sldId="268"/>
        </pc:sldMkLst>
        <pc:spChg chg="mod">
          <ac:chgData name="bikal baral" userId="e18f24a75bc3f326" providerId="LiveId" clId="{70695BB8-5618-4F41-92D4-2B61C943472E}" dt="2021-04-03T14:33:21.376" v="2380" actId="255"/>
          <ac:spMkLst>
            <pc:docMk/>
            <pc:sldMk cId="632474211" sldId="268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4T00:16:58.835" v="2778" actId="20577"/>
          <ac:spMkLst>
            <pc:docMk/>
            <pc:sldMk cId="632474211" sldId="268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3T14:37:28.040" v="2538" actId="20577"/>
        <pc:sldMkLst>
          <pc:docMk/>
          <pc:sldMk cId="3385351344" sldId="269"/>
        </pc:sldMkLst>
        <pc:spChg chg="mod">
          <ac:chgData name="bikal baral" userId="e18f24a75bc3f326" providerId="LiveId" clId="{70695BB8-5618-4F41-92D4-2B61C943472E}" dt="2021-04-03T14:35:59.290" v="2499" actId="255"/>
          <ac:spMkLst>
            <pc:docMk/>
            <pc:sldMk cId="3385351344" sldId="269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3T14:37:28.040" v="2538" actId="20577"/>
          <ac:spMkLst>
            <pc:docMk/>
            <pc:sldMk cId="3385351344" sldId="269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4T00:17:21.933" v="2784" actId="20577"/>
        <pc:sldMkLst>
          <pc:docMk/>
          <pc:sldMk cId="450975394" sldId="270"/>
        </pc:sldMkLst>
        <pc:spChg chg="mod">
          <ac:chgData name="bikal baral" userId="e18f24a75bc3f326" providerId="LiveId" clId="{70695BB8-5618-4F41-92D4-2B61C943472E}" dt="2021-04-03T14:37:38.709" v="2546" actId="20577"/>
          <ac:spMkLst>
            <pc:docMk/>
            <pc:sldMk cId="450975394" sldId="270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4T00:17:21.933" v="2784" actId="20577"/>
          <ac:spMkLst>
            <pc:docMk/>
            <pc:sldMk cId="450975394" sldId="270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3T14:40:35.644" v="2608" actId="20577"/>
        <pc:sldMkLst>
          <pc:docMk/>
          <pc:sldMk cId="1257451224" sldId="271"/>
        </pc:sldMkLst>
        <pc:spChg chg="mod">
          <ac:chgData name="bikal baral" userId="e18f24a75bc3f326" providerId="LiveId" clId="{70695BB8-5618-4F41-92D4-2B61C943472E}" dt="2021-04-03T14:40:35.644" v="2608" actId="20577"/>
          <ac:spMkLst>
            <pc:docMk/>
            <pc:sldMk cId="1257451224" sldId="271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3T14:40:25.593" v="2600" actId="20577"/>
          <ac:spMkLst>
            <pc:docMk/>
            <pc:sldMk cId="1257451224" sldId="271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3T14:43:56.089" v="2733" actId="20577"/>
        <pc:sldMkLst>
          <pc:docMk/>
          <pc:sldMk cId="1967486897" sldId="272"/>
        </pc:sldMkLst>
        <pc:spChg chg="mod">
          <ac:chgData name="bikal baral" userId="e18f24a75bc3f326" providerId="LiveId" clId="{70695BB8-5618-4F41-92D4-2B61C943472E}" dt="2021-04-03T14:43:56.089" v="2733" actId="20577"/>
          <ac:spMkLst>
            <pc:docMk/>
            <pc:sldMk cId="1967486897" sldId="272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3T14:43:24.651" v="2718" actId="20577"/>
          <ac:spMkLst>
            <pc:docMk/>
            <pc:sldMk cId="1967486897" sldId="272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3T14:44:02.614" v="2734"/>
        <pc:sldMkLst>
          <pc:docMk/>
          <pc:sldMk cId="2006886223" sldId="273"/>
        </pc:sldMkLst>
        <pc:spChg chg="mod">
          <ac:chgData name="bikal baral" userId="e18f24a75bc3f326" providerId="LiveId" clId="{70695BB8-5618-4F41-92D4-2B61C943472E}" dt="2021-04-03T14:44:02.614" v="2734"/>
          <ac:spMkLst>
            <pc:docMk/>
            <pc:sldMk cId="2006886223" sldId="273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3T14:43:12.655" v="2684" actId="20577"/>
          <ac:spMkLst>
            <pc:docMk/>
            <pc:sldMk cId="2006886223" sldId="273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3T14:45:09.525" v="2756" actId="20577"/>
        <pc:sldMkLst>
          <pc:docMk/>
          <pc:sldMk cId="3409708478" sldId="274"/>
        </pc:sldMkLst>
        <pc:spChg chg="mod">
          <ac:chgData name="bikal baral" userId="e18f24a75bc3f326" providerId="LiveId" clId="{70695BB8-5618-4F41-92D4-2B61C943472E}" dt="2021-04-03T14:44:19.158" v="2742" actId="20577"/>
          <ac:spMkLst>
            <pc:docMk/>
            <pc:sldMk cId="3409708478" sldId="274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3T14:45:09.525" v="2756" actId="20577"/>
          <ac:spMkLst>
            <pc:docMk/>
            <pc:sldMk cId="3409708478" sldId="274"/>
            <ac:spMk id="3" creationId="{988E10DC-4878-4C19-839A-1CC5E9F265E6}"/>
          </ac:spMkLst>
        </pc:spChg>
      </pc:sldChg>
      <pc:sldChg chg="add del">
        <pc:chgData name="bikal baral" userId="e18f24a75bc3f326" providerId="LiveId" clId="{70695BB8-5618-4F41-92D4-2B61C943472E}" dt="2021-04-03T14:30:48.967" v="2328"/>
        <pc:sldMkLst>
          <pc:docMk/>
          <pc:sldMk cId="3534242079" sldId="275"/>
        </pc:sldMkLst>
      </pc:sldChg>
      <pc:sldChg chg="modSp add mod">
        <pc:chgData name="bikal baral" userId="e18f24a75bc3f326" providerId="LiveId" clId="{70695BB8-5618-4F41-92D4-2B61C943472E}" dt="2021-04-03T14:30:55.736" v="2330" actId="20577"/>
        <pc:sldMkLst>
          <pc:docMk/>
          <pc:sldMk cId="4059028609" sldId="275"/>
        </pc:sldMkLst>
        <pc:spChg chg="mod">
          <ac:chgData name="bikal baral" userId="e18f24a75bc3f326" providerId="LiveId" clId="{70695BB8-5618-4F41-92D4-2B61C943472E}" dt="2021-04-03T14:30:55.736" v="2330" actId="20577"/>
          <ac:spMkLst>
            <pc:docMk/>
            <pc:sldMk cId="4059028609" sldId="275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4T00:28:04.902" v="3034" actId="20577"/>
        <pc:sldMkLst>
          <pc:docMk/>
          <pc:sldMk cId="4185022973" sldId="276"/>
        </pc:sldMkLst>
        <pc:spChg chg="mod">
          <ac:chgData name="bikal baral" userId="e18f24a75bc3f326" providerId="LiveId" clId="{70695BB8-5618-4F41-92D4-2B61C943472E}" dt="2021-04-04T00:26:23.197" v="2795"/>
          <ac:spMkLst>
            <pc:docMk/>
            <pc:sldMk cId="4185022973" sldId="276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4T00:28:04.902" v="3034" actId="20577"/>
          <ac:spMkLst>
            <pc:docMk/>
            <pc:sldMk cId="4185022973" sldId="276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4T00:44:27.042" v="3532" actId="20577"/>
        <pc:sldMkLst>
          <pc:docMk/>
          <pc:sldMk cId="643022843" sldId="277"/>
        </pc:sldMkLst>
        <pc:spChg chg="mod">
          <ac:chgData name="bikal baral" userId="e18f24a75bc3f326" providerId="LiveId" clId="{70695BB8-5618-4F41-92D4-2B61C943472E}" dt="2021-04-04T00:44:27.042" v="3532" actId="20577"/>
          <ac:spMkLst>
            <pc:docMk/>
            <pc:sldMk cId="643022843" sldId="277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4T00:45:09.751" v="3559" actId="20577"/>
        <pc:sldMkLst>
          <pc:docMk/>
          <pc:sldMk cId="1724382874" sldId="278"/>
        </pc:sldMkLst>
        <pc:spChg chg="mod">
          <ac:chgData name="bikal baral" userId="e18f24a75bc3f326" providerId="LiveId" clId="{70695BB8-5618-4F41-92D4-2B61C943472E}" dt="2021-04-04T00:45:09.751" v="3559" actId="20577"/>
          <ac:spMkLst>
            <pc:docMk/>
            <pc:sldMk cId="1724382874" sldId="278"/>
            <ac:spMk id="3" creationId="{988E10DC-4878-4C19-839A-1CC5E9F265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AAFC9-9659-46D7-8FCF-D2EA647C9F3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08CF5-9CC8-4676-8D1D-10E309C1B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3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Converging technology means combining multiple technologies into one. Simple example- a phone with alarm, calculator, came ra, music, video, intern et,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08CF5-9CC8-4676-8D1D-10E309C1B8A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1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4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71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0370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09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06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80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6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9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6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7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2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1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9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03D4E5-BF1F-4448-AA09-2C7ED2D00D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60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9929-F41D-4498-9C9D-6CB57991B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INTRODUCTION TO EMBEDDED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1602E-0F7B-43DC-AE01-4E9BBD4AD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en-US" sz="3200" dirty="0">
                <a:latin typeface="Arial Rounded MT Bold" panose="020F0704030504030204" pitchFamily="34" charset="0"/>
              </a:rPr>
              <a:t>Er. Sahit Baral</a:t>
            </a:r>
            <a:br>
              <a:rPr lang="en-US" altLang="en-US" sz="3200" dirty="0">
                <a:latin typeface="Arial Rounded MT Bold" panose="020F0704030504030204" pitchFamily="34" charset="0"/>
              </a:rPr>
            </a:br>
            <a:r>
              <a:rPr lang="en-US" altLang="en-US" sz="3200" dirty="0">
                <a:latin typeface="Arial Rounded MT Bold" panose="020F0704030504030204" pitchFamily="34" charset="0"/>
              </a:rPr>
              <a:t>may 5/2022</a:t>
            </a:r>
          </a:p>
        </p:txBody>
      </p:sp>
    </p:spTree>
    <p:extLst>
      <p:ext uri="{BB962C8B-B14F-4D97-AF65-F5344CB8AC3E}">
        <p14:creationId xmlns:p14="http://schemas.microsoft.com/office/powerpoint/2010/main" val="2265679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dirty="0"/>
              <a:t>Characteristic’s Of 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200" dirty="0">
                <a:solidFill>
                  <a:schemeClr val="accent3"/>
                </a:solidFill>
              </a:rPr>
              <a:t>Single functioned</a:t>
            </a:r>
          </a:p>
          <a:p>
            <a:pPr lvl="1"/>
            <a:r>
              <a:rPr lang="en-US" sz="2200" dirty="0"/>
              <a:t>Executes a single program, repeatedly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accent3"/>
                </a:solidFill>
              </a:rPr>
              <a:t>Tightly constraints</a:t>
            </a:r>
          </a:p>
          <a:p>
            <a:pPr lvl="1"/>
            <a:r>
              <a:rPr lang="en-US" sz="2200" dirty="0"/>
              <a:t>Low cost, low power, small, fast, </a:t>
            </a:r>
            <a:r>
              <a:rPr lang="en-US" sz="2200" dirty="0" err="1"/>
              <a:t>etc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accent3"/>
                </a:solidFill>
              </a:rPr>
              <a:t>Reactive and real time</a:t>
            </a:r>
          </a:p>
          <a:p>
            <a:pPr marL="857250" lvl="1" indent="-457200"/>
            <a:r>
              <a:rPr lang="en-US" sz="2200" dirty="0"/>
              <a:t>Continually reacts to changes in the system’s environment</a:t>
            </a:r>
          </a:p>
          <a:p>
            <a:pPr marL="857250" lvl="1" indent="-457200"/>
            <a:r>
              <a:rPr lang="en-US" sz="2200" dirty="0"/>
              <a:t>Must compute certain results in real-time without delay</a:t>
            </a:r>
          </a:p>
          <a:p>
            <a:pPr marL="857250" lvl="1" indent="-45720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9235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dirty="0"/>
              <a:t>Characteristic’s Of 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200" dirty="0">
                <a:solidFill>
                  <a:schemeClr val="accent3"/>
                </a:solidFill>
              </a:rPr>
              <a:t>Microprocessors based </a:t>
            </a:r>
          </a:p>
          <a:p>
            <a:pPr marL="857250" lvl="1" indent="-457200"/>
            <a:r>
              <a:rPr lang="en-US" sz="2200" dirty="0"/>
              <a:t>It must be microprocessor or microcontroller based.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200" dirty="0">
                <a:solidFill>
                  <a:schemeClr val="accent3"/>
                </a:solidFill>
              </a:rPr>
              <a:t>Memory </a:t>
            </a:r>
          </a:p>
          <a:p>
            <a:pPr marL="857250" lvl="1" indent="-457200"/>
            <a:r>
              <a:rPr lang="en-US" sz="2200" dirty="0"/>
              <a:t>It must have a memory, as its software usually embeds in ROM. It does not need any secondary memories in the computer.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200" dirty="0">
                <a:solidFill>
                  <a:schemeClr val="accent3"/>
                </a:solidFill>
              </a:rPr>
              <a:t>Connected</a:t>
            </a:r>
          </a:p>
          <a:p>
            <a:pPr marL="857250" lvl="1" indent="-457200"/>
            <a:r>
              <a:rPr lang="en-US" sz="2200" dirty="0"/>
              <a:t>It must have connected peripherals to connect input and output devices.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200" dirty="0">
                <a:solidFill>
                  <a:schemeClr val="accent3"/>
                </a:solidFill>
              </a:rPr>
              <a:t>HW-SW systems </a:t>
            </a:r>
          </a:p>
          <a:p>
            <a:pPr marL="857250" lvl="1" indent="-457200"/>
            <a:r>
              <a:rPr lang="en-US" sz="2200" dirty="0"/>
              <a:t>Software is used for more features and flexibility. Hardware is used for performance and security.</a:t>
            </a:r>
          </a:p>
        </p:txBody>
      </p:sp>
    </p:spTree>
    <p:extLst>
      <p:ext uri="{BB962C8B-B14F-4D97-AF65-F5344CB8AC3E}">
        <p14:creationId xmlns:p14="http://schemas.microsoft.com/office/powerpoint/2010/main" val="299338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dirty="0"/>
              <a:t>ES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rmAutofit/>
          </a:bodyPr>
          <a:lstStyle/>
          <a:p>
            <a:r>
              <a:rPr lang="en-US" sz="2200" dirty="0"/>
              <a:t>ES has mainly three components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Hardware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Application software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Real – time operating system (RTOS) [small scale ES may not require RTOS]</a:t>
            </a:r>
          </a:p>
        </p:txBody>
      </p:sp>
    </p:spTree>
    <p:extLst>
      <p:ext uri="{BB962C8B-B14F-4D97-AF65-F5344CB8AC3E}">
        <p14:creationId xmlns:p14="http://schemas.microsoft.com/office/powerpoint/2010/main" val="69819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dirty="0"/>
              <a:t>ES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200" dirty="0"/>
              <a:t>1.</a:t>
            </a:r>
            <a:r>
              <a:rPr lang="en-US" sz="2200" dirty="0">
                <a:solidFill>
                  <a:schemeClr val="accent3"/>
                </a:solidFill>
              </a:rPr>
              <a:t> Hardware</a:t>
            </a:r>
          </a:p>
          <a:p>
            <a:pPr marL="514350" indent="-457200"/>
            <a:r>
              <a:rPr lang="en-US" sz="2200" dirty="0"/>
              <a:t>It is represents the physical component of the system which interact with each other to perform the specific task.</a:t>
            </a:r>
          </a:p>
          <a:p>
            <a:pPr marL="514350" indent="-457200"/>
            <a:r>
              <a:rPr lang="en-US" sz="2200" dirty="0"/>
              <a:t>Examples: Processor, RAM, ROM, ADC, DAC, Timers, Ports etc.</a:t>
            </a:r>
          </a:p>
        </p:txBody>
      </p:sp>
    </p:spTree>
    <p:extLst>
      <p:ext uri="{BB962C8B-B14F-4D97-AF65-F5344CB8AC3E}">
        <p14:creationId xmlns:p14="http://schemas.microsoft.com/office/powerpoint/2010/main" val="348307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dirty="0"/>
              <a:t>ES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200" dirty="0"/>
              <a:t>2. </a:t>
            </a:r>
            <a:r>
              <a:rPr lang="en-US" sz="2200" dirty="0">
                <a:solidFill>
                  <a:schemeClr val="accent3"/>
                </a:solidFill>
              </a:rPr>
              <a:t>Application software</a:t>
            </a:r>
          </a:p>
          <a:p>
            <a:pPr marL="514350" indent="-457200"/>
            <a:r>
              <a:rPr lang="en-US" sz="2200" dirty="0"/>
              <a:t>The application software may perform concurrently the series of tasks or multiple tasks.</a:t>
            </a:r>
          </a:p>
          <a:p>
            <a:pPr marL="514350" indent="-457200"/>
            <a:r>
              <a:rPr lang="en-US" sz="2200" dirty="0"/>
              <a:t>Generally they are written in Assembly, C, C++, Java etc.</a:t>
            </a:r>
          </a:p>
        </p:txBody>
      </p:sp>
    </p:spTree>
    <p:extLst>
      <p:ext uri="{BB962C8B-B14F-4D97-AF65-F5344CB8AC3E}">
        <p14:creationId xmlns:p14="http://schemas.microsoft.com/office/powerpoint/2010/main" val="83443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29105" cy="725633"/>
          </a:xfrm>
        </p:spPr>
        <p:txBody>
          <a:bodyPr/>
          <a:lstStyle/>
          <a:p>
            <a:r>
              <a:rPr lang="en-US" dirty="0"/>
              <a:t>ES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200" dirty="0"/>
              <a:t>3. </a:t>
            </a:r>
            <a:r>
              <a:rPr lang="en-US" sz="2200" dirty="0">
                <a:solidFill>
                  <a:schemeClr val="accent3"/>
                </a:solidFill>
              </a:rPr>
              <a:t>Real – time operating system (RTOS) </a:t>
            </a:r>
          </a:p>
          <a:p>
            <a:pPr marL="514350" indent="-457200"/>
            <a:r>
              <a:rPr lang="en-US" sz="2200" dirty="0"/>
              <a:t>It supervises the applications software and provide a mechanism to let the processor run a process scheduling and do the context-switch between various tasks</a:t>
            </a:r>
          </a:p>
          <a:p>
            <a:pPr marL="514350" indent="-457200"/>
            <a:r>
              <a:rPr lang="en-US" sz="2200" dirty="0"/>
              <a:t>RTOS defines the way the systems works and sets the rules during the execution of the applications software</a:t>
            </a:r>
          </a:p>
          <a:p>
            <a:pPr marL="514350" indent="-457200"/>
            <a:r>
              <a:rPr lang="en-US" sz="2200" dirty="0"/>
              <a:t>Examples: Win CE, VxWorks, Embedded Linux etc.</a:t>
            </a:r>
          </a:p>
        </p:txBody>
      </p:sp>
    </p:spTree>
    <p:extLst>
      <p:ext uri="{BB962C8B-B14F-4D97-AF65-F5344CB8AC3E}">
        <p14:creationId xmlns:p14="http://schemas.microsoft.com/office/powerpoint/2010/main" val="416464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29105" cy="725633"/>
          </a:xfrm>
        </p:spPr>
        <p:txBody>
          <a:bodyPr/>
          <a:lstStyle/>
          <a:p>
            <a:r>
              <a:rPr lang="en-US" dirty="0"/>
              <a:t>Design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200" dirty="0"/>
              <a:t>NRE cost (Non-reoccurring engineering costs)</a:t>
            </a:r>
          </a:p>
          <a:p>
            <a:pPr lvl="1"/>
            <a:r>
              <a:rPr lang="en-US" sz="2000" dirty="0"/>
              <a:t>It represent the monitory cost for designing the system. Since the cost doesn’t occur more than once for a particular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Unit cost</a:t>
            </a:r>
          </a:p>
          <a:p>
            <a:pPr marL="857250" lvl="1" indent="-457200"/>
            <a:r>
              <a:rPr lang="en-US" sz="2000" dirty="0"/>
              <a:t>It is the monitory cost of manufacturing each unit of the system excluding NRE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Size</a:t>
            </a:r>
          </a:p>
          <a:p>
            <a:pPr marL="857250" lvl="1" indent="-457200"/>
            <a:r>
              <a:rPr lang="en-US" sz="2000" dirty="0"/>
              <a:t>It is a physical space required by the system,</a:t>
            </a:r>
          </a:p>
          <a:p>
            <a:pPr marL="857250" lvl="1" indent="-457200"/>
            <a:r>
              <a:rPr lang="en-US" sz="2000" dirty="0"/>
              <a:t>For software (bytes)/ For hardware(no. of gates or transistor)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Performance</a:t>
            </a:r>
          </a:p>
          <a:p>
            <a:pPr marL="857250" lvl="1" indent="-457200"/>
            <a:r>
              <a:rPr lang="en-US" sz="2000" dirty="0"/>
              <a:t>It is measured in terms of execution time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043922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29105" cy="725633"/>
          </a:xfrm>
        </p:spPr>
        <p:txBody>
          <a:bodyPr/>
          <a:lstStyle/>
          <a:p>
            <a:r>
              <a:rPr lang="en-US" dirty="0"/>
              <a:t>Design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Autofit/>
          </a:bodyPr>
          <a:lstStyle/>
          <a:p>
            <a:pPr marL="514350" indent="-457200">
              <a:buFont typeface="+mj-lt"/>
              <a:buAutoNum type="arabicPeriod" startAt="5"/>
            </a:pPr>
            <a:r>
              <a:rPr lang="en-US" sz="2400" dirty="0"/>
              <a:t>Flexibility</a:t>
            </a:r>
          </a:p>
          <a:p>
            <a:pPr lvl="1"/>
            <a:r>
              <a:rPr lang="en-US" sz="2400" dirty="0"/>
              <a:t>The ability to change the functionality of the systems without incurring the heavy NRE cost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Time to Prototype</a:t>
            </a:r>
          </a:p>
          <a:p>
            <a:pPr marL="857250" lvl="1" indent="-457200"/>
            <a:r>
              <a:rPr lang="en-US" sz="2400" dirty="0"/>
              <a:t>The time to build the working version of system, which may be bigger or costlier than the final system implementation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Time to market</a:t>
            </a:r>
          </a:p>
          <a:p>
            <a:pPr marL="857250" lvl="1" indent="-457200"/>
            <a:r>
              <a:rPr lang="en-US" sz="2400" dirty="0"/>
              <a:t>The time required to develop a system, which may be bigger or costlier than the final system implementation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Maintainability </a:t>
            </a:r>
          </a:p>
          <a:p>
            <a:pPr lvl="1"/>
            <a:r>
              <a:rPr lang="en-US" sz="2400" dirty="0"/>
              <a:t>The ability to modify the system after it initial release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 startAt="6"/>
            </a:pPr>
            <a:endParaRPr lang="en-US" sz="2400" dirty="0"/>
          </a:p>
          <a:p>
            <a:pPr marL="457200" indent="-457200">
              <a:buFont typeface="+mj-lt"/>
              <a:buAutoNum type="arabicPeriod" startAt="6"/>
            </a:pPr>
            <a:endParaRPr lang="en-US" sz="2400" dirty="0"/>
          </a:p>
          <a:p>
            <a:pPr marL="5715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81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29105" cy="725633"/>
          </a:xfrm>
        </p:spPr>
        <p:txBody>
          <a:bodyPr/>
          <a:lstStyle/>
          <a:p>
            <a:r>
              <a:rPr lang="en-US" dirty="0"/>
              <a:t>Design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sz="2400" dirty="0"/>
              <a:t>Power</a:t>
            </a:r>
          </a:p>
          <a:p>
            <a:pPr lvl="1"/>
            <a:r>
              <a:rPr lang="en-US" sz="2200" dirty="0"/>
              <a:t>The amount of power consumed by the system, which may determine the lifetime of battery, or the cooling requirement of the ICs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/>
              <a:t>Correctness</a:t>
            </a:r>
          </a:p>
          <a:p>
            <a:pPr lvl="1"/>
            <a:r>
              <a:rPr lang="en-US" sz="2200" dirty="0"/>
              <a:t>Check the functionality throughout the process of designing the systems</a:t>
            </a:r>
          </a:p>
          <a:p>
            <a:pPr lvl="1"/>
            <a:r>
              <a:rPr lang="en-US" sz="2200" dirty="0"/>
              <a:t>Insert the check circuitry to check that manufacturing was correct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/>
              <a:t>Safety</a:t>
            </a:r>
          </a:p>
          <a:p>
            <a:pPr lvl="1"/>
            <a:r>
              <a:rPr lang="en-US" sz="2200" dirty="0"/>
              <a:t>The system is supposed to be no harm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400" dirty="0"/>
          </a:p>
          <a:p>
            <a:pPr marL="457200" indent="-457200">
              <a:buFont typeface="+mj-lt"/>
              <a:buAutoNum type="arabicPeriod" startAt="6"/>
            </a:pPr>
            <a:endParaRPr lang="en-US" sz="2400" dirty="0"/>
          </a:p>
          <a:p>
            <a:pPr marL="5715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1470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dirty="0"/>
              <a:t>Classification of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Based on different criteria: </a:t>
            </a:r>
          </a:p>
          <a:p>
            <a:pPr marL="0" indent="0">
              <a:buNone/>
            </a:pPr>
            <a:r>
              <a:rPr lang="en-US" sz="2400" dirty="0"/>
              <a:t>1. Based on generation </a:t>
            </a:r>
          </a:p>
          <a:p>
            <a:pPr marL="0" indent="0">
              <a:buNone/>
            </a:pPr>
            <a:r>
              <a:rPr lang="en-US" sz="2400" dirty="0"/>
              <a:t>2. Complexity and performance requirements</a:t>
            </a:r>
          </a:p>
          <a:p>
            <a:pPr marL="0" indent="0">
              <a:buNone/>
            </a:pPr>
            <a:r>
              <a:rPr lang="en-US" sz="2400" dirty="0"/>
              <a:t>3. Based on deterministic behavior</a:t>
            </a:r>
          </a:p>
          <a:p>
            <a:pPr marL="0" indent="0">
              <a:buNone/>
            </a:pPr>
            <a:r>
              <a:rPr lang="en-US" sz="2400" dirty="0"/>
              <a:t>4. Based on triggering</a:t>
            </a:r>
          </a:p>
        </p:txBody>
      </p:sp>
    </p:spTree>
    <p:extLst>
      <p:ext uri="{BB962C8B-B14F-4D97-AF65-F5344CB8AC3E}">
        <p14:creationId xmlns:p14="http://schemas.microsoft.com/office/powerpoint/2010/main" val="277548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dirty="0"/>
              <a:t>Reference Books: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rmAutofit/>
          </a:bodyPr>
          <a:lstStyle/>
          <a:p>
            <a:r>
              <a:rPr lang="en-US" sz="2200" dirty="0"/>
              <a:t>David E. Simon, “</a:t>
            </a:r>
            <a:r>
              <a:rPr lang="en-US" sz="2200" dirty="0">
                <a:solidFill>
                  <a:schemeClr val="accent3"/>
                </a:solidFill>
              </a:rPr>
              <a:t>An Embedded Software Primer</a:t>
            </a:r>
            <a:r>
              <a:rPr lang="en-US" sz="2200" dirty="0"/>
              <a:t>”, Addison-Wesley, 2005</a:t>
            </a:r>
          </a:p>
          <a:p>
            <a:r>
              <a:rPr lang="en-US" sz="2200" dirty="0"/>
              <a:t>Muhammad Ali </a:t>
            </a:r>
            <a:r>
              <a:rPr lang="en-US" sz="2200" dirty="0" err="1"/>
              <a:t>Mazidi</a:t>
            </a:r>
            <a:r>
              <a:rPr lang="en-US" sz="2200" dirty="0"/>
              <a:t>, “</a:t>
            </a:r>
            <a:r>
              <a:rPr lang="en-US" sz="2200" dirty="0">
                <a:solidFill>
                  <a:schemeClr val="accent3"/>
                </a:solidFill>
              </a:rPr>
              <a:t>8051 Microcontroller and Embedded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3"/>
                </a:solidFill>
              </a:rPr>
              <a:t>     Systems</a:t>
            </a:r>
            <a:r>
              <a:rPr lang="en-US" sz="2200" dirty="0"/>
              <a:t>”, Prentice Hall, 2006</a:t>
            </a:r>
          </a:p>
          <a:p>
            <a:r>
              <a:rPr lang="en-US" sz="2200" dirty="0"/>
              <a:t>Frank Vahid, Tony </a:t>
            </a:r>
            <a:r>
              <a:rPr lang="en-US" sz="2200" dirty="0" err="1"/>
              <a:t>Givargis</a:t>
            </a:r>
            <a:r>
              <a:rPr lang="en-US" sz="2200" dirty="0"/>
              <a:t>, “</a:t>
            </a:r>
            <a:r>
              <a:rPr lang="en-US" sz="2200" dirty="0">
                <a:solidFill>
                  <a:schemeClr val="accent3"/>
                </a:solidFill>
              </a:rPr>
              <a:t>Embedded System Design</a:t>
            </a:r>
            <a:r>
              <a:rPr lang="en-US" sz="2200" dirty="0"/>
              <a:t>”, John Wiley &amp; Sons, 2008</a:t>
            </a:r>
          </a:p>
          <a:p>
            <a:r>
              <a:rPr lang="en-US" sz="2200" dirty="0"/>
              <a:t>Douglas L. Perry, “</a:t>
            </a:r>
            <a:r>
              <a:rPr lang="en-US" sz="2200" dirty="0">
                <a:solidFill>
                  <a:schemeClr val="accent3"/>
                </a:solidFill>
              </a:rPr>
              <a:t>VHDL Programming by example</a:t>
            </a:r>
            <a:r>
              <a:rPr lang="en-US" sz="2200" dirty="0"/>
              <a:t>”, McGraw Hill, 2002</a:t>
            </a:r>
          </a:p>
          <a:p>
            <a:r>
              <a:rPr lang="en-US" sz="2200" dirty="0"/>
              <a:t>Shibu K V, “</a:t>
            </a:r>
            <a:r>
              <a:rPr lang="en-US" sz="2200" dirty="0">
                <a:solidFill>
                  <a:schemeClr val="accent3"/>
                </a:solidFill>
              </a:rPr>
              <a:t>Introduction to EMBEDDED SYSTEMS</a:t>
            </a:r>
            <a:r>
              <a:rPr lang="en-US" sz="2200" dirty="0"/>
              <a:t>”, </a:t>
            </a:r>
            <a:r>
              <a:rPr lang="en-US" sz="2200" dirty="0" err="1"/>
              <a:t>McGrawHill</a:t>
            </a:r>
            <a:r>
              <a:rPr lang="en-US" sz="2200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981891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dirty="0"/>
              <a:t>Classification based on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First Generation:</a:t>
            </a:r>
          </a:p>
          <a:p>
            <a:r>
              <a:rPr lang="en-US" sz="2200" dirty="0"/>
              <a:t>ES were built around </a:t>
            </a:r>
            <a:r>
              <a:rPr lang="en-US" sz="2200" dirty="0">
                <a:solidFill>
                  <a:schemeClr val="accent3"/>
                </a:solidFill>
              </a:rPr>
              <a:t>8 bit microprocessors </a:t>
            </a:r>
            <a:r>
              <a:rPr lang="en-US" sz="2200" dirty="0"/>
              <a:t>like 8085, and Z80, and </a:t>
            </a:r>
            <a:r>
              <a:rPr lang="en-US" sz="2200" dirty="0">
                <a:solidFill>
                  <a:schemeClr val="accent3"/>
                </a:solidFill>
              </a:rPr>
              <a:t>4 bit microcontrollers. </a:t>
            </a:r>
          </a:p>
          <a:p>
            <a:r>
              <a:rPr lang="en-US" sz="2200" dirty="0"/>
              <a:t>Simple in hardware circuits with firmware developed in Assembly code. e.g. telephone keypads, </a:t>
            </a:r>
            <a:r>
              <a:rPr lang="en-US" sz="2200" dirty="0">
                <a:solidFill>
                  <a:schemeClr val="accent3"/>
                </a:solidFill>
              </a:rPr>
              <a:t>stepper motor control unit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6657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dirty="0"/>
              <a:t>Classification based on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385740"/>
            <a:ext cx="11113731" cy="4862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Second Generation: </a:t>
            </a:r>
          </a:p>
          <a:p>
            <a:r>
              <a:rPr lang="en-US" sz="2400" dirty="0"/>
              <a:t>ES are built around </a:t>
            </a:r>
            <a:r>
              <a:rPr lang="en-US" sz="2400" dirty="0">
                <a:solidFill>
                  <a:schemeClr val="accent3"/>
                </a:solidFill>
              </a:rPr>
              <a:t>16 bit microprocessors and 8/16 bit microcontrollers</a:t>
            </a:r>
            <a:r>
              <a:rPr lang="en-US" sz="2400" dirty="0"/>
              <a:t>. </a:t>
            </a:r>
          </a:p>
          <a:p>
            <a:r>
              <a:rPr lang="en-US" sz="2400" dirty="0"/>
              <a:t>The instruction set for the second generation processors/controllers were much more complex and powerful then 1st generation. </a:t>
            </a:r>
          </a:p>
          <a:p>
            <a:r>
              <a:rPr lang="en-US" sz="2400" dirty="0"/>
              <a:t>Some of 2nd G ESs contained </a:t>
            </a:r>
            <a:r>
              <a:rPr lang="en-US" sz="2400" dirty="0">
                <a:solidFill>
                  <a:schemeClr val="accent3"/>
                </a:solidFill>
              </a:rPr>
              <a:t>embedded operating systems </a:t>
            </a:r>
            <a:r>
              <a:rPr lang="en-US" sz="2400" dirty="0"/>
              <a:t>for their operation. </a:t>
            </a:r>
          </a:p>
          <a:p>
            <a:r>
              <a:rPr lang="en-US" sz="2400" dirty="0"/>
              <a:t>Example:  </a:t>
            </a:r>
            <a:r>
              <a:rPr lang="en-US" sz="2400" dirty="0">
                <a:solidFill>
                  <a:schemeClr val="accent3"/>
                </a:solidFill>
              </a:rPr>
              <a:t>Data Acquisition System</a:t>
            </a:r>
            <a:r>
              <a:rPr lang="en-US" sz="2400" dirty="0"/>
              <a:t>, SCADA (Supervisory Control And Data Acquisition) system.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3709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dirty="0"/>
              <a:t>Classification based on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Third Generation:</a:t>
            </a:r>
          </a:p>
          <a:p>
            <a:r>
              <a:rPr lang="en-US" sz="2200" dirty="0"/>
              <a:t>With advances in processor tech., ES developers started making use of powerful </a:t>
            </a:r>
            <a:r>
              <a:rPr lang="en-US" sz="2200" dirty="0">
                <a:solidFill>
                  <a:schemeClr val="accent3"/>
                </a:solidFill>
              </a:rPr>
              <a:t>32 bit processor 16 bit microcontrollers </a:t>
            </a:r>
            <a:r>
              <a:rPr lang="en-US" sz="2200" dirty="0"/>
              <a:t>for their design</a:t>
            </a:r>
          </a:p>
          <a:p>
            <a:r>
              <a:rPr lang="en-US" sz="2200" dirty="0"/>
              <a:t>Along with complex and powerful instruction sets</a:t>
            </a:r>
            <a:r>
              <a:rPr lang="en-US" sz="2200" dirty="0">
                <a:solidFill>
                  <a:schemeClr val="accent3"/>
                </a:solidFill>
              </a:rPr>
              <a:t>, instruction pipelining</a:t>
            </a:r>
            <a:r>
              <a:rPr lang="en-US" sz="2200" dirty="0"/>
              <a:t> was introduced for better performance</a:t>
            </a:r>
          </a:p>
          <a:p>
            <a:r>
              <a:rPr lang="en-US" sz="2200" dirty="0"/>
              <a:t>Dedicated </a:t>
            </a:r>
            <a:r>
              <a:rPr lang="en-US" sz="2200" dirty="0">
                <a:solidFill>
                  <a:schemeClr val="accent3"/>
                </a:solidFill>
              </a:rPr>
              <a:t>embedded real time operating system</a:t>
            </a:r>
          </a:p>
          <a:p>
            <a:r>
              <a:rPr lang="en-US" sz="2200" dirty="0"/>
              <a:t>Application specific processor like Digital Signal Processor(DSP) and Application Specific Integrated Circuit(ASIC) came into existence</a:t>
            </a:r>
          </a:p>
        </p:txBody>
      </p:sp>
    </p:spTree>
    <p:extLst>
      <p:ext uri="{BB962C8B-B14F-4D97-AF65-F5344CB8AC3E}">
        <p14:creationId xmlns:p14="http://schemas.microsoft.com/office/powerpoint/2010/main" val="4004495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dirty="0"/>
              <a:t>Classification based on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Fourth Generation:</a:t>
            </a:r>
          </a:p>
          <a:p>
            <a:r>
              <a:rPr lang="en-US" sz="2200" dirty="0"/>
              <a:t>The advent </a:t>
            </a:r>
            <a:r>
              <a:rPr lang="en-US" sz="2200" dirty="0">
                <a:solidFill>
                  <a:schemeClr val="accent3"/>
                </a:solidFill>
              </a:rPr>
              <a:t>of System on Chip (SoC), reconfigurable processors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3"/>
                </a:solidFill>
              </a:rPr>
              <a:t>multicore processors </a:t>
            </a:r>
            <a:r>
              <a:rPr lang="en-US" sz="2200" dirty="0"/>
              <a:t>are bringing high performance, tight integration and miniaturization into the embedded device market. </a:t>
            </a:r>
          </a:p>
          <a:p>
            <a:r>
              <a:rPr lang="en-US" sz="2200" dirty="0"/>
              <a:t>The SoC technique implements a total system on a chip by integrating different functionalities with a processor core on an IC. </a:t>
            </a:r>
          </a:p>
          <a:p>
            <a:r>
              <a:rPr lang="en-US" sz="2200" dirty="0"/>
              <a:t>Smart phone devices, mobile internet device.</a:t>
            </a:r>
          </a:p>
        </p:txBody>
      </p:sp>
    </p:spTree>
    <p:extLst>
      <p:ext uri="{BB962C8B-B14F-4D97-AF65-F5344CB8AC3E}">
        <p14:creationId xmlns:p14="http://schemas.microsoft.com/office/powerpoint/2010/main" val="978124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sz="2800" dirty="0"/>
              <a:t>Classification based on Complexity &amp; Performance: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385740"/>
            <a:ext cx="11113731" cy="4862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Small-Scale ESs:</a:t>
            </a:r>
          </a:p>
          <a:p>
            <a:r>
              <a:rPr lang="en-US" sz="2200" dirty="0"/>
              <a:t>These systems are designed with single 8 or 16 bit microprocessors or microcontrollers</a:t>
            </a:r>
          </a:p>
          <a:p>
            <a:r>
              <a:rPr lang="en-US" sz="2200" dirty="0"/>
              <a:t>ESs which are simple in application needs where the performance requirements are not time critical fall under this category. </a:t>
            </a:r>
          </a:p>
          <a:p>
            <a:r>
              <a:rPr lang="en-US" sz="2200" dirty="0"/>
              <a:t>Less hardware/firmware complexities and may be battery operated </a:t>
            </a:r>
          </a:p>
          <a:p>
            <a:r>
              <a:rPr lang="en-US" sz="2200" dirty="0"/>
              <a:t>Editor/Assembler/Cross-assemblers is used as a main programming tool and C language is used for developing these systems </a:t>
            </a:r>
          </a:p>
          <a:p>
            <a:r>
              <a:rPr lang="en-US" sz="2200" dirty="0" err="1"/>
              <a:t>Eg.</a:t>
            </a:r>
            <a:r>
              <a:rPr lang="en-US" sz="2200" dirty="0"/>
              <a:t> Automatic vending machine, stepper motor controller for robotics system</a:t>
            </a:r>
          </a:p>
        </p:txBody>
      </p:sp>
    </p:spTree>
    <p:extLst>
      <p:ext uri="{BB962C8B-B14F-4D97-AF65-F5344CB8AC3E}">
        <p14:creationId xmlns:p14="http://schemas.microsoft.com/office/powerpoint/2010/main" val="2270209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sz="2800" dirty="0"/>
              <a:t>Classification based on Complexity &amp; Performance: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385740"/>
            <a:ext cx="11113731" cy="4862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Medium-Scale ESs:</a:t>
            </a:r>
          </a:p>
          <a:p>
            <a:r>
              <a:rPr lang="en-US" sz="2200" dirty="0"/>
              <a:t>ESs are slightly complex in hardware and firmware requirements fall under this category</a:t>
            </a:r>
          </a:p>
          <a:p>
            <a:r>
              <a:rPr lang="en-US" sz="2200" dirty="0"/>
              <a:t>Systems are design with Single of few 16-bit or 32-bit microcontroller or DSPs or RISCs</a:t>
            </a:r>
          </a:p>
          <a:p>
            <a:r>
              <a:rPr lang="en-US" sz="2200" dirty="0"/>
              <a:t>Easily available single purpose processor for various functions, for example bus interfacing, encryption, deciphering and so on.</a:t>
            </a:r>
          </a:p>
          <a:p>
            <a:r>
              <a:rPr lang="en-US" sz="2200" dirty="0"/>
              <a:t>For software design, the programming tools used in RTOS, source code engineering tools, simulator, debugger and integrated development environment(IDE)</a:t>
            </a:r>
          </a:p>
          <a:p>
            <a:r>
              <a:rPr lang="en-US" sz="2200" dirty="0" err="1"/>
              <a:t>Eg.</a:t>
            </a:r>
            <a:r>
              <a:rPr lang="en-US" sz="2200" dirty="0"/>
              <a:t> Computer networking systems, signal tracking system</a:t>
            </a:r>
          </a:p>
        </p:txBody>
      </p:sp>
    </p:spTree>
    <p:extLst>
      <p:ext uri="{BB962C8B-B14F-4D97-AF65-F5344CB8AC3E}">
        <p14:creationId xmlns:p14="http://schemas.microsoft.com/office/powerpoint/2010/main" val="3452009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sz="2800" dirty="0"/>
              <a:t>Classification based on Complexity &amp; Performance: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385740"/>
            <a:ext cx="11113731" cy="4862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Large-Scale ESs/Complex Systems:</a:t>
            </a:r>
          </a:p>
          <a:p>
            <a:r>
              <a:rPr lang="en-US" sz="2200" dirty="0"/>
              <a:t>ESs which are highly complex hardware and firmware requirements fall under this category. </a:t>
            </a:r>
          </a:p>
          <a:p>
            <a:r>
              <a:rPr lang="en-US" sz="2200" dirty="0"/>
              <a:t>They are employed in mission critical applications demanding high performance. Such systems are commonly built around high performance 32 or 64 bit RISC processor/controllers or Reconfigurable System on Chip (</a:t>
            </a:r>
            <a:r>
              <a:rPr lang="en-US" sz="2200" dirty="0" err="1"/>
              <a:t>RSoC</a:t>
            </a:r>
            <a:r>
              <a:rPr lang="en-US" sz="2200" dirty="0"/>
              <a:t>) or multi-core processor and programmable logic devices. </a:t>
            </a:r>
          </a:p>
          <a:p>
            <a:r>
              <a:rPr lang="en-US" sz="2200" dirty="0"/>
              <a:t>e.g. multiple processor/controllers and co-units/hardware accelerators for offloading the processing requirements from the main processor of the system, Decoding/encoding of media, cryptographic function implementation. </a:t>
            </a:r>
          </a:p>
          <a:p>
            <a:r>
              <a:rPr lang="en-US" sz="2200" dirty="0"/>
              <a:t>RTOS for task scheduling, prioritization and management.</a:t>
            </a:r>
          </a:p>
          <a:p>
            <a:r>
              <a:rPr lang="en-US" sz="2200" dirty="0"/>
              <a:t>For </a:t>
            </a:r>
            <a:r>
              <a:rPr lang="en-US" sz="2200" dirty="0" err="1"/>
              <a:t>eg.</a:t>
            </a:r>
            <a:r>
              <a:rPr lang="en-US" sz="2200" dirty="0"/>
              <a:t> Wireless LANs, convergent technology devices 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70130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dirty="0"/>
              <a:t>On deterministic behavior:-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rmAutofit/>
          </a:bodyPr>
          <a:lstStyle/>
          <a:p>
            <a:r>
              <a:rPr lang="en-US" sz="2200" dirty="0"/>
              <a:t>This classification is applicable for “Real Time” systems.</a:t>
            </a:r>
          </a:p>
          <a:p>
            <a:r>
              <a:rPr lang="en-US" sz="2200" dirty="0"/>
              <a:t>The task execution behavior for an embedded system may be deterministic or non-deterministic.</a:t>
            </a:r>
          </a:p>
          <a:p>
            <a:r>
              <a:rPr lang="en-US" sz="2200" dirty="0"/>
              <a:t>Based on execution behavior Real Time embedded systems are divided into Hard and Soft.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84690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dirty="0"/>
              <a:t>On triggering:-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rmAutofit/>
          </a:bodyPr>
          <a:lstStyle/>
          <a:p>
            <a:r>
              <a:rPr lang="en-US" sz="2200" dirty="0"/>
              <a:t>Embedded systems which are “Reactive” in nature can be based on triggering.</a:t>
            </a:r>
          </a:p>
          <a:p>
            <a:r>
              <a:rPr lang="en-US" sz="2200" dirty="0"/>
              <a:t>Reactive systems can be:</a:t>
            </a:r>
          </a:p>
          <a:p>
            <a:pPr marL="0" indent="0">
              <a:buNone/>
            </a:pPr>
            <a:r>
              <a:rPr lang="en-US" sz="2200" dirty="0"/>
              <a:t>• Event triggered</a:t>
            </a:r>
          </a:p>
          <a:p>
            <a:pPr marL="0" indent="0">
              <a:buNone/>
            </a:pPr>
            <a:r>
              <a:rPr lang="en-US" sz="2200" dirty="0"/>
              <a:t>• Time triggered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0497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dirty="0"/>
              <a:t>Purpose of Embedded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Collection/ Storage/ Representation</a:t>
            </a:r>
          </a:p>
          <a:p>
            <a:r>
              <a:rPr lang="en-US" sz="2200" dirty="0"/>
              <a:t>Data Communication</a:t>
            </a:r>
          </a:p>
          <a:p>
            <a:r>
              <a:rPr lang="en-US" sz="2200" dirty="0"/>
              <a:t>Data (signal) processing(DSP)</a:t>
            </a:r>
          </a:p>
          <a:p>
            <a:r>
              <a:rPr lang="en-US" sz="2200" dirty="0"/>
              <a:t>Monitoring</a:t>
            </a:r>
          </a:p>
          <a:p>
            <a:r>
              <a:rPr lang="en-US" sz="2200" dirty="0"/>
              <a:t>Control</a:t>
            </a:r>
          </a:p>
          <a:p>
            <a:r>
              <a:rPr lang="en-US" sz="2200" dirty="0"/>
              <a:t>Application specific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40044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74202" cy="725633"/>
          </a:xfrm>
        </p:spPr>
        <p:txBody>
          <a:bodyPr/>
          <a:lstStyle/>
          <a:p>
            <a:r>
              <a:rPr lang="en-US" sz="3600" dirty="0"/>
              <a:t>1. Introduction to Embedded System [3 Hrs.]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95167"/>
            <a:ext cx="10299388" cy="4862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1.1 General Characteristics of Embedded Systems</a:t>
            </a:r>
          </a:p>
          <a:p>
            <a:pPr marL="0" indent="0">
              <a:buNone/>
            </a:pPr>
            <a:r>
              <a:rPr lang="en-US" sz="2200" dirty="0"/>
              <a:t>1.2 Classification of Embedded Systems</a:t>
            </a:r>
          </a:p>
          <a:p>
            <a:pPr marL="0" indent="0">
              <a:buNone/>
            </a:pPr>
            <a:r>
              <a:rPr lang="en-US" sz="2200" dirty="0"/>
              <a:t>1.3 Essential Components</a:t>
            </a:r>
          </a:p>
          <a:p>
            <a:pPr marL="0" indent="0">
              <a:buNone/>
            </a:pPr>
            <a:r>
              <a:rPr lang="en-US" sz="2200" dirty="0"/>
              <a:t>1.4 Overview of Processors and Hardware units in an embedded systems</a:t>
            </a:r>
          </a:p>
          <a:p>
            <a:pPr marL="0" indent="0">
              <a:buNone/>
            </a:pPr>
            <a:r>
              <a:rPr lang="en-US" sz="2200" dirty="0"/>
              <a:t>1.5 Application of embedded System</a:t>
            </a:r>
          </a:p>
        </p:txBody>
      </p:sp>
    </p:spTree>
    <p:extLst>
      <p:ext uri="{BB962C8B-B14F-4D97-AF65-F5344CB8AC3E}">
        <p14:creationId xmlns:p14="http://schemas.microsoft.com/office/powerpoint/2010/main" val="251721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sz="4400" dirty="0"/>
              <a:t>Applications: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1. Consumer electronics: camcorders, cameras</a:t>
            </a:r>
          </a:p>
          <a:p>
            <a:pPr marL="0" indent="0">
              <a:buNone/>
            </a:pPr>
            <a:r>
              <a:rPr lang="en-US" sz="2200" dirty="0"/>
              <a:t>2. Household Appliances: TV, DVD players, washing machine</a:t>
            </a:r>
          </a:p>
          <a:p>
            <a:pPr marL="0" indent="0">
              <a:buNone/>
            </a:pPr>
            <a:r>
              <a:rPr lang="en-US" sz="2200" dirty="0"/>
              <a:t>3. Home automation and security systems: Aircon, CCTV, fire alarms</a:t>
            </a:r>
          </a:p>
          <a:p>
            <a:pPr marL="0" indent="0">
              <a:buNone/>
            </a:pPr>
            <a:r>
              <a:rPr lang="en-US" sz="2200" dirty="0"/>
              <a:t>4. Automatic industry: engine control, ignition system, navigation</a:t>
            </a:r>
          </a:p>
          <a:p>
            <a:pPr marL="0" indent="0">
              <a:buNone/>
            </a:pPr>
            <a:r>
              <a:rPr lang="en-US" sz="2200" dirty="0"/>
              <a:t>5. Telecom: Cell Phone, tel. switches, hand set multimedia appl.</a:t>
            </a:r>
          </a:p>
          <a:p>
            <a:pPr marL="0" indent="0">
              <a:buNone/>
            </a:pPr>
            <a:r>
              <a:rPr lang="en-US" sz="2200" dirty="0"/>
              <a:t>6. Computer peripherals: Printer, scanners, fax machines</a:t>
            </a:r>
          </a:p>
          <a:p>
            <a:pPr marL="0" indent="0">
              <a:buNone/>
            </a:pPr>
            <a:r>
              <a:rPr lang="en-US" sz="2200" dirty="0"/>
              <a:t>7. Computer Networking System: Network routers, switches, hubs</a:t>
            </a:r>
          </a:p>
          <a:p>
            <a:pPr marL="0" indent="0">
              <a:buNone/>
            </a:pPr>
            <a:r>
              <a:rPr lang="en-US" sz="2200" dirty="0"/>
              <a:t>8. Healthcare: diff. kind of scanners, EEG, ECG machine</a:t>
            </a:r>
          </a:p>
          <a:p>
            <a:pPr marL="0" indent="0">
              <a:buNone/>
            </a:pPr>
            <a:r>
              <a:rPr lang="en-US" sz="2200" dirty="0"/>
              <a:t>9. Measurement &amp; Instrumentation: digital multi-meter, CROs</a:t>
            </a:r>
          </a:p>
          <a:p>
            <a:pPr marL="0" indent="0">
              <a:buNone/>
            </a:pPr>
            <a:r>
              <a:rPr lang="en-US" sz="2200" dirty="0"/>
              <a:t>10. Banking &amp; Retail: ATM, currency counter, point of sales (POS)</a:t>
            </a:r>
          </a:p>
          <a:p>
            <a:pPr marL="0" indent="0">
              <a:buNone/>
            </a:pPr>
            <a:r>
              <a:rPr lang="en-US" sz="2200" dirty="0"/>
              <a:t>11. Card Reader: Barcode, smart card reader, hand held devices</a:t>
            </a:r>
          </a:p>
        </p:txBody>
      </p:sp>
    </p:spTree>
    <p:extLst>
      <p:ext uri="{BB962C8B-B14F-4D97-AF65-F5344CB8AC3E}">
        <p14:creationId xmlns:p14="http://schemas.microsoft.com/office/powerpoint/2010/main" val="618848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dirty="0"/>
              <a:t>Assignment.1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Explain Single purpose processors, General purpose processors, Application specific processor with its block diagram</a:t>
            </a:r>
          </a:p>
        </p:txBody>
      </p:sp>
    </p:spTree>
    <p:extLst>
      <p:ext uri="{BB962C8B-B14F-4D97-AF65-F5344CB8AC3E}">
        <p14:creationId xmlns:p14="http://schemas.microsoft.com/office/powerpoint/2010/main" val="94454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dirty="0"/>
              <a:t>System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rmAutofit/>
          </a:bodyPr>
          <a:lstStyle/>
          <a:p>
            <a:r>
              <a:rPr lang="en-US" sz="2200" dirty="0"/>
              <a:t>A way of working, organizing or performing one or many tasks according to a fixed set of rules, program or plan.</a:t>
            </a:r>
          </a:p>
          <a:p>
            <a:r>
              <a:rPr lang="en-US" sz="2200" dirty="0"/>
              <a:t>Also an arrangement in which all units assemble and work together according to a program or plan.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Examples of Systems</a:t>
            </a:r>
          </a:p>
          <a:p>
            <a:r>
              <a:rPr lang="en-US" sz="2200" dirty="0"/>
              <a:t>Time display system – A watch</a:t>
            </a:r>
          </a:p>
          <a:p>
            <a:r>
              <a:rPr lang="en-US" sz="2200" dirty="0"/>
              <a:t>Automatic cloth washing system - A washing machine</a:t>
            </a:r>
          </a:p>
        </p:txBody>
      </p:sp>
    </p:spTree>
    <p:extLst>
      <p:ext uri="{BB962C8B-B14F-4D97-AF65-F5344CB8AC3E}">
        <p14:creationId xmlns:p14="http://schemas.microsoft.com/office/powerpoint/2010/main" val="215256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dirty="0"/>
              <a:t>Embedded 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An Embedded System</a:t>
            </a:r>
          </a:p>
          <a:p>
            <a:r>
              <a:rPr lang="en-US" sz="2200" dirty="0"/>
              <a:t>Is an electronic/electromechanical system designed to perform a </a:t>
            </a:r>
            <a:r>
              <a:rPr lang="en-US" sz="2200" b="1" dirty="0"/>
              <a:t>specific function </a:t>
            </a:r>
            <a:r>
              <a:rPr lang="en-US" sz="2200" dirty="0"/>
              <a:t>and is a combination of both </a:t>
            </a:r>
            <a:r>
              <a:rPr lang="en-US" sz="2200" b="1" dirty="0"/>
              <a:t>hardware and firmware (software).</a:t>
            </a:r>
          </a:p>
          <a:p>
            <a:r>
              <a:rPr lang="en-US" sz="2200" dirty="0">
                <a:solidFill>
                  <a:schemeClr val="accent3"/>
                </a:solidFill>
              </a:rPr>
              <a:t>Is a system built to perform its duty, completely or partially independent of human intervention.</a:t>
            </a:r>
          </a:p>
          <a:p>
            <a:r>
              <a:rPr lang="en-US" sz="2200" dirty="0"/>
              <a:t>Is specially designed to perform a few tasks in the most efficient way.</a:t>
            </a:r>
          </a:p>
          <a:p>
            <a:r>
              <a:rPr lang="en-US" sz="2200" dirty="0">
                <a:solidFill>
                  <a:schemeClr val="accent3"/>
                </a:solidFill>
              </a:rPr>
              <a:t>Interacts with physical elements in our environment, controlling and driving a motor, sensing temperature, …</a:t>
            </a:r>
          </a:p>
          <a:p>
            <a:r>
              <a:rPr lang="en-US" sz="2200" dirty="0"/>
              <a:t>The programs written for the embedded system can also be referred as firmware which is stored in read-only memory</a:t>
            </a:r>
          </a:p>
        </p:txBody>
      </p:sp>
    </p:spTree>
    <p:extLst>
      <p:ext uri="{BB962C8B-B14F-4D97-AF65-F5344CB8AC3E}">
        <p14:creationId xmlns:p14="http://schemas.microsoft.com/office/powerpoint/2010/main" val="223276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dirty="0"/>
              <a:t>Embedded System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Example : Digital watch</a:t>
            </a:r>
          </a:p>
          <a:p>
            <a:r>
              <a:rPr lang="en-US" sz="2200" dirty="0"/>
              <a:t>A digital watch with the simple configuration can obtained 8-bit processor, register, counters, real time clocks as electronic component</a:t>
            </a:r>
          </a:p>
          <a:p>
            <a:r>
              <a:rPr lang="en-US" sz="2200" dirty="0">
                <a:solidFill>
                  <a:srgbClr val="FFFF00"/>
                </a:solidFill>
              </a:rPr>
              <a:t>And other hardware elements of the watch can be buttons/touch screen for the input and screen &amp; speaker for output</a:t>
            </a:r>
          </a:p>
          <a:p>
            <a:endParaRPr lang="en-US" sz="2200" dirty="0">
              <a:solidFill>
                <a:srgbClr val="FFFF00"/>
              </a:solidFill>
            </a:endParaRPr>
          </a:p>
          <a:p>
            <a:r>
              <a:rPr lang="en-US" sz="2200" dirty="0">
                <a:solidFill>
                  <a:srgbClr val="FFC000"/>
                </a:solidFill>
              </a:rPr>
              <a:t>Modern car contains embedded systems like embedded airbag system, navigation system, adaptive cruise control and others</a:t>
            </a:r>
          </a:p>
        </p:txBody>
      </p:sp>
    </p:spTree>
    <p:extLst>
      <p:ext uri="{BB962C8B-B14F-4D97-AF65-F5344CB8AC3E}">
        <p14:creationId xmlns:p14="http://schemas.microsoft.com/office/powerpoint/2010/main" val="214701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dirty="0"/>
              <a:t>Embedded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C000"/>
                </a:solidFill>
              </a:rPr>
              <a:t>A system which is a combination of special purpose hardware and embedded OS for executing a specific set of application</a:t>
            </a:r>
          </a:p>
          <a:p>
            <a:r>
              <a:rPr lang="en-US" sz="2200" dirty="0"/>
              <a:t>May or may not contain an operating system for functioning</a:t>
            </a:r>
          </a:p>
          <a:p>
            <a:r>
              <a:rPr lang="en-US" sz="2200" dirty="0">
                <a:solidFill>
                  <a:srgbClr val="FFC000"/>
                </a:solidFill>
              </a:rPr>
              <a:t>The firmware of the embedded system is pre- programmed and it is non- alterable by the end-user (there may be exceptions for system supporting OS kernel image flashing through special hardware settings)</a:t>
            </a:r>
          </a:p>
          <a:p>
            <a:r>
              <a:rPr lang="en-US" sz="2200" dirty="0"/>
              <a:t>Application-specific requirement (like performance, power requirements, memory usage, etc.) are the key deciding factors</a:t>
            </a:r>
          </a:p>
          <a:p>
            <a:r>
              <a:rPr lang="en-US" sz="2200" dirty="0">
                <a:solidFill>
                  <a:schemeClr val="accent3"/>
                </a:solidFill>
              </a:rPr>
              <a:t>Highly tailored to take advantage of the power saving modes supported by the hardware and the operating system</a:t>
            </a:r>
          </a:p>
          <a:p>
            <a:endParaRPr lang="en-US" sz="2200" dirty="0"/>
          </a:p>
          <a:p>
            <a:endParaRPr lang="en-US" sz="2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8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r>
              <a:rPr lang="en-US" dirty="0"/>
              <a:t>Embedded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C000"/>
                </a:solidFill>
              </a:rPr>
              <a:t>For certain category of ESs like mission critical systems, the response time requirement is highly critical</a:t>
            </a:r>
          </a:p>
          <a:p>
            <a:r>
              <a:rPr lang="en-US" sz="2200" dirty="0"/>
              <a:t>Execution behavior is deterministic for certain types of ESs like ‘Hard Real Time’ systems</a:t>
            </a:r>
          </a:p>
        </p:txBody>
      </p:sp>
    </p:spTree>
    <p:extLst>
      <p:ext uri="{BB962C8B-B14F-4D97-AF65-F5344CB8AC3E}">
        <p14:creationId xmlns:p14="http://schemas.microsoft.com/office/powerpoint/2010/main" val="173287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6DE-680D-4CB7-877C-867142F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56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4063-A6FC-467C-8A5D-04800280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5740"/>
            <a:ext cx="10299388" cy="4862659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  <p:pic>
        <p:nvPicPr>
          <p:cNvPr id="1026" name="Picture 2" descr="Embedded Systems Trends and Technologies | ARC Advisory">
            <a:extLst>
              <a:ext uri="{FF2B5EF4-FFF2-40B4-BE49-F238E27FC236}">
                <a16:creationId xmlns:a16="http://schemas.microsoft.com/office/drawing/2014/main" id="{4D0EDF7B-9B44-4489-A26C-F92630752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79" y="486933"/>
            <a:ext cx="7637546" cy="588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463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8713</TotalTime>
  <Words>1880</Words>
  <Application>Microsoft Office PowerPoint</Application>
  <PresentationFormat>Widescreen</PresentationFormat>
  <Paragraphs>193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Rounded MT Bold</vt:lpstr>
      <vt:lpstr>Calibri</vt:lpstr>
      <vt:lpstr>Century Gothic</vt:lpstr>
      <vt:lpstr>Wingdings 3</vt:lpstr>
      <vt:lpstr>Ion</vt:lpstr>
      <vt:lpstr>INTRODUCTION TO EMBEDDED SYSTEM</vt:lpstr>
      <vt:lpstr>Reference Books: </vt:lpstr>
      <vt:lpstr>1. Introduction to Embedded System [3 Hrs.]</vt:lpstr>
      <vt:lpstr>System Definition</vt:lpstr>
      <vt:lpstr>Embedded System Overview</vt:lpstr>
      <vt:lpstr>Embedded System Definition</vt:lpstr>
      <vt:lpstr>Embedded System</vt:lpstr>
      <vt:lpstr>Embedded System</vt:lpstr>
      <vt:lpstr>PowerPoint Presentation</vt:lpstr>
      <vt:lpstr>Characteristic’s Of ES</vt:lpstr>
      <vt:lpstr>Characteristic’s Of ES</vt:lpstr>
      <vt:lpstr>ES components</vt:lpstr>
      <vt:lpstr>ES components</vt:lpstr>
      <vt:lpstr>ES components</vt:lpstr>
      <vt:lpstr>ES components</vt:lpstr>
      <vt:lpstr>Design Metrics</vt:lpstr>
      <vt:lpstr>Design Metrics</vt:lpstr>
      <vt:lpstr>Design Metrics</vt:lpstr>
      <vt:lpstr>Classification of Embedded systems</vt:lpstr>
      <vt:lpstr>Classification based on Generation</vt:lpstr>
      <vt:lpstr>Classification based on Generation</vt:lpstr>
      <vt:lpstr>Classification based on Generation</vt:lpstr>
      <vt:lpstr>Classification based on Generation</vt:lpstr>
      <vt:lpstr>Classification based on Complexity &amp; Performance:</vt:lpstr>
      <vt:lpstr>Classification based on Complexity &amp; Performance:</vt:lpstr>
      <vt:lpstr>Classification based on Complexity &amp; Performance:</vt:lpstr>
      <vt:lpstr>On deterministic behavior:-</vt:lpstr>
      <vt:lpstr>On triggering:- </vt:lpstr>
      <vt:lpstr>Purpose of Embedded Systems </vt:lpstr>
      <vt:lpstr>Applications: </vt:lpstr>
      <vt:lpstr>Assignment.1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Tools</dc:title>
  <dc:creator>bikal baral</dc:creator>
  <cp:lastModifiedBy>Sahit Baral</cp:lastModifiedBy>
  <cp:revision>37</cp:revision>
  <dcterms:created xsi:type="dcterms:W3CDTF">2021-03-29T05:40:39Z</dcterms:created>
  <dcterms:modified xsi:type="dcterms:W3CDTF">2023-04-26T14:28:45Z</dcterms:modified>
</cp:coreProperties>
</file>