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4" r:id="rId6"/>
    <p:sldId id="262" r:id="rId7"/>
    <p:sldId id="263" r:id="rId8"/>
    <p:sldId id="265" r:id="rId9"/>
    <p:sldId id="267" r:id="rId10"/>
    <p:sldId id="272" r:id="rId11"/>
    <p:sldId id="273" r:id="rId12"/>
    <p:sldId id="274" r:id="rId13"/>
    <p:sldId id="270" r:id="rId14"/>
    <p:sldId id="276" r:id="rId15"/>
    <p:sldId id="278" r:id="rId16"/>
    <p:sldId id="277" r:id="rId17"/>
    <p:sldId id="268" r:id="rId18"/>
    <p:sldId id="281" r:id="rId19"/>
    <p:sldId id="279" r:id="rId20"/>
    <p:sldId id="280" r:id="rId21"/>
    <p:sldId id="275" r:id="rId22"/>
    <p:sldId id="290" r:id="rId23"/>
    <p:sldId id="288" r:id="rId24"/>
    <p:sldId id="291" r:id="rId25"/>
    <p:sldId id="289" r:id="rId26"/>
    <p:sldId id="283" r:id="rId27"/>
    <p:sldId id="285" r:id="rId28"/>
    <p:sldId id="284" r:id="rId29"/>
    <p:sldId id="286" r:id="rId30"/>
    <p:sldId id="287" r:id="rId31"/>
    <p:sldId id="292"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E4F8-0441-4A5A-ABDF-FB6B502F19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129A31-EC97-4F9A-9989-9CE1F5002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F19D8B-DC3A-434E-8AE3-C86139BFC422}"/>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5" name="Footer Placeholder 4">
            <a:extLst>
              <a:ext uri="{FF2B5EF4-FFF2-40B4-BE49-F238E27FC236}">
                <a16:creationId xmlns:a16="http://schemas.microsoft.com/office/drawing/2014/main" id="{E603B702-8DA8-46E4-B19B-D27B3C6E1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FD423-FDCE-448D-8BA6-3D29E0FED65F}"/>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177927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0CD1-9AA3-4146-8457-FBEBD72C5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93763-7FF4-4152-B2CE-FB6B8AE671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F28DC-665F-4F41-9988-0CE39F3EDEA9}"/>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5" name="Footer Placeholder 4">
            <a:extLst>
              <a:ext uri="{FF2B5EF4-FFF2-40B4-BE49-F238E27FC236}">
                <a16:creationId xmlns:a16="http://schemas.microsoft.com/office/drawing/2014/main" id="{047C2645-DD7B-42DB-999E-BF5038C7E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0AEC8-0008-474F-BB3A-FB02772FAC54}"/>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303974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206D5-5A95-490F-BD9C-6B882DF6A0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3E8C61-D5E0-439C-AE42-D3C7C0117D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E2BC8-0472-442E-98E2-CFE2118A4D5E}"/>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5" name="Footer Placeholder 4">
            <a:extLst>
              <a:ext uri="{FF2B5EF4-FFF2-40B4-BE49-F238E27FC236}">
                <a16:creationId xmlns:a16="http://schemas.microsoft.com/office/drawing/2014/main" id="{A1775DAA-2F22-480C-BA68-0BB7B7B5A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C4A65-5D5D-4AAA-ABE7-BB84B4293E70}"/>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267920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B0EC-5455-4DFA-AFD7-6E1AFE1B6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EEDE6-2D9E-43E5-8C99-88ABB7351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B02FD-C99A-4794-84BC-83B7099D8716}"/>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5" name="Footer Placeholder 4">
            <a:extLst>
              <a:ext uri="{FF2B5EF4-FFF2-40B4-BE49-F238E27FC236}">
                <a16:creationId xmlns:a16="http://schemas.microsoft.com/office/drawing/2014/main" id="{791890A5-8CFD-4B20-9A1A-A8B2E0D85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2DAB7-81D6-4A40-B938-79C9980C53B2}"/>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100731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FE29-4A45-4165-A1A0-1F8BEA8F4B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BEB1FF-C4CD-40A1-BD5E-1CF996907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3C55E-BC4A-4BA8-AB92-C09B47257E6F}"/>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5" name="Footer Placeholder 4">
            <a:extLst>
              <a:ext uri="{FF2B5EF4-FFF2-40B4-BE49-F238E27FC236}">
                <a16:creationId xmlns:a16="http://schemas.microsoft.com/office/drawing/2014/main" id="{27BCDBE3-9A24-4889-B18D-9538C557A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E658D-1636-4B65-90C6-E2463ED1D360}"/>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84397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F893-FEF4-43A9-84EE-A54AEBAEC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774CC-807A-4156-A999-28B8FF1DE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52455-54BE-4C94-987A-126AD86AB2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1D2F80-8102-44FD-9F14-D6FE09B49BE0}"/>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6" name="Footer Placeholder 5">
            <a:extLst>
              <a:ext uri="{FF2B5EF4-FFF2-40B4-BE49-F238E27FC236}">
                <a16:creationId xmlns:a16="http://schemas.microsoft.com/office/drawing/2014/main" id="{AEBB319F-5879-462C-867F-567FFFAF4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897C3-1EB4-4AC5-8FEE-F512E2374CBB}"/>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133161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D482-07A5-461C-BE77-58C44BC284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D560FE-2EF5-4ADF-A38B-C8288BC59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6EEDD-40B3-4B6C-9C03-2AF73A227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0E84BD-2BF4-4BEC-8ADF-8214EAF29F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7C3EA-56DE-4A6F-8D5A-614BFA2589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C2750-DD5A-4CB8-BD95-9EDF6F2A0FEE}"/>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8" name="Footer Placeholder 7">
            <a:extLst>
              <a:ext uri="{FF2B5EF4-FFF2-40B4-BE49-F238E27FC236}">
                <a16:creationId xmlns:a16="http://schemas.microsoft.com/office/drawing/2014/main" id="{2C977B3B-1F1E-4CB0-B003-627C36941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E1812B-8834-4072-A78D-192ECD4859FE}"/>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251710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9A9C-BD97-48B7-BC92-37D4DED6AA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2D617-B8E7-4309-B1D7-F12AB4635265}"/>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4" name="Footer Placeholder 3">
            <a:extLst>
              <a:ext uri="{FF2B5EF4-FFF2-40B4-BE49-F238E27FC236}">
                <a16:creationId xmlns:a16="http://schemas.microsoft.com/office/drawing/2014/main" id="{C65D04F2-D161-4D79-9C70-9E0611C9F4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952CD-ADD7-43A1-AC46-35A0B08ABCB8}"/>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191329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5F53A-C7DC-4FEC-87AB-BA05C9AB6BAB}"/>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3" name="Footer Placeholder 2">
            <a:extLst>
              <a:ext uri="{FF2B5EF4-FFF2-40B4-BE49-F238E27FC236}">
                <a16:creationId xmlns:a16="http://schemas.microsoft.com/office/drawing/2014/main" id="{26E889E0-1FE7-4BFC-92DD-99FE4B7146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78F792-4727-4544-8D17-D31CA8F68383}"/>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315944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34E1-A291-4223-A5EF-86507A5AB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C0A45B-7BB6-4C84-8F27-ED3052AAF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16AE09-761A-44F4-B42B-01EA93473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0BE3E-B5AA-47B7-A718-9809EF1A23DA}"/>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6" name="Footer Placeholder 5">
            <a:extLst>
              <a:ext uri="{FF2B5EF4-FFF2-40B4-BE49-F238E27FC236}">
                <a16:creationId xmlns:a16="http://schemas.microsoft.com/office/drawing/2014/main" id="{C4444915-D32D-4E39-8F44-52D661056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41C47-37F7-4036-942C-FA10A3AF334D}"/>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98196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D85E-7C64-4FAD-83F7-8AEBC7EBF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2A5E5-774B-476F-9DB4-D7498677E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0F46C-D8A0-4EBD-A976-153DC25A2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5CFC-D1B0-4A60-A93B-AC7E5AA2E37F}"/>
              </a:ext>
            </a:extLst>
          </p:cNvPr>
          <p:cNvSpPr>
            <a:spLocks noGrp="1"/>
          </p:cNvSpPr>
          <p:nvPr>
            <p:ph type="dt" sz="half" idx="10"/>
          </p:nvPr>
        </p:nvSpPr>
        <p:spPr/>
        <p:txBody>
          <a:bodyPr/>
          <a:lstStyle/>
          <a:p>
            <a:fld id="{993D7641-631B-41CA-9445-D1CE6BC21F71}" type="datetimeFigureOut">
              <a:rPr lang="en-US" smtClean="0"/>
              <a:t>7/11/2022</a:t>
            </a:fld>
            <a:endParaRPr lang="en-US"/>
          </a:p>
        </p:txBody>
      </p:sp>
      <p:sp>
        <p:nvSpPr>
          <p:cNvPr id="6" name="Footer Placeholder 5">
            <a:extLst>
              <a:ext uri="{FF2B5EF4-FFF2-40B4-BE49-F238E27FC236}">
                <a16:creationId xmlns:a16="http://schemas.microsoft.com/office/drawing/2014/main" id="{C4020913-B3FC-4C17-A0F3-68581795E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CC480-0039-45BB-A481-31FBF8B68F78}"/>
              </a:ext>
            </a:extLst>
          </p:cNvPr>
          <p:cNvSpPr>
            <a:spLocks noGrp="1"/>
          </p:cNvSpPr>
          <p:nvPr>
            <p:ph type="sldNum" sz="quarter" idx="12"/>
          </p:nvPr>
        </p:nvSpPr>
        <p:spPr/>
        <p:txBody>
          <a:bodyPr/>
          <a:lstStyle/>
          <a:p>
            <a:fld id="{193BA8BC-BDFD-4F80-AF95-F964A9BBC688}" type="slidenum">
              <a:rPr lang="en-US" smtClean="0"/>
              <a:t>‹#›</a:t>
            </a:fld>
            <a:endParaRPr lang="en-US"/>
          </a:p>
        </p:txBody>
      </p:sp>
    </p:spTree>
    <p:extLst>
      <p:ext uri="{BB962C8B-B14F-4D97-AF65-F5344CB8AC3E}">
        <p14:creationId xmlns:p14="http://schemas.microsoft.com/office/powerpoint/2010/main" val="215469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FF694-0A96-42C1-843F-8B04619C8C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3BB7D-699B-4BF7-852D-BDA9DB1D1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E782D-6AA8-4EE3-A8F5-234D11DF3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D7641-631B-41CA-9445-D1CE6BC21F71}" type="datetimeFigureOut">
              <a:rPr lang="en-US" smtClean="0"/>
              <a:t>7/11/2022</a:t>
            </a:fld>
            <a:endParaRPr lang="en-US"/>
          </a:p>
        </p:txBody>
      </p:sp>
      <p:sp>
        <p:nvSpPr>
          <p:cNvPr id="5" name="Footer Placeholder 4">
            <a:extLst>
              <a:ext uri="{FF2B5EF4-FFF2-40B4-BE49-F238E27FC236}">
                <a16:creationId xmlns:a16="http://schemas.microsoft.com/office/drawing/2014/main" id="{8B613436-C44C-4B81-A89A-7DA52431E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6E44A8-F72E-4DAD-BD60-0AD043311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BA8BC-BDFD-4F80-AF95-F964A9BBC688}" type="slidenum">
              <a:rPr lang="en-US" smtClean="0"/>
              <a:t>‹#›</a:t>
            </a:fld>
            <a:endParaRPr lang="en-US"/>
          </a:p>
        </p:txBody>
      </p:sp>
    </p:spTree>
    <p:extLst>
      <p:ext uri="{BB962C8B-B14F-4D97-AF65-F5344CB8AC3E}">
        <p14:creationId xmlns:p14="http://schemas.microsoft.com/office/powerpoint/2010/main" val="409716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3.png"/><Relationship Id="rId7"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13.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6.png"/><Relationship Id="rId4" Type="http://schemas.openxmlformats.org/officeDocument/2006/relationships/image" Target="../media/image14.png"/><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BB76-58CE-410A-BB8A-35D6180E9070}"/>
              </a:ext>
            </a:extLst>
          </p:cNvPr>
          <p:cNvSpPr>
            <a:spLocks noGrp="1"/>
          </p:cNvSpPr>
          <p:nvPr>
            <p:ph type="ctrTitle"/>
          </p:nvPr>
        </p:nvSpPr>
        <p:spPr/>
        <p:txBody>
          <a:bodyPr/>
          <a:lstStyle/>
          <a:p>
            <a:r>
              <a:rPr lang="en-US" dirty="0"/>
              <a:t>AUTOMATIC GENERATION CONTROL</a:t>
            </a:r>
          </a:p>
        </p:txBody>
      </p:sp>
      <p:sp>
        <p:nvSpPr>
          <p:cNvPr id="3" name="Subtitle 2">
            <a:extLst>
              <a:ext uri="{FF2B5EF4-FFF2-40B4-BE49-F238E27FC236}">
                <a16:creationId xmlns:a16="http://schemas.microsoft.com/office/drawing/2014/main" id="{1DF84EAA-71D9-448E-8ADC-41146582E0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221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A187-0AB6-414E-BEC9-5E53B96EF64D}"/>
              </a:ext>
            </a:extLst>
          </p:cNvPr>
          <p:cNvSpPr>
            <a:spLocks noGrp="1"/>
          </p:cNvSpPr>
          <p:nvPr>
            <p:ph type="title"/>
          </p:nvPr>
        </p:nvSpPr>
        <p:spPr>
          <a:xfrm>
            <a:off x="152400" y="-5834"/>
            <a:ext cx="11333018" cy="885825"/>
          </a:xfrm>
        </p:spPr>
        <p:txBody>
          <a:bodyPr>
            <a:normAutofit fontScale="90000"/>
          </a:bodyPr>
          <a:lstStyle/>
          <a:p>
            <a:pPr>
              <a:defRPr/>
            </a:pPr>
            <a:r>
              <a:rPr lang="en-US" sz="3200" b="1" dirty="0">
                <a:latin typeface="Times New Roman" panose="02020603050405020304" pitchFamily="18" charset="0"/>
                <a:cs typeface="Times New Roman" panose="02020603050405020304" pitchFamily="18" charset="0"/>
              </a:rPr>
              <a:t>1. </a:t>
            </a:r>
            <a:r>
              <a:rPr lang="en-US" sz="3200" b="1" u="sng" dirty="0">
                <a:latin typeface="Times New Roman" panose="02020603050405020304" pitchFamily="18" charset="0"/>
                <a:cs typeface="Times New Roman" panose="02020603050405020304" pitchFamily="18" charset="0"/>
              </a:rPr>
              <a:t>MATHEMATICAL MODELLING OF A TURBINE/Turbine model</a:t>
            </a:r>
          </a:p>
        </p:txBody>
      </p:sp>
      <p:sp>
        <p:nvSpPr>
          <p:cNvPr id="13315" name="Date Placeholder 16">
            <a:extLst>
              <a:ext uri="{FF2B5EF4-FFF2-40B4-BE49-F238E27FC236}">
                <a16:creationId xmlns:a16="http://schemas.microsoft.com/office/drawing/2014/main" id="{FBEB0B08-93A5-4458-BCF9-ABA511450CA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965ADC-FE7D-4AD7-8DAA-0099AD37F87B}" type="datetime1">
              <a:rPr lang="en-US" altLang="en-US" smtClean="0">
                <a:solidFill>
                  <a:schemeClr val="tx2"/>
                </a:solidFill>
              </a:rPr>
              <a:pPr eaLnBrk="1" hangingPunct="1"/>
              <a:t>7/11/2022</a:t>
            </a:fld>
            <a:endParaRPr lang="en-US" altLang="en-US">
              <a:solidFill>
                <a:schemeClr val="tx2"/>
              </a:solidFill>
            </a:endParaRPr>
          </a:p>
        </p:txBody>
      </p:sp>
      <p:sp>
        <p:nvSpPr>
          <p:cNvPr id="13316" name="Footer Placeholder 18">
            <a:extLst>
              <a:ext uri="{FF2B5EF4-FFF2-40B4-BE49-F238E27FC236}">
                <a16:creationId xmlns:a16="http://schemas.microsoft.com/office/drawing/2014/main" id="{7BA2E9E4-9639-46BF-92B9-D873A75C97F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tx2"/>
                </a:solidFill>
              </a:rPr>
              <a:t>Power System Operation and Control</a:t>
            </a:r>
          </a:p>
        </p:txBody>
      </p:sp>
      <p:sp>
        <p:nvSpPr>
          <p:cNvPr id="18" name="Slide Number Placeholder 17">
            <a:extLst>
              <a:ext uri="{FF2B5EF4-FFF2-40B4-BE49-F238E27FC236}">
                <a16:creationId xmlns:a16="http://schemas.microsoft.com/office/drawing/2014/main" id="{819807E1-BFF3-4E2A-825D-CE1A8F4554C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5C66F9-4B90-470B-917F-74DCAE88C6FC}" type="slidenum">
              <a:rPr lang="en-US" altLang="en-US">
                <a:solidFill>
                  <a:srgbClr val="FFFFFF"/>
                </a:solidFill>
                <a:latin typeface="Franklin Gothic Book" panose="020B0503020102020204" pitchFamily="34" charset="0"/>
              </a:rPr>
              <a:pPr eaLnBrk="1" hangingPunct="1"/>
              <a:t>10</a:t>
            </a:fld>
            <a:endParaRPr lang="en-US" altLang="en-US">
              <a:solidFill>
                <a:srgbClr val="FFFFFF"/>
              </a:solidFill>
              <a:latin typeface="Franklin Gothic Book" panose="020B0503020102020204" pitchFamily="34" charset="0"/>
            </a:endParaRPr>
          </a:p>
        </p:txBody>
      </p:sp>
      <p:sp>
        <p:nvSpPr>
          <p:cNvPr id="13318" name="Content Placeholder 2">
            <a:extLst>
              <a:ext uri="{FF2B5EF4-FFF2-40B4-BE49-F238E27FC236}">
                <a16:creationId xmlns:a16="http://schemas.microsoft.com/office/drawing/2014/main" id="{AB9138CE-9365-4FC9-8E8F-C39FDD870272}"/>
              </a:ext>
            </a:extLst>
          </p:cNvPr>
          <p:cNvSpPr>
            <a:spLocks noGrp="1"/>
          </p:cNvSpPr>
          <p:nvPr>
            <p:ph sz="quarter" idx="1"/>
          </p:nvPr>
        </p:nvSpPr>
        <p:spPr>
          <a:xfrm>
            <a:off x="152400" y="734458"/>
            <a:ext cx="11859491" cy="5850492"/>
          </a:xfrm>
        </p:spPr>
        <p:txBody>
          <a:bodyPr/>
          <a:lstStyle/>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r>
              <a:rPr lang="en-US" altLang="en-US" sz="2400" dirty="0"/>
              <a:t>The prime mover driving a generator unit may be a steam turbine or a hydro turbine.</a:t>
            </a:r>
          </a:p>
          <a:p>
            <a:pPr algn="just" eaLnBrk="1" hangingPunct="1"/>
            <a:r>
              <a:rPr lang="en-US" altLang="en-US" sz="2400" dirty="0"/>
              <a:t>The models for the prime mover must take account of the steam supply and boiler control system characteristics in the case of steam turbine on the penstock for a hydro turbine</a:t>
            </a:r>
          </a:p>
          <a:p>
            <a:pPr algn="just" eaLnBrk="1" hangingPunct="1"/>
            <a:r>
              <a:rPr lang="en-US" altLang="en-US" sz="2400" dirty="0"/>
              <a:t>The dynamic response of steam turbine in terms of changes in generator power output </a:t>
            </a:r>
            <a:r>
              <a:rPr lang="el-GR" altLang="en-US" sz="2400" dirty="0"/>
              <a:t>Δ</a:t>
            </a:r>
            <a:r>
              <a:rPr lang="en-US" altLang="en-US" sz="2400" dirty="0"/>
              <a:t>P</a:t>
            </a:r>
            <a:r>
              <a:rPr lang="en-US" altLang="en-US" sz="2400" baseline="-25000" dirty="0"/>
              <a:t>G</a:t>
            </a:r>
            <a:r>
              <a:rPr lang="en-US" altLang="en-US" sz="2400" dirty="0"/>
              <a:t> to change in steam valve opening </a:t>
            </a:r>
            <a:r>
              <a:rPr lang="el-GR" altLang="en-US" sz="2400" dirty="0"/>
              <a:t>Δ</a:t>
            </a:r>
            <a:r>
              <a:rPr lang="en-US" altLang="en-US" sz="2400" dirty="0"/>
              <a:t>X</a:t>
            </a:r>
            <a:r>
              <a:rPr lang="en-US" altLang="en-US" sz="2400" baseline="-25000" dirty="0"/>
              <a:t>E</a:t>
            </a:r>
            <a:r>
              <a:rPr lang="en-US" altLang="en-US" sz="2400" dirty="0"/>
              <a:t> </a:t>
            </a:r>
          </a:p>
          <a:p>
            <a:pPr algn="just" eaLnBrk="1" hangingPunct="1"/>
            <a:endParaRPr lang="en-US" altLang="en-US" sz="2400" dirty="0"/>
          </a:p>
          <a:p>
            <a:pPr algn="just" eaLnBrk="1" hangingPunct="1"/>
            <a:endParaRPr lang="en-US" altLang="en-US" sz="2400" dirty="0"/>
          </a:p>
        </p:txBody>
      </p:sp>
      <p:grpSp>
        <p:nvGrpSpPr>
          <p:cNvPr id="13319" name="Group 2">
            <a:extLst>
              <a:ext uri="{FF2B5EF4-FFF2-40B4-BE49-F238E27FC236}">
                <a16:creationId xmlns:a16="http://schemas.microsoft.com/office/drawing/2014/main" id="{D5C1C4A9-4A58-40E6-88BE-432EF3A4CB45}"/>
              </a:ext>
            </a:extLst>
          </p:cNvPr>
          <p:cNvGrpSpPr>
            <a:grpSpLocks/>
          </p:cNvGrpSpPr>
          <p:nvPr/>
        </p:nvGrpSpPr>
        <p:grpSpPr bwMode="auto">
          <a:xfrm>
            <a:off x="3314700" y="5338785"/>
            <a:ext cx="3276600" cy="885825"/>
            <a:chOff x="4650" y="4155"/>
            <a:chExt cx="4725" cy="915"/>
          </a:xfrm>
        </p:grpSpPr>
        <p:cxnSp>
          <p:nvCxnSpPr>
            <p:cNvPr id="13329" name="AutoShape 3">
              <a:extLst>
                <a:ext uri="{FF2B5EF4-FFF2-40B4-BE49-F238E27FC236}">
                  <a16:creationId xmlns:a16="http://schemas.microsoft.com/office/drawing/2014/main" id="{228958CF-A5DA-4D1F-8E3D-B44FDE6E1975}"/>
                </a:ext>
              </a:extLst>
            </p:cNvPr>
            <p:cNvCxnSpPr>
              <a:cxnSpLocks noChangeShapeType="1"/>
            </p:cNvCxnSpPr>
            <p:nvPr/>
          </p:nvCxnSpPr>
          <p:spPr bwMode="auto">
            <a:xfrm>
              <a:off x="4650" y="4605"/>
              <a:ext cx="1817" cy="0"/>
            </a:xfrm>
            <a:prstGeom prst="straightConnector1">
              <a:avLst/>
            </a:prstGeom>
            <a:noFill/>
            <a:ln w="31750">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sp>
          <p:nvSpPr>
            <p:cNvPr id="13330" name="Rectangle 4">
              <a:extLst>
                <a:ext uri="{FF2B5EF4-FFF2-40B4-BE49-F238E27FC236}">
                  <a16:creationId xmlns:a16="http://schemas.microsoft.com/office/drawing/2014/main" id="{3476FAA8-DC52-40A5-BF64-0073A6601367}"/>
                </a:ext>
              </a:extLst>
            </p:cNvPr>
            <p:cNvSpPr>
              <a:spLocks noChangeArrowheads="1"/>
            </p:cNvSpPr>
            <p:nvPr/>
          </p:nvSpPr>
          <p:spPr bwMode="auto">
            <a:xfrm>
              <a:off x="6406" y="4155"/>
              <a:ext cx="1634" cy="915"/>
            </a:xfrm>
            <a:prstGeom prst="rect">
              <a:avLst/>
            </a:prstGeom>
            <a:solidFill>
              <a:srgbClr val="FFFFFF"/>
            </a:solidFill>
            <a:ln w="3175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cxnSp>
          <p:nvCxnSpPr>
            <p:cNvPr id="13331" name="AutoShape 5">
              <a:extLst>
                <a:ext uri="{FF2B5EF4-FFF2-40B4-BE49-F238E27FC236}">
                  <a16:creationId xmlns:a16="http://schemas.microsoft.com/office/drawing/2014/main" id="{9CF18FFF-132C-47AA-B4C8-DD58B0D9D702}"/>
                </a:ext>
              </a:extLst>
            </p:cNvPr>
            <p:cNvCxnSpPr>
              <a:cxnSpLocks noChangeShapeType="1"/>
            </p:cNvCxnSpPr>
            <p:nvPr/>
          </p:nvCxnSpPr>
          <p:spPr bwMode="auto">
            <a:xfrm>
              <a:off x="8040" y="4605"/>
              <a:ext cx="1335" cy="0"/>
            </a:xfrm>
            <a:prstGeom prst="straightConnector1">
              <a:avLst/>
            </a:prstGeom>
            <a:noFill/>
            <a:ln w="31750">
              <a:solidFill>
                <a:srgbClr val="000000"/>
              </a:solidFill>
              <a:round/>
              <a:headEnd/>
              <a:tailEnd type="oval" w="med" len="med"/>
            </a:ln>
            <a:extLst>
              <a:ext uri="{909E8E84-426E-40DD-AFC4-6F175D3DCCD1}">
                <a14:hiddenFill xmlns:a14="http://schemas.microsoft.com/office/drawing/2010/main">
                  <a:noFill/>
                </a14:hiddenFill>
              </a:ext>
            </a:extLst>
          </p:spPr>
        </p:cxnSp>
      </p:grpSp>
      <p:sp>
        <p:nvSpPr>
          <p:cNvPr id="13320" name="Rectangle 7">
            <a:extLst>
              <a:ext uri="{FF2B5EF4-FFF2-40B4-BE49-F238E27FC236}">
                <a16:creationId xmlns:a16="http://schemas.microsoft.com/office/drawing/2014/main" id="{33C1CB9E-0074-47D4-A91B-0E612CD0AFF2}"/>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3321" name="Picture 6">
            <a:extLst>
              <a:ext uri="{FF2B5EF4-FFF2-40B4-BE49-F238E27FC236}">
                <a16:creationId xmlns:a16="http://schemas.microsoft.com/office/drawing/2014/main" id="{4BDB9594-D9DC-4824-9E44-E2FCAE6043B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5536147"/>
            <a:ext cx="685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Rectangle 8">
            <a:extLst>
              <a:ext uri="{FF2B5EF4-FFF2-40B4-BE49-F238E27FC236}">
                <a16:creationId xmlns:a16="http://schemas.microsoft.com/office/drawing/2014/main" id="{921A13FD-5A4C-4445-B2AD-7982C521F4F5}"/>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3323" name="Rectangle 10">
            <a:extLst>
              <a:ext uri="{FF2B5EF4-FFF2-40B4-BE49-F238E27FC236}">
                <a16:creationId xmlns:a16="http://schemas.microsoft.com/office/drawing/2014/main" id="{F34F93FD-7B9F-4B1D-B2AB-EC04D8FCD646}"/>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3324" name="Picture 9">
            <a:extLst>
              <a:ext uri="{FF2B5EF4-FFF2-40B4-BE49-F238E27FC236}">
                <a16:creationId xmlns:a16="http://schemas.microsoft.com/office/drawing/2014/main" id="{03634D76-6789-4F1F-94E5-AE774019B9A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7685" y="5601399"/>
            <a:ext cx="762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Rectangle 11">
            <a:extLst>
              <a:ext uri="{FF2B5EF4-FFF2-40B4-BE49-F238E27FC236}">
                <a16:creationId xmlns:a16="http://schemas.microsoft.com/office/drawing/2014/main" id="{A13AD5DA-A4B2-41D3-9ACD-61A6D001E232}"/>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3326" name="Rectangle 13">
            <a:extLst>
              <a:ext uri="{FF2B5EF4-FFF2-40B4-BE49-F238E27FC236}">
                <a16:creationId xmlns:a16="http://schemas.microsoft.com/office/drawing/2014/main" id="{CAD9F3D9-1F22-4246-AD56-96FCDEEEC4A0}"/>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3327" name="Picture 12">
            <a:extLst>
              <a:ext uri="{FF2B5EF4-FFF2-40B4-BE49-F238E27FC236}">
                <a16:creationId xmlns:a16="http://schemas.microsoft.com/office/drawing/2014/main" id="{C4BFCBAC-1280-40C1-83C8-9E9F81489ED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94702" y="5450045"/>
            <a:ext cx="6858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Rectangle 14">
            <a:extLst>
              <a:ext uri="{FF2B5EF4-FFF2-40B4-BE49-F238E27FC236}">
                <a16:creationId xmlns:a16="http://schemas.microsoft.com/office/drawing/2014/main" id="{3C383CF4-7CFF-4FB9-A28C-038F5A8638FF}"/>
              </a:ext>
            </a:extLst>
          </p:cNvPr>
          <p:cNvSpPr>
            <a:spLocks noChangeArrowheads="1"/>
          </p:cNvSpPr>
          <p:nvPr/>
        </p:nvSpPr>
        <p:spPr bwMode="auto">
          <a:xfrm>
            <a:off x="1524001" y="739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pic>
        <p:nvPicPr>
          <p:cNvPr id="20" name="Picture 2">
            <a:extLst>
              <a:ext uri="{FF2B5EF4-FFF2-40B4-BE49-F238E27FC236}">
                <a16:creationId xmlns:a16="http://schemas.microsoft.com/office/drawing/2014/main" id="{26A7AAE3-112E-4C51-BB8F-A57B0322C1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35" t="3617" r="7272" b="32569"/>
          <a:stretch/>
        </p:blipFill>
        <p:spPr bwMode="auto">
          <a:xfrm>
            <a:off x="1524001" y="734458"/>
            <a:ext cx="5857460" cy="2247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B194-DC90-403B-B78D-78DF079F765A}"/>
              </a:ext>
            </a:extLst>
          </p:cNvPr>
          <p:cNvSpPr>
            <a:spLocks noGrp="1"/>
          </p:cNvSpPr>
          <p:nvPr>
            <p:ph type="title"/>
          </p:nvPr>
        </p:nvSpPr>
        <p:spPr>
          <a:xfrm>
            <a:off x="346363" y="0"/>
            <a:ext cx="10321635" cy="685800"/>
          </a:xfrm>
        </p:spPr>
        <p:txBody>
          <a:bodyPr>
            <a:normAutofit/>
          </a:bodyPr>
          <a:lstStyle/>
          <a:p>
            <a:pPr>
              <a:defRPr/>
            </a:pPr>
            <a:r>
              <a:rPr lang="en-US" sz="3600" b="1" dirty="0">
                <a:effectLst>
                  <a:outerShdw blurRad="38100" dist="38100" dir="2700000" algn="tl">
                    <a:srgbClr val="000000">
                      <a:alpha val="43137"/>
                    </a:srgbClr>
                  </a:outerShdw>
                </a:effectLst>
              </a:rPr>
              <a:t>2. </a:t>
            </a:r>
            <a:r>
              <a:rPr lang="en-US" sz="3600" b="1" u="sng" dirty="0">
                <a:effectLst>
                  <a:outerShdw blurRad="38100" dist="38100" dir="2700000" algn="tl">
                    <a:srgbClr val="000000">
                      <a:alpha val="43137"/>
                    </a:srgbClr>
                  </a:outerShdw>
                </a:effectLst>
              </a:rPr>
              <a:t>Generator load or Power system model</a:t>
            </a:r>
          </a:p>
        </p:txBody>
      </p:sp>
      <p:sp>
        <p:nvSpPr>
          <p:cNvPr id="14339" name="Date Placeholder 12">
            <a:extLst>
              <a:ext uri="{FF2B5EF4-FFF2-40B4-BE49-F238E27FC236}">
                <a16:creationId xmlns:a16="http://schemas.microsoft.com/office/drawing/2014/main" id="{349B964E-96A4-496F-81B9-64BB2369D2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57CA76-8411-4220-BE55-55D9ED56ECE4}" type="datetime1">
              <a:rPr lang="en-US" altLang="en-US" smtClean="0">
                <a:solidFill>
                  <a:schemeClr val="tx2"/>
                </a:solidFill>
              </a:rPr>
              <a:pPr eaLnBrk="1" hangingPunct="1"/>
              <a:t>7/11/2022</a:t>
            </a:fld>
            <a:endParaRPr lang="en-US" altLang="en-US">
              <a:solidFill>
                <a:schemeClr val="tx2"/>
              </a:solidFill>
            </a:endParaRPr>
          </a:p>
        </p:txBody>
      </p:sp>
      <p:sp>
        <p:nvSpPr>
          <p:cNvPr id="14340" name="Footer Placeholder 14">
            <a:extLst>
              <a:ext uri="{FF2B5EF4-FFF2-40B4-BE49-F238E27FC236}">
                <a16:creationId xmlns:a16="http://schemas.microsoft.com/office/drawing/2014/main" id="{9A3FE55E-B5C7-441C-BC36-8C8C14AE22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tx2"/>
                </a:solidFill>
              </a:rPr>
              <a:t>  </a:t>
            </a:r>
          </a:p>
        </p:txBody>
      </p:sp>
      <p:sp>
        <p:nvSpPr>
          <p:cNvPr id="14" name="Slide Number Placeholder 13">
            <a:extLst>
              <a:ext uri="{FF2B5EF4-FFF2-40B4-BE49-F238E27FC236}">
                <a16:creationId xmlns:a16="http://schemas.microsoft.com/office/drawing/2014/main" id="{C845E984-59E6-4003-9DDF-1A9F6F0FB04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36DB14-458E-4941-A863-9A5B81AAB179}" type="slidenum">
              <a:rPr lang="en-US" altLang="en-US">
                <a:solidFill>
                  <a:srgbClr val="FFFFFF"/>
                </a:solidFill>
                <a:latin typeface="Franklin Gothic Book" panose="020B0503020102020204" pitchFamily="34" charset="0"/>
              </a:rPr>
              <a:pPr eaLnBrk="1" hangingPunct="1"/>
              <a:t>11</a:t>
            </a:fld>
            <a:endParaRPr lang="en-US" altLang="en-US">
              <a:solidFill>
                <a:srgbClr val="FFFFFF"/>
              </a:solidFill>
              <a:latin typeface="Franklin Gothic Book" panose="020B0503020102020204" pitchFamily="34" charset="0"/>
            </a:endParaRPr>
          </a:p>
        </p:txBody>
      </p:sp>
      <p:sp>
        <p:nvSpPr>
          <p:cNvPr id="14342" name="Content Placeholder 2">
            <a:extLst>
              <a:ext uri="{FF2B5EF4-FFF2-40B4-BE49-F238E27FC236}">
                <a16:creationId xmlns:a16="http://schemas.microsoft.com/office/drawing/2014/main" id="{44321852-F551-43BB-8F09-1BB5E3AE49BF}"/>
              </a:ext>
            </a:extLst>
          </p:cNvPr>
          <p:cNvSpPr>
            <a:spLocks noGrp="1"/>
          </p:cNvSpPr>
          <p:nvPr>
            <p:ph sz="quarter" idx="1"/>
          </p:nvPr>
        </p:nvSpPr>
        <p:spPr>
          <a:xfrm>
            <a:off x="1815548" y="685801"/>
            <a:ext cx="8395252" cy="5440363"/>
          </a:xfrm>
        </p:spPr>
        <p:txBody>
          <a:bodyPr/>
          <a:lstStyle/>
          <a:p>
            <a:pPr algn="just" eaLnBrk="1" hangingPunct="1"/>
            <a:r>
              <a:rPr lang="en-US" altLang="en-US" sz="2000" dirty="0"/>
              <a:t>To develop the mathematical model of an isolated generator, which is only supplying local load and is not supplying power to another area,</a:t>
            </a:r>
          </a:p>
          <a:p>
            <a:pPr algn="just" eaLnBrk="1" hangingPunct="1"/>
            <a:r>
              <a:rPr lang="en-US" altLang="en-US" sz="2000" dirty="0"/>
              <a:t>Suppose there is a real load change of </a:t>
            </a:r>
            <a:r>
              <a:rPr lang="el-GR" altLang="en-US" sz="2000" dirty="0"/>
              <a:t>Δ</a:t>
            </a:r>
            <a:r>
              <a:rPr lang="en-US" altLang="en-US" sz="2000" dirty="0"/>
              <a:t>P</a:t>
            </a:r>
            <a:r>
              <a:rPr lang="en-US" altLang="en-US" sz="2000" baseline="-25000" dirty="0"/>
              <a:t>D</a:t>
            </a:r>
            <a:r>
              <a:rPr lang="en-US" altLang="en-US" sz="2000" dirty="0"/>
              <a:t> . </a:t>
            </a:r>
          </a:p>
          <a:p>
            <a:pPr algn="just" eaLnBrk="1" hangingPunct="1"/>
            <a:r>
              <a:rPr lang="en-US" altLang="en-US" sz="2000" dirty="0"/>
              <a:t>Due to the action of the turbine controllers, the generator increases its output by an amount </a:t>
            </a:r>
            <a:r>
              <a:rPr lang="el-GR" altLang="en-US" sz="2000" dirty="0"/>
              <a:t>Δ</a:t>
            </a:r>
            <a:r>
              <a:rPr lang="en-US" altLang="en-US" sz="2000" dirty="0"/>
              <a:t>P</a:t>
            </a:r>
            <a:r>
              <a:rPr lang="en-US" altLang="en-US" sz="2000" baseline="-25000" dirty="0"/>
              <a:t>G</a:t>
            </a:r>
            <a:r>
              <a:rPr lang="en-US" altLang="en-US" sz="2000" dirty="0"/>
              <a:t> . </a:t>
            </a:r>
          </a:p>
          <a:p>
            <a:pPr algn="just" eaLnBrk="1" hangingPunct="1"/>
            <a:r>
              <a:rPr lang="en-US" altLang="en-US" sz="2000" dirty="0"/>
              <a:t>The net surplus power (</a:t>
            </a:r>
            <a:r>
              <a:rPr lang="el-GR" altLang="en-US" sz="2000" dirty="0"/>
              <a:t>Δ</a:t>
            </a:r>
            <a:r>
              <a:rPr lang="en-US" altLang="en-US" sz="2000" dirty="0"/>
              <a:t>P</a:t>
            </a:r>
            <a:r>
              <a:rPr lang="en-US" altLang="en-US" sz="2000" baseline="-25000" dirty="0"/>
              <a:t>G</a:t>
            </a:r>
            <a:r>
              <a:rPr lang="en-US" altLang="en-US" sz="2000" dirty="0"/>
              <a:t> -</a:t>
            </a:r>
            <a:r>
              <a:rPr lang="el-GR" altLang="en-US" sz="2000" dirty="0"/>
              <a:t> Δ</a:t>
            </a:r>
            <a:r>
              <a:rPr lang="en-US" altLang="en-US" sz="2000" dirty="0"/>
              <a:t>P</a:t>
            </a:r>
            <a:r>
              <a:rPr lang="en-US" altLang="en-US" sz="2000" baseline="-25000" dirty="0"/>
              <a:t>D</a:t>
            </a:r>
            <a:r>
              <a:rPr lang="en-US" altLang="en-US" sz="2000" dirty="0"/>
              <a:t> ) will be absorbed by the system in two ways. </a:t>
            </a:r>
          </a:p>
          <a:p>
            <a:pPr lvl="1" algn="just" eaLnBrk="1" hangingPunct="1"/>
            <a:r>
              <a:rPr lang="en-US" altLang="en-US" sz="2000" dirty="0"/>
              <a:t>By increasing the kinetic energy in the rotor at the rate</a:t>
            </a:r>
          </a:p>
          <a:p>
            <a:pPr lvl="1" algn="just" eaLnBrk="1" hangingPunct="1"/>
            <a:endParaRPr lang="en-US" altLang="en-US" sz="2000" dirty="0"/>
          </a:p>
          <a:p>
            <a:pPr lvl="1" algn="just" eaLnBrk="1" hangingPunct="1">
              <a:buFont typeface="Arial" panose="020B0604020202020204" pitchFamily="34" charset="0"/>
              <a:buNone/>
            </a:pPr>
            <a:endParaRPr lang="en-US" altLang="en-US" sz="2000" dirty="0"/>
          </a:p>
          <a:p>
            <a:pPr lvl="1" algn="just" eaLnBrk="1" hangingPunct="1"/>
            <a:r>
              <a:rPr lang="en-US" altLang="en-US" sz="2000" dirty="0"/>
              <a:t>As the frequency changes, the motor load changes being sensitive to speed, the rate of change of load       w.r.t frequency </a:t>
            </a:r>
            <a:r>
              <a:rPr lang="en-US" altLang="en-US" sz="2000" i="1" dirty="0"/>
              <a:t>f</a:t>
            </a:r>
          </a:p>
          <a:p>
            <a:pPr lvl="1" algn="just" eaLnBrk="1" hangingPunct="1"/>
            <a:endParaRPr lang="en-US" altLang="en-US" sz="2000" dirty="0">
              <a:solidFill>
                <a:srgbClr val="3333FF"/>
              </a:solidFill>
            </a:endParaRPr>
          </a:p>
        </p:txBody>
      </p:sp>
      <p:sp>
        <p:nvSpPr>
          <p:cNvPr id="14343" name="Rectangle 2">
            <a:extLst>
              <a:ext uri="{FF2B5EF4-FFF2-40B4-BE49-F238E27FC236}">
                <a16:creationId xmlns:a16="http://schemas.microsoft.com/office/drawing/2014/main" id="{DF2F81C1-2CF5-47B8-A3F5-03F17D4D48D4}"/>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4344" name="Picture 1">
            <a:extLst>
              <a:ext uri="{FF2B5EF4-FFF2-40B4-BE49-F238E27FC236}">
                <a16:creationId xmlns:a16="http://schemas.microsoft.com/office/drawing/2014/main" id="{7B078997-2C6B-4863-AB63-59704449D49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1" y="4572001"/>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Rectangle 3">
            <a:extLst>
              <a:ext uri="{FF2B5EF4-FFF2-40B4-BE49-F238E27FC236}">
                <a16:creationId xmlns:a16="http://schemas.microsoft.com/office/drawing/2014/main" id="{BC7CCC82-D21D-4D52-AF81-A2459F5F7034}"/>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6" name="Rectangle 5">
            <a:extLst>
              <a:ext uri="{FF2B5EF4-FFF2-40B4-BE49-F238E27FC236}">
                <a16:creationId xmlns:a16="http://schemas.microsoft.com/office/drawing/2014/main" id="{55E40499-8782-474A-B591-842211E6D29A}"/>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4347" name="Picture 4">
            <a:extLst>
              <a:ext uri="{FF2B5EF4-FFF2-40B4-BE49-F238E27FC236}">
                <a16:creationId xmlns:a16="http://schemas.microsoft.com/office/drawing/2014/main" id="{38BB51A8-2B1E-4CF0-B112-4A35C0876DF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0" y="3509964"/>
            <a:ext cx="20574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Rectangle 6">
            <a:extLst>
              <a:ext uri="{FF2B5EF4-FFF2-40B4-BE49-F238E27FC236}">
                <a16:creationId xmlns:a16="http://schemas.microsoft.com/office/drawing/2014/main" id="{CDEAEB15-1458-4810-BFAC-F2729321D4FE}"/>
              </a:ext>
            </a:extLst>
          </p:cNvPr>
          <p:cNvSpPr>
            <a:spLocks noChangeArrowheads="1"/>
          </p:cNvSpPr>
          <p:nvPr/>
        </p:nvSpPr>
        <p:spPr bwMode="auto">
          <a:xfrm>
            <a:off x="1524001" y="767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9" name="Rectangle 8">
            <a:extLst>
              <a:ext uri="{FF2B5EF4-FFF2-40B4-BE49-F238E27FC236}">
                <a16:creationId xmlns:a16="http://schemas.microsoft.com/office/drawing/2014/main" id="{EFBBC19D-D6B2-4FD7-8B43-3EBBC18BCD4F}"/>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4350" name="Picture 7">
            <a:extLst>
              <a:ext uri="{FF2B5EF4-FFF2-40B4-BE49-F238E27FC236}">
                <a16:creationId xmlns:a16="http://schemas.microsoft.com/office/drawing/2014/main" id="{05BC19FA-58EC-42AF-B6B3-E5697FA96B0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1" y="5029200"/>
            <a:ext cx="1457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Rectangle 9">
            <a:extLst>
              <a:ext uri="{FF2B5EF4-FFF2-40B4-BE49-F238E27FC236}">
                <a16:creationId xmlns:a16="http://schemas.microsoft.com/office/drawing/2014/main" id="{D8E4A33C-CAEF-472B-A85E-F21A860FEFF7}"/>
              </a:ext>
            </a:extLst>
          </p:cNvPr>
          <p:cNvSpPr>
            <a:spLocks noChangeArrowheads="1"/>
          </p:cNvSpPr>
          <p:nvPr/>
        </p:nvSpPr>
        <p:spPr bwMode="auto">
          <a:xfrm>
            <a:off x="1524001" y="805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8D97AF-0964-4025-B9EA-46F7F81FE34E}"/>
              </a:ext>
            </a:extLst>
          </p:cNvPr>
          <p:cNvSpPr txBox="1">
            <a:spLocks/>
          </p:cNvSpPr>
          <p:nvPr/>
        </p:nvSpPr>
        <p:spPr bwMode="auto">
          <a:xfrm>
            <a:off x="613591" y="69330"/>
            <a:ext cx="8229600" cy="685800"/>
          </a:xfrm>
          <a:prstGeom prst="rect">
            <a:avLst/>
          </a:prstGeom>
          <a:noFill/>
          <a:ln w="9525">
            <a:noFill/>
            <a:miter lim="800000"/>
            <a:headEnd/>
            <a:tailEnd/>
          </a:ln>
        </p:spPr>
        <p:txBody>
          <a:bodyPr anchor="ctr"/>
          <a:lstStyle/>
          <a:p>
            <a:pPr algn="ctr">
              <a:defRPr/>
            </a:pPr>
            <a:endParaRPr lang="en-US" sz="3600" b="1" dirty="0">
              <a:effectLst>
                <a:outerShdw blurRad="38100" dist="38100" dir="2700000" algn="tl">
                  <a:srgbClr val="000000">
                    <a:alpha val="43137"/>
                  </a:srgbClr>
                </a:outerShdw>
              </a:effectLst>
              <a:latin typeface="+mj-lt"/>
              <a:ea typeface="+mj-ea"/>
              <a:cs typeface="+mj-cs"/>
            </a:endParaRPr>
          </a:p>
        </p:txBody>
      </p:sp>
      <p:grpSp>
        <p:nvGrpSpPr>
          <p:cNvPr id="15363" name="Group 1">
            <a:extLst>
              <a:ext uri="{FF2B5EF4-FFF2-40B4-BE49-F238E27FC236}">
                <a16:creationId xmlns:a16="http://schemas.microsoft.com/office/drawing/2014/main" id="{3F6F1839-00F5-44BF-95B1-ED8C15F70189}"/>
              </a:ext>
            </a:extLst>
          </p:cNvPr>
          <p:cNvGrpSpPr>
            <a:grpSpLocks/>
          </p:cNvGrpSpPr>
          <p:nvPr/>
        </p:nvGrpSpPr>
        <p:grpSpPr bwMode="auto">
          <a:xfrm>
            <a:off x="2971800" y="1295400"/>
            <a:ext cx="5543550" cy="1771650"/>
            <a:chOff x="1950" y="3000"/>
            <a:chExt cx="7006" cy="2070"/>
          </a:xfrm>
        </p:grpSpPr>
        <p:sp>
          <p:nvSpPr>
            <p:cNvPr id="15389" name="AutoShape 2">
              <a:extLst>
                <a:ext uri="{FF2B5EF4-FFF2-40B4-BE49-F238E27FC236}">
                  <a16:creationId xmlns:a16="http://schemas.microsoft.com/office/drawing/2014/main" id="{7868B532-C7E8-4CBD-93FF-7938AF3071B6}"/>
                </a:ext>
              </a:extLst>
            </p:cNvPr>
            <p:cNvSpPr>
              <a:spLocks noChangeArrowheads="1"/>
            </p:cNvSpPr>
            <p:nvPr/>
          </p:nvSpPr>
          <p:spPr bwMode="auto">
            <a:xfrm>
              <a:off x="3225" y="4155"/>
              <a:ext cx="945" cy="840"/>
            </a:xfrm>
            <a:prstGeom prst="flowChartSummingJunction">
              <a:avLst/>
            </a:prstGeom>
            <a:solidFill>
              <a:srgbClr val="FFFFFF"/>
            </a:solidFill>
            <a:ln w="3175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5390" name="AutoShape 3">
              <a:extLst>
                <a:ext uri="{FF2B5EF4-FFF2-40B4-BE49-F238E27FC236}">
                  <a16:creationId xmlns:a16="http://schemas.microsoft.com/office/drawing/2014/main" id="{068BA7CA-25F6-4DAA-88A8-6F2EBC432259}"/>
                </a:ext>
              </a:extLst>
            </p:cNvPr>
            <p:cNvCxnSpPr>
              <a:cxnSpLocks noChangeShapeType="1"/>
            </p:cNvCxnSpPr>
            <p:nvPr/>
          </p:nvCxnSpPr>
          <p:spPr bwMode="auto">
            <a:xfrm>
              <a:off x="1950" y="4605"/>
              <a:ext cx="1350" cy="0"/>
            </a:xfrm>
            <a:prstGeom prst="straightConnector1">
              <a:avLst/>
            </a:prstGeom>
            <a:noFill/>
            <a:ln w="31750">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5391" name="AutoShape 4">
              <a:extLst>
                <a:ext uri="{FF2B5EF4-FFF2-40B4-BE49-F238E27FC236}">
                  <a16:creationId xmlns:a16="http://schemas.microsoft.com/office/drawing/2014/main" id="{EDBD4D01-5DF1-4762-9FD2-41AD692F954E}"/>
                </a:ext>
              </a:extLst>
            </p:cNvPr>
            <p:cNvCxnSpPr>
              <a:cxnSpLocks noChangeShapeType="1"/>
            </p:cNvCxnSpPr>
            <p:nvPr/>
          </p:nvCxnSpPr>
          <p:spPr bwMode="auto">
            <a:xfrm flipV="1">
              <a:off x="3735" y="3000"/>
              <a:ext cx="0" cy="1155"/>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392" name="AutoShape 5">
              <a:extLst>
                <a:ext uri="{FF2B5EF4-FFF2-40B4-BE49-F238E27FC236}">
                  <a16:creationId xmlns:a16="http://schemas.microsoft.com/office/drawing/2014/main" id="{6C86AF55-5BDE-4B5A-8A89-7D11DF7CE615}"/>
                </a:ext>
              </a:extLst>
            </p:cNvPr>
            <p:cNvCxnSpPr>
              <a:cxnSpLocks noChangeShapeType="1"/>
            </p:cNvCxnSpPr>
            <p:nvPr/>
          </p:nvCxnSpPr>
          <p:spPr bwMode="auto">
            <a:xfrm>
              <a:off x="4170" y="4605"/>
              <a:ext cx="1817" cy="0"/>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393" name="Rectangle 6">
              <a:extLst>
                <a:ext uri="{FF2B5EF4-FFF2-40B4-BE49-F238E27FC236}">
                  <a16:creationId xmlns:a16="http://schemas.microsoft.com/office/drawing/2014/main" id="{ADFADF8A-0618-4203-AC3D-4E7A97024168}"/>
                </a:ext>
              </a:extLst>
            </p:cNvPr>
            <p:cNvSpPr>
              <a:spLocks noChangeArrowheads="1"/>
            </p:cNvSpPr>
            <p:nvPr/>
          </p:nvSpPr>
          <p:spPr bwMode="auto">
            <a:xfrm>
              <a:off x="5987" y="4155"/>
              <a:ext cx="1634" cy="915"/>
            </a:xfrm>
            <a:prstGeom prst="rect">
              <a:avLst/>
            </a:prstGeom>
            <a:solidFill>
              <a:srgbClr val="FFFFFF"/>
            </a:solidFill>
            <a:ln w="3175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5394" name="AutoShape 7">
              <a:extLst>
                <a:ext uri="{FF2B5EF4-FFF2-40B4-BE49-F238E27FC236}">
                  <a16:creationId xmlns:a16="http://schemas.microsoft.com/office/drawing/2014/main" id="{E0C9F535-A03E-43F6-9BE7-5E83AD4C9ED5}"/>
                </a:ext>
              </a:extLst>
            </p:cNvPr>
            <p:cNvCxnSpPr>
              <a:cxnSpLocks noChangeShapeType="1"/>
            </p:cNvCxnSpPr>
            <p:nvPr/>
          </p:nvCxnSpPr>
          <p:spPr bwMode="auto">
            <a:xfrm>
              <a:off x="7621" y="4605"/>
              <a:ext cx="1335" cy="0"/>
            </a:xfrm>
            <a:prstGeom prst="straightConnector1">
              <a:avLst/>
            </a:prstGeom>
            <a:noFill/>
            <a:ln w="31750">
              <a:solidFill>
                <a:srgbClr val="000000"/>
              </a:solidFill>
              <a:round/>
              <a:headEnd/>
              <a:tailEnd type="oval" w="med" len="med"/>
            </a:ln>
            <a:extLst>
              <a:ext uri="{909E8E84-426E-40DD-AFC4-6F175D3DCCD1}">
                <a14:hiddenFill xmlns:a14="http://schemas.microsoft.com/office/drawing/2010/main">
                  <a:noFill/>
                </a14:hiddenFill>
              </a:ext>
            </a:extLst>
          </p:spPr>
        </p:cxnSp>
      </p:grpSp>
      <p:sp>
        <p:nvSpPr>
          <p:cNvPr id="15364" name="Rectangle 9">
            <a:extLst>
              <a:ext uri="{FF2B5EF4-FFF2-40B4-BE49-F238E27FC236}">
                <a16:creationId xmlns:a16="http://schemas.microsoft.com/office/drawing/2014/main" id="{9C3ABCDB-8AF5-4637-9104-732D93464756}"/>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5365" name="Picture 8">
            <a:extLst>
              <a:ext uri="{FF2B5EF4-FFF2-40B4-BE49-F238E27FC236}">
                <a16:creationId xmlns:a16="http://schemas.microsoft.com/office/drawing/2014/main" id="{44824BEC-3712-46E7-9550-640A5608E68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2514600"/>
            <a:ext cx="6858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10">
            <a:extLst>
              <a:ext uri="{FF2B5EF4-FFF2-40B4-BE49-F238E27FC236}">
                <a16:creationId xmlns:a16="http://schemas.microsoft.com/office/drawing/2014/main" id="{F9AFC7ED-88DD-4D44-ADD0-D994B535B98A}"/>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67" name="Rectangle 12">
            <a:extLst>
              <a:ext uri="{FF2B5EF4-FFF2-40B4-BE49-F238E27FC236}">
                <a16:creationId xmlns:a16="http://schemas.microsoft.com/office/drawing/2014/main" id="{A79EFEC6-CB36-475F-8C9A-7A3600B9D3D2}"/>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5368" name="Picture 11">
            <a:extLst>
              <a:ext uri="{FF2B5EF4-FFF2-40B4-BE49-F238E27FC236}">
                <a16:creationId xmlns:a16="http://schemas.microsoft.com/office/drawing/2014/main" id="{10538019-D4B7-4283-8AAE-F4FCFBF624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4800" y="914401"/>
            <a:ext cx="704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Rectangle 13">
            <a:extLst>
              <a:ext uri="{FF2B5EF4-FFF2-40B4-BE49-F238E27FC236}">
                <a16:creationId xmlns:a16="http://schemas.microsoft.com/office/drawing/2014/main" id="{3A63FCDC-21A0-4A43-A35B-3B4830A3AC84}"/>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70" name="Rectangle 15">
            <a:extLst>
              <a:ext uri="{FF2B5EF4-FFF2-40B4-BE49-F238E27FC236}">
                <a16:creationId xmlns:a16="http://schemas.microsoft.com/office/drawing/2014/main" id="{8098849B-A151-4FA6-9982-697F472EE514}"/>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5371" name="Picture 14">
            <a:extLst>
              <a:ext uri="{FF2B5EF4-FFF2-40B4-BE49-F238E27FC236}">
                <a16:creationId xmlns:a16="http://schemas.microsoft.com/office/drawing/2014/main" id="{0AE4915A-DBA0-4196-B902-4FFD4D30B3A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6800" y="2514600"/>
            <a:ext cx="6858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2" name="Rectangle 16">
            <a:extLst>
              <a:ext uri="{FF2B5EF4-FFF2-40B4-BE49-F238E27FC236}">
                <a16:creationId xmlns:a16="http://schemas.microsoft.com/office/drawing/2014/main" id="{8832C4BA-60F5-4C2C-A5BE-31EFBCBA059A}"/>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73" name="Rectangle 18">
            <a:extLst>
              <a:ext uri="{FF2B5EF4-FFF2-40B4-BE49-F238E27FC236}">
                <a16:creationId xmlns:a16="http://schemas.microsoft.com/office/drawing/2014/main" id="{FACAA8B2-3A71-4F48-8BB4-9CB42FB5E752}"/>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5374" name="Picture 17">
            <a:extLst>
              <a:ext uri="{FF2B5EF4-FFF2-40B4-BE49-F238E27FC236}">
                <a16:creationId xmlns:a16="http://schemas.microsoft.com/office/drawing/2014/main" id="{63291959-255A-4F67-9166-B4CA8BDF212A}"/>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2344739"/>
            <a:ext cx="6858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Rectangle 19">
            <a:extLst>
              <a:ext uri="{FF2B5EF4-FFF2-40B4-BE49-F238E27FC236}">
                <a16:creationId xmlns:a16="http://schemas.microsoft.com/office/drawing/2014/main" id="{337B1ACD-52E7-477A-8B51-350D11266F41}"/>
              </a:ext>
            </a:extLst>
          </p:cNvPr>
          <p:cNvSpPr>
            <a:spLocks noChangeArrowheads="1"/>
          </p:cNvSpPr>
          <p:nvPr/>
        </p:nvSpPr>
        <p:spPr bwMode="auto">
          <a:xfrm>
            <a:off x="1524001" y="739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76" name="Rectangle 21">
            <a:extLst>
              <a:ext uri="{FF2B5EF4-FFF2-40B4-BE49-F238E27FC236}">
                <a16:creationId xmlns:a16="http://schemas.microsoft.com/office/drawing/2014/main" id="{BA5C3E44-0307-4644-BC75-E2D6327105C1}"/>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5377" name="Picture 20">
            <a:extLst>
              <a:ext uri="{FF2B5EF4-FFF2-40B4-BE49-F238E27FC236}">
                <a16:creationId xmlns:a16="http://schemas.microsoft.com/office/drawing/2014/main" id="{F76E9B57-6B37-45BE-A376-E11AC5189603}"/>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4800" y="2514601"/>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Rectangle 22">
            <a:extLst>
              <a:ext uri="{FF2B5EF4-FFF2-40B4-BE49-F238E27FC236}">
                <a16:creationId xmlns:a16="http://schemas.microsoft.com/office/drawing/2014/main" id="{28CC6CA5-4A2D-4C87-8203-EB6C82F6B4C3}"/>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79" name="Rectangle 24">
            <a:extLst>
              <a:ext uri="{FF2B5EF4-FFF2-40B4-BE49-F238E27FC236}">
                <a16:creationId xmlns:a16="http://schemas.microsoft.com/office/drawing/2014/main" id="{007F5E2F-D22A-40AE-A56F-067885AEA75E}"/>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5380" name="Picture 23">
            <a:extLst>
              <a:ext uri="{FF2B5EF4-FFF2-40B4-BE49-F238E27FC236}">
                <a16:creationId xmlns:a16="http://schemas.microsoft.com/office/drawing/2014/main" id="{F7688158-B1F7-4088-AEC1-976870CBAAB5}"/>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43400" y="2286001"/>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Rectangle 25">
            <a:extLst>
              <a:ext uri="{FF2B5EF4-FFF2-40B4-BE49-F238E27FC236}">
                <a16:creationId xmlns:a16="http://schemas.microsoft.com/office/drawing/2014/main" id="{69924C5D-BE81-40A6-BF69-B8593634DE3A}"/>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pic>
        <p:nvPicPr>
          <p:cNvPr id="15382" name="Picture 27">
            <a:extLst>
              <a:ext uri="{FF2B5EF4-FFF2-40B4-BE49-F238E27FC236}">
                <a16:creationId xmlns:a16="http://schemas.microsoft.com/office/drawing/2014/main" id="{83D583E7-1770-4C27-BC5D-765D2E7C4436}"/>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7600" y="4038601"/>
            <a:ext cx="38735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26">
            <a:extLst>
              <a:ext uri="{FF2B5EF4-FFF2-40B4-BE49-F238E27FC236}">
                <a16:creationId xmlns:a16="http://schemas.microsoft.com/office/drawing/2014/main" id="{19617F69-0CC0-4AB7-A34E-161F17B8A739}"/>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923926"/>
            <a:ext cx="594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Rectangle 28">
            <a:extLst>
              <a:ext uri="{FF2B5EF4-FFF2-40B4-BE49-F238E27FC236}">
                <a16:creationId xmlns:a16="http://schemas.microsoft.com/office/drawing/2014/main" id="{A7644459-DB2C-4562-A9D0-2F2294324AD4}"/>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5" name="Rectangle 29">
            <a:extLst>
              <a:ext uri="{FF2B5EF4-FFF2-40B4-BE49-F238E27FC236}">
                <a16:creationId xmlns:a16="http://schemas.microsoft.com/office/drawing/2014/main" id="{D918F48A-B858-48FD-847D-A822CB31B63D}"/>
              </a:ext>
            </a:extLst>
          </p:cNvPr>
          <p:cNvSpPr>
            <a:spLocks noChangeArrowheads="1"/>
          </p:cNvSpPr>
          <p:nvPr/>
        </p:nvSpPr>
        <p:spPr bwMode="auto">
          <a:xfrm>
            <a:off x="1524001" y="739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6" name="Date Placeholder 31">
            <a:extLst>
              <a:ext uri="{FF2B5EF4-FFF2-40B4-BE49-F238E27FC236}">
                <a16:creationId xmlns:a16="http://schemas.microsoft.com/office/drawing/2014/main" id="{E40F8C0D-9D43-4CEC-A899-E065F215C24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F564D8-0A14-4650-9AFF-5A957C5729BA}" type="datetime1">
              <a:rPr lang="en-US" altLang="en-US" smtClean="0">
                <a:solidFill>
                  <a:schemeClr val="tx2"/>
                </a:solidFill>
              </a:rPr>
              <a:pPr eaLnBrk="1" hangingPunct="1"/>
              <a:t>7/11/2022</a:t>
            </a:fld>
            <a:endParaRPr lang="en-US" altLang="en-US">
              <a:solidFill>
                <a:schemeClr val="tx2"/>
              </a:solidFill>
            </a:endParaRPr>
          </a:p>
        </p:txBody>
      </p:sp>
      <p:sp>
        <p:nvSpPr>
          <p:cNvPr id="15387" name="Footer Placeholder 33">
            <a:extLst>
              <a:ext uri="{FF2B5EF4-FFF2-40B4-BE49-F238E27FC236}">
                <a16:creationId xmlns:a16="http://schemas.microsoft.com/office/drawing/2014/main" id="{BA0692E3-47A9-485B-AF69-101D459A909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tx2"/>
                </a:solidFill>
              </a:rPr>
              <a:t>Power System Operation and Control</a:t>
            </a:r>
          </a:p>
        </p:txBody>
      </p:sp>
      <p:sp>
        <p:nvSpPr>
          <p:cNvPr id="33" name="Slide Number Placeholder 32">
            <a:extLst>
              <a:ext uri="{FF2B5EF4-FFF2-40B4-BE49-F238E27FC236}">
                <a16:creationId xmlns:a16="http://schemas.microsoft.com/office/drawing/2014/main" id="{98E2D4A1-2AC4-4F5A-AC38-3132A36C799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6C4CBA-184D-40DF-8860-E0919825CF34}" type="slidenum">
              <a:rPr lang="en-US" altLang="en-US">
                <a:solidFill>
                  <a:srgbClr val="FFFFFF"/>
                </a:solidFill>
                <a:latin typeface="Franklin Gothic Book" panose="020B0503020102020204" pitchFamily="34" charset="0"/>
              </a:rPr>
              <a:pPr eaLnBrk="1" hangingPunct="1"/>
              <a:t>12</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912E-DFB9-42AA-94C8-D82ED2C49797}"/>
              </a:ext>
            </a:extLst>
          </p:cNvPr>
          <p:cNvSpPr>
            <a:spLocks noGrp="1"/>
          </p:cNvSpPr>
          <p:nvPr>
            <p:ph type="title"/>
          </p:nvPr>
        </p:nvSpPr>
        <p:spPr>
          <a:xfrm>
            <a:off x="207818" y="138546"/>
            <a:ext cx="10363200" cy="720436"/>
          </a:xfrm>
        </p:spPr>
        <p:txBody>
          <a:bodyPr/>
          <a:lstStyle/>
          <a:p>
            <a:r>
              <a:rPr lang="en-US" b="1" i="0" dirty="0">
                <a:solidFill>
                  <a:srgbClr val="265667"/>
                </a:solidFill>
                <a:effectLst/>
                <a:latin typeface="Open Sans"/>
              </a:rPr>
              <a:t> </a:t>
            </a:r>
            <a:r>
              <a:rPr lang="en-US" b="1" u="sng" dirty="0">
                <a:solidFill>
                  <a:srgbClr val="265667"/>
                </a:solidFill>
                <a:latin typeface="Times New Roman" panose="02020603050405020304" pitchFamily="18" charset="0"/>
                <a:cs typeface="Times New Roman" panose="02020603050405020304" pitchFamily="18" charset="0"/>
              </a:rPr>
              <a:t>I</a:t>
            </a:r>
            <a:r>
              <a:rPr lang="en-US" b="1" u="sng" dirty="0">
                <a:solidFill>
                  <a:srgbClr val="265667"/>
                </a:solidFill>
                <a:effectLst/>
                <a:latin typeface="Times New Roman" panose="02020603050405020304" pitchFamily="18" charset="0"/>
                <a:cs typeface="Times New Roman" panose="02020603050405020304" pitchFamily="18" charset="0"/>
              </a:rPr>
              <a:t>sochronous governor</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152BF-97FE-4E6C-B6D5-0C5B7A1DFA7F}"/>
              </a:ext>
            </a:extLst>
          </p:cNvPr>
          <p:cNvSpPr>
            <a:spLocks noGrp="1"/>
          </p:cNvSpPr>
          <p:nvPr>
            <p:ph idx="1"/>
          </p:nvPr>
        </p:nvSpPr>
        <p:spPr>
          <a:xfrm>
            <a:off x="207818" y="955964"/>
            <a:ext cx="11582400" cy="5569527"/>
          </a:xfrm>
        </p:spPr>
        <p:txBody>
          <a:bodyPr>
            <a:normAutofit/>
          </a:bodyPr>
          <a:lstStyle/>
          <a:p>
            <a:r>
              <a:rPr lang="en-US" sz="2400" dirty="0">
                <a:latin typeface="Times New Roman" panose="02020603050405020304" pitchFamily="18" charset="0"/>
                <a:cs typeface="Times New Roman" panose="02020603050405020304" pitchFamily="18" charset="0"/>
              </a:rPr>
              <a:t>an integral controller resulting in constant speed </a:t>
            </a:r>
            <a:r>
              <a:rPr lang="en-US" sz="2400" b="0" i="0" dirty="0">
                <a:effectLst/>
                <a:latin typeface="Times New Roman" panose="02020603050405020304" pitchFamily="18" charset="0"/>
                <a:cs typeface="Times New Roman" panose="02020603050405020304" pitchFamily="18" charset="0"/>
              </a:rPr>
              <a:t>regardless of the load</a:t>
            </a:r>
            <a:r>
              <a:rPr lang="en-US" sz="2400" dirty="0">
                <a:latin typeface="Times New Roman" panose="02020603050405020304" pitchFamily="18" charset="0"/>
                <a:cs typeface="Times New Roman" panose="02020603050405020304" pitchFamily="18" charset="0"/>
              </a:rPr>
              <a:t> or </a:t>
            </a:r>
            <a:r>
              <a:rPr lang="en-US" sz="2400" b="0" i="0" dirty="0">
                <a:effectLst/>
                <a:latin typeface="Times New Roman" panose="02020603050405020304" pitchFamily="18" charset="0"/>
                <a:cs typeface="Times New Roman" panose="02020603050405020304" pitchFamily="18" charset="0"/>
              </a:rPr>
              <a:t> generators maintain a constant frequency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 suitable for multimachine systems (is isolated machine or non-coherent machine) ; slight differences in speed settings would cause them to fight or conflict against each other (since is not connected at same shaft) </a:t>
            </a:r>
          </a:p>
          <a:p>
            <a:r>
              <a:rPr lang="en-US" sz="2400" dirty="0">
                <a:latin typeface="Times New Roman" panose="02020603050405020304" pitchFamily="18" charset="0"/>
                <a:cs typeface="Times New Roman" panose="02020603050405020304" pitchFamily="18" charset="0"/>
              </a:rPr>
              <a:t>can be used only when a generator is supplying an isolated load or when only one generator in a system is required to respond to load changes</a:t>
            </a:r>
          </a:p>
        </p:txBody>
      </p:sp>
      <p:pic>
        <p:nvPicPr>
          <p:cNvPr id="7" name="Picture 6">
            <a:extLst>
              <a:ext uri="{FF2B5EF4-FFF2-40B4-BE49-F238E27FC236}">
                <a16:creationId xmlns:a16="http://schemas.microsoft.com/office/drawing/2014/main" id="{C6917530-A8D6-4570-89CD-A2DEA9A6F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 y="3538330"/>
            <a:ext cx="10335491" cy="3319670"/>
          </a:xfrm>
          <a:prstGeom prst="rect">
            <a:avLst/>
          </a:prstGeom>
        </p:spPr>
      </p:pic>
    </p:spTree>
    <p:extLst>
      <p:ext uri="{BB962C8B-B14F-4D97-AF65-F5344CB8AC3E}">
        <p14:creationId xmlns:p14="http://schemas.microsoft.com/office/powerpoint/2010/main" val="346337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00D4-9762-4CAD-AFFA-7F9C688FF586}"/>
              </a:ext>
            </a:extLst>
          </p:cNvPr>
          <p:cNvSpPr>
            <a:spLocks noGrp="1"/>
          </p:cNvSpPr>
          <p:nvPr>
            <p:ph type="title"/>
          </p:nvPr>
        </p:nvSpPr>
        <p:spPr>
          <a:xfrm>
            <a:off x="263236" y="110836"/>
            <a:ext cx="11090564" cy="858982"/>
          </a:xfrm>
        </p:spPr>
        <p:txBody>
          <a:bodyPr>
            <a:normAutofit fontScale="90000"/>
          </a:bodyPr>
          <a:lstStyle/>
          <a:p>
            <a:r>
              <a:rPr lang="en-US" b="1" u="sng" dirty="0"/>
              <a:t>Governor with Speed Droop/modelling of governor</a:t>
            </a:r>
          </a:p>
        </p:txBody>
      </p:sp>
      <p:sp>
        <p:nvSpPr>
          <p:cNvPr id="3" name="Content Placeholder 2">
            <a:extLst>
              <a:ext uri="{FF2B5EF4-FFF2-40B4-BE49-F238E27FC236}">
                <a16:creationId xmlns:a16="http://schemas.microsoft.com/office/drawing/2014/main" id="{B2461ACE-0098-4DBC-BF03-19ED098F46A0}"/>
              </a:ext>
            </a:extLst>
          </p:cNvPr>
          <p:cNvSpPr>
            <a:spLocks noGrp="1"/>
          </p:cNvSpPr>
          <p:nvPr>
            <p:ph idx="1"/>
          </p:nvPr>
        </p:nvSpPr>
        <p:spPr>
          <a:xfrm>
            <a:off x="263236" y="969818"/>
            <a:ext cx="11665528" cy="5638800"/>
          </a:xfrm>
        </p:spPr>
        <p:txBody>
          <a:bodyPr/>
          <a:lstStyle/>
          <a:p>
            <a:pPr marL="274320" indent="-274320" algn="just" eaLnBrk="1" fontAlgn="auto" hangingPunct="1">
              <a:spcBef>
                <a:spcPts val="580"/>
              </a:spcBef>
              <a:spcAft>
                <a:spcPts val="0"/>
              </a:spcAft>
              <a:buFont typeface="Wingdings 2"/>
              <a:buChar char=""/>
              <a:defRPr/>
            </a:pPr>
            <a:r>
              <a:rPr lang="en-US" sz="2800" dirty="0">
                <a:latin typeface="Times New Roman" panose="02020603050405020304" pitchFamily="18" charset="0"/>
                <a:cs typeface="Times New Roman" panose="02020603050405020304" pitchFamily="18" charset="0"/>
              </a:rPr>
              <a:t>The isochronous governors cannot be used when there are two or more units connected to the same system since each generator would have to precisely the same speed setting.</a:t>
            </a:r>
          </a:p>
          <a:p>
            <a:pPr marL="274320" indent="-274320" algn="just" eaLnBrk="1" fontAlgn="auto" hangingPunct="1">
              <a:spcBef>
                <a:spcPts val="580"/>
              </a:spcBef>
              <a:spcAft>
                <a:spcPts val="0"/>
              </a:spcAft>
              <a:buFont typeface="Wingdings 2"/>
              <a:buChar char=""/>
              <a:defRPr/>
            </a:pPr>
            <a:r>
              <a:rPr lang="en-US" sz="2800" dirty="0">
                <a:latin typeface="Times New Roman" panose="02020603050405020304" pitchFamily="18" charset="0"/>
                <a:cs typeface="Times New Roman" panose="02020603050405020304" pitchFamily="18" charset="0"/>
              </a:rPr>
              <a:t>For stable load sharing between two or more units operating in parallel, the governors are provided with a characteristics so that the speed drops as the load in increased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speed regulation or droop is provided to assure proper load sharing </a:t>
            </a:r>
          </a:p>
          <a:p>
            <a:r>
              <a:rPr lang="en-US" dirty="0">
                <a:latin typeface="Times New Roman" panose="02020603050405020304" pitchFamily="18" charset="0"/>
                <a:cs typeface="Times New Roman" panose="02020603050405020304" pitchFamily="18" charset="0"/>
              </a:rPr>
              <a:t>a proportional controller with a gain of 1/R</a:t>
            </a:r>
          </a:p>
          <a:p>
            <a:r>
              <a:rPr lang="en-US" dirty="0">
                <a:latin typeface="Times New Roman" panose="02020603050405020304" pitchFamily="18" charset="0"/>
                <a:cs typeface="Times New Roman" panose="02020603050405020304" pitchFamily="18" charset="0"/>
              </a:rPr>
              <a:t>The speed-load characteristic can be adjusted by changing governor settings; this is achieved in practice by operating speed-changer motor</a:t>
            </a:r>
          </a:p>
        </p:txBody>
      </p:sp>
    </p:spTree>
    <p:extLst>
      <p:ext uri="{BB962C8B-B14F-4D97-AF65-F5344CB8AC3E}">
        <p14:creationId xmlns:p14="http://schemas.microsoft.com/office/powerpoint/2010/main" val="386308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875E-B52E-45E6-88B0-8034899A3C2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9EA90DC-1780-49DD-A38B-D75A159E2C42}"/>
              </a:ext>
            </a:extLst>
          </p:cNvPr>
          <p:cNvSpPr>
            <a:spLocks noGrp="1"/>
          </p:cNvSpPr>
          <p:nvPr>
            <p:ph idx="1"/>
          </p:nvPr>
        </p:nvSpPr>
        <p:spPr>
          <a:xfrm>
            <a:off x="0" y="100082"/>
            <a:ext cx="12192000" cy="6757918"/>
          </a:xfrm>
        </p:spPr>
        <p:txBody>
          <a:bodyPr/>
          <a:lstStyle/>
          <a:p>
            <a:r>
              <a:rPr lang="en-US" dirty="0">
                <a:latin typeface="Times New Roman" panose="02020603050405020304" pitchFamily="18" charset="0"/>
                <a:cs typeface="Times New Roman" panose="02020603050405020304" pitchFamily="18" charset="0"/>
              </a:rPr>
              <a:t>To be able to run two or more generating units in parallel on a generating system, the governors are provided with a feedback signal that causes the speed error to go to zero at different values of generator output.</a:t>
            </a:r>
          </a:p>
          <a:p>
            <a:r>
              <a:rPr lang="en-US" dirty="0">
                <a:latin typeface="Times New Roman" panose="02020603050405020304" pitchFamily="18" charset="0"/>
                <a:cs typeface="Times New Roman" panose="02020603050405020304" pitchFamily="18" charset="0"/>
              </a:rPr>
              <a:t> This can be accomplished by adding a feedback loop around the integrator as shown in figure where the governor now has a net gain of l/R and a time constant TG</a:t>
            </a:r>
          </a:p>
        </p:txBody>
      </p:sp>
      <p:pic>
        <p:nvPicPr>
          <p:cNvPr id="5" name="Picture 4">
            <a:extLst>
              <a:ext uri="{FF2B5EF4-FFF2-40B4-BE49-F238E27FC236}">
                <a16:creationId xmlns:a16="http://schemas.microsoft.com/office/drawing/2014/main" id="{520791AF-2CF1-41E5-996A-A8723743A677}"/>
              </a:ext>
            </a:extLst>
          </p:cNvPr>
          <p:cNvPicPr>
            <a:picLocks noChangeAspect="1"/>
          </p:cNvPicPr>
          <p:nvPr/>
        </p:nvPicPr>
        <p:blipFill rotWithShape="1">
          <a:blip r:embed="rId2">
            <a:extLst>
              <a:ext uri="{28A0092B-C50C-407E-A947-70E740481C1C}">
                <a14:useLocalDpi xmlns:a14="http://schemas.microsoft.com/office/drawing/2010/main" val="0"/>
              </a:ext>
            </a:extLst>
          </a:blip>
          <a:srcRect l="2386" t="5058" r="1680" b="3861"/>
          <a:stretch/>
        </p:blipFill>
        <p:spPr>
          <a:xfrm>
            <a:off x="957921" y="2729948"/>
            <a:ext cx="9687339" cy="4027971"/>
          </a:xfrm>
          <a:prstGeom prst="rect">
            <a:avLst/>
          </a:prstGeom>
        </p:spPr>
      </p:pic>
    </p:spTree>
    <p:extLst>
      <p:ext uri="{BB962C8B-B14F-4D97-AF65-F5344CB8AC3E}">
        <p14:creationId xmlns:p14="http://schemas.microsoft.com/office/powerpoint/2010/main" val="74095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768E-0A64-4132-8034-A52734C6FE0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10D7010-3CED-425E-8A45-ABB583296161}"/>
              </a:ext>
            </a:extLst>
          </p:cNvPr>
          <p:cNvSpPr>
            <a:spLocks noGrp="1"/>
          </p:cNvSpPr>
          <p:nvPr>
            <p:ph idx="1"/>
          </p:nvPr>
        </p:nvSpPr>
        <p:spPr>
          <a:xfrm>
            <a:off x="138545" y="152400"/>
            <a:ext cx="11901055" cy="6567055"/>
          </a:xfrm>
        </p:spPr>
        <p:txBody>
          <a:bodyPr/>
          <a:lstStyle/>
          <a:p>
            <a:r>
              <a:rPr lang="en-US" dirty="0"/>
              <a:t>Figure shows an input labeled "load reference set point." By changing the load reference, the generator's governor characteristic can be set to give reference frequency at any desired unit output.</a:t>
            </a:r>
          </a:p>
        </p:txBody>
      </p:sp>
      <p:pic>
        <p:nvPicPr>
          <p:cNvPr id="5" name="Picture 4">
            <a:extLst>
              <a:ext uri="{FF2B5EF4-FFF2-40B4-BE49-F238E27FC236}">
                <a16:creationId xmlns:a16="http://schemas.microsoft.com/office/drawing/2014/main" id="{915AA21D-3014-4CB1-AAFE-D330A1E7C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6" y="1626016"/>
            <a:ext cx="8146472" cy="4866860"/>
          </a:xfrm>
          <a:prstGeom prst="rect">
            <a:avLst/>
          </a:prstGeom>
        </p:spPr>
      </p:pic>
    </p:spTree>
    <p:extLst>
      <p:ext uri="{BB962C8B-B14F-4D97-AF65-F5344CB8AC3E}">
        <p14:creationId xmlns:p14="http://schemas.microsoft.com/office/powerpoint/2010/main" val="425340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99F9-B475-4780-8097-ADFBA161B0A2}"/>
              </a:ext>
            </a:extLst>
          </p:cNvPr>
          <p:cNvSpPr>
            <a:spLocks noGrp="1"/>
          </p:cNvSpPr>
          <p:nvPr>
            <p:ph type="title"/>
          </p:nvPr>
        </p:nvSpPr>
        <p:spPr>
          <a:xfrm>
            <a:off x="193965" y="365126"/>
            <a:ext cx="11159836" cy="770948"/>
          </a:xfrm>
        </p:spPr>
        <p:txBody>
          <a:bodyPr/>
          <a:lstStyle/>
          <a:p>
            <a:r>
              <a:rPr lang="en-US" dirty="0"/>
              <a:t>3. </a:t>
            </a:r>
            <a:r>
              <a:rPr lang="en-US" b="1" u="sng" dirty="0"/>
              <a:t>Speed Governor modal</a:t>
            </a:r>
          </a:p>
        </p:txBody>
      </p:sp>
      <p:sp>
        <p:nvSpPr>
          <p:cNvPr id="3" name="Content Placeholder 2">
            <a:extLst>
              <a:ext uri="{FF2B5EF4-FFF2-40B4-BE49-F238E27FC236}">
                <a16:creationId xmlns:a16="http://schemas.microsoft.com/office/drawing/2014/main" id="{70C06F1F-228B-4DCC-B82E-5FA5B842113D}"/>
              </a:ext>
            </a:extLst>
          </p:cNvPr>
          <p:cNvSpPr>
            <a:spLocks noGrp="1"/>
          </p:cNvSpPr>
          <p:nvPr>
            <p:ph idx="1"/>
          </p:nvPr>
        </p:nvSpPr>
        <p:spPr>
          <a:xfrm>
            <a:off x="193963" y="1136074"/>
            <a:ext cx="11665527" cy="5356800"/>
          </a:xfrm>
        </p:spPr>
        <p:txBody>
          <a:bodyPr>
            <a:normAutofit/>
          </a:bodyPr>
          <a:lstStyle/>
          <a:p>
            <a:pPr algn="just" eaLnBrk="1" hangingPunct="1"/>
            <a:r>
              <a:rPr lang="en-US" altLang="en-US" sz="2400" dirty="0">
                <a:latin typeface="Times New Roman" panose="02020603050405020304" pitchFamily="18" charset="0"/>
                <a:cs typeface="Times New Roman" panose="02020603050405020304" pitchFamily="18" charset="0"/>
              </a:rPr>
              <a:t>The governor compensates for changes in the shaft speed</a:t>
            </a:r>
          </a:p>
          <a:p>
            <a:pPr lvl="1" algn="just" eaLnBrk="1" hangingPunct="1"/>
            <a:r>
              <a:rPr lang="en-US" altLang="en-US" dirty="0">
                <a:latin typeface="Times New Roman" panose="02020603050405020304" pitchFamily="18" charset="0"/>
                <a:cs typeface="Times New Roman" panose="02020603050405020304" pitchFamily="18" charset="0"/>
              </a:rPr>
              <a:t> changes in load will eventually lead to a change in shaft speed</a:t>
            </a:r>
          </a:p>
          <a:p>
            <a:pPr lvl="1" algn="just" eaLnBrk="1" hangingPunct="1"/>
            <a:r>
              <a:rPr lang="en-US" altLang="en-US" dirty="0">
                <a:latin typeface="Times New Roman" panose="02020603050405020304" pitchFamily="18" charset="0"/>
                <a:cs typeface="Times New Roman" panose="02020603050405020304" pitchFamily="18" charset="0"/>
              </a:rPr>
              <a:t> change in shaft speed is also seen as a change in system frequency</a:t>
            </a:r>
          </a:p>
          <a:p>
            <a:r>
              <a:rPr lang="en-US" sz="2400" dirty="0">
                <a:latin typeface="Times New Roman" panose="02020603050405020304" pitchFamily="18" charset="0"/>
                <a:cs typeface="Times New Roman" panose="02020603050405020304" pitchFamily="18" charset="0"/>
              </a:rPr>
              <a:t>So, from block diagram of governor, we redraw governor model</a:t>
            </a:r>
          </a:p>
        </p:txBody>
      </p:sp>
      <p:grpSp>
        <p:nvGrpSpPr>
          <p:cNvPr id="4" name="Group 51">
            <a:extLst>
              <a:ext uri="{FF2B5EF4-FFF2-40B4-BE49-F238E27FC236}">
                <a16:creationId xmlns:a16="http://schemas.microsoft.com/office/drawing/2014/main" id="{FA41BEC9-3B79-42BF-80F6-BB9194CF3A9D}"/>
              </a:ext>
            </a:extLst>
          </p:cNvPr>
          <p:cNvGrpSpPr>
            <a:grpSpLocks/>
          </p:cNvGrpSpPr>
          <p:nvPr/>
        </p:nvGrpSpPr>
        <p:grpSpPr bwMode="auto">
          <a:xfrm>
            <a:off x="1752600" y="3048000"/>
            <a:ext cx="6181725" cy="1743075"/>
            <a:chOff x="1600200" y="2895600"/>
            <a:chExt cx="6181725" cy="1743075"/>
          </a:xfrm>
        </p:grpSpPr>
        <p:grpSp>
          <p:nvGrpSpPr>
            <p:cNvPr id="5" name="Group 19">
              <a:extLst>
                <a:ext uri="{FF2B5EF4-FFF2-40B4-BE49-F238E27FC236}">
                  <a16:creationId xmlns:a16="http://schemas.microsoft.com/office/drawing/2014/main" id="{AE71713D-9EDB-4C39-8069-0A0FEF1B277A}"/>
                </a:ext>
              </a:extLst>
            </p:cNvPr>
            <p:cNvGrpSpPr>
              <a:grpSpLocks/>
            </p:cNvGrpSpPr>
            <p:nvPr/>
          </p:nvGrpSpPr>
          <p:grpSpPr bwMode="auto">
            <a:xfrm>
              <a:off x="2286000" y="2895600"/>
              <a:ext cx="4876800" cy="1743075"/>
              <a:chOff x="2355" y="2685"/>
              <a:chExt cx="7020" cy="2385"/>
            </a:xfrm>
          </p:grpSpPr>
          <p:sp>
            <p:nvSpPr>
              <p:cNvPr id="14" name="AutoShape 20">
                <a:extLst>
                  <a:ext uri="{FF2B5EF4-FFF2-40B4-BE49-F238E27FC236}">
                    <a16:creationId xmlns:a16="http://schemas.microsoft.com/office/drawing/2014/main" id="{D38BA2FA-41D4-4F00-AEBB-669718784A25}"/>
                  </a:ext>
                </a:extLst>
              </p:cNvPr>
              <p:cNvSpPr>
                <a:spLocks noChangeArrowheads="1"/>
              </p:cNvSpPr>
              <p:nvPr/>
            </p:nvSpPr>
            <p:spPr bwMode="auto">
              <a:xfrm>
                <a:off x="3705" y="4155"/>
                <a:ext cx="945" cy="840"/>
              </a:xfrm>
              <a:prstGeom prst="flowChartSummingJunction">
                <a:avLst/>
              </a:prstGeom>
              <a:solidFill>
                <a:srgbClr val="FFFFFF"/>
              </a:solidFill>
              <a:ln w="3175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5" name="AutoShape 21">
                <a:extLst>
                  <a:ext uri="{FF2B5EF4-FFF2-40B4-BE49-F238E27FC236}">
                    <a16:creationId xmlns:a16="http://schemas.microsoft.com/office/drawing/2014/main" id="{392846CE-2AD0-447E-9D41-DF5A2CEAB8EF}"/>
                  </a:ext>
                </a:extLst>
              </p:cNvPr>
              <p:cNvCxnSpPr>
                <a:cxnSpLocks noChangeShapeType="1"/>
              </p:cNvCxnSpPr>
              <p:nvPr/>
            </p:nvCxnSpPr>
            <p:spPr bwMode="auto">
              <a:xfrm>
                <a:off x="2355" y="4605"/>
                <a:ext cx="1350" cy="0"/>
              </a:xfrm>
              <a:prstGeom prst="straightConnector1">
                <a:avLst/>
              </a:prstGeom>
              <a:noFill/>
              <a:ln w="31750">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6" name="AutoShape 22">
                <a:extLst>
                  <a:ext uri="{FF2B5EF4-FFF2-40B4-BE49-F238E27FC236}">
                    <a16:creationId xmlns:a16="http://schemas.microsoft.com/office/drawing/2014/main" id="{D106FB78-8A6C-4297-A423-3FE12F9B07EF}"/>
                  </a:ext>
                </a:extLst>
              </p:cNvPr>
              <p:cNvCxnSpPr>
                <a:cxnSpLocks noChangeShapeType="1"/>
              </p:cNvCxnSpPr>
              <p:nvPr/>
            </p:nvCxnSpPr>
            <p:spPr bwMode="auto">
              <a:xfrm>
                <a:off x="4650" y="4605"/>
                <a:ext cx="1817" cy="0"/>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 name="Rectangle 23">
                <a:extLst>
                  <a:ext uri="{FF2B5EF4-FFF2-40B4-BE49-F238E27FC236}">
                    <a16:creationId xmlns:a16="http://schemas.microsoft.com/office/drawing/2014/main" id="{3380A8B3-A0FC-4ECC-90C9-FAB7AE79E2B3}"/>
                  </a:ext>
                </a:extLst>
              </p:cNvPr>
              <p:cNvSpPr>
                <a:spLocks noChangeArrowheads="1"/>
              </p:cNvSpPr>
              <p:nvPr/>
            </p:nvSpPr>
            <p:spPr bwMode="auto">
              <a:xfrm>
                <a:off x="6406" y="4155"/>
                <a:ext cx="1634" cy="915"/>
              </a:xfrm>
              <a:prstGeom prst="rect">
                <a:avLst/>
              </a:prstGeom>
              <a:solidFill>
                <a:srgbClr val="FFFFFF"/>
              </a:solidFill>
              <a:ln w="3175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8" name="AutoShape 24">
                <a:extLst>
                  <a:ext uri="{FF2B5EF4-FFF2-40B4-BE49-F238E27FC236}">
                    <a16:creationId xmlns:a16="http://schemas.microsoft.com/office/drawing/2014/main" id="{83C8742D-B651-46DC-B5B9-8A42DB9DC723}"/>
                  </a:ext>
                </a:extLst>
              </p:cNvPr>
              <p:cNvCxnSpPr>
                <a:cxnSpLocks noChangeShapeType="1"/>
              </p:cNvCxnSpPr>
              <p:nvPr/>
            </p:nvCxnSpPr>
            <p:spPr bwMode="auto">
              <a:xfrm>
                <a:off x="8040" y="4605"/>
                <a:ext cx="1335" cy="0"/>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25">
                <a:extLst>
                  <a:ext uri="{FF2B5EF4-FFF2-40B4-BE49-F238E27FC236}">
                    <a16:creationId xmlns:a16="http://schemas.microsoft.com/office/drawing/2014/main" id="{254CFCCF-C43D-48B1-A490-9A1581B60123}"/>
                  </a:ext>
                </a:extLst>
              </p:cNvPr>
              <p:cNvCxnSpPr>
                <a:cxnSpLocks noChangeShapeType="1"/>
              </p:cNvCxnSpPr>
              <p:nvPr/>
            </p:nvCxnSpPr>
            <p:spPr bwMode="auto">
              <a:xfrm flipV="1">
                <a:off x="4170" y="3000"/>
                <a:ext cx="0" cy="1155"/>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26">
                <a:extLst>
                  <a:ext uri="{FF2B5EF4-FFF2-40B4-BE49-F238E27FC236}">
                    <a16:creationId xmlns:a16="http://schemas.microsoft.com/office/drawing/2014/main" id="{17BC3E3B-D65F-4842-918D-2994D5E96B8B}"/>
                  </a:ext>
                </a:extLst>
              </p:cNvPr>
              <p:cNvCxnSpPr>
                <a:cxnSpLocks noChangeShapeType="1"/>
              </p:cNvCxnSpPr>
              <p:nvPr/>
            </p:nvCxnSpPr>
            <p:spPr bwMode="auto">
              <a:xfrm>
                <a:off x="4170" y="3000"/>
                <a:ext cx="2865" cy="0"/>
              </a:xfrm>
              <a:prstGeom prst="straightConnector1">
                <a:avLst/>
              </a:prstGeom>
              <a:noFill/>
              <a:ln w="31750">
                <a:solidFill>
                  <a:srgbClr val="000000"/>
                </a:solidFill>
                <a:round/>
                <a:headEnd/>
                <a:tailEnd type="oval" w="med" len="med"/>
              </a:ln>
              <a:extLst>
                <a:ext uri="{909E8E84-426E-40DD-AFC4-6F175D3DCCD1}">
                  <a14:hiddenFill xmlns:a14="http://schemas.microsoft.com/office/drawing/2010/main">
                    <a:noFill/>
                  </a14:hiddenFill>
                </a:ext>
              </a:extLst>
            </p:spPr>
          </p:cxnSp>
          <p:sp>
            <p:nvSpPr>
              <p:cNvPr id="21" name="Rectangle 27">
                <a:extLst>
                  <a:ext uri="{FF2B5EF4-FFF2-40B4-BE49-F238E27FC236}">
                    <a16:creationId xmlns:a16="http://schemas.microsoft.com/office/drawing/2014/main" id="{1F01CED0-7449-4CE6-96B7-C6C309BB5272}"/>
                  </a:ext>
                </a:extLst>
              </p:cNvPr>
              <p:cNvSpPr>
                <a:spLocks noChangeArrowheads="1"/>
              </p:cNvSpPr>
              <p:nvPr/>
            </p:nvSpPr>
            <p:spPr bwMode="auto">
              <a:xfrm>
                <a:off x="5256" y="2685"/>
                <a:ext cx="1010" cy="630"/>
              </a:xfrm>
              <a:prstGeom prst="rect">
                <a:avLst/>
              </a:prstGeom>
              <a:solidFill>
                <a:srgbClr val="FFFFFF"/>
              </a:solidFill>
              <a:ln w="3175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pic>
          <p:nvPicPr>
            <p:cNvPr id="6" name="Picture 28">
              <a:extLst>
                <a:ext uri="{FF2B5EF4-FFF2-40B4-BE49-F238E27FC236}">
                  <a16:creationId xmlns:a16="http://schemas.microsoft.com/office/drawing/2014/main" id="{295FE0DD-A237-4A66-93FF-99BFD3BEFD9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2895600"/>
              <a:ext cx="1143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a:extLst>
                <a:ext uri="{FF2B5EF4-FFF2-40B4-BE49-F238E27FC236}">
                  <a16:creationId xmlns:a16="http://schemas.microsoft.com/office/drawing/2014/main" id="{25465391-1CA9-4C33-B39E-C8CA4D82604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4191000"/>
              <a:ext cx="5238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4">
              <a:extLst>
                <a:ext uri="{FF2B5EF4-FFF2-40B4-BE49-F238E27FC236}">
                  <a16:creationId xmlns:a16="http://schemas.microsoft.com/office/drawing/2014/main" id="{0A6D8AD4-3102-4B64-B692-518BCF61DDB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3048000"/>
              <a:ext cx="4572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7">
              <a:extLst>
                <a:ext uri="{FF2B5EF4-FFF2-40B4-BE49-F238E27FC236}">
                  <a16:creationId xmlns:a16="http://schemas.microsoft.com/office/drawing/2014/main" id="{9D8FA0D3-A83F-48A9-B217-F4EECBCC45F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9000" y="4191000"/>
              <a:ext cx="5429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0">
              <a:extLst>
                <a:ext uri="{FF2B5EF4-FFF2-40B4-BE49-F238E27FC236}">
                  <a16:creationId xmlns:a16="http://schemas.microsoft.com/office/drawing/2014/main" id="{80DD45C3-F64E-411F-A5B1-BE4FCB9B85B3}"/>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069773"/>
              <a:ext cx="685800" cy="54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3">
              <a:extLst>
                <a:ext uri="{FF2B5EF4-FFF2-40B4-BE49-F238E27FC236}">
                  <a16:creationId xmlns:a16="http://schemas.microsoft.com/office/drawing/2014/main" id="{8BFD9A91-210E-412B-9872-09BC43F37212}"/>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6600" y="4114800"/>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6">
              <a:extLst>
                <a:ext uri="{FF2B5EF4-FFF2-40B4-BE49-F238E27FC236}">
                  <a16:creationId xmlns:a16="http://schemas.microsoft.com/office/drawing/2014/main" id="{49E389BF-395D-415D-99EA-877C5520C574}"/>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7600" y="4114800"/>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9">
              <a:extLst>
                <a:ext uri="{FF2B5EF4-FFF2-40B4-BE49-F238E27FC236}">
                  <a16:creationId xmlns:a16="http://schemas.microsoft.com/office/drawing/2014/main" id="{05F4A92D-F2EB-4751-992A-6E789EDF4DB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3962400"/>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 name="Picture 52">
            <a:extLst>
              <a:ext uri="{FF2B5EF4-FFF2-40B4-BE49-F238E27FC236}">
                <a16:creationId xmlns:a16="http://schemas.microsoft.com/office/drawing/2014/main" id="{DB629BEE-F13C-40FB-B261-8B38690DD281}"/>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5448120"/>
            <a:ext cx="4135582" cy="100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56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96A5-E541-42D0-98E8-CC5761D46593}"/>
              </a:ext>
            </a:extLst>
          </p:cNvPr>
          <p:cNvSpPr>
            <a:spLocks noGrp="1"/>
          </p:cNvSpPr>
          <p:nvPr>
            <p:ph type="title"/>
          </p:nvPr>
        </p:nvSpPr>
        <p:spPr>
          <a:xfrm>
            <a:off x="263236" y="96983"/>
            <a:ext cx="11090564" cy="803562"/>
          </a:xfrm>
        </p:spPr>
        <p:txBody>
          <a:bodyPr/>
          <a:lstStyle/>
          <a:p>
            <a:r>
              <a:rPr lang="en-US" b="1" u="sng" dirty="0">
                <a:latin typeface="Times New Roman" panose="02020603050405020304" pitchFamily="18" charset="0"/>
                <a:cs typeface="Times New Roman" panose="02020603050405020304" pitchFamily="18" charset="0"/>
              </a:rPr>
              <a:t>Speed-droop characteristic(R) </a:t>
            </a:r>
          </a:p>
        </p:txBody>
      </p:sp>
      <p:sp>
        <p:nvSpPr>
          <p:cNvPr id="3" name="Content Placeholder 2">
            <a:extLst>
              <a:ext uri="{FF2B5EF4-FFF2-40B4-BE49-F238E27FC236}">
                <a16:creationId xmlns:a16="http://schemas.microsoft.com/office/drawing/2014/main" id="{C67A3D60-0E3F-4FB4-9102-FCF6AEBF75D9}"/>
              </a:ext>
            </a:extLst>
          </p:cNvPr>
          <p:cNvSpPr>
            <a:spLocks noGrp="1"/>
          </p:cNvSpPr>
          <p:nvPr>
            <p:ph idx="1"/>
          </p:nvPr>
        </p:nvSpPr>
        <p:spPr>
          <a:xfrm>
            <a:off x="263236" y="900544"/>
            <a:ext cx="11665528" cy="5860473"/>
          </a:xfrm>
        </p:spPr>
        <p:txBody>
          <a:bodyPr/>
          <a:lstStyle/>
          <a:p>
            <a:r>
              <a:rPr lang="en-US" sz="2400" dirty="0"/>
              <a:t>The result of adding the feedback loop with gain R is a governor characteristic as shown in Fig. The value of R (speed slope) determines the slope of the characteristic. Where R determines the change on the unit's output for a given change in frequency.</a:t>
            </a:r>
          </a:p>
          <a:p>
            <a:r>
              <a:rPr lang="en-US" sz="2400" dirty="0"/>
              <a:t>The value of R determine the steady state speed versus load characteristics of generating unit. </a:t>
            </a:r>
          </a:p>
          <a:p>
            <a:r>
              <a:rPr lang="en-US" sz="2400" dirty="0"/>
              <a:t>The ratio of speed deviation(</a:t>
            </a:r>
            <a:r>
              <a:rPr lang="el-GR" sz="2400" dirty="0"/>
              <a:t>Δω</a:t>
            </a:r>
            <a:r>
              <a:rPr lang="en-US" sz="2400" dirty="0"/>
              <a:t>) or frequency deviation (</a:t>
            </a:r>
            <a:r>
              <a:rPr lang="el-GR" sz="2400" dirty="0"/>
              <a:t>Δ</a:t>
            </a:r>
            <a:r>
              <a:rPr lang="en-US" sz="2400" dirty="0"/>
              <a:t>f) to change in valve/gate position (</a:t>
            </a:r>
            <a:r>
              <a:rPr lang="el-GR" sz="2400" dirty="0"/>
              <a:t>Δ</a:t>
            </a:r>
            <a:r>
              <a:rPr lang="en-US" sz="2400" dirty="0"/>
              <a:t>Y) or power output (</a:t>
            </a:r>
            <a:r>
              <a:rPr lang="el-GR" sz="2400" dirty="0"/>
              <a:t>Δ</a:t>
            </a:r>
            <a:r>
              <a:rPr lang="en-US" sz="2400" dirty="0"/>
              <a:t>P) is equal to R.</a:t>
            </a:r>
          </a:p>
          <a:p>
            <a:endParaRPr lang="en-US" sz="2400" dirty="0"/>
          </a:p>
          <a:p>
            <a:endParaRPr lang="en-US" dirty="0"/>
          </a:p>
        </p:txBody>
      </p:sp>
      <p:pic>
        <p:nvPicPr>
          <p:cNvPr id="5" name="Picture 2">
            <a:extLst>
              <a:ext uri="{FF2B5EF4-FFF2-40B4-BE49-F238E27FC236}">
                <a16:creationId xmlns:a16="http://schemas.microsoft.com/office/drawing/2014/main" id="{EB6F1347-ED9F-4C4A-B82C-1F84460DD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491" y="3616038"/>
            <a:ext cx="8769927" cy="299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74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6776-F25C-429D-A404-7F1799AD8009}"/>
              </a:ext>
            </a:extLst>
          </p:cNvPr>
          <p:cNvSpPr>
            <a:spLocks noGrp="1"/>
          </p:cNvSpPr>
          <p:nvPr>
            <p:ph type="title"/>
          </p:nvPr>
        </p:nvSpPr>
        <p:spPr>
          <a:xfrm>
            <a:off x="235527" y="96982"/>
            <a:ext cx="11568546" cy="803563"/>
          </a:xfrm>
        </p:spPr>
        <p:txBody>
          <a:bodyPr>
            <a:normAutofit fontScale="90000"/>
          </a:bodyPr>
          <a:lstStyle/>
          <a:p>
            <a:r>
              <a:rPr lang="en-US" b="1" u="sng" dirty="0">
                <a:latin typeface="Times New Roman" panose="02020603050405020304" pitchFamily="18" charset="0"/>
                <a:cs typeface="Times New Roman" panose="02020603050405020304" pitchFamily="18" charset="0"/>
              </a:rPr>
              <a:t>Paralleled generators sharing active power of load</a:t>
            </a:r>
          </a:p>
        </p:txBody>
      </p:sp>
      <p:sp>
        <p:nvSpPr>
          <p:cNvPr id="3" name="Content Placeholder 2">
            <a:extLst>
              <a:ext uri="{FF2B5EF4-FFF2-40B4-BE49-F238E27FC236}">
                <a16:creationId xmlns:a16="http://schemas.microsoft.com/office/drawing/2014/main" id="{3A6FB79C-70A5-45AE-A001-489FC999B657}"/>
              </a:ext>
            </a:extLst>
          </p:cNvPr>
          <p:cNvSpPr>
            <a:spLocks noGrp="1"/>
          </p:cNvSpPr>
          <p:nvPr>
            <p:ph idx="1"/>
          </p:nvPr>
        </p:nvSpPr>
        <p:spPr>
          <a:xfrm>
            <a:off x="235527" y="900544"/>
            <a:ext cx="11720946" cy="5763491"/>
          </a:xfrm>
        </p:spPr>
        <p:txBody>
          <a:bodyPr>
            <a:normAutofit fontScale="92500" lnSpcReduction="20000"/>
          </a:bodyPr>
          <a:lstStyle/>
          <a:p>
            <a:pPr algn="just" eaLnBrk="1" hangingPunct="1"/>
            <a:r>
              <a:rPr lang="en-US" altLang="en-US" sz="2800" dirty="0"/>
              <a:t>If two or more generators with drooping governor characteristics are connected to a power system, there will be a unique frequency at which they will share a load change</a:t>
            </a:r>
          </a:p>
          <a:p>
            <a:pPr algn="just" eaLnBrk="1" hangingPunct="1"/>
            <a:r>
              <a:rPr lang="en-US" altLang="en-US" sz="2800" dirty="0"/>
              <a:t>They are initially at nominal frequency f</a:t>
            </a:r>
            <a:r>
              <a:rPr lang="en-US" altLang="en-US" sz="2800" baseline="-25000" dirty="0"/>
              <a:t>0</a:t>
            </a:r>
            <a:r>
              <a:rPr lang="en-US" altLang="en-US" sz="2800" dirty="0"/>
              <a:t>,with outputs P</a:t>
            </a:r>
            <a:r>
              <a:rPr lang="en-US" altLang="en-US" sz="2800" baseline="-25000" dirty="0"/>
              <a:t>1</a:t>
            </a:r>
            <a:r>
              <a:rPr lang="en-US" altLang="en-US" sz="2800" dirty="0"/>
              <a:t> and P</a:t>
            </a:r>
            <a:r>
              <a:rPr lang="en-US" altLang="en-US" sz="2800" baseline="-25000" dirty="0"/>
              <a:t>2</a:t>
            </a:r>
            <a:r>
              <a:rPr lang="en-US" altLang="en-US" sz="2800" dirty="0"/>
              <a:t>.</a:t>
            </a:r>
          </a:p>
          <a:p>
            <a:pPr algn="just" eaLnBrk="1" hangingPunct="1"/>
            <a:r>
              <a:rPr lang="en-US" altLang="en-US" sz="2800" dirty="0"/>
              <a:t>When a load increases </a:t>
            </a:r>
            <a:r>
              <a:rPr lang="el-GR" altLang="en-US" sz="2800" dirty="0"/>
              <a:t>Δ</a:t>
            </a:r>
            <a:r>
              <a:rPr lang="en-US" altLang="en-US" sz="2800" dirty="0"/>
              <a:t>P</a:t>
            </a:r>
            <a:r>
              <a:rPr lang="en-US" altLang="en-US" sz="2800" baseline="-25000" dirty="0"/>
              <a:t>L</a:t>
            </a:r>
            <a:r>
              <a:rPr lang="en-US" altLang="en-US" sz="2800" dirty="0"/>
              <a:t> causes the units to slow down, the governors increase output until they reach a new common operating frequency f’. </a:t>
            </a:r>
          </a:p>
          <a:p>
            <a:pPr algn="just" eaLnBrk="1" hangingPunct="1"/>
            <a:r>
              <a:rPr lang="en-US" altLang="en-US" sz="2800" dirty="0"/>
              <a:t>The amount of load picked up by each unit depends on the droop characteristics:</a:t>
            </a:r>
          </a:p>
          <a:p>
            <a:pPr algn="just" eaLnBrk="1" hangingPunct="1"/>
            <a:endParaRPr lang="en-US" altLang="en-US" dirty="0"/>
          </a:p>
          <a:p>
            <a:pPr algn="just" eaLnBrk="1" hangingPunct="1"/>
            <a:endParaRPr lang="en-US" altLang="en-US" dirty="0"/>
          </a:p>
          <a:p>
            <a:pPr algn="just" eaLnBrk="1" hangingPunct="1"/>
            <a:endParaRPr lang="en-US" altLang="en-US" dirty="0"/>
          </a:p>
          <a:p>
            <a:pPr eaLnBrk="1" hangingPunct="1"/>
            <a:r>
              <a:rPr lang="en-US" altLang="en-US" sz="2800" dirty="0"/>
              <a:t>Hence</a:t>
            </a:r>
          </a:p>
          <a:p>
            <a:pPr eaLnBrk="1" hangingPunct="1"/>
            <a:endParaRPr lang="en-US" altLang="en-US" sz="2800" dirty="0"/>
          </a:p>
          <a:p>
            <a:pPr marL="0" indent="0" eaLnBrk="1" hangingPunct="1">
              <a:buNone/>
            </a:pPr>
            <a:endParaRPr lang="en-US" altLang="en-US" sz="2800" dirty="0"/>
          </a:p>
          <a:p>
            <a:pPr algn="just" eaLnBrk="1" hangingPunct="1"/>
            <a:r>
              <a:rPr lang="en-US" altLang="en-US" sz="2800" dirty="0"/>
              <a:t>If the percentage of regulation of the units are nearly equal, the change in the outputs of each unit will be nearly in proportion to its rating</a:t>
            </a:r>
          </a:p>
          <a:p>
            <a:pPr algn="just" eaLnBrk="1" hangingPunct="1"/>
            <a:endParaRPr lang="en-US" altLang="en-US" sz="2800" dirty="0"/>
          </a:p>
          <a:p>
            <a:endParaRPr lang="en-US" dirty="0"/>
          </a:p>
        </p:txBody>
      </p:sp>
      <p:pic>
        <p:nvPicPr>
          <p:cNvPr id="4" name="Picture 3">
            <a:extLst>
              <a:ext uri="{FF2B5EF4-FFF2-40B4-BE49-F238E27FC236}">
                <a16:creationId xmlns:a16="http://schemas.microsoft.com/office/drawing/2014/main" id="{2E4ED018-2032-459A-A1FE-A2B96539D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704" y="3325090"/>
            <a:ext cx="3027218" cy="110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58E4B7D9-EE1B-46EB-A0AB-D3A522EDA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272" y="4667249"/>
            <a:ext cx="1898676" cy="1031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21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9835-ED5A-4445-A66C-392CC3D0ED53}"/>
              </a:ext>
            </a:extLst>
          </p:cNvPr>
          <p:cNvSpPr>
            <a:spLocks noGrp="1"/>
          </p:cNvSpPr>
          <p:nvPr>
            <p:ph type="title"/>
          </p:nvPr>
        </p:nvSpPr>
        <p:spPr>
          <a:xfrm>
            <a:off x="471055" y="110837"/>
            <a:ext cx="10882745" cy="734290"/>
          </a:xfrm>
        </p:spPr>
        <p:txBody>
          <a:bodyPr/>
          <a:lstStyle/>
          <a:p>
            <a:r>
              <a:rPr lang="en-US" b="1" u="sng" dirty="0"/>
              <a:t>INTRODUCTION</a:t>
            </a:r>
          </a:p>
        </p:txBody>
      </p:sp>
      <p:sp>
        <p:nvSpPr>
          <p:cNvPr id="3" name="Content Placeholder 2">
            <a:extLst>
              <a:ext uri="{FF2B5EF4-FFF2-40B4-BE49-F238E27FC236}">
                <a16:creationId xmlns:a16="http://schemas.microsoft.com/office/drawing/2014/main" id="{5EE9988A-2E13-469D-9A2B-F670E150061D}"/>
              </a:ext>
            </a:extLst>
          </p:cNvPr>
          <p:cNvSpPr>
            <a:spLocks noGrp="1"/>
          </p:cNvSpPr>
          <p:nvPr>
            <p:ph idx="1"/>
          </p:nvPr>
        </p:nvSpPr>
        <p:spPr>
          <a:xfrm>
            <a:off x="993913" y="942108"/>
            <a:ext cx="11073395" cy="5915891"/>
          </a:xfrm>
        </p:spPr>
        <p:txBody>
          <a:bodyPr>
            <a:normAutofit fontScale="92500" lnSpcReduction="10000"/>
          </a:bodyPr>
          <a:lstStyle/>
          <a:p>
            <a:r>
              <a:rPr lang="en-US" b="1" i="0" dirty="0">
                <a:solidFill>
                  <a:srgbClr val="202122"/>
                </a:solidFill>
                <a:effectLst/>
                <a:latin typeface="Arial" panose="020B0604020202020204" pitchFamily="34" charset="0"/>
              </a:rPr>
              <a:t>Automatic generation control</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AGC</a:t>
            </a:r>
            <a:r>
              <a:rPr lang="en-US" b="0" i="0" dirty="0">
                <a:solidFill>
                  <a:srgbClr val="202122"/>
                </a:solidFill>
                <a:effectLst/>
                <a:latin typeface="Arial" panose="020B0604020202020204" pitchFamily="34" charset="0"/>
              </a:rPr>
              <a:t>) is a system for adjusting the power output of multiple generators at different </a:t>
            </a:r>
            <a:r>
              <a:rPr lang="en-US" dirty="0">
                <a:latin typeface="Arial" panose="020B0604020202020204" pitchFamily="34" charset="0"/>
              </a:rPr>
              <a:t>power plants</a:t>
            </a:r>
            <a:r>
              <a:rPr lang="en-US" b="0" i="0" dirty="0">
                <a:solidFill>
                  <a:srgbClr val="202122"/>
                </a:solidFill>
                <a:effectLst/>
                <a:latin typeface="Arial" panose="020B0604020202020204" pitchFamily="34" charset="0"/>
              </a:rPr>
              <a:t>, in response to changes in the load</a:t>
            </a:r>
          </a:p>
          <a:p>
            <a:r>
              <a:rPr lang="en-US" dirty="0"/>
              <a:t>The main objective of power system operation and control is to maintain continuous supply of power with an acceptable quality, to all the consumers in the system. </a:t>
            </a:r>
          </a:p>
          <a:p>
            <a:r>
              <a:rPr lang="en-US" dirty="0"/>
              <a:t>The system will be in equilibrium, when there is a balance between the power demand and the power generated. As the power in AC form has real and reactive components: the real power balance; as well as the reactive power balance is to be achieved. </a:t>
            </a:r>
          </a:p>
          <a:p>
            <a:r>
              <a:rPr lang="en-US" dirty="0"/>
              <a:t>There are two basic control mechanisms used to achieve reactive power balance (acceptable voltage profile) and real power balance (acceptable frequency values). </a:t>
            </a:r>
          </a:p>
          <a:p>
            <a:pPr marL="0" indent="0">
              <a:buNone/>
            </a:pPr>
            <a:r>
              <a:rPr lang="en-US" dirty="0"/>
              <a:t>	1) Automatic voltage regulator (AVR) and</a:t>
            </a:r>
          </a:p>
          <a:p>
            <a:pPr marL="0" indent="0">
              <a:buNone/>
            </a:pPr>
            <a:r>
              <a:rPr lang="en-US" dirty="0"/>
              <a:t>	2) Automatic load frequency control (ALFC) or automatic generation control (AGC)</a:t>
            </a:r>
          </a:p>
        </p:txBody>
      </p:sp>
    </p:spTree>
    <p:extLst>
      <p:ext uri="{BB962C8B-B14F-4D97-AF65-F5344CB8AC3E}">
        <p14:creationId xmlns:p14="http://schemas.microsoft.com/office/powerpoint/2010/main" val="1889958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3A9B-C155-462A-B615-A5EE2A9E3174}"/>
              </a:ext>
            </a:extLst>
          </p:cNvPr>
          <p:cNvSpPr>
            <a:spLocks noGrp="1"/>
          </p:cNvSpPr>
          <p:nvPr>
            <p:ph type="title"/>
          </p:nvPr>
        </p:nvSpPr>
        <p:spPr/>
        <p:txBody>
          <a:bodyPr/>
          <a:lstStyle/>
          <a:p>
            <a:r>
              <a:rPr lang="en-US" dirty="0"/>
              <a:t> </a:t>
            </a:r>
          </a:p>
        </p:txBody>
      </p:sp>
      <p:pic>
        <p:nvPicPr>
          <p:cNvPr id="7" name="Picture 4">
            <a:extLst>
              <a:ext uri="{FF2B5EF4-FFF2-40B4-BE49-F238E27FC236}">
                <a16:creationId xmlns:a16="http://schemas.microsoft.com/office/drawing/2014/main" id="{79A66CC3-E3B2-44D3-95A3-FB33E45B8C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92234"/>
            <a:ext cx="8541327" cy="317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14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D37E-F469-4C9B-A73B-DE5665825DF2}"/>
              </a:ext>
            </a:extLst>
          </p:cNvPr>
          <p:cNvSpPr>
            <a:spLocks noGrp="1"/>
          </p:cNvSpPr>
          <p:nvPr>
            <p:ph type="title"/>
          </p:nvPr>
        </p:nvSpPr>
        <p:spPr>
          <a:xfrm>
            <a:off x="346365" y="274637"/>
            <a:ext cx="9864435" cy="889747"/>
          </a:xfrm>
        </p:spPr>
        <p:txBody>
          <a:bodyPr>
            <a:normAutofit fontScale="90000"/>
          </a:bodyPr>
          <a:lstStyle/>
          <a:p>
            <a:pPr>
              <a:defRPr/>
            </a:pPr>
            <a:r>
              <a:rPr lang="en-US" sz="3200" b="1" dirty="0">
                <a:effectLst>
                  <a:outerShdw blurRad="38100" dist="38100" dir="2700000" algn="tl">
                    <a:srgbClr val="000000">
                      <a:alpha val="43137"/>
                    </a:srgbClr>
                  </a:outerShdw>
                </a:effectLst>
              </a:rPr>
              <a:t>5. </a:t>
            </a:r>
            <a:r>
              <a:rPr lang="en-US" sz="3200" b="1" u="sng" dirty="0">
                <a:effectLst>
                  <a:outerShdw blurRad="38100" dist="38100" dir="2700000" algn="tl">
                    <a:srgbClr val="000000">
                      <a:alpha val="43137"/>
                    </a:srgbClr>
                  </a:outerShdw>
                </a:effectLst>
              </a:rPr>
              <a:t>OVER ALL Model of Load frequency control of single area / block diagram representation of isolated system </a:t>
            </a:r>
          </a:p>
        </p:txBody>
      </p:sp>
      <p:sp>
        <p:nvSpPr>
          <p:cNvPr id="16387" name="Date Placeholder 64">
            <a:extLst>
              <a:ext uri="{FF2B5EF4-FFF2-40B4-BE49-F238E27FC236}">
                <a16:creationId xmlns:a16="http://schemas.microsoft.com/office/drawing/2014/main" id="{0EF82867-183B-4F71-84B6-3868B0D90CB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3C7998-E3C4-41C5-AB8D-CCF4C6B1BDEF}" type="datetime1">
              <a:rPr lang="en-US" altLang="en-US" smtClean="0">
                <a:solidFill>
                  <a:schemeClr val="tx2"/>
                </a:solidFill>
              </a:rPr>
              <a:pPr eaLnBrk="1" hangingPunct="1"/>
              <a:t>7/11/2022</a:t>
            </a:fld>
            <a:endParaRPr lang="en-US" altLang="en-US">
              <a:solidFill>
                <a:schemeClr val="tx2"/>
              </a:solidFill>
            </a:endParaRPr>
          </a:p>
        </p:txBody>
      </p:sp>
      <p:sp>
        <p:nvSpPr>
          <p:cNvPr id="16388" name="Footer Placeholder 66">
            <a:extLst>
              <a:ext uri="{FF2B5EF4-FFF2-40B4-BE49-F238E27FC236}">
                <a16:creationId xmlns:a16="http://schemas.microsoft.com/office/drawing/2014/main" id="{3D64A3F7-D691-4D23-86AF-1D6FF0A1C4A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tx2"/>
                </a:solidFill>
              </a:rPr>
              <a:t>  </a:t>
            </a:r>
          </a:p>
        </p:txBody>
      </p:sp>
      <p:sp>
        <p:nvSpPr>
          <p:cNvPr id="66" name="Slide Number Placeholder 65">
            <a:extLst>
              <a:ext uri="{FF2B5EF4-FFF2-40B4-BE49-F238E27FC236}">
                <a16:creationId xmlns:a16="http://schemas.microsoft.com/office/drawing/2014/main" id="{82BF62B8-17C8-440C-A324-E393384FAB6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8B58EE-01C9-4DB4-9B7F-916F30949F7D}" type="slidenum">
              <a:rPr lang="en-US" altLang="en-US">
                <a:solidFill>
                  <a:srgbClr val="FFFFFF"/>
                </a:solidFill>
                <a:latin typeface="Franklin Gothic Book" panose="020B0503020102020204" pitchFamily="34" charset="0"/>
              </a:rPr>
              <a:pPr eaLnBrk="1" hangingPunct="1"/>
              <a:t>21</a:t>
            </a:fld>
            <a:endParaRPr lang="en-US" altLang="en-US">
              <a:solidFill>
                <a:srgbClr val="FFFFFF"/>
              </a:solidFill>
              <a:latin typeface="Franklin Gothic Book" panose="020B0503020102020204" pitchFamily="34" charset="0"/>
            </a:endParaRPr>
          </a:p>
        </p:txBody>
      </p:sp>
      <p:sp>
        <p:nvSpPr>
          <p:cNvPr id="4" name="Title 1">
            <a:extLst>
              <a:ext uri="{FF2B5EF4-FFF2-40B4-BE49-F238E27FC236}">
                <a16:creationId xmlns:a16="http://schemas.microsoft.com/office/drawing/2014/main" id="{CF0E0758-0746-4314-9BF4-9562FA832D7E}"/>
              </a:ext>
            </a:extLst>
          </p:cNvPr>
          <p:cNvSpPr txBox="1">
            <a:spLocks/>
          </p:cNvSpPr>
          <p:nvPr/>
        </p:nvSpPr>
        <p:spPr bwMode="auto">
          <a:xfrm>
            <a:off x="2133600" y="5791201"/>
            <a:ext cx="8229600" cy="563563"/>
          </a:xfrm>
          <a:prstGeom prst="rect">
            <a:avLst/>
          </a:prstGeom>
          <a:noFill/>
          <a:ln w="9525">
            <a:noFill/>
            <a:miter lim="800000"/>
            <a:headEnd/>
            <a:tailEnd/>
          </a:ln>
        </p:spPr>
        <p:txBody>
          <a:bodyPr anchor="ctr"/>
          <a:lstStyle/>
          <a:p>
            <a:pPr algn="ctr">
              <a:defRPr/>
            </a:pPr>
            <a:r>
              <a:rPr lang="en-US" sz="2400" b="1" dirty="0">
                <a:effectLst>
                  <a:outerShdw blurRad="38100" dist="38100" dir="2700000" algn="tl">
                    <a:srgbClr val="000000">
                      <a:alpha val="43137"/>
                    </a:srgbClr>
                  </a:outerShdw>
                </a:effectLst>
                <a:latin typeface="+mj-lt"/>
                <a:ea typeface="+mj-ea"/>
                <a:cs typeface="+mj-cs"/>
              </a:rPr>
              <a:t>Complete Block diagram representation of LFC </a:t>
            </a:r>
          </a:p>
        </p:txBody>
      </p:sp>
      <p:sp>
        <p:nvSpPr>
          <p:cNvPr id="16391" name="Rectangle 23">
            <a:extLst>
              <a:ext uri="{FF2B5EF4-FFF2-40B4-BE49-F238E27FC236}">
                <a16:creationId xmlns:a16="http://schemas.microsoft.com/office/drawing/2014/main" id="{9B5BFC78-A0C9-49FF-BEB2-F86042D3998B}"/>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2" name="Rectangle 25">
            <a:extLst>
              <a:ext uri="{FF2B5EF4-FFF2-40B4-BE49-F238E27FC236}">
                <a16:creationId xmlns:a16="http://schemas.microsoft.com/office/drawing/2014/main" id="{F7A506C0-AEB1-4216-A07A-0E23A97D404C}"/>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3" name="Rectangle 26">
            <a:extLst>
              <a:ext uri="{FF2B5EF4-FFF2-40B4-BE49-F238E27FC236}">
                <a16:creationId xmlns:a16="http://schemas.microsoft.com/office/drawing/2014/main" id="{EC42BD31-4EB9-41ED-AAD2-F9A414842944}"/>
              </a:ext>
            </a:extLst>
          </p:cNvPr>
          <p:cNvSpPr>
            <a:spLocks noChangeArrowheads="1"/>
          </p:cNvSpPr>
          <p:nvPr/>
        </p:nvSpPr>
        <p:spPr bwMode="auto">
          <a:xfrm>
            <a:off x="1524001" y="7011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394" name="Rectangle 28">
            <a:extLst>
              <a:ext uri="{FF2B5EF4-FFF2-40B4-BE49-F238E27FC236}">
                <a16:creationId xmlns:a16="http://schemas.microsoft.com/office/drawing/2014/main" id="{08A25CFA-708A-4C92-A4DF-A3D9A537A8D3}"/>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5" name="Rectangle 29">
            <a:extLst>
              <a:ext uri="{FF2B5EF4-FFF2-40B4-BE49-F238E27FC236}">
                <a16:creationId xmlns:a16="http://schemas.microsoft.com/office/drawing/2014/main" id="{ABB003F7-B14F-46CD-B1E6-4242DD07AAE2}"/>
              </a:ext>
            </a:extLst>
          </p:cNvPr>
          <p:cNvSpPr>
            <a:spLocks noChangeArrowheads="1"/>
          </p:cNvSpPr>
          <p:nvPr/>
        </p:nvSpPr>
        <p:spPr bwMode="auto">
          <a:xfrm>
            <a:off x="1524001" y="739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396" name="Rectangle 31">
            <a:extLst>
              <a:ext uri="{FF2B5EF4-FFF2-40B4-BE49-F238E27FC236}">
                <a16:creationId xmlns:a16="http://schemas.microsoft.com/office/drawing/2014/main" id="{65A926B8-8163-4E3C-9759-82053361E011}"/>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7" name="Rectangle 32">
            <a:extLst>
              <a:ext uri="{FF2B5EF4-FFF2-40B4-BE49-F238E27FC236}">
                <a16:creationId xmlns:a16="http://schemas.microsoft.com/office/drawing/2014/main" id="{E7B21BE4-5C52-47D4-B384-773AD5542C5F}"/>
              </a:ext>
            </a:extLst>
          </p:cNvPr>
          <p:cNvSpPr>
            <a:spLocks noChangeArrowheads="1"/>
          </p:cNvSpPr>
          <p:nvPr/>
        </p:nvSpPr>
        <p:spPr bwMode="auto">
          <a:xfrm>
            <a:off x="1524001" y="739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398" name="Rectangle 34">
            <a:extLst>
              <a:ext uri="{FF2B5EF4-FFF2-40B4-BE49-F238E27FC236}">
                <a16:creationId xmlns:a16="http://schemas.microsoft.com/office/drawing/2014/main" id="{3EDF8337-DEE7-4E42-883F-97CB90323457}"/>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9" name="Rectangle 35">
            <a:extLst>
              <a:ext uri="{FF2B5EF4-FFF2-40B4-BE49-F238E27FC236}">
                <a16:creationId xmlns:a16="http://schemas.microsoft.com/office/drawing/2014/main" id="{87BCDD86-AE78-4FD0-8FAD-D5B4229CB91C}"/>
              </a:ext>
            </a:extLst>
          </p:cNvPr>
          <p:cNvSpPr>
            <a:spLocks noChangeArrowheads="1"/>
          </p:cNvSpPr>
          <p:nvPr/>
        </p:nvSpPr>
        <p:spPr bwMode="auto">
          <a:xfrm>
            <a:off x="1524001" y="767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400" name="Rectangle 37">
            <a:extLst>
              <a:ext uri="{FF2B5EF4-FFF2-40B4-BE49-F238E27FC236}">
                <a16:creationId xmlns:a16="http://schemas.microsoft.com/office/drawing/2014/main" id="{EE5DBBBF-621D-45B1-8613-2D42362F5D14}"/>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1" name="Rectangle 38">
            <a:extLst>
              <a:ext uri="{FF2B5EF4-FFF2-40B4-BE49-F238E27FC236}">
                <a16:creationId xmlns:a16="http://schemas.microsoft.com/office/drawing/2014/main" id="{35534A31-20BB-493F-B8C5-E0AFAFFD5550}"/>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402" name="Rectangle 40">
            <a:extLst>
              <a:ext uri="{FF2B5EF4-FFF2-40B4-BE49-F238E27FC236}">
                <a16:creationId xmlns:a16="http://schemas.microsoft.com/office/drawing/2014/main" id="{F56F79A9-22F5-4A08-ACF2-DD267AD86042}"/>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3" name="Rectangle 41">
            <a:extLst>
              <a:ext uri="{FF2B5EF4-FFF2-40B4-BE49-F238E27FC236}">
                <a16:creationId xmlns:a16="http://schemas.microsoft.com/office/drawing/2014/main" id="{D97BBAF8-C9CB-4D4F-8BF1-AB98C426AAAA}"/>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404" name="Rectangle 43">
            <a:extLst>
              <a:ext uri="{FF2B5EF4-FFF2-40B4-BE49-F238E27FC236}">
                <a16:creationId xmlns:a16="http://schemas.microsoft.com/office/drawing/2014/main" id="{15564649-A706-4502-9636-54764C6DD982}"/>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5" name="Rectangle 44">
            <a:extLst>
              <a:ext uri="{FF2B5EF4-FFF2-40B4-BE49-F238E27FC236}">
                <a16:creationId xmlns:a16="http://schemas.microsoft.com/office/drawing/2014/main" id="{0F1B4FCC-1AB1-4666-815C-17B72E42EB67}"/>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406" name="Rectangle 46">
            <a:extLst>
              <a:ext uri="{FF2B5EF4-FFF2-40B4-BE49-F238E27FC236}">
                <a16:creationId xmlns:a16="http://schemas.microsoft.com/office/drawing/2014/main" id="{8A902F27-D188-40F0-A7C4-69E1D7449E27}"/>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7" name="Rectangle 47">
            <a:extLst>
              <a:ext uri="{FF2B5EF4-FFF2-40B4-BE49-F238E27FC236}">
                <a16:creationId xmlns:a16="http://schemas.microsoft.com/office/drawing/2014/main" id="{FB4B381C-7419-42F4-B1D2-9BA85D938C00}"/>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408" name="Rectangle 49">
            <a:extLst>
              <a:ext uri="{FF2B5EF4-FFF2-40B4-BE49-F238E27FC236}">
                <a16:creationId xmlns:a16="http://schemas.microsoft.com/office/drawing/2014/main" id="{E5F94979-A9FD-4DE0-B6F1-035D27E23F6B}"/>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9" name="Rectangle 50">
            <a:extLst>
              <a:ext uri="{FF2B5EF4-FFF2-40B4-BE49-F238E27FC236}">
                <a16:creationId xmlns:a16="http://schemas.microsoft.com/office/drawing/2014/main" id="{384023DD-1E0B-43E2-B75D-E36D495F1469}"/>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410" name="Rectangle 52">
            <a:extLst>
              <a:ext uri="{FF2B5EF4-FFF2-40B4-BE49-F238E27FC236}">
                <a16:creationId xmlns:a16="http://schemas.microsoft.com/office/drawing/2014/main" id="{69936A36-83C8-4D4B-BDC4-D97D6B502BE5}"/>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11" name="Rectangle 53">
            <a:extLst>
              <a:ext uri="{FF2B5EF4-FFF2-40B4-BE49-F238E27FC236}">
                <a16:creationId xmlns:a16="http://schemas.microsoft.com/office/drawing/2014/main" id="{14F8A502-2478-452E-81E5-7309E5A17489}"/>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412" name="Rectangle 55">
            <a:extLst>
              <a:ext uri="{FF2B5EF4-FFF2-40B4-BE49-F238E27FC236}">
                <a16:creationId xmlns:a16="http://schemas.microsoft.com/office/drawing/2014/main" id="{17E99A77-A474-4934-8A73-9120378D07A8}"/>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13" name="Rectangle 56">
            <a:extLst>
              <a:ext uri="{FF2B5EF4-FFF2-40B4-BE49-F238E27FC236}">
                <a16:creationId xmlns:a16="http://schemas.microsoft.com/office/drawing/2014/main" id="{DCD32F6F-3E4E-4588-926E-48F66A31A7AE}"/>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6414" name="Rectangle 58">
            <a:extLst>
              <a:ext uri="{FF2B5EF4-FFF2-40B4-BE49-F238E27FC236}">
                <a16:creationId xmlns:a16="http://schemas.microsoft.com/office/drawing/2014/main" id="{9C628010-0F6A-459E-A5BA-6E2CDA0105E9}"/>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16415" name="Group 66">
            <a:extLst>
              <a:ext uri="{FF2B5EF4-FFF2-40B4-BE49-F238E27FC236}">
                <a16:creationId xmlns:a16="http://schemas.microsoft.com/office/drawing/2014/main" id="{DC859CDE-AFE7-4CEC-9891-A55F78D04FEC}"/>
              </a:ext>
            </a:extLst>
          </p:cNvPr>
          <p:cNvGrpSpPr>
            <a:grpSpLocks/>
          </p:cNvGrpSpPr>
          <p:nvPr/>
        </p:nvGrpSpPr>
        <p:grpSpPr bwMode="auto">
          <a:xfrm>
            <a:off x="678872" y="1351356"/>
            <a:ext cx="8991600" cy="3913371"/>
            <a:chOff x="0" y="1828800"/>
            <a:chExt cx="8991600" cy="3286125"/>
          </a:xfrm>
        </p:grpSpPr>
        <p:grpSp>
          <p:nvGrpSpPr>
            <p:cNvPr id="16417" name="Group 1">
              <a:extLst>
                <a:ext uri="{FF2B5EF4-FFF2-40B4-BE49-F238E27FC236}">
                  <a16:creationId xmlns:a16="http://schemas.microsoft.com/office/drawing/2014/main" id="{045CE8B5-45DF-48A3-8D8F-0B2CCCFF6492}"/>
                </a:ext>
              </a:extLst>
            </p:cNvPr>
            <p:cNvGrpSpPr>
              <a:grpSpLocks/>
            </p:cNvGrpSpPr>
            <p:nvPr/>
          </p:nvGrpSpPr>
          <p:grpSpPr bwMode="auto">
            <a:xfrm>
              <a:off x="381000" y="1828800"/>
              <a:ext cx="8153400" cy="2819400"/>
              <a:chOff x="975" y="1890"/>
              <a:chExt cx="11205" cy="3180"/>
            </a:xfrm>
          </p:grpSpPr>
          <p:cxnSp>
            <p:nvCxnSpPr>
              <p:cNvPr id="16432" name="AutoShape 2">
                <a:extLst>
                  <a:ext uri="{FF2B5EF4-FFF2-40B4-BE49-F238E27FC236}">
                    <a16:creationId xmlns:a16="http://schemas.microsoft.com/office/drawing/2014/main" id="{F19D1FAD-39A0-4219-95F0-3DE674D23657}"/>
                  </a:ext>
                </a:extLst>
              </p:cNvPr>
              <p:cNvCxnSpPr>
                <a:cxnSpLocks noChangeShapeType="1"/>
              </p:cNvCxnSpPr>
              <p:nvPr/>
            </p:nvCxnSpPr>
            <p:spPr bwMode="auto">
              <a:xfrm>
                <a:off x="2775" y="1890"/>
                <a:ext cx="9060" cy="0"/>
              </a:xfrm>
              <a:prstGeom prst="straightConnector1">
                <a:avLst/>
              </a:prstGeom>
              <a:noFill/>
              <a:ln w="38100">
                <a:solidFill>
                  <a:srgbClr val="000000"/>
                </a:solidFill>
                <a:round/>
                <a:headEnd/>
                <a:tailEnd/>
              </a:ln>
              <a:extLst>
                <a:ext uri="{909E8E84-426E-40DD-AFC4-6F175D3DCCD1}">
                  <a14:hiddenFill xmlns:a14="http://schemas.microsoft.com/office/drawing/2010/main">
                    <a:noFill/>
                  </a14:hiddenFill>
                </a:ext>
              </a:extLst>
            </p:spPr>
          </p:cxnSp>
          <p:sp>
            <p:nvSpPr>
              <p:cNvPr id="16433" name="Rectangle 3">
                <a:extLst>
                  <a:ext uri="{FF2B5EF4-FFF2-40B4-BE49-F238E27FC236}">
                    <a16:creationId xmlns:a16="http://schemas.microsoft.com/office/drawing/2014/main" id="{957E7D17-522A-44DE-BE24-AA4B806FB815}"/>
                  </a:ext>
                </a:extLst>
              </p:cNvPr>
              <p:cNvSpPr>
                <a:spLocks noChangeArrowheads="1"/>
              </p:cNvSpPr>
              <p:nvPr/>
            </p:nvSpPr>
            <p:spPr bwMode="auto">
              <a:xfrm>
                <a:off x="2325" y="2505"/>
                <a:ext cx="1010" cy="765"/>
              </a:xfrm>
              <a:prstGeom prst="rect">
                <a:avLst/>
              </a:prstGeom>
              <a:solidFill>
                <a:srgbClr val="FFFFFF"/>
              </a:solidFill>
              <a:ln w="3810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34" name="AutoShape 4">
                <a:extLst>
                  <a:ext uri="{FF2B5EF4-FFF2-40B4-BE49-F238E27FC236}">
                    <a16:creationId xmlns:a16="http://schemas.microsoft.com/office/drawing/2014/main" id="{9763F552-7D9B-4C72-939C-E7106CB46EAC}"/>
                  </a:ext>
                </a:extLst>
              </p:cNvPr>
              <p:cNvSpPr>
                <a:spLocks noChangeArrowheads="1"/>
              </p:cNvSpPr>
              <p:nvPr/>
            </p:nvSpPr>
            <p:spPr bwMode="auto">
              <a:xfrm>
                <a:off x="2280" y="4155"/>
                <a:ext cx="945" cy="840"/>
              </a:xfrm>
              <a:prstGeom prst="flowChartSummingJunction">
                <a:avLst/>
              </a:prstGeom>
              <a:solidFill>
                <a:srgbClr val="FFFFFF"/>
              </a:solidFill>
              <a:ln w="381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6435" name="AutoShape 5">
                <a:extLst>
                  <a:ext uri="{FF2B5EF4-FFF2-40B4-BE49-F238E27FC236}">
                    <a16:creationId xmlns:a16="http://schemas.microsoft.com/office/drawing/2014/main" id="{0DF5B3C4-9304-42E3-8BF2-B5C53BF7B5C7}"/>
                  </a:ext>
                </a:extLst>
              </p:cNvPr>
              <p:cNvCxnSpPr>
                <a:cxnSpLocks noChangeShapeType="1"/>
              </p:cNvCxnSpPr>
              <p:nvPr/>
            </p:nvCxnSpPr>
            <p:spPr bwMode="auto">
              <a:xfrm>
                <a:off x="975" y="4605"/>
                <a:ext cx="1350" cy="0"/>
              </a:xfrm>
              <a:prstGeom prst="straightConnector1">
                <a:avLst/>
              </a:prstGeom>
              <a:noFill/>
              <a:ln w="38100">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6436" name="AutoShape 6">
                <a:extLst>
                  <a:ext uri="{FF2B5EF4-FFF2-40B4-BE49-F238E27FC236}">
                    <a16:creationId xmlns:a16="http://schemas.microsoft.com/office/drawing/2014/main" id="{2F0B6282-217C-422A-A005-C5F09EB64898}"/>
                  </a:ext>
                </a:extLst>
              </p:cNvPr>
              <p:cNvCxnSpPr>
                <a:cxnSpLocks noChangeShapeType="1"/>
              </p:cNvCxnSpPr>
              <p:nvPr/>
            </p:nvCxnSpPr>
            <p:spPr bwMode="auto">
              <a:xfrm flipV="1">
                <a:off x="2775" y="3270"/>
                <a:ext cx="0" cy="885"/>
              </a:xfrm>
              <a:prstGeom prst="straightConnector1">
                <a:avLst/>
              </a:prstGeom>
              <a:noFill/>
              <a:ln w="38100">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16437" name="AutoShape 7">
                <a:extLst>
                  <a:ext uri="{FF2B5EF4-FFF2-40B4-BE49-F238E27FC236}">
                    <a16:creationId xmlns:a16="http://schemas.microsoft.com/office/drawing/2014/main" id="{91FA6D89-F603-4DDD-A79E-21F0F7ABBBC3}"/>
                  </a:ext>
                </a:extLst>
              </p:cNvPr>
              <p:cNvCxnSpPr>
                <a:cxnSpLocks noChangeShapeType="1"/>
              </p:cNvCxnSpPr>
              <p:nvPr/>
            </p:nvCxnSpPr>
            <p:spPr bwMode="auto">
              <a:xfrm>
                <a:off x="3225" y="4605"/>
                <a:ext cx="618"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438" name="Rectangle 8">
                <a:extLst>
                  <a:ext uri="{FF2B5EF4-FFF2-40B4-BE49-F238E27FC236}">
                    <a16:creationId xmlns:a16="http://schemas.microsoft.com/office/drawing/2014/main" id="{BBC1442D-DD2F-4954-8241-D68F04822762}"/>
                  </a:ext>
                </a:extLst>
              </p:cNvPr>
              <p:cNvSpPr>
                <a:spLocks noChangeArrowheads="1"/>
              </p:cNvSpPr>
              <p:nvPr/>
            </p:nvSpPr>
            <p:spPr bwMode="auto">
              <a:xfrm>
                <a:off x="3843" y="4155"/>
                <a:ext cx="1634" cy="915"/>
              </a:xfrm>
              <a:prstGeom prst="rect">
                <a:avLst/>
              </a:prstGeom>
              <a:solidFill>
                <a:srgbClr val="FFFFFF"/>
              </a:solidFill>
              <a:ln w="3810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6439" name="AutoShape 9">
                <a:extLst>
                  <a:ext uri="{FF2B5EF4-FFF2-40B4-BE49-F238E27FC236}">
                    <a16:creationId xmlns:a16="http://schemas.microsoft.com/office/drawing/2014/main" id="{6E84D6DA-1854-4827-AE7A-9AB70A24A42D}"/>
                  </a:ext>
                </a:extLst>
              </p:cNvPr>
              <p:cNvCxnSpPr>
                <a:cxnSpLocks noChangeShapeType="1"/>
              </p:cNvCxnSpPr>
              <p:nvPr/>
            </p:nvCxnSpPr>
            <p:spPr bwMode="auto">
              <a:xfrm>
                <a:off x="5477" y="4605"/>
                <a:ext cx="909"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440" name="Rectangle 10">
                <a:extLst>
                  <a:ext uri="{FF2B5EF4-FFF2-40B4-BE49-F238E27FC236}">
                    <a16:creationId xmlns:a16="http://schemas.microsoft.com/office/drawing/2014/main" id="{009A9EEC-5662-4790-BC57-1557862AE2F7}"/>
                  </a:ext>
                </a:extLst>
              </p:cNvPr>
              <p:cNvSpPr>
                <a:spLocks noChangeArrowheads="1"/>
              </p:cNvSpPr>
              <p:nvPr/>
            </p:nvSpPr>
            <p:spPr bwMode="auto">
              <a:xfrm>
                <a:off x="6386" y="4155"/>
                <a:ext cx="1634" cy="915"/>
              </a:xfrm>
              <a:prstGeom prst="rect">
                <a:avLst/>
              </a:prstGeom>
              <a:solidFill>
                <a:srgbClr val="FFFFFF"/>
              </a:solidFill>
              <a:ln w="3810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41" name="Rectangle 11">
                <a:extLst>
                  <a:ext uri="{FF2B5EF4-FFF2-40B4-BE49-F238E27FC236}">
                    <a16:creationId xmlns:a16="http://schemas.microsoft.com/office/drawing/2014/main" id="{3FC08376-3316-4682-A6F2-A0145ACA2AC8}"/>
                  </a:ext>
                </a:extLst>
              </p:cNvPr>
              <p:cNvSpPr>
                <a:spLocks noChangeArrowheads="1"/>
              </p:cNvSpPr>
              <p:nvPr/>
            </p:nvSpPr>
            <p:spPr bwMode="auto">
              <a:xfrm>
                <a:off x="9963" y="4155"/>
                <a:ext cx="1634" cy="915"/>
              </a:xfrm>
              <a:prstGeom prst="rect">
                <a:avLst/>
              </a:prstGeom>
              <a:solidFill>
                <a:srgbClr val="FFFFFF"/>
              </a:solidFill>
              <a:ln w="3810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42" name="AutoShape 12">
                <a:extLst>
                  <a:ext uri="{FF2B5EF4-FFF2-40B4-BE49-F238E27FC236}">
                    <a16:creationId xmlns:a16="http://schemas.microsoft.com/office/drawing/2014/main" id="{FF09C826-EF65-4310-B237-5410F84F5532}"/>
                  </a:ext>
                </a:extLst>
              </p:cNvPr>
              <p:cNvSpPr>
                <a:spLocks noChangeArrowheads="1"/>
              </p:cNvSpPr>
              <p:nvPr/>
            </p:nvSpPr>
            <p:spPr bwMode="auto">
              <a:xfrm>
                <a:off x="8531" y="4230"/>
                <a:ext cx="945" cy="840"/>
              </a:xfrm>
              <a:prstGeom prst="flowChartSummingJunction">
                <a:avLst/>
              </a:prstGeom>
              <a:solidFill>
                <a:srgbClr val="FFFFFF"/>
              </a:solidFill>
              <a:ln w="381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6443" name="AutoShape 13">
                <a:extLst>
                  <a:ext uri="{FF2B5EF4-FFF2-40B4-BE49-F238E27FC236}">
                    <a16:creationId xmlns:a16="http://schemas.microsoft.com/office/drawing/2014/main" id="{18E822FD-729B-439E-804A-82C2E14EC0AA}"/>
                  </a:ext>
                </a:extLst>
              </p:cNvPr>
              <p:cNvCxnSpPr>
                <a:cxnSpLocks noChangeShapeType="1"/>
              </p:cNvCxnSpPr>
              <p:nvPr/>
            </p:nvCxnSpPr>
            <p:spPr bwMode="auto">
              <a:xfrm>
                <a:off x="8020" y="4605"/>
                <a:ext cx="511" cy="1"/>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44" name="AutoShape 14">
                <a:extLst>
                  <a:ext uri="{FF2B5EF4-FFF2-40B4-BE49-F238E27FC236}">
                    <a16:creationId xmlns:a16="http://schemas.microsoft.com/office/drawing/2014/main" id="{1E91C2A8-C8E4-4050-ADC4-98FCA5761521}"/>
                  </a:ext>
                </a:extLst>
              </p:cNvPr>
              <p:cNvCxnSpPr>
                <a:cxnSpLocks noChangeShapeType="1"/>
              </p:cNvCxnSpPr>
              <p:nvPr/>
            </p:nvCxnSpPr>
            <p:spPr bwMode="auto">
              <a:xfrm>
                <a:off x="9476" y="4605"/>
                <a:ext cx="487" cy="1"/>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45" name="AutoShape 15">
                <a:extLst>
                  <a:ext uri="{FF2B5EF4-FFF2-40B4-BE49-F238E27FC236}">
                    <a16:creationId xmlns:a16="http://schemas.microsoft.com/office/drawing/2014/main" id="{3C0088A4-8A9F-4B35-8910-09D1D792ABB6}"/>
                  </a:ext>
                </a:extLst>
              </p:cNvPr>
              <p:cNvCxnSpPr>
                <a:cxnSpLocks noChangeShapeType="1"/>
              </p:cNvCxnSpPr>
              <p:nvPr/>
            </p:nvCxnSpPr>
            <p:spPr bwMode="auto">
              <a:xfrm flipV="1">
                <a:off x="2775" y="1890"/>
                <a:ext cx="0" cy="615"/>
              </a:xfrm>
              <a:prstGeom prst="straightConnector1">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16446" name="AutoShape 16">
                <a:extLst>
                  <a:ext uri="{FF2B5EF4-FFF2-40B4-BE49-F238E27FC236}">
                    <a16:creationId xmlns:a16="http://schemas.microsoft.com/office/drawing/2014/main" id="{A7F8AAFB-E081-4D94-A40A-98A825F78C21}"/>
                  </a:ext>
                </a:extLst>
              </p:cNvPr>
              <p:cNvCxnSpPr>
                <a:cxnSpLocks noChangeShapeType="1"/>
              </p:cNvCxnSpPr>
              <p:nvPr/>
            </p:nvCxnSpPr>
            <p:spPr bwMode="auto">
              <a:xfrm flipV="1">
                <a:off x="11836" y="1891"/>
                <a:ext cx="0" cy="2714"/>
              </a:xfrm>
              <a:prstGeom prst="straightConnector1">
                <a:avLst/>
              </a:prstGeom>
              <a:noFill/>
              <a:ln w="38100">
                <a:solidFill>
                  <a:srgbClr val="000000"/>
                </a:solidFill>
                <a:round/>
                <a:headEnd type="oval" w="med" len="med"/>
                <a:tailEnd/>
              </a:ln>
              <a:extLst>
                <a:ext uri="{909E8E84-426E-40DD-AFC4-6F175D3DCCD1}">
                  <a14:hiddenFill xmlns:a14="http://schemas.microsoft.com/office/drawing/2010/main">
                    <a:noFill/>
                  </a14:hiddenFill>
                </a:ext>
              </a:extLst>
            </p:spPr>
          </p:cxnSp>
          <p:cxnSp>
            <p:nvCxnSpPr>
              <p:cNvPr id="16447" name="AutoShape 17">
                <a:extLst>
                  <a:ext uri="{FF2B5EF4-FFF2-40B4-BE49-F238E27FC236}">
                    <a16:creationId xmlns:a16="http://schemas.microsoft.com/office/drawing/2014/main" id="{C229C185-4CB4-4A82-B0C8-ED36074F0493}"/>
                  </a:ext>
                </a:extLst>
              </p:cNvPr>
              <p:cNvCxnSpPr>
                <a:cxnSpLocks noChangeShapeType="1"/>
              </p:cNvCxnSpPr>
              <p:nvPr/>
            </p:nvCxnSpPr>
            <p:spPr bwMode="auto">
              <a:xfrm>
                <a:off x="11597" y="4605"/>
                <a:ext cx="583" cy="0"/>
              </a:xfrm>
              <a:prstGeom prst="straightConnector1">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16448" name="AutoShape 18">
                <a:extLst>
                  <a:ext uri="{FF2B5EF4-FFF2-40B4-BE49-F238E27FC236}">
                    <a16:creationId xmlns:a16="http://schemas.microsoft.com/office/drawing/2014/main" id="{36AFC57E-A5AB-4F40-B3C8-4E769F25D22B}"/>
                  </a:ext>
                </a:extLst>
              </p:cNvPr>
              <p:cNvCxnSpPr>
                <a:cxnSpLocks noChangeShapeType="1"/>
              </p:cNvCxnSpPr>
              <p:nvPr/>
            </p:nvCxnSpPr>
            <p:spPr bwMode="auto">
              <a:xfrm>
                <a:off x="8970" y="3270"/>
                <a:ext cx="0" cy="96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449" name="Text Box 19">
                <a:extLst>
                  <a:ext uri="{FF2B5EF4-FFF2-40B4-BE49-F238E27FC236}">
                    <a16:creationId xmlns:a16="http://schemas.microsoft.com/office/drawing/2014/main" id="{3EDDD60B-0C7B-4222-8074-892A7F1502AD}"/>
                  </a:ext>
                </a:extLst>
              </p:cNvPr>
              <p:cNvSpPr txBox="1">
                <a:spLocks noChangeArrowheads="1"/>
              </p:cNvSpPr>
              <p:nvPr/>
            </p:nvSpPr>
            <p:spPr bwMode="auto">
              <a:xfrm>
                <a:off x="3843" y="3435"/>
                <a:ext cx="2263" cy="577"/>
              </a:xfrm>
              <a:prstGeom prst="rect">
                <a:avLst/>
              </a:prstGeom>
              <a:solidFill>
                <a:srgbClr val="FFFFFF"/>
              </a:solidFill>
              <a:ln w="3810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US" altLang="en-US" sz="1600">
                    <a:latin typeface="Calibri" panose="020F0502020204030204" pitchFamily="34" charset="0"/>
                  </a:rPr>
                  <a:t>Speed Governor</a:t>
                </a:r>
                <a:endParaRPr lang="en-US" altLang="en-US" sz="1600"/>
              </a:p>
            </p:txBody>
          </p:sp>
          <p:sp>
            <p:nvSpPr>
              <p:cNvPr id="16450" name="Text Box 20">
                <a:extLst>
                  <a:ext uri="{FF2B5EF4-FFF2-40B4-BE49-F238E27FC236}">
                    <a16:creationId xmlns:a16="http://schemas.microsoft.com/office/drawing/2014/main" id="{53DDD4B8-4C13-452E-8DB2-EB04A4E487EE}"/>
                  </a:ext>
                </a:extLst>
              </p:cNvPr>
              <p:cNvSpPr txBox="1">
                <a:spLocks noChangeArrowheads="1"/>
              </p:cNvSpPr>
              <p:nvPr/>
            </p:nvSpPr>
            <p:spPr bwMode="auto">
              <a:xfrm>
                <a:off x="6511" y="3435"/>
                <a:ext cx="1604" cy="577"/>
              </a:xfrm>
              <a:prstGeom prst="rect">
                <a:avLst/>
              </a:prstGeom>
              <a:solidFill>
                <a:srgbClr val="FFFFFF"/>
              </a:solidFill>
              <a:ln w="3810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en-US" altLang="en-US" sz="1600">
                    <a:latin typeface="Calibri" panose="020F0502020204030204" pitchFamily="34" charset="0"/>
                  </a:rPr>
                  <a:t>Turbine</a:t>
                </a:r>
                <a:endParaRPr lang="en-US" altLang="en-US" sz="1600"/>
              </a:p>
            </p:txBody>
          </p:sp>
          <p:sp>
            <p:nvSpPr>
              <p:cNvPr id="16451" name="Text Box 21">
                <a:extLst>
                  <a:ext uri="{FF2B5EF4-FFF2-40B4-BE49-F238E27FC236}">
                    <a16:creationId xmlns:a16="http://schemas.microsoft.com/office/drawing/2014/main" id="{7415FFCE-F1DE-48B3-9D37-BA98AC73B6F3}"/>
                  </a:ext>
                </a:extLst>
              </p:cNvPr>
              <p:cNvSpPr txBox="1">
                <a:spLocks noChangeArrowheads="1"/>
              </p:cNvSpPr>
              <p:nvPr/>
            </p:nvSpPr>
            <p:spPr bwMode="auto">
              <a:xfrm>
                <a:off x="9745" y="3435"/>
                <a:ext cx="1852" cy="577"/>
              </a:xfrm>
              <a:prstGeom prst="rect">
                <a:avLst/>
              </a:prstGeom>
              <a:solidFill>
                <a:srgbClr val="FFFFFF"/>
              </a:solidFill>
              <a:ln w="3810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en-US" altLang="en-US" sz="1600">
                    <a:latin typeface="Calibri" panose="020F0502020204030204" pitchFamily="34" charset="0"/>
                  </a:rPr>
                  <a:t>Power system</a:t>
                </a:r>
                <a:endParaRPr lang="en-US" altLang="en-US" sz="1600"/>
              </a:p>
            </p:txBody>
          </p:sp>
        </p:grpSp>
        <p:pic>
          <p:nvPicPr>
            <p:cNvPr id="16418" name="Picture 22">
              <a:extLst>
                <a:ext uri="{FF2B5EF4-FFF2-40B4-BE49-F238E27FC236}">
                  <a16:creationId xmlns:a16="http://schemas.microsoft.com/office/drawing/2014/main" id="{C5391130-71D9-4BBB-AF27-E941C9D7DCF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269798"/>
              <a:ext cx="685800" cy="31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9" name="Picture 24">
              <a:extLst>
                <a:ext uri="{FF2B5EF4-FFF2-40B4-BE49-F238E27FC236}">
                  <a16:creationId xmlns:a16="http://schemas.microsoft.com/office/drawing/2014/main" id="{CA80F506-385D-4A9F-A40C-FEEF0521C80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2514600"/>
              <a:ext cx="190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0" name="Picture 27">
              <a:extLst>
                <a:ext uri="{FF2B5EF4-FFF2-40B4-BE49-F238E27FC236}">
                  <a16:creationId xmlns:a16="http://schemas.microsoft.com/office/drawing/2014/main" id="{A4F95FC9-1B0B-4A1B-A390-795095D49AC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945256"/>
              <a:ext cx="685800" cy="56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1" name="Picture 30">
              <a:extLst>
                <a:ext uri="{FF2B5EF4-FFF2-40B4-BE49-F238E27FC236}">
                  <a16:creationId xmlns:a16="http://schemas.microsoft.com/office/drawing/2014/main" id="{654DD966-D962-4E51-8E95-BDE3067031E5}"/>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3954436"/>
              <a:ext cx="685800" cy="55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2" name="Picture 33">
              <a:extLst>
                <a:ext uri="{FF2B5EF4-FFF2-40B4-BE49-F238E27FC236}">
                  <a16:creationId xmlns:a16="http://schemas.microsoft.com/office/drawing/2014/main" id="{6E136C29-8BFA-4786-8690-AF0F2C7F3478}"/>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3200" y="3993573"/>
              <a:ext cx="685800" cy="54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3" name="Picture 36">
              <a:extLst>
                <a:ext uri="{FF2B5EF4-FFF2-40B4-BE49-F238E27FC236}">
                  <a16:creationId xmlns:a16="http://schemas.microsoft.com/office/drawing/2014/main" id="{0A30FC2A-D4F3-40BF-8099-7195341968A4}"/>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2667000"/>
              <a:ext cx="7040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4" name="Picture 39">
              <a:extLst>
                <a:ext uri="{FF2B5EF4-FFF2-40B4-BE49-F238E27FC236}">
                  <a16:creationId xmlns:a16="http://schemas.microsoft.com/office/drawing/2014/main" id="{FCA5A868-76FB-47EF-AEB4-FB80E87D4F5E}"/>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58200" y="4267200"/>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5" name="Picture 42">
              <a:extLst>
                <a:ext uri="{FF2B5EF4-FFF2-40B4-BE49-F238E27FC236}">
                  <a16:creationId xmlns:a16="http://schemas.microsoft.com/office/drawing/2014/main" id="{87D882F1-9E91-454E-AD86-92D94DD61CC8}"/>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3962400"/>
              <a:ext cx="5429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6" name="Picture 45">
              <a:extLst>
                <a:ext uri="{FF2B5EF4-FFF2-40B4-BE49-F238E27FC236}">
                  <a16:creationId xmlns:a16="http://schemas.microsoft.com/office/drawing/2014/main" id="{A085073F-C978-4B04-96C1-DDABF574A093}"/>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6400" y="4876800"/>
              <a:ext cx="5238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 name="Straight Arrow Connector 52">
              <a:extLst>
                <a:ext uri="{FF2B5EF4-FFF2-40B4-BE49-F238E27FC236}">
                  <a16:creationId xmlns:a16="http://schemas.microsoft.com/office/drawing/2014/main" id="{98D7418C-3573-4D80-A9EF-CF3A82437E58}"/>
                </a:ext>
              </a:extLst>
            </p:cNvPr>
            <p:cNvCxnSpPr/>
            <p:nvPr/>
          </p:nvCxnSpPr>
          <p:spPr>
            <a:xfrm rot="5400000" flipH="1" flipV="1">
              <a:off x="5486400" y="4495800"/>
              <a:ext cx="45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428" name="Picture 48">
              <a:extLst>
                <a:ext uri="{FF2B5EF4-FFF2-40B4-BE49-F238E27FC236}">
                  <a16:creationId xmlns:a16="http://schemas.microsoft.com/office/drawing/2014/main" id="{E3A1C45B-13C3-4FDD-9338-7BE1A4E851BB}"/>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4114800"/>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9" name="Picture 51">
              <a:extLst>
                <a:ext uri="{FF2B5EF4-FFF2-40B4-BE49-F238E27FC236}">
                  <a16:creationId xmlns:a16="http://schemas.microsoft.com/office/drawing/2014/main" id="{FBDBCB66-A388-4CBA-9205-947C8AC3BF21}"/>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4114800"/>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0" name="Picture 54">
              <a:extLst>
                <a:ext uri="{FF2B5EF4-FFF2-40B4-BE49-F238E27FC236}">
                  <a16:creationId xmlns:a16="http://schemas.microsoft.com/office/drawing/2014/main" id="{0027165D-1524-45DC-9D63-F7A7E63EB950}"/>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3886200"/>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1" name="Picture 57">
              <a:extLst>
                <a:ext uri="{FF2B5EF4-FFF2-40B4-BE49-F238E27FC236}">
                  <a16:creationId xmlns:a16="http://schemas.microsoft.com/office/drawing/2014/main" id="{E6BEE0FD-D1A1-4760-910F-AFED677B0C79}"/>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2200" y="3886200"/>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16" name="Rectangle 59">
            <a:extLst>
              <a:ext uri="{FF2B5EF4-FFF2-40B4-BE49-F238E27FC236}">
                <a16:creationId xmlns:a16="http://schemas.microsoft.com/office/drawing/2014/main" id="{EDB30020-A9DC-4BEC-AC18-EF2E92488BF5}"/>
              </a:ext>
            </a:extLst>
          </p:cNvPr>
          <p:cNvSpPr>
            <a:spLocks noChangeArrowheads="1"/>
          </p:cNvSpPr>
          <p:nvPr/>
        </p:nvSpPr>
        <p:spPr bwMode="auto">
          <a:xfrm>
            <a:off x="1524001" y="5106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371975" algn="l"/>
              </a:tabLst>
              <a:defRPr>
                <a:solidFill>
                  <a:schemeClr val="tx1"/>
                </a:solidFill>
                <a:latin typeface="Arial" panose="020B0604020202020204" pitchFamily="34" charset="0"/>
              </a:defRPr>
            </a:lvl1pPr>
            <a:lvl2pPr marL="742950" indent="-285750" eaLnBrk="0" hangingPunct="0">
              <a:tabLst>
                <a:tab pos="4371975" algn="l"/>
              </a:tabLst>
              <a:defRPr>
                <a:solidFill>
                  <a:schemeClr val="tx1"/>
                </a:solidFill>
                <a:latin typeface="Arial" panose="020B0604020202020204" pitchFamily="34" charset="0"/>
              </a:defRPr>
            </a:lvl2pPr>
            <a:lvl3pPr marL="1143000" indent="-228600" eaLnBrk="0" hangingPunct="0">
              <a:tabLst>
                <a:tab pos="4371975" algn="l"/>
              </a:tabLst>
              <a:defRPr>
                <a:solidFill>
                  <a:schemeClr val="tx1"/>
                </a:solidFill>
                <a:latin typeface="Arial" panose="020B0604020202020204" pitchFamily="34" charset="0"/>
              </a:defRPr>
            </a:lvl3pPr>
            <a:lvl4pPr marL="1600200" indent="-228600" eaLnBrk="0" hangingPunct="0">
              <a:tabLst>
                <a:tab pos="4371975" algn="l"/>
              </a:tabLst>
              <a:defRPr>
                <a:solidFill>
                  <a:schemeClr val="tx1"/>
                </a:solidFill>
                <a:latin typeface="Arial" panose="020B0604020202020204" pitchFamily="34" charset="0"/>
              </a:defRPr>
            </a:lvl4pPr>
            <a:lvl5pPr marL="2057400" indent="-228600" eaLnBrk="0" hangingPunct="0">
              <a:tabLst>
                <a:tab pos="4371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371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371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371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371975" algn="l"/>
              </a:tabLs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008D-127F-592C-9EE0-D41ADD6B960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D546EE1C-F6E0-1F0E-ADD4-47FB7BC789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4332"/>
          <a:stretch/>
        </p:blipFill>
        <p:spPr>
          <a:xfrm>
            <a:off x="507759" y="155852"/>
            <a:ext cx="7178501" cy="2004252"/>
          </a:xfrm>
        </p:spPr>
      </p:pic>
      <p:pic>
        <p:nvPicPr>
          <p:cNvPr id="6" name="Content Placeholder 4">
            <a:extLst>
              <a:ext uri="{FF2B5EF4-FFF2-40B4-BE49-F238E27FC236}">
                <a16:creationId xmlns:a16="http://schemas.microsoft.com/office/drawing/2014/main" id="{35B94571-16A3-517C-28F8-F73D622BCE66}"/>
              </a:ext>
            </a:extLst>
          </p:cNvPr>
          <p:cNvPicPr>
            <a:picLocks noChangeAspect="1"/>
          </p:cNvPicPr>
          <p:nvPr/>
        </p:nvPicPr>
        <p:blipFill rotWithShape="1">
          <a:blip r:embed="rId2">
            <a:extLst>
              <a:ext uri="{28A0092B-C50C-407E-A947-70E740481C1C}">
                <a14:useLocalDpi xmlns:a14="http://schemas.microsoft.com/office/drawing/2010/main" val="0"/>
              </a:ext>
            </a:extLst>
          </a:blip>
          <a:srcRect t="66130"/>
          <a:stretch/>
        </p:blipFill>
        <p:spPr>
          <a:xfrm>
            <a:off x="209586" y="2160104"/>
            <a:ext cx="7688710" cy="3034748"/>
          </a:xfrm>
          <a:prstGeom prst="rect">
            <a:avLst/>
          </a:prstGeom>
        </p:spPr>
      </p:pic>
    </p:spTree>
    <p:extLst>
      <p:ext uri="{BB962C8B-B14F-4D97-AF65-F5344CB8AC3E}">
        <p14:creationId xmlns:p14="http://schemas.microsoft.com/office/powerpoint/2010/main" val="107323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9998-8084-46E2-BABA-3FEFE5616012}"/>
              </a:ext>
            </a:extLst>
          </p:cNvPr>
          <p:cNvSpPr>
            <a:spLocks noGrp="1"/>
          </p:cNvSpPr>
          <p:nvPr>
            <p:ph type="title"/>
          </p:nvPr>
        </p:nvSpPr>
        <p:spPr/>
        <p:txBody>
          <a:bodyPr/>
          <a:lstStyle/>
          <a:p>
            <a:r>
              <a:rPr lang="en-GB" dirty="0"/>
              <a:t> </a:t>
            </a:r>
            <a:endParaRPr lang="en-US" dirty="0"/>
          </a:p>
        </p:txBody>
      </p:sp>
      <p:pic>
        <p:nvPicPr>
          <p:cNvPr id="5" name="Content Placeholder 4">
            <a:extLst>
              <a:ext uri="{FF2B5EF4-FFF2-40B4-BE49-F238E27FC236}">
                <a16:creationId xmlns:a16="http://schemas.microsoft.com/office/drawing/2014/main" id="{F0B103E4-EADE-8699-3CEF-5605E3126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18" y="365125"/>
            <a:ext cx="8825948" cy="6353727"/>
          </a:xfrm>
        </p:spPr>
      </p:pic>
    </p:spTree>
    <p:extLst>
      <p:ext uri="{BB962C8B-B14F-4D97-AF65-F5344CB8AC3E}">
        <p14:creationId xmlns:p14="http://schemas.microsoft.com/office/powerpoint/2010/main" val="1590191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4129-B4F6-3483-28D2-F5E69C5D1F9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05AD949-CFED-63B3-2363-217E92372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94" y="96078"/>
            <a:ext cx="8211918" cy="6665843"/>
          </a:xfrm>
        </p:spPr>
      </p:pic>
    </p:spTree>
    <p:extLst>
      <p:ext uri="{BB962C8B-B14F-4D97-AF65-F5344CB8AC3E}">
        <p14:creationId xmlns:p14="http://schemas.microsoft.com/office/powerpoint/2010/main" val="134232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BD8D-9798-2021-D752-EFF9676B08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F3B73A-DD84-FFB3-BBFA-8EB61C7DEC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95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F12B-9D1B-4ED4-8689-F91FC554A4D7}"/>
              </a:ext>
            </a:extLst>
          </p:cNvPr>
          <p:cNvSpPr>
            <a:spLocks noGrp="1"/>
          </p:cNvSpPr>
          <p:nvPr>
            <p:ph type="title"/>
          </p:nvPr>
        </p:nvSpPr>
        <p:spPr/>
        <p:txBody>
          <a:bodyPr/>
          <a:lstStyle/>
          <a:p>
            <a:r>
              <a:rPr lang="en-US" dirty="0"/>
              <a:t> </a:t>
            </a:r>
          </a:p>
        </p:txBody>
      </p:sp>
      <p:pic>
        <p:nvPicPr>
          <p:cNvPr id="2050" name="Picture 2" descr="No description available.">
            <a:extLst>
              <a:ext uri="{FF2B5EF4-FFF2-40B4-BE49-F238E27FC236}">
                <a16:creationId xmlns:a16="http://schemas.microsoft.com/office/drawing/2014/main" id="{2D61ABEC-D8A9-4B3F-B5DF-C73248E936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5455" y="424852"/>
            <a:ext cx="7772400" cy="622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09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3473-EF08-4D24-B895-C81616F263F2}"/>
              </a:ext>
            </a:extLst>
          </p:cNvPr>
          <p:cNvSpPr>
            <a:spLocks noGrp="1"/>
          </p:cNvSpPr>
          <p:nvPr>
            <p:ph type="title"/>
          </p:nvPr>
        </p:nvSpPr>
        <p:spPr/>
        <p:txBody>
          <a:bodyPr/>
          <a:lstStyle/>
          <a:p>
            <a:r>
              <a:rPr lang="en-US" dirty="0"/>
              <a:t> </a:t>
            </a:r>
          </a:p>
        </p:txBody>
      </p:sp>
      <p:pic>
        <p:nvPicPr>
          <p:cNvPr id="4098" name="Picture 2" descr="No description available.">
            <a:extLst>
              <a:ext uri="{FF2B5EF4-FFF2-40B4-BE49-F238E27FC236}">
                <a16:creationId xmlns:a16="http://schemas.microsoft.com/office/drawing/2014/main" id="{F2DA6E44-4F9B-42AC-8330-402461ED2DB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136" b="7489"/>
          <a:stretch/>
        </p:blipFill>
        <p:spPr bwMode="auto">
          <a:xfrm>
            <a:off x="357809" y="185530"/>
            <a:ext cx="9766852" cy="667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66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DEA0-14CB-41CA-A3FE-CD1AF60838DE}"/>
              </a:ext>
            </a:extLst>
          </p:cNvPr>
          <p:cNvSpPr>
            <a:spLocks noGrp="1"/>
          </p:cNvSpPr>
          <p:nvPr>
            <p:ph type="title"/>
          </p:nvPr>
        </p:nvSpPr>
        <p:spPr>
          <a:xfrm>
            <a:off x="110836" y="138546"/>
            <a:ext cx="11242964" cy="789710"/>
          </a:xfrm>
        </p:spPr>
        <p:txBody>
          <a:bodyPr/>
          <a:lstStyle/>
          <a:p>
            <a:r>
              <a:rPr lang="en-US" b="1" u="sng" dirty="0"/>
              <a:t> </a:t>
            </a:r>
          </a:p>
        </p:txBody>
      </p:sp>
      <p:pic>
        <p:nvPicPr>
          <p:cNvPr id="6" name="Content Placeholder 5">
            <a:extLst>
              <a:ext uri="{FF2B5EF4-FFF2-40B4-BE49-F238E27FC236}">
                <a16:creationId xmlns:a16="http://schemas.microsoft.com/office/drawing/2014/main" id="{B7AD21F0-B7F0-478D-B334-4828CDCD7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637" y="277091"/>
            <a:ext cx="7855528" cy="6151417"/>
          </a:xfrm>
        </p:spPr>
      </p:pic>
    </p:spTree>
    <p:extLst>
      <p:ext uri="{BB962C8B-B14F-4D97-AF65-F5344CB8AC3E}">
        <p14:creationId xmlns:p14="http://schemas.microsoft.com/office/powerpoint/2010/main" val="4273381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3B7B-EDBD-C186-58C7-1AE971004C2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FEE3D9E-04F0-0319-1288-5E181E1D03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13" y="186487"/>
            <a:ext cx="8271391" cy="6015530"/>
          </a:xfrm>
        </p:spPr>
      </p:pic>
    </p:spTree>
    <p:extLst>
      <p:ext uri="{BB962C8B-B14F-4D97-AF65-F5344CB8AC3E}">
        <p14:creationId xmlns:p14="http://schemas.microsoft.com/office/powerpoint/2010/main" val="23866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C99-240F-448D-9F88-258E619046C3}"/>
              </a:ext>
            </a:extLst>
          </p:cNvPr>
          <p:cNvSpPr>
            <a:spLocks noGrp="1"/>
          </p:cNvSpPr>
          <p:nvPr>
            <p:ph type="title"/>
          </p:nvPr>
        </p:nvSpPr>
        <p:spPr/>
        <p:txBody>
          <a:bodyPr/>
          <a:lstStyle/>
          <a:p>
            <a:r>
              <a:rPr lang="en-US" dirty="0"/>
              <a:t> </a:t>
            </a:r>
          </a:p>
        </p:txBody>
      </p:sp>
      <p:pic>
        <p:nvPicPr>
          <p:cNvPr id="3074" name="Picture 2" descr="Improved model predictive load frequency control of interconnected power  system with synchronized automatic generation control loops | Beni-Suef  University Journal of Basic and Applied Sciences | Full Text">
            <a:extLst>
              <a:ext uri="{FF2B5EF4-FFF2-40B4-BE49-F238E27FC236}">
                <a16:creationId xmlns:a16="http://schemas.microsoft.com/office/drawing/2014/main" id="{A066874F-EBB7-4D7D-AA1E-0B0EB2F15D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14401"/>
            <a:ext cx="10633364" cy="4973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53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A1C5-A972-DCB3-80A5-81BC9125AB1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29E668F-9696-4FAC-7960-2AF3CB21EC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16" t="2410" r="6946" b="1807"/>
          <a:stretch/>
        </p:blipFill>
        <p:spPr>
          <a:xfrm>
            <a:off x="838200" y="106017"/>
            <a:ext cx="9631017" cy="6751983"/>
          </a:xfrm>
        </p:spPr>
      </p:pic>
    </p:spTree>
    <p:extLst>
      <p:ext uri="{BB962C8B-B14F-4D97-AF65-F5344CB8AC3E}">
        <p14:creationId xmlns:p14="http://schemas.microsoft.com/office/powerpoint/2010/main" val="2962739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5D62-0411-A501-C3FA-5E5922ED745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DC7525-12A9-D19F-25D1-62C6EB6E50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51" y="-151364"/>
            <a:ext cx="8798366" cy="3684104"/>
          </a:xfrm>
        </p:spPr>
      </p:pic>
      <p:pic>
        <p:nvPicPr>
          <p:cNvPr id="6" name="Content Placeholder 4">
            <a:extLst>
              <a:ext uri="{FF2B5EF4-FFF2-40B4-BE49-F238E27FC236}">
                <a16:creationId xmlns:a16="http://schemas.microsoft.com/office/drawing/2014/main" id="{83648FAB-381C-A81D-BFB2-F638617EE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25078"/>
            <a:ext cx="9650423" cy="3332922"/>
          </a:xfrm>
          <a:prstGeom prst="rect">
            <a:avLst/>
          </a:prstGeom>
        </p:spPr>
      </p:pic>
    </p:spTree>
    <p:extLst>
      <p:ext uri="{BB962C8B-B14F-4D97-AF65-F5344CB8AC3E}">
        <p14:creationId xmlns:p14="http://schemas.microsoft.com/office/powerpoint/2010/main" val="2012531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9DC7-53A8-427F-3D1A-92F55584253F}"/>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16109F96-81B4-5E76-6034-64C7D70CE7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799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6BC3-7AB6-4244-8991-08E30859B017}"/>
              </a:ext>
            </a:extLst>
          </p:cNvPr>
          <p:cNvSpPr>
            <a:spLocks noGrp="1"/>
          </p:cNvSpPr>
          <p:nvPr>
            <p:ph type="title"/>
          </p:nvPr>
        </p:nvSpPr>
        <p:spPr>
          <a:xfrm>
            <a:off x="249382" y="124691"/>
            <a:ext cx="11104418" cy="900545"/>
          </a:xfrm>
        </p:spPr>
        <p:txBody>
          <a:bodyPr/>
          <a:lstStyle/>
          <a:p>
            <a:r>
              <a:rPr lang="en-US" dirty="0"/>
              <a:t>Generator Voltage Control System</a:t>
            </a:r>
          </a:p>
        </p:txBody>
      </p:sp>
      <p:sp>
        <p:nvSpPr>
          <p:cNvPr id="3" name="Content Placeholder 2">
            <a:extLst>
              <a:ext uri="{FF2B5EF4-FFF2-40B4-BE49-F238E27FC236}">
                <a16:creationId xmlns:a16="http://schemas.microsoft.com/office/drawing/2014/main" id="{23BC08B4-9645-46C4-9A60-B8A86DAA8DB5}"/>
              </a:ext>
            </a:extLst>
          </p:cNvPr>
          <p:cNvSpPr>
            <a:spLocks noGrp="1"/>
          </p:cNvSpPr>
          <p:nvPr>
            <p:ph idx="1"/>
          </p:nvPr>
        </p:nvSpPr>
        <p:spPr>
          <a:xfrm>
            <a:off x="940904" y="1025236"/>
            <a:ext cx="11001713" cy="5708073"/>
          </a:xfrm>
        </p:spPr>
        <p:txBody>
          <a:bodyPr>
            <a:normAutofit fontScale="92500" lnSpcReduction="20000"/>
          </a:bodyPr>
          <a:lstStyle/>
          <a:p>
            <a:r>
              <a:rPr lang="en-US" dirty="0"/>
              <a:t>The voltage of the generator is proportional to the speed and excitation (flux) of the generator. The speed being constant, the excitation is used to control the voltage. Therefore, the voltage control system is also called as excitation control system or automatic voltage regulator (AVR).</a:t>
            </a:r>
          </a:p>
          <a:p>
            <a:r>
              <a:rPr lang="en-US" dirty="0"/>
              <a:t> For the alternators, the excitation is provided by a device (another machine or a static device) called exciter. </a:t>
            </a:r>
          </a:p>
          <a:p>
            <a:r>
              <a:rPr lang="en-US" dirty="0"/>
              <a:t>For a large alternator the exciter may be required to supply a field current of as large as 6500A at 500V and hence the exciter is a fairly large machine. Depending on the way the dc supply is given to the field winding of the alternator (which is on the rotor), the exciters are classified as: </a:t>
            </a:r>
          </a:p>
          <a:p>
            <a:pPr marL="0" indent="0">
              <a:buNone/>
            </a:pPr>
            <a:r>
              <a:rPr lang="en-US" dirty="0"/>
              <a:t>	</a:t>
            </a:r>
            <a:r>
              <a:rPr lang="en-US" dirty="0" err="1"/>
              <a:t>i</a:t>
            </a:r>
            <a:r>
              <a:rPr lang="en-US" dirty="0"/>
              <a:t>) DC Exciters; </a:t>
            </a:r>
          </a:p>
          <a:p>
            <a:pPr marL="0" indent="0">
              <a:buNone/>
            </a:pPr>
            <a:r>
              <a:rPr lang="en-US" dirty="0"/>
              <a:t>	ii) AC Exciters; and </a:t>
            </a:r>
          </a:p>
          <a:p>
            <a:pPr marL="0" indent="0">
              <a:buNone/>
            </a:pPr>
            <a:r>
              <a:rPr lang="en-US" dirty="0"/>
              <a:t>	iii) Static Exciters. </a:t>
            </a:r>
          </a:p>
          <a:p>
            <a:r>
              <a:rPr lang="en-US" dirty="0"/>
              <a:t>Accordingly, several standard block diagrams are developed by the IEEE working group to represent the excitation system. A schematic of an excitation control system is shown</a:t>
            </a:r>
          </a:p>
        </p:txBody>
      </p:sp>
    </p:spTree>
    <p:extLst>
      <p:ext uri="{BB962C8B-B14F-4D97-AF65-F5344CB8AC3E}">
        <p14:creationId xmlns:p14="http://schemas.microsoft.com/office/powerpoint/2010/main" val="67017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BA2D-EA45-4365-B9D9-BC6931E8B056}"/>
              </a:ext>
            </a:extLst>
          </p:cNvPr>
          <p:cNvSpPr>
            <a:spLocks noGrp="1"/>
          </p:cNvSpPr>
          <p:nvPr>
            <p:ph type="title"/>
          </p:nvPr>
        </p:nvSpPr>
        <p:spPr/>
        <p:txBody>
          <a:bodyPr/>
          <a:lstStyle/>
          <a:p>
            <a:r>
              <a:rPr lang="en-US" dirty="0"/>
              <a:t> </a:t>
            </a:r>
          </a:p>
        </p:txBody>
      </p:sp>
      <p:pic>
        <p:nvPicPr>
          <p:cNvPr id="5122" name="Picture 2" descr="Types of Excitation System">
            <a:extLst>
              <a:ext uri="{FF2B5EF4-FFF2-40B4-BE49-F238E27FC236}">
                <a16:creationId xmlns:a16="http://schemas.microsoft.com/office/drawing/2014/main" id="{5AEC2523-7EEA-4744-8681-5D33563E88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4126" y="1928452"/>
            <a:ext cx="7525184" cy="3627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3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57C6-50F4-46A7-9FC9-E0B077425FD2}"/>
              </a:ext>
            </a:extLst>
          </p:cNvPr>
          <p:cNvSpPr>
            <a:spLocks noGrp="1"/>
          </p:cNvSpPr>
          <p:nvPr>
            <p:ph type="title"/>
          </p:nvPr>
        </p:nvSpPr>
        <p:spPr>
          <a:xfrm>
            <a:off x="103909" y="1"/>
            <a:ext cx="11249891" cy="1205344"/>
          </a:xfrm>
        </p:spPr>
        <p:txBody>
          <a:bodyPr>
            <a:normAutofit fontScale="90000"/>
          </a:bodyPr>
          <a:lstStyle/>
          <a:p>
            <a:r>
              <a:rPr lang="en-US" b="1" u="sng" dirty="0"/>
              <a:t>Automatic Load Frequency Control</a:t>
            </a:r>
            <a:r>
              <a:rPr lang="en-US" dirty="0"/>
              <a:t>:</a:t>
            </a:r>
            <a:br>
              <a:rPr lang="en-US" dirty="0"/>
            </a:br>
            <a:endParaRPr lang="en-US" dirty="0"/>
          </a:p>
        </p:txBody>
      </p:sp>
      <p:sp>
        <p:nvSpPr>
          <p:cNvPr id="3" name="Content Placeholder 2">
            <a:extLst>
              <a:ext uri="{FF2B5EF4-FFF2-40B4-BE49-F238E27FC236}">
                <a16:creationId xmlns:a16="http://schemas.microsoft.com/office/drawing/2014/main" id="{068BCFB6-44D3-4CBC-9C83-753816FED37E}"/>
              </a:ext>
            </a:extLst>
          </p:cNvPr>
          <p:cNvSpPr>
            <a:spLocks noGrp="1"/>
          </p:cNvSpPr>
          <p:nvPr>
            <p:ph idx="1"/>
          </p:nvPr>
        </p:nvSpPr>
        <p:spPr>
          <a:xfrm>
            <a:off x="103909" y="720436"/>
            <a:ext cx="11984182" cy="6137564"/>
          </a:xfrm>
        </p:spPr>
        <p:txBody>
          <a:bodyPr>
            <a:normAutofit/>
          </a:bodyPr>
          <a:lstStyle/>
          <a:p>
            <a:r>
              <a:rPr lang="en-US" dirty="0"/>
              <a:t>The ALFC is to control the frequency deviation by maintaining the real power balance in the system. </a:t>
            </a:r>
          </a:p>
          <a:p>
            <a:r>
              <a:rPr lang="en-US" dirty="0"/>
              <a:t>The main functions of the ALFC are to </a:t>
            </a:r>
          </a:p>
          <a:p>
            <a:pPr marL="0" indent="0">
              <a:buNone/>
            </a:pPr>
            <a:r>
              <a:rPr lang="en-US" dirty="0"/>
              <a:t>	</a:t>
            </a:r>
            <a:r>
              <a:rPr lang="en-US" dirty="0" err="1"/>
              <a:t>i</a:t>
            </a:r>
            <a:r>
              <a:rPr lang="en-US" dirty="0"/>
              <a:t>) to maintain the steady frequency; </a:t>
            </a:r>
          </a:p>
          <a:p>
            <a:pPr marL="0" indent="0">
              <a:buNone/>
            </a:pPr>
            <a:r>
              <a:rPr lang="en-US" dirty="0"/>
              <a:t>	ii) control the tie-line flows; and </a:t>
            </a:r>
          </a:p>
          <a:p>
            <a:pPr marL="0" indent="0">
              <a:buNone/>
            </a:pPr>
            <a:r>
              <a:rPr lang="en-US" dirty="0"/>
              <a:t>	iii) distribute the load among the participating generating units. </a:t>
            </a:r>
          </a:p>
          <a:p>
            <a:r>
              <a:rPr lang="en-US" dirty="0"/>
              <a:t>The control (input) signals are the tie-line deviation ∆</a:t>
            </a:r>
            <a:r>
              <a:rPr lang="en-US" dirty="0" err="1"/>
              <a:t>Ptie</a:t>
            </a:r>
            <a:r>
              <a:rPr lang="en-US" dirty="0"/>
              <a:t> (measured from the tie line flows), and the frequency deviation ∆f (obtained by measuring the angle deviation ∆δ). These error signals ∆f and ∆</a:t>
            </a:r>
            <a:r>
              <a:rPr lang="en-US" dirty="0" err="1"/>
              <a:t>Ptie</a:t>
            </a:r>
            <a:r>
              <a:rPr lang="en-US" dirty="0"/>
              <a:t> are amplified, mixed and transformed to a real power signal, which then controls the valve position. Depending on the valve position, the turbine (prime mover) changes its output power to establish the real power balance.</a:t>
            </a:r>
          </a:p>
        </p:txBody>
      </p:sp>
    </p:spTree>
    <p:extLst>
      <p:ext uri="{BB962C8B-B14F-4D97-AF65-F5344CB8AC3E}">
        <p14:creationId xmlns:p14="http://schemas.microsoft.com/office/powerpoint/2010/main" val="294132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2F59-B660-4F0B-8D3D-DFFE4FC9FC99}"/>
              </a:ext>
            </a:extLst>
          </p:cNvPr>
          <p:cNvSpPr>
            <a:spLocks noGrp="1"/>
          </p:cNvSpPr>
          <p:nvPr>
            <p:ph type="title"/>
          </p:nvPr>
        </p:nvSpPr>
        <p:spPr/>
        <p:txBody>
          <a:bodyPr/>
          <a:lstStyle/>
          <a:p>
            <a:r>
              <a:rPr lang="en-US" dirty="0"/>
              <a:t> </a:t>
            </a:r>
          </a:p>
        </p:txBody>
      </p:sp>
      <p:pic>
        <p:nvPicPr>
          <p:cNvPr id="4098" name="Picture 2" descr="Automatic Load Frequency Control">
            <a:extLst>
              <a:ext uri="{FF2B5EF4-FFF2-40B4-BE49-F238E27FC236}">
                <a16:creationId xmlns:a16="http://schemas.microsoft.com/office/drawing/2014/main" id="{BBFCA61D-5D2E-4AFE-918C-76E6CADE6A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90688"/>
            <a:ext cx="9060872" cy="372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4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D992-C0E3-4DEA-A106-B0317DD85A23}"/>
              </a:ext>
            </a:extLst>
          </p:cNvPr>
          <p:cNvSpPr>
            <a:spLocks noGrp="1"/>
          </p:cNvSpPr>
          <p:nvPr>
            <p:ph type="title"/>
          </p:nvPr>
        </p:nvSpPr>
        <p:spPr>
          <a:xfrm>
            <a:off x="96982" y="110837"/>
            <a:ext cx="11256818" cy="845128"/>
          </a:xfrm>
        </p:spPr>
        <p:txBody>
          <a:bodyPr>
            <a:normAutofit fontScale="90000"/>
          </a:bodyPr>
          <a:lstStyle/>
          <a:p>
            <a:r>
              <a:rPr lang="en-US" b="1" i="0" u="sng" dirty="0">
                <a:solidFill>
                  <a:srgbClr val="282828"/>
                </a:solidFill>
                <a:effectLst/>
                <a:latin typeface="TundraWeb"/>
              </a:rPr>
              <a:t>Speed Governing Mechanism and Modelling</a:t>
            </a:r>
            <a:br>
              <a:rPr lang="en-US" b="0" i="0" dirty="0">
                <a:solidFill>
                  <a:srgbClr val="282828"/>
                </a:solidFill>
                <a:effectLst/>
                <a:latin typeface="TundraWeb"/>
              </a:rPr>
            </a:br>
            <a:endParaRPr lang="en-US" dirty="0"/>
          </a:p>
        </p:txBody>
      </p:sp>
      <p:pic>
        <p:nvPicPr>
          <p:cNvPr id="6146" name="Picture 2" descr="REAL POWER FREQUENCY CONTROL Dr R Muthukumar ASP">
            <a:extLst>
              <a:ext uri="{FF2B5EF4-FFF2-40B4-BE49-F238E27FC236}">
                <a16:creationId xmlns:a16="http://schemas.microsoft.com/office/drawing/2014/main" id="{8A8E2E9C-F116-4B05-B1C7-9E7301BEA0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2217" y="1141412"/>
            <a:ext cx="890847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98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B76-4E54-45D2-9364-4E4B172A372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77B0924-D619-4992-9584-92D7A9D7148C}"/>
              </a:ext>
            </a:extLst>
          </p:cNvPr>
          <p:cNvSpPr>
            <a:spLocks noGrp="1"/>
          </p:cNvSpPr>
          <p:nvPr>
            <p:ph idx="1"/>
          </p:nvPr>
        </p:nvSpPr>
        <p:spPr>
          <a:xfrm>
            <a:off x="249382" y="365124"/>
            <a:ext cx="11693236" cy="6127751"/>
          </a:xfrm>
        </p:spPr>
        <p:txBody>
          <a:bodyPr>
            <a:normAutofit fontScale="85000" lnSpcReduction="2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speed governing mechanism includes the following parts.</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rgbClr val="282828"/>
              </a:solidFill>
              <a:effectLst/>
              <a:latin typeface="TundraWe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Speed Governor:</a:t>
            </a:r>
            <a:endParaRPr kumimoji="0" lang="en-US" altLang="en-US" sz="3200" b="1" i="0" u="sng" strike="noStrike" cap="none" normalizeH="0" baseline="0" dirty="0">
              <a:ln>
                <a:noFill/>
              </a:ln>
              <a:solidFill>
                <a:srgbClr val="282828"/>
              </a:solidFill>
              <a:effectLst/>
              <a:latin typeface="TundraWe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It is an error sensing device in load frequency control. It includes all the elements that are directly responsive to speed and influence other elements of the system to initiate action.</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rgbClr val="282828"/>
              </a:solidFill>
              <a:effectLst/>
              <a:latin typeface="TundraWe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Governor Controlled Valves</a:t>
            </a:r>
            <a:r>
              <a:rPr kumimoji="0" lang="en-US" altLang="en-US" sz="2800" b="0" i="0" u="none"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rgbClr val="282828"/>
              </a:solidFill>
              <a:effectLst/>
              <a:latin typeface="TundraWe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They control the input to the turbine and are actuated by the speed control mechanism.</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rgbClr val="282828"/>
              </a:solidFill>
              <a:effectLst/>
              <a:latin typeface="TundraWe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Speed Control Mechanism</a:t>
            </a:r>
            <a:r>
              <a:rPr kumimoji="0" lang="en-US" altLang="en-US" sz="2800" b="1" i="0" u="none"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rgbClr val="282828"/>
              </a:solidFill>
              <a:effectLst/>
              <a:latin typeface="TundraWe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It includes all equipment such as levers and linkages, servomotors, amplifying devices and relays that are placed between the speed governor and the governor controlled valves.</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rgbClr val="282828"/>
              </a:solidFill>
              <a:effectLst/>
              <a:latin typeface="TundraWe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Speed Changer</a:t>
            </a:r>
            <a:r>
              <a:rPr kumimoji="0" lang="en-US" altLang="en-US" sz="2800" b="0" i="0" u="none"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rgbClr val="282828"/>
              </a:solidFill>
              <a:effectLst/>
              <a:latin typeface="TundraWe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It enables the speed governor system to adjust the speed of the generator unit while in operation.</a:t>
            </a:r>
            <a:endParaRPr lang="en-US" dirty="0"/>
          </a:p>
        </p:txBody>
      </p:sp>
    </p:spTree>
    <p:extLst>
      <p:ext uri="{BB962C8B-B14F-4D97-AF65-F5344CB8AC3E}">
        <p14:creationId xmlns:p14="http://schemas.microsoft.com/office/powerpoint/2010/main" val="3900929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1487</Words>
  <Application>Microsoft Office PowerPoint</Application>
  <PresentationFormat>Widescreen</PresentationFormat>
  <Paragraphs>121</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Franklin Gothic Book</vt:lpstr>
      <vt:lpstr>Open Sans</vt:lpstr>
      <vt:lpstr>Times New Roman</vt:lpstr>
      <vt:lpstr>TundraWeb</vt:lpstr>
      <vt:lpstr>Wingdings 2</vt:lpstr>
      <vt:lpstr>Office Theme</vt:lpstr>
      <vt:lpstr>AUTOMATIC GENERATION CONTROL</vt:lpstr>
      <vt:lpstr>INTRODUCTION</vt:lpstr>
      <vt:lpstr> </vt:lpstr>
      <vt:lpstr>Generator Voltage Control System</vt:lpstr>
      <vt:lpstr> </vt:lpstr>
      <vt:lpstr>Automatic Load Frequency Control: </vt:lpstr>
      <vt:lpstr> </vt:lpstr>
      <vt:lpstr>Speed Governing Mechanism and Modelling </vt:lpstr>
      <vt:lpstr> </vt:lpstr>
      <vt:lpstr>1. MATHEMATICAL MODELLING OF A TURBINE/Turbine model</vt:lpstr>
      <vt:lpstr>2. Generator load or Power system model</vt:lpstr>
      <vt:lpstr>PowerPoint Presentation</vt:lpstr>
      <vt:lpstr> Isochronous governor</vt:lpstr>
      <vt:lpstr>Governor with Speed Droop/modelling of governor</vt:lpstr>
      <vt:lpstr> </vt:lpstr>
      <vt:lpstr> </vt:lpstr>
      <vt:lpstr>3. Speed Governor modal</vt:lpstr>
      <vt:lpstr>Speed-droop characteristic(R) </vt:lpstr>
      <vt:lpstr>Paralleled generators sharing active power of load</vt:lpstr>
      <vt:lpstr> </vt:lpstr>
      <vt:lpstr>5. OVER ALL Model of Load frequency control of single area / block diagram representation of isolated system </vt:lpstr>
      <vt:lpstr>PowerPoint Presentation</vt:lpstr>
      <vt:lpstr> </vt:lpstr>
      <vt:lpstr>PowerPoint Presentation</vt:lpstr>
      <vt:lpstr>PowerPoint Presentation</vt:lpstr>
      <vt:lpstr> </vt:lpstr>
      <vt:lpstr> </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GENERATION CONTROL</dc:title>
  <dc:creator>Damodar Bhandari</dc:creator>
  <cp:lastModifiedBy>Damodar Bhandari</cp:lastModifiedBy>
  <cp:revision>35</cp:revision>
  <dcterms:created xsi:type="dcterms:W3CDTF">2021-04-24T13:07:35Z</dcterms:created>
  <dcterms:modified xsi:type="dcterms:W3CDTF">2022-07-11T01:43:34Z</dcterms:modified>
</cp:coreProperties>
</file>