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23"/>
  </p:notesMasterIdLst>
  <p:sldIdLst>
    <p:sldId id="267" r:id="rId2"/>
    <p:sldId id="269" r:id="rId3"/>
    <p:sldId id="273" r:id="rId4"/>
    <p:sldId id="268" r:id="rId5"/>
    <p:sldId id="270" r:id="rId6"/>
    <p:sldId id="272" r:id="rId7"/>
    <p:sldId id="271" r:id="rId8"/>
    <p:sldId id="274" r:id="rId9"/>
    <p:sldId id="275" r:id="rId10"/>
    <p:sldId id="279" r:id="rId11"/>
    <p:sldId id="276" r:id="rId12"/>
    <p:sldId id="277" r:id="rId13"/>
    <p:sldId id="256" r:id="rId14"/>
    <p:sldId id="258" r:id="rId15"/>
    <p:sldId id="259" r:id="rId16"/>
    <p:sldId id="257" r:id="rId17"/>
    <p:sldId id="260" r:id="rId18"/>
    <p:sldId id="261" r:id="rId19"/>
    <p:sldId id="263" r:id="rId20"/>
    <p:sldId id="266"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53E14E-23F0-46F5-876F-BDB7E7903166}" type="datetimeFigureOut">
              <a:rPr lang="en-US" smtClean="0"/>
              <a:t>5/30/2022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09DA0-9C9F-4730-A1D9-A7671CF0923E}" type="slidenum">
              <a:rPr lang="en-US" smtClean="0"/>
              <a:t>‹#›</a:t>
            </a:fld>
            <a:endParaRPr lang="en-US"/>
          </a:p>
        </p:txBody>
      </p:sp>
    </p:spTree>
    <p:extLst>
      <p:ext uri="{BB962C8B-B14F-4D97-AF65-F5344CB8AC3E}">
        <p14:creationId xmlns:p14="http://schemas.microsoft.com/office/powerpoint/2010/main" val="4263766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082612-E78B-418E-AADD-255DCE74993C}"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20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758BFC-8FCB-4AEB-B284-32FFCD8A7CEB}"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871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9EE875-0842-437D-8908-1D9DE03DE70B}"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6017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E157D-4A05-475F-A96D-6468B28DC245}"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7116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6B520-8F4F-4132-A240-FDA2BB674B77}"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1205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6393D-CBA5-4701-AC7B-5A82647D6770}"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1607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42068-17C8-4C5A-A7DA-F392B03C9CB9}"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0856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DCFEF3-37CF-4B09-A630-E59C7751E983}"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501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1CDAB1-01BB-464C-99F1-EF3E4E086C62}"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683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147D7-4485-4639-9947-0AFC7619059E}"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9409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3E84F3-E246-4ADC-9249-3F1E849FBB38}"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6369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3931BF-B3D1-47C9-BBFE-2457BD2D1B81}" type="datetime1">
              <a:rPr lang="en-US" smtClean="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8378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43BE82-5F9C-4BB9-B404-7933908181AC}" type="datetime1">
              <a:rPr lang="en-US" smtClean="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161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AB5D0-BA54-4C15-85A2-159066B50E71}" type="datetime1">
              <a:rPr lang="en-US" smtClean="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23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27789C-9DBE-4D0F-AD35-A35CC2D5D4CA}"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4264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9696B0-8D75-448E-B61E-52C024F2385F}"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689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30F62B-33CE-4FB9-B0C7-D68D0B6D4DDA}" type="datetime1">
              <a:rPr lang="en-US" smtClean="0"/>
              <a:t>5/30/2022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480692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EEDB-3AF4-4202-B8E9-C4ABB897FF3B}"/>
              </a:ext>
            </a:extLst>
          </p:cNvPr>
          <p:cNvSpPr>
            <a:spLocks noGrp="1"/>
          </p:cNvSpPr>
          <p:nvPr>
            <p:ph type="title"/>
          </p:nvPr>
        </p:nvSpPr>
        <p:spPr>
          <a:xfrm>
            <a:off x="677334" y="3048000"/>
            <a:ext cx="8596668" cy="1311964"/>
          </a:xfrm>
        </p:spPr>
        <p:txBody>
          <a:bodyPr/>
          <a:lstStyle/>
          <a:p>
            <a:r>
              <a:rPr lang="en-US" b="1" u="sng" dirty="0"/>
              <a:t>Voltage profile and VAR compensation</a:t>
            </a:r>
            <a:endParaRPr lang="en-US" dirty="0"/>
          </a:p>
        </p:txBody>
      </p:sp>
      <p:sp>
        <p:nvSpPr>
          <p:cNvPr id="3" name="Content Placeholder 2">
            <a:extLst>
              <a:ext uri="{FF2B5EF4-FFF2-40B4-BE49-F238E27FC236}">
                <a16:creationId xmlns:a16="http://schemas.microsoft.com/office/drawing/2014/main" id="{52B69A05-49D5-463B-A9D2-2A45E9EC2024}"/>
              </a:ext>
            </a:extLst>
          </p:cNvPr>
          <p:cNvSpPr>
            <a:spLocks noGrp="1"/>
          </p:cNvSpPr>
          <p:nvPr>
            <p:ph idx="1"/>
          </p:nvPr>
        </p:nvSpPr>
        <p:spPr/>
        <p:txBody>
          <a:bodyPr/>
          <a:lstStyle/>
          <a:p>
            <a:r>
              <a:rPr lang="en-US" dirty="0"/>
              <a:t> </a:t>
            </a:r>
          </a:p>
        </p:txBody>
      </p:sp>
      <p:sp>
        <p:nvSpPr>
          <p:cNvPr id="4" name="Date Placeholder 3">
            <a:extLst>
              <a:ext uri="{FF2B5EF4-FFF2-40B4-BE49-F238E27FC236}">
                <a16:creationId xmlns:a16="http://schemas.microsoft.com/office/drawing/2014/main" id="{AA8A96ED-19DB-4CF7-8BEB-255A508BA84C}"/>
              </a:ext>
            </a:extLst>
          </p:cNvPr>
          <p:cNvSpPr>
            <a:spLocks noGrp="1"/>
          </p:cNvSpPr>
          <p:nvPr>
            <p:ph type="dt" sz="half" idx="10"/>
          </p:nvPr>
        </p:nvSpPr>
        <p:spPr/>
        <p:txBody>
          <a:bodyPr/>
          <a:lstStyle/>
          <a:p>
            <a:fld id="{C01CDAB1-01BB-464C-99F1-EF3E4E086C62}" type="datetime1">
              <a:rPr lang="en-US" smtClean="0"/>
              <a:t>5/30/2022</a:t>
            </a:fld>
            <a:endParaRPr lang="en-US" dirty="0"/>
          </a:p>
        </p:txBody>
      </p:sp>
      <p:sp>
        <p:nvSpPr>
          <p:cNvPr id="5" name="Slide Number Placeholder 4">
            <a:extLst>
              <a:ext uri="{FF2B5EF4-FFF2-40B4-BE49-F238E27FC236}">
                <a16:creationId xmlns:a16="http://schemas.microsoft.com/office/drawing/2014/main" id="{5F2AE14C-91A1-4D09-900D-091ACD663476}"/>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09599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07E4-BEDE-480E-A44B-7522151F9EA7}"/>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2A06D1DB-7E11-48C2-96A9-8DAE5884D5D2}"/>
              </a:ext>
            </a:extLst>
          </p:cNvPr>
          <p:cNvSpPr>
            <a:spLocks noGrp="1"/>
          </p:cNvSpPr>
          <p:nvPr>
            <p:ph type="dt" sz="half" idx="10"/>
          </p:nvPr>
        </p:nvSpPr>
        <p:spPr/>
        <p:txBody>
          <a:bodyPr/>
          <a:lstStyle/>
          <a:p>
            <a:fld id="{C01CDAB1-01BB-464C-99F1-EF3E4E086C62}" type="datetime1">
              <a:rPr lang="en-US" smtClean="0"/>
              <a:t>5/30/2022</a:t>
            </a:fld>
            <a:endParaRPr lang="en-US" dirty="0"/>
          </a:p>
        </p:txBody>
      </p:sp>
      <p:sp>
        <p:nvSpPr>
          <p:cNvPr id="5" name="Slide Number Placeholder 4">
            <a:extLst>
              <a:ext uri="{FF2B5EF4-FFF2-40B4-BE49-F238E27FC236}">
                <a16:creationId xmlns:a16="http://schemas.microsoft.com/office/drawing/2014/main" id="{8B183C5B-ECF3-47F5-BEEA-23F4969514A5}"/>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12290" name="Picture 2" descr="Synchronous machine working at Variety of operation (leading or&#10;lagging) is known as synchronous machine. It can be obtain...">
            <a:extLst>
              <a:ext uri="{FF2B5EF4-FFF2-40B4-BE49-F238E27FC236}">
                <a16:creationId xmlns:a16="http://schemas.microsoft.com/office/drawing/2014/main" id="{64181C13-F7FF-41C6-9860-F214C43F22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5" y="609600"/>
            <a:ext cx="7913328" cy="543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0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0325-D982-428E-83B3-D3DC58EC2707}"/>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22A34AC1-BC75-4A54-8CE5-B59FAC026548}"/>
              </a:ext>
            </a:extLst>
          </p:cNvPr>
          <p:cNvSpPr>
            <a:spLocks noGrp="1"/>
          </p:cNvSpPr>
          <p:nvPr>
            <p:ph type="dt" sz="half" idx="10"/>
          </p:nvPr>
        </p:nvSpPr>
        <p:spPr/>
        <p:txBody>
          <a:bodyPr/>
          <a:lstStyle/>
          <a:p>
            <a:fld id="{C01CDAB1-01BB-464C-99F1-EF3E4E086C62}" type="datetime1">
              <a:rPr lang="en-US" smtClean="0"/>
              <a:t>5/30/2022</a:t>
            </a:fld>
            <a:endParaRPr lang="en-US" dirty="0"/>
          </a:p>
        </p:txBody>
      </p:sp>
      <p:sp>
        <p:nvSpPr>
          <p:cNvPr id="5" name="Slide Number Placeholder 4">
            <a:extLst>
              <a:ext uri="{FF2B5EF4-FFF2-40B4-BE49-F238E27FC236}">
                <a16:creationId xmlns:a16="http://schemas.microsoft.com/office/drawing/2014/main" id="{178BB740-C875-4231-9917-A0845E1A54ED}"/>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9218" name="Picture 2" descr="Static VAR compensators&#10; A static VAR compensator (or SVC) is an electrical device for&#10;providing reactive power on transm...">
            <a:extLst>
              <a:ext uri="{FF2B5EF4-FFF2-40B4-BE49-F238E27FC236}">
                <a16:creationId xmlns:a16="http://schemas.microsoft.com/office/drawing/2014/main" id="{40842243-2D01-4430-8BCC-03CA914111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565" y="451514"/>
            <a:ext cx="8428383" cy="559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52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6E98-EEBB-44CC-BFB0-7EB9EF2D1B4F}"/>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841A2384-C29F-45AE-861D-C5816F051400}"/>
              </a:ext>
            </a:extLst>
          </p:cNvPr>
          <p:cNvSpPr>
            <a:spLocks noGrp="1"/>
          </p:cNvSpPr>
          <p:nvPr>
            <p:ph type="dt" sz="half" idx="10"/>
          </p:nvPr>
        </p:nvSpPr>
        <p:spPr/>
        <p:txBody>
          <a:bodyPr/>
          <a:lstStyle/>
          <a:p>
            <a:fld id="{C01CDAB1-01BB-464C-99F1-EF3E4E086C62}" type="datetime1">
              <a:rPr lang="en-US" smtClean="0"/>
              <a:t>5/30/2022</a:t>
            </a:fld>
            <a:endParaRPr lang="en-US" dirty="0"/>
          </a:p>
        </p:txBody>
      </p:sp>
      <p:sp>
        <p:nvSpPr>
          <p:cNvPr id="5" name="Slide Number Placeholder 4">
            <a:extLst>
              <a:ext uri="{FF2B5EF4-FFF2-40B4-BE49-F238E27FC236}">
                <a16:creationId xmlns:a16="http://schemas.microsoft.com/office/drawing/2014/main" id="{BB38B106-94F4-4FA9-8B96-AD9CDDF16421}"/>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10242" name="Picture 2" descr="ADVANTAGES&#10;a) Static VAR compensation is not done at line voltage; a&#10;bank of transformers steps the transmission voltage&#10;(...">
            <a:extLst>
              <a:ext uri="{FF2B5EF4-FFF2-40B4-BE49-F238E27FC236}">
                <a16:creationId xmlns:a16="http://schemas.microsoft.com/office/drawing/2014/main" id="{B5066C98-BA97-4368-8AB1-226A0EBEFA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47" y="1033670"/>
            <a:ext cx="8494644" cy="5007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574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708D01-54DF-45BA-8CEB-78EEEE7F191F}"/>
              </a:ext>
            </a:extLst>
          </p:cNvPr>
          <p:cNvSpPr>
            <a:spLocks noGrp="1"/>
          </p:cNvSpPr>
          <p:nvPr>
            <p:ph type="ctrTitle"/>
          </p:nvPr>
        </p:nvSpPr>
        <p:spPr>
          <a:xfrm>
            <a:off x="1876424" y="1364973"/>
            <a:ext cx="6008619" cy="4094923"/>
          </a:xfrm>
        </p:spPr>
        <p:txBody>
          <a:bodyPr>
            <a:normAutofit fontScale="90000"/>
          </a:bodyPr>
          <a:lstStyle/>
          <a:p>
            <a:r>
              <a:rPr lang="en-US" b="1" i="0" dirty="0">
                <a:solidFill>
                  <a:schemeClr val="tx1"/>
                </a:solidFill>
                <a:effectLst/>
                <a:latin typeface="-apple-system"/>
              </a:rPr>
              <a:t>STATCOM/</a:t>
            </a:r>
            <a:r>
              <a:rPr lang="en-US" b="1" dirty="0">
                <a:solidFill>
                  <a:schemeClr val="tx1"/>
                </a:solidFill>
                <a:effectLst/>
                <a:latin typeface="Arial" panose="020B0604020202020204" pitchFamily="34" charset="0"/>
              </a:rPr>
              <a:t> (STATIC SYNCHRONOUS COMPENSATOR)</a:t>
            </a:r>
            <a:br>
              <a:rPr lang="en-US" b="1" dirty="0">
                <a:solidFill>
                  <a:srgbClr val="21588E"/>
                </a:solidFill>
                <a:effectLst/>
                <a:latin typeface="Arial" panose="020B0604020202020204" pitchFamily="34" charset="0"/>
              </a:rPr>
            </a:br>
            <a:br>
              <a:rPr lang="en-US" b="0" i="0" dirty="0">
                <a:solidFill>
                  <a:srgbClr val="3A3A3A"/>
                </a:solidFill>
                <a:effectLst/>
                <a:latin typeface="-apple-system"/>
              </a:rPr>
            </a:br>
            <a:endParaRPr lang="en-US" dirty="0"/>
          </a:p>
        </p:txBody>
      </p:sp>
      <p:sp>
        <p:nvSpPr>
          <p:cNvPr id="5" name="Subtitle 4">
            <a:extLst>
              <a:ext uri="{FF2B5EF4-FFF2-40B4-BE49-F238E27FC236}">
                <a16:creationId xmlns:a16="http://schemas.microsoft.com/office/drawing/2014/main" id="{8A939BE0-6198-4559-8053-A97369A60883}"/>
              </a:ext>
            </a:extLst>
          </p:cNvPr>
          <p:cNvSpPr>
            <a:spLocks noGrp="1"/>
          </p:cNvSpPr>
          <p:nvPr>
            <p:ph type="subTitle" idx="1"/>
          </p:nvPr>
        </p:nvSpPr>
        <p:spPr/>
        <p:txBody>
          <a:bodyPr/>
          <a:lstStyle/>
          <a:p>
            <a:r>
              <a:rPr lang="en-US" dirty="0"/>
              <a:t> </a:t>
            </a:r>
          </a:p>
        </p:txBody>
      </p:sp>
      <p:sp>
        <p:nvSpPr>
          <p:cNvPr id="6" name="Date Placeholder 5">
            <a:extLst>
              <a:ext uri="{FF2B5EF4-FFF2-40B4-BE49-F238E27FC236}">
                <a16:creationId xmlns:a16="http://schemas.microsoft.com/office/drawing/2014/main" id="{08A177A0-D1EB-403C-9490-289985C69630}"/>
              </a:ext>
            </a:extLst>
          </p:cNvPr>
          <p:cNvSpPr>
            <a:spLocks noGrp="1"/>
          </p:cNvSpPr>
          <p:nvPr>
            <p:ph type="dt" sz="half" idx="10"/>
          </p:nvPr>
        </p:nvSpPr>
        <p:spPr/>
        <p:txBody>
          <a:bodyPr/>
          <a:lstStyle/>
          <a:p>
            <a:fld id="{B2FEEBBC-27D1-401B-9D75-A6483B6DCC89}" type="datetime1">
              <a:rPr lang="en-US" smtClean="0"/>
              <a:t>5/30/2022</a:t>
            </a:fld>
            <a:endParaRPr lang="en-US" dirty="0"/>
          </a:p>
        </p:txBody>
      </p:sp>
      <p:sp>
        <p:nvSpPr>
          <p:cNvPr id="7" name="Slide Number Placeholder 6">
            <a:extLst>
              <a:ext uri="{FF2B5EF4-FFF2-40B4-BE49-F238E27FC236}">
                <a16:creationId xmlns:a16="http://schemas.microsoft.com/office/drawing/2014/main" id="{4FD11B52-39CC-4690-8E1F-E9E7991C8AEE}"/>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724189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DC1BA-3CB1-469F-82D7-09A91C9D6DDB}"/>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A32DA94-732A-4813-BBE9-312F9C91D6D6}"/>
              </a:ext>
            </a:extLst>
          </p:cNvPr>
          <p:cNvSpPr>
            <a:spLocks noGrp="1"/>
          </p:cNvSpPr>
          <p:nvPr>
            <p:ph idx="1"/>
          </p:nvPr>
        </p:nvSpPr>
        <p:spPr>
          <a:xfrm>
            <a:off x="677335" y="993912"/>
            <a:ext cx="8917240" cy="5254487"/>
          </a:xfrm>
        </p:spPr>
        <p:txBody>
          <a:bodyPr>
            <a:normAutofit/>
          </a:bodyPr>
          <a:lstStyle/>
          <a:p>
            <a:r>
              <a:rPr lang="en-US" sz="2000" b="0" i="0" dirty="0">
                <a:solidFill>
                  <a:schemeClr val="tx1"/>
                </a:solidFill>
                <a:effectLst/>
                <a:latin typeface="arial" panose="020B0604020202020204" pitchFamily="34" charset="0"/>
              </a:rPr>
              <a:t>STATCOM or Static Synchronous Compensator is a power electronic device using force commutated devices like IGBT, GTO etc. to control the reactive power flow through a power network and thereby increasing the stability of power network.</a:t>
            </a:r>
          </a:p>
          <a:p>
            <a:r>
              <a:rPr lang="en-US" sz="2000" b="0" i="0" dirty="0">
                <a:solidFill>
                  <a:schemeClr val="tx1"/>
                </a:solidFill>
                <a:effectLst/>
                <a:latin typeface="Arial" panose="020B0604020202020204" pitchFamily="34" charset="0"/>
              </a:rPr>
              <a:t>It is also a member of the so-called Flexible AC Transmission System (FACTS) devices.</a:t>
            </a:r>
            <a:endParaRPr lang="en-US" sz="2000" dirty="0">
              <a:solidFill>
                <a:schemeClr val="tx1"/>
              </a:solidFill>
              <a:latin typeface="arial" panose="020B0604020202020204" pitchFamily="34" charset="0"/>
            </a:endParaRPr>
          </a:p>
          <a:p>
            <a:r>
              <a:rPr lang="en-US" sz="2000" b="0" i="0" dirty="0">
                <a:solidFill>
                  <a:schemeClr val="tx1"/>
                </a:solidFill>
                <a:effectLst/>
                <a:latin typeface="arial" panose="020B0604020202020204" pitchFamily="34" charset="0"/>
              </a:rPr>
              <a:t>The terms Synchronous in STATCOM mean that it can either absorb or generate reactive power in synchronization with the demand to stabilize the voltage of the power network.</a:t>
            </a:r>
            <a:endParaRPr lang="en-US" sz="2000" dirty="0">
              <a:solidFill>
                <a:schemeClr val="tx1"/>
              </a:solidFill>
            </a:endParaRPr>
          </a:p>
        </p:txBody>
      </p:sp>
      <p:sp>
        <p:nvSpPr>
          <p:cNvPr id="4" name="Date Placeholder 3">
            <a:extLst>
              <a:ext uri="{FF2B5EF4-FFF2-40B4-BE49-F238E27FC236}">
                <a16:creationId xmlns:a16="http://schemas.microsoft.com/office/drawing/2014/main" id="{58A9F5DD-2929-4FB8-99E3-576425185A1F}"/>
              </a:ext>
            </a:extLst>
          </p:cNvPr>
          <p:cNvSpPr>
            <a:spLocks noGrp="1"/>
          </p:cNvSpPr>
          <p:nvPr>
            <p:ph type="dt" sz="half" idx="10"/>
          </p:nvPr>
        </p:nvSpPr>
        <p:spPr/>
        <p:txBody>
          <a:bodyPr/>
          <a:lstStyle/>
          <a:p>
            <a:fld id="{3DC1F980-A9FF-42F8-AEE1-81C252B80796}" type="datetime1">
              <a:rPr lang="en-US" smtClean="0"/>
              <a:t>5/30/2022</a:t>
            </a:fld>
            <a:endParaRPr lang="en-US" dirty="0"/>
          </a:p>
        </p:txBody>
      </p:sp>
      <p:sp>
        <p:nvSpPr>
          <p:cNvPr id="5" name="Slide Number Placeholder 4">
            <a:extLst>
              <a:ext uri="{FF2B5EF4-FFF2-40B4-BE49-F238E27FC236}">
                <a16:creationId xmlns:a16="http://schemas.microsoft.com/office/drawing/2014/main" id="{540EE6C5-D487-4412-AAA4-FF9D848742C5}"/>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729717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9BB5-0F43-4E05-BD6D-071033FCE88E}"/>
              </a:ext>
            </a:extLst>
          </p:cNvPr>
          <p:cNvSpPr>
            <a:spLocks noGrp="1"/>
          </p:cNvSpPr>
          <p:nvPr>
            <p:ph type="title"/>
          </p:nvPr>
        </p:nvSpPr>
        <p:spPr>
          <a:xfrm>
            <a:off x="1141413" y="610015"/>
            <a:ext cx="9905998" cy="860975"/>
          </a:xfrm>
        </p:spPr>
        <p:txBody>
          <a:bodyPr>
            <a:normAutofit fontScale="90000"/>
          </a:bodyPr>
          <a:lstStyle/>
          <a:p>
            <a:r>
              <a:rPr lang="en-US" sz="4000" b="1" i="0" u="sng" dirty="0">
                <a:solidFill>
                  <a:srgbClr val="3A3A3A"/>
                </a:solidFill>
                <a:effectLst/>
                <a:latin typeface="arial" panose="020B0604020202020204" pitchFamily="34" charset="0"/>
              </a:rPr>
              <a:t>Working Principle of STATCOM</a:t>
            </a:r>
            <a:br>
              <a:rPr lang="en-US" b="0" i="0" dirty="0">
                <a:solidFill>
                  <a:srgbClr val="3A3A3A"/>
                </a:solidFill>
                <a:effectLst/>
                <a:latin typeface="-apple-system"/>
              </a:rPr>
            </a:br>
            <a:endParaRPr lang="en-US" dirty="0"/>
          </a:p>
        </p:txBody>
      </p:sp>
      <p:sp>
        <p:nvSpPr>
          <p:cNvPr id="3" name="Content Placeholder 2">
            <a:extLst>
              <a:ext uri="{FF2B5EF4-FFF2-40B4-BE49-F238E27FC236}">
                <a16:creationId xmlns:a16="http://schemas.microsoft.com/office/drawing/2014/main" id="{701F81C2-1ED2-4035-B294-9B83B89DF4C7}"/>
              </a:ext>
            </a:extLst>
          </p:cNvPr>
          <p:cNvSpPr>
            <a:spLocks noGrp="1"/>
          </p:cNvSpPr>
          <p:nvPr>
            <p:ph idx="1"/>
          </p:nvPr>
        </p:nvSpPr>
        <p:spPr>
          <a:xfrm>
            <a:off x="583096" y="1722783"/>
            <a:ext cx="10464315" cy="5135216"/>
          </a:xfrm>
        </p:spPr>
        <p:txBody>
          <a:bodyPr/>
          <a:lstStyle/>
          <a:p>
            <a:r>
              <a:rPr lang="en-US" b="0" i="0" dirty="0">
                <a:solidFill>
                  <a:srgbClr val="3A3A3A"/>
                </a:solidFill>
                <a:effectLst/>
                <a:latin typeface="arial" panose="020B0604020202020204" pitchFamily="34" charset="0"/>
              </a:rPr>
              <a:t>To understand the working principle of STATCOM, we will first have a look at the reactive power transfer equation. </a:t>
            </a:r>
          </a:p>
          <a:p>
            <a:r>
              <a:rPr lang="en-US" b="0" i="0" dirty="0">
                <a:solidFill>
                  <a:srgbClr val="3A3A3A"/>
                </a:solidFill>
                <a:effectLst/>
                <a:latin typeface="arial" panose="020B0604020202020204" pitchFamily="34" charset="0"/>
              </a:rPr>
              <a:t>Let us consider two sources V1 and V2 are connected through an impedance Z = Ra + </a:t>
            </a:r>
            <a:r>
              <a:rPr lang="en-US" b="0" i="0" dirty="0" err="1">
                <a:solidFill>
                  <a:srgbClr val="3A3A3A"/>
                </a:solidFill>
                <a:effectLst/>
                <a:latin typeface="arial" panose="020B0604020202020204" pitchFamily="34" charset="0"/>
              </a:rPr>
              <a:t>jX</a:t>
            </a:r>
            <a:r>
              <a:rPr lang="en-US" b="0" i="0" dirty="0">
                <a:solidFill>
                  <a:srgbClr val="3A3A3A"/>
                </a:solidFill>
                <a:effectLst/>
                <a:latin typeface="arial" panose="020B0604020202020204" pitchFamily="34" charset="0"/>
              </a:rPr>
              <a:t> as shown in figure below.</a:t>
            </a:r>
            <a:endParaRPr lang="en-US" dirty="0"/>
          </a:p>
        </p:txBody>
      </p:sp>
      <p:pic>
        <p:nvPicPr>
          <p:cNvPr id="1026" name="Picture 2">
            <a:extLst>
              <a:ext uri="{FF2B5EF4-FFF2-40B4-BE49-F238E27FC236}">
                <a16:creationId xmlns:a16="http://schemas.microsoft.com/office/drawing/2014/main" id="{7CC1F8F3-D6EB-47A3-BDB8-7A732BFBDB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437" b="13294"/>
          <a:stretch/>
        </p:blipFill>
        <p:spPr bwMode="auto">
          <a:xfrm>
            <a:off x="821635" y="3230217"/>
            <a:ext cx="7593495" cy="212034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2B846D9-A267-4318-AD59-9756C68A3098}"/>
              </a:ext>
            </a:extLst>
          </p:cNvPr>
          <p:cNvSpPr>
            <a:spLocks noGrp="1"/>
          </p:cNvSpPr>
          <p:nvPr>
            <p:ph type="dt" sz="half" idx="10"/>
          </p:nvPr>
        </p:nvSpPr>
        <p:spPr/>
        <p:txBody>
          <a:bodyPr/>
          <a:lstStyle/>
          <a:p>
            <a:fld id="{7E0517A7-9853-4510-A00F-F585E7CEA1A6}" type="datetime1">
              <a:rPr lang="en-US" smtClean="0"/>
              <a:t>5/30/2022</a:t>
            </a:fld>
            <a:endParaRPr lang="en-US" dirty="0"/>
          </a:p>
        </p:txBody>
      </p:sp>
      <p:sp>
        <p:nvSpPr>
          <p:cNvPr id="5" name="Slide Number Placeholder 4">
            <a:extLst>
              <a:ext uri="{FF2B5EF4-FFF2-40B4-BE49-F238E27FC236}">
                <a16:creationId xmlns:a16="http://schemas.microsoft.com/office/drawing/2014/main" id="{6E07DBFF-A713-49A3-B69F-578C0DB9738A}"/>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66203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13A2-711D-4D22-9A8C-E9C453E7EBD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291A6951-7D31-4F20-B16A-AE1CF8E62653}"/>
              </a:ext>
            </a:extLst>
          </p:cNvPr>
          <p:cNvSpPr>
            <a:spLocks noGrp="1"/>
          </p:cNvSpPr>
          <p:nvPr>
            <p:ph idx="1"/>
          </p:nvPr>
        </p:nvSpPr>
        <p:spPr>
          <a:xfrm>
            <a:off x="238540" y="278296"/>
            <a:ext cx="9594574" cy="5763066"/>
          </a:xfrm>
        </p:spPr>
        <p:txBody>
          <a:bodyPr/>
          <a:lstStyle/>
          <a:p>
            <a:pPr algn="just"/>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if we maintain angle δ = 0 then </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Reactive power flow will become</a:t>
            </a:r>
            <a:r>
              <a:rPr lang="en-US" sz="2000" dirty="0">
                <a:solidFill>
                  <a:schemeClr val="tx1"/>
                </a:solidFill>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Q = (V</a:t>
            </a:r>
            <a:r>
              <a:rPr lang="en-US" sz="2000" b="0" i="0" baseline="-25000" dirty="0">
                <a:solidFill>
                  <a:schemeClr val="tx1"/>
                </a:solidFill>
                <a:effectLst/>
                <a:latin typeface="Times New Roman" panose="02020603050405020304" pitchFamily="18" charset="0"/>
                <a:cs typeface="Times New Roman" panose="02020603050405020304" pitchFamily="18" charset="0"/>
              </a:rPr>
              <a:t>2</a:t>
            </a:r>
            <a:r>
              <a:rPr lang="en-US" sz="2000" b="0" i="0" dirty="0">
                <a:solidFill>
                  <a:schemeClr val="tx1"/>
                </a:solidFill>
                <a:effectLst/>
                <a:latin typeface="Times New Roman" panose="02020603050405020304" pitchFamily="18" charset="0"/>
                <a:cs typeface="Times New Roman" panose="02020603050405020304" pitchFamily="18" charset="0"/>
              </a:rPr>
              <a:t>/X)[V</a:t>
            </a:r>
            <a:r>
              <a:rPr lang="en-US" sz="2000" b="0" i="0" baseline="-25000" dirty="0">
                <a:solidFill>
                  <a:schemeClr val="tx1"/>
                </a:solidFill>
                <a:effectLst/>
                <a:latin typeface="Times New Roman" panose="02020603050405020304" pitchFamily="18" charset="0"/>
                <a:cs typeface="Times New Roman" panose="02020603050405020304" pitchFamily="18" charset="0"/>
              </a:rPr>
              <a:t>1</a:t>
            </a:r>
            <a:r>
              <a:rPr lang="en-US" sz="2000" b="0" i="0" dirty="0">
                <a:solidFill>
                  <a:schemeClr val="tx1"/>
                </a:solidFill>
                <a:effectLst/>
                <a:latin typeface="Times New Roman" panose="02020603050405020304" pitchFamily="18" charset="0"/>
                <a:cs typeface="Times New Roman" panose="02020603050405020304" pitchFamily="18" charset="0"/>
              </a:rPr>
              <a:t>-V</a:t>
            </a:r>
            <a:r>
              <a:rPr lang="en-US" sz="2000" b="0" i="0" baseline="-25000" dirty="0">
                <a:solidFill>
                  <a:schemeClr val="tx1"/>
                </a:solidFill>
                <a:effectLst/>
                <a:latin typeface="Times New Roman" panose="02020603050405020304" pitchFamily="18" charset="0"/>
                <a:cs typeface="Times New Roman" panose="02020603050405020304" pitchFamily="18" charset="0"/>
              </a:rPr>
              <a:t>2</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0" indent="0" algn="just">
              <a:buNone/>
            </a:pPr>
            <a:r>
              <a:rPr lang="en-US" sz="2000" b="0" i="0" dirty="0">
                <a:solidFill>
                  <a:schemeClr val="tx1"/>
                </a:solidFill>
                <a:effectLst/>
                <a:latin typeface="Times New Roman" panose="02020603050405020304" pitchFamily="18" charset="0"/>
                <a:cs typeface="Times New Roman" panose="02020603050405020304" pitchFamily="18" charset="0"/>
              </a:rPr>
              <a:t>	        And active power flow will become P = V</a:t>
            </a:r>
            <a:r>
              <a:rPr lang="en-US" sz="2000" b="0" i="0" baseline="-25000" dirty="0">
                <a:solidFill>
                  <a:schemeClr val="tx1"/>
                </a:solidFill>
                <a:effectLst/>
                <a:latin typeface="Times New Roman" panose="02020603050405020304" pitchFamily="18" charset="0"/>
                <a:cs typeface="Times New Roman" panose="02020603050405020304" pitchFamily="18" charset="0"/>
              </a:rPr>
              <a:t>1</a:t>
            </a:r>
            <a:r>
              <a:rPr lang="en-US" sz="2000" b="0" i="0" dirty="0">
                <a:solidFill>
                  <a:schemeClr val="tx1"/>
                </a:solidFill>
                <a:effectLst/>
                <a:latin typeface="Times New Roman" panose="02020603050405020304" pitchFamily="18" charset="0"/>
                <a:cs typeface="Times New Roman" panose="02020603050405020304" pitchFamily="18" charset="0"/>
              </a:rPr>
              <a:t>V</a:t>
            </a:r>
            <a:r>
              <a:rPr lang="en-US" sz="2000" b="0" i="0" baseline="-25000" dirty="0">
                <a:solidFill>
                  <a:schemeClr val="tx1"/>
                </a:solidFill>
                <a:effectLst/>
                <a:latin typeface="Times New Roman" panose="02020603050405020304" pitchFamily="18" charset="0"/>
                <a:cs typeface="Times New Roman" panose="02020603050405020304" pitchFamily="18" charset="0"/>
              </a:rPr>
              <a:t>2</a:t>
            </a:r>
            <a:r>
              <a:rPr lang="en-US" sz="2000" b="0" i="0" dirty="0">
                <a:solidFill>
                  <a:schemeClr val="tx1"/>
                </a:solidFill>
                <a:effectLst/>
                <a:latin typeface="Times New Roman" panose="02020603050405020304" pitchFamily="18" charset="0"/>
                <a:cs typeface="Times New Roman" panose="02020603050405020304" pitchFamily="18" charset="0"/>
              </a:rPr>
              <a:t>Sinδ / X =0</a:t>
            </a:r>
          </a:p>
          <a:p>
            <a:pPr algn="just"/>
            <a:r>
              <a:rPr lang="en-US" sz="2000" b="0" i="0" dirty="0">
                <a:solidFill>
                  <a:schemeClr val="tx1"/>
                </a:solidFill>
                <a:effectLst/>
                <a:latin typeface="Times New Roman" panose="02020603050405020304" pitchFamily="18" charset="0"/>
                <a:cs typeface="Times New Roman" panose="02020603050405020304" pitchFamily="18" charset="0"/>
              </a:rPr>
              <a:t>To summarize, we can say that if the angle between V</a:t>
            </a:r>
            <a:r>
              <a:rPr lang="en-US" sz="2000" b="0" i="0" baseline="-25000" dirty="0">
                <a:solidFill>
                  <a:schemeClr val="tx1"/>
                </a:solidFill>
                <a:effectLst/>
                <a:latin typeface="Times New Roman" panose="02020603050405020304" pitchFamily="18" charset="0"/>
                <a:cs typeface="Times New Roman" panose="02020603050405020304" pitchFamily="18" charset="0"/>
              </a:rPr>
              <a:t>1</a:t>
            </a:r>
            <a:r>
              <a:rPr lang="en-US" sz="2000" b="0" i="0" dirty="0">
                <a:solidFill>
                  <a:schemeClr val="tx1"/>
                </a:solidFill>
                <a:effectLst/>
                <a:latin typeface="Times New Roman" panose="02020603050405020304" pitchFamily="18" charset="0"/>
                <a:cs typeface="Times New Roman" panose="02020603050405020304" pitchFamily="18" charset="0"/>
              </a:rPr>
              <a:t> and V</a:t>
            </a:r>
            <a:r>
              <a:rPr lang="en-US" sz="2000" b="0" i="0" baseline="-25000" dirty="0">
                <a:solidFill>
                  <a:schemeClr val="tx1"/>
                </a:solidFill>
                <a:effectLst/>
                <a:latin typeface="Times New Roman" panose="02020603050405020304" pitchFamily="18" charset="0"/>
                <a:cs typeface="Times New Roman" panose="02020603050405020304" pitchFamily="18" charset="0"/>
              </a:rPr>
              <a:t>2</a:t>
            </a:r>
            <a:r>
              <a:rPr lang="en-US" sz="2000" b="0" i="0" dirty="0">
                <a:solidFill>
                  <a:schemeClr val="tx1"/>
                </a:solidFill>
                <a:effectLst/>
                <a:latin typeface="Times New Roman" panose="02020603050405020304" pitchFamily="18" charset="0"/>
                <a:cs typeface="Times New Roman" panose="02020603050405020304" pitchFamily="18" charset="0"/>
              </a:rPr>
              <a:t> is zero, the flow of active power becomes zero and the flow of reactive power depends on (V</a:t>
            </a:r>
            <a:r>
              <a:rPr lang="en-US" sz="2000" b="0" i="0" baseline="-25000" dirty="0">
                <a:solidFill>
                  <a:schemeClr val="tx1"/>
                </a:solidFill>
                <a:effectLst/>
                <a:latin typeface="Times New Roman" panose="02020603050405020304" pitchFamily="18" charset="0"/>
                <a:cs typeface="Times New Roman" panose="02020603050405020304" pitchFamily="18" charset="0"/>
              </a:rPr>
              <a:t>1</a:t>
            </a:r>
            <a:r>
              <a:rPr lang="en-US" sz="2000" b="0" i="0" dirty="0">
                <a:solidFill>
                  <a:schemeClr val="tx1"/>
                </a:solidFill>
                <a:effectLst/>
                <a:latin typeface="Times New Roman" panose="02020603050405020304" pitchFamily="18" charset="0"/>
                <a:cs typeface="Times New Roman" panose="02020603050405020304" pitchFamily="18" charset="0"/>
              </a:rPr>
              <a:t> – V</a:t>
            </a:r>
            <a:r>
              <a:rPr lang="en-US" sz="2000" b="0" i="0" baseline="-25000" dirty="0">
                <a:solidFill>
                  <a:schemeClr val="tx1"/>
                </a:solidFill>
                <a:effectLst/>
                <a:latin typeface="Times New Roman" panose="02020603050405020304" pitchFamily="18" charset="0"/>
                <a:cs typeface="Times New Roman" panose="02020603050405020304" pitchFamily="18" charset="0"/>
              </a:rPr>
              <a:t>2</a:t>
            </a:r>
            <a:r>
              <a:rPr lang="en-US" sz="2000" b="0" i="0" dirty="0">
                <a:solidFill>
                  <a:schemeClr val="tx1"/>
                </a:solidFill>
                <a:effectLst/>
                <a:latin typeface="Times New Roman" panose="02020603050405020304" pitchFamily="18" charset="0"/>
                <a:cs typeface="Times New Roman" panose="02020603050405020304" pitchFamily="18" charset="0"/>
              </a:rPr>
              <a:t>). Thus for flow of reactive power there are two possibilities.</a:t>
            </a:r>
          </a:p>
          <a:p>
            <a:pPr marL="0" indent="0" algn="just">
              <a:buNone/>
            </a:pPr>
            <a:r>
              <a:rPr lang="en-US" sz="2000" b="0" i="0" dirty="0">
                <a:solidFill>
                  <a:schemeClr val="tx1"/>
                </a:solidFill>
                <a:effectLst/>
                <a:latin typeface="Times New Roman" panose="02020603050405020304" pitchFamily="18" charset="0"/>
                <a:cs typeface="Times New Roman" panose="02020603050405020304" pitchFamily="18" charset="0"/>
              </a:rPr>
              <a:t>	1)    If the magnitude of V</a:t>
            </a:r>
            <a:r>
              <a:rPr lang="en-US" sz="2000" b="0" i="0" baseline="-25000" dirty="0">
                <a:solidFill>
                  <a:schemeClr val="tx1"/>
                </a:solidFill>
                <a:effectLst/>
                <a:latin typeface="Times New Roman" panose="02020603050405020304" pitchFamily="18" charset="0"/>
                <a:cs typeface="Times New Roman" panose="02020603050405020304" pitchFamily="18" charset="0"/>
              </a:rPr>
              <a:t>1</a:t>
            </a:r>
            <a:r>
              <a:rPr lang="en-US" sz="2000" b="0" i="0" dirty="0">
                <a:solidFill>
                  <a:schemeClr val="tx1"/>
                </a:solidFill>
                <a:effectLst/>
                <a:latin typeface="Times New Roman" panose="02020603050405020304" pitchFamily="18" charset="0"/>
                <a:cs typeface="Times New Roman" panose="02020603050405020304" pitchFamily="18" charset="0"/>
              </a:rPr>
              <a:t> is more than V</a:t>
            </a:r>
            <a:r>
              <a:rPr lang="en-US" sz="2000" b="0" i="0" baseline="-25000" dirty="0">
                <a:solidFill>
                  <a:schemeClr val="tx1"/>
                </a:solidFill>
                <a:effectLst/>
                <a:latin typeface="Times New Roman" panose="02020603050405020304" pitchFamily="18" charset="0"/>
                <a:cs typeface="Times New Roman" panose="02020603050405020304" pitchFamily="18" charset="0"/>
              </a:rPr>
              <a:t>2</a:t>
            </a:r>
            <a:r>
              <a:rPr lang="en-US" sz="2000" b="0" i="0" dirty="0">
                <a:solidFill>
                  <a:schemeClr val="tx1"/>
                </a:solidFill>
                <a:effectLst/>
                <a:latin typeface="Times New Roman" panose="02020603050405020304" pitchFamily="18" charset="0"/>
                <a:cs typeface="Times New Roman" panose="02020603050405020304" pitchFamily="18" charset="0"/>
              </a:rPr>
              <a:t>, then reactive power will flow from source V</a:t>
            </a:r>
            <a:r>
              <a:rPr lang="en-US" sz="2000" b="0" i="0" baseline="-25000" dirty="0">
                <a:solidFill>
                  <a:schemeClr val="tx1"/>
                </a:solidFill>
                <a:effectLst/>
                <a:latin typeface="Times New Roman" panose="02020603050405020304" pitchFamily="18" charset="0"/>
                <a:cs typeface="Times New Roman" panose="02020603050405020304" pitchFamily="18" charset="0"/>
              </a:rPr>
              <a:t>1</a:t>
            </a:r>
            <a:r>
              <a:rPr lang="en-US" sz="2000" b="0" i="0" dirty="0">
                <a:solidFill>
                  <a:schemeClr val="tx1"/>
                </a:solidFill>
                <a:effectLst/>
                <a:latin typeface="Times New Roman" panose="02020603050405020304" pitchFamily="18" charset="0"/>
                <a:cs typeface="Times New Roman" panose="02020603050405020304" pitchFamily="18" charset="0"/>
              </a:rPr>
              <a:t> to V</a:t>
            </a:r>
            <a:r>
              <a:rPr lang="en-US" sz="2000" b="0" i="0" baseline="-25000" dirty="0">
                <a:solidFill>
                  <a:schemeClr val="tx1"/>
                </a:solidFill>
                <a:effectLst/>
                <a:latin typeface="Times New Roman" panose="02020603050405020304" pitchFamily="18" charset="0"/>
                <a:cs typeface="Times New Roman" panose="02020603050405020304" pitchFamily="18" charset="0"/>
              </a:rPr>
              <a:t>2</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0" indent="0" algn="just">
              <a:buNone/>
            </a:pPr>
            <a:r>
              <a:rPr lang="en-US" sz="2000" b="0" i="0" dirty="0">
                <a:solidFill>
                  <a:schemeClr val="tx1"/>
                </a:solidFill>
                <a:effectLst/>
                <a:latin typeface="Times New Roman" panose="02020603050405020304" pitchFamily="18" charset="0"/>
                <a:cs typeface="Times New Roman" panose="02020603050405020304" pitchFamily="18" charset="0"/>
              </a:rPr>
              <a:t>	2)    If the magnitude of V</a:t>
            </a:r>
            <a:r>
              <a:rPr lang="en-US" sz="2000" b="0" i="0" baseline="-25000" dirty="0">
                <a:solidFill>
                  <a:schemeClr val="tx1"/>
                </a:solidFill>
                <a:effectLst/>
                <a:latin typeface="Times New Roman" panose="02020603050405020304" pitchFamily="18" charset="0"/>
                <a:cs typeface="Times New Roman" panose="02020603050405020304" pitchFamily="18" charset="0"/>
              </a:rPr>
              <a:t>2</a:t>
            </a:r>
            <a:r>
              <a:rPr lang="en-US" sz="2000" b="0" i="0" dirty="0">
                <a:solidFill>
                  <a:schemeClr val="tx1"/>
                </a:solidFill>
                <a:effectLst/>
                <a:latin typeface="Times New Roman" panose="02020603050405020304" pitchFamily="18" charset="0"/>
                <a:cs typeface="Times New Roman" panose="02020603050405020304" pitchFamily="18" charset="0"/>
              </a:rPr>
              <a:t> is more than V</a:t>
            </a:r>
            <a:r>
              <a:rPr lang="en-US" sz="2000" b="0" i="0" baseline="-25000" dirty="0">
                <a:solidFill>
                  <a:schemeClr val="tx1"/>
                </a:solidFill>
                <a:effectLst/>
                <a:latin typeface="Times New Roman" panose="02020603050405020304" pitchFamily="18" charset="0"/>
                <a:cs typeface="Times New Roman" panose="02020603050405020304" pitchFamily="18" charset="0"/>
              </a:rPr>
              <a:t>1</a:t>
            </a:r>
            <a:r>
              <a:rPr lang="en-US" sz="2000" b="0" i="0" dirty="0">
                <a:solidFill>
                  <a:schemeClr val="tx1"/>
                </a:solidFill>
                <a:effectLst/>
                <a:latin typeface="Times New Roman" panose="02020603050405020304" pitchFamily="18" charset="0"/>
                <a:cs typeface="Times New Roman" panose="02020603050405020304" pitchFamily="18" charset="0"/>
              </a:rPr>
              <a:t>, reactive power will flow from source V</a:t>
            </a:r>
            <a:r>
              <a:rPr lang="en-US" sz="2000" b="0" i="0" baseline="-25000" dirty="0">
                <a:solidFill>
                  <a:schemeClr val="tx1"/>
                </a:solidFill>
                <a:effectLst/>
                <a:latin typeface="Times New Roman" panose="02020603050405020304" pitchFamily="18" charset="0"/>
                <a:cs typeface="Times New Roman" panose="02020603050405020304" pitchFamily="18" charset="0"/>
              </a:rPr>
              <a:t>2</a:t>
            </a:r>
            <a:r>
              <a:rPr lang="en-US" sz="2000" b="0" i="0" dirty="0">
                <a:solidFill>
                  <a:schemeClr val="tx1"/>
                </a:solidFill>
                <a:effectLst/>
                <a:latin typeface="Times New Roman" panose="02020603050405020304" pitchFamily="18" charset="0"/>
                <a:cs typeface="Times New Roman" panose="02020603050405020304" pitchFamily="18" charset="0"/>
              </a:rPr>
              <a:t> to V</a:t>
            </a:r>
            <a:r>
              <a:rPr lang="en-US" sz="2000" b="0" i="0" baseline="-25000" dirty="0">
                <a:solidFill>
                  <a:schemeClr val="tx1"/>
                </a:solidFill>
                <a:effectLst/>
                <a:latin typeface="Times New Roman" panose="02020603050405020304" pitchFamily="18" charset="0"/>
                <a:cs typeface="Times New Roman" panose="02020603050405020304" pitchFamily="18" charset="0"/>
              </a:rPr>
              <a:t>1</a:t>
            </a:r>
            <a:r>
              <a:rPr lang="en-US" sz="2000" b="0" i="0" dirty="0">
                <a:solidFill>
                  <a:schemeClr val="tx1"/>
                </a:solidFill>
                <a:effectLst/>
                <a:latin typeface="Times New Roman" panose="02020603050405020304" pitchFamily="18" charset="0"/>
                <a:cs typeface="Times New Roman" panose="02020603050405020304" pitchFamily="18" charset="0"/>
              </a:rPr>
              <a:t>.</a:t>
            </a:r>
          </a:p>
          <a:p>
            <a:pPr algn="just"/>
            <a:r>
              <a:rPr lang="en-US" sz="2000" b="0" i="0" dirty="0">
                <a:solidFill>
                  <a:schemeClr val="tx1"/>
                </a:solidFill>
                <a:effectLst/>
                <a:latin typeface="Times New Roman" panose="02020603050405020304" pitchFamily="18" charset="0"/>
                <a:cs typeface="Times New Roman" panose="02020603050405020304" pitchFamily="18" charset="0"/>
              </a:rPr>
              <a:t>This principle is used in STATCOM for reactive power control. Now we will discuss about the design of STATCOM for better correlation of working principle and design.</a:t>
            </a:r>
          </a:p>
        </p:txBody>
      </p:sp>
      <p:sp>
        <p:nvSpPr>
          <p:cNvPr id="4" name="Date Placeholder 3">
            <a:extLst>
              <a:ext uri="{FF2B5EF4-FFF2-40B4-BE49-F238E27FC236}">
                <a16:creationId xmlns:a16="http://schemas.microsoft.com/office/drawing/2014/main" id="{B6E88DA6-47A3-44B1-8D93-5961F0B5EF97}"/>
              </a:ext>
            </a:extLst>
          </p:cNvPr>
          <p:cNvSpPr>
            <a:spLocks noGrp="1"/>
          </p:cNvSpPr>
          <p:nvPr>
            <p:ph type="dt" sz="half" idx="10"/>
          </p:nvPr>
        </p:nvSpPr>
        <p:spPr/>
        <p:txBody>
          <a:bodyPr/>
          <a:lstStyle/>
          <a:p>
            <a:fld id="{5A26A8F1-8470-4F73-8560-E8B48E24CFC6}" type="datetime1">
              <a:rPr lang="en-US" smtClean="0"/>
              <a:t>5/30/2022</a:t>
            </a:fld>
            <a:endParaRPr lang="en-US" dirty="0"/>
          </a:p>
        </p:txBody>
      </p:sp>
      <p:sp>
        <p:nvSpPr>
          <p:cNvPr id="5" name="Slide Number Placeholder 4">
            <a:extLst>
              <a:ext uri="{FF2B5EF4-FFF2-40B4-BE49-F238E27FC236}">
                <a16:creationId xmlns:a16="http://schemas.microsoft.com/office/drawing/2014/main" id="{3EEE6F9F-9D43-4BB7-BCB1-986D30C1BEE4}"/>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322669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E3C9-B746-4A19-B887-8C04371E0F1F}"/>
              </a:ext>
            </a:extLst>
          </p:cNvPr>
          <p:cNvSpPr>
            <a:spLocks noGrp="1"/>
          </p:cNvSpPr>
          <p:nvPr>
            <p:ph type="title"/>
          </p:nvPr>
        </p:nvSpPr>
        <p:spPr>
          <a:xfrm>
            <a:off x="914400" y="982132"/>
            <a:ext cx="9982198" cy="813331"/>
          </a:xfrm>
        </p:spPr>
        <p:txBody>
          <a:bodyPr>
            <a:normAutofit fontScale="90000"/>
          </a:bodyPr>
          <a:lstStyle/>
          <a:p>
            <a:r>
              <a:rPr lang="en-US" sz="2400" b="1" i="0" u="sng" dirty="0">
                <a:solidFill>
                  <a:srgbClr val="3A3A3A"/>
                </a:solidFill>
                <a:effectLst/>
                <a:latin typeface="arial" panose="020B0604020202020204" pitchFamily="34" charset="0"/>
              </a:rPr>
              <a:t>Design of STATCOM</a:t>
            </a:r>
            <a:br>
              <a:rPr lang="en-US" b="1" i="0" dirty="0">
                <a:solidFill>
                  <a:srgbClr val="3A3A3A"/>
                </a:solidFill>
                <a:effectLst/>
                <a:latin typeface="-apple-system"/>
              </a:rPr>
            </a:br>
            <a:endParaRPr lang="en-US" dirty="0"/>
          </a:p>
        </p:txBody>
      </p:sp>
      <p:sp>
        <p:nvSpPr>
          <p:cNvPr id="4" name="Content Placeholder 3">
            <a:extLst>
              <a:ext uri="{FF2B5EF4-FFF2-40B4-BE49-F238E27FC236}">
                <a16:creationId xmlns:a16="http://schemas.microsoft.com/office/drawing/2014/main" id="{D4D06890-F1E6-4A40-87BC-9EAAF6BBAC12}"/>
              </a:ext>
            </a:extLst>
          </p:cNvPr>
          <p:cNvSpPr>
            <a:spLocks noGrp="1"/>
          </p:cNvSpPr>
          <p:nvPr>
            <p:ph idx="1"/>
          </p:nvPr>
        </p:nvSpPr>
        <p:spPr/>
        <p:txBody>
          <a:bodyPr/>
          <a:lstStyle/>
          <a:p>
            <a:r>
              <a:rPr lang="en-US" b="0" i="0" dirty="0">
                <a:solidFill>
                  <a:srgbClr val="000000"/>
                </a:solidFill>
                <a:effectLst/>
                <a:latin typeface="Arial" panose="020B0604020202020204" pitchFamily="34" charset="0"/>
              </a:rPr>
              <a:t>GTO-based STATCOM Simple Diagram</a:t>
            </a:r>
            <a:endParaRPr lang="en-US" dirty="0"/>
          </a:p>
        </p:txBody>
      </p:sp>
      <p:pic>
        <p:nvPicPr>
          <p:cNvPr id="2052" name="Picture 4">
            <a:extLst>
              <a:ext uri="{FF2B5EF4-FFF2-40B4-BE49-F238E27FC236}">
                <a16:creationId xmlns:a16="http://schemas.microsoft.com/office/drawing/2014/main" id="{FE6AFD3F-D086-4082-8689-78810D17F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3686"/>
            <a:ext cx="8359602" cy="275645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70A6788F-1C3B-4842-B031-0E45F70AF518}"/>
              </a:ext>
            </a:extLst>
          </p:cNvPr>
          <p:cNvSpPr>
            <a:spLocks noGrp="1"/>
          </p:cNvSpPr>
          <p:nvPr>
            <p:ph type="dt" sz="half" idx="10"/>
          </p:nvPr>
        </p:nvSpPr>
        <p:spPr/>
        <p:txBody>
          <a:bodyPr/>
          <a:lstStyle/>
          <a:p>
            <a:fld id="{D337C811-944F-43BE-B382-F5CD0B488D88}" type="datetime1">
              <a:rPr lang="en-US" smtClean="0"/>
              <a:t>5/30/2022</a:t>
            </a:fld>
            <a:endParaRPr lang="en-US" dirty="0"/>
          </a:p>
        </p:txBody>
      </p:sp>
      <p:sp>
        <p:nvSpPr>
          <p:cNvPr id="6" name="Slide Number Placeholder 5">
            <a:extLst>
              <a:ext uri="{FF2B5EF4-FFF2-40B4-BE49-F238E27FC236}">
                <a16:creationId xmlns:a16="http://schemas.microsoft.com/office/drawing/2014/main" id="{29B18BF2-1578-4E22-8A7D-AC157B481E8C}"/>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681350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686B-C55D-49CB-BC78-871EE1A7C7F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51CFF47-BBF6-404F-8E7C-716716731162}"/>
              </a:ext>
            </a:extLst>
          </p:cNvPr>
          <p:cNvSpPr>
            <a:spLocks noGrp="1"/>
          </p:cNvSpPr>
          <p:nvPr>
            <p:ph idx="1"/>
          </p:nvPr>
        </p:nvSpPr>
        <p:spPr>
          <a:xfrm>
            <a:off x="238540" y="176061"/>
            <a:ext cx="9183757" cy="6505878"/>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STATCOM is composed of the following components:</a:t>
            </a:r>
          </a:p>
          <a:p>
            <a:pPr algn="just">
              <a:buFont typeface="Wingdings" panose="05000000000000000000" pitchFamily="2" charset="2"/>
              <a:buChar char="Ø"/>
            </a:pPr>
            <a:r>
              <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20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Voltage-Source Converter (VSC)</a:t>
            </a:r>
            <a:r>
              <a:rPr lang="en-US" sz="2000" b="0" i="0" dirty="0">
                <a:solidFill>
                  <a:schemeClr val="tx1"/>
                </a:solidFill>
                <a:effectLst/>
                <a:latin typeface="Times New Roman" panose="02020603050405020304" pitchFamily="18" charset="0"/>
                <a:cs typeface="Times New Roman" panose="02020603050405020304" pitchFamily="18" charset="0"/>
              </a:rPr>
              <a:t> :The voltage-source converter is used to convert the    	DC input voltage to an AC output voltage. Two of the common VSC types are as 	below.</a:t>
            </a:r>
          </a:p>
          <a:p>
            <a:pPr marL="285750" indent="0" algn="just">
              <a:buNone/>
            </a:pPr>
            <a:r>
              <a:rPr lang="en-US" sz="2000" b="0" i="0" dirty="0">
                <a:solidFill>
                  <a:schemeClr val="tx1"/>
                </a:solidFill>
                <a:effectLst/>
                <a:latin typeface="Times New Roman" panose="02020603050405020304" pitchFamily="18" charset="0"/>
                <a:cs typeface="Times New Roman" panose="02020603050405020304" pitchFamily="18" charset="0"/>
              </a:rPr>
              <a:t>a)    Square-wave Inverters using Gate Turn-Off Thyristors: In this type of VSC, output AC voltage is controlled by changing the DC capacitor input voltage, as the fundamental component of the converter output voltage is proportional to the DC voltage.</a:t>
            </a:r>
          </a:p>
          <a:p>
            <a:pPr marL="285750" indent="0" algn="just">
              <a:buNone/>
            </a:pPr>
            <a:r>
              <a:rPr lang="en-US" sz="2000" b="0" i="0" dirty="0">
                <a:solidFill>
                  <a:schemeClr val="tx1"/>
                </a:solidFill>
                <a:effectLst/>
                <a:latin typeface="Times New Roman" panose="02020603050405020304" pitchFamily="18" charset="0"/>
                <a:cs typeface="Times New Roman" panose="02020603050405020304" pitchFamily="18" charset="0"/>
              </a:rPr>
              <a:t>b)    PWM Inverters using Insulated Gate Bipolar Transistors (IGBT): It uses Pulse Width Modulation (PWM) technique to create a sinusoidal waveform from a DC voltage source with a typical chopping frequency of a few kHz. In contrast to the GTO-based type, the IGBT-based VSC utilizes a fixed DC voltage and varies its output AC voltage by changing the modulation index of the PWM modulator.</a:t>
            </a:r>
          </a:p>
          <a:p>
            <a:pPr algn="just">
              <a:spcAft>
                <a:spcPts val="0"/>
              </a:spcAft>
            </a:pPr>
            <a:r>
              <a:rPr lang="en-US" sz="2000" dirty="0">
                <a:solidFill>
                  <a:schemeClr val="tx1"/>
                </a:solidFill>
                <a:latin typeface="Times New Roman" panose="02020603050405020304" pitchFamily="18" charset="0"/>
                <a:cs typeface="Times New Roman" panose="02020603050405020304" pitchFamily="18" charset="0"/>
              </a:rPr>
              <a:t> B. </a:t>
            </a:r>
            <a:r>
              <a:rPr lang="en-US" sz="2000" b="0" i="0" u="sng" dirty="0">
                <a:solidFill>
                  <a:schemeClr val="tx1"/>
                </a:solidFill>
                <a:effectLst/>
                <a:latin typeface="Times New Roman" panose="02020603050405020304" pitchFamily="18" charset="0"/>
                <a:cs typeface="Times New Roman" panose="02020603050405020304" pitchFamily="18" charset="0"/>
              </a:rPr>
              <a:t>DC Capacitor</a:t>
            </a:r>
            <a:r>
              <a:rPr lang="en-US" sz="2000" b="0" i="0" dirty="0">
                <a:solidFill>
                  <a:schemeClr val="tx1"/>
                </a:solidFill>
                <a:effectLst/>
                <a:latin typeface="Times New Roman" panose="02020603050405020304" pitchFamily="18" charset="0"/>
                <a:cs typeface="Times New Roman" panose="02020603050405020304" pitchFamily="18" charset="0"/>
              </a:rPr>
              <a:t>: This component provides the DC voltage for the inverter.</a:t>
            </a:r>
          </a:p>
          <a:p>
            <a:pPr algn="just">
              <a:spcAft>
                <a:spcPts val="0"/>
              </a:spcAft>
            </a:pPr>
            <a:r>
              <a:rPr lang="en-US" sz="2000" b="0" i="0" dirty="0">
                <a:solidFill>
                  <a:schemeClr val="tx1"/>
                </a:solidFill>
                <a:effectLst/>
                <a:latin typeface="Times New Roman" panose="02020603050405020304" pitchFamily="18" charset="0"/>
                <a:cs typeface="Times New Roman" panose="02020603050405020304" pitchFamily="18" charset="0"/>
              </a:rPr>
              <a:t>C. </a:t>
            </a:r>
            <a:r>
              <a:rPr lang="en-US" sz="2000" b="0" i="0" u="sng" dirty="0">
                <a:solidFill>
                  <a:schemeClr val="tx1"/>
                </a:solidFill>
                <a:effectLst/>
                <a:latin typeface="Times New Roman" panose="02020603050405020304" pitchFamily="18" charset="0"/>
                <a:cs typeface="Times New Roman" panose="02020603050405020304" pitchFamily="18" charset="0"/>
              </a:rPr>
              <a:t>Inductive Reactance (X</a:t>
            </a:r>
            <a:r>
              <a:rPr lang="en-US" sz="2000" b="0" i="0" dirty="0">
                <a:solidFill>
                  <a:schemeClr val="tx1"/>
                </a:solidFill>
                <a:effectLst/>
                <a:latin typeface="Times New Roman" panose="02020603050405020304" pitchFamily="18" charset="0"/>
                <a:cs typeface="Times New Roman" panose="02020603050405020304" pitchFamily="18" charset="0"/>
              </a:rPr>
              <a:t>) :It connects the inverter output to the power system. This is usually the leakage inductance of a coupling transformer.</a:t>
            </a:r>
          </a:p>
          <a:p>
            <a:pPr algn="just">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	D.  </a:t>
            </a:r>
            <a:r>
              <a:rPr lang="en-US" sz="2000" b="0" i="0" u="sng" dirty="0">
                <a:solidFill>
                  <a:schemeClr val="tx1"/>
                </a:solidFill>
                <a:effectLst/>
                <a:latin typeface="Times New Roman" panose="02020603050405020304" pitchFamily="18" charset="0"/>
                <a:cs typeface="Times New Roman" panose="02020603050405020304" pitchFamily="18" charset="0"/>
              </a:rPr>
              <a:t>Harmonic Filter</a:t>
            </a:r>
            <a:r>
              <a:rPr lang="en-US" sz="2000" dirty="0">
                <a:solidFill>
                  <a:schemeClr val="tx1"/>
                </a:solidFill>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Harmonic Filter attenuates the harmonics and other high frequency 	components due to the VSC.</a:t>
            </a:r>
            <a:endParaRPr lang="en-US" b="0" i="0" dirty="0">
              <a:solidFill>
                <a:schemeClr val="tx1"/>
              </a:solidFill>
              <a:effectLst/>
              <a:latin typeface="Arial" panose="020B0604020202020204" pitchFamily="34" charset="0"/>
            </a:endParaRPr>
          </a:p>
        </p:txBody>
      </p:sp>
      <p:sp>
        <p:nvSpPr>
          <p:cNvPr id="7" name="Date Placeholder 6">
            <a:extLst>
              <a:ext uri="{FF2B5EF4-FFF2-40B4-BE49-F238E27FC236}">
                <a16:creationId xmlns:a16="http://schemas.microsoft.com/office/drawing/2014/main" id="{1AF0F6AA-0A48-43C8-B857-F6943736D03C}"/>
              </a:ext>
            </a:extLst>
          </p:cNvPr>
          <p:cNvSpPr>
            <a:spLocks noGrp="1"/>
          </p:cNvSpPr>
          <p:nvPr>
            <p:ph type="dt" sz="half" idx="10"/>
          </p:nvPr>
        </p:nvSpPr>
        <p:spPr/>
        <p:txBody>
          <a:bodyPr/>
          <a:lstStyle/>
          <a:p>
            <a:fld id="{9D5E2FA8-5F55-4759-A9DE-E182EAE208ED}" type="datetime1">
              <a:rPr lang="en-US" smtClean="0"/>
              <a:t>5/30/2022</a:t>
            </a:fld>
            <a:endParaRPr lang="en-US" dirty="0"/>
          </a:p>
        </p:txBody>
      </p:sp>
      <p:sp>
        <p:nvSpPr>
          <p:cNvPr id="8" name="Slide Number Placeholder 7">
            <a:extLst>
              <a:ext uri="{FF2B5EF4-FFF2-40B4-BE49-F238E27FC236}">
                <a16:creationId xmlns:a16="http://schemas.microsoft.com/office/drawing/2014/main" id="{59E4E52F-4519-4093-B6A8-57043057F42D}"/>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058241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A56125-CAAA-4871-86E4-C9D8A7978682}"/>
              </a:ext>
            </a:extLst>
          </p:cNvPr>
          <p:cNvSpPr>
            <a:spLocks noGrp="1"/>
          </p:cNvSpPr>
          <p:nvPr>
            <p:ph idx="1"/>
          </p:nvPr>
        </p:nvSpPr>
        <p:spPr>
          <a:xfrm>
            <a:off x="677334" y="1497496"/>
            <a:ext cx="9049762" cy="5234608"/>
          </a:xfrm>
        </p:spPr>
        <p:txBody>
          <a:bodyPr/>
          <a:lstStyle/>
          <a:p>
            <a:r>
              <a:rPr lang="en-US" b="0" i="0" dirty="0">
                <a:solidFill>
                  <a:srgbClr val="000000"/>
                </a:solidFill>
                <a:effectLst/>
                <a:latin typeface="Arial" panose="020B0604020202020204" pitchFamily="34" charset="0"/>
              </a:rPr>
              <a:t> STATCOM can be used to regulate the reactive power flow by changing the output voltage of the voltage-source converter with respect to the system voltage.</a:t>
            </a:r>
          </a:p>
          <a:p>
            <a:r>
              <a:rPr lang="en-US" b="0" i="0" dirty="0">
                <a:solidFill>
                  <a:srgbClr val="000000"/>
                </a:solidFill>
                <a:effectLst/>
                <a:latin typeface="Arial" panose="020B0604020202020204" pitchFamily="34" charset="0"/>
              </a:rPr>
              <a:t>The STATCOM can be operated in two different mode</a:t>
            </a:r>
          </a:p>
          <a:p>
            <a:endParaRPr lang="en-US" dirty="0"/>
          </a:p>
          <a:p>
            <a:pPr marL="0" indent="0">
              <a:buNone/>
            </a:pPr>
            <a:r>
              <a:rPr lang="en-US" dirty="0">
                <a:solidFill>
                  <a:srgbClr val="3A3A3A"/>
                </a:solidFill>
                <a:latin typeface="arial" panose="020B0604020202020204" pitchFamily="34" charset="0"/>
              </a:rPr>
              <a:t>1)</a:t>
            </a:r>
            <a:r>
              <a:rPr lang="en-US" sz="1800" b="0" i="0" dirty="0">
                <a:solidFill>
                  <a:srgbClr val="3A3A3A"/>
                </a:solidFill>
                <a:effectLst/>
                <a:latin typeface="times new roman" panose="02020603050405020304" pitchFamily="18" charset="0"/>
              </a:rPr>
              <a:t>  </a:t>
            </a:r>
            <a:r>
              <a:rPr lang="en-US" sz="1800" b="1" i="0" u="sng" dirty="0">
                <a:solidFill>
                  <a:srgbClr val="3A3A3A"/>
                </a:solidFill>
                <a:effectLst/>
                <a:latin typeface="arial" panose="020B0604020202020204" pitchFamily="34" charset="0"/>
              </a:rPr>
              <a:t>Voltage Regulation Mode</a:t>
            </a:r>
            <a:r>
              <a:rPr lang="en-US" sz="1800" b="1" i="0" dirty="0">
                <a:solidFill>
                  <a:srgbClr val="3A3A3A"/>
                </a:solidFill>
                <a:effectLst/>
                <a:latin typeface="arial" panose="020B0604020202020204" pitchFamily="34" charset="0"/>
              </a:rPr>
              <a:t>: </a:t>
            </a:r>
            <a:r>
              <a:rPr lang="en-US" b="0" i="0" dirty="0">
                <a:solidFill>
                  <a:srgbClr val="000000"/>
                </a:solidFill>
                <a:effectLst/>
                <a:latin typeface="Arial" panose="020B0604020202020204" pitchFamily="34" charset="0"/>
              </a:rPr>
              <a:t>The static synchronous compensator regulates voltage at its connection point by controlling the amount of reactive power that is absorbed from or injected into the power system through a voltage-source converter.</a:t>
            </a:r>
          </a:p>
          <a:p>
            <a:pPr marL="0" indent="0">
              <a:buNone/>
            </a:pPr>
            <a:r>
              <a:rPr lang="en-US" b="0" i="0" dirty="0">
                <a:solidFill>
                  <a:srgbClr val="000000"/>
                </a:solidFill>
                <a:effectLst/>
                <a:latin typeface="Arial" panose="020B0604020202020204" pitchFamily="34" charset="0"/>
              </a:rPr>
              <a:t>In steady-state operation, the voltage V</a:t>
            </a:r>
            <a:r>
              <a:rPr lang="en-US" b="0" i="0" baseline="-25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generated by the VSC through the DC capacitor is in phase with the system voltage V</a:t>
            </a:r>
            <a:r>
              <a:rPr lang="en-US" b="0" i="0" baseline="-2500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(δ=0), so that only reactive power (Q) is flowing (P=0).</a:t>
            </a:r>
          </a:p>
          <a:p>
            <a:pPr marL="0" indent="0">
              <a:buNone/>
            </a:pPr>
            <a:r>
              <a:rPr lang="en-US" b="0" i="0" dirty="0">
                <a:solidFill>
                  <a:srgbClr val="000000"/>
                </a:solidFill>
                <a:effectLst/>
                <a:latin typeface="Arial" panose="020B0604020202020204" pitchFamily="34" charset="0"/>
              </a:rPr>
              <a:t>When system voltage is high, the STATCOM will absorb reactive power (inductive behavior).</a:t>
            </a:r>
          </a:p>
          <a:p>
            <a:pPr marL="0" indent="0">
              <a:buNone/>
            </a:pPr>
            <a:r>
              <a:rPr lang="en-US" b="0" i="0" dirty="0">
                <a:solidFill>
                  <a:srgbClr val="000000"/>
                </a:solidFill>
                <a:effectLst/>
                <a:latin typeface="Arial" panose="020B0604020202020204" pitchFamily="34" charset="0"/>
              </a:rPr>
              <a:t>When system voltage is low, the STATCOM will generate and inject reactive power into the system (capacitive)</a:t>
            </a:r>
            <a:r>
              <a:rPr lang="en-US" dirty="0">
                <a:solidFill>
                  <a:srgbClr val="000000"/>
                </a:solidFill>
                <a:latin typeface="Arial" panose="020B0604020202020204" pitchFamily="34" charset="0"/>
              </a:rPr>
              <a:t>.</a:t>
            </a:r>
          </a:p>
          <a:p>
            <a:pPr marL="0" indent="0">
              <a:buNone/>
            </a:pPr>
            <a:endParaRPr lang="en-US" dirty="0"/>
          </a:p>
        </p:txBody>
      </p:sp>
      <p:sp>
        <p:nvSpPr>
          <p:cNvPr id="4" name="Rectangle 1">
            <a:extLst>
              <a:ext uri="{FF2B5EF4-FFF2-40B4-BE49-F238E27FC236}">
                <a16:creationId xmlns:a16="http://schemas.microsoft.com/office/drawing/2014/main" id="{C5C4FBAC-48B4-4F7E-8BF6-A735A75CB388}"/>
              </a:ext>
            </a:extLst>
          </p:cNvPr>
          <p:cNvSpPr>
            <a:spLocks noGrp="1" noChangeArrowheads="1"/>
          </p:cNvSpPr>
          <p:nvPr>
            <p:ph type="title"/>
          </p:nvPr>
        </p:nvSpPr>
        <p:spPr bwMode="auto">
          <a:xfrm>
            <a:off x="874644" y="931447"/>
            <a:ext cx="8097078"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0000"/>
                </a:solidFill>
                <a:effectLst/>
                <a:latin typeface="Arial" panose="020B0604020202020204" pitchFamily="34" charset="0"/>
                <a:cs typeface="Arial" panose="020B0604020202020204" pitchFamily="34" charset="0"/>
              </a:rPr>
              <a:t>STATCOM Operation/Basic Principle of Operation</a:t>
            </a:r>
            <a:endParaRPr kumimoji="0" lang="en-US" altLang="en-US" sz="2000" b="1" i="0" u="sng"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endParaRPr kumimoji="0" lang="en-US" altLang="en-US" sz="1100" b="0" i="0" u="none" strike="noStrike" cap="none" normalizeH="0" baseline="0" dirty="0">
              <a:ln>
                <a:noFill/>
              </a:ln>
              <a:solidFill>
                <a:schemeClr val="tx1"/>
              </a:solidFill>
              <a:effectLst/>
            </a:endParaRPr>
          </a:p>
        </p:txBody>
      </p:sp>
      <p:sp>
        <p:nvSpPr>
          <p:cNvPr id="13" name="Date Placeholder 12">
            <a:extLst>
              <a:ext uri="{FF2B5EF4-FFF2-40B4-BE49-F238E27FC236}">
                <a16:creationId xmlns:a16="http://schemas.microsoft.com/office/drawing/2014/main" id="{6A329446-12F1-49BE-AA6C-9327ECA8C68E}"/>
              </a:ext>
            </a:extLst>
          </p:cNvPr>
          <p:cNvSpPr>
            <a:spLocks noGrp="1"/>
          </p:cNvSpPr>
          <p:nvPr>
            <p:ph type="dt" sz="half" idx="10"/>
          </p:nvPr>
        </p:nvSpPr>
        <p:spPr/>
        <p:txBody>
          <a:bodyPr/>
          <a:lstStyle/>
          <a:p>
            <a:fld id="{A85DE74E-1BB0-4D33-AE3E-77035E289F4D}" type="datetime1">
              <a:rPr lang="en-US" smtClean="0"/>
              <a:t>5/30/2022</a:t>
            </a:fld>
            <a:endParaRPr lang="en-US" dirty="0"/>
          </a:p>
        </p:txBody>
      </p:sp>
      <p:sp>
        <p:nvSpPr>
          <p:cNvPr id="14" name="Slide Number Placeholder 13">
            <a:extLst>
              <a:ext uri="{FF2B5EF4-FFF2-40B4-BE49-F238E27FC236}">
                <a16:creationId xmlns:a16="http://schemas.microsoft.com/office/drawing/2014/main" id="{A6450C3C-1495-42F4-8029-E040AF3CEF46}"/>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80824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3D84-5E27-42E2-BD7A-52998A93DEEB}"/>
              </a:ext>
            </a:extLst>
          </p:cNvPr>
          <p:cNvSpPr>
            <a:spLocks noGrp="1"/>
          </p:cNvSpPr>
          <p:nvPr>
            <p:ph type="title"/>
          </p:nvPr>
        </p:nvSpPr>
        <p:spPr>
          <a:xfrm>
            <a:off x="677334" y="609600"/>
            <a:ext cx="8596668" cy="861391"/>
          </a:xfrm>
        </p:spPr>
        <p:txBody>
          <a:bodyPr/>
          <a:lstStyle/>
          <a:p>
            <a:r>
              <a:rPr lang="en-US" b="1" u="sng" dirty="0"/>
              <a:t> </a:t>
            </a:r>
          </a:p>
        </p:txBody>
      </p:sp>
      <p:sp>
        <p:nvSpPr>
          <p:cNvPr id="4" name="Date Placeholder 3">
            <a:extLst>
              <a:ext uri="{FF2B5EF4-FFF2-40B4-BE49-F238E27FC236}">
                <a16:creationId xmlns:a16="http://schemas.microsoft.com/office/drawing/2014/main" id="{F7293E74-2BFD-46DE-8C69-97ACBEF12406}"/>
              </a:ext>
            </a:extLst>
          </p:cNvPr>
          <p:cNvSpPr>
            <a:spLocks noGrp="1"/>
          </p:cNvSpPr>
          <p:nvPr>
            <p:ph type="dt" sz="half" idx="10"/>
          </p:nvPr>
        </p:nvSpPr>
        <p:spPr/>
        <p:txBody>
          <a:bodyPr/>
          <a:lstStyle/>
          <a:p>
            <a:fld id="{C01CDAB1-01BB-464C-99F1-EF3E4E086C62}" type="datetime1">
              <a:rPr lang="en-US" smtClean="0"/>
              <a:t>5/30/2022</a:t>
            </a:fld>
            <a:endParaRPr lang="en-US" dirty="0"/>
          </a:p>
        </p:txBody>
      </p:sp>
      <p:sp>
        <p:nvSpPr>
          <p:cNvPr id="5" name="Slide Number Placeholder 4">
            <a:extLst>
              <a:ext uri="{FF2B5EF4-FFF2-40B4-BE49-F238E27FC236}">
                <a16:creationId xmlns:a16="http://schemas.microsoft.com/office/drawing/2014/main" id="{20B8CAF4-D9FF-4926-BCC6-1AE6BA48F61E}"/>
              </a:ext>
            </a:extLst>
          </p:cNvPr>
          <p:cNvSpPr>
            <a:spLocks noGrp="1"/>
          </p:cNvSpPr>
          <p:nvPr>
            <p:ph type="sldNum" sz="quarter" idx="12"/>
          </p:nvPr>
        </p:nvSpPr>
        <p:spPr/>
        <p:txBody>
          <a:bodyPr/>
          <a:lstStyle/>
          <a:p>
            <a:fld id="{6D22F896-40B5-4ADD-8801-0D06FADFA095}" type="slidenum">
              <a:rPr lang="en-US" smtClean="0"/>
              <a:t>2</a:t>
            </a:fld>
            <a:endParaRPr lang="en-US" dirty="0"/>
          </a:p>
        </p:txBody>
      </p:sp>
      <p:pic>
        <p:nvPicPr>
          <p:cNvPr id="1026" name="Picture 2" descr="Necessity of Reactive power&#10; Real power accomplishes useful work while reactive power&#10;supports the voltage that must be c...">
            <a:extLst>
              <a:ext uri="{FF2B5EF4-FFF2-40B4-BE49-F238E27FC236}">
                <a16:creationId xmlns:a16="http://schemas.microsoft.com/office/drawing/2014/main" id="{48A29589-C6C9-42B3-8AAA-825D17CC85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404192"/>
            <a:ext cx="8400405" cy="584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443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2541-A8C3-4DEB-8315-6E48C8FB559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8796717-8748-425C-8A36-E50BE771BB90}"/>
              </a:ext>
            </a:extLst>
          </p:cNvPr>
          <p:cNvSpPr>
            <a:spLocks noGrp="1"/>
          </p:cNvSpPr>
          <p:nvPr>
            <p:ph idx="1"/>
          </p:nvPr>
        </p:nvSpPr>
        <p:spPr>
          <a:xfrm>
            <a:off x="677333" y="1603998"/>
            <a:ext cx="8596668" cy="3880773"/>
          </a:xfrm>
        </p:spPr>
        <p:txBody>
          <a:bodyPr/>
          <a:lstStyle/>
          <a:p>
            <a:r>
              <a:rPr lang="en-US" sz="1800" b="0" i="0" dirty="0">
                <a:solidFill>
                  <a:srgbClr val="3A3A3A"/>
                </a:solidFill>
                <a:effectLst/>
                <a:latin typeface="arial" panose="020B0604020202020204" pitchFamily="34" charset="0"/>
              </a:rPr>
              <a:t>2)</a:t>
            </a:r>
            <a:r>
              <a:rPr lang="en-US" sz="1800" b="0" i="0" dirty="0">
                <a:solidFill>
                  <a:srgbClr val="3A3A3A"/>
                </a:solidFill>
                <a:effectLst/>
                <a:latin typeface="times new roman" panose="02020603050405020304" pitchFamily="18" charset="0"/>
              </a:rPr>
              <a:t>    </a:t>
            </a:r>
            <a:r>
              <a:rPr lang="en-US" sz="1800" b="1" i="0" u="sng" dirty="0">
                <a:solidFill>
                  <a:srgbClr val="3A3A3A"/>
                </a:solidFill>
                <a:effectLst/>
                <a:latin typeface="arial" panose="020B0604020202020204" pitchFamily="34" charset="0"/>
              </a:rPr>
              <a:t>VAR Control Mode </a:t>
            </a:r>
            <a:r>
              <a:rPr lang="en-US" sz="1800" b="0" i="0" dirty="0">
                <a:solidFill>
                  <a:srgbClr val="3A3A3A"/>
                </a:solidFill>
                <a:effectLst/>
                <a:latin typeface="arial" panose="020B0604020202020204" pitchFamily="34" charset="0"/>
              </a:rPr>
              <a:t>:</a:t>
            </a:r>
            <a:r>
              <a:rPr lang="en-US" b="0" i="0" dirty="0">
                <a:solidFill>
                  <a:srgbClr val="000000"/>
                </a:solidFill>
                <a:effectLst/>
                <a:latin typeface="Arial" panose="020B0604020202020204" pitchFamily="34" charset="0"/>
              </a:rPr>
              <a:t>In this mode, the STATCOM reactive power output is kept constant independent of other system parameter .</a:t>
            </a:r>
            <a:r>
              <a:rPr lang="en-US" b="0" i="0" dirty="0">
                <a:solidFill>
                  <a:srgbClr val="3A3A3A"/>
                </a:solidFill>
                <a:effectLst/>
                <a:latin typeface="arial" panose="020B0604020202020204" pitchFamily="34" charset="0"/>
              </a:rPr>
              <a:t>  If the voltage of power system goes below V1 or above V2, STATCOM acts in VAR Control mode.</a:t>
            </a:r>
            <a:endParaRPr lang="en-US" dirty="0"/>
          </a:p>
        </p:txBody>
      </p:sp>
      <p:pic>
        <p:nvPicPr>
          <p:cNvPr id="5122" name="Picture 2">
            <a:extLst>
              <a:ext uri="{FF2B5EF4-FFF2-40B4-BE49-F238E27FC236}">
                <a16:creationId xmlns:a16="http://schemas.microsoft.com/office/drawing/2014/main" id="{7D417858-92B4-4946-9130-DFC49184B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809" y="2676940"/>
            <a:ext cx="6440556" cy="357146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1A0A560-A211-41E1-96E0-1CACC3608AB9}"/>
              </a:ext>
            </a:extLst>
          </p:cNvPr>
          <p:cNvSpPr>
            <a:spLocks noGrp="1"/>
          </p:cNvSpPr>
          <p:nvPr>
            <p:ph type="dt" sz="half" idx="10"/>
          </p:nvPr>
        </p:nvSpPr>
        <p:spPr/>
        <p:txBody>
          <a:bodyPr/>
          <a:lstStyle/>
          <a:p>
            <a:fld id="{5536C3C3-A104-44EC-AD9C-EDF2D7195BA6}" type="datetime1">
              <a:rPr lang="en-US" smtClean="0"/>
              <a:t>5/30/2022</a:t>
            </a:fld>
            <a:endParaRPr lang="en-US" dirty="0"/>
          </a:p>
        </p:txBody>
      </p:sp>
      <p:sp>
        <p:nvSpPr>
          <p:cNvPr id="5" name="Slide Number Placeholder 4">
            <a:extLst>
              <a:ext uri="{FF2B5EF4-FFF2-40B4-BE49-F238E27FC236}">
                <a16:creationId xmlns:a16="http://schemas.microsoft.com/office/drawing/2014/main" id="{173C6BAA-4E29-4130-8C24-2E1DF3F3EDC9}"/>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254673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436C-0DF1-4900-BB55-97F64A26A963}"/>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C53664DF-CE70-44BF-BDDB-1671C101507E}"/>
              </a:ext>
            </a:extLst>
          </p:cNvPr>
          <p:cNvSpPr>
            <a:spLocks noGrp="1"/>
          </p:cNvSpPr>
          <p:nvPr>
            <p:ph type="dt" sz="half" idx="10"/>
          </p:nvPr>
        </p:nvSpPr>
        <p:spPr/>
        <p:txBody>
          <a:bodyPr/>
          <a:lstStyle/>
          <a:p>
            <a:fld id="{C01CDAB1-01BB-464C-99F1-EF3E4E086C62}" type="datetime1">
              <a:rPr lang="en-US" smtClean="0"/>
              <a:t>5/30/2022</a:t>
            </a:fld>
            <a:endParaRPr lang="en-US" dirty="0"/>
          </a:p>
        </p:txBody>
      </p:sp>
      <p:sp>
        <p:nvSpPr>
          <p:cNvPr id="5" name="Slide Number Placeholder 4">
            <a:extLst>
              <a:ext uri="{FF2B5EF4-FFF2-40B4-BE49-F238E27FC236}">
                <a16:creationId xmlns:a16="http://schemas.microsoft.com/office/drawing/2014/main" id="{D6BA7F14-177A-4433-9455-AF10952E8554}"/>
              </a:ext>
            </a:extLst>
          </p:cNvPr>
          <p:cNvSpPr>
            <a:spLocks noGrp="1"/>
          </p:cNvSpPr>
          <p:nvPr>
            <p:ph type="sldNum" sz="quarter" idx="12"/>
          </p:nvPr>
        </p:nvSpPr>
        <p:spPr/>
        <p:txBody>
          <a:bodyPr/>
          <a:lstStyle/>
          <a:p>
            <a:fld id="{6D22F896-40B5-4ADD-8801-0D06FADFA095}" type="slidenum">
              <a:rPr lang="en-US" smtClean="0"/>
              <a:t>21</a:t>
            </a:fld>
            <a:endParaRPr lang="en-US" dirty="0"/>
          </a:p>
        </p:txBody>
      </p:sp>
      <p:pic>
        <p:nvPicPr>
          <p:cNvPr id="11266" name="Picture 2" descr="Synchronous Condensor&#10; A device whose main function is the improvement of pf&#10;of the electrical system is known as the syn...">
            <a:extLst>
              <a:ext uri="{FF2B5EF4-FFF2-40B4-BE49-F238E27FC236}">
                <a16:creationId xmlns:a16="http://schemas.microsoft.com/office/drawing/2014/main" id="{9E95B6BA-19BB-48CF-A34B-5B40B89D8A3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409" t="5123" r="5777" b="13643"/>
          <a:stretch/>
        </p:blipFill>
        <p:spPr bwMode="auto">
          <a:xfrm>
            <a:off x="1272209" y="887895"/>
            <a:ext cx="7593495" cy="490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04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59E8-17C7-4E53-BBCE-4D5A0E5C3B98}"/>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7801EAFC-AC18-4E0A-A87F-3427D1008498}"/>
              </a:ext>
            </a:extLst>
          </p:cNvPr>
          <p:cNvSpPr>
            <a:spLocks noGrp="1"/>
          </p:cNvSpPr>
          <p:nvPr>
            <p:ph type="dt" sz="half" idx="10"/>
          </p:nvPr>
        </p:nvSpPr>
        <p:spPr/>
        <p:txBody>
          <a:bodyPr/>
          <a:lstStyle/>
          <a:p>
            <a:fld id="{C01CDAB1-01BB-464C-99F1-EF3E4E086C62}" type="datetime1">
              <a:rPr lang="en-US" smtClean="0"/>
              <a:t>5/30/2022</a:t>
            </a:fld>
            <a:endParaRPr lang="en-US" dirty="0"/>
          </a:p>
        </p:txBody>
      </p:sp>
      <p:sp>
        <p:nvSpPr>
          <p:cNvPr id="5" name="Slide Number Placeholder 4">
            <a:extLst>
              <a:ext uri="{FF2B5EF4-FFF2-40B4-BE49-F238E27FC236}">
                <a16:creationId xmlns:a16="http://schemas.microsoft.com/office/drawing/2014/main" id="{8A743A7D-9D50-4F9B-B60A-37B0D5584EB3}"/>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3074" name="Picture 2" descr="Active and reactive power of the system is given by:&#10;Power flow can be controlled by applying one of the following means:&#10;...">
            <a:extLst>
              <a:ext uri="{FF2B5EF4-FFF2-40B4-BE49-F238E27FC236}">
                <a16:creationId xmlns:a16="http://schemas.microsoft.com/office/drawing/2014/main" id="{225600C7-17F6-4792-B063-C70C25909D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843" y="609600"/>
            <a:ext cx="8454887" cy="543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28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0D77-D748-4864-8A41-F10A855CCF0B}"/>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BF64C8C3-9C60-4238-89E5-39F833248C39}"/>
              </a:ext>
            </a:extLst>
          </p:cNvPr>
          <p:cNvSpPr>
            <a:spLocks noGrp="1"/>
          </p:cNvSpPr>
          <p:nvPr>
            <p:ph type="dt" sz="half" idx="10"/>
          </p:nvPr>
        </p:nvSpPr>
        <p:spPr/>
        <p:txBody>
          <a:bodyPr/>
          <a:lstStyle/>
          <a:p>
            <a:fld id="{C01CDAB1-01BB-464C-99F1-EF3E4E086C62}" type="datetime1">
              <a:rPr lang="en-US" smtClean="0"/>
              <a:t>5/30/2022</a:t>
            </a:fld>
            <a:endParaRPr lang="en-US" dirty="0"/>
          </a:p>
        </p:txBody>
      </p:sp>
      <p:sp>
        <p:nvSpPr>
          <p:cNvPr id="5" name="Slide Number Placeholder 4">
            <a:extLst>
              <a:ext uri="{FF2B5EF4-FFF2-40B4-BE49-F238E27FC236}">
                <a16:creationId xmlns:a16="http://schemas.microsoft.com/office/drawing/2014/main" id="{D55D4673-A731-4E49-BCCC-E7D98942A53B}"/>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2050" name="Picture 2" descr="Need of compensation of reactive power&#10; Power factor improvement: It regulate the power factor of the system and&#10;maintain...">
            <a:extLst>
              <a:ext uri="{FF2B5EF4-FFF2-40B4-BE49-F238E27FC236}">
                <a16:creationId xmlns:a16="http://schemas.microsoft.com/office/drawing/2014/main" id="{A31455A8-9B47-4EC6-8D3C-B0CCFC9870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5320" y="342927"/>
            <a:ext cx="8203095" cy="606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9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34EE-A725-46EE-AAA1-2CA803143718}"/>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78AACE81-3780-4974-AD7E-5901E796FFDF}"/>
              </a:ext>
            </a:extLst>
          </p:cNvPr>
          <p:cNvSpPr>
            <a:spLocks noGrp="1"/>
          </p:cNvSpPr>
          <p:nvPr>
            <p:ph type="dt" sz="half" idx="10"/>
          </p:nvPr>
        </p:nvSpPr>
        <p:spPr/>
        <p:txBody>
          <a:bodyPr/>
          <a:lstStyle/>
          <a:p>
            <a:fld id="{C01CDAB1-01BB-464C-99F1-EF3E4E086C62}" type="datetime1">
              <a:rPr lang="en-US" smtClean="0"/>
              <a:t>5/30/2022</a:t>
            </a:fld>
            <a:endParaRPr lang="en-US" dirty="0"/>
          </a:p>
        </p:txBody>
      </p:sp>
      <p:sp>
        <p:nvSpPr>
          <p:cNvPr id="5" name="Slide Number Placeholder 4">
            <a:extLst>
              <a:ext uri="{FF2B5EF4-FFF2-40B4-BE49-F238E27FC236}">
                <a16:creationId xmlns:a16="http://schemas.microsoft.com/office/drawing/2014/main" id="{BA608F67-4DDB-45DB-929E-663623B776C8}"/>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4098" name="Picture 2" descr="Methods of Reactive Power&#10;Compensation&#10; Shunt compensation&#10; Series compensation&#10; Synchronous condensers&#10; Static VAR co...">
            <a:extLst>
              <a:ext uri="{FF2B5EF4-FFF2-40B4-BE49-F238E27FC236}">
                <a16:creationId xmlns:a16="http://schemas.microsoft.com/office/drawing/2014/main" id="{BE13B844-5CFE-4017-9063-40EAC396BF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271" y="609600"/>
            <a:ext cx="7235672" cy="543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963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5626-4DF4-40A1-8944-9B5DF44C5B73}"/>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F864FA83-8848-460A-BA00-8377E362EEE6}"/>
              </a:ext>
            </a:extLst>
          </p:cNvPr>
          <p:cNvSpPr>
            <a:spLocks noGrp="1"/>
          </p:cNvSpPr>
          <p:nvPr>
            <p:ph type="dt" sz="half" idx="10"/>
          </p:nvPr>
        </p:nvSpPr>
        <p:spPr/>
        <p:txBody>
          <a:bodyPr/>
          <a:lstStyle/>
          <a:p>
            <a:fld id="{C01CDAB1-01BB-464C-99F1-EF3E4E086C62}" type="datetime1">
              <a:rPr lang="en-US" smtClean="0"/>
              <a:t>5/30/2022</a:t>
            </a:fld>
            <a:endParaRPr lang="en-US" dirty="0"/>
          </a:p>
        </p:txBody>
      </p:sp>
      <p:sp>
        <p:nvSpPr>
          <p:cNvPr id="5" name="Slide Number Placeholder 4">
            <a:extLst>
              <a:ext uri="{FF2B5EF4-FFF2-40B4-BE49-F238E27FC236}">
                <a16:creationId xmlns:a16="http://schemas.microsoft.com/office/drawing/2014/main" id="{7F39A5B7-C521-41F8-AEDA-4091FA33AB0C}"/>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5122" name="Picture 2" descr="Shunt Compensation : -&#10;The device that is connected in parallel with the&#10;transmission line for reactive power compensation...">
            <a:extLst>
              <a:ext uri="{FF2B5EF4-FFF2-40B4-BE49-F238E27FC236}">
                <a16:creationId xmlns:a16="http://schemas.microsoft.com/office/drawing/2014/main" id="{D11251B2-0B46-43B0-9A53-E73A9582F4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566" y="331304"/>
            <a:ext cx="8876436" cy="5917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74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8635-899F-41EA-9F15-BC9C29C4A468}"/>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E37E36D6-366F-4394-94D0-EC61195366BB}"/>
              </a:ext>
            </a:extLst>
          </p:cNvPr>
          <p:cNvSpPr>
            <a:spLocks noGrp="1"/>
          </p:cNvSpPr>
          <p:nvPr>
            <p:ph type="dt" sz="half" idx="10"/>
          </p:nvPr>
        </p:nvSpPr>
        <p:spPr/>
        <p:txBody>
          <a:bodyPr/>
          <a:lstStyle/>
          <a:p>
            <a:fld id="{C01CDAB1-01BB-464C-99F1-EF3E4E086C62}" type="datetime1">
              <a:rPr lang="en-US" smtClean="0"/>
              <a:t>5/30/2022</a:t>
            </a:fld>
            <a:endParaRPr lang="en-US" dirty="0"/>
          </a:p>
        </p:txBody>
      </p:sp>
      <p:sp>
        <p:nvSpPr>
          <p:cNvPr id="5" name="Slide Number Placeholder 4">
            <a:extLst>
              <a:ext uri="{FF2B5EF4-FFF2-40B4-BE49-F238E27FC236}">
                <a16:creationId xmlns:a16="http://schemas.microsoft.com/office/drawing/2014/main" id="{E6564567-DA04-4F2B-AF36-BB2291BE4829}"/>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6146" name="Picture 2" descr="Transmission line with shunt&#10;compensation : -&#10; ">
            <a:extLst>
              <a:ext uri="{FF2B5EF4-FFF2-40B4-BE49-F238E27FC236}">
                <a16:creationId xmlns:a16="http://schemas.microsoft.com/office/drawing/2014/main" id="{E53E7A22-16DC-46AF-98F9-65815D15E3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304" y="614130"/>
            <a:ext cx="8942697" cy="6243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17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3747-DEF0-4ED5-B361-384E3D075D83}"/>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01BB16F8-72B0-4BF2-9B27-A885292F06FD}"/>
              </a:ext>
            </a:extLst>
          </p:cNvPr>
          <p:cNvSpPr>
            <a:spLocks noGrp="1"/>
          </p:cNvSpPr>
          <p:nvPr>
            <p:ph type="dt" sz="half" idx="10"/>
          </p:nvPr>
        </p:nvSpPr>
        <p:spPr/>
        <p:txBody>
          <a:bodyPr/>
          <a:lstStyle/>
          <a:p>
            <a:fld id="{C01CDAB1-01BB-464C-99F1-EF3E4E086C62}" type="datetime1">
              <a:rPr lang="en-US" smtClean="0"/>
              <a:t>5/30/2022</a:t>
            </a:fld>
            <a:endParaRPr lang="en-US" dirty="0"/>
          </a:p>
        </p:txBody>
      </p:sp>
      <p:sp>
        <p:nvSpPr>
          <p:cNvPr id="5" name="Slide Number Placeholder 4">
            <a:extLst>
              <a:ext uri="{FF2B5EF4-FFF2-40B4-BE49-F238E27FC236}">
                <a16:creationId xmlns:a16="http://schemas.microsoft.com/office/drawing/2014/main" id="{8F8B6A70-0C4B-43A1-AFBB-5140BF2F16F8}"/>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7170" name="Picture 2" descr="Series Compensation : -&#10;Capacitor are connected in series in the lines and are&#10;used mainly for boosting the receiving end ...">
            <a:extLst>
              <a:ext uri="{FF2B5EF4-FFF2-40B4-BE49-F238E27FC236}">
                <a16:creationId xmlns:a16="http://schemas.microsoft.com/office/drawing/2014/main" id="{F83DE479-F011-4D1A-B1B2-CEE2F2E68A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873924"/>
            <a:ext cx="8596667" cy="5632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662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16E2-1BB4-482A-A3F2-73D12BC771D5}"/>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397DA251-D151-47BC-BECD-AB201A2FC792}"/>
              </a:ext>
            </a:extLst>
          </p:cNvPr>
          <p:cNvSpPr>
            <a:spLocks noGrp="1"/>
          </p:cNvSpPr>
          <p:nvPr>
            <p:ph type="dt" sz="half" idx="10"/>
          </p:nvPr>
        </p:nvSpPr>
        <p:spPr/>
        <p:txBody>
          <a:bodyPr/>
          <a:lstStyle/>
          <a:p>
            <a:fld id="{C01CDAB1-01BB-464C-99F1-EF3E4E086C62}" type="datetime1">
              <a:rPr lang="en-US" smtClean="0"/>
              <a:t>5/30/2022</a:t>
            </a:fld>
            <a:endParaRPr lang="en-US" dirty="0"/>
          </a:p>
        </p:txBody>
      </p:sp>
      <p:sp>
        <p:nvSpPr>
          <p:cNvPr id="5" name="Slide Number Placeholder 4">
            <a:extLst>
              <a:ext uri="{FF2B5EF4-FFF2-40B4-BE49-F238E27FC236}">
                <a16:creationId xmlns:a16="http://schemas.microsoft.com/office/drawing/2014/main" id="{BFA8F823-BA60-492B-8BCC-067FA37DFC94}"/>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8194" name="Picture 2" descr="Transmission line with series&#10;compensation : -&#10; ">
            <a:extLst>
              <a:ext uri="{FF2B5EF4-FFF2-40B4-BE49-F238E27FC236}">
                <a16:creationId xmlns:a16="http://schemas.microsoft.com/office/drawing/2014/main" id="{4E62459B-905E-4EEB-B483-D9FDCCF98F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885" y="349055"/>
            <a:ext cx="9025931" cy="5692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785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130</TotalTime>
  <Words>815</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-apple-system</vt:lpstr>
      <vt:lpstr>Arial</vt:lpstr>
      <vt:lpstr>Arial</vt:lpstr>
      <vt:lpstr>Calibri</vt:lpstr>
      <vt:lpstr>Times New Roman</vt:lpstr>
      <vt:lpstr>Times New Roman</vt:lpstr>
      <vt:lpstr>Trebuchet MS</vt:lpstr>
      <vt:lpstr>Wingdings</vt:lpstr>
      <vt:lpstr>Wingdings 3</vt:lpstr>
      <vt:lpstr>Facet</vt:lpstr>
      <vt:lpstr>Voltage profile and VAR compensation</vt:lpstr>
      <vt:lpstr> </vt:lpstr>
      <vt:lpstr> </vt:lpstr>
      <vt:lpstr> </vt:lpstr>
      <vt:lpstr> </vt:lpstr>
      <vt:lpstr> </vt:lpstr>
      <vt:lpstr> </vt:lpstr>
      <vt:lpstr> </vt:lpstr>
      <vt:lpstr> </vt:lpstr>
      <vt:lpstr> </vt:lpstr>
      <vt:lpstr> </vt:lpstr>
      <vt:lpstr> </vt:lpstr>
      <vt:lpstr>STATCOM/ (STATIC SYNCHRONOUS COMPENSATOR)  </vt:lpstr>
      <vt:lpstr> </vt:lpstr>
      <vt:lpstr>Working Principle of STATCOM </vt:lpstr>
      <vt:lpstr> </vt:lpstr>
      <vt:lpstr>Design of STATCOM </vt:lpstr>
      <vt:lpstr> </vt:lpstr>
      <vt:lpstr>STATCOM Operation/Basic Principle of Operation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Decoupled and fast decoupled method</dc:title>
  <dc:creator>Damodar Bhandari</dc:creator>
  <cp:lastModifiedBy>Damodar Bhandari</cp:lastModifiedBy>
  <cp:revision>16</cp:revision>
  <dcterms:created xsi:type="dcterms:W3CDTF">2020-09-29T05:54:51Z</dcterms:created>
  <dcterms:modified xsi:type="dcterms:W3CDTF">2022-05-30T11:59:16Z</dcterms:modified>
</cp:coreProperties>
</file>