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D94AD4-A3DC-4A51-B47C-7155245C890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94AD4-A3DC-4A51-B47C-7155245C890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94AD4-A3DC-4A51-B47C-7155245C890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94AD4-A3DC-4A51-B47C-7155245C890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D94AD4-A3DC-4A51-B47C-7155245C890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D94AD4-A3DC-4A51-B47C-7155245C890F}"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D94AD4-A3DC-4A51-B47C-7155245C890F}"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D94AD4-A3DC-4A51-B47C-7155245C890F}"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94AD4-A3DC-4A51-B47C-7155245C890F}"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D94AD4-A3DC-4A51-B47C-7155245C890F}"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D94AD4-A3DC-4A51-B47C-7155245C890F}"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9F642-3327-4966-A2B5-A38DD88899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94AD4-A3DC-4A51-B47C-7155245C890F}" type="datetimeFigureOut">
              <a:rPr lang="en-US" smtClean="0"/>
              <a:t>6/18/2024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C9F642-3327-4966-A2B5-A38DD88899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a:t>
            </a:r>
            <a:endParaRPr lang="en-US" dirty="0"/>
          </a:p>
        </p:txBody>
      </p:sp>
      <p:sp>
        <p:nvSpPr>
          <p:cNvPr id="3" name="Subtitle 2"/>
          <p:cNvSpPr>
            <a:spLocks noGrp="1"/>
          </p:cNvSpPr>
          <p:nvPr>
            <p:ph type="subTitle" idx="1"/>
          </p:nvPr>
        </p:nvSpPr>
        <p:spPr/>
        <p:txBody>
          <a:bodyPr/>
          <a:lstStyle/>
          <a:p>
            <a:r>
              <a:rPr lang="en-US" dirty="0" smtClean="0"/>
              <a:t>Lecture 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Crest Speed, Average Speed and Schedule Speed of Train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fontAlgn="base">
              <a:buNone/>
            </a:pPr>
            <a:r>
              <a:rPr lang="en-US" b="1" dirty="0"/>
              <a:t>Crest </a:t>
            </a:r>
            <a:r>
              <a:rPr lang="en-US" b="1" dirty="0" smtClean="0"/>
              <a:t>Speed: </a:t>
            </a:r>
            <a:r>
              <a:rPr lang="en-US" dirty="0" smtClean="0"/>
              <a:t>The </a:t>
            </a:r>
            <a:r>
              <a:rPr lang="en-US" dirty="0"/>
              <a:t>maximum speed attained by the </a:t>
            </a:r>
            <a:r>
              <a:rPr lang="en-US" dirty="0" smtClean="0"/>
              <a:t>vehicle during the</a:t>
            </a:r>
          </a:p>
          <a:p>
            <a:pPr fontAlgn="base">
              <a:buNone/>
            </a:pPr>
            <a:r>
              <a:rPr lang="en-US" dirty="0" smtClean="0"/>
              <a:t>run </a:t>
            </a:r>
            <a:r>
              <a:rPr lang="en-US" dirty="0"/>
              <a:t>is known as crest speed.</a:t>
            </a:r>
          </a:p>
          <a:p>
            <a:pPr fontAlgn="base">
              <a:buNone/>
            </a:pPr>
            <a:endParaRPr lang="en-US" b="1" dirty="0" smtClean="0"/>
          </a:p>
          <a:p>
            <a:pPr fontAlgn="base">
              <a:buNone/>
            </a:pPr>
            <a:r>
              <a:rPr lang="en-US" b="1" dirty="0" smtClean="0"/>
              <a:t>Average Speed: </a:t>
            </a:r>
            <a:r>
              <a:rPr lang="en-US" dirty="0" smtClean="0"/>
              <a:t>The </a:t>
            </a:r>
            <a:r>
              <a:rPr lang="en-US" dirty="0"/>
              <a:t>mean of the speeds from start to </a:t>
            </a:r>
            <a:r>
              <a:rPr lang="en-US" dirty="0" smtClean="0"/>
              <a:t>stop i.e</a:t>
            </a:r>
            <a:r>
              <a:rPr lang="en-US" dirty="0"/>
              <a:t>., </a:t>
            </a:r>
            <a:r>
              <a:rPr lang="en-US" dirty="0" smtClean="0"/>
              <a:t>the</a:t>
            </a:r>
          </a:p>
          <a:p>
            <a:pPr fontAlgn="base">
              <a:buNone/>
            </a:pPr>
            <a:r>
              <a:rPr lang="en-US" dirty="0" smtClean="0"/>
              <a:t>distance </a:t>
            </a:r>
            <a:r>
              <a:rPr lang="en-US" dirty="0"/>
              <a:t>covered between two stops divided by the </a:t>
            </a:r>
            <a:r>
              <a:rPr lang="en-US" dirty="0" smtClean="0"/>
              <a:t>actual time </a:t>
            </a:r>
            <a:r>
              <a:rPr lang="en-US" dirty="0"/>
              <a:t>of </a:t>
            </a:r>
            <a:r>
              <a:rPr lang="en-US" dirty="0" smtClean="0"/>
              <a:t>run</a:t>
            </a:r>
          </a:p>
          <a:p>
            <a:pPr fontAlgn="base">
              <a:buNone/>
            </a:pPr>
            <a:r>
              <a:rPr lang="en-US" dirty="0" smtClean="0"/>
              <a:t>is </a:t>
            </a:r>
            <a:r>
              <a:rPr lang="en-US" dirty="0"/>
              <a:t>known as average speed.</a:t>
            </a:r>
          </a:p>
          <a:p>
            <a:pPr fontAlgn="base">
              <a:buNone/>
            </a:pPr>
            <a:r>
              <a:rPr lang="en-US" dirty="0"/>
              <a:t>Mathematically </a:t>
            </a:r>
            <a:r>
              <a:rPr lang="en-US" dirty="0" smtClean="0"/>
              <a:t>,</a:t>
            </a:r>
          </a:p>
          <a:p>
            <a:pPr fontAlgn="base">
              <a:buNone/>
            </a:pPr>
            <a:r>
              <a:rPr lang="en-US" dirty="0" smtClean="0"/>
              <a:t>average </a:t>
            </a:r>
            <a:r>
              <a:rPr lang="en-US" dirty="0"/>
              <a:t>speed = Distance between stops/Actual time of run, T</a:t>
            </a:r>
          </a:p>
          <a:p>
            <a:pPr fontAlgn="base">
              <a:buNone/>
            </a:pPr>
            <a:endParaRPr lang="en-US" b="1" dirty="0" smtClean="0"/>
          </a:p>
          <a:p>
            <a:pPr fontAlgn="base">
              <a:buNone/>
            </a:pPr>
            <a:r>
              <a:rPr lang="en-US" b="1" dirty="0" smtClean="0"/>
              <a:t>Schedule Speed: </a:t>
            </a:r>
            <a:r>
              <a:rPr lang="en-US" dirty="0" smtClean="0"/>
              <a:t>The </a:t>
            </a:r>
            <a:r>
              <a:rPr lang="en-US" dirty="0"/>
              <a:t>ratio of distance covered between two stops </a:t>
            </a:r>
            <a:r>
              <a:rPr lang="en-US" dirty="0" smtClean="0"/>
              <a:t>and</a:t>
            </a:r>
          </a:p>
          <a:p>
            <a:pPr fontAlgn="base">
              <a:buNone/>
            </a:pPr>
            <a:r>
              <a:rPr lang="en-US" dirty="0" smtClean="0"/>
              <a:t>total </a:t>
            </a:r>
            <a:r>
              <a:rPr lang="en-US" dirty="0"/>
              <a:t>time of run including time of stop is known as schedule speed.</a:t>
            </a:r>
          </a:p>
          <a:p>
            <a:pPr fontAlgn="base">
              <a:buNone/>
            </a:pPr>
            <a:r>
              <a:rPr lang="en-US" dirty="0"/>
              <a:t>Mathematically ,</a:t>
            </a:r>
            <a:endParaRPr lang="en-US" dirty="0" smtClean="0"/>
          </a:p>
          <a:p>
            <a:pPr fontAlgn="base">
              <a:buNone/>
            </a:pPr>
            <a:r>
              <a:rPr lang="en-US" dirty="0" smtClean="0"/>
              <a:t>schedule </a:t>
            </a:r>
            <a:r>
              <a:rPr lang="en-US" dirty="0"/>
              <a:t>speed = Distance between stops/ (Actual time of run + stop time)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Factors Affecting Schedule Speed of Train</a:t>
            </a:r>
            <a:endParaRPr lang="en-US" dirty="0"/>
          </a:p>
        </p:txBody>
      </p:sp>
      <p:sp>
        <p:nvSpPr>
          <p:cNvPr id="3" name="Content Placeholder 2"/>
          <p:cNvSpPr>
            <a:spLocks noGrp="1"/>
          </p:cNvSpPr>
          <p:nvPr>
            <p:ph idx="1"/>
          </p:nvPr>
        </p:nvSpPr>
        <p:spPr/>
        <p:txBody>
          <a:bodyPr>
            <a:normAutofit/>
          </a:bodyPr>
          <a:lstStyle/>
          <a:p>
            <a:pPr fontAlgn="base">
              <a:buNone/>
            </a:pPr>
            <a:r>
              <a:rPr lang="en-US" sz="2800" dirty="0"/>
              <a:t>The schedule speed of a given train </a:t>
            </a:r>
            <a:r>
              <a:rPr lang="en-US" sz="2800" dirty="0" smtClean="0"/>
              <a:t>when running </a:t>
            </a:r>
            <a:r>
              <a:rPr lang="en-US" sz="2800" dirty="0"/>
              <a:t>on </a:t>
            </a:r>
            <a:r>
              <a:rPr lang="en-US" sz="2800" dirty="0" smtClean="0"/>
              <a:t>a</a:t>
            </a:r>
          </a:p>
          <a:p>
            <a:pPr fontAlgn="base">
              <a:buNone/>
            </a:pPr>
            <a:r>
              <a:rPr lang="en-US" sz="2800" dirty="0" smtClean="0"/>
              <a:t>given </a:t>
            </a:r>
            <a:r>
              <a:rPr lang="en-US" sz="2800" dirty="0"/>
              <a:t>service (i.e., with a </a:t>
            </a:r>
            <a:r>
              <a:rPr lang="en-US" sz="2800" dirty="0" smtClean="0"/>
              <a:t>given distance between) is</a:t>
            </a:r>
          </a:p>
          <a:p>
            <a:pPr fontAlgn="base">
              <a:buNone/>
            </a:pPr>
            <a:r>
              <a:rPr lang="en-US" sz="2800" dirty="0" smtClean="0"/>
              <a:t>affected </a:t>
            </a:r>
            <a:r>
              <a:rPr lang="en-US" sz="2800" dirty="0"/>
              <a:t>by </a:t>
            </a:r>
            <a:r>
              <a:rPr lang="en-US" sz="2800" dirty="0" smtClean="0"/>
              <a:t>the  following factors:</a:t>
            </a:r>
          </a:p>
          <a:p>
            <a:pPr marL="514350" indent="-514350" fontAlgn="base">
              <a:buFont typeface="+mj-lt"/>
              <a:buAutoNum type="arabicPeriod"/>
            </a:pPr>
            <a:r>
              <a:rPr lang="en-US" sz="2800" dirty="0" smtClean="0"/>
              <a:t>Acceleration </a:t>
            </a:r>
            <a:r>
              <a:rPr lang="en-US" sz="2800" dirty="0"/>
              <a:t>and braking </a:t>
            </a:r>
            <a:r>
              <a:rPr lang="en-US" sz="2800" dirty="0" smtClean="0"/>
              <a:t>retardation.</a:t>
            </a:r>
          </a:p>
          <a:p>
            <a:pPr marL="514350" indent="-514350" fontAlgn="base">
              <a:buFont typeface="+mj-lt"/>
              <a:buAutoNum type="arabicPeriod"/>
            </a:pPr>
            <a:r>
              <a:rPr lang="en-US" sz="2800" dirty="0" smtClean="0"/>
              <a:t>Maximum </a:t>
            </a:r>
            <a:r>
              <a:rPr lang="en-US" sz="2800" dirty="0"/>
              <a:t>or crest </a:t>
            </a:r>
            <a:r>
              <a:rPr lang="en-US" sz="2800" dirty="0" smtClean="0"/>
              <a:t>speed.</a:t>
            </a:r>
          </a:p>
          <a:p>
            <a:pPr marL="514350" indent="-514350" fontAlgn="base">
              <a:buFont typeface="+mj-lt"/>
              <a:buAutoNum type="arabicPeriod"/>
            </a:pPr>
            <a:r>
              <a:rPr lang="en-US" sz="2800" dirty="0" smtClean="0"/>
              <a:t>Duration </a:t>
            </a:r>
            <a:r>
              <a:rPr lang="en-US" sz="2800" dirty="0"/>
              <a:t>of stop.</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Effect of Acceleration and Braking Retardation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a given run and with fixed crest speed the increase in acceleration will result in decrease in actual time of run and, therefore, increase in schedule speed. </a:t>
            </a:r>
            <a:endParaRPr lang="en-US" dirty="0" smtClean="0"/>
          </a:p>
          <a:p>
            <a:r>
              <a:rPr lang="en-US" dirty="0" smtClean="0"/>
              <a:t>Similarly </a:t>
            </a:r>
            <a:r>
              <a:rPr lang="en-US" dirty="0"/>
              <a:t>increase in braking retardation will affect the schedule speed. </a:t>
            </a:r>
            <a:endParaRPr lang="en-US" dirty="0" smtClean="0"/>
          </a:p>
          <a:p>
            <a:r>
              <a:rPr lang="en-US" dirty="0" smtClean="0"/>
              <a:t>Variation </a:t>
            </a:r>
            <a:r>
              <a:rPr lang="en-US" dirty="0"/>
              <a:t>in acceleration and retardation will have more effect on schedule speed in case of shorter distance run in comparison to longer distance run.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 of Maximum Speed</a:t>
            </a:r>
            <a:endParaRPr lang="en-US" dirty="0"/>
          </a:p>
        </p:txBody>
      </p:sp>
      <p:sp>
        <p:nvSpPr>
          <p:cNvPr id="3" name="Content Placeholder 2"/>
          <p:cNvSpPr>
            <a:spLocks noGrp="1"/>
          </p:cNvSpPr>
          <p:nvPr>
            <p:ph idx="1"/>
          </p:nvPr>
        </p:nvSpPr>
        <p:spPr/>
        <p:txBody>
          <a:bodyPr>
            <a:normAutofit lnSpcReduction="10000"/>
          </a:bodyPr>
          <a:lstStyle/>
          <a:p>
            <a:r>
              <a:rPr lang="en-US" dirty="0"/>
              <a:t>For a constant distance run and with fixed acceleration and retardation the actual time of run will decrease, and therefore, schedule speed will increase with the increase in crest speed. </a:t>
            </a:r>
            <a:endParaRPr lang="en-US" dirty="0" smtClean="0"/>
          </a:p>
          <a:p>
            <a:endParaRPr lang="en-US" dirty="0"/>
          </a:p>
          <a:p>
            <a:r>
              <a:rPr lang="en-US" dirty="0" smtClean="0"/>
              <a:t>The </a:t>
            </a:r>
            <a:r>
              <a:rPr lang="en-US" dirty="0"/>
              <a:t>effect of variation in crest speed on schedule speed is considerable in case of long distance run.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 of Duration of Stop</a:t>
            </a:r>
            <a:endParaRPr lang="en-US" dirty="0"/>
          </a:p>
        </p:txBody>
      </p:sp>
      <p:sp>
        <p:nvSpPr>
          <p:cNvPr id="3" name="Content Placeholder 2"/>
          <p:cNvSpPr>
            <a:spLocks noGrp="1"/>
          </p:cNvSpPr>
          <p:nvPr>
            <p:ph idx="1"/>
          </p:nvPr>
        </p:nvSpPr>
        <p:spPr/>
        <p:txBody>
          <a:bodyPr>
            <a:normAutofit fontScale="85000" lnSpcReduction="10000"/>
          </a:bodyPr>
          <a:lstStyle/>
          <a:p>
            <a:r>
              <a:rPr lang="en-US" dirty="0"/>
              <a:t>For a given average speed the schedule speed will increase by reducing the duration of stop. </a:t>
            </a:r>
            <a:endParaRPr lang="en-US" dirty="0" smtClean="0"/>
          </a:p>
          <a:p>
            <a:r>
              <a:rPr lang="en-US" dirty="0" smtClean="0"/>
              <a:t>The </a:t>
            </a:r>
            <a:r>
              <a:rPr lang="en-US" dirty="0"/>
              <a:t>variation in duration of stop will affect the schedule speed more in case of shorter distance run as compared to longer distance run. It is because stops in case of urban and suburban services are kept very small (say 15 to 20 seconds). </a:t>
            </a:r>
            <a:endParaRPr lang="en-US" dirty="0" smtClean="0"/>
          </a:p>
          <a:p>
            <a:r>
              <a:rPr lang="en-US" dirty="0" smtClean="0"/>
              <a:t>When </a:t>
            </a:r>
            <a:r>
              <a:rPr lang="en-US" dirty="0"/>
              <a:t>the distance between stations is much larger and duration of actual run is long as in case of main line service, station stop has less conspicuous effect on the schedule speed.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Simplified Speed-Time Curves of </a:t>
            </a:r>
            <a:r>
              <a:rPr lang="en-US" b="1" dirty="0" smtClean="0"/>
              <a:t>Train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660712"/>
            <a:ext cx="7519048" cy="443528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Simplified Speed-Time Curves of Train(</a:t>
            </a:r>
            <a:r>
              <a:rPr lang="en-US" b="1" dirty="0" err="1" smtClean="0"/>
              <a:t>contd</a:t>
            </a:r>
            <a:r>
              <a:rPr lang="en-US" b="1" dirty="0" smtClean="0"/>
              <a:t>)</a:t>
            </a:r>
            <a:endParaRPr lang="en-US" dirty="0"/>
          </a:p>
        </p:txBody>
      </p:sp>
      <p:sp>
        <p:nvSpPr>
          <p:cNvPr id="3" name="Content Placeholder 2"/>
          <p:cNvSpPr>
            <a:spLocks noGrp="1"/>
          </p:cNvSpPr>
          <p:nvPr>
            <p:ph idx="1"/>
          </p:nvPr>
        </p:nvSpPr>
        <p:spPr/>
        <p:txBody>
          <a:bodyPr>
            <a:noAutofit/>
          </a:bodyPr>
          <a:lstStyle/>
          <a:p>
            <a:pPr fontAlgn="base"/>
            <a:r>
              <a:rPr lang="en-US" sz="1800" dirty="0"/>
              <a:t>In order to study the performance of a service at different schedule speeds the speed-time curves are replaced by simple geometric shaped curves. </a:t>
            </a:r>
            <a:endParaRPr lang="en-US" sz="1800" dirty="0" smtClean="0"/>
          </a:p>
          <a:p>
            <a:pPr fontAlgn="base"/>
            <a:r>
              <a:rPr lang="en-US" sz="1800" dirty="0" smtClean="0"/>
              <a:t>From </a:t>
            </a:r>
            <a:r>
              <a:rPr lang="en-US" sz="1800" dirty="0"/>
              <a:t>these simplified curves the relationships between acceleration, retardation, average speed and distance can be easily worked out. </a:t>
            </a:r>
            <a:endParaRPr lang="en-US" sz="1800" dirty="0" smtClean="0"/>
          </a:p>
          <a:p>
            <a:pPr fontAlgn="base"/>
            <a:r>
              <a:rPr lang="en-US" sz="1800" dirty="0" smtClean="0"/>
              <a:t>These </a:t>
            </a:r>
            <a:r>
              <a:rPr lang="en-US" sz="1800" dirty="0"/>
              <a:t>can have either quadrilateral or trapezoidal shape.</a:t>
            </a:r>
          </a:p>
          <a:p>
            <a:pPr fontAlgn="base"/>
            <a:r>
              <a:rPr lang="en-US" sz="1800" dirty="0"/>
              <a:t>The speed-time curve of an urban service can be replaced by an equivalent speed-time curve of simple quadrilateral </a:t>
            </a:r>
            <a:r>
              <a:rPr lang="en-US" sz="1800" dirty="0" smtClean="0"/>
              <a:t>shape while the </a:t>
            </a:r>
            <a:r>
              <a:rPr lang="en-US" sz="1800" dirty="0"/>
              <a:t>speed-time curve of a main line service is best and most easily replaced by a trapezoid. </a:t>
            </a:r>
            <a:endParaRPr lang="en-US" sz="1800" dirty="0" smtClean="0"/>
          </a:p>
          <a:p>
            <a:pPr fontAlgn="base"/>
            <a:r>
              <a:rPr lang="en-US" sz="1800" dirty="0" smtClean="0"/>
              <a:t>Since </a:t>
            </a:r>
            <a:r>
              <a:rPr lang="en-US" sz="1800" dirty="0"/>
              <a:t>the area of the speed- time curve represents the total distance travelled hence the areas of the two curves should be same.</a:t>
            </a:r>
          </a:p>
          <a:p>
            <a:pPr fontAlgn="base"/>
            <a:r>
              <a:rPr lang="en-US" sz="1800" dirty="0"/>
              <a:t>The values of acceleration and retardation are also kept the same as those of the original speed-time curve. </a:t>
            </a:r>
            <a:endParaRPr lang="en-US" sz="1800" dirty="0" smtClean="0"/>
          </a:p>
          <a:p>
            <a:pPr fontAlgn="base"/>
            <a:r>
              <a:rPr lang="en-US" sz="1800" dirty="0" smtClean="0"/>
              <a:t>In </a:t>
            </a:r>
            <a:r>
              <a:rPr lang="en-US" sz="1800" dirty="0"/>
              <a:t>case of simplified trapezoidal speed-time curve, speed curve running and coasting periods are replaced by constant speed period, as illustrated in Fig. 11.4 (</a:t>
            </a:r>
            <a:r>
              <a:rPr lang="en-US" sz="1800" dirty="0" smtClean="0"/>
              <a:t>a) while </a:t>
            </a:r>
            <a:r>
              <a:rPr lang="en-US" sz="1800" dirty="0"/>
              <a:t>in case of quadrilateral speed-time curve, initial acceleration and coasting periods are extended, as illustrated in Fig. 11.4 (b).</a:t>
            </a:r>
          </a:p>
          <a:p>
            <a:pPr>
              <a:buNone/>
            </a:pP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605</Words>
  <Application>Microsoft Office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Unit 6</vt:lpstr>
      <vt:lpstr>Crest Speed, Average Speed and Schedule Speed of Train </vt:lpstr>
      <vt:lpstr>Factors Affecting Schedule Speed of Train</vt:lpstr>
      <vt:lpstr>Effect of Acceleration and Braking Retardation</vt:lpstr>
      <vt:lpstr>Effect of Maximum Speed</vt:lpstr>
      <vt:lpstr>Effect of Duration of Stop</vt:lpstr>
      <vt:lpstr>Simplified Speed-Time Curves of Train</vt:lpstr>
      <vt:lpstr>Simplified Speed-Time Curves of Train(contd)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Dell</dc:creator>
  <cp:lastModifiedBy>User</cp:lastModifiedBy>
  <cp:revision>11</cp:revision>
  <dcterms:created xsi:type="dcterms:W3CDTF">2020-08-24T05:39:54Z</dcterms:created>
  <dcterms:modified xsi:type="dcterms:W3CDTF">2024-06-18T13:57:03Z</dcterms:modified>
</cp:coreProperties>
</file>