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2" r:id="rId8"/>
    <p:sldId id="264" r:id="rId9"/>
    <p:sldId id="261" r:id="rId10"/>
    <p:sldId id="267" r:id="rId11"/>
    <p:sldId id="266" r:id="rId12"/>
    <p:sldId id="265"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402DC4-2A50-421D-91E8-3E62775F56D3}" type="datetimeFigureOut">
              <a:rPr lang="en-US" smtClean="0"/>
              <a:pPr/>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CC541-13F7-4E9D-B778-F49A8A89748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402DC4-2A50-421D-91E8-3E62775F56D3}" type="datetimeFigureOut">
              <a:rPr lang="en-US" smtClean="0"/>
              <a:pPr/>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CC541-13F7-4E9D-B778-F49A8A89748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402DC4-2A50-421D-91E8-3E62775F56D3}" type="datetimeFigureOut">
              <a:rPr lang="en-US" smtClean="0"/>
              <a:pPr/>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CC541-13F7-4E9D-B778-F49A8A89748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402DC4-2A50-421D-91E8-3E62775F56D3}" type="datetimeFigureOut">
              <a:rPr lang="en-US" smtClean="0"/>
              <a:pPr/>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CC541-13F7-4E9D-B778-F49A8A89748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402DC4-2A50-421D-91E8-3E62775F56D3}" type="datetimeFigureOut">
              <a:rPr lang="en-US" smtClean="0"/>
              <a:pPr/>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CC541-13F7-4E9D-B778-F49A8A89748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402DC4-2A50-421D-91E8-3E62775F56D3}" type="datetimeFigureOut">
              <a:rPr lang="en-US" smtClean="0"/>
              <a:pPr/>
              <a:t>7/28/2020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BCC541-13F7-4E9D-B778-F49A8A89748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402DC4-2A50-421D-91E8-3E62775F56D3}" type="datetimeFigureOut">
              <a:rPr lang="en-US" smtClean="0"/>
              <a:pPr/>
              <a:t>7/28/2020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BCC541-13F7-4E9D-B778-F49A8A89748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402DC4-2A50-421D-91E8-3E62775F56D3}" type="datetimeFigureOut">
              <a:rPr lang="en-US" smtClean="0"/>
              <a:pPr/>
              <a:t>7/28/2020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BCC541-13F7-4E9D-B778-F49A8A89748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402DC4-2A50-421D-91E8-3E62775F56D3}" type="datetimeFigureOut">
              <a:rPr lang="en-US" smtClean="0"/>
              <a:pPr/>
              <a:t>7/28/2020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BCC541-13F7-4E9D-B778-F49A8A89748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402DC4-2A50-421D-91E8-3E62775F56D3}" type="datetimeFigureOut">
              <a:rPr lang="en-US" smtClean="0"/>
              <a:pPr/>
              <a:t>7/28/2020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BCC541-13F7-4E9D-B778-F49A8A89748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402DC4-2A50-421D-91E8-3E62775F56D3}" type="datetimeFigureOut">
              <a:rPr lang="en-US" smtClean="0"/>
              <a:pPr/>
              <a:t>7/28/2020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BCC541-13F7-4E9D-B778-F49A8A89748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402DC4-2A50-421D-91E8-3E62775F56D3}" type="datetimeFigureOut">
              <a:rPr lang="en-US" smtClean="0"/>
              <a:pPr/>
              <a:t>7/28/2020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BCC541-13F7-4E9D-B778-F49A8A89748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b="1" dirty="0" smtClean="0"/>
              <a:t>Unit 5</a:t>
            </a:r>
            <a:endParaRPr lang="en-US" sz="6000" b="1" dirty="0"/>
          </a:p>
        </p:txBody>
      </p:sp>
      <p:sp>
        <p:nvSpPr>
          <p:cNvPr id="3" name="Subtitle 2"/>
          <p:cNvSpPr>
            <a:spLocks noGrp="1"/>
          </p:cNvSpPr>
          <p:nvPr>
            <p:ph type="subTitle" idx="1"/>
          </p:nvPr>
        </p:nvSpPr>
        <p:spPr/>
        <p:txBody>
          <a:bodyPr>
            <a:normAutofit/>
          </a:bodyPr>
          <a:lstStyle/>
          <a:p>
            <a:r>
              <a:rPr lang="en-US" sz="9600" b="1" dirty="0" smtClean="0"/>
              <a:t>Lecture 2</a:t>
            </a:r>
            <a:endParaRPr lang="en-US" sz="96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cstate="print"/>
          <a:srcRect/>
          <a:stretch>
            <a:fillRect/>
          </a:stretch>
        </p:blipFill>
        <p:spPr bwMode="auto">
          <a:xfrm>
            <a:off x="533400" y="304800"/>
            <a:ext cx="7772400" cy="62680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cstate="print"/>
          <a:srcRect/>
          <a:stretch>
            <a:fillRect/>
          </a:stretch>
        </p:blipFill>
        <p:spPr bwMode="auto">
          <a:xfrm>
            <a:off x="533400" y="381000"/>
            <a:ext cx="8001000" cy="61454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3" name="Picture 3"/>
          <p:cNvPicPr>
            <a:picLocks noGrp="1" noChangeAspect="1" noChangeArrowheads="1"/>
          </p:cNvPicPr>
          <p:nvPr>
            <p:ph idx="1"/>
          </p:nvPr>
        </p:nvPicPr>
        <p:blipFill>
          <a:blip r:embed="rId2" cstate="print"/>
          <a:srcRect/>
          <a:stretch>
            <a:fillRect/>
          </a:stretch>
        </p:blipFill>
        <p:spPr bwMode="auto">
          <a:xfrm>
            <a:off x="533400" y="381000"/>
            <a:ext cx="7772400" cy="60945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Plugging in dc shunt motor</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Regenerative braking in induction motor</a:t>
            </a:r>
            <a:endParaRPr lang="en-US" sz="3600" b="1" dirty="0"/>
          </a:p>
        </p:txBody>
      </p:sp>
      <p:sp>
        <p:nvSpPr>
          <p:cNvPr id="3" name="Content Placeholder 2"/>
          <p:cNvSpPr>
            <a:spLocks noGrp="1"/>
          </p:cNvSpPr>
          <p:nvPr>
            <p:ph idx="1"/>
          </p:nvPr>
        </p:nvSpPr>
        <p:spPr/>
        <p:txBody>
          <a:bodyPr>
            <a:normAutofit/>
          </a:bodyPr>
          <a:lstStyle/>
          <a:p>
            <a:r>
              <a:rPr lang="en-US" sz="2000" dirty="0" smtClean="0"/>
              <a:t>Regenerative braking is an inherent characteristic of an induction motor since it operates as an induction generator when load torque is such that it runs at speed above synchronous speed and it feeds power back to the supply which is possible in case of overhauling load.</a:t>
            </a:r>
          </a:p>
          <a:p>
            <a:r>
              <a:rPr lang="en-US" sz="2000" dirty="0" smtClean="0"/>
              <a:t>Other ways to apply regenerative braking in induction motor operating at particular speed and constant load torque is to decrease the synchronous speed by employing any one of the following processes:</a:t>
            </a:r>
          </a:p>
          <a:p>
            <a:pPr>
              <a:buNone/>
            </a:pPr>
            <a:r>
              <a:rPr lang="en-US" sz="2000" dirty="0" smtClean="0"/>
              <a:t>    1. switching over to a low frequency supply.</a:t>
            </a:r>
          </a:p>
          <a:p>
            <a:pPr>
              <a:buNone/>
            </a:pPr>
            <a:r>
              <a:rPr lang="en-US" sz="2000" dirty="0"/>
              <a:t> </a:t>
            </a:r>
            <a:r>
              <a:rPr lang="en-US" sz="2000" dirty="0" smtClean="0"/>
              <a:t>   2. switching over to a larger pole number operation.</a:t>
            </a:r>
          </a:p>
          <a:p>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t>Regenerative braking in induction </a:t>
            </a:r>
            <a:r>
              <a:rPr lang="en-US" sz="4000" b="1" dirty="0" smtClean="0"/>
              <a:t>motor(</a:t>
            </a:r>
            <a:r>
              <a:rPr lang="en-US" sz="4000" b="1" dirty="0" err="1" smtClean="0"/>
              <a:t>contd</a:t>
            </a:r>
            <a:r>
              <a:rPr lang="en-US" sz="4000" b="1" dirty="0" smtClean="0"/>
              <a:t>)</a:t>
            </a:r>
            <a:endParaRPr lang="en-US" sz="4000" dirty="0"/>
          </a:p>
        </p:txBody>
      </p:sp>
      <p:sp>
        <p:nvSpPr>
          <p:cNvPr id="3" name="Content Placeholder 2"/>
          <p:cNvSpPr>
            <a:spLocks noGrp="1"/>
          </p:cNvSpPr>
          <p:nvPr>
            <p:ph idx="1"/>
          </p:nvPr>
        </p:nvSpPr>
        <p:spPr/>
        <p:txBody>
          <a:bodyPr>
            <a:noAutofit/>
          </a:bodyPr>
          <a:lstStyle/>
          <a:p>
            <a:r>
              <a:rPr lang="en-US" sz="2000" dirty="0" smtClean="0"/>
              <a:t>In all of the above processes the slip and torque developed becomes negative and thus the machine runs as generator .</a:t>
            </a:r>
          </a:p>
          <a:p>
            <a:r>
              <a:rPr lang="en-US" sz="2000" dirty="0" smtClean="0"/>
              <a:t>If the load drives the motor above synchronous speed in case of overhauling load no switching operation is required and the braking operation automatically starts.</a:t>
            </a:r>
          </a:p>
          <a:p>
            <a:r>
              <a:rPr lang="en-US" sz="2000" dirty="0" smtClean="0"/>
              <a:t>The operating point will depend upon the magnitude of load torque and the nature of torque speed characteristic of machine during generating operation.</a:t>
            </a:r>
          </a:p>
          <a:p>
            <a:r>
              <a:rPr lang="en-US" sz="2000" dirty="0" smtClean="0"/>
              <a:t>By varying the rotor resistance in rotor circuit it is possible to operate at any speed above synchronous speed during braking</a:t>
            </a:r>
          </a:p>
          <a:p>
            <a:r>
              <a:rPr lang="en-US" sz="2000" dirty="0" smtClean="0"/>
              <a:t>In case the driving torque of load exceeds the maximum braking torque of which the machine is capable of the system becomes unstable and the speed will rise further probably to a disastrous value since the faster the machine runs lesser will be the braking torque developed</a:t>
            </a: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685800" y="381000"/>
            <a:ext cx="7802880" cy="533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cstate="print"/>
          <a:srcRect/>
          <a:stretch>
            <a:fillRect/>
          </a:stretch>
        </p:blipFill>
        <p:spPr bwMode="auto">
          <a:xfrm>
            <a:off x="685799" y="381000"/>
            <a:ext cx="7794645" cy="556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Braking of synchronous motor</a:t>
            </a:r>
            <a:endParaRPr lang="en-US" sz="4800" b="1" dirty="0"/>
          </a:p>
        </p:txBody>
      </p:sp>
      <p:sp>
        <p:nvSpPr>
          <p:cNvPr id="3" name="Content Placeholder 2"/>
          <p:cNvSpPr>
            <a:spLocks noGrp="1"/>
          </p:cNvSpPr>
          <p:nvPr>
            <p:ph idx="1"/>
          </p:nvPr>
        </p:nvSpPr>
        <p:spPr/>
        <p:txBody>
          <a:bodyPr>
            <a:noAutofit/>
          </a:bodyPr>
          <a:lstStyle/>
          <a:p>
            <a:r>
              <a:rPr lang="en-US" sz="2000" dirty="0" smtClean="0"/>
              <a:t>Only dynamic braking can be applied.</a:t>
            </a:r>
          </a:p>
          <a:p>
            <a:r>
              <a:rPr lang="en-US" sz="2000" dirty="0" smtClean="0"/>
              <a:t>Plugging cannot be applied because if the supply is reversed then stator field is also reversed but the rotor is rotating in the same direction because of inertia. Hence the relative speed between stator field and rotor field is not zero and no torque is produced.</a:t>
            </a:r>
          </a:p>
          <a:p>
            <a:r>
              <a:rPr lang="en-US" sz="2000" dirty="0" smtClean="0"/>
              <a:t>Plugging can be applied by providing damper winding which makes it to operate as an induction motor. But the torque produced due to this damper winding is very less so in practice it is not used.</a:t>
            </a:r>
          </a:p>
          <a:p>
            <a:r>
              <a:rPr lang="en-US" sz="2000" dirty="0" smtClean="0"/>
              <a:t>Regenerative braking cannot be applied as it need speed greater than synchronous speed which is not possible in synchronous machine because relative speed between stator field and rotor field is not zero in that case consequently no torque is produced.</a:t>
            </a:r>
          </a:p>
          <a:p>
            <a:pPr>
              <a:buNone/>
            </a:pP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905088" y="457200"/>
            <a:ext cx="7324511" cy="53490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762000" y="533400"/>
            <a:ext cx="6981595" cy="548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Dynamic braking of synchronous motor</a:t>
            </a:r>
            <a:endParaRPr lang="en-US" sz="3600" b="1" dirty="0"/>
          </a:p>
        </p:txBody>
      </p:sp>
      <p:sp>
        <p:nvSpPr>
          <p:cNvPr id="3" name="Content Placeholder 2"/>
          <p:cNvSpPr>
            <a:spLocks noGrp="1"/>
          </p:cNvSpPr>
          <p:nvPr>
            <p:ph idx="1"/>
          </p:nvPr>
        </p:nvSpPr>
        <p:spPr/>
        <p:txBody>
          <a:bodyPr>
            <a:normAutofit/>
          </a:bodyPr>
          <a:lstStyle/>
          <a:p>
            <a:r>
              <a:rPr lang="en-US" sz="2400" dirty="0" smtClean="0"/>
              <a:t>Dynamic braking is applied by disconnecting the motor from the supply and reconnecting the motor across three phase resistor keeping the field excitation constant. At this moment the motor acts as synchronous generator and energy is dissipated in the resistors.</a:t>
            </a:r>
          </a:p>
          <a:p>
            <a:r>
              <a:rPr lang="en-US" sz="2400" dirty="0" smtClean="0"/>
              <a:t>For higher braking torque field excitation can be increased.</a:t>
            </a:r>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838</TotalTime>
  <Words>456</Words>
  <Application>Microsoft Office PowerPoint</Application>
  <PresentationFormat>On-screen Show (4:3)</PresentationFormat>
  <Paragraphs>22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Unit 5</vt:lpstr>
      <vt:lpstr>Regenerative braking in induction motor</vt:lpstr>
      <vt:lpstr>Regenerative braking in induction motor(contd)</vt:lpstr>
      <vt:lpstr>Slide 4</vt:lpstr>
      <vt:lpstr>Slide 5</vt:lpstr>
      <vt:lpstr>Braking of synchronous motor</vt:lpstr>
      <vt:lpstr>Slide 7</vt:lpstr>
      <vt:lpstr>Slide 8</vt:lpstr>
      <vt:lpstr>Dynamic braking of synchronous motor</vt:lpstr>
      <vt:lpstr>Slide 10</vt:lpstr>
      <vt:lpstr>Slide 11</vt:lpstr>
      <vt:lpstr>Slide 12</vt:lpstr>
      <vt:lpstr>Plugging in dc shunt motor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dc:title>
  <dc:creator>Dell</dc:creator>
  <cp:lastModifiedBy>Dell</cp:lastModifiedBy>
  <cp:revision>17</cp:revision>
  <dcterms:created xsi:type="dcterms:W3CDTF">2020-07-28T13:34:15Z</dcterms:created>
  <dcterms:modified xsi:type="dcterms:W3CDTF">2020-07-29T03:49:40Z</dcterms:modified>
</cp:coreProperties>
</file>