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8"/>
  </p:notesMasterIdLst>
  <p:sldIdLst>
    <p:sldId id="256" r:id="rId2"/>
    <p:sldId id="258" r:id="rId3"/>
    <p:sldId id="259" r:id="rId4"/>
    <p:sldId id="260" r:id="rId5"/>
    <p:sldId id="272" r:id="rId6"/>
    <p:sldId id="261" r:id="rId7"/>
    <p:sldId id="262" r:id="rId8"/>
    <p:sldId id="263" r:id="rId9"/>
    <p:sldId id="264" r:id="rId10"/>
    <p:sldId id="271" r:id="rId11"/>
    <p:sldId id="266" r:id="rId12"/>
    <p:sldId id="265" r:id="rId13"/>
    <p:sldId id="267" r:id="rId14"/>
    <p:sldId id="268" r:id="rId15"/>
    <p:sldId id="269" r:id="rId16"/>
    <p:sldId id="270" r:id="rId17"/>
    <p:sldId id="273" r:id="rId18"/>
    <p:sldId id="274" r:id="rId19"/>
    <p:sldId id="275" r:id="rId20"/>
    <p:sldId id="276" r:id="rId21"/>
    <p:sldId id="29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 id="302" r:id="rId45"/>
    <p:sldId id="301" r:id="rId46"/>
    <p:sldId id="303" r:id="rId47"/>
    <p:sldId id="304" r:id="rId48"/>
    <p:sldId id="305" r:id="rId49"/>
    <p:sldId id="306" r:id="rId50"/>
    <p:sldId id="307" r:id="rId51"/>
    <p:sldId id="308" r:id="rId52"/>
    <p:sldId id="309" r:id="rId53"/>
    <p:sldId id="312" r:id="rId54"/>
    <p:sldId id="313" r:id="rId55"/>
    <p:sldId id="310" r:id="rId56"/>
    <p:sldId id="311" r:id="rId57"/>
    <p:sldId id="314" r:id="rId58"/>
    <p:sldId id="315" r:id="rId59"/>
    <p:sldId id="316" r:id="rId60"/>
    <p:sldId id="317" r:id="rId61"/>
    <p:sldId id="318" r:id="rId62"/>
    <p:sldId id="319" r:id="rId63"/>
    <p:sldId id="320" r:id="rId64"/>
    <p:sldId id="321" r:id="rId65"/>
    <p:sldId id="322" r:id="rId66"/>
    <p:sldId id="324" r:id="rId67"/>
    <p:sldId id="323" r:id="rId68"/>
    <p:sldId id="325" r:id="rId69"/>
    <p:sldId id="326" r:id="rId70"/>
    <p:sldId id="327" r:id="rId71"/>
    <p:sldId id="329" r:id="rId72"/>
    <p:sldId id="328" r:id="rId73"/>
    <p:sldId id="330" r:id="rId74"/>
    <p:sldId id="331" r:id="rId75"/>
    <p:sldId id="332" r:id="rId76"/>
    <p:sldId id="333" r:id="rId77"/>
    <p:sldId id="334" r:id="rId78"/>
    <p:sldId id="335" r:id="rId79"/>
    <p:sldId id="336" r:id="rId80"/>
    <p:sldId id="337" r:id="rId81"/>
    <p:sldId id="338" r:id="rId82"/>
    <p:sldId id="339" r:id="rId83"/>
    <p:sldId id="340" r:id="rId84"/>
    <p:sldId id="342" r:id="rId85"/>
    <p:sldId id="341" r:id="rId86"/>
    <p:sldId id="344" r:id="rId87"/>
    <p:sldId id="345" r:id="rId88"/>
    <p:sldId id="346" r:id="rId89"/>
    <p:sldId id="343" r:id="rId90"/>
    <p:sldId id="349" r:id="rId91"/>
    <p:sldId id="347" r:id="rId92"/>
    <p:sldId id="348" r:id="rId93"/>
    <p:sldId id="352" r:id="rId94"/>
    <p:sldId id="354" r:id="rId95"/>
    <p:sldId id="353" r:id="rId96"/>
    <p:sldId id="355" r:id="rId97"/>
    <p:sldId id="356" r:id="rId98"/>
    <p:sldId id="357" r:id="rId99"/>
    <p:sldId id="358" r:id="rId100"/>
    <p:sldId id="359" r:id="rId101"/>
    <p:sldId id="360" r:id="rId102"/>
    <p:sldId id="361" r:id="rId103"/>
    <p:sldId id="362" r:id="rId104"/>
    <p:sldId id="363" r:id="rId105"/>
    <p:sldId id="364" r:id="rId106"/>
    <p:sldId id="365"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l baral" userId="e18f24a75bc3f326" providerId="LiveId" clId="{70695BB8-5618-4F41-92D4-2B61C943472E}"/>
    <pc:docChg chg="undo custSel addSld delSld modSld sldOrd">
      <pc:chgData name="bikal baral" userId="e18f24a75bc3f326" providerId="LiveId" clId="{70695BB8-5618-4F41-92D4-2B61C943472E}" dt="2021-04-04T00:53:20.680" v="3574" actId="20577"/>
      <pc:docMkLst>
        <pc:docMk/>
      </pc:docMkLst>
      <pc:sldChg chg="modSp new mod">
        <pc:chgData name="bikal baral" userId="e18f24a75bc3f326" providerId="LiveId" clId="{70695BB8-5618-4F41-92D4-2B61C943472E}" dt="2021-04-04T00:53:20.680" v="3574" actId="20577"/>
        <pc:sldMkLst>
          <pc:docMk/>
          <pc:sldMk cId="2265679807" sldId="256"/>
        </pc:sldMkLst>
        <pc:spChg chg="mod">
          <ac:chgData name="bikal baral" userId="e18f24a75bc3f326" providerId="LiveId" clId="{70695BB8-5618-4F41-92D4-2B61C943472E}" dt="2021-03-29T05:42:12.069" v="76" actId="255"/>
          <ac:spMkLst>
            <pc:docMk/>
            <pc:sldMk cId="2265679807" sldId="256"/>
            <ac:spMk id="2" creationId="{F69D9929-F41D-4498-9C9D-6CB57991BBB9}"/>
          </ac:spMkLst>
        </pc:spChg>
        <pc:spChg chg="mod">
          <ac:chgData name="bikal baral" userId="e18f24a75bc3f326" providerId="LiveId" clId="{70695BB8-5618-4F41-92D4-2B61C943472E}" dt="2021-04-04T00:53:20.680" v="3574" actId="20577"/>
          <ac:spMkLst>
            <pc:docMk/>
            <pc:sldMk cId="2265679807" sldId="256"/>
            <ac:spMk id="3" creationId="{4C61602E-0F7B-43DC-AE01-4E9BBD4AD726}"/>
          </ac:spMkLst>
        </pc:spChg>
      </pc:sldChg>
      <pc:sldChg chg="modSp new mod">
        <pc:chgData name="bikal baral" userId="e18f24a75bc3f326" providerId="LiveId" clId="{70695BB8-5618-4F41-92D4-2B61C943472E}" dt="2021-03-29T08:43:54.605" v="100" actId="207"/>
        <pc:sldMkLst>
          <pc:docMk/>
          <pc:sldMk cId="3431556578" sldId="257"/>
        </pc:sldMkLst>
        <pc:spChg chg="mod">
          <ac:chgData name="bikal baral" userId="e18f24a75bc3f326" providerId="LiveId" clId="{70695BB8-5618-4F41-92D4-2B61C943472E}" dt="2021-03-29T08:43:54.605" v="100" actId="207"/>
          <ac:spMkLst>
            <pc:docMk/>
            <pc:sldMk cId="3431556578" sldId="257"/>
            <ac:spMk id="2" creationId="{03937AA1-7895-459B-980A-036423C2423A}"/>
          </ac:spMkLst>
        </pc:spChg>
        <pc:spChg chg="mod">
          <ac:chgData name="bikal baral" userId="e18f24a75bc3f326" providerId="LiveId" clId="{70695BB8-5618-4F41-92D4-2B61C943472E}" dt="2021-03-29T08:43:16.860" v="97" actId="20577"/>
          <ac:spMkLst>
            <pc:docMk/>
            <pc:sldMk cId="3431556578" sldId="257"/>
            <ac:spMk id="3" creationId="{988E10DC-4878-4C19-839A-1CC5E9F265E6}"/>
          </ac:spMkLst>
        </pc:spChg>
      </pc:sldChg>
      <pc:sldChg chg="modSp add mod">
        <pc:chgData name="bikal baral" userId="e18f24a75bc3f326" providerId="LiveId" clId="{70695BB8-5618-4F41-92D4-2B61C943472E}" dt="2021-03-29T08:45:39.072" v="143" actId="20577"/>
        <pc:sldMkLst>
          <pc:docMk/>
          <pc:sldMk cId="2649714231" sldId="258"/>
        </pc:sldMkLst>
        <pc:spChg chg="mod">
          <ac:chgData name="bikal baral" userId="e18f24a75bc3f326" providerId="LiveId" clId="{70695BB8-5618-4F41-92D4-2B61C943472E}" dt="2021-03-29T08:44:45.501" v="104" actId="207"/>
          <ac:spMkLst>
            <pc:docMk/>
            <pc:sldMk cId="2649714231" sldId="258"/>
            <ac:spMk id="2" creationId="{03937AA1-7895-459B-980A-036423C2423A}"/>
          </ac:spMkLst>
        </pc:spChg>
        <pc:spChg chg="mod">
          <ac:chgData name="bikal baral" userId="e18f24a75bc3f326" providerId="LiveId" clId="{70695BB8-5618-4F41-92D4-2B61C943472E}" dt="2021-03-29T08:45:39.072" v="143" actId="20577"/>
          <ac:spMkLst>
            <pc:docMk/>
            <pc:sldMk cId="2649714231" sldId="258"/>
            <ac:spMk id="3" creationId="{988E10DC-4878-4C19-839A-1CC5E9F265E6}"/>
          </ac:spMkLst>
        </pc:spChg>
      </pc:sldChg>
      <pc:sldChg chg="modSp add mod">
        <pc:chgData name="bikal baral" userId="e18f24a75bc3f326" providerId="LiveId" clId="{70695BB8-5618-4F41-92D4-2B61C943472E}" dt="2021-03-29T08:48:42.193" v="405" actId="20577"/>
        <pc:sldMkLst>
          <pc:docMk/>
          <pc:sldMk cId="3043891186" sldId="259"/>
        </pc:sldMkLst>
        <pc:spChg chg="mod">
          <ac:chgData name="bikal baral" userId="e18f24a75bc3f326" providerId="LiveId" clId="{70695BB8-5618-4F41-92D4-2B61C943472E}" dt="2021-03-29T08:47:13.210" v="166" actId="20577"/>
          <ac:spMkLst>
            <pc:docMk/>
            <pc:sldMk cId="3043891186" sldId="259"/>
            <ac:spMk id="2" creationId="{03937AA1-7895-459B-980A-036423C2423A}"/>
          </ac:spMkLst>
        </pc:spChg>
        <pc:spChg chg="mod">
          <ac:chgData name="bikal baral" userId="e18f24a75bc3f326" providerId="LiveId" clId="{70695BB8-5618-4F41-92D4-2B61C943472E}" dt="2021-03-29T08:48:42.193" v="405" actId="20577"/>
          <ac:spMkLst>
            <pc:docMk/>
            <pc:sldMk cId="3043891186" sldId="259"/>
            <ac:spMk id="3" creationId="{988E10DC-4878-4C19-839A-1CC5E9F265E6}"/>
          </ac:spMkLst>
        </pc:spChg>
      </pc:sldChg>
      <pc:sldChg chg="modSp add mod">
        <pc:chgData name="bikal baral" userId="e18f24a75bc3f326" providerId="LiveId" clId="{70695BB8-5618-4F41-92D4-2B61C943472E}" dt="2021-04-04T00:44:22.481" v="3531" actId="20577"/>
        <pc:sldMkLst>
          <pc:docMk/>
          <pc:sldMk cId="7277696" sldId="260"/>
        </pc:sldMkLst>
        <pc:spChg chg="mod">
          <ac:chgData name="bikal baral" userId="e18f24a75bc3f326" providerId="LiveId" clId="{70695BB8-5618-4F41-92D4-2B61C943472E}" dt="2021-03-29T08:50:19.490" v="445" actId="20577"/>
          <ac:spMkLst>
            <pc:docMk/>
            <pc:sldMk cId="7277696" sldId="260"/>
            <ac:spMk id="2" creationId="{03937AA1-7895-459B-980A-036423C2423A}"/>
          </ac:spMkLst>
        </pc:spChg>
        <pc:spChg chg="mod">
          <ac:chgData name="bikal baral" userId="e18f24a75bc3f326" providerId="LiveId" clId="{70695BB8-5618-4F41-92D4-2B61C943472E}" dt="2021-04-04T00:44:22.481" v="3531" actId="20577"/>
          <ac:spMkLst>
            <pc:docMk/>
            <pc:sldMk cId="7277696" sldId="260"/>
            <ac:spMk id="3" creationId="{988E10DC-4878-4C19-839A-1CC5E9F265E6}"/>
          </ac:spMkLst>
        </pc:spChg>
      </pc:sldChg>
      <pc:sldChg chg="modSp add mod">
        <pc:chgData name="bikal baral" userId="e18f24a75bc3f326" providerId="LiveId" clId="{70695BB8-5618-4F41-92D4-2B61C943472E}" dt="2021-04-04T00:44:47.262" v="3535" actId="20577"/>
        <pc:sldMkLst>
          <pc:docMk/>
          <pc:sldMk cId="532176635" sldId="261"/>
        </pc:sldMkLst>
        <pc:spChg chg="mod">
          <ac:chgData name="bikal baral" userId="e18f24a75bc3f326" providerId="LiveId" clId="{70695BB8-5618-4F41-92D4-2B61C943472E}" dt="2021-03-29T08:55:46.815" v="843" actId="255"/>
          <ac:spMkLst>
            <pc:docMk/>
            <pc:sldMk cId="532176635" sldId="261"/>
            <ac:spMk id="2" creationId="{03937AA1-7895-459B-980A-036423C2423A}"/>
          </ac:spMkLst>
        </pc:spChg>
        <pc:spChg chg="mod">
          <ac:chgData name="bikal baral" userId="e18f24a75bc3f326" providerId="LiveId" clId="{70695BB8-5618-4F41-92D4-2B61C943472E}" dt="2021-04-04T00:44:47.262" v="3535" actId="20577"/>
          <ac:spMkLst>
            <pc:docMk/>
            <pc:sldMk cId="532176635" sldId="261"/>
            <ac:spMk id="3" creationId="{988E10DC-4878-4C19-839A-1CC5E9F265E6}"/>
          </ac:spMkLst>
        </pc:spChg>
      </pc:sldChg>
      <pc:sldChg chg="modSp add mod">
        <pc:chgData name="bikal baral" userId="e18f24a75bc3f326" providerId="LiveId" clId="{70695BB8-5618-4F41-92D4-2B61C943472E}" dt="2021-04-04T00:43:37.102" v="3527" actId="313"/>
        <pc:sldMkLst>
          <pc:docMk/>
          <pc:sldMk cId="1025762251" sldId="262"/>
        </pc:sldMkLst>
        <pc:spChg chg="mod">
          <ac:chgData name="bikal baral" userId="e18f24a75bc3f326" providerId="LiveId" clId="{70695BB8-5618-4F41-92D4-2B61C943472E}" dt="2021-03-29T08:57:27.407" v="926" actId="20577"/>
          <ac:spMkLst>
            <pc:docMk/>
            <pc:sldMk cId="1025762251" sldId="262"/>
            <ac:spMk id="2" creationId="{03937AA1-7895-459B-980A-036423C2423A}"/>
          </ac:spMkLst>
        </pc:spChg>
        <pc:spChg chg="mod">
          <ac:chgData name="bikal baral" userId="e18f24a75bc3f326" providerId="LiveId" clId="{70695BB8-5618-4F41-92D4-2B61C943472E}" dt="2021-04-04T00:43:37.102" v="3527" actId="313"/>
          <ac:spMkLst>
            <pc:docMk/>
            <pc:sldMk cId="1025762251" sldId="262"/>
            <ac:spMk id="3" creationId="{988E10DC-4878-4C19-839A-1CC5E9F265E6}"/>
          </ac:spMkLst>
        </pc:spChg>
      </pc:sldChg>
      <pc:sldChg chg="modSp add mod">
        <pc:chgData name="bikal baral" userId="e18f24a75bc3f326" providerId="LiveId" clId="{70695BB8-5618-4F41-92D4-2B61C943472E}" dt="2021-04-04T00:29:24.367" v="3063" actId="20577"/>
        <pc:sldMkLst>
          <pc:docMk/>
          <pc:sldMk cId="1627134997" sldId="263"/>
        </pc:sldMkLst>
        <pc:spChg chg="mod">
          <ac:chgData name="bikal baral" userId="e18f24a75bc3f326" providerId="LiveId" clId="{70695BB8-5618-4F41-92D4-2B61C943472E}" dt="2021-03-29T08:58:11.281" v="1011" actId="20577"/>
          <ac:spMkLst>
            <pc:docMk/>
            <pc:sldMk cId="1627134997" sldId="263"/>
            <ac:spMk id="2" creationId="{03937AA1-7895-459B-980A-036423C2423A}"/>
          </ac:spMkLst>
        </pc:spChg>
        <pc:spChg chg="mod">
          <ac:chgData name="bikal baral" userId="e18f24a75bc3f326" providerId="LiveId" clId="{70695BB8-5618-4F41-92D4-2B61C943472E}" dt="2021-04-04T00:29:24.367" v="3063" actId="20577"/>
          <ac:spMkLst>
            <pc:docMk/>
            <pc:sldMk cId="1627134997" sldId="263"/>
            <ac:spMk id="3" creationId="{988E10DC-4878-4C19-839A-1CC5E9F265E6}"/>
          </ac:spMkLst>
        </pc:spChg>
      </pc:sldChg>
      <pc:sldChg chg="modSp add mod">
        <pc:chgData name="bikal baral" userId="e18f24a75bc3f326" providerId="LiveId" clId="{70695BB8-5618-4F41-92D4-2B61C943472E}" dt="2021-04-04T00:12:57.902" v="2775" actId="20577"/>
        <pc:sldMkLst>
          <pc:docMk/>
          <pc:sldMk cId="2248228110" sldId="264"/>
        </pc:sldMkLst>
        <pc:spChg chg="mod">
          <ac:chgData name="bikal baral" userId="e18f24a75bc3f326" providerId="LiveId" clId="{70695BB8-5618-4F41-92D4-2B61C943472E}" dt="2021-04-03T14:17:44.473" v="1114" actId="20577"/>
          <ac:spMkLst>
            <pc:docMk/>
            <pc:sldMk cId="2248228110" sldId="264"/>
            <ac:spMk id="2" creationId="{03937AA1-7895-459B-980A-036423C2423A}"/>
          </ac:spMkLst>
        </pc:spChg>
        <pc:spChg chg="mod">
          <ac:chgData name="bikal baral" userId="e18f24a75bc3f326" providerId="LiveId" clId="{70695BB8-5618-4F41-92D4-2B61C943472E}" dt="2021-04-04T00:12:57.902" v="2775" actId="20577"/>
          <ac:spMkLst>
            <pc:docMk/>
            <pc:sldMk cId="2248228110" sldId="264"/>
            <ac:spMk id="3" creationId="{988E10DC-4878-4C19-839A-1CC5E9F265E6}"/>
          </ac:spMkLst>
        </pc:spChg>
      </pc:sldChg>
      <pc:sldChg chg="modSp add mod">
        <pc:chgData name="bikal baral" userId="e18f24a75bc3f326" providerId="LiveId" clId="{70695BB8-5618-4F41-92D4-2B61C943472E}" dt="2021-04-03T14:25:33.954" v="1537" actId="20577"/>
        <pc:sldMkLst>
          <pc:docMk/>
          <pc:sldMk cId="2251298353" sldId="265"/>
        </pc:sldMkLst>
        <pc:spChg chg="mod">
          <ac:chgData name="bikal baral" userId="e18f24a75bc3f326" providerId="LiveId" clId="{70695BB8-5618-4F41-92D4-2B61C943472E}" dt="2021-04-03T14:18:09.833" v="1115"/>
          <ac:spMkLst>
            <pc:docMk/>
            <pc:sldMk cId="2251298353" sldId="265"/>
            <ac:spMk id="2" creationId="{03937AA1-7895-459B-980A-036423C2423A}"/>
          </ac:spMkLst>
        </pc:spChg>
        <pc:spChg chg="mod">
          <ac:chgData name="bikal baral" userId="e18f24a75bc3f326" providerId="LiveId" clId="{70695BB8-5618-4F41-92D4-2B61C943472E}" dt="2021-04-03T14:25:33.954" v="1537" actId="20577"/>
          <ac:spMkLst>
            <pc:docMk/>
            <pc:sldMk cId="2251298353" sldId="265"/>
            <ac:spMk id="3" creationId="{988E10DC-4878-4C19-839A-1CC5E9F265E6}"/>
          </ac:spMkLst>
        </pc:spChg>
      </pc:sldChg>
      <pc:sldChg chg="modSp add mod ord">
        <pc:chgData name="bikal baral" userId="e18f24a75bc3f326" providerId="LiveId" clId="{70695BB8-5618-4F41-92D4-2B61C943472E}" dt="2021-04-03T14:31:06.776" v="2333" actId="20577"/>
        <pc:sldMkLst>
          <pc:docMk/>
          <pc:sldMk cId="2337744331" sldId="266"/>
        </pc:sldMkLst>
        <pc:spChg chg="mod">
          <ac:chgData name="bikal baral" userId="e18f24a75bc3f326" providerId="LiveId" clId="{70695BB8-5618-4F41-92D4-2B61C943472E}" dt="2021-04-03T14:25:55.531" v="1562" actId="20577"/>
          <ac:spMkLst>
            <pc:docMk/>
            <pc:sldMk cId="2337744331" sldId="266"/>
            <ac:spMk id="2" creationId="{03937AA1-7895-459B-980A-036423C2423A}"/>
          </ac:spMkLst>
        </pc:spChg>
        <pc:spChg chg="mod">
          <ac:chgData name="bikal baral" userId="e18f24a75bc3f326" providerId="LiveId" clId="{70695BB8-5618-4F41-92D4-2B61C943472E}" dt="2021-04-03T14:31:06.776" v="2333" actId="20577"/>
          <ac:spMkLst>
            <pc:docMk/>
            <pc:sldMk cId="2337744331" sldId="266"/>
            <ac:spMk id="3" creationId="{988E10DC-4878-4C19-839A-1CC5E9F265E6}"/>
          </ac:spMkLst>
        </pc:spChg>
      </pc:sldChg>
      <pc:sldChg chg="modSp add mod">
        <pc:chgData name="bikal baral" userId="e18f24a75bc3f326" providerId="LiveId" clId="{70695BB8-5618-4F41-92D4-2B61C943472E}" dt="2021-04-04T00:43:57.657" v="3529" actId="255"/>
        <pc:sldMkLst>
          <pc:docMk/>
          <pc:sldMk cId="3831017630" sldId="267"/>
        </pc:sldMkLst>
        <pc:spChg chg="mod">
          <ac:chgData name="bikal baral" userId="e18f24a75bc3f326" providerId="LiveId" clId="{70695BB8-5618-4F41-92D4-2B61C943472E}" dt="2021-04-04T00:40:09.205" v="3090" actId="20577"/>
          <ac:spMkLst>
            <pc:docMk/>
            <pc:sldMk cId="3831017630" sldId="267"/>
            <ac:spMk id="2" creationId="{03937AA1-7895-459B-980A-036423C2423A}"/>
          </ac:spMkLst>
        </pc:spChg>
        <pc:spChg chg="mod">
          <ac:chgData name="bikal baral" userId="e18f24a75bc3f326" providerId="LiveId" clId="{70695BB8-5618-4F41-92D4-2B61C943472E}" dt="2021-04-04T00:43:57.657" v="3529" actId="255"/>
          <ac:spMkLst>
            <pc:docMk/>
            <pc:sldMk cId="3831017630" sldId="267"/>
            <ac:spMk id="3" creationId="{988E10DC-4878-4C19-839A-1CC5E9F265E6}"/>
          </ac:spMkLst>
        </pc:spChg>
      </pc:sldChg>
      <pc:sldChg chg="modSp add mod">
        <pc:chgData name="bikal baral" userId="e18f24a75bc3f326" providerId="LiveId" clId="{70695BB8-5618-4F41-92D4-2B61C943472E}" dt="2021-04-04T00:16:58.835" v="2778" actId="20577"/>
        <pc:sldMkLst>
          <pc:docMk/>
          <pc:sldMk cId="632474211" sldId="268"/>
        </pc:sldMkLst>
        <pc:spChg chg="mod">
          <ac:chgData name="bikal baral" userId="e18f24a75bc3f326" providerId="LiveId" clId="{70695BB8-5618-4F41-92D4-2B61C943472E}" dt="2021-04-03T14:33:21.376" v="2380" actId="255"/>
          <ac:spMkLst>
            <pc:docMk/>
            <pc:sldMk cId="632474211" sldId="268"/>
            <ac:spMk id="2" creationId="{03937AA1-7895-459B-980A-036423C2423A}"/>
          </ac:spMkLst>
        </pc:spChg>
        <pc:spChg chg="mod">
          <ac:chgData name="bikal baral" userId="e18f24a75bc3f326" providerId="LiveId" clId="{70695BB8-5618-4F41-92D4-2B61C943472E}" dt="2021-04-04T00:16:58.835" v="2778" actId="20577"/>
          <ac:spMkLst>
            <pc:docMk/>
            <pc:sldMk cId="632474211" sldId="268"/>
            <ac:spMk id="3" creationId="{988E10DC-4878-4C19-839A-1CC5E9F265E6}"/>
          </ac:spMkLst>
        </pc:spChg>
      </pc:sldChg>
      <pc:sldChg chg="modSp add mod">
        <pc:chgData name="bikal baral" userId="e18f24a75bc3f326" providerId="LiveId" clId="{70695BB8-5618-4F41-92D4-2B61C943472E}" dt="2021-04-03T14:37:28.040" v="2538" actId="20577"/>
        <pc:sldMkLst>
          <pc:docMk/>
          <pc:sldMk cId="3385351344" sldId="269"/>
        </pc:sldMkLst>
        <pc:spChg chg="mod">
          <ac:chgData name="bikal baral" userId="e18f24a75bc3f326" providerId="LiveId" clId="{70695BB8-5618-4F41-92D4-2B61C943472E}" dt="2021-04-03T14:35:59.290" v="2499" actId="255"/>
          <ac:spMkLst>
            <pc:docMk/>
            <pc:sldMk cId="3385351344" sldId="269"/>
            <ac:spMk id="2" creationId="{03937AA1-7895-459B-980A-036423C2423A}"/>
          </ac:spMkLst>
        </pc:spChg>
        <pc:spChg chg="mod">
          <ac:chgData name="bikal baral" userId="e18f24a75bc3f326" providerId="LiveId" clId="{70695BB8-5618-4F41-92D4-2B61C943472E}" dt="2021-04-03T14:37:28.040" v="2538" actId="20577"/>
          <ac:spMkLst>
            <pc:docMk/>
            <pc:sldMk cId="3385351344" sldId="269"/>
            <ac:spMk id="3" creationId="{988E10DC-4878-4C19-839A-1CC5E9F265E6}"/>
          </ac:spMkLst>
        </pc:spChg>
      </pc:sldChg>
      <pc:sldChg chg="modSp add mod">
        <pc:chgData name="bikal baral" userId="e18f24a75bc3f326" providerId="LiveId" clId="{70695BB8-5618-4F41-92D4-2B61C943472E}" dt="2021-04-04T00:17:21.933" v="2784" actId="20577"/>
        <pc:sldMkLst>
          <pc:docMk/>
          <pc:sldMk cId="450975394" sldId="270"/>
        </pc:sldMkLst>
        <pc:spChg chg="mod">
          <ac:chgData name="bikal baral" userId="e18f24a75bc3f326" providerId="LiveId" clId="{70695BB8-5618-4F41-92D4-2B61C943472E}" dt="2021-04-03T14:37:38.709" v="2546" actId="20577"/>
          <ac:spMkLst>
            <pc:docMk/>
            <pc:sldMk cId="450975394" sldId="270"/>
            <ac:spMk id="2" creationId="{03937AA1-7895-459B-980A-036423C2423A}"/>
          </ac:spMkLst>
        </pc:spChg>
        <pc:spChg chg="mod">
          <ac:chgData name="bikal baral" userId="e18f24a75bc3f326" providerId="LiveId" clId="{70695BB8-5618-4F41-92D4-2B61C943472E}" dt="2021-04-04T00:17:21.933" v="2784" actId="20577"/>
          <ac:spMkLst>
            <pc:docMk/>
            <pc:sldMk cId="450975394" sldId="270"/>
            <ac:spMk id="3" creationId="{988E10DC-4878-4C19-839A-1CC5E9F265E6}"/>
          </ac:spMkLst>
        </pc:spChg>
      </pc:sldChg>
      <pc:sldChg chg="modSp add mod">
        <pc:chgData name="bikal baral" userId="e18f24a75bc3f326" providerId="LiveId" clId="{70695BB8-5618-4F41-92D4-2B61C943472E}" dt="2021-04-03T14:40:35.644" v="2608" actId="20577"/>
        <pc:sldMkLst>
          <pc:docMk/>
          <pc:sldMk cId="1257451224" sldId="271"/>
        </pc:sldMkLst>
        <pc:spChg chg="mod">
          <ac:chgData name="bikal baral" userId="e18f24a75bc3f326" providerId="LiveId" clId="{70695BB8-5618-4F41-92D4-2B61C943472E}" dt="2021-04-03T14:40:35.644" v="2608" actId="20577"/>
          <ac:spMkLst>
            <pc:docMk/>
            <pc:sldMk cId="1257451224" sldId="271"/>
            <ac:spMk id="2" creationId="{03937AA1-7895-459B-980A-036423C2423A}"/>
          </ac:spMkLst>
        </pc:spChg>
        <pc:spChg chg="mod">
          <ac:chgData name="bikal baral" userId="e18f24a75bc3f326" providerId="LiveId" clId="{70695BB8-5618-4F41-92D4-2B61C943472E}" dt="2021-04-03T14:40:25.593" v="2600" actId="20577"/>
          <ac:spMkLst>
            <pc:docMk/>
            <pc:sldMk cId="1257451224" sldId="271"/>
            <ac:spMk id="3" creationId="{988E10DC-4878-4C19-839A-1CC5E9F265E6}"/>
          </ac:spMkLst>
        </pc:spChg>
      </pc:sldChg>
      <pc:sldChg chg="modSp add mod">
        <pc:chgData name="bikal baral" userId="e18f24a75bc3f326" providerId="LiveId" clId="{70695BB8-5618-4F41-92D4-2B61C943472E}" dt="2021-04-03T14:43:56.089" v="2733" actId="20577"/>
        <pc:sldMkLst>
          <pc:docMk/>
          <pc:sldMk cId="1967486897" sldId="272"/>
        </pc:sldMkLst>
        <pc:spChg chg="mod">
          <ac:chgData name="bikal baral" userId="e18f24a75bc3f326" providerId="LiveId" clId="{70695BB8-5618-4F41-92D4-2B61C943472E}" dt="2021-04-03T14:43:56.089" v="2733" actId="20577"/>
          <ac:spMkLst>
            <pc:docMk/>
            <pc:sldMk cId="1967486897" sldId="272"/>
            <ac:spMk id="2" creationId="{03937AA1-7895-459B-980A-036423C2423A}"/>
          </ac:spMkLst>
        </pc:spChg>
        <pc:spChg chg="mod">
          <ac:chgData name="bikal baral" userId="e18f24a75bc3f326" providerId="LiveId" clId="{70695BB8-5618-4F41-92D4-2B61C943472E}" dt="2021-04-03T14:43:24.651" v="2718" actId="20577"/>
          <ac:spMkLst>
            <pc:docMk/>
            <pc:sldMk cId="1967486897" sldId="272"/>
            <ac:spMk id="3" creationId="{988E10DC-4878-4C19-839A-1CC5E9F265E6}"/>
          </ac:spMkLst>
        </pc:spChg>
      </pc:sldChg>
      <pc:sldChg chg="modSp add mod">
        <pc:chgData name="bikal baral" userId="e18f24a75bc3f326" providerId="LiveId" clId="{70695BB8-5618-4F41-92D4-2B61C943472E}" dt="2021-04-03T14:44:02.614" v="2734"/>
        <pc:sldMkLst>
          <pc:docMk/>
          <pc:sldMk cId="2006886223" sldId="273"/>
        </pc:sldMkLst>
        <pc:spChg chg="mod">
          <ac:chgData name="bikal baral" userId="e18f24a75bc3f326" providerId="LiveId" clId="{70695BB8-5618-4F41-92D4-2B61C943472E}" dt="2021-04-03T14:44:02.614" v="2734"/>
          <ac:spMkLst>
            <pc:docMk/>
            <pc:sldMk cId="2006886223" sldId="273"/>
            <ac:spMk id="2" creationId="{03937AA1-7895-459B-980A-036423C2423A}"/>
          </ac:spMkLst>
        </pc:spChg>
        <pc:spChg chg="mod">
          <ac:chgData name="bikal baral" userId="e18f24a75bc3f326" providerId="LiveId" clId="{70695BB8-5618-4F41-92D4-2B61C943472E}" dt="2021-04-03T14:43:12.655" v="2684" actId="20577"/>
          <ac:spMkLst>
            <pc:docMk/>
            <pc:sldMk cId="2006886223" sldId="273"/>
            <ac:spMk id="3" creationId="{988E10DC-4878-4C19-839A-1CC5E9F265E6}"/>
          </ac:spMkLst>
        </pc:spChg>
      </pc:sldChg>
      <pc:sldChg chg="modSp add mod">
        <pc:chgData name="bikal baral" userId="e18f24a75bc3f326" providerId="LiveId" clId="{70695BB8-5618-4F41-92D4-2B61C943472E}" dt="2021-04-03T14:45:09.525" v="2756" actId="20577"/>
        <pc:sldMkLst>
          <pc:docMk/>
          <pc:sldMk cId="3409708478" sldId="274"/>
        </pc:sldMkLst>
        <pc:spChg chg="mod">
          <ac:chgData name="bikal baral" userId="e18f24a75bc3f326" providerId="LiveId" clId="{70695BB8-5618-4F41-92D4-2B61C943472E}" dt="2021-04-03T14:44:19.158" v="2742" actId="20577"/>
          <ac:spMkLst>
            <pc:docMk/>
            <pc:sldMk cId="3409708478" sldId="274"/>
            <ac:spMk id="2" creationId="{03937AA1-7895-459B-980A-036423C2423A}"/>
          </ac:spMkLst>
        </pc:spChg>
        <pc:spChg chg="mod">
          <ac:chgData name="bikal baral" userId="e18f24a75bc3f326" providerId="LiveId" clId="{70695BB8-5618-4F41-92D4-2B61C943472E}" dt="2021-04-03T14:45:09.525" v="2756" actId="20577"/>
          <ac:spMkLst>
            <pc:docMk/>
            <pc:sldMk cId="3409708478" sldId="274"/>
            <ac:spMk id="3" creationId="{988E10DC-4878-4C19-839A-1CC5E9F265E6}"/>
          </ac:spMkLst>
        </pc:spChg>
      </pc:sldChg>
      <pc:sldChg chg="add del">
        <pc:chgData name="bikal baral" userId="e18f24a75bc3f326" providerId="LiveId" clId="{70695BB8-5618-4F41-92D4-2B61C943472E}" dt="2021-04-03T14:30:48.967" v="2328"/>
        <pc:sldMkLst>
          <pc:docMk/>
          <pc:sldMk cId="3534242079" sldId="275"/>
        </pc:sldMkLst>
      </pc:sldChg>
      <pc:sldChg chg="modSp add mod">
        <pc:chgData name="bikal baral" userId="e18f24a75bc3f326" providerId="LiveId" clId="{70695BB8-5618-4F41-92D4-2B61C943472E}" dt="2021-04-03T14:30:55.736" v="2330" actId="20577"/>
        <pc:sldMkLst>
          <pc:docMk/>
          <pc:sldMk cId="4059028609" sldId="275"/>
        </pc:sldMkLst>
        <pc:spChg chg="mod">
          <ac:chgData name="bikal baral" userId="e18f24a75bc3f326" providerId="LiveId" clId="{70695BB8-5618-4F41-92D4-2B61C943472E}" dt="2021-04-03T14:30:55.736" v="2330" actId="20577"/>
          <ac:spMkLst>
            <pc:docMk/>
            <pc:sldMk cId="4059028609" sldId="275"/>
            <ac:spMk id="3" creationId="{988E10DC-4878-4C19-839A-1CC5E9F265E6}"/>
          </ac:spMkLst>
        </pc:spChg>
      </pc:sldChg>
      <pc:sldChg chg="modSp add mod">
        <pc:chgData name="bikal baral" userId="e18f24a75bc3f326" providerId="LiveId" clId="{70695BB8-5618-4F41-92D4-2B61C943472E}" dt="2021-04-04T00:28:04.902" v="3034" actId="20577"/>
        <pc:sldMkLst>
          <pc:docMk/>
          <pc:sldMk cId="4185022973" sldId="276"/>
        </pc:sldMkLst>
        <pc:spChg chg="mod">
          <ac:chgData name="bikal baral" userId="e18f24a75bc3f326" providerId="LiveId" clId="{70695BB8-5618-4F41-92D4-2B61C943472E}" dt="2021-04-04T00:26:23.197" v="2795"/>
          <ac:spMkLst>
            <pc:docMk/>
            <pc:sldMk cId="4185022973" sldId="276"/>
            <ac:spMk id="2" creationId="{03937AA1-7895-459B-980A-036423C2423A}"/>
          </ac:spMkLst>
        </pc:spChg>
        <pc:spChg chg="mod">
          <ac:chgData name="bikal baral" userId="e18f24a75bc3f326" providerId="LiveId" clId="{70695BB8-5618-4F41-92D4-2B61C943472E}" dt="2021-04-04T00:28:04.902" v="3034" actId="20577"/>
          <ac:spMkLst>
            <pc:docMk/>
            <pc:sldMk cId="4185022973" sldId="276"/>
            <ac:spMk id="3" creationId="{988E10DC-4878-4C19-839A-1CC5E9F265E6}"/>
          </ac:spMkLst>
        </pc:spChg>
      </pc:sldChg>
      <pc:sldChg chg="modSp add mod">
        <pc:chgData name="bikal baral" userId="e18f24a75bc3f326" providerId="LiveId" clId="{70695BB8-5618-4F41-92D4-2B61C943472E}" dt="2021-04-04T00:44:27.042" v="3532" actId="20577"/>
        <pc:sldMkLst>
          <pc:docMk/>
          <pc:sldMk cId="643022843" sldId="277"/>
        </pc:sldMkLst>
        <pc:spChg chg="mod">
          <ac:chgData name="bikal baral" userId="e18f24a75bc3f326" providerId="LiveId" clId="{70695BB8-5618-4F41-92D4-2B61C943472E}" dt="2021-04-04T00:44:27.042" v="3532" actId="20577"/>
          <ac:spMkLst>
            <pc:docMk/>
            <pc:sldMk cId="643022843" sldId="277"/>
            <ac:spMk id="3" creationId="{988E10DC-4878-4C19-839A-1CC5E9F265E6}"/>
          </ac:spMkLst>
        </pc:spChg>
      </pc:sldChg>
      <pc:sldChg chg="modSp add mod">
        <pc:chgData name="bikal baral" userId="e18f24a75bc3f326" providerId="LiveId" clId="{70695BB8-5618-4F41-92D4-2B61C943472E}" dt="2021-04-04T00:45:09.751" v="3559" actId="20577"/>
        <pc:sldMkLst>
          <pc:docMk/>
          <pc:sldMk cId="1724382874" sldId="278"/>
        </pc:sldMkLst>
        <pc:spChg chg="mod">
          <ac:chgData name="bikal baral" userId="e18f24a75bc3f326" providerId="LiveId" clId="{70695BB8-5618-4F41-92D4-2B61C943472E}" dt="2021-04-04T00:45:09.751" v="3559" actId="20577"/>
          <ac:spMkLst>
            <pc:docMk/>
            <pc:sldMk cId="1724382874" sldId="278"/>
            <ac:spMk id="3" creationId="{988E10DC-4878-4C19-839A-1CC5E9F265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AAFC9-9659-46D7-8FCF-D2EA647C9F33}"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08CF5-9CC8-4676-8D1D-10E309C1B8A6}" type="slidenum">
              <a:rPr lang="en-US" smtClean="0"/>
              <a:t>‹#›</a:t>
            </a:fld>
            <a:endParaRPr lang="en-US"/>
          </a:p>
        </p:txBody>
      </p:sp>
    </p:spTree>
    <p:extLst>
      <p:ext uri="{BB962C8B-B14F-4D97-AF65-F5344CB8AC3E}">
        <p14:creationId xmlns:p14="http://schemas.microsoft.com/office/powerpoint/2010/main" val="243243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Pmos</a:t>
            </a:r>
            <a:endParaRPr lang="en-US" dirty="0"/>
          </a:p>
          <a:p>
            <a:r>
              <a:rPr lang="en-US" dirty="0" err="1"/>
              <a:t>nmos</a:t>
            </a:r>
            <a:endParaRPr lang="en-US" dirty="0"/>
          </a:p>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a:t>
            </a:fld>
            <a:endParaRPr lang="en-US"/>
          </a:p>
        </p:txBody>
      </p:sp>
    </p:spTree>
    <p:extLst>
      <p:ext uri="{BB962C8B-B14F-4D97-AF65-F5344CB8AC3E}">
        <p14:creationId xmlns:p14="http://schemas.microsoft.com/office/powerpoint/2010/main" val="704626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15</a:t>
            </a:fld>
            <a:endParaRPr lang="en-US"/>
          </a:p>
        </p:txBody>
      </p:sp>
    </p:spTree>
    <p:extLst>
      <p:ext uri="{BB962C8B-B14F-4D97-AF65-F5344CB8AC3E}">
        <p14:creationId xmlns:p14="http://schemas.microsoft.com/office/powerpoint/2010/main" val="162000283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106</a:t>
            </a:fld>
            <a:endParaRPr lang="en-US"/>
          </a:p>
        </p:txBody>
      </p:sp>
    </p:spTree>
    <p:extLst>
      <p:ext uri="{BB962C8B-B14F-4D97-AF65-F5344CB8AC3E}">
        <p14:creationId xmlns:p14="http://schemas.microsoft.com/office/powerpoint/2010/main" val="138210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16</a:t>
            </a:fld>
            <a:endParaRPr lang="en-US"/>
          </a:p>
        </p:txBody>
      </p:sp>
    </p:spTree>
    <p:extLst>
      <p:ext uri="{BB962C8B-B14F-4D97-AF65-F5344CB8AC3E}">
        <p14:creationId xmlns:p14="http://schemas.microsoft.com/office/powerpoint/2010/main" val="59942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17</a:t>
            </a:fld>
            <a:endParaRPr lang="en-US"/>
          </a:p>
        </p:txBody>
      </p:sp>
    </p:spTree>
    <p:extLst>
      <p:ext uri="{BB962C8B-B14F-4D97-AF65-F5344CB8AC3E}">
        <p14:creationId xmlns:p14="http://schemas.microsoft.com/office/powerpoint/2010/main" val="327769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18</a:t>
            </a:fld>
            <a:endParaRPr lang="en-US"/>
          </a:p>
        </p:txBody>
      </p:sp>
    </p:spTree>
    <p:extLst>
      <p:ext uri="{BB962C8B-B14F-4D97-AF65-F5344CB8AC3E}">
        <p14:creationId xmlns:p14="http://schemas.microsoft.com/office/powerpoint/2010/main" val="139080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19</a:t>
            </a:fld>
            <a:endParaRPr lang="en-US"/>
          </a:p>
        </p:txBody>
      </p:sp>
    </p:spTree>
    <p:extLst>
      <p:ext uri="{BB962C8B-B14F-4D97-AF65-F5344CB8AC3E}">
        <p14:creationId xmlns:p14="http://schemas.microsoft.com/office/powerpoint/2010/main" val="526674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20</a:t>
            </a:fld>
            <a:endParaRPr lang="en-US"/>
          </a:p>
        </p:txBody>
      </p:sp>
    </p:spTree>
    <p:extLst>
      <p:ext uri="{BB962C8B-B14F-4D97-AF65-F5344CB8AC3E}">
        <p14:creationId xmlns:p14="http://schemas.microsoft.com/office/powerpoint/2010/main" val="300196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21</a:t>
            </a:fld>
            <a:endParaRPr lang="en-US"/>
          </a:p>
        </p:txBody>
      </p:sp>
    </p:spTree>
    <p:extLst>
      <p:ext uri="{BB962C8B-B14F-4D97-AF65-F5344CB8AC3E}">
        <p14:creationId xmlns:p14="http://schemas.microsoft.com/office/powerpoint/2010/main" val="399659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22</a:t>
            </a:fld>
            <a:endParaRPr lang="en-US"/>
          </a:p>
        </p:txBody>
      </p:sp>
    </p:spTree>
    <p:extLst>
      <p:ext uri="{BB962C8B-B14F-4D97-AF65-F5344CB8AC3E}">
        <p14:creationId xmlns:p14="http://schemas.microsoft.com/office/powerpoint/2010/main" val="291291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23</a:t>
            </a:fld>
            <a:endParaRPr lang="en-US"/>
          </a:p>
        </p:txBody>
      </p:sp>
    </p:spTree>
    <p:extLst>
      <p:ext uri="{BB962C8B-B14F-4D97-AF65-F5344CB8AC3E}">
        <p14:creationId xmlns:p14="http://schemas.microsoft.com/office/powerpoint/2010/main" val="4184738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24</a:t>
            </a:fld>
            <a:endParaRPr lang="en-US"/>
          </a:p>
        </p:txBody>
      </p:sp>
    </p:spTree>
    <p:extLst>
      <p:ext uri="{BB962C8B-B14F-4D97-AF65-F5344CB8AC3E}">
        <p14:creationId xmlns:p14="http://schemas.microsoft.com/office/powerpoint/2010/main" val="3096391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Pmos</a:t>
            </a:r>
            <a:endParaRPr lang="en-US" dirty="0"/>
          </a:p>
          <a:p>
            <a:r>
              <a:rPr lang="en-US" dirty="0" err="1"/>
              <a:t>nmos</a:t>
            </a:r>
            <a:endParaRPr lang="en-US" dirty="0"/>
          </a:p>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a:t>
            </a:fld>
            <a:endParaRPr lang="en-US"/>
          </a:p>
        </p:txBody>
      </p:sp>
    </p:spTree>
    <p:extLst>
      <p:ext uri="{BB962C8B-B14F-4D97-AF65-F5344CB8AC3E}">
        <p14:creationId xmlns:p14="http://schemas.microsoft.com/office/powerpoint/2010/main" val="334884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25</a:t>
            </a:fld>
            <a:endParaRPr lang="en-US"/>
          </a:p>
        </p:txBody>
      </p:sp>
    </p:spTree>
    <p:extLst>
      <p:ext uri="{BB962C8B-B14F-4D97-AF65-F5344CB8AC3E}">
        <p14:creationId xmlns:p14="http://schemas.microsoft.com/office/powerpoint/2010/main" val="324096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26</a:t>
            </a:fld>
            <a:endParaRPr lang="en-US"/>
          </a:p>
        </p:txBody>
      </p:sp>
    </p:spTree>
    <p:extLst>
      <p:ext uri="{BB962C8B-B14F-4D97-AF65-F5344CB8AC3E}">
        <p14:creationId xmlns:p14="http://schemas.microsoft.com/office/powerpoint/2010/main" val="3131422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27</a:t>
            </a:fld>
            <a:endParaRPr lang="en-US"/>
          </a:p>
        </p:txBody>
      </p:sp>
    </p:spTree>
    <p:extLst>
      <p:ext uri="{BB962C8B-B14F-4D97-AF65-F5344CB8AC3E}">
        <p14:creationId xmlns:p14="http://schemas.microsoft.com/office/powerpoint/2010/main" val="1548256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28</a:t>
            </a:fld>
            <a:endParaRPr lang="en-US"/>
          </a:p>
        </p:txBody>
      </p:sp>
    </p:spTree>
    <p:extLst>
      <p:ext uri="{BB962C8B-B14F-4D97-AF65-F5344CB8AC3E}">
        <p14:creationId xmlns:p14="http://schemas.microsoft.com/office/powerpoint/2010/main" val="789394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29</a:t>
            </a:fld>
            <a:endParaRPr lang="en-US"/>
          </a:p>
        </p:txBody>
      </p:sp>
    </p:spTree>
    <p:extLst>
      <p:ext uri="{BB962C8B-B14F-4D97-AF65-F5344CB8AC3E}">
        <p14:creationId xmlns:p14="http://schemas.microsoft.com/office/powerpoint/2010/main" val="3395482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30</a:t>
            </a:fld>
            <a:endParaRPr lang="en-US"/>
          </a:p>
        </p:txBody>
      </p:sp>
    </p:spTree>
    <p:extLst>
      <p:ext uri="{BB962C8B-B14F-4D97-AF65-F5344CB8AC3E}">
        <p14:creationId xmlns:p14="http://schemas.microsoft.com/office/powerpoint/2010/main" val="1738714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31</a:t>
            </a:fld>
            <a:endParaRPr lang="en-US"/>
          </a:p>
        </p:txBody>
      </p:sp>
    </p:spTree>
    <p:extLst>
      <p:ext uri="{BB962C8B-B14F-4D97-AF65-F5344CB8AC3E}">
        <p14:creationId xmlns:p14="http://schemas.microsoft.com/office/powerpoint/2010/main" val="1134362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32</a:t>
            </a:fld>
            <a:endParaRPr lang="en-US"/>
          </a:p>
        </p:txBody>
      </p:sp>
    </p:spTree>
    <p:extLst>
      <p:ext uri="{BB962C8B-B14F-4D97-AF65-F5344CB8AC3E}">
        <p14:creationId xmlns:p14="http://schemas.microsoft.com/office/powerpoint/2010/main" val="2214646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33</a:t>
            </a:fld>
            <a:endParaRPr lang="en-US"/>
          </a:p>
        </p:txBody>
      </p:sp>
    </p:spTree>
    <p:extLst>
      <p:ext uri="{BB962C8B-B14F-4D97-AF65-F5344CB8AC3E}">
        <p14:creationId xmlns:p14="http://schemas.microsoft.com/office/powerpoint/2010/main" val="70016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34</a:t>
            </a:fld>
            <a:endParaRPr lang="en-US"/>
          </a:p>
        </p:txBody>
      </p:sp>
    </p:spTree>
    <p:extLst>
      <p:ext uri="{BB962C8B-B14F-4D97-AF65-F5344CB8AC3E}">
        <p14:creationId xmlns:p14="http://schemas.microsoft.com/office/powerpoint/2010/main" val="67129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Pmos</a:t>
            </a:r>
            <a:endParaRPr lang="en-US" dirty="0"/>
          </a:p>
          <a:p>
            <a:r>
              <a:rPr lang="en-US" dirty="0" err="1"/>
              <a:t>nmos</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a:t>
            </a:fld>
            <a:endParaRPr lang="en-US"/>
          </a:p>
        </p:txBody>
      </p:sp>
    </p:spTree>
    <p:extLst>
      <p:ext uri="{BB962C8B-B14F-4D97-AF65-F5344CB8AC3E}">
        <p14:creationId xmlns:p14="http://schemas.microsoft.com/office/powerpoint/2010/main" val="2313810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35</a:t>
            </a:fld>
            <a:endParaRPr lang="en-US"/>
          </a:p>
        </p:txBody>
      </p:sp>
    </p:spTree>
    <p:extLst>
      <p:ext uri="{BB962C8B-B14F-4D97-AF65-F5344CB8AC3E}">
        <p14:creationId xmlns:p14="http://schemas.microsoft.com/office/powerpoint/2010/main" val="3296700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36</a:t>
            </a:fld>
            <a:endParaRPr lang="en-US"/>
          </a:p>
        </p:txBody>
      </p:sp>
    </p:spTree>
    <p:extLst>
      <p:ext uri="{BB962C8B-B14F-4D97-AF65-F5344CB8AC3E}">
        <p14:creationId xmlns:p14="http://schemas.microsoft.com/office/powerpoint/2010/main" val="1339238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37</a:t>
            </a:fld>
            <a:endParaRPr lang="en-US"/>
          </a:p>
        </p:txBody>
      </p:sp>
    </p:spTree>
    <p:extLst>
      <p:ext uri="{BB962C8B-B14F-4D97-AF65-F5344CB8AC3E}">
        <p14:creationId xmlns:p14="http://schemas.microsoft.com/office/powerpoint/2010/main" val="1072300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38</a:t>
            </a:fld>
            <a:endParaRPr lang="en-US"/>
          </a:p>
        </p:txBody>
      </p:sp>
    </p:spTree>
    <p:extLst>
      <p:ext uri="{BB962C8B-B14F-4D97-AF65-F5344CB8AC3E}">
        <p14:creationId xmlns:p14="http://schemas.microsoft.com/office/powerpoint/2010/main" val="2587098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39</a:t>
            </a:fld>
            <a:endParaRPr lang="en-US"/>
          </a:p>
        </p:txBody>
      </p:sp>
    </p:spTree>
    <p:extLst>
      <p:ext uri="{BB962C8B-B14F-4D97-AF65-F5344CB8AC3E}">
        <p14:creationId xmlns:p14="http://schemas.microsoft.com/office/powerpoint/2010/main" val="3827955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40</a:t>
            </a:fld>
            <a:endParaRPr lang="en-US"/>
          </a:p>
        </p:txBody>
      </p:sp>
    </p:spTree>
    <p:extLst>
      <p:ext uri="{BB962C8B-B14F-4D97-AF65-F5344CB8AC3E}">
        <p14:creationId xmlns:p14="http://schemas.microsoft.com/office/powerpoint/2010/main" val="3366536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41</a:t>
            </a:fld>
            <a:endParaRPr lang="en-US"/>
          </a:p>
        </p:txBody>
      </p:sp>
    </p:spTree>
    <p:extLst>
      <p:ext uri="{BB962C8B-B14F-4D97-AF65-F5344CB8AC3E}">
        <p14:creationId xmlns:p14="http://schemas.microsoft.com/office/powerpoint/2010/main" val="733228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42</a:t>
            </a:fld>
            <a:endParaRPr lang="en-US"/>
          </a:p>
        </p:txBody>
      </p:sp>
    </p:spTree>
    <p:extLst>
      <p:ext uri="{BB962C8B-B14F-4D97-AF65-F5344CB8AC3E}">
        <p14:creationId xmlns:p14="http://schemas.microsoft.com/office/powerpoint/2010/main" val="3744454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43</a:t>
            </a:fld>
            <a:endParaRPr lang="en-US"/>
          </a:p>
        </p:txBody>
      </p:sp>
    </p:spTree>
    <p:extLst>
      <p:ext uri="{BB962C8B-B14F-4D97-AF65-F5344CB8AC3E}">
        <p14:creationId xmlns:p14="http://schemas.microsoft.com/office/powerpoint/2010/main" val="2111726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44</a:t>
            </a:fld>
            <a:endParaRPr lang="en-US"/>
          </a:p>
        </p:txBody>
      </p:sp>
    </p:spTree>
    <p:extLst>
      <p:ext uri="{BB962C8B-B14F-4D97-AF65-F5344CB8AC3E}">
        <p14:creationId xmlns:p14="http://schemas.microsoft.com/office/powerpoint/2010/main" val="383359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a:t>
            </a:fld>
            <a:endParaRPr lang="en-US"/>
          </a:p>
        </p:txBody>
      </p:sp>
    </p:spTree>
    <p:extLst>
      <p:ext uri="{BB962C8B-B14F-4D97-AF65-F5344CB8AC3E}">
        <p14:creationId xmlns:p14="http://schemas.microsoft.com/office/powerpoint/2010/main" val="1840502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45</a:t>
            </a:fld>
            <a:endParaRPr lang="en-US"/>
          </a:p>
        </p:txBody>
      </p:sp>
    </p:spTree>
    <p:extLst>
      <p:ext uri="{BB962C8B-B14F-4D97-AF65-F5344CB8AC3E}">
        <p14:creationId xmlns:p14="http://schemas.microsoft.com/office/powerpoint/2010/main" val="2228976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46</a:t>
            </a:fld>
            <a:endParaRPr lang="en-US"/>
          </a:p>
        </p:txBody>
      </p:sp>
    </p:spTree>
    <p:extLst>
      <p:ext uri="{BB962C8B-B14F-4D97-AF65-F5344CB8AC3E}">
        <p14:creationId xmlns:p14="http://schemas.microsoft.com/office/powerpoint/2010/main" val="289833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47</a:t>
            </a:fld>
            <a:endParaRPr lang="en-US"/>
          </a:p>
        </p:txBody>
      </p:sp>
    </p:spTree>
    <p:extLst>
      <p:ext uri="{BB962C8B-B14F-4D97-AF65-F5344CB8AC3E}">
        <p14:creationId xmlns:p14="http://schemas.microsoft.com/office/powerpoint/2010/main" val="1113510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48</a:t>
            </a:fld>
            <a:endParaRPr lang="en-US"/>
          </a:p>
        </p:txBody>
      </p:sp>
    </p:spTree>
    <p:extLst>
      <p:ext uri="{BB962C8B-B14F-4D97-AF65-F5344CB8AC3E}">
        <p14:creationId xmlns:p14="http://schemas.microsoft.com/office/powerpoint/2010/main" val="1123229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49</a:t>
            </a:fld>
            <a:endParaRPr lang="en-US"/>
          </a:p>
        </p:txBody>
      </p:sp>
    </p:spTree>
    <p:extLst>
      <p:ext uri="{BB962C8B-B14F-4D97-AF65-F5344CB8AC3E}">
        <p14:creationId xmlns:p14="http://schemas.microsoft.com/office/powerpoint/2010/main" val="2564596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50</a:t>
            </a:fld>
            <a:endParaRPr lang="en-US"/>
          </a:p>
        </p:txBody>
      </p:sp>
    </p:spTree>
    <p:extLst>
      <p:ext uri="{BB962C8B-B14F-4D97-AF65-F5344CB8AC3E}">
        <p14:creationId xmlns:p14="http://schemas.microsoft.com/office/powerpoint/2010/main" val="2539582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51</a:t>
            </a:fld>
            <a:endParaRPr lang="en-US"/>
          </a:p>
        </p:txBody>
      </p:sp>
    </p:spTree>
    <p:extLst>
      <p:ext uri="{BB962C8B-B14F-4D97-AF65-F5344CB8AC3E}">
        <p14:creationId xmlns:p14="http://schemas.microsoft.com/office/powerpoint/2010/main" val="876112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52</a:t>
            </a:fld>
            <a:endParaRPr lang="en-US"/>
          </a:p>
        </p:txBody>
      </p:sp>
    </p:spTree>
    <p:extLst>
      <p:ext uri="{BB962C8B-B14F-4D97-AF65-F5344CB8AC3E}">
        <p14:creationId xmlns:p14="http://schemas.microsoft.com/office/powerpoint/2010/main" val="1986193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53</a:t>
            </a:fld>
            <a:endParaRPr lang="en-US"/>
          </a:p>
        </p:txBody>
      </p:sp>
    </p:spTree>
    <p:extLst>
      <p:ext uri="{BB962C8B-B14F-4D97-AF65-F5344CB8AC3E}">
        <p14:creationId xmlns:p14="http://schemas.microsoft.com/office/powerpoint/2010/main" val="2037938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54</a:t>
            </a:fld>
            <a:endParaRPr lang="en-US"/>
          </a:p>
        </p:txBody>
      </p:sp>
    </p:spTree>
    <p:extLst>
      <p:ext uri="{BB962C8B-B14F-4D97-AF65-F5344CB8AC3E}">
        <p14:creationId xmlns:p14="http://schemas.microsoft.com/office/powerpoint/2010/main" val="3694331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a:t>
            </a:fld>
            <a:endParaRPr lang="en-US"/>
          </a:p>
        </p:txBody>
      </p:sp>
    </p:spTree>
    <p:extLst>
      <p:ext uri="{BB962C8B-B14F-4D97-AF65-F5344CB8AC3E}">
        <p14:creationId xmlns:p14="http://schemas.microsoft.com/office/powerpoint/2010/main" val="275436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55</a:t>
            </a:fld>
            <a:endParaRPr lang="en-US"/>
          </a:p>
        </p:txBody>
      </p:sp>
    </p:spTree>
    <p:extLst>
      <p:ext uri="{BB962C8B-B14F-4D97-AF65-F5344CB8AC3E}">
        <p14:creationId xmlns:p14="http://schemas.microsoft.com/office/powerpoint/2010/main" val="7265114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56</a:t>
            </a:fld>
            <a:endParaRPr lang="en-US"/>
          </a:p>
        </p:txBody>
      </p:sp>
    </p:spTree>
    <p:extLst>
      <p:ext uri="{BB962C8B-B14F-4D97-AF65-F5344CB8AC3E}">
        <p14:creationId xmlns:p14="http://schemas.microsoft.com/office/powerpoint/2010/main" val="1271196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58</a:t>
            </a:fld>
            <a:endParaRPr lang="en-US"/>
          </a:p>
        </p:txBody>
      </p:sp>
    </p:spTree>
    <p:extLst>
      <p:ext uri="{BB962C8B-B14F-4D97-AF65-F5344CB8AC3E}">
        <p14:creationId xmlns:p14="http://schemas.microsoft.com/office/powerpoint/2010/main" val="34831262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59</a:t>
            </a:fld>
            <a:endParaRPr lang="en-US"/>
          </a:p>
        </p:txBody>
      </p:sp>
    </p:spTree>
    <p:extLst>
      <p:ext uri="{BB962C8B-B14F-4D97-AF65-F5344CB8AC3E}">
        <p14:creationId xmlns:p14="http://schemas.microsoft.com/office/powerpoint/2010/main" val="10861328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60</a:t>
            </a:fld>
            <a:endParaRPr lang="en-US"/>
          </a:p>
        </p:txBody>
      </p:sp>
    </p:spTree>
    <p:extLst>
      <p:ext uri="{BB962C8B-B14F-4D97-AF65-F5344CB8AC3E}">
        <p14:creationId xmlns:p14="http://schemas.microsoft.com/office/powerpoint/2010/main" val="16009991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61</a:t>
            </a:fld>
            <a:endParaRPr lang="en-US"/>
          </a:p>
        </p:txBody>
      </p:sp>
    </p:spTree>
    <p:extLst>
      <p:ext uri="{BB962C8B-B14F-4D97-AF65-F5344CB8AC3E}">
        <p14:creationId xmlns:p14="http://schemas.microsoft.com/office/powerpoint/2010/main" val="35649737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62</a:t>
            </a:fld>
            <a:endParaRPr lang="en-US"/>
          </a:p>
        </p:txBody>
      </p:sp>
    </p:spTree>
    <p:extLst>
      <p:ext uri="{BB962C8B-B14F-4D97-AF65-F5344CB8AC3E}">
        <p14:creationId xmlns:p14="http://schemas.microsoft.com/office/powerpoint/2010/main" val="40982634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63</a:t>
            </a:fld>
            <a:endParaRPr lang="en-US"/>
          </a:p>
        </p:txBody>
      </p:sp>
    </p:spTree>
    <p:extLst>
      <p:ext uri="{BB962C8B-B14F-4D97-AF65-F5344CB8AC3E}">
        <p14:creationId xmlns:p14="http://schemas.microsoft.com/office/powerpoint/2010/main" val="24806999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64</a:t>
            </a:fld>
            <a:endParaRPr lang="en-US"/>
          </a:p>
        </p:txBody>
      </p:sp>
    </p:spTree>
    <p:extLst>
      <p:ext uri="{BB962C8B-B14F-4D97-AF65-F5344CB8AC3E}">
        <p14:creationId xmlns:p14="http://schemas.microsoft.com/office/powerpoint/2010/main" val="180519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65</a:t>
            </a:fld>
            <a:endParaRPr lang="en-US"/>
          </a:p>
        </p:txBody>
      </p:sp>
    </p:spTree>
    <p:extLst>
      <p:ext uri="{BB962C8B-B14F-4D97-AF65-F5344CB8AC3E}">
        <p14:creationId xmlns:p14="http://schemas.microsoft.com/office/powerpoint/2010/main" val="220205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D508CF5-9CC8-4676-8D1D-10E309C1B8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3065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66</a:t>
            </a:fld>
            <a:endParaRPr lang="en-US"/>
          </a:p>
        </p:txBody>
      </p:sp>
    </p:spTree>
    <p:extLst>
      <p:ext uri="{BB962C8B-B14F-4D97-AF65-F5344CB8AC3E}">
        <p14:creationId xmlns:p14="http://schemas.microsoft.com/office/powerpoint/2010/main" val="22131171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67</a:t>
            </a:fld>
            <a:endParaRPr lang="en-US"/>
          </a:p>
        </p:txBody>
      </p:sp>
    </p:spTree>
    <p:extLst>
      <p:ext uri="{BB962C8B-B14F-4D97-AF65-F5344CB8AC3E}">
        <p14:creationId xmlns:p14="http://schemas.microsoft.com/office/powerpoint/2010/main" val="2485019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68</a:t>
            </a:fld>
            <a:endParaRPr lang="en-US"/>
          </a:p>
        </p:txBody>
      </p:sp>
    </p:spTree>
    <p:extLst>
      <p:ext uri="{BB962C8B-B14F-4D97-AF65-F5344CB8AC3E}">
        <p14:creationId xmlns:p14="http://schemas.microsoft.com/office/powerpoint/2010/main" val="34082440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69</a:t>
            </a:fld>
            <a:endParaRPr lang="en-US"/>
          </a:p>
        </p:txBody>
      </p:sp>
    </p:spTree>
    <p:extLst>
      <p:ext uri="{BB962C8B-B14F-4D97-AF65-F5344CB8AC3E}">
        <p14:creationId xmlns:p14="http://schemas.microsoft.com/office/powerpoint/2010/main" val="991201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70</a:t>
            </a:fld>
            <a:endParaRPr lang="en-US"/>
          </a:p>
        </p:txBody>
      </p:sp>
    </p:spTree>
    <p:extLst>
      <p:ext uri="{BB962C8B-B14F-4D97-AF65-F5344CB8AC3E}">
        <p14:creationId xmlns:p14="http://schemas.microsoft.com/office/powerpoint/2010/main" val="10671072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71</a:t>
            </a:fld>
            <a:endParaRPr lang="en-US"/>
          </a:p>
        </p:txBody>
      </p:sp>
    </p:spTree>
    <p:extLst>
      <p:ext uri="{BB962C8B-B14F-4D97-AF65-F5344CB8AC3E}">
        <p14:creationId xmlns:p14="http://schemas.microsoft.com/office/powerpoint/2010/main" val="22104292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72</a:t>
            </a:fld>
            <a:endParaRPr lang="en-US"/>
          </a:p>
        </p:txBody>
      </p:sp>
    </p:spTree>
    <p:extLst>
      <p:ext uri="{BB962C8B-B14F-4D97-AF65-F5344CB8AC3E}">
        <p14:creationId xmlns:p14="http://schemas.microsoft.com/office/powerpoint/2010/main" val="11211807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73</a:t>
            </a:fld>
            <a:endParaRPr lang="en-US"/>
          </a:p>
        </p:txBody>
      </p:sp>
    </p:spTree>
    <p:extLst>
      <p:ext uri="{BB962C8B-B14F-4D97-AF65-F5344CB8AC3E}">
        <p14:creationId xmlns:p14="http://schemas.microsoft.com/office/powerpoint/2010/main" val="33673933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74</a:t>
            </a:fld>
            <a:endParaRPr lang="en-US"/>
          </a:p>
        </p:txBody>
      </p:sp>
    </p:spTree>
    <p:extLst>
      <p:ext uri="{BB962C8B-B14F-4D97-AF65-F5344CB8AC3E}">
        <p14:creationId xmlns:p14="http://schemas.microsoft.com/office/powerpoint/2010/main" val="38310712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75</a:t>
            </a:fld>
            <a:endParaRPr lang="en-US"/>
          </a:p>
        </p:txBody>
      </p:sp>
    </p:spTree>
    <p:extLst>
      <p:ext uri="{BB962C8B-B14F-4D97-AF65-F5344CB8AC3E}">
        <p14:creationId xmlns:p14="http://schemas.microsoft.com/office/powerpoint/2010/main" val="261658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12</a:t>
            </a:fld>
            <a:endParaRPr lang="en-US"/>
          </a:p>
        </p:txBody>
      </p:sp>
    </p:spTree>
    <p:extLst>
      <p:ext uri="{BB962C8B-B14F-4D97-AF65-F5344CB8AC3E}">
        <p14:creationId xmlns:p14="http://schemas.microsoft.com/office/powerpoint/2010/main" val="40859083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76</a:t>
            </a:fld>
            <a:endParaRPr lang="en-US"/>
          </a:p>
        </p:txBody>
      </p:sp>
    </p:spTree>
    <p:extLst>
      <p:ext uri="{BB962C8B-B14F-4D97-AF65-F5344CB8AC3E}">
        <p14:creationId xmlns:p14="http://schemas.microsoft.com/office/powerpoint/2010/main" val="17625173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77</a:t>
            </a:fld>
            <a:endParaRPr lang="en-US"/>
          </a:p>
        </p:txBody>
      </p:sp>
    </p:spTree>
    <p:extLst>
      <p:ext uri="{BB962C8B-B14F-4D97-AF65-F5344CB8AC3E}">
        <p14:creationId xmlns:p14="http://schemas.microsoft.com/office/powerpoint/2010/main" val="13161383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78</a:t>
            </a:fld>
            <a:endParaRPr lang="en-US"/>
          </a:p>
        </p:txBody>
      </p:sp>
    </p:spTree>
    <p:extLst>
      <p:ext uri="{BB962C8B-B14F-4D97-AF65-F5344CB8AC3E}">
        <p14:creationId xmlns:p14="http://schemas.microsoft.com/office/powerpoint/2010/main" val="1923095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79</a:t>
            </a:fld>
            <a:endParaRPr lang="en-US"/>
          </a:p>
        </p:txBody>
      </p:sp>
    </p:spTree>
    <p:extLst>
      <p:ext uri="{BB962C8B-B14F-4D97-AF65-F5344CB8AC3E}">
        <p14:creationId xmlns:p14="http://schemas.microsoft.com/office/powerpoint/2010/main" val="27914495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80</a:t>
            </a:fld>
            <a:endParaRPr lang="en-US"/>
          </a:p>
        </p:txBody>
      </p:sp>
    </p:spTree>
    <p:extLst>
      <p:ext uri="{BB962C8B-B14F-4D97-AF65-F5344CB8AC3E}">
        <p14:creationId xmlns:p14="http://schemas.microsoft.com/office/powerpoint/2010/main" val="3596559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81</a:t>
            </a:fld>
            <a:endParaRPr lang="en-US"/>
          </a:p>
        </p:txBody>
      </p:sp>
    </p:spTree>
    <p:extLst>
      <p:ext uri="{BB962C8B-B14F-4D97-AF65-F5344CB8AC3E}">
        <p14:creationId xmlns:p14="http://schemas.microsoft.com/office/powerpoint/2010/main" val="751448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Computer-aided design</a:t>
            </a:r>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82</a:t>
            </a:fld>
            <a:endParaRPr lang="en-US"/>
          </a:p>
        </p:txBody>
      </p:sp>
    </p:spTree>
    <p:extLst>
      <p:ext uri="{BB962C8B-B14F-4D97-AF65-F5344CB8AC3E}">
        <p14:creationId xmlns:p14="http://schemas.microsoft.com/office/powerpoint/2010/main" val="14388575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83</a:t>
            </a:fld>
            <a:endParaRPr lang="en-US"/>
          </a:p>
        </p:txBody>
      </p:sp>
    </p:spTree>
    <p:extLst>
      <p:ext uri="{BB962C8B-B14F-4D97-AF65-F5344CB8AC3E}">
        <p14:creationId xmlns:p14="http://schemas.microsoft.com/office/powerpoint/2010/main" val="27140081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84</a:t>
            </a:fld>
            <a:endParaRPr lang="en-US"/>
          </a:p>
        </p:txBody>
      </p:sp>
    </p:spTree>
    <p:extLst>
      <p:ext uri="{BB962C8B-B14F-4D97-AF65-F5344CB8AC3E}">
        <p14:creationId xmlns:p14="http://schemas.microsoft.com/office/powerpoint/2010/main" val="22601591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85</a:t>
            </a:fld>
            <a:endParaRPr lang="en-US"/>
          </a:p>
        </p:txBody>
      </p:sp>
    </p:spTree>
    <p:extLst>
      <p:ext uri="{BB962C8B-B14F-4D97-AF65-F5344CB8AC3E}">
        <p14:creationId xmlns:p14="http://schemas.microsoft.com/office/powerpoint/2010/main" val="28703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13</a:t>
            </a:fld>
            <a:endParaRPr lang="en-US"/>
          </a:p>
        </p:txBody>
      </p:sp>
    </p:spTree>
    <p:extLst>
      <p:ext uri="{BB962C8B-B14F-4D97-AF65-F5344CB8AC3E}">
        <p14:creationId xmlns:p14="http://schemas.microsoft.com/office/powerpoint/2010/main" val="29048338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86</a:t>
            </a:fld>
            <a:endParaRPr lang="en-US"/>
          </a:p>
        </p:txBody>
      </p:sp>
    </p:spTree>
    <p:extLst>
      <p:ext uri="{BB962C8B-B14F-4D97-AF65-F5344CB8AC3E}">
        <p14:creationId xmlns:p14="http://schemas.microsoft.com/office/powerpoint/2010/main" val="37839056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87</a:t>
            </a:fld>
            <a:endParaRPr lang="en-US"/>
          </a:p>
        </p:txBody>
      </p:sp>
    </p:spTree>
    <p:extLst>
      <p:ext uri="{BB962C8B-B14F-4D97-AF65-F5344CB8AC3E}">
        <p14:creationId xmlns:p14="http://schemas.microsoft.com/office/powerpoint/2010/main" val="14258451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88</a:t>
            </a:fld>
            <a:endParaRPr lang="en-US"/>
          </a:p>
        </p:txBody>
      </p:sp>
    </p:spTree>
    <p:extLst>
      <p:ext uri="{BB962C8B-B14F-4D97-AF65-F5344CB8AC3E}">
        <p14:creationId xmlns:p14="http://schemas.microsoft.com/office/powerpoint/2010/main" val="3022556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89</a:t>
            </a:fld>
            <a:endParaRPr lang="en-US"/>
          </a:p>
        </p:txBody>
      </p:sp>
    </p:spTree>
    <p:extLst>
      <p:ext uri="{BB962C8B-B14F-4D97-AF65-F5344CB8AC3E}">
        <p14:creationId xmlns:p14="http://schemas.microsoft.com/office/powerpoint/2010/main" val="19079644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90</a:t>
            </a:fld>
            <a:endParaRPr lang="en-US"/>
          </a:p>
        </p:txBody>
      </p:sp>
    </p:spTree>
    <p:extLst>
      <p:ext uri="{BB962C8B-B14F-4D97-AF65-F5344CB8AC3E}">
        <p14:creationId xmlns:p14="http://schemas.microsoft.com/office/powerpoint/2010/main" val="34197308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91</a:t>
            </a:fld>
            <a:endParaRPr lang="en-US"/>
          </a:p>
        </p:txBody>
      </p:sp>
    </p:spTree>
    <p:extLst>
      <p:ext uri="{BB962C8B-B14F-4D97-AF65-F5344CB8AC3E}">
        <p14:creationId xmlns:p14="http://schemas.microsoft.com/office/powerpoint/2010/main" val="34890712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92</a:t>
            </a:fld>
            <a:endParaRPr lang="en-US"/>
          </a:p>
        </p:txBody>
      </p:sp>
    </p:spTree>
    <p:extLst>
      <p:ext uri="{BB962C8B-B14F-4D97-AF65-F5344CB8AC3E}">
        <p14:creationId xmlns:p14="http://schemas.microsoft.com/office/powerpoint/2010/main" val="9400398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small book</a:t>
            </a:r>
          </a:p>
        </p:txBody>
      </p:sp>
      <p:sp>
        <p:nvSpPr>
          <p:cNvPr id="4" name="Slide Number Placeholder 3"/>
          <p:cNvSpPr>
            <a:spLocks noGrp="1"/>
          </p:cNvSpPr>
          <p:nvPr>
            <p:ph type="sldNum" sz="quarter" idx="5"/>
          </p:nvPr>
        </p:nvSpPr>
        <p:spPr/>
        <p:txBody>
          <a:bodyPr/>
          <a:lstStyle/>
          <a:p>
            <a:fld id="{7D508CF5-9CC8-4676-8D1D-10E309C1B8A6}" type="slidenum">
              <a:rPr lang="en-US" smtClean="0"/>
              <a:t>93</a:t>
            </a:fld>
            <a:endParaRPr lang="en-US"/>
          </a:p>
        </p:txBody>
      </p:sp>
    </p:spTree>
    <p:extLst>
      <p:ext uri="{BB962C8B-B14F-4D97-AF65-F5344CB8AC3E}">
        <p14:creationId xmlns:p14="http://schemas.microsoft.com/office/powerpoint/2010/main" val="3017607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94</a:t>
            </a:fld>
            <a:endParaRPr lang="en-US"/>
          </a:p>
        </p:txBody>
      </p:sp>
    </p:spTree>
    <p:extLst>
      <p:ext uri="{BB962C8B-B14F-4D97-AF65-F5344CB8AC3E}">
        <p14:creationId xmlns:p14="http://schemas.microsoft.com/office/powerpoint/2010/main" val="8491188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95</a:t>
            </a:fld>
            <a:endParaRPr lang="en-US"/>
          </a:p>
        </p:txBody>
      </p:sp>
    </p:spTree>
    <p:extLst>
      <p:ext uri="{BB962C8B-B14F-4D97-AF65-F5344CB8AC3E}">
        <p14:creationId xmlns:p14="http://schemas.microsoft.com/office/powerpoint/2010/main" val="72581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14</a:t>
            </a:fld>
            <a:endParaRPr lang="en-US"/>
          </a:p>
        </p:txBody>
      </p:sp>
    </p:spTree>
    <p:extLst>
      <p:ext uri="{BB962C8B-B14F-4D97-AF65-F5344CB8AC3E}">
        <p14:creationId xmlns:p14="http://schemas.microsoft.com/office/powerpoint/2010/main" val="41523914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96</a:t>
            </a:fld>
            <a:endParaRPr lang="en-US"/>
          </a:p>
        </p:txBody>
      </p:sp>
    </p:spTree>
    <p:extLst>
      <p:ext uri="{BB962C8B-B14F-4D97-AF65-F5344CB8AC3E}">
        <p14:creationId xmlns:p14="http://schemas.microsoft.com/office/powerpoint/2010/main" val="25286612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97</a:t>
            </a:fld>
            <a:endParaRPr lang="en-US"/>
          </a:p>
        </p:txBody>
      </p:sp>
    </p:spTree>
    <p:extLst>
      <p:ext uri="{BB962C8B-B14F-4D97-AF65-F5344CB8AC3E}">
        <p14:creationId xmlns:p14="http://schemas.microsoft.com/office/powerpoint/2010/main" val="17397085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98</a:t>
            </a:fld>
            <a:endParaRPr lang="en-US"/>
          </a:p>
        </p:txBody>
      </p:sp>
    </p:spTree>
    <p:extLst>
      <p:ext uri="{BB962C8B-B14F-4D97-AF65-F5344CB8AC3E}">
        <p14:creationId xmlns:p14="http://schemas.microsoft.com/office/powerpoint/2010/main" val="32969491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99</a:t>
            </a:fld>
            <a:endParaRPr lang="en-US"/>
          </a:p>
        </p:txBody>
      </p:sp>
    </p:spTree>
    <p:extLst>
      <p:ext uri="{BB962C8B-B14F-4D97-AF65-F5344CB8AC3E}">
        <p14:creationId xmlns:p14="http://schemas.microsoft.com/office/powerpoint/2010/main" val="7081710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100</a:t>
            </a:fld>
            <a:endParaRPr lang="en-US"/>
          </a:p>
        </p:txBody>
      </p:sp>
    </p:spTree>
    <p:extLst>
      <p:ext uri="{BB962C8B-B14F-4D97-AF65-F5344CB8AC3E}">
        <p14:creationId xmlns:p14="http://schemas.microsoft.com/office/powerpoint/2010/main" val="8277547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101</a:t>
            </a:fld>
            <a:endParaRPr lang="en-US"/>
          </a:p>
        </p:txBody>
      </p:sp>
    </p:spTree>
    <p:extLst>
      <p:ext uri="{BB962C8B-B14F-4D97-AF65-F5344CB8AC3E}">
        <p14:creationId xmlns:p14="http://schemas.microsoft.com/office/powerpoint/2010/main" val="3437997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102</a:t>
            </a:fld>
            <a:endParaRPr lang="en-US"/>
          </a:p>
        </p:txBody>
      </p:sp>
    </p:spTree>
    <p:extLst>
      <p:ext uri="{BB962C8B-B14F-4D97-AF65-F5344CB8AC3E}">
        <p14:creationId xmlns:p14="http://schemas.microsoft.com/office/powerpoint/2010/main" val="26208826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103</a:t>
            </a:fld>
            <a:endParaRPr lang="en-US"/>
          </a:p>
        </p:txBody>
      </p:sp>
    </p:spTree>
    <p:extLst>
      <p:ext uri="{BB962C8B-B14F-4D97-AF65-F5344CB8AC3E}">
        <p14:creationId xmlns:p14="http://schemas.microsoft.com/office/powerpoint/2010/main" val="7851376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104</a:t>
            </a:fld>
            <a:endParaRPr lang="en-US"/>
          </a:p>
        </p:txBody>
      </p:sp>
    </p:spTree>
    <p:extLst>
      <p:ext uri="{BB962C8B-B14F-4D97-AF65-F5344CB8AC3E}">
        <p14:creationId xmlns:p14="http://schemas.microsoft.com/office/powerpoint/2010/main" val="3587758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508CF5-9CC8-4676-8D1D-10E309C1B8A6}" type="slidenum">
              <a:rPr lang="en-US" smtClean="0"/>
              <a:t>105</a:t>
            </a:fld>
            <a:endParaRPr lang="en-US"/>
          </a:p>
        </p:txBody>
      </p:sp>
    </p:spTree>
    <p:extLst>
      <p:ext uri="{BB962C8B-B14F-4D97-AF65-F5344CB8AC3E}">
        <p14:creationId xmlns:p14="http://schemas.microsoft.com/office/powerpoint/2010/main" val="32072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34E2-4D07-43F1-905F-DD062BA15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7603F-BFF7-44D6-BA93-B349A080A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92A491-2DBC-4938-9EA7-C11B9C3C6462}"/>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E48003AB-90E0-40C6-97DD-4212ADBEE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0C133-4B27-484F-AA19-06884559D8B4}"/>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54133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0D4A-720C-4BDD-B84F-575AE19D2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EC73D6-BC84-47D9-95D0-A4FA085949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37FA9-4AE7-40B5-9CD3-D061D0186493}"/>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C18CFD41-DEF1-4DD4-B879-C5BADC871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9E23-D07A-48D0-8892-F119B842D6B7}"/>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48028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17668-7CBC-4F43-B9C1-9E7CA924C4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17744-9247-4F1B-8E9D-061D253F8B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13888-4DF2-4BA0-9961-45D82ABBDD76}"/>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9E1AE2A0-342D-4E10-BBE8-622FFD541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032B9-B2E1-4203-8AF1-86E42094B38D}"/>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92992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FBF-9C01-48DD-8F5E-6CEEF5818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4BB26-09E7-492C-8C66-052C9C8882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D7570-1EDE-47EB-A591-AC96A7452847}"/>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23FBE8C2-3FCF-49F5-9A66-2FB513797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AA74A-5F2A-4319-B7C3-908507425284}"/>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27834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460A-DA57-41AC-B59F-CC8B3144B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28574-FEC8-42AC-923B-A0BE14B87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82547A-83F3-41A8-83DA-983735076058}"/>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516FA3A3-51B4-4E2D-9B12-D661D6E3C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7689E-73A6-4C30-B1A8-0F183D68A515}"/>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31565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9810-5309-46A2-B9A6-A518E3B51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EB6A7-7BA1-44D5-B0CF-71A73BA717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810C8-D821-4B46-AB8B-72073CFB07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6B879-76A0-4199-8523-A3F73BA10765}"/>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6" name="Footer Placeholder 5">
            <a:extLst>
              <a:ext uri="{FF2B5EF4-FFF2-40B4-BE49-F238E27FC236}">
                <a16:creationId xmlns:a16="http://schemas.microsoft.com/office/drawing/2014/main" id="{5CB5201B-8F68-427E-973A-95BF3946D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A12B8-7263-45C9-B5CF-CE4488C50A8E}"/>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408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F620-58D1-4A18-BF96-40DA6DB01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DEE19-FCA8-4ACB-B0C6-ED543D512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28D1D3-3CA7-4C11-8AA9-3B64407C65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61C8C9-036A-4381-9B63-7A864DE41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35F55D-4D76-4C94-8193-A56004F59E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9B328-B801-4AAA-A55A-AAFFF8C192A7}"/>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8" name="Footer Placeholder 7">
            <a:extLst>
              <a:ext uri="{FF2B5EF4-FFF2-40B4-BE49-F238E27FC236}">
                <a16:creationId xmlns:a16="http://schemas.microsoft.com/office/drawing/2014/main" id="{EC282059-C760-4EF0-A9B8-64995909A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703FC-9853-4066-8244-705A0DAA9196}"/>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37009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B886-6517-477D-B429-79631312E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D7AF9-F0FA-474D-B152-286432B62314}"/>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4" name="Footer Placeholder 3">
            <a:extLst>
              <a:ext uri="{FF2B5EF4-FFF2-40B4-BE49-F238E27FC236}">
                <a16:creationId xmlns:a16="http://schemas.microsoft.com/office/drawing/2014/main" id="{A3B77623-8A0A-476D-9E14-BF02F30B6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B5D89-10EB-43D7-ACBA-F7B6B2843F26}"/>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22886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CF5A2-747E-4A9F-9E0C-A3E6D875A00E}"/>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3" name="Footer Placeholder 2">
            <a:extLst>
              <a:ext uri="{FF2B5EF4-FFF2-40B4-BE49-F238E27FC236}">
                <a16:creationId xmlns:a16="http://schemas.microsoft.com/office/drawing/2014/main" id="{DE4EE1BA-CB51-4682-BCEB-923D15FE24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004584-A590-4158-B342-FD9475CA8CDD}"/>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55268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8513-7463-48FC-B5D5-3DC4062AE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81914B-156B-4CC5-8B14-84569E6A3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E86B9-2540-47FC-8044-D0AEFDBAD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6D9ACC-75A2-4ABB-A3DF-B7A47D27691F}"/>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6" name="Footer Placeholder 5">
            <a:extLst>
              <a:ext uri="{FF2B5EF4-FFF2-40B4-BE49-F238E27FC236}">
                <a16:creationId xmlns:a16="http://schemas.microsoft.com/office/drawing/2014/main" id="{7547E03D-267D-4C13-B3B3-8F5448716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11A5B-1F89-4BAE-9917-1D7CA99AB1AE}"/>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9954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889-7897-4CC3-94A0-810BE7C7F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3A161-EF69-4D69-B208-B4D8D8BE8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8B98D-B565-4F9B-9CE1-37BBAC17C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FC0742-6609-4840-8C16-352D3BF219F2}"/>
              </a:ext>
            </a:extLst>
          </p:cNvPr>
          <p:cNvSpPr>
            <a:spLocks noGrp="1"/>
          </p:cNvSpPr>
          <p:nvPr>
            <p:ph type="dt" sz="half" idx="10"/>
          </p:nvPr>
        </p:nvSpPr>
        <p:spPr/>
        <p:txBody>
          <a:bodyPr/>
          <a:lstStyle/>
          <a:p>
            <a:fld id="{4103D4E5-BF1F-4448-AA09-2C7ED2D00D4D}" type="datetimeFigureOut">
              <a:rPr lang="en-US" smtClean="0"/>
              <a:t>5/8/2023</a:t>
            </a:fld>
            <a:endParaRPr lang="en-US"/>
          </a:p>
        </p:txBody>
      </p:sp>
      <p:sp>
        <p:nvSpPr>
          <p:cNvPr id="6" name="Footer Placeholder 5">
            <a:extLst>
              <a:ext uri="{FF2B5EF4-FFF2-40B4-BE49-F238E27FC236}">
                <a16:creationId xmlns:a16="http://schemas.microsoft.com/office/drawing/2014/main" id="{2125D5F0-6263-4D52-8DAB-576159C6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7B121-0DF2-4480-BC8B-9FC05CF00D01}"/>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30783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B64A53-6A0C-4DB9-AC16-64F6E4871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8472EC-98FC-4FB5-80E9-E78493E48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38532-FF56-4F78-A14F-5BD0BB68C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D4E5-BF1F-4448-AA09-2C7ED2D00D4D}" type="datetimeFigureOut">
              <a:rPr lang="en-US" smtClean="0"/>
              <a:t>5/8/2023</a:t>
            </a:fld>
            <a:endParaRPr lang="en-US"/>
          </a:p>
        </p:txBody>
      </p:sp>
      <p:sp>
        <p:nvSpPr>
          <p:cNvPr id="5" name="Footer Placeholder 4">
            <a:extLst>
              <a:ext uri="{FF2B5EF4-FFF2-40B4-BE49-F238E27FC236}">
                <a16:creationId xmlns:a16="http://schemas.microsoft.com/office/drawing/2014/main" id="{F6528271-BFFC-41C2-9C9B-39CDB59CB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69ECB-C524-4B21-AB41-F087D0C995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599B8-D762-424F-952C-016244CC5D3D}" type="slidenum">
              <a:rPr lang="en-US" smtClean="0"/>
              <a:t>‹#›</a:t>
            </a:fld>
            <a:endParaRPr lang="en-US"/>
          </a:p>
        </p:txBody>
      </p:sp>
    </p:spTree>
    <p:extLst>
      <p:ext uri="{BB962C8B-B14F-4D97-AF65-F5344CB8AC3E}">
        <p14:creationId xmlns:p14="http://schemas.microsoft.com/office/powerpoint/2010/main" val="7248752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929-F41D-4498-9C9D-6CB57991BBB9}"/>
              </a:ext>
            </a:extLst>
          </p:cNvPr>
          <p:cNvSpPr>
            <a:spLocks noGrp="1"/>
          </p:cNvSpPr>
          <p:nvPr>
            <p:ph type="ctrTitle"/>
          </p:nvPr>
        </p:nvSpPr>
        <p:spPr>
          <a:xfrm>
            <a:off x="1215358" y="272457"/>
            <a:ext cx="9761284" cy="3329581"/>
          </a:xfrm>
        </p:spPr>
        <p:txBody>
          <a:bodyPr/>
          <a:lstStyle/>
          <a:p>
            <a:r>
              <a:rPr lang="en-US" sz="6000" dirty="0"/>
              <a:t>HARDWARE &amp; SOFTWARE DESIGN ISSUES</a:t>
            </a:r>
          </a:p>
        </p:txBody>
      </p:sp>
      <p:sp>
        <p:nvSpPr>
          <p:cNvPr id="3" name="Subtitle 2">
            <a:extLst>
              <a:ext uri="{FF2B5EF4-FFF2-40B4-BE49-F238E27FC236}">
                <a16:creationId xmlns:a16="http://schemas.microsoft.com/office/drawing/2014/main" id="{4C61602E-0F7B-43DC-AE01-4E9BBD4AD726}"/>
              </a:ext>
            </a:extLst>
          </p:cNvPr>
          <p:cNvSpPr>
            <a:spLocks noGrp="1"/>
          </p:cNvSpPr>
          <p:nvPr>
            <p:ph type="subTitle" idx="1"/>
          </p:nvPr>
        </p:nvSpPr>
        <p:spPr/>
        <p:txBody>
          <a:bodyPr>
            <a:noAutofit/>
          </a:bodyPr>
          <a:lstStyle/>
          <a:p>
            <a:r>
              <a:rPr lang="en-US" altLang="en-US" sz="3200" dirty="0">
                <a:latin typeface="Arial Rounded MT Bold" panose="020F0704030504030204" pitchFamily="34" charset="0"/>
              </a:rPr>
              <a:t>Er. Sahit Baral</a:t>
            </a:r>
            <a:br>
              <a:rPr lang="en-US" altLang="en-US" sz="3200" dirty="0">
                <a:latin typeface="Arial Rounded MT Bold" panose="020F0704030504030204" pitchFamily="34" charset="0"/>
              </a:rPr>
            </a:br>
            <a:r>
              <a:rPr lang="en-US" altLang="en-US" sz="3200" dirty="0">
                <a:latin typeface="Arial Rounded MT Bold" panose="020F0704030504030204" pitchFamily="34" charset="0"/>
              </a:rPr>
              <a:t>may 18/2022</a:t>
            </a:r>
          </a:p>
        </p:txBody>
      </p:sp>
    </p:spTree>
    <p:extLst>
      <p:ext uri="{BB962C8B-B14F-4D97-AF65-F5344CB8AC3E}">
        <p14:creationId xmlns:p14="http://schemas.microsoft.com/office/powerpoint/2010/main" val="226567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Basic Logic Gates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850231" y="1395167"/>
            <a:ext cx="10539663" cy="5133970"/>
          </a:xfrm>
        </p:spPr>
        <p:txBody>
          <a:bodyPr>
            <a:normAutofit/>
          </a:bodyPr>
          <a:lstStyle/>
          <a:p>
            <a:r>
              <a:rPr lang="en-US" sz="2200" dirty="0"/>
              <a:t>The NOT(invertor) gate simply complements the input</a:t>
            </a:r>
          </a:p>
          <a:p>
            <a:r>
              <a:rPr lang="en-US" sz="2200" dirty="0"/>
              <a:t>The AND gate outputs 1 if and only if all of its inputs are 1</a:t>
            </a:r>
          </a:p>
          <a:p>
            <a:r>
              <a:rPr lang="en-US" sz="2200" dirty="0"/>
              <a:t>The OR gate outputs 1 if at least one of its inputs is 1</a:t>
            </a:r>
          </a:p>
          <a:p>
            <a:r>
              <a:rPr lang="en-US" sz="2200" dirty="0"/>
              <a:t>The XOR (exclusive-OR) gate outputs 1 when only one of its inputs is 1</a:t>
            </a:r>
          </a:p>
          <a:p>
            <a:r>
              <a:rPr lang="en-US" sz="2200" dirty="0"/>
              <a:t>The NAND, NOR, XNOR gates outputs the complement of AND, OR and XOR respectively</a:t>
            </a:r>
          </a:p>
        </p:txBody>
      </p:sp>
    </p:spTree>
    <p:extLst>
      <p:ext uri="{BB962C8B-B14F-4D97-AF65-F5344CB8AC3E}">
        <p14:creationId xmlns:p14="http://schemas.microsoft.com/office/powerpoint/2010/main" val="2213926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Application-Specific  Instruction-Set  Processors (ASIPs)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171450" indent="0">
              <a:buNone/>
            </a:pPr>
            <a:r>
              <a:rPr lang="en-US" sz="2200" dirty="0"/>
              <a:t>General-purpose processor</a:t>
            </a:r>
          </a:p>
          <a:p>
            <a:pPr marL="400050"/>
            <a:r>
              <a:rPr lang="en-US" sz="2200" dirty="0"/>
              <a:t>Sometimes too general to be effective in demanding  application</a:t>
            </a:r>
          </a:p>
          <a:p>
            <a:pPr marL="400050"/>
            <a:r>
              <a:rPr lang="en-US" sz="2200" dirty="0"/>
              <a:t>e.g., video processing – requires huge video buffers and  operations	on large arrays of data, inefficient on a GPP</a:t>
            </a:r>
          </a:p>
          <a:p>
            <a:pPr marL="400050"/>
            <a:r>
              <a:rPr lang="en-US" sz="2200" dirty="0"/>
              <a:t>But single-purpose processor has high NRE cost, not programmable</a:t>
            </a:r>
          </a:p>
          <a:p>
            <a:pPr marL="171450" indent="0">
              <a:buNone/>
            </a:pPr>
            <a:endParaRPr lang="en-US" sz="2200" dirty="0"/>
          </a:p>
          <a:p>
            <a:pPr marL="171450" indent="0">
              <a:buNone/>
            </a:pPr>
            <a:r>
              <a:rPr lang="en-US" sz="2200" dirty="0"/>
              <a:t>ASIPs – targeted to a particular domain</a:t>
            </a:r>
          </a:p>
          <a:p>
            <a:pPr marL="400050"/>
            <a:r>
              <a:rPr lang="en-US" sz="2200" dirty="0"/>
              <a:t>Contain architectural features specific to that domain  e.g., embedded control, digital signal processing, video processing, network processing, telecommunications, etc.</a:t>
            </a:r>
          </a:p>
          <a:p>
            <a:pPr marL="400050"/>
            <a:r>
              <a:rPr lang="en-US" sz="2200" dirty="0"/>
              <a:t>Still programmable</a:t>
            </a:r>
          </a:p>
          <a:p>
            <a:pPr marL="400050"/>
            <a:endParaRPr lang="en-US" sz="2200" dirty="0"/>
          </a:p>
        </p:txBody>
      </p:sp>
    </p:spTree>
    <p:extLst>
      <p:ext uri="{BB962C8B-B14F-4D97-AF65-F5344CB8AC3E}">
        <p14:creationId xmlns:p14="http://schemas.microsoft.com/office/powerpoint/2010/main" val="4143630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 Common ASIP: Microcontroller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rmAutofit/>
          </a:bodyPr>
          <a:lstStyle/>
          <a:p>
            <a:pPr marL="171450" indent="0">
              <a:buNone/>
            </a:pPr>
            <a:r>
              <a:rPr lang="en-US" sz="2200" dirty="0"/>
              <a:t>For embedded control applications</a:t>
            </a:r>
          </a:p>
          <a:p>
            <a:pPr marL="400050"/>
            <a:r>
              <a:rPr lang="en-US" sz="2200" dirty="0"/>
              <a:t>Microcontroller are specific to applications that perform large amount of data</a:t>
            </a:r>
          </a:p>
          <a:p>
            <a:pPr marL="400050"/>
            <a:r>
              <a:rPr lang="en-US" sz="2200" dirty="0"/>
              <a:t>e.g., VCR, disk drive, digital camera (assuming SPP for image compression), washing machine, microwave oven</a:t>
            </a:r>
          </a:p>
          <a:p>
            <a:pPr marL="400050"/>
            <a:r>
              <a:rPr lang="en-US" sz="2200" dirty="0"/>
              <a:t>It includes several peripheral devices such as timers, analog to digital converters, serial communication devices, and so on.</a:t>
            </a:r>
          </a:p>
          <a:p>
            <a:pPr marL="400050"/>
            <a:r>
              <a:rPr lang="en-US" sz="2200" dirty="0"/>
              <a:t>It generally contains program and data memory on the same IC. Various peripherals along with memory incorporated within the same IC result in compact and low-power implementation.</a:t>
            </a:r>
          </a:p>
          <a:p>
            <a:pPr marL="400050"/>
            <a:r>
              <a:rPr lang="en-US" sz="2200" dirty="0"/>
              <a:t>It provides the programmer direct access to number of pins of the IC. Access to pins enable programmer to interface with other devices such as sensor, actuators, LCDs, and other different devices that may be used in the system.</a:t>
            </a:r>
          </a:p>
          <a:p>
            <a:pPr marL="400050"/>
            <a:r>
              <a:rPr lang="en-US" sz="2200" dirty="0"/>
              <a:t>Some specialized instructions may be available. Such facility improves the performance of the system.</a:t>
            </a:r>
          </a:p>
          <a:p>
            <a:pPr marL="400050"/>
            <a:endParaRPr lang="en-US" sz="2200" dirty="0"/>
          </a:p>
        </p:txBody>
      </p:sp>
    </p:spTree>
    <p:extLst>
      <p:ext uri="{BB962C8B-B14F-4D97-AF65-F5344CB8AC3E}">
        <p14:creationId xmlns:p14="http://schemas.microsoft.com/office/powerpoint/2010/main" val="39156957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 Common ASIP: Digital Signal Processors (DSP)</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Autofit/>
          </a:bodyPr>
          <a:lstStyle/>
          <a:p>
            <a:pPr marL="400050"/>
            <a:r>
              <a:rPr lang="en-US" sz="2200" dirty="0"/>
              <a:t>These are processors which are specific to applications that process large amounts of data. </a:t>
            </a:r>
          </a:p>
          <a:p>
            <a:pPr marL="400050"/>
            <a:r>
              <a:rPr lang="en-US" sz="2200" dirty="0"/>
              <a:t>The source of large amount of data includes image captured by a camera, voice packet through a network router, audio clip played by an instrument. </a:t>
            </a:r>
          </a:p>
          <a:p>
            <a:pPr marL="400050"/>
            <a:r>
              <a:rPr lang="en-US" sz="2200" dirty="0"/>
              <a:t>It may contain numerous register files, memory blocks, multipliers and other arithmetic units.</a:t>
            </a:r>
          </a:p>
          <a:p>
            <a:pPr marL="400050"/>
            <a:r>
              <a:rPr lang="en-US" sz="2200" dirty="0"/>
              <a:t>Frequently used arithmetic functions are implemented using hardware. It results in faster execution of arithmetic functions compared to software implementation.</a:t>
            </a:r>
          </a:p>
          <a:p>
            <a:pPr marL="400050"/>
            <a:r>
              <a:rPr lang="en-US" sz="2200" dirty="0"/>
              <a:t>Some special digital signal processors allow concurrent execution of functions which boost the performance of the system.</a:t>
            </a:r>
          </a:p>
          <a:p>
            <a:pPr marL="400050"/>
            <a:r>
              <a:rPr lang="en-US" sz="2200" dirty="0"/>
              <a:t>It incorporates many peripherals specific to signal processing. It may include ADC, DAC, PWN, DMA controllers, timers, and counters.</a:t>
            </a:r>
          </a:p>
        </p:txBody>
      </p:sp>
    </p:spTree>
    <p:extLst>
      <p:ext uri="{BB962C8B-B14F-4D97-AF65-F5344CB8AC3E}">
        <p14:creationId xmlns:p14="http://schemas.microsoft.com/office/powerpoint/2010/main" val="3702588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 Common ASIP: Digital Signal Processors (DSP)</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Autofit/>
          </a:bodyPr>
          <a:lstStyle/>
          <a:p>
            <a:pPr marL="171450" indent="0">
              <a:buNone/>
            </a:pPr>
            <a:r>
              <a:rPr lang="en-US" sz="2200" dirty="0"/>
              <a:t>Advantages:</a:t>
            </a:r>
          </a:p>
          <a:p>
            <a:pPr marL="400050"/>
            <a:r>
              <a:rPr lang="en-US" sz="2200" b="1" dirty="0"/>
              <a:t>DSP provides flexibility</a:t>
            </a:r>
            <a:r>
              <a:rPr lang="en-US" sz="2200" dirty="0"/>
              <a:t>: Digital signal processing operations can be changed by changing the program in digital programmable system.</a:t>
            </a:r>
          </a:p>
          <a:p>
            <a:pPr marL="400050"/>
            <a:r>
              <a:rPr lang="en-US" sz="2200" b="1" dirty="0"/>
              <a:t>DSP improves performance: </a:t>
            </a:r>
            <a:r>
              <a:rPr lang="en-US" sz="2200" dirty="0"/>
              <a:t>It has a better control of accuracy in digital systems compared to analog systems.</a:t>
            </a:r>
          </a:p>
          <a:p>
            <a:pPr marL="400050"/>
            <a:r>
              <a:rPr lang="en-US" sz="2200" b="1" dirty="0"/>
              <a:t>DSP supports complex operation: </a:t>
            </a:r>
            <a:r>
              <a:rPr lang="en-US" sz="2200" dirty="0"/>
              <a:t>Sophisticated signal processing algorithms can be implemented by DSP method.</a:t>
            </a:r>
          </a:p>
          <a:p>
            <a:pPr marL="400050"/>
            <a:endParaRPr lang="en-US" sz="2200" dirty="0"/>
          </a:p>
        </p:txBody>
      </p:sp>
    </p:spTree>
    <p:extLst>
      <p:ext uri="{BB962C8B-B14F-4D97-AF65-F5344CB8AC3E}">
        <p14:creationId xmlns:p14="http://schemas.microsoft.com/office/powerpoint/2010/main" val="33201214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Selecting a Microprocessor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Autofit/>
          </a:bodyPr>
          <a:lstStyle/>
          <a:p>
            <a:pPr marL="400050"/>
            <a:r>
              <a:rPr lang="en-US" sz="2200" dirty="0"/>
              <a:t>The selection basis is the requirement, what the processor  needs to do. A processor may be selected on the basis of  following parameters.</a:t>
            </a:r>
          </a:p>
          <a:p>
            <a:pPr marL="628650" indent="-457200">
              <a:buAutoNum type="arabicPeriod"/>
            </a:pPr>
            <a:r>
              <a:rPr lang="en-US" sz="2200" dirty="0"/>
              <a:t>Speed: </a:t>
            </a:r>
          </a:p>
          <a:p>
            <a:pPr marL="628650" indent="-457200"/>
            <a:r>
              <a:rPr lang="en-US" sz="2200" dirty="0"/>
              <a:t>How fast a processor can compute has always been  a point of high interest for designers and developers. There is  always demand for fast processors. </a:t>
            </a:r>
          </a:p>
          <a:p>
            <a:pPr marL="628650" indent="-457200"/>
            <a:r>
              <a:rPr lang="en-US" sz="2200" dirty="0"/>
              <a:t>But good practice is to use  a processor required by application. </a:t>
            </a:r>
          </a:p>
          <a:p>
            <a:pPr marL="628650" indent="-457200"/>
            <a:r>
              <a:rPr lang="en-US" sz="2200" dirty="0"/>
              <a:t>For </a:t>
            </a:r>
            <a:r>
              <a:rPr lang="en-US" sz="2200" dirty="0" err="1"/>
              <a:t>eg</a:t>
            </a:r>
            <a:r>
              <a:rPr lang="en-US" sz="2200" dirty="0"/>
              <a:t>: A data logging  application that records temperature in every 5 minutes  might not require a faster processor but a X-ray machine in  the emergency ward should have faster one. MIPS (Millions  instruction set second) is also used to measure Speed.</a:t>
            </a:r>
          </a:p>
          <a:p>
            <a:pPr marL="171450" indent="0">
              <a:buNone/>
            </a:pPr>
            <a:r>
              <a:rPr lang="en-US" sz="2200" dirty="0"/>
              <a:t>2. Instruction Set: </a:t>
            </a:r>
          </a:p>
          <a:p>
            <a:pPr marL="514350" indent="-342900"/>
            <a:r>
              <a:rPr lang="en-US" sz="2200" dirty="0"/>
              <a:t>The instruction set defines what a  processor can do. Based on task to be performed, an  additional set of instruction or totally different instruction set  may be required. </a:t>
            </a:r>
          </a:p>
          <a:p>
            <a:pPr marL="514350" indent="-342900"/>
            <a:r>
              <a:rPr lang="en-US" sz="2200" dirty="0"/>
              <a:t>In robotic system the processor for driving a  motor and analyzing an environment are required to perform  different task, instruction set may be different for them.</a:t>
            </a:r>
          </a:p>
          <a:p>
            <a:pPr marL="171450" indent="0">
              <a:buNone/>
            </a:pPr>
            <a:endParaRPr lang="en-US" sz="2200" dirty="0"/>
          </a:p>
        </p:txBody>
      </p:sp>
    </p:spTree>
    <p:extLst>
      <p:ext uri="{BB962C8B-B14F-4D97-AF65-F5344CB8AC3E}">
        <p14:creationId xmlns:p14="http://schemas.microsoft.com/office/powerpoint/2010/main" val="31887811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Selecting a Microprocessor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Autofit/>
          </a:bodyPr>
          <a:lstStyle/>
          <a:p>
            <a:pPr marL="171450" indent="0">
              <a:buNone/>
            </a:pPr>
            <a:r>
              <a:rPr lang="en-US" sz="2200" dirty="0"/>
              <a:t>3. Bit/ Word Length: </a:t>
            </a:r>
          </a:p>
          <a:p>
            <a:pPr marL="400050"/>
            <a:r>
              <a:rPr lang="en-US" sz="2200" dirty="0"/>
              <a:t>It is a size of data the processor can  handled, the length of register around processor. </a:t>
            </a:r>
          </a:p>
          <a:p>
            <a:pPr marL="400050"/>
            <a:r>
              <a:rPr lang="en-US" sz="2200" dirty="0"/>
              <a:t>If processor  needs to process floating point data, the word length that  works for integer type data is no sufficient. A narrower option  may works but takes more time.</a:t>
            </a:r>
          </a:p>
          <a:p>
            <a:pPr marL="171450" indent="0">
              <a:buNone/>
            </a:pPr>
            <a:r>
              <a:rPr lang="en-US" sz="2200" dirty="0"/>
              <a:t>4. Power Consumption: </a:t>
            </a:r>
          </a:p>
          <a:p>
            <a:pPr marL="514350" indent="-342900"/>
            <a:r>
              <a:rPr lang="en-US" sz="2200" dirty="0"/>
              <a:t>Power consumption may not a deciding factor for fixed system but when it comes to a  portable handheld device, it becomes a crucial point. </a:t>
            </a:r>
          </a:p>
          <a:p>
            <a:pPr marL="514350" indent="-342900"/>
            <a:r>
              <a:rPr lang="en-US" sz="2200" dirty="0"/>
              <a:t>Both  the standby and peak power consumption of processor are to  be considered. </a:t>
            </a:r>
          </a:p>
          <a:p>
            <a:pPr marL="514350" indent="-342900"/>
            <a:r>
              <a:rPr lang="en-US" sz="2200" dirty="0"/>
              <a:t>For example, the low power consumed by  mobile phone in standby or sleep and active mode should  low.</a:t>
            </a:r>
          </a:p>
          <a:p>
            <a:pPr marL="171450" indent="0">
              <a:buNone/>
            </a:pPr>
            <a:r>
              <a:rPr lang="en-US" sz="2200" dirty="0"/>
              <a:t>5. Prior Experience: </a:t>
            </a:r>
          </a:p>
          <a:p>
            <a:pPr marL="514350" indent="-342900"/>
            <a:r>
              <a:rPr lang="en-US" sz="2200" dirty="0"/>
              <a:t>While working in a project, a designer  would chose a processor with which he has experience. </a:t>
            </a:r>
          </a:p>
          <a:p>
            <a:pPr marL="514350" indent="-342900"/>
            <a:r>
              <a:rPr lang="en-US" sz="2200" dirty="0"/>
              <a:t>The  availability of development and libraries for the SW for a  processor contributes to the performance.</a:t>
            </a:r>
          </a:p>
          <a:p>
            <a:pPr marL="400050"/>
            <a:endParaRPr lang="en-US" sz="2200" dirty="0"/>
          </a:p>
        </p:txBody>
      </p:sp>
    </p:spTree>
    <p:extLst>
      <p:ext uri="{BB962C8B-B14F-4D97-AF65-F5344CB8AC3E}">
        <p14:creationId xmlns:p14="http://schemas.microsoft.com/office/powerpoint/2010/main" val="9917364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Selecting a Microprocessor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638800"/>
          </a:xfrm>
        </p:spPr>
        <p:txBody>
          <a:bodyPr>
            <a:noAutofit/>
          </a:bodyPr>
          <a:lstStyle/>
          <a:p>
            <a:pPr marL="171450" indent="0">
              <a:buNone/>
            </a:pPr>
            <a:r>
              <a:rPr lang="en-US" sz="2200" dirty="0"/>
              <a:t>6. Size: </a:t>
            </a:r>
          </a:p>
          <a:p>
            <a:pPr marL="400050"/>
            <a:r>
              <a:rPr lang="en-US" sz="2200" dirty="0"/>
              <a:t>The actual physical size of the processor may impact  the design when the trend is going for slim smart devices.</a:t>
            </a:r>
          </a:p>
          <a:p>
            <a:pPr marL="400050"/>
            <a:r>
              <a:rPr lang="en-US" sz="2200" dirty="0"/>
              <a:t>Everything, including processor is required to be small.</a:t>
            </a:r>
          </a:p>
          <a:p>
            <a:pPr marL="171450" indent="0">
              <a:buNone/>
            </a:pPr>
            <a:r>
              <a:rPr lang="en-US" sz="2200" dirty="0"/>
              <a:t>7. Cost: </a:t>
            </a:r>
          </a:p>
          <a:p>
            <a:pPr marL="514350" indent="-342900"/>
            <a:r>
              <a:rPr lang="en-US" sz="2200" dirty="0"/>
              <a:t>The price of the processor is the ultimate selection  factor. </a:t>
            </a:r>
          </a:p>
          <a:p>
            <a:pPr marL="514350" indent="-342900"/>
            <a:r>
              <a:rPr lang="en-US" sz="2200" dirty="0"/>
              <a:t>The available project budget may not accommodate  expensive processor then designer selects the low cost  processor.</a:t>
            </a:r>
          </a:p>
          <a:p>
            <a:pPr marL="400050"/>
            <a:endParaRPr lang="en-US" sz="2200" dirty="0"/>
          </a:p>
        </p:txBody>
      </p:sp>
    </p:spTree>
    <p:extLst>
      <p:ext uri="{BB962C8B-B14F-4D97-AF65-F5344CB8AC3E}">
        <p14:creationId xmlns:p14="http://schemas.microsoft.com/office/powerpoint/2010/main" val="150895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Basic Logic Gates</a:t>
            </a:r>
          </a:p>
        </p:txBody>
      </p:sp>
      <p:pic>
        <p:nvPicPr>
          <p:cNvPr id="4" name="Content Placeholder 3">
            <a:extLst>
              <a:ext uri="{FF2B5EF4-FFF2-40B4-BE49-F238E27FC236}">
                <a16:creationId xmlns:a16="http://schemas.microsoft.com/office/drawing/2014/main" id="{D3CCD436-D93F-4733-8F25-D1F259E0603C}"/>
              </a:ext>
            </a:extLst>
          </p:cNvPr>
          <p:cNvPicPr>
            <a:picLocks noGrp="1" noChangeAspect="1"/>
          </p:cNvPicPr>
          <p:nvPr>
            <p:ph idx="1"/>
          </p:nvPr>
        </p:nvPicPr>
        <p:blipFill>
          <a:blip r:embed="rId3"/>
          <a:stretch>
            <a:fillRect/>
          </a:stretch>
        </p:blipFill>
        <p:spPr>
          <a:xfrm>
            <a:off x="1856085" y="1447582"/>
            <a:ext cx="8529043" cy="5029636"/>
          </a:xfrm>
          <a:prstGeom prst="rect">
            <a:avLst/>
          </a:prstGeom>
        </p:spPr>
      </p:pic>
    </p:spTree>
    <p:extLst>
      <p:ext uri="{BB962C8B-B14F-4D97-AF65-F5344CB8AC3E}">
        <p14:creationId xmlns:p14="http://schemas.microsoft.com/office/powerpoint/2010/main" val="115757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800" dirty="0"/>
              <a:t>CMOS transistor implementations  of some basic logic gates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850231" y="1395167"/>
            <a:ext cx="10539663" cy="5133970"/>
          </a:xfrm>
        </p:spPr>
        <p:txBody>
          <a:bodyPr>
            <a:normAutofit/>
          </a:bodyPr>
          <a:lstStyle/>
          <a:p>
            <a:pPr marL="400050" lvl="1" indent="0">
              <a:buNone/>
            </a:pPr>
            <a:endParaRPr lang="en-US" sz="2000" dirty="0"/>
          </a:p>
        </p:txBody>
      </p:sp>
      <p:grpSp>
        <p:nvGrpSpPr>
          <p:cNvPr id="6" name="object 2">
            <a:extLst>
              <a:ext uri="{FF2B5EF4-FFF2-40B4-BE49-F238E27FC236}">
                <a16:creationId xmlns:a16="http://schemas.microsoft.com/office/drawing/2014/main" id="{B63603FB-C38D-4147-9D57-0B7B13DBE13A}"/>
              </a:ext>
            </a:extLst>
          </p:cNvPr>
          <p:cNvGrpSpPr/>
          <p:nvPr/>
        </p:nvGrpSpPr>
        <p:grpSpPr>
          <a:xfrm>
            <a:off x="1194727" y="1762946"/>
            <a:ext cx="8776970" cy="5271770"/>
            <a:chOff x="0" y="1586483"/>
            <a:chExt cx="8776970" cy="5271770"/>
          </a:xfrm>
        </p:grpSpPr>
        <p:sp>
          <p:nvSpPr>
            <p:cNvPr id="7" name="object 3">
              <a:extLst>
                <a:ext uri="{FF2B5EF4-FFF2-40B4-BE49-F238E27FC236}">
                  <a16:creationId xmlns:a16="http://schemas.microsoft.com/office/drawing/2014/main" id="{A537FBAF-9F5D-4F0D-8523-8C44434FD3AA}"/>
                </a:ext>
              </a:extLst>
            </p:cNvPr>
            <p:cNvSpPr/>
            <p:nvPr/>
          </p:nvSpPr>
          <p:spPr>
            <a:xfrm>
              <a:off x="0" y="4069781"/>
              <a:ext cx="447040" cy="2788285"/>
            </a:xfrm>
            <a:custGeom>
              <a:avLst/>
              <a:gdLst/>
              <a:ahLst/>
              <a:cxnLst/>
              <a:rect l="l" t="t" r="r" b="b"/>
              <a:pathLst>
                <a:path w="447040" h="2788284">
                  <a:moveTo>
                    <a:pt x="0" y="0"/>
                  </a:moveTo>
                  <a:lnTo>
                    <a:pt x="0" y="2788217"/>
                  </a:lnTo>
                  <a:lnTo>
                    <a:pt x="446591" y="2788217"/>
                  </a:lnTo>
                  <a:lnTo>
                    <a:pt x="0" y="0"/>
                  </a:lnTo>
                  <a:close/>
                </a:path>
              </a:pathLst>
            </a:custGeom>
            <a:solidFill>
              <a:srgbClr val="90C225">
                <a:alpha val="85096"/>
              </a:srgbClr>
            </a:solidFill>
          </p:spPr>
          <p:txBody>
            <a:bodyPr wrap="square" lIns="0" tIns="0" rIns="0" bIns="0" rtlCol="0"/>
            <a:lstStyle/>
            <a:p>
              <a:endParaRPr/>
            </a:p>
          </p:txBody>
        </p:sp>
        <p:sp>
          <p:nvSpPr>
            <p:cNvPr id="8" name="object 4">
              <a:extLst>
                <a:ext uri="{FF2B5EF4-FFF2-40B4-BE49-F238E27FC236}">
                  <a16:creationId xmlns:a16="http://schemas.microsoft.com/office/drawing/2014/main" id="{06A891C9-40CB-41D9-B24A-6D30516CA9B0}"/>
                </a:ext>
              </a:extLst>
            </p:cNvPr>
            <p:cNvSpPr/>
            <p:nvPr/>
          </p:nvSpPr>
          <p:spPr>
            <a:xfrm>
              <a:off x="318515" y="1586483"/>
              <a:ext cx="8458200" cy="4343400"/>
            </a:xfrm>
            <a:prstGeom prst="rect">
              <a:avLst/>
            </a:prstGeom>
            <a:blipFill>
              <a:blip r:embed="rId3" cstate="print"/>
              <a:stretch>
                <a:fillRect/>
              </a:stretch>
            </a:blipFill>
          </p:spPr>
          <p:txBody>
            <a:bodyPr wrap="square" lIns="0" tIns="0" rIns="0" bIns="0" rtlCol="0"/>
            <a:lstStyle/>
            <a:p>
              <a:endParaRPr/>
            </a:p>
          </p:txBody>
        </p:sp>
      </p:grpSp>
      <p:sp>
        <p:nvSpPr>
          <p:cNvPr id="9" name="object 21">
            <a:extLst>
              <a:ext uri="{FF2B5EF4-FFF2-40B4-BE49-F238E27FC236}">
                <a16:creationId xmlns:a16="http://schemas.microsoft.com/office/drawing/2014/main" id="{5320583A-BC23-4A72-8ABE-4C25CD7762AD}"/>
              </a:ext>
            </a:extLst>
          </p:cNvPr>
          <p:cNvSpPr txBox="1"/>
          <p:nvPr/>
        </p:nvSpPr>
        <p:spPr>
          <a:xfrm>
            <a:off x="1864334" y="6177747"/>
            <a:ext cx="7437755" cy="290830"/>
          </a:xfrm>
          <a:prstGeom prst="rect">
            <a:avLst/>
          </a:prstGeom>
        </p:spPr>
        <p:txBody>
          <a:bodyPr vert="horz" wrap="square" lIns="0" tIns="0" rIns="0" bIns="0" rtlCol="0">
            <a:spAutoFit/>
          </a:bodyPr>
          <a:lstStyle/>
          <a:p>
            <a:pPr marL="12700">
              <a:lnSpc>
                <a:spcPts val="2150"/>
              </a:lnSpc>
            </a:pPr>
            <a:r>
              <a:rPr sz="1800" spc="-5" dirty="0">
                <a:latin typeface="Trebuchet MS"/>
                <a:cs typeface="Trebuchet MS"/>
              </a:rPr>
              <a:t>(a) nMOS </a:t>
            </a:r>
            <a:r>
              <a:rPr sz="1800" dirty="0">
                <a:latin typeface="Trebuchet MS"/>
                <a:cs typeface="Trebuchet MS"/>
              </a:rPr>
              <a:t>, </a:t>
            </a:r>
            <a:r>
              <a:rPr sz="1800" spc="-5" dirty="0">
                <a:latin typeface="Trebuchet MS"/>
                <a:cs typeface="Trebuchet MS"/>
              </a:rPr>
              <a:t>(b) pMOS </a:t>
            </a:r>
            <a:r>
              <a:rPr sz="1800" spc="-30" dirty="0">
                <a:latin typeface="Trebuchet MS"/>
                <a:cs typeface="Trebuchet MS"/>
              </a:rPr>
              <a:t>transistor, </a:t>
            </a:r>
            <a:r>
              <a:rPr sz="1800" spc="-5" dirty="0">
                <a:latin typeface="Trebuchet MS"/>
                <a:cs typeface="Trebuchet MS"/>
              </a:rPr>
              <a:t>(c) </a:t>
            </a:r>
            <a:r>
              <a:rPr sz="1800" spc="-35" dirty="0">
                <a:latin typeface="Trebuchet MS"/>
                <a:cs typeface="Trebuchet MS"/>
              </a:rPr>
              <a:t>inverter, </a:t>
            </a:r>
            <a:r>
              <a:rPr sz="1800" spc="-5" dirty="0">
                <a:latin typeface="Trebuchet MS"/>
                <a:cs typeface="Trebuchet MS"/>
              </a:rPr>
              <a:t>(d) NAND gate, (e) NOR</a:t>
            </a:r>
            <a:r>
              <a:rPr sz="1800" spc="75" dirty="0">
                <a:latin typeface="Trebuchet MS"/>
                <a:cs typeface="Trebuchet MS"/>
              </a:rPr>
              <a:t> </a:t>
            </a:r>
            <a:r>
              <a:rPr sz="1800" spc="-10" dirty="0">
                <a:latin typeface="Trebuchet MS"/>
                <a:cs typeface="Trebuchet MS"/>
              </a:rPr>
              <a:t>gate</a:t>
            </a:r>
            <a:endParaRPr sz="1800" dirty="0">
              <a:latin typeface="Trebuchet MS"/>
              <a:cs typeface="Trebuchet MS"/>
            </a:endParaRPr>
          </a:p>
        </p:txBody>
      </p:sp>
    </p:spTree>
    <p:extLst>
      <p:ext uri="{BB962C8B-B14F-4D97-AF65-F5344CB8AC3E}">
        <p14:creationId xmlns:p14="http://schemas.microsoft.com/office/powerpoint/2010/main" val="220124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Combinational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850231" y="1395167"/>
            <a:ext cx="10539663" cy="5133970"/>
          </a:xfrm>
        </p:spPr>
        <p:txBody>
          <a:bodyPr>
            <a:normAutofit/>
          </a:bodyPr>
          <a:lstStyle/>
          <a:p>
            <a:pPr marL="457200" indent="-457200"/>
            <a:r>
              <a:rPr lang="en-US" sz="2200" dirty="0"/>
              <a:t>A combinational circuit is a digital circuit whose output is  purely a function of its current inputs; such a circuit has no  memory of past inputs</a:t>
            </a:r>
          </a:p>
          <a:p>
            <a:pPr marL="457200" indent="-457200"/>
            <a:r>
              <a:rPr lang="en-US" sz="2200" dirty="0"/>
              <a:t>Use basic logic gates to design combinational circuit</a:t>
            </a:r>
          </a:p>
        </p:txBody>
      </p:sp>
      <p:sp>
        <p:nvSpPr>
          <p:cNvPr id="4" name="object 4">
            <a:extLst>
              <a:ext uri="{FF2B5EF4-FFF2-40B4-BE49-F238E27FC236}">
                <a16:creationId xmlns:a16="http://schemas.microsoft.com/office/drawing/2014/main" id="{D1B3A48E-4200-4C6D-AAA5-3D14A4807DEB}"/>
              </a:ext>
            </a:extLst>
          </p:cNvPr>
          <p:cNvSpPr/>
          <p:nvPr/>
        </p:nvSpPr>
        <p:spPr>
          <a:xfrm>
            <a:off x="5114182" y="3429000"/>
            <a:ext cx="1676400" cy="762000"/>
          </a:xfrm>
          <a:custGeom>
            <a:avLst/>
            <a:gdLst/>
            <a:ahLst/>
            <a:cxnLst/>
            <a:rect l="l" t="t" r="r" b="b"/>
            <a:pathLst>
              <a:path w="1676400" h="762000">
                <a:moveTo>
                  <a:pt x="1676400" y="0"/>
                </a:moveTo>
                <a:lnTo>
                  <a:pt x="0" y="0"/>
                </a:lnTo>
                <a:lnTo>
                  <a:pt x="0" y="762000"/>
                </a:lnTo>
                <a:lnTo>
                  <a:pt x="1676400" y="762000"/>
                </a:lnTo>
                <a:lnTo>
                  <a:pt x="1676400" y="0"/>
                </a:lnTo>
                <a:close/>
              </a:path>
            </a:pathLst>
          </a:custGeom>
          <a:solidFill>
            <a:srgbClr val="90C225"/>
          </a:solidFill>
        </p:spPr>
        <p:txBody>
          <a:bodyPr wrap="square" lIns="0" tIns="0" rIns="0" bIns="0" rtlCol="0"/>
          <a:lstStyle/>
          <a:p>
            <a:endParaRPr/>
          </a:p>
        </p:txBody>
      </p:sp>
      <p:sp>
        <p:nvSpPr>
          <p:cNvPr id="5" name="object 5">
            <a:extLst>
              <a:ext uri="{FF2B5EF4-FFF2-40B4-BE49-F238E27FC236}">
                <a16:creationId xmlns:a16="http://schemas.microsoft.com/office/drawing/2014/main" id="{7F24E92F-779F-4185-A184-837014211A49}"/>
              </a:ext>
            </a:extLst>
          </p:cNvPr>
          <p:cNvSpPr txBox="1"/>
          <p:nvPr/>
        </p:nvSpPr>
        <p:spPr>
          <a:xfrm>
            <a:off x="5114182" y="3429000"/>
            <a:ext cx="1676400" cy="762000"/>
          </a:xfrm>
          <a:prstGeom prst="rect">
            <a:avLst/>
          </a:prstGeom>
          <a:ln w="19811">
            <a:solidFill>
              <a:srgbClr val="688E18"/>
            </a:solidFill>
          </a:ln>
        </p:spPr>
        <p:txBody>
          <a:bodyPr vert="horz" wrap="square" lIns="0" tIns="100330" rIns="0" bIns="0" rtlCol="0">
            <a:spAutoFit/>
          </a:bodyPr>
          <a:lstStyle/>
          <a:p>
            <a:pPr marL="403860" marR="93345" indent="-306705">
              <a:lnSpc>
                <a:spcPct val="100000"/>
              </a:lnSpc>
              <a:spcBef>
                <a:spcPts val="790"/>
              </a:spcBef>
            </a:pPr>
            <a:r>
              <a:rPr sz="1800" spc="-5" dirty="0">
                <a:solidFill>
                  <a:srgbClr val="FFFFFF"/>
                </a:solidFill>
                <a:latin typeface="Trebuchet MS"/>
                <a:cs typeface="Trebuchet MS"/>
              </a:rPr>
              <a:t>Com</a:t>
            </a:r>
            <a:r>
              <a:rPr sz="1800" spc="5" dirty="0">
                <a:solidFill>
                  <a:srgbClr val="FFFFFF"/>
                </a:solidFill>
                <a:latin typeface="Trebuchet MS"/>
                <a:cs typeface="Trebuchet MS"/>
              </a:rPr>
              <a:t>b</a:t>
            </a:r>
            <a:r>
              <a:rPr sz="1800" spc="-5" dirty="0">
                <a:solidFill>
                  <a:srgbClr val="FFFFFF"/>
                </a:solidFill>
                <a:latin typeface="Trebuchet MS"/>
                <a:cs typeface="Trebuchet MS"/>
              </a:rPr>
              <a:t>in</a:t>
            </a:r>
            <a:r>
              <a:rPr sz="1800" spc="5" dirty="0">
                <a:solidFill>
                  <a:srgbClr val="FFFFFF"/>
                </a:solidFill>
                <a:latin typeface="Trebuchet MS"/>
                <a:cs typeface="Trebuchet MS"/>
              </a:rPr>
              <a:t>a</a:t>
            </a:r>
            <a:r>
              <a:rPr sz="1800" spc="-5" dirty="0">
                <a:solidFill>
                  <a:srgbClr val="FFFFFF"/>
                </a:solidFill>
                <a:latin typeface="Trebuchet MS"/>
                <a:cs typeface="Trebuchet MS"/>
              </a:rPr>
              <a:t>ti</a:t>
            </a:r>
            <a:r>
              <a:rPr sz="1800" spc="-10" dirty="0">
                <a:solidFill>
                  <a:srgbClr val="FFFFFF"/>
                </a:solidFill>
                <a:latin typeface="Trebuchet MS"/>
                <a:cs typeface="Trebuchet MS"/>
              </a:rPr>
              <a:t>o</a:t>
            </a:r>
            <a:r>
              <a:rPr sz="1800" spc="-5" dirty="0">
                <a:solidFill>
                  <a:srgbClr val="FFFFFF"/>
                </a:solidFill>
                <a:latin typeface="Trebuchet MS"/>
                <a:cs typeface="Trebuchet MS"/>
              </a:rPr>
              <a:t>nal  logic</a:t>
            </a:r>
            <a:r>
              <a:rPr sz="1800" spc="-40" dirty="0">
                <a:solidFill>
                  <a:srgbClr val="FFFFFF"/>
                </a:solidFill>
                <a:latin typeface="Trebuchet MS"/>
                <a:cs typeface="Trebuchet MS"/>
              </a:rPr>
              <a:t> </a:t>
            </a:r>
            <a:r>
              <a:rPr sz="1800" spc="-5" dirty="0">
                <a:solidFill>
                  <a:srgbClr val="FFFFFF"/>
                </a:solidFill>
                <a:latin typeface="Trebuchet MS"/>
                <a:cs typeface="Trebuchet MS"/>
              </a:rPr>
              <a:t>ckt</a:t>
            </a:r>
            <a:endParaRPr sz="1800" dirty="0">
              <a:latin typeface="Trebuchet MS"/>
              <a:cs typeface="Trebuchet MS"/>
            </a:endParaRPr>
          </a:p>
        </p:txBody>
      </p:sp>
      <p:grpSp>
        <p:nvGrpSpPr>
          <p:cNvPr id="6" name="object 6">
            <a:extLst>
              <a:ext uri="{FF2B5EF4-FFF2-40B4-BE49-F238E27FC236}">
                <a16:creationId xmlns:a16="http://schemas.microsoft.com/office/drawing/2014/main" id="{DD3447BC-0A70-4F42-9263-30BBC537F06D}"/>
              </a:ext>
            </a:extLst>
          </p:cNvPr>
          <p:cNvGrpSpPr/>
          <p:nvPr/>
        </p:nvGrpSpPr>
        <p:grpSpPr>
          <a:xfrm>
            <a:off x="3523888" y="3565398"/>
            <a:ext cx="4002404" cy="567690"/>
            <a:chOff x="1229867" y="3870959"/>
            <a:chExt cx="4002404" cy="567690"/>
          </a:xfrm>
        </p:grpSpPr>
        <p:sp>
          <p:nvSpPr>
            <p:cNvPr id="7" name="object 7">
              <a:extLst>
                <a:ext uri="{FF2B5EF4-FFF2-40B4-BE49-F238E27FC236}">
                  <a16:creationId xmlns:a16="http://schemas.microsoft.com/office/drawing/2014/main" id="{15B965A2-F7CD-4412-996A-8ABDA002382E}"/>
                </a:ext>
              </a:extLst>
            </p:cNvPr>
            <p:cNvSpPr/>
            <p:nvPr/>
          </p:nvSpPr>
          <p:spPr>
            <a:xfrm>
              <a:off x="2127250" y="4076699"/>
              <a:ext cx="3105150" cy="76200"/>
            </a:xfrm>
            <a:custGeom>
              <a:avLst/>
              <a:gdLst/>
              <a:ahLst/>
              <a:cxnLst/>
              <a:rect l="l" t="t" r="r" b="b"/>
              <a:pathLst>
                <a:path w="3105150" h="76200">
                  <a:moveTo>
                    <a:pt x="692150" y="38100"/>
                  </a:moveTo>
                  <a:lnTo>
                    <a:pt x="679450" y="31750"/>
                  </a:lnTo>
                  <a:lnTo>
                    <a:pt x="615950" y="0"/>
                  </a:lnTo>
                  <a:lnTo>
                    <a:pt x="615950" y="31750"/>
                  </a:lnTo>
                  <a:lnTo>
                    <a:pt x="2794" y="31750"/>
                  </a:lnTo>
                  <a:lnTo>
                    <a:pt x="0" y="34544"/>
                  </a:lnTo>
                  <a:lnTo>
                    <a:pt x="0" y="41656"/>
                  </a:lnTo>
                  <a:lnTo>
                    <a:pt x="2794" y="44450"/>
                  </a:lnTo>
                  <a:lnTo>
                    <a:pt x="615950" y="44450"/>
                  </a:lnTo>
                  <a:lnTo>
                    <a:pt x="615950" y="76200"/>
                  </a:lnTo>
                  <a:lnTo>
                    <a:pt x="679450" y="44450"/>
                  </a:lnTo>
                  <a:lnTo>
                    <a:pt x="692150" y="38100"/>
                  </a:lnTo>
                  <a:close/>
                </a:path>
                <a:path w="3105150" h="76200">
                  <a:moveTo>
                    <a:pt x="3104642" y="38100"/>
                  </a:moveTo>
                  <a:lnTo>
                    <a:pt x="3091942" y="31750"/>
                  </a:lnTo>
                  <a:lnTo>
                    <a:pt x="3028442" y="0"/>
                  </a:lnTo>
                  <a:lnTo>
                    <a:pt x="3028442" y="31750"/>
                  </a:lnTo>
                  <a:lnTo>
                    <a:pt x="2339086" y="31750"/>
                  </a:lnTo>
                  <a:lnTo>
                    <a:pt x="2336292" y="34544"/>
                  </a:lnTo>
                  <a:lnTo>
                    <a:pt x="2336292" y="41656"/>
                  </a:lnTo>
                  <a:lnTo>
                    <a:pt x="2339086" y="44450"/>
                  </a:lnTo>
                  <a:lnTo>
                    <a:pt x="3028442" y="44450"/>
                  </a:lnTo>
                  <a:lnTo>
                    <a:pt x="3028442" y="76200"/>
                  </a:lnTo>
                  <a:lnTo>
                    <a:pt x="3091942" y="44450"/>
                  </a:lnTo>
                  <a:lnTo>
                    <a:pt x="3104642" y="38100"/>
                  </a:lnTo>
                  <a:close/>
                </a:path>
              </a:pathLst>
            </a:custGeom>
            <a:solidFill>
              <a:srgbClr val="90C225"/>
            </a:solidFill>
          </p:spPr>
          <p:txBody>
            <a:bodyPr wrap="square" lIns="0" tIns="0" rIns="0" bIns="0" rtlCol="0"/>
            <a:lstStyle/>
            <a:p>
              <a:endParaRPr/>
            </a:p>
          </p:txBody>
        </p:sp>
        <p:sp>
          <p:nvSpPr>
            <p:cNvPr id="8" name="object 8">
              <a:extLst>
                <a:ext uri="{FF2B5EF4-FFF2-40B4-BE49-F238E27FC236}">
                  <a16:creationId xmlns:a16="http://schemas.microsoft.com/office/drawing/2014/main" id="{D2613602-8606-44F2-9003-43173BD13918}"/>
                </a:ext>
              </a:extLst>
            </p:cNvPr>
            <p:cNvSpPr/>
            <p:nvPr/>
          </p:nvSpPr>
          <p:spPr>
            <a:xfrm>
              <a:off x="1229867" y="3870959"/>
              <a:ext cx="931926" cy="567689"/>
            </a:xfrm>
            <a:prstGeom prst="rect">
              <a:avLst/>
            </a:prstGeom>
            <a:blipFill>
              <a:blip r:embed="rId3" cstate="print"/>
              <a:stretch>
                <a:fillRect/>
              </a:stretch>
            </a:blipFill>
          </p:spPr>
          <p:txBody>
            <a:bodyPr wrap="square" lIns="0" tIns="0" rIns="0" bIns="0" rtlCol="0"/>
            <a:lstStyle/>
            <a:p>
              <a:endParaRPr/>
            </a:p>
          </p:txBody>
        </p:sp>
      </p:grpSp>
      <p:sp>
        <p:nvSpPr>
          <p:cNvPr id="9" name="object 9">
            <a:extLst>
              <a:ext uri="{FF2B5EF4-FFF2-40B4-BE49-F238E27FC236}">
                <a16:creationId xmlns:a16="http://schemas.microsoft.com/office/drawing/2014/main" id="{9FFED602-F64B-4C05-A13D-389BDD45525E}"/>
              </a:ext>
            </a:extLst>
          </p:cNvPr>
          <p:cNvSpPr txBox="1"/>
          <p:nvPr/>
        </p:nvSpPr>
        <p:spPr>
          <a:xfrm>
            <a:off x="3676670" y="3634944"/>
            <a:ext cx="619760"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rebuchet MS"/>
                <a:cs typeface="Trebuchet MS"/>
              </a:rPr>
              <a:t>input</a:t>
            </a:r>
            <a:endParaRPr sz="2000">
              <a:latin typeface="Trebuchet MS"/>
              <a:cs typeface="Trebuchet MS"/>
            </a:endParaRPr>
          </a:p>
        </p:txBody>
      </p:sp>
      <p:sp>
        <p:nvSpPr>
          <p:cNvPr id="10" name="object 10">
            <a:extLst>
              <a:ext uri="{FF2B5EF4-FFF2-40B4-BE49-F238E27FC236}">
                <a16:creationId xmlns:a16="http://schemas.microsoft.com/office/drawing/2014/main" id="{039467B1-1B80-42F9-9F56-1F3AF31D86C9}"/>
              </a:ext>
            </a:extLst>
          </p:cNvPr>
          <p:cNvSpPr/>
          <p:nvPr/>
        </p:nvSpPr>
        <p:spPr>
          <a:xfrm>
            <a:off x="7516768" y="3574555"/>
            <a:ext cx="985265" cy="511289"/>
          </a:xfrm>
          <a:prstGeom prst="rect">
            <a:avLst/>
          </a:prstGeom>
          <a:blipFill>
            <a:blip r:embed="rId4"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037ED0F4-C0C7-48FF-AF54-A99149C93E1A}"/>
              </a:ext>
            </a:extLst>
          </p:cNvPr>
          <p:cNvSpPr txBox="1"/>
          <p:nvPr/>
        </p:nvSpPr>
        <p:spPr>
          <a:xfrm>
            <a:off x="7653167" y="3636772"/>
            <a:ext cx="7054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a:cs typeface="Trebuchet MS"/>
              </a:rPr>
              <a:t>output</a:t>
            </a:r>
            <a:endParaRPr sz="1800">
              <a:latin typeface="Trebuchet MS"/>
              <a:cs typeface="Trebuchet MS"/>
            </a:endParaRPr>
          </a:p>
        </p:txBody>
      </p:sp>
    </p:spTree>
    <p:extLst>
      <p:ext uri="{BB962C8B-B14F-4D97-AF65-F5344CB8AC3E}">
        <p14:creationId xmlns:p14="http://schemas.microsoft.com/office/powerpoint/2010/main" val="420283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200" dirty="0"/>
              <a:t>General steps for combinational logic design</a:t>
            </a: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566358" cy="5294391"/>
          </a:xfrm>
        </p:spPr>
        <p:txBody>
          <a:bodyPr>
            <a:normAutofit/>
          </a:bodyPr>
          <a:lstStyle/>
          <a:p>
            <a:pPr marL="457200" indent="-457200">
              <a:buFont typeface="+mj-lt"/>
              <a:buAutoNum type="arabicPeriod"/>
            </a:pPr>
            <a:r>
              <a:rPr lang="en-US" sz="2200" dirty="0"/>
              <a:t>The description is translated into a truth table with all possible combinations of inputs values</a:t>
            </a:r>
          </a:p>
          <a:p>
            <a:pPr marL="457200" indent="-457200">
              <a:buFont typeface="+mj-lt"/>
              <a:buAutoNum type="arabicPeriod"/>
            </a:pPr>
            <a:r>
              <a:rPr lang="en-US" sz="2200" dirty="0"/>
              <a:t>The input values lies on the left of the truth table and the corresponding output values of the inputs lies on the right of the truth table</a:t>
            </a:r>
          </a:p>
          <a:p>
            <a:pPr marL="457200" indent="-457200">
              <a:buFont typeface="+mj-lt"/>
              <a:buAutoNum type="arabicPeriod"/>
            </a:pPr>
            <a:r>
              <a:rPr lang="en-US" sz="2200" dirty="0"/>
              <a:t>For each output, we have to derive the equations. The equation may contain number of combinations of the inputs. The number of combinations depends on the number of high(1) value on each column of the output. Rows of the inputs are used to derive the equation corresponding to the high output of the column. And the equation must be further minimized</a:t>
            </a:r>
          </a:p>
          <a:p>
            <a:pPr marL="457200" indent="-457200">
              <a:buFont typeface="+mj-lt"/>
              <a:buAutoNum type="arabicPeriod"/>
            </a:pPr>
            <a:r>
              <a:rPr lang="en-US" sz="2200" dirty="0"/>
              <a:t>Another way to derive minimized equation directly id by using k-map. It is always better to use k-map unless the design is too simple(when the output column consist of only one high value)</a:t>
            </a:r>
          </a:p>
          <a:p>
            <a:pPr marL="457200" indent="-457200">
              <a:buFont typeface="+mj-lt"/>
              <a:buAutoNum type="arabicPeriod"/>
            </a:pPr>
            <a:r>
              <a:rPr lang="en-US" sz="2200" dirty="0"/>
              <a:t>The final equation is translated into an equivalent circuit diagram using logic gates</a:t>
            </a:r>
          </a:p>
        </p:txBody>
      </p:sp>
    </p:spTree>
    <p:extLst>
      <p:ext uri="{BB962C8B-B14F-4D97-AF65-F5344CB8AC3E}">
        <p14:creationId xmlns:p14="http://schemas.microsoft.com/office/powerpoint/2010/main" val="127476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200" dirty="0"/>
              <a:t>Combinational logic design example:</a:t>
            </a: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566358" cy="5294391"/>
          </a:xfrm>
        </p:spPr>
        <p:txBody>
          <a:bodyPr>
            <a:normAutofit/>
          </a:bodyPr>
          <a:lstStyle/>
          <a:p>
            <a:pPr marL="0" indent="0">
              <a:buNone/>
            </a:pPr>
            <a:r>
              <a:rPr lang="en-US" sz="2200" dirty="0"/>
              <a:t>Q. In an alarm system of a bank, three sensor are implemented and the alarm is </a:t>
            </a:r>
            <a:br>
              <a:rPr lang="en-US" sz="2200" dirty="0"/>
            </a:br>
            <a:r>
              <a:rPr lang="en-US" sz="2200" dirty="0"/>
              <a:t>     triggered when at least two sensor detect the change. Assuming sensors to </a:t>
            </a:r>
            <a:br>
              <a:rPr lang="en-US" sz="2200" dirty="0"/>
            </a:br>
            <a:r>
              <a:rPr lang="en-US" sz="2200" dirty="0"/>
              <a:t>     output digital values, design a combinational circuit for alarm system.</a:t>
            </a:r>
          </a:p>
          <a:p>
            <a:pPr marL="0" indent="0">
              <a:buNone/>
            </a:pPr>
            <a:endParaRPr lang="en-US" sz="2200" dirty="0"/>
          </a:p>
        </p:txBody>
      </p:sp>
      <p:pic>
        <p:nvPicPr>
          <p:cNvPr id="8" name="Picture 7">
            <a:extLst>
              <a:ext uri="{FF2B5EF4-FFF2-40B4-BE49-F238E27FC236}">
                <a16:creationId xmlns:a16="http://schemas.microsoft.com/office/drawing/2014/main" id="{739BAE2D-774F-4087-998F-BF69AB404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013410" y="22027"/>
            <a:ext cx="5471361" cy="7295147"/>
          </a:xfrm>
          <a:prstGeom prst="rect">
            <a:avLst/>
          </a:prstGeom>
        </p:spPr>
      </p:pic>
    </p:spTree>
    <p:extLst>
      <p:ext uri="{BB962C8B-B14F-4D97-AF65-F5344CB8AC3E}">
        <p14:creationId xmlns:p14="http://schemas.microsoft.com/office/powerpoint/2010/main" val="368217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r>
              <a:rPr lang="en-US" sz="2200" dirty="0"/>
              <a:t>Register - transfer or RT level components are generally used when the design of the circuit becomes complex.</a:t>
            </a:r>
          </a:p>
          <a:p>
            <a:r>
              <a:rPr lang="en-US" sz="2200" dirty="0"/>
              <a:t>As the number of input increase, the complexities of the design increases</a:t>
            </a:r>
          </a:p>
          <a:p>
            <a:r>
              <a:rPr lang="en-US" sz="2200" dirty="0"/>
              <a:t>One of the ways to reduce design complexities is by using RT-level components</a:t>
            </a:r>
          </a:p>
          <a:p>
            <a:r>
              <a:rPr lang="en-US" sz="2200" dirty="0"/>
              <a:t>Some of the component are:</a:t>
            </a:r>
          </a:p>
          <a:p>
            <a:pPr lvl="1" indent="-342900"/>
            <a:r>
              <a:rPr lang="en-US" sz="2000" dirty="0"/>
              <a:t>Multiplexer</a:t>
            </a:r>
          </a:p>
          <a:p>
            <a:pPr lvl="1" indent="-342900"/>
            <a:r>
              <a:rPr lang="en-US" sz="2000" dirty="0"/>
              <a:t>Decoder</a:t>
            </a:r>
          </a:p>
          <a:p>
            <a:pPr lvl="1" indent="-342900"/>
            <a:r>
              <a:rPr lang="en-US" sz="2000" dirty="0"/>
              <a:t>Adder</a:t>
            </a:r>
          </a:p>
          <a:p>
            <a:pPr lvl="1" indent="-342900"/>
            <a:r>
              <a:rPr lang="en-US" sz="2000" dirty="0"/>
              <a:t>Comparator</a:t>
            </a:r>
          </a:p>
          <a:p>
            <a:pPr lvl="1" indent="-342900"/>
            <a:r>
              <a:rPr lang="en-US" sz="2000" dirty="0"/>
              <a:t>Arithmetic-Logic unit</a:t>
            </a:r>
          </a:p>
          <a:p>
            <a:pPr lvl="1" indent="-342900"/>
            <a:r>
              <a:rPr lang="en-US" sz="2000" dirty="0"/>
              <a:t>Shifter</a:t>
            </a:r>
          </a:p>
          <a:p>
            <a:pPr marL="0" indent="0">
              <a:buNone/>
            </a:pPr>
            <a:endParaRPr lang="en-US" sz="2200" dirty="0"/>
          </a:p>
        </p:txBody>
      </p:sp>
    </p:spTree>
    <p:extLst>
      <p:ext uri="{BB962C8B-B14F-4D97-AF65-F5344CB8AC3E}">
        <p14:creationId xmlns:p14="http://schemas.microsoft.com/office/powerpoint/2010/main" val="123405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Multiplexer:</a:t>
                </a:r>
              </a:p>
              <a:p>
                <a:r>
                  <a:rPr lang="en-US" sz="2200" dirty="0"/>
                  <a:t>It allows only one of its data inputs to pass through to output</a:t>
                </a:r>
              </a:p>
              <a:p>
                <a:r>
                  <a:rPr lang="en-US" sz="2200" dirty="0"/>
                  <a:t>For m*1 multiplexer, there are m data inputs and one data output with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𝑚</m:t>
                    </m:r>
                  </m:oMath>
                </a14:m>
                <a:r>
                  <a:rPr lang="en-US" sz="2200" dirty="0"/>
                  <a:t> select lines</a:t>
                </a:r>
              </a:p>
              <a:p>
                <a:r>
                  <a:rPr lang="en-US" sz="2200" dirty="0"/>
                  <a:t>The value of select line determines which input data to pass through to the output</a:t>
                </a:r>
              </a:p>
              <a:p>
                <a:r>
                  <a:rPr lang="en-US" sz="2200" dirty="0"/>
                  <a:t>It can be used as parallel to </a:t>
                </a:r>
                <a:br>
                  <a:rPr lang="en-US" sz="2200" dirty="0"/>
                </a:br>
                <a:r>
                  <a:rPr lang="en-US" sz="2200" dirty="0"/>
                  <a:t>serial transmission</a:t>
                </a:r>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C6CC4063-A6FC-467C-8A5D-048002803A96}"/>
                  </a:ext>
                </a:extLst>
              </p:cNvPr>
              <p:cNvSpPr>
                <a:spLocks noGrp="1" noRot="1" noChangeAspect="1" noMove="1" noResize="1" noEditPoints="1" noAdjustHandles="1" noChangeArrowheads="1" noChangeShapeType="1" noTextEdit="1"/>
              </p:cNvSpPr>
              <p:nvPr>
                <p:ph idx="1"/>
              </p:nvPr>
            </p:nvSpPr>
            <p:spPr>
              <a:xfrm>
                <a:off x="497305" y="1395166"/>
                <a:ext cx="11125944" cy="5294391"/>
              </a:xfrm>
              <a:blipFill>
                <a:blip r:embed="rId3"/>
                <a:stretch>
                  <a:fillRect l="-712" t="-8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28C5345-316B-4BEC-9401-2BE591C48BCC}"/>
              </a:ext>
            </a:extLst>
          </p:cNvPr>
          <p:cNvPicPr>
            <a:picLocks noChangeAspect="1"/>
          </p:cNvPicPr>
          <p:nvPr/>
        </p:nvPicPr>
        <p:blipFill>
          <a:blip r:embed="rId4"/>
          <a:stretch>
            <a:fillRect/>
          </a:stretch>
        </p:blipFill>
        <p:spPr>
          <a:xfrm>
            <a:off x="5307780" y="3555941"/>
            <a:ext cx="6579419" cy="3133616"/>
          </a:xfrm>
          <a:prstGeom prst="rect">
            <a:avLst/>
          </a:prstGeom>
        </p:spPr>
      </p:pic>
    </p:spTree>
    <p:extLst>
      <p:ext uri="{BB962C8B-B14F-4D97-AF65-F5344CB8AC3E}">
        <p14:creationId xmlns:p14="http://schemas.microsoft.com/office/powerpoint/2010/main" val="341513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Decoder:</a:t>
            </a:r>
          </a:p>
          <a:p>
            <a:r>
              <a:rPr lang="en-US" sz="2200" dirty="0"/>
              <a:t>It allows exactly one of the output lines to be high at a given time for particular input</a:t>
            </a:r>
          </a:p>
          <a:p>
            <a:r>
              <a:rPr lang="en-US" sz="2200" dirty="0"/>
              <a:t>For n input lines, there will be 2^n output lines</a:t>
            </a:r>
          </a:p>
          <a:p>
            <a:r>
              <a:rPr lang="en-US" sz="2200" dirty="0"/>
              <a:t>A decoder can be used for coding the addressing lines in the memory</a:t>
            </a:r>
          </a:p>
          <a:p>
            <a:r>
              <a:rPr lang="en-US" sz="2200" dirty="0"/>
              <a:t>It can be used to convert binary</a:t>
            </a:r>
            <a:br>
              <a:rPr lang="en-US" sz="2200" dirty="0"/>
            </a:br>
            <a:r>
              <a:rPr lang="en-US" sz="2200" dirty="0"/>
              <a:t>to suitable form</a:t>
            </a:r>
          </a:p>
        </p:txBody>
      </p:sp>
      <p:sp>
        <p:nvSpPr>
          <p:cNvPr id="5" name="object 4">
            <a:extLst>
              <a:ext uri="{FF2B5EF4-FFF2-40B4-BE49-F238E27FC236}">
                <a16:creationId xmlns:a16="http://schemas.microsoft.com/office/drawing/2014/main" id="{43BF6D68-568A-4546-B648-D3F0C7B1F112}"/>
              </a:ext>
            </a:extLst>
          </p:cNvPr>
          <p:cNvSpPr/>
          <p:nvPr/>
        </p:nvSpPr>
        <p:spPr>
          <a:xfrm>
            <a:off x="5583211" y="3695609"/>
            <a:ext cx="6111483" cy="29939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8792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Decoder:</a:t>
            </a:r>
          </a:p>
          <a:p>
            <a:pPr marL="0" indent="0">
              <a:buNone/>
            </a:pPr>
            <a:r>
              <a:rPr lang="en-US" sz="2200" dirty="0"/>
              <a:t>Q1.</a:t>
            </a:r>
          </a:p>
          <a:p>
            <a:pPr marL="0" indent="0">
              <a:buNone/>
            </a:pPr>
            <a:r>
              <a:rPr lang="en-US" sz="2200" dirty="0"/>
              <a:t>A seven-segment display decoder takes a 4-bit data input D3:0 and produces  seven outputs to control light-emitting diodes to display a digit from 0 to 9 and  also A to F. Write a truth table for the outputs, and use K-maps to find Boolean  equations for outputs. Assume that illegal input values (10–15) produce a blank  readout.</a:t>
            </a:r>
          </a:p>
          <a:p>
            <a:pPr marL="0" indent="0">
              <a:buNone/>
            </a:pPr>
            <a:endParaRPr lang="en-US" sz="2200" b="1" dirty="0"/>
          </a:p>
        </p:txBody>
      </p:sp>
      <p:pic>
        <p:nvPicPr>
          <p:cNvPr id="4" name="Picture 3">
            <a:extLst>
              <a:ext uri="{FF2B5EF4-FFF2-40B4-BE49-F238E27FC236}">
                <a16:creationId xmlns:a16="http://schemas.microsoft.com/office/drawing/2014/main" id="{D86F56A2-F8AE-4FA2-887F-65589978E252}"/>
              </a:ext>
            </a:extLst>
          </p:cNvPr>
          <p:cNvPicPr>
            <a:picLocks noChangeAspect="1"/>
          </p:cNvPicPr>
          <p:nvPr/>
        </p:nvPicPr>
        <p:blipFill>
          <a:blip r:embed="rId3"/>
          <a:stretch>
            <a:fillRect/>
          </a:stretch>
        </p:blipFill>
        <p:spPr>
          <a:xfrm>
            <a:off x="2294020" y="3792907"/>
            <a:ext cx="2165685" cy="2896650"/>
          </a:xfrm>
          <a:prstGeom prst="rect">
            <a:avLst/>
          </a:prstGeom>
        </p:spPr>
      </p:pic>
      <p:pic>
        <p:nvPicPr>
          <p:cNvPr id="6" name="Picture 5">
            <a:extLst>
              <a:ext uri="{FF2B5EF4-FFF2-40B4-BE49-F238E27FC236}">
                <a16:creationId xmlns:a16="http://schemas.microsoft.com/office/drawing/2014/main" id="{6501F61B-F5A0-4B3C-91C2-810CB6DDE11E}"/>
              </a:ext>
            </a:extLst>
          </p:cNvPr>
          <p:cNvPicPr>
            <a:picLocks noChangeAspect="1"/>
          </p:cNvPicPr>
          <p:nvPr/>
        </p:nvPicPr>
        <p:blipFill>
          <a:blip r:embed="rId4"/>
          <a:stretch>
            <a:fillRect/>
          </a:stretch>
        </p:blipFill>
        <p:spPr>
          <a:xfrm>
            <a:off x="4987704" y="4640873"/>
            <a:ext cx="6635545" cy="1200718"/>
          </a:xfrm>
          <a:prstGeom prst="rect">
            <a:avLst/>
          </a:prstGeom>
        </p:spPr>
      </p:pic>
    </p:spTree>
    <p:extLst>
      <p:ext uri="{BB962C8B-B14F-4D97-AF65-F5344CB8AC3E}">
        <p14:creationId xmlns:p14="http://schemas.microsoft.com/office/powerpoint/2010/main" val="183011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2. HARDWARE &amp; SOFTWARE DESIGN ISSUES [10 Hrs.]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299388" cy="5133970"/>
          </a:xfrm>
        </p:spPr>
        <p:txBody>
          <a:bodyPr>
            <a:normAutofit/>
          </a:bodyPr>
          <a:lstStyle/>
          <a:p>
            <a:pPr marL="0" indent="0">
              <a:buNone/>
            </a:pPr>
            <a:r>
              <a:rPr lang="en-US" sz="2200" dirty="0"/>
              <a:t>2.1 Hardware Design Issues</a:t>
            </a:r>
          </a:p>
          <a:p>
            <a:pPr marL="400050" lvl="1" indent="0">
              <a:buNone/>
            </a:pPr>
            <a:r>
              <a:rPr lang="en-US" sz="2000" dirty="0"/>
              <a:t>2.1.1 Combinational And Sequential Logic</a:t>
            </a:r>
          </a:p>
          <a:p>
            <a:pPr marL="400050" lvl="1" indent="0">
              <a:buNone/>
            </a:pPr>
            <a:r>
              <a:rPr lang="en-US" sz="2000" dirty="0"/>
              <a:t>2.1.2 Custom Single-purpose Processor Design</a:t>
            </a:r>
          </a:p>
          <a:p>
            <a:pPr marL="400050" lvl="1" indent="0">
              <a:buNone/>
            </a:pPr>
            <a:r>
              <a:rPr lang="en-US" sz="2000" dirty="0"/>
              <a:t>2.1.3 Optimizing Custom Single-purpose Processor</a:t>
            </a:r>
          </a:p>
          <a:p>
            <a:pPr marL="0" indent="0">
              <a:buNone/>
            </a:pPr>
            <a:r>
              <a:rPr lang="en-US" sz="2200" dirty="0"/>
              <a:t>2.2 Software Design Issues</a:t>
            </a:r>
          </a:p>
          <a:p>
            <a:pPr marL="400050" lvl="1" indent="0">
              <a:buNone/>
            </a:pPr>
            <a:r>
              <a:rPr lang="en-US" sz="2000" dirty="0"/>
              <a:t>2.2.1 Basic Architecture</a:t>
            </a:r>
          </a:p>
          <a:p>
            <a:pPr marL="400050" lvl="1" indent="0">
              <a:buNone/>
            </a:pPr>
            <a:r>
              <a:rPr lang="en-US" sz="2000" dirty="0"/>
              <a:t>2.2.2 Operation</a:t>
            </a:r>
          </a:p>
          <a:p>
            <a:pPr marL="400050" lvl="1" indent="0">
              <a:buNone/>
            </a:pPr>
            <a:r>
              <a:rPr lang="en-US" sz="2000" dirty="0"/>
              <a:t>2.2.3 Programmer’s View</a:t>
            </a:r>
          </a:p>
          <a:p>
            <a:pPr marL="400050" lvl="1" indent="0">
              <a:buNone/>
            </a:pPr>
            <a:r>
              <a:rPr lang="en-US" sz="2000" dirty="0"/>
              <a:t>2.2.4 Development Environment</a:t>
            </a:r>
          </a:p>
          <a:p>
            <a:pPr marL="400050" lvl="1" indent="0">
              <a:buNone/>
            </a:pPr>
            <a:r>
              <a:rPr lang="en-US" sz="2000" dirty="0"/>
              <a:t>2.2.5 Application-specific Instruction Set Processor</a:t>
            </a:r>
          </a:p>
          <a:p>
            <a:pPr marL="400050" lvl="1" indent="0">
              <a:buNone/>
            </a:pPr>
            <a:r>
              <a:rPr lang="en-US" sz="2000" dirty="0"/>
              <a:t>2.2.6 Selecting A Microprocessor</a:t>
            </a:r>
          </a:p>
          <a:p>
            <a:pPr marL="400050" lvl="1" indent="0">
              <a:buNone/>
            </a:pPr>
            <a:r>
              <a:rPr lang="en-US" sz="2000" dirty="0"/>
              <a:t>2.2.7 General Purpose Processor Design</a:t>
            </a:r>
          </a:p>
        </p:txBody>
      </p:sp>
    </p:spTree>
    <p:extLst>
      <p:ext uri="{BB962C8B-B14F-4D97-AF65-F5344CB8AC3E}">
        <p14:creationId xmlns:p14="http://schemas.microsoft.com/office/powerpoint/2010/main" val="25172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Decoder:</a:t>
            </a:r>
          </a:p>
          <a:p>
            <a:pPr marL="0" indent="0">
              <a:buNone/>
            </a:pPr>
            <a:endParaRPr lang="en-US" sz="2200" b="1" dirty="0"/>
          </a:p>
        </p:txBody>
      </p:sp>
      <p:pic>
        <p:nvPicPr>
          <p:cNvPr id="5" name="Picture 4">
            <a:extLst>
              <a:ext uri="{FF2B5EF4-FFF2-40B4-BE49-F238E27FC236}">
                <a16:creationId xmlns:a16="http://schemas.microsoft.com/office/drawing/2014/main" id="{78437ADF-29FD-4582-BB43-316DEB020EB3}"/>
              </a:ext>
            </a:extLst>
          </p:cNvPr>
          <p:cNvPicPr>
            <a:picLocks noChangeAspect="1"/>
          </p:cNvPicPr>
          <p:nvPr/>
        </p:nvPicPr>
        <p:blipFill>
          <a:blip r:embed="rId3"/>
          <a:stretch>
            <a:fillRect/>
          </a:stretch>
        </p:blipFill>
        <p:spPr>
          <a:xfrm>
            <a:off x="880100" y="1890250"/>
            <a:ext cx="6755942" cy="4592117"/>
          </a:xfrm>
          <a:prstGeom prst="rect">
            <a:avLst/>
          </a:prstGeom>
        </p:spPr>
      </p:pic>
      <p:pic>
        <p:nvPicPr>
          <p:cNvPr id="6" name="Picture 5">
            <a:extLst>
              <a:ext uri="{FF2B5EF4-FFF2-40B4-BE49-F238E27FC236}">
                <a16:creationId xmlns:a16="http://schemas.microsoft.com/office/drawing/2014/main" id="{63C4F0E5-F7AA-40C3-B783-93332DE2AB84}"/>
              </a:ext>
            </a:extLst>
          </p:cNvPr>
          <p:cNvPicPr>
            <a:picLocks noChangeAspect="1"/>
          </p:cNvPicPr>
          <p:nvPr/>
        </p:nvPicPr>
        <p:blipFill>
          <a:blip r:embed="rId4"/>
          <a:stretch>
            <a:fillRect/>
          </a:stretch>
        </p:blipFill>
        <p:spPr>
          <a:xfrm>
            <a:off x="8855307" y="1395166"/>
            <a:ext cx="2682157" cy="2749896"/>
          </a:xfrm>
          <a:prstGeom prst="rect">
            <a:avLst/>
          </a:prstGeom>
        </p:spPr>
      </p:pic>
      <p:pic>
        <p:nvPicPr>
          <p:cNvPr id="7" name="Picture 6">
            <a:extLst>
              <a:ext uri="{FF2B5EF4-FFF2-40B4-BE49-F238E27FC236}">
                <a16:creationId xmlns:a16="http://schemas.microsoft.com/office/drawing/2014/main" id="{834E7024-7CEE-4063-950C-DD0F3FE05E2E}"/>
              </a:ext>
            </a:extLst>
          </p:cNvPr>
          <p:cNvPicPr>
            <a:picLocks noChangeAspect="1"/>
          </p:cNvPicPr>
          <p:nvPr/>
        </p:nvPicPr>
        <p:blipFill>
          <a:blip r:embed="rId5"/>
          <a:stretch>
            <a:fillRect/>
          </a:stretch>
        </p:blipFill>
        <p:spPr>
          <a:xfrm>
            <a:off x="8855308" y="4160072"/>
            <a:ext cx="2682157" cy="2605524"/>
          </a:xfrm>
          <a:prstGeom prst="rect">
            <a:avLst/>
          </a:prstGeom>
        </p:spPr>
      </p:pic>
    </p:spTree>
    <p:extLst>
      <p:ext uri="{BB962C8B-B14F-4D97-AF65-F5344CB8AC3E}">
        <p14:creationId xmlns:p14="http://schemas.microsoft.com/office/powerpoint/2010/main" val="29583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Decoder:</a:t>
            </a:r>
          </a:p>
        </p:txBody>
      </p:sp>
      <p:pic>
        <p:nvPicPr>
          <p:cNvPr id="8" name="Picture 7">
            <a:extLst>
              <a:ext uri="{FF2B5EF4-FFF2-40B4-BE49-F238E27FC236}">
                <a16:creationId xmlns:a16="http://schemas.microsoft.com/office/drawing/2014/main" id="{6A2A4B4D-C2E6-4979-945D-CA76A55BE146}"/>
              </a:ext>
            </a:extLst>
          </p:cNvPr>
          <p:cNvPicPr>
            <a:picLocks noChangeAspect="1"/>
          </p:cNvPicPr>
          <p:nvPr/>
        </p:nvPicPr>
        <p:blipFill>
          <a:blip r:embed="rId3"/>
          <a:stretch>
            <a:fillRect/>
          </a:stretch>
        </p:blipFill>
        <p:spPr>
          <a:xfrm>
            <a:off x="1695420" y="2163970"/>
            <a:ext cx="9213211" cy="4394807"/>
          </a:xfrm>
          <a:prstGeom prst="rect">
            <a:avLst/>
          </a:prstGeom>
        </p:spPr>
      </p:pic>
    </p:spTree>
    <p:extLst>
      <p:ext uri="{BB962C8B-B14F-4D97-AF65-F5344CB8AC3E}">
        <p14:creationId xmlns:p14="http://schemas.microsoft.com/office/powerpoint/2010/main" val="420437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Decoder: with don’t care</a:t>
            </a:r>
          </a:p>
          <a:p>
            <a:pPr marL="0" indent="0">
              <a:buNone/>
            </a:pPr>
            <a:endParaRPr lang="en-US" sz="2200" b="1" dirty="0"/>
          </a:p>
          <a:p>
            <a:pPr marL="0" indent="0">
              <a:buNone/>
            </a:pPr>
            <a:endParaRPr lang="en-US" sz="2200" b="1" dirty="0"/>
          </a:p>
        </p:txBody>
      </p:sp>
      <p:pic>
        <p:nvPicPr>
          <p:cNvPr id="4" name="Picture 3">
            <a:extLst>
              <a:ext uri="{FF2B5EF4-FFF2-40B4-BE49-F238E27FC236}">
                <a16:creationId xmlns:a16="http://schemas.microsoft.com/office/drawing/2014/main" id="{CDB464EB-BEF1-4865-863B-1A70F565AB56}"/>
              </a:ext>
            </a:extLst>
          </p:cNvPr>
          <p:cNvPicPr>
            <a:picLocks noChangeAspect="1"/>
          </p:cNvPicPr>
          <p:nvPr/>
        </p:nvPicPr>
        <p:blipFill>
          <a:blip r:embed="rId3"/>
          <a:stretch>
            <a:fillRect/>
          </a:stretch>
        </p:blipFill>
        <p:spPr>
          <a:xfrm>
            <a:off x="2371559" y="2428910"/>
            <a:ext cx="7215501" cy="3879438"/>
          </a:xfrm>
          <a:prstGeom prst="rect">
            <a:avLst/>
          </a:prstGeom>
        </p:spPr>
      </p:pic>
    </p:spTree>
    <p:extLst>
      <p:ext uri="{BB962C8B-B14F-4D97-AF65-F5344CB8AC3E}">
        <p14:creationId xmlns:p14="http://schemas.microsoft.com/office/powerpoint/2010/main" val="4042613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Adder:</a:t>
            </a:r>
          </a:p>
          <a:p>
            <a:r>
              <a:rPr lang="en-US" sz="2200" dirty="0"/>
              <a:t>It is used to add two n-bit bits producing an n-bit sum along with a carry of 1 bit</a:t>
            </a:r>
          </a:p>
        </p:txBody>
      </p:sp>
      <p:sp>
        <p:nvSpPr>
          <p:cNvPr id="5" name="object 4">
            <a:extLst>
              <a:ext uri="{FF2B5EF4-FFF2-40B4-BE49-F238E27FC236}">
                <a16:creationId xmlns:a16="http://schemas.microsoft.com/office/drawing/2014/main" id="{D5888D9D-19B9-4C47-B50E-8378912DCC62}"/>
              </a:ext>
            </a:extLst>
          </p:cNvPr>
          <p:cNvSpPr/>
          <p:nvPr/>
        </p:nvSpPr>
        <p:spPr>
          <a:xfrm>
            <a:off x="2277656" y="2650958"/>
            <a:ext cx="6611111" cy="33909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5854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962526"/>
            <a:ext cx="11125944" cy="5727031"/>
          </a:xfrm>
        </p:spPr>
        <p:txBody>
          <a:bodyPr>
            <a:normAutofit/>
          </a:bodyPr>
          <a:lstStyle/>
          <a:p>
            <a:pPr marL="0" indent="0">
              <a:buNone/>
            </a:pPr>
            <a:r>
              <a:rPr lang="en-US" sz="2200" b="1" dirty="0"/>
              <a:t>Adder:</a:t>
            </a:r>
          </a:p>
        </p:txBody>
      </p:sp>
      <p:graphicFrame>
        <p:nvGraphicFramePr>
          <p:cNvPr id="6" name="object 3">
            <a:extLst>
              <a:ext uri="{FF2B5EF4-FFF2-40B4-BE49-F238E27FC236}">
                <a16:creationId xmlns:a16="http://schemas.microsoft.com/office/drawing/2014/main" id="{1A3B1E47-A307-4CFD-B9A2-99F6B6AEF0E8}"/>
              </a:ext>
            </a:extLst>
          </p:cNvPr>
          <p:cNvGraphicFramePr>
            <a:graphicFrameLocks noGrp="1"/>
          </p:cNvGraphicFramePr>
          <p:nvPr>
            <p:extLst>
              <p:ext uri="{D42A27DB-BD31-4B8C-83A1-F6EECF244321}">
                <p14:modId xmlns:p14="http://schemas.microsoft.com/office/powerpoint/2010/main" val="163752269"/>
              </p:ext>
            </p:extLst>
          </p:nvPr>
        </p:nvGraphicFramePr>
        <p:xfrm>
          <a:off x="1271336" y="2021448"/>
          <a:ext cx="2084153" cy="2689513"/>
        </p:xfrm>
        <a:graphic>
          <a:graphicData uri="http://schemas.openxmlformats.org/drawingml/2006/table">
            <a:tbl>
              <a:tblPr firstRow="1" bandRow="1">
                <a:tableStyleId>{3C2FFA5D-87B4-456A-9821-1D502468CF0F}</a:tableStyleId>
              </a:tblPr>
              <a:tblGrid>
                <a:gridCol w="426479">
                  <a:extLst>
                    <a:ext uri="{9D8B030D-6E8A-4147-A177-3AD203B41FA5}">
                      <a16:colId xmlns:a16="http://schemas.microsoft.com/office/drawing/2014/main" val="20000"/>
                    </a:ext>
                  </a:extLst>
                </a:gridCol>
                <a:gridCol w="519752">
                  <a:extLst>
                    <a:ext uri="{9D8B030D-6E8A-4147-A177-3AD203B41FA5}">
                      <a16:colId xmlns:a16="http://schemas.microsoft.com/office/drawing/2014/main" val="20001"/>
                    </a:ext>
                  </a:extLst>
                </a:gridCol>
                <a:gridCol w="520395">
                  <a:extLst>
                    <a:ext uri="{9D8B030D-6E8A-4147-A177-3AD203B41FA5}">
                      <a16:colId xmlns:a16="http://schemas.microsoft.com/office/drawing/2014/main" val="20002"/>
                    </a:ext>
                  </a:extLst>
                </a:gridCol>
                <a:gridCol w="617527">
                  <a:extLst>
                    <a:ext uri="{9D8B030D-6E8A-4147-A177-3AD203B41FA5}">
                      <a16:colId xmlns:a16="http://schemas.microsoft.com/office/drawing/2014/main" val="20003"/>
                    </a:ext>
                  </a:extLst>
                </a:gridCol>
              </a:tblGrid>
              <a:tr h="382479">
                <a:tc gridSpan="2">
                  <a:txBody>
                    <a:bodyPr/>
                    <a:lstStyle/>
                    <a:p>
                      <a:pPr marL="91440">
                        <a:lnSpc>
                          <a:spcPts val="2050"/>
                        </a:lnSpc>
                      </a:pPr>
                      <a:r>
                        <a:rPr sz="1800" spc="-5" dirty="0"/>
                        <a:t>Inputs</a:t>
                      </a:r>
                      <a:endParaRPr sz="1800">
                        <a:latin typeface="Trebuchet MS"/>
                        <a:cs typeface="Trebuchet MS"/>
                      </a:endParaRPr>
                    </a:p>
                  </a:txBody>
                  <a:tcPr marL="0" marR="0" marT="0" marB="0"/>
                </a:tc>
                <a:tc hMerge="1">
                  <a:txBody>
                    <a:bodyPr/>
                    <a:lstStyle/>
                    <a:p>
                      <a:endParaRPr/>
                    </a:p>
                  </a:txBody>
                  <a:tcPr marL="0" marR="0" marT="0" marB="0"/>
                </a:tc>
                <a:tc gridSpan="2">
                  <a:txBody>
                    <a:bodyPr/>
                    <a:lstStyle/>
                    <a:p>
                      <a:pPr marL="186055">
                        <a:lnSpc>
                          <a:spcPts val="2050"/>
                        </a:lnSpc>
                      </a:pPr>
                      <a:r>
                        <a:rPr sz="1800" spc="-5" dirty="0"/>
                        <a:t>Outputs</a:t>
                      </a:r>
                      <a:endParaRPr sz="1800">
                        <a:latin typeface="Trebuchet MS"/>
                        <a:cs typeface="Trebuchet MS"/>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61407">
                <a:tc>
                  <a:txBody>
                    <a:bodyPr/>
                    <a:lstStyle/>
                    <a:p>
                      <a:pPr marL="91440">
                        <a:lnSpc>
                          <a:spcPct val="100000"/>
                        </a:lnSpc>
                        <a:spcBef>
                          <a:spcPts val="415"/>
                        </a:spcBef>
                      </a:pPr>
                      <a:r>
                        <a:rPr sz="1800" dirty="0"/>
                        <a:t>A</a:t>
                      </a:r>
                      <a:endParaRPr sz="1800">
                        <a:latin typeface="Trebuchet MS"/>
                        <a:cs typeface="Trebuchet MS"/>
                      </a:endParaRPr>
                    </a:p>
                  </a:txBody>
                  <a:tcPr marL="0" marR="0" marT="52705" marB="0"/>
                </a:tc>
                <a:tc>
                  <a:txBody>
                    <a:bodyPr/>
                    <a:lstStyle/>
                    <a:p>
                      <a:pPr marL="184785">
                        <a:lnSpc>
                          <a:spcPct val="100000"/>
                        </a:lnSpc>
                        <a:spcBef>
                          <a:spcPts val="415"/>
                        </a:spcBef>
                      </a:pPr>
                      <a:r>
                        <a:rPr sz="1800" dirty="0"/>
                        <a:t>B</a:t>
                      </a:r>
                      <a:endParaRPr sz="1800" dirty="0">
                        <a:latin typeface="Trebuchet MS"/>
                        <a:cs typeface="Trebuchet MS"/>
                      </a:endParaRPr>
                    </a:p>
                  </a:txBody>
                  <a:tcPr marL="0" marR="0" marT="52705" marB="0"/>
                </a:tc>
                <a:tc>
                  <a:txBody>
                    <a:bodyPr/>
                    <a:lstStyle/>
                    <a:p>
                      <a:pPr algn="ctr">
                        <a:lnSpc>
                          <a:spcPct val="100000"/>
                        </a:lnSpc>
                        <a:spcBef>
                          <a:spcPts val="415"/>
                        </a:spcBef>
                      </a:pPr>
                      <a:r>
                        <a:rPr sz="1800" dirty="0"/>
                        <a:t>C</a:t>
                      </a:r>
                      <a:endParaRPr sz="1800">
                        <a:latin typeface="Trebuchet MS"/>
                        <a:cs typeface="Trebuchet MS"/>
                      </a:endParaRPr>
                    </a:p>
                  </a:txBody>
                  <a:tcPr marL="0" marR="0" marT="52705" marB="0"/>
                </a:tc>
                <a:tc>
                  <a:txBody>
                    <a:bodyPr/>
                    <a:lstStyle/>
                    <a:p>
                      <a:pPr marL="187325">
                        <a:lnSpc>
                          <a:spcPct val="100000"/>
                        </a:lnSpc>
                        <a:spcBef>
                          <a:spcPts val="415"/>
                        </a:spcBef>
                      </a:pPr>
                      <a:r>
                        <a:rPr sz="1800" dirty="0"/>
                        <a:t>S</a:t>
                      </a:r>
                      <a:endParaRPr sz="1800">
                        <a:latin typeface="Trebuchet MS"/>
                        <a:cs typeface="Trebuchet MS"/>
                      </a:endParaRPr>
                    </a:p>
                  </a:txBody>
                  <a:tcPr marL="0" marR="0" marT="52705" marB="0"/>
                </a:tc>
                <a:extLst>
                  <a:ext uri="{0D108BD9-81ED-4DB2-BD59-A6C34878D82A}">
                    <a16:rowId xmlns:a16="http://schemas.microsoft.com/office/drawing/2014/main" val="10001"/>
                  </a:ext>
                </a:extLst>
              </a:tr>
              <a:tr h="466333">
                <a:tc>
                  <a:txBody>
                    <a:bodyPr/>
                    <a:lstStyle/>
                    <a:p>
                      <a:pPr marL="91440">
                        <a:lnSpc>
                          <a:spcPct val="100000"/>
                        </a:lnSpc>
                        <a:spcBef>
                          <a:spcPts val="415"/>
                        </a:spcBef>
                      </a:pPr>
                      <a:r>
                        <a:rPr sz="1800" dirty="0"/>
                        <a:t>0</a:t>
                      </a:r>
                      <a:endParaRPr sz="1800">
                        <a:latin typeface="Trebuchet MS"/>
                        <a:cs typeface="Trebuchet MS"/>
                      </a:endParaRPr>
                    </a:p>
                  </a:txBody>
                  <a:tcPr marL="0" marR="0" marT="52705" marB="0"/>
                </a:tc>
                <a:tc>
                  <a:txBody>
                    <a:bodyPr/>
                    <a:lstStyle/>
                    <a:p>
                      <a:pPr marL="184785">
                        <a:lnSpc>
                          <a:spcPct val="100000"/>
                        </a:lnSpc>
                        <a:spcBef>
                          <a:spcPts val="415"/>
                        </a:spcBef>
                      </a:pPr>
                      <a:r>
                        <a:rPr sz="1800" dirty="0"/>
                        <a:t>0</a:t>
                      </a:r>
                      <a:endParaRPr sz="1800">
                        <a:latin typeface="Trebuchet MS"/>
                        <a:cs typeface="Trebuchet MS"/>
                      </a:endParaRPr>
                    </a:p>
                  </a:txBody>
                  <a:tcPr marL="0" marR="0" marT="52705" marB="0"/>
                </a:tc>
                <a:tc>
                  <a:txBody>
                    <a:bodyPr/>
                    <a:lstStyle/>
                    <a:p>
                      <a:pPr marR="13335" algn="ctr">
                        <a:lnSpc>
                          <a:spcPct val="100000"/>
                        </a:lnSpc>
                        <a:spcBef>
                          <a:spcPts val="415"/>
                        </a:spcBef>
                      </a:pPr>
                      <a:r>
                        <a:rPr sz="1800" dirty="0"/>
                        <a:t>0</a:t>
                      </a:r>
                      <a:endParaRPr sz="1800">
                        <a:latin typeface="Trebuchet MS"/>
                        <a:cs typeface="Trebuchet MS"/>
                      </a:endParaRPr>
                    </a:p>
                  </a:txBody>
                  <a:tcPr marL="0" marR="0" marT="52705" marB="0"/>
                </a:tc>
                <a:tc>
                  <a:txBody>
                    <a:bodyPr/>
                    <a:lstStyle/>
                    <a:p>
                      <a:pPr marL="187325">
                        <a:lnSpc>
                          <a:spcPct val="100000"/>
                        </a:lnSpc>
                        <a:spcBef>
                          <a:spcPts val="415"/>
                        </a:spcBef>
                      </a:pPr>
                      <a:r>
                        <a:rPr sz="1800" dirty="0"/>
                        <a:t>0</a:t>
                      </a:r>
                      <a:endParaRPr sz="1800">
                        <a:latin typeface="Trebuchet MS"/>
                        <a:cs typeface="Trebuchet MS"/>
                      </a:endParaRPr>
                    </a:p>
                  </a:txBody>
                  <a:tcPr marL="0" marR="0" marT="52705" marB="0"/>
                </a:tc>
                <a:extLst>
                  <a:ext uri="{0D108BD9-81ED-4DB2-BD59-A6C34878D82A}">
                    <a16:rowId xmlns:a16="http://schemas.microsoft.com/office/drawing/2014/main" val="10002"/>
                  </a:ext>
                </a:extLst>
              </a:tr>
              <a:tr h="461313">
                <a:tc>
                  <a:txBody>
                    <a:bodyPr/>
                    <a:lstStyle/>
                    <a:p>
                      <a:pPr marL="91440">
                        <a:lnSpc>
                          <a:spcPct val="100000"/>
                        </a:lnSpc>
                        <a:spcBef>
                          <a:spcPts val="385"/>
                        </a:spcBef>
                      </a:pPr>
                      <a:r>
                        <a:rPr sz="1800" dirty="0"/>
                        <a:t>1</a:t>
                      </a:r>
                      <a:endParaRPr sz="1800">
                        <a:latin typeface="Trebuchet MS"/>
                        <a:cs typeface="Trebuchet MS"/>
                      </a:endParaRPr>
                    </a:p>
                  </a:txBody>
                  <a:tcPr marL="0" marR="0" marT="48895" marB="0"/>
                </a:tc>
                <a:tc>
                  <a:txBody>
                    <a:bodyPr/>
                    <a:lstStyle/>
                    <a:p>
                      <a:pPr marL="184785">
                        <a:lnSpc>
                          <a:spcPct val="100000"/>
                        </a:lnSpc>
                        <a:spcBef>
                          <a:spcPts val="385"/>
                        </a:spcBef>
                      </a:pPr>
                      <a:r>
                        <a:rPr sz="1800" dirty="0"/>
                        <a:t>0</a:t>
                      </a:r>
                      <a:endParaRPr sz="1800">
                        <a:latin typeface="Trebuchet MS"/>
                        <a:cs typeface="Trebuchet MS"/>
                      </a:endParaRPr>
                    </a:p>
                  </a:txBody>
                  <a:tcPr marL="0" marR="0" marT="48895" marB="0"/>
                </a:tc>
                <a:tc>
                  <a:txBody>
                    <a:bodyPr/>
                    <a:lstStyle/>
                    <a:p>
                      <a:pPr marR="13335" algn="ctr">
                        <a:lnSpc>
                          <a:spcPct val="100000"/>
                        </a:lnSpc>
                        <a:spcBef>
                          <a:spcPts val="385"/>
                        </a:spcBef>
                      </a:pPr>
                      <a:r>
                        <a:rPr sz="1800" dirty="0"/>
                        <a:t>0</a:t>
                      </a:r>
                      <a:endParaRPr sz="1800">
                        <a:latin typeface="Trebuchet MS"/>
                        <a:cs typeface="Trebuchet MS"/>
                      </a:endParaRPr>
                    </a:p>
                  </a:txBody>
                  <a:tcPr marL="0" marR="0" marT="48895" marB="0"/>
                </a:tc>
                <a:tc>
                  <a:txBody>
                    <a:bodyPr/>
                    <a:lstStyle/>
                    <a:p>
                      <a:pPr marL="187325">
                        <a:lnSpc>
                          <a:spcPct val="100000"/>
                        </a:lnSpc>
                        <a:spcBef>
                          <a:spcPts val="385"/>
                        </a:spcBef>
                      </a:pPr>
                      <a:r>
                        <a:rPr sz="1800" dirty="0"/>
                        <a:t>1</a:t>
                      </a:r>
                      <a:endParaRPr sz="1800" dirty="0">
                        <a:latin typeface="Trebuchet MS"/>
                        <a:cs typeface="Trebuchet MS"/>
                      </a:endParaRPr>
                    </a:p>
                  </a:txBody>
                  <a:tcPr marL="0" marR="0" marT="48895" marB="0"/>
                </a:tc>
                <a:extLst>
                  <a:ext uri="{0D108BD9-81ED-4DB2-BD59-A6C34878D82A}">
                    <a16:rowId xmlns:a16="http://schemas.microsoft.com/office/drawing/2014/main" val="10003"/>
                  </a:ext>
                </a:extLst>
              </a:tr>
              <a:tr h="461690">
                <a:tc>
                  <a:txBody>
                    <a:bodyPr/>
                    <a:lstStyle/>
                    <a:p>
                      <a:pPr marL="91440">
                        <a:lnSpc>
                          <a:spcPct val="100000"/>
                        </a:lnSpc>
                        <a:spcBef>
                          <a:spcPts val="385"/>
                        </a:spcBef>
                      </a:pPr>
                      <a:r>
                        <a:rPr sz="1800" dirty="0"/>
                        <a:t>0</a:t>
                      </a:r>
                      <a:endParaRPr sz="1800">
                        <a:latin typeface="Trebuchet MS"/>
                        <a:cs typeface="Trebuchet MS"/>
                      </a:endParaRPr>
                    </a:p>
                  </a:txBody>
                  <a:tcPr marL="0" marR="0" marT="48895" marB="0"/>
                </a:tc>
                <a:tc>
                  <a:txBody>
                    <a:bodyPr/>
                    <a:lstStyle/>
                    <a:p>
                      <a:pPr marL="184785">
                        <a:lnSpc>
                          <a:spcPct val="100000"/>
                        </a:lnSpc>
                        <a:spcBef>
                          <a:spcPts val="385"/>
                        </a:spcBef>
                      </a:pPr>
                      <a:r>
                        <a:rPr sz="1800" dirty="0"/>
                        <a:t>1</a:t>
                      </a:r>
                      <a:endParaRPr sz="1800">
                        <a:latin typeface="Trebuchet MS"/>
                        <a:cs typeface="Trebuchet MS"/>
                      </a:endParaRPr>
                    </a:p>
                  </a:txBody>
                  <a:tcPr marL="0" marR="0" marT="48895" marB="0"/>
                </a:tc>
                <a:tc>
                  <a:txBody>
                    <a:bodyPr/>
                    <a:lstStyle/>
                    <a:p>
                      <a:pPr marR="12700" algn="ctr">
                        <a:lnSpc>
                          <a:spcPct val="100000"/>
                        </a:lnSpc>
                        <a:spcBef>
                          <a:spcPts val="385"/>
                        </a:spcBef>
                      </a:pPr>
                      <a:r>
                        <a:rPr sz="1800" dirty="0"/>
                        <a:t>0</a:t>
                      </a:r>
                      <a:endParaRPr sz="1800">
                        <a:latin typeface="Trebuchet MS"/>
                        <a:cs typeface="Trebuchet MS"/>
                      </a:endParaRPr>
                    </a:p>
                  </a:txBody>
                  <a:tcPr marL="0" marR="0" marT="48895" marB="0"/>
                </a:tc>
                <a:tc>
                  <a:txBody>
                    <a:bodyPr/>
                    <a:lstStyle/>
                    <a:p>
                      <a:pPr marL="187325">
                        <a:lnSpc>
                          <a:spcPct val="100000"/>
                        </a:lnSpc>
                        <a:spcBef>
                          <a:spcPts val="385"/>
                        </a:spcBef>
                      </a:pPr>
                      <a:r>
                        <a:rPr sz="1800" dirty="0"/>
                        <a:t>1</a:t>
                      </a:r>
                      <a:endParaRPr sz="1800" dirty="0">
                        <a:latin typeface="Trebuchet MS"/>
                        <a:cs typeface="Trebuchet MS"/>
                      </a:endParaRPr>
                    </a:p>
                  </a:txBody>
                  <a:tcPr marL="0" marR="0" marT="48895" marB="0"/>
                </a:tc>
                <a:extLst>
                  <a:ext uri="{0D108BD9-81ED-4DB2-BD59-A6C34878D82A}">
                    <a16:rowId xmlns:a16="http://schemas.microsoft.com/office/drawing/2014/main" val="10004"/>
                  </a:ext>
                </a:extLst>
              </a:tr>
              <a:tr h="456291">
                <a:tc>
                  <a:txBody>
                    <a:bodyPr/>
                    <a:lstStyle/>
                    <a:p>
                      <a:pPr marL="91440">
                        <a:lnSpc>
                          <a:spcPct val="100000"/>
                        </a:lnSpc>
                        <a:spcBef>
                          <a:spcPts val="385"/>
                        </a:spcBef>
                      </a:pPr>
                      <a:r>
                        <a:rPr sz="1800" dirty="0"/>
                        <a:t>1</a:t>
                      </a:r>
                      <a:endParaRPr sz="1800">
                        <a:latin typeface="Trebuchet MS"/>
                        <a:cs typeface="Trebuchet MS"/>
                      </a:endParaRPr>
                    </a:p>
                  </a:txBody>
                  <a:tcPr marL="0" marR="0" marT="48895" marB="0"/>
                </a:tc>
                <a:tc>
                  <a:txBody>
                    <a:bodyPr/>
                    <a:lstStyle/>
                    <a:p>
                      <a:pPr marL="184785">
                        <a:lnSpc>
                          <a:spcPct val="100000"/>
                        </a:lnSpc>
                        <a:spcBef>
                          <a:spcPts val="385"/>
                        </a:spcBef>
                      </a:pPr>
                      <a:r>
                        <a:rPr sz="1800" dirty="0"/>
                        <a:t>1</a:t>
                      </a:r>
                      <a:endParaRPr sz="1800" dirty="0">
                        <a:latin typeface="Trebuchet MS"/>
                        <a:cs typeface="Trebuchet MS"/>
                      </a:endParaRPr>
                    </a:p>
                  </a:txBody>
                  <a:tcPr marL="0" marR="0" marT="48895" marB="0"/>
                </a:tc>
                <a:tc>
                  <a:txBody>
                    <a:bodyPr/>
                    <a:lstStyle/>
                    <a:p>
                      <a:pPr marR="13335" algn="ctr">
                        <a:lnSpc>
                          <a:spcPct val="100000"/>
                        </a:lnSpc>
                        <a:spcBef>
                          <a:spcPts val="385"/>
                        </a:spcBef>
                      </a:pPr>
                      <a:r>
                        <a:rPr sz="1800" dirty="0"/>
                        <a:t>1</a:t>
                      </a:r>
                      <a:endParaRPr sz="1800">
                        <a:latin typeface="Trebuchet MS"/>
                        <a:cs typeface="Trebuchet MS"/>
                      </a:endParaRPr>
                    </a:p>
                  </a:txBody>
                  <a:tcPr marL="0" marR="0" marT="48895" marB="0"/>
                </a:tc>
                <a:tc>
                  <a:txBody>
                    <a:bodyPr/>
                    <a:lstStyle/>
                    <a:p>
                      <a:pPr marL="187325">
                        <a:lnSpc>
                          <a:spcPct val="100000"/>
                        </a:lnSpc>
                        <a:spcBef>
                          <a:spcPts val="385"/>
                        </a:spcBef>
                      </a:pPr>
                      <a:r>
                        <a:rPr sz="1800" dirty="0"/>
                        <a:t>0</a:t>
                      </a:r>
                      <a:endParaRPr sz="1800" dirty="0">
                        <a:latin typeface="Trebuchet MS"/>
                        <a:cs typeface="Trebuchet MS"/>
                      </a:endParaRPr>
                    </a:p>
                  </a:txBody>
                  <a:tcPr marL="0" marR="0" marT="48895" marB="0"/>
                </a:tc>
                <a:extLst>
                  <a:ext uri="{0D108BD9-81ED-4DB2-BD59-A6C34878D82A}">
                    <a16:rowId xmlns:a16="http://schemas.microsoft.com/office/drawing/2014/main" val="10005"/>
                  </a:ext>
                </a:extLst>
              </a:tr>
            </a:tbl>
          </a:graphicData>
        </a:graphic>
      </p:graphicFrame>
      <p:graphicFrame>
        <p:nvGraphicFramePr>
          <p:cNvPr id="7" name="object 5">
            <a:extLst>
              <a:ext uri="{FF2B5EF4-FFF2-40B4-BE49-F238E27FC236}">
                <a16:creationId xmlns:a16="http://schemas.microsoft.com/office/drawing/2014/main" id="{4B87D103-2C7B-439F-A2E8-538A8313A7DC}"/>
              </a:ext>
            </a:extLst>
          </p:cNvPr>
          <p:cNvGraphicFramePr>
            <a:graphicFrameLocks noGrp="1"/>
          </p:cNvGraphicFramePr>
          <p:nvPr>
            <p:extLst>
              <p:ext uri="{D42A27DB-BD31-4B8C-83A1-F6EECF244321}">
                <p14:modId xmlns:p14="http://schemas.microsoft.com/office/powerpoint/2010/main" val="1251020340"/>
              </p:ext>
            </p:extLst>
          </p:nvPr>
        </p:nvGraphicFramePr>
        <p:xfrm>
          <a:off x="7000260" y="1092235"/>
          <a:ext cx="2709696" cy="3862658"/>
        </p:xfrm>
        <a:graphic>
          <a:graphicData uri="http://schemas.openxmlformats.org/drawingml/2006/table">
            <a:tbl>
              <a:tblPr firstRow="1" bandRow="1">
                <a:tableStyleId>{3C2FFA5D-87B4-456A-9821-1D502468CF0F}</a:tableStyleId>
              </a:tblPr>
              <a:tblGrid>
                <a:gridCol w="477230">
                  <a:extLst>
                    <a:ext uri="{9D8B030D-6E8A-4147-A177-3AD203B41FA5}">
                      <a16:colId xmlns:a16="http://schemas.microsoft.com/office/drawing/2014/main" val="20000"/>
                    </a:ext>
                  </a:extLst>
                </a:gridCol>
                <a:gridCol w="463259">
                  <a:extLst>
                    <a:ext uri="{9D8B030D-6E8A-4147-A177-3AD203B41FA5}">
                      <a16:colId xmlns:a16="http://schemas.microsoft.com/office/drawing/2014/main" val="20001"/>
                    </a:ext>
                  </a:extLst>
                </a:gridCol>
                <a:gridCol w="553705">
                  <a:extLst>
                    <a:ext uri="{9D8B030D-6E8A-4147-A177-3AD203B41FA5}">
                      <a16:colId xmlns:a16="http://schemas.microsoft.com/office/drawing/2014/main" val="20002"/>
                    </a:ext>
                  </a:extLst>
                </a:gridCol>
                <a:gridCol w="675033">
                  <a:extLst>
                    <a:ext uri="{9D8B030D-6E8A-4147-A177-3AD203B41FA5}">
                      <a16:colId xmlns:a16="http://schemas.microsoft.com/office/drawing/2014/main" val="20003"/>
                    </a:ext>
                  </a:extLst>
                </a:gridCol>
                <a:gridCol w="540469">
                  <a:extLst>
                    <a:ext uri="{9D8B030D-6E8A-4147-A177-3AD203B41FA5}">
                      <a16:colId xmlns:a16="http://schemas.microsoft.com/office/drawing/2014/main" val="20004"/>
                    </a:ext>
                  </a:extLst>
                </a:gridCol>
              </a:tblGrid>
              <a:tr h="390403">
                <a:tc gridSpan="2">
                  <a:txBody>
                    <a:bodyPr/>
                    <a:lstStyle/>
                    <a:p>
                      <a:pPr marL="92075">
                        <a:lnSpc>
                          <a:spcPct val="100000"/>
                        </a:lnSpc>
                        <a:spcBef>
                          <a:spcPts val="315"/>
                        </a:spcBef>
                      </a:pPr>
                      <a:r>
                        <a:rPr sz="1800" spc="-5" dirty="0"/>
                        <a:t>Inputs</a:t>
                      </a:r>
                      <a:endParaRPr sz="1800">
                        <a:latin typeface="Trebuchet MS"/>
                        <a:cs typeface="Trebuchet MS"/>
                      </a:endParaRPr>
                    </a:p>
                  </a:txBody>
                  <a:tcPr marL="0" marR="0" marT="40005" marB="0"/>
                </a:tc>
                <a:tc hMerge="1">
                  <a:txBody>
                    <a:bodyPr/>
                    <a:lstStyle/>
                    <a:p>
                      <a:endParaRPr/>
                    </a:p>
                  </a:txBody>
                  <a:tcPr marL="0" marR="0" marT="0" marB="0"/>
                </a:tc>
                <a:tc>
                  <a:txBody>
                    <a:bodyPr/>
                    <a:lstStyle/>
                    <a:p>
                      <a:pPr>
                        <a:lnSpc>
                          <a:spcPct val="100000"/>
                        </a:lnSpc>
                      </a:pPr>
                      <a:endParaRPr sz="1400">
                        <a:latin typeface="Times New Roman"/>
                        <a:cs typeface="Times New Roman"/>
                      </a:endParaRPr>
                    </a:p>
                  </a:txBody>
                  <a:tcPr marL="0" marR="0" marT="0" marB="0"/>
                </a:tc>
                <a:tc gridSpan="2">
                  <a:txBody>
                    <a:bodyPr/>
                    <a:lstStyle/>
                    <a:p>
                      <a:pPr marL="113030">
                        <a:lnSpc>
                          <a:spcPct val="100000"/>
                        </a:lnSpc>
                        <a:spcBef>
                          <a:spcPts val="315"/>
                        </a:spcBef>
                      </a:pPr>
                      <a:r>
                        <a:rPr sz="1800" spc="-5" dirty="0"/>
                        <a:t>Outputs</a:t>
                      </a:r>
                      <a:endParaRPr sz="1800">
                        <a:latin typeface="Trebuchet MS"/>
                        <a:cs typeface="Trebuchet MS"/>
                      </a:endParaRPr>
                    </a:p>
                  </a:txBody>
                  <a:tcPr marL="0" marR="0" marT="40005" marB="0"/>
                </a:tc>
                <a:tc hMerge="1">
                  <a:txBody>
                    <a:bodyPr/>
                    <a:lstStyle/>
                    <a:p>
                      <a:endParaRPr/>
                    </a:p>
                  </a:txBody>
                  <a:tcPr marL="0" marR="0" marT="0" marB="0"/>
                </a:tc>
                <a:extLst>
                  <a:ext uri="{0D108BD9-81ED-4DB2-BD59-A6C34878D82A}">
                    <a16:rowId xmlns:a16="http://schemas.microsoft.com/office/drawing/2014/main" val="10000"/>
                  </a:ext>
                </a:extLst>
              </a:tr>
              <a:tr h="382118">
                <a:tc>
                  <a:txBody>
                    <a:bodyPr/>
                    <a:lstStyle/>
                    <a:p>
                      <a:pPr marL="92075">
                        <a:lnSpc>
                          <a:spcPct val="100000"/>
                        </a:lnSpc>
                        <a:spcBef>
                          <a:spcPts val="285"/>
                        </a:spcBef>
                      </a:pPr>
                      <a:r>
                        <a:rPr sz="1800" dirty="0"/>
                        <a:t>A</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B</a:t>
                      </a:r>
                      <a:endParaRPr sz="1800">
                        <a:latin typeface="Trebuchet MS"/>
                        <a:cs typeface="Trebuchet MS"/>
                      </a:endParaRPr>
                    </a:p>
                  </a:txBody>
                  <a:tcPr marL="0" marR="0" marT="36195" marB="0"/>
                </a:tc>
                <a:tc>
                  <a:txBody>
                    <a:bodyPr/>
                    <a:lstStyle/>
                    <a:p>
                      <a:pPr marL="167005">
                        <a:lnSpc>
                          <a:spcPts val="2020"/>
                        </a:lnSpc>
                        <a:spcBef>
                          <a:spcPts val="730"/>
                        </a:spcBef>
                      </a:pPr>
                      <a:r>
                        <a:rPr sz="2700" baseline="13888" dirty="0"/>
                        <a:t>C</a:t>
                      </a:r>
                      <a:r>
                        <a:rPr sz="1200" dirty="0"/>
                        <a:t>in</a:t>
                      </a:r>
                      <a:endParaRPr sz="1200">
                        <a:latin typeface="Trebuchet MS"/>
                        <a:cs typeface="Trebuchet MS"/>
                      </a:endParaRPr>
                    </a:p>
                  </a:txBody>
                  <a:tcPr marL="0" marR="0" marT="92710" marB="0"/>
                </a:tc>
                <a:tc>
                  <a:txBody>
                    <a:bodyPr/>
                    <a:lstStyle/>
                    <a:p>
                      <a:pPr marL="113030">
                        <a:lnSpc>
                          <a:spcPts val="2020"/>
                        </a:lnSpc>
                        <a:spcBef>
                          <a:spcPts val="730"/>
                        </a:spcBef>
                      </a:pPr>
                      <a:r>
                        <a:rPr sz="2700" baseline="13888" dirty="0"/>
                        <a:t>C</a:t>
                      </a:r>
                      <a:r>
                        <a:rPr sz="1200" dirty="0"/>
                        <a:t>out</a:t>
                      </a:r>
                      <a:endParaRPr sz="1200">
                        <a:latin typeface="Trebuchet MS"/>
                        <a:cs typeface="Trebuchet MS"/>
                      </a:endParaRPr>
                    </a:p>
                  </a:txBody>
                  <a:tcPr marL="0" marR="0" marT="92710" marB="0"/>
                </a:tc>
                <a:tc>
                  <a:txBody>
                    <a:bodyPr/>
                    <a:lstStyle/>
                    <a:p>
                      <a:pPr marL="102870">
                        <a:lnSpc>
                          <a:spcPct val="100000"/>
                        </a:lnSpc>
                        <a:spcBef>
                          <a:spcPts val="285"/>
                        </a:spcBef>
                      </a:pPr>
                      <a:r>
                        <a:rPr sz="1800" dirty="0"/>
                        <a:t>S</a:t>
                      </a:r>
                      <a:endParaRPr sz="1800">
                        <a:latin typeface="Trebuchet MS"/>
                        <a:cs typeface="Trebuchet MS"/>
                      </a:endParaRPr>
                    </a:p>
                  </a:txBody>
                  <a:tcPr marL="0" marR="0" marT="36195" marB="0"/>
                </a:tc>
                <a:extLst>
                  <a:ext uri="{0D108BD9-81ED-4DB2-BD59-A6C34878D82A}">
                    <a16:rowId xmlns:a16="http://schemas.microsoft.com/office/drawing/2014/main" val="10001"/>
                  </a:ext>
                </a:extLst>
              </a:tr>
              <a:tr h="390671">
                <a:tc>
                  <a:txBody>
                    <a:bodyPr/>
                    <a:lstStyle/>
                    <a:p>
                      <a:pPr marL="92075">
                        <a:lnSpc>
                          <a:spcPct val="100000"/>
                        </a:lnSpc>
                        <a:spcBef>
                          <a:spcPts val="315"/>
                        </a:spcBef>
                      </a:pPr>
                      <a:r>
                        <a:rPr sz="1800" dirty="0"/>
                        <a:t>0</a:t>
                      </a:r>
                      <a:endParaRPr sz="1800">
                        <a:latin typeface="Trebuchet MS"/>
                        <a:cs typeface="Trebuchet MS"/>
                      </a:endParaRPr>
                    </a:p>
                  </a:txBody>
                  <a:tcPr marL="0" marR="0" marT="40005" marB="0"/>
                </a:tc>
                <a:tc>
                  <a:txBody>
                    <a:bodyPr/>
                    <a:lstStyle/>
                    <a:p>
                      <a:pPr marL="175260">
                        <a:lnSpc>
                          <a:spcPct val="100000"/>
                        </a:lnSpc>
                        <a:spcBef>
                          <a:spcPts val="315"/>
                        </a:spcBef>
                      </a:pPr>
                      <a:r>
                        <a:rPr sz="1800" dirty="0"/>
                        <a:t>0</a:t>
                      </a:r>
                      <a:endParaRPr sz="1800">
                        <a:latin typeface="Trebuchet MS"/>
                        <a:cs typeface="Trebuchet MS"/>
                      </a:endParaRPr>
                    </a:p>
                  </a:txBody>
                  <a:tcPr marL="0" marR="0" marT="40005" marB="0"/>
                </a:tc>
                <a:tc>
                  <a:txBody>
                    <a:bodyPr/>
                    <a:lstStyle/>
                    <a:p>
                      <a:pPr marL="167005">
                        <a:lnSpc>
                          <a:spcPct val="100000"/>
                        </a:lnSpc>
                        <a:spcBef>
                          <a:spcPts val="315"/>
                        </a:spcBef>
                      </a:pPr>
                      <a:r>
                        <a:rPr sz="1800" dirty="0"/>
                        <a:t>0</a:t>
                      </a:r>
                      <a:endParaRPr sz="1800">
                        <a:latin typeface="Trebuchet MS"/>
                        <a:cs typeface="Trebuchet MS"/>
                      </a:endParaRPr>
                    </a:p>
                  </a:txBody>
                  <a:tcPr marL="0" marR="0" marT="40005" marB="0"/>
                </a:tc>
                <a:tc>
                  <a:txBody>
                    <a:bodyPr/>
                    <a:lstStyle/>
                    <a:p>
                      <a:pPr marL="113030">
                        <a:lnSpc>
                          <a:spcPct val="100000"/>
                        </a:lnSpc>
                        <a:spcBef>
                          <a:spcPts val="315"/>
                        </a:spcBef>
                      </a:pPr>
                      <a:r>
                        <a:rPr sz="1800" dirty="0"/>
                        <a:t>0</a:t>
                      </a:r>
                      <a:endParaRPr sz="1800">
                        <a:latin typeface="Trebuchet MS"/>
                        <a:cs typeface="Trebuchet MS"/>
                      </a:endParaRPr>
                    </a:p>
                  </a:txBody>
                  <a:tcPr marL="0" marR="0" marT="40005" marB="0"/>
                </a:tc>
                <a:tc>
                  <a:txBody>
                    <a:bodyPr/>
                    <a:lstStyle/>
                    <a:p>
                      <a:pPr marL="102870">
                        <a:lnSpc>
                          <a:spcPct val="100000"/>
                        </a:lnSpc>
                        <a:spcBef>
                          <a:spcPts val="315"/>
                        </a:spcBef>
                      </a:pPr>
                      <a:r>
                        <a:rPr sz="1800" dirty="0"/>
                        <a:t>0</a:t>
                      </a:r>
                      <a:endParaRPr sz="1800">
                        <a:latin typeface="Trebuchet MS"/>
                        <a:cs typeface="Trebuchet MS"/>
                      </a:endParaRPr>
                    </a:p>
                  </a:txBody>
                  <a:tcPr marL="0" marR="0" marT="40005" marB="0"/>
                </a:tc>
                <a:extLst>
                  <a:ext uri="{0D108BD9-81ED-4DB2-BD59-A6C34878D82A}">
                    <a16:rowId xmlns:a16="http://schemas.microsoft.com/office/drawing/2014/main" val="10002"/>
                  </a:ext>
                </a:extLst>
              </a:tr>
              <a:tr h="386261">
                <a:tc>
                  <a:txBody>
                    <a:bodyPr/>
                    <a:lstStyle/>
                    <a:p>
                      <a:pPr marL="92075">
                        <a:lnSpc>
                          <a:spcPct val="100000"/>
                        </a:lnSpc>
                        <a:spcBef>
                          <a:spcPts val="285"/>
                        </a:spcBef>
                      </a:pPr>
                      <a:r>
                        <a:rPr sz="1800" dirty="0"/>
                        <a:t>0</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0</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1</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0</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1</a:t>
                      </a:r>
                      <a:endParaRPr sz="1800">
                        <a:latin typeface="Trebuchet MS"/>
                        <a:cs typeface="Trebuchet MS"/>
                      </a:endParaRPr>
                    </a:p>
                  </a:txBody>
                  <a:tcPr marL="0" marR="0" marT="36195" marB="0"/>
                </a:tc>
                <a:extLst>
                  <a:ext uri="{0D108BD9-81ED-4DB2-BD59-A6C34878D82A}">
                    <a16:rowId xmlns:a16="http://schemas.microsoft.com/office/drawing/2014/main" val="10003"/>
                  </a:ext>
                </a:extLst>
              </a:tr>
              <a:tr h="386260">
                <a:tc>
                  <a:txBody>
                    <a:bodyPr/>
                    <a:lstStyle/>
                    <a:p>
                      <a:pPr marL="92075">
                        <a:lnSpc>
                          <a:spcPct val="100000"/>
                        </a:lnSpc>
                        <a:spcBef>
                          <a:spcPts val="285"/>
                        </a:spcBef>
                      </a:pPr>
                      <a:r>
                        <a:rPr sz="1800" dirty="0"/>
                        <a:t>0</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1</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0</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0</a:t>
                      </a:r>
                      <a:endParaRPr sz="1800" dirty="0">
                        <a:latin typeface="Trebuchet MS"/>
                        <a:cs typeface="Trebuchet MS"/>
                      </a:endParaRPr>
                    </a:p>
                  </a:txBody>
                  <a:tcPr marL="0" marR="0" marT="36195" marB="0"/>
                </a:tc>
                <a:tc>
                  <a:txBody>
                    <a:bodyPr/>
                    <a:lstStyle/>
                    <a:p>
                      <a:pPr marL="102870">
                        <a:lnSpc>
                          <a:spcPct val="100000"/>
                        </a:lnSpc>
                        <a:spcBef>
                          <a:spcPts val="285"/>
                        </a:spcBef>
                      </a:pPr>
                      <a:r>
                        <a:rPr sz="1800" dirty="0"/>
                        <a:t>1</a:t>
                      </a:r>
                      <a:endParaRPr sz="1800" dirty="0">
                        <a:latin typeface="Trebuchet MS"/>
                        <a:cs typeface="Trebuchet MS"/>
                      </a:endParaRPr>
                    </a:p>
                  </a:txBody>
                  <a:tcPr marL="0" marR="0" marT="36195" marB="0"/>
                </a:tc>
                <a:extLst>
                  <a:ext uri="{0D108BD9-81ED-4DB2-BD59-A6C34878D82A}">
                    <a16:rowId xmlns:a16="http://schemas.microsoft.com/office/drawing/2014/main" val="10004"/>
                  </a:ext>
                </a:extLst>
              </a:tr>
              <a:tr h="386109">
                <a:tc>
                  <a:txBody>
                    <a:bodyPr/>
                    <a:lstStyle/>
                    <a:p>
                      <a:pPr marL="92075">
                        <a:lnSpc>
                          <a:spcPct val="100000"/>
                        </a:lnSpc>
                        <a:spcBef>
                          <a:spcPts val="285"/>
                        </a:spcBef>
                      </a:pPr>
                      <a:r>
                        <a:rPr sz="1800" dirty="0"/>
                        <a:t>0</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1</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1</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1</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0</a:t>
                      </a:r>
                      <a:endParaRPr sz="1800">
                        <a:latin typeface="Trebuchet MS"/>
                        <a:cs typeface="Trebuchet MS"/>
                      </a:endParaRPr>
                    </a:p>
                  </a:txBody>
                  <a:tcPr marL="0" marR="0" marT="36195" marB="0"/>
                </a:tc>
                <a:extLst>
                  <a:ext uri="{0D108BD9-81ED-4DB2-BD59-A6C34878D82A}">
                    <a16:rowId xmlns:a16="http://schemas.microsoft.com/office/drawing/2014/main" val="10005"/>
                  </a:ext>
                </a:extLst>
              </a:tr>
              <a:tr h="386649">
                <a:tc>
                  <a:txBody>
                    <a:bodyPr/>
                    <a:lstStyle/>
                    <a:p>
                      <a:pPr marL="92075">
                        <a:lnSpc>
                          <a:spcPct val="100000"/>
                        </a:lnSpc>
                        <a:spcBef>
                          <a:spcPts val="285"/>
                        </a:spcBef>
                      </a:pPr>
                      <a:r>
                        <a:rPr sz="1800" dirty="0"/>
                        <a:t>1</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0</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0</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0</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1</a:t>
                      </a:r>
                      <a:endParaRPr sz="1800">
                        <a:latin typeface="Trebuchet MS"/>
                        <a:cs typeface="Trebuchet MS"/>
                      </a:endParaRPr>
                    </a:p>
                  </a:txBody>
                  <a:tcPr marL="0" marR="0" marT="36195" marB="0"/>
                </a:tc>
                <a:extLst>
                  <a:ext uri="{0D108BD9-81ED-4DB2-BD59-A6C34878D82A}">
                    <a16:rowId xmlns:a16="http://schemas.microsoft.com/office/drawing/2014/main" val="10006"/>
                  </a:ext>
                </a:extLst>
              </a:tr>
              <a:tr h="386426">
                <a:tc>
                  <a:txBody>
                    <a:bodyPr/>
                    <a:lstStyle/>
                    <a:p>
                      <a:pPr marL="92075">
                        <a:lnSpc>
                          <a:spcPct val="100000"/>
                        </a:lnSpc>
                        <a:spcBef>
                          <a:spcPts val="285"/>
                        </a:spcBef>
                      </a:pPr>
                      <a:r>
                        <a:rPr sz="1800" dirty="0"/>
                        <a:t>1</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0</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1</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1</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0</a:t>
                      </a:r>
                      <a:endParaRPr sz="1800" dirty="0">
                        <a:latin typeface="Trebuchet MS"/>
                        <a:cs typeface="Trebuchet MS"/>
                      </a:endParaRPr>
                    </a:p>
                  </a:txBody>
                  <a:tcPr marL="0" marR="0" marT="36195" marB="0"/>
                </a:tc>
                <a:extLst>
                  <a:ext uri="{0D108BD9-81ED-4DB2-BD59-A6C34878D82A}">
                    <a16:rowId xmlns:a16="http://schemas.microsoft.com/office/drawing/2014/main" val="10007"/>
                  </a:ext>
                </a:extLst>
              </a:tr>
              <a:tr h="386260">
                <a:tc>
                  <a:txBody>
                    <a:bodyPr/>
                    <a:lstStyle/>
                    <a:p>
                      <a:pPr marL="92075">
                        <a:lnSpc>
                          <a:spcPct val="100000"/>
                        </a:lnSpc>
                        <a:spcBef>
                          <a:spcPts val="285"/>
                        </a:spcBef>
                      </a:pPr>
                      <a:r>
                        <a:rPr sz="1800" dirty="0"/>
                        <a:t>1</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1</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0</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1</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0</a:t>
                      </a:r>
                      <a:endParaRPr sz="1800">
                        <a:latin typeface="Trebuchet MS"/>
                        <a:cs typeface="Trebuchet MS"/>
                      </a:endParaRPr>
                    </a:p>
                  </a:txBody>
                  <a:tcPr marL="0" marR="0" marT="36195" marB="0"/>
                </a:tc>
                <a:extLst>
                  <a:ext uri="{0D108BD9-81ED-4DB2-BD59-A6C34878D82A}">
                    <a16:rowId xmlns:a16="http://schemas.microsoft.com/office/drawing/2014/main" val="10008"/>
                  </a:ext>
                </a:extLst>
              </a:tr>
              <a:tr h="381501">
                <a:tc>
                  <a:txBody>
                    <a:bodyPr/>
                    <a:lstStyle/>
                    <a:p>
                      <a:pPr marL="92075">
                        <a:lnSpc>
                          <a:spcPct val="100000"/>
                        </a:lnSpc>
                        <a:spcBef>
                          <a:spcPts val="285"/>
                        </a:spcBef>
                      </a:pPr>
                      <a:r>
                        <a:rPr sz="1800" dirty="0"/>
                        <a:t>1</a:t>
                      </a:r>
                      <a:endParaRPr sz="1800">
                        <a:latin typeface="Trebuchet MS"/>
                        <a:cs typeface="Trebuchet MS"/>
                      </a:endParaRPr>
                    </a:p>
                  </a:txBody>
                  <a:tcPr marL="0" marR="0" marT="36195" marB="0"/>
                </a:tc>
                <a:tc>
                  <a:txBody>
                    <a:bodyPr/>
                    <a:lstStyle/>
                    <a:p>
                      <a:pPr marL="175260">
                        <a:lnSpc>
                          <a:spcPct val="100000"/>
                        </a:lnSpc>
                        <a:spcBef>
                          <a:spcPts val="285"/>
                        </a:spcBef>
                      </a:pPr>
                      <a:r>
                        <a:rPr sz="1800" dirty="0"/>
                        <a:t>1</a:t>
                      </a:r>
                      <a:endParaRPr sz="1800">
                        <a:latin typeface="Trebuchet MS"/>
                        <a:cs typeface="Trebuchet MS"/>
                      </a:endParaRPr>
                    </a:p>
                  </a:txBody>
                  <a:tcPr marL="0" marR="0" marT="36195" marB="0"/>
                </a:tc>
                <a:tc>
                  <a:txBody>
                    <a:bodyPr/>
                    <a:lstStyle/>
                    <a:p>
                      <a:pPr marL="167005">
                        <a:lnSpc>
                          <a:spcPct val="100000"/>
                        </a:lnSpc>
                        <a:spcBef>
                          <a:spcPts val="285"/>
                        </a:spcBef>
                      </a:pPr>
                      <a:r>
                        <a:rPr sz="1800" dirty="0"/>
                        <a:t>1</a:t>
                      </a:r>
                      <a:endParaRPr sz="1800">
                        <a:latin typeface="Trebuchet MS"/>
                        <a:cs typeface="Trebuchet MS"/>
                      </a:endParaRPr>
                    </a:p>
                  </a:txBody>
                  <a:tcPr marL="0" marR="0" marT="36195" marB="0"/>
                </a:tc>
                <a:tc>
                  <a:txBody>
                    <a:bodyPr/>
                    <a:lstStyle/>
                    <a:p>
                      <a:pPr marL="113030">
                        <a:lnSpc>
                          <a:spcPct val="100000"/>
                        </a:lnSpc>
                        <a:spcBef>
                          <a:spcPts val="285"/>
                        </a:spcBef>
                      </a:pPr>
                      <a:r>
                        <a:rPr sz="1800" dirty="0"/>
                        <a:t>1</a:t>
                      </a:r>
                      <a:endParaRPr sz="1800">
                        <a:latin typeface="Trebuchet MS"/>
                        <a:cs typeface="Trebuchet MS"/>
                      </a:endParaRPr>
                    </a:p>
                  </a:txBody>
                  <a:tcPr marL="0" marR="0" marT="36195" marB="0"/>
                </a:tc>
                <a:tc>
                  <a:txBody>
                    <a:bodyPr/>
                    <a:lstStyle/>
                    <a:p>
                      <a:pPr marL="102870">
                        <a:lnSpc>
                          <a:spcPct val="100000"/>
                        </a:lnSpc>
                        <a:spcBef>
                          <a:spcPts val="285"/>
                        </a:spcBef>
                      </a:pPr>
                      <a:r>
                        <a:rPr sz="1800" dirty="0"/>
                        <a:t>1</a:t>
                      </a:r>
                      <a:endParaRPr sz="1800" dirty="0">
                        <a:latin typeface="Trebuchet MS"/>
                        <a:cs typeface="Trebuchet MS"/>
                      </a:endParaRPr>
                    </a:p>
                  </a:txBody>
                  <a:tcPr marL="0" marR="0" marT="36195" marB="0"/>
                </a:tc>
                <a:extLst>
                  <a:ext uri="{0D108BD9-81ED-4DB2-BD59-A6C34878D82A}">
                    <a16:rowId xmlns:a16="http://schemas.microsoft.com/office/drawing/2014/main" val="10009"/>
                  </a:ext>
                </a:extLst>
              </a:tr>
            </a:tbl>
          </a:graphicData>
        </a:graphic>
      </p:graphicFrame>
      <p:sp>
        <p:nvSpPr>
          <p:cNvPr id="8" name="object 2">
            <a:extLst>
              <a:ext uri="{FF2B5EF4-FFF2-40B4-BE49-F238E27FC236}">
                <a16:creationId xmlns:a16="http://schemas.microsoft.com/office/drawing/2014/main" id="{90172C67-F244-4499-B424-655C1FF991D1}"/>
              </a:ext>
            </a:extLst>
          </p:cNvPr>
          <p:cNvSpPr/>
          <p:nvPr/>
        </p:nvSpPr>
        <p:spPr>
          <a:xfrm>
            <a:off x="1509276" y="5104240"/>
            <a:ext cx="2084154" cy="1165478"/>
          </a:xfrm>
          <a:prstGeom prst="rect">
            <a:avLst/>
          </a:prstGeom>
          <a:blipFill>
            <a:blip r:embed="rId3" cstate="print"/>
            <a:stretch>
              <a:fillRect/>
            </a:stretch>
          </a:blipFill>
        </p:spPr>
        <p:txBody>
          <a:bodyPr wrap="square" lIns="0" tIns="0" rIns="0" bIns="0" rtlCol="0"/>
          <a:lstStyle/>
          <a:p>
            <a:endParaRPr/>
          </a:p>
        </p:txBody>
      </p:sp>
      <p:pic>
        <p:nvPicPr>
          <p:cNvPr id="2050" name="Picture 2" descr="Open photo">
            <a:extLst>
              <a:ext uri="{FF2B5EF4-FFF2-40B4-BE49-F238E27FC236}">
                <a16:creationId xmlns:a16="http://schemas.microsoft.com/office/drawing/2014/main" id="{13946A19-91F1-49D2-B5D8-3DD9C71DA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444718" y="3183398"/>
            <a:ext cx="1820779" cy="545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72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Comparator:</a:t>
            </a:r>
          </a:p>
          <a:p>
            <a:r>
              <a:rPr lang="en-US" sz="2200" dirty="0"/>
              <a:t>An n-bit comparator compares n –bit data say A and Band generates the output as</a:t>
            </a:r>
          </a:p>
          <a:p>
            <a:pPr marL="0" indent="0">
              <a:buNone/>
            </a:pPr>
            <a:r>
              <a:rPr lang="en-US" sz="2200" dirty="0"/>
              <a:t>    A&lt;B or A=B or A&gt;B</a:t>
            </a:r>
          </a:p>
        </p:txBody>
      </p:sp>
      <p:sp>
        <p:nvSpPr>
          <p:cNvPr id="10" name="object 4">
            <a:extLst>
              <a:ext uri="{FF2B5EF4-FFF2-40B4-BE49-F238E27FC236}">
                <a16:creationId xmlns:a16="http://schemas.microsoft.com/office/drawing/2014/main" id="{F52FC53A-F9AA-4B3D-92AE-FB0646D671C4}"/>
              </a:ext>
            </a:extLst>
          </p:cNvPr>
          <p:cNvSpPr/>
          <p:nvPr/>
        </p:nvSpPr>
        <p:spPr>
          <a:xfrm>
            <a:off x="2599583" y="3429000"/>
            <a:ext cx="6992834" cy="297628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3833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Comparator:</a:t>
            </a:r>
          </a:p>
        </p:txBody>
      </p:sp>
      <p:pic>
        <p:nvPicPr>
          <p:cNvPr id="1026" name="Picture 2" descr="Open photo">
            <a:extLst>
              <a:ext uri="{FF2B5EF4-FFF2-40B4-BE49-F238E27FC236}">
                <a16:creationId xmlns:a16="http://schemas.microsoft.com/office/drawing/2014/main" id="{0189D7E7-5832-4E57-BC0D-CD4D333DE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605623" y="562024"/>
            <a:ext cx="2517742" cy="610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44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RT-Level Combinational Components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b="1" dirty="0"/>
              <a:t>Shifter:</a:t>
            </a:r>
          </a:p>
          <a:p>
            <a:r>
              <a:rPr lang="en-US" sz="2200" dirty="0"/>
              <a:t>An n-bit shifter can shift the n bit data stored on n-bit  register towards right or left direction.</a:t>
            </a:r>
          </a:p>
          <a:p>
            <a:pPr marL="0" indent="0">
              <a:buNone/>
            </a:pPr>
            <a:endParaRPr lang="en-US" sz="2200" dirty="0"/>
          </a:p>
          <a:p>
            <a:pPr marL="0" indent="0">
              <a:buNone/>
            </a:pPr>
            <a:r>
              <a:rPr lang="en-US" sz="2200" b="1" dirty="0"/>
              <a:t>Arithmetic Logic Unit</a:t>
            </a:r>
          </a:p>
          <a:p>
            <a:r>
              <a:rPr lang="en-US" sz="2200" dirty="0"/>
              <a:t>It performs variety of arithmetic and logic functions on its n-bit inputs</a:t>
            </a:r>
          </a:p>
          <a:p>
            <a:r>
              <a:rPr lang="en-US" sz="2200" dirty="0"/>
              <a:t>The select line is used to select which function is to be carried out.</a:t>
            </a:r>
          </a:p>
          <a:p>
            <a:r>
              <a:rPr lang="en-US" sz="2200" dirty="0"/>
              <a:t>If there are 2^m functions that can be done by ALU then there must be at least m select lines</a:t>
            </a:r>
          </a:p>
          <a:p>
            <a:endParaRPr lang="en-US" sz="2200" dirty="0"/>
          </a:p>
        </p:txBody>
      </p:sp>
    </p:spTree>
    <p:extLst>
      <p:ext uri="{BB962C8B-B14F-4D97-AF65-F5344CB8AC3E}">
        <p14:creationId xmlns:p14="http://schemas.microsoft.com/office/powerpoint/2010/main" val="201248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BFCC845-D2B4-4ED0-8032-51B2EBE9A327}"/>
              </a:ext>
            </a:extLst>
          </p:cNvPr>
          <p:cNvSpPr/>
          <p:nvPr/>
        </p:nvSpPr>
        <p:spPr>
          <a:xfrm>
            <a:off x="2439282" y="3793958"/>
            <a:ext cx="7313436" cy="1668876"/>
          </a:xfrm>
          <a:prstGeom prst="rect">
            <a:avLst/>
          </a:prstGeom>
          <a:blipFill>
            <a:blip r:embed="rId3"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r>
              <a:rPr lang="en-US" sz="2200" dirty="0"/>
              <a:t>Sequential logic circuits are those whose outputs are also dependent upon past inputs, and hence outputs. </a:t>
            </a:r>
          </a:p>
          <a:p>
            <a:r>
              <a:rPr lang="en-US" sz="2200" dirty="0"/>
              <a:t>In other words the output of a  sequential circuit may depend upon its previous outputs and so in effect  has some form of "memory". </a:t>
            </a:r>
          </a:p>
          <a:p>
            <a:r>
              <a:rPr lang="en-US" sz="2200" dirty="0"/>
              <a:t>The mathematical model of a sequential  circuit is usually referred to as a sequential machine. </a:t>
            </a:r>
          </a:p>
          <a:p>
            <a:endParaRPr lang="en-US" sz="2200" dirty="0"/>
          </a:p>
          <a:p>
            <a:endParaRPr lang="en-US" sz="2200" dirty="0"/>
          </a:p>
          <a:p>
            <a:endParaRPr lang="en-US" sz="2200" dirty="0"/>
          </a:p>
          <a:p>
            <a:endParaRPr lang="en-US" sz="2200" dirty="0"/>
          </a:p>
          <a:p>
            <a:endParaRPr lang="en-US" sz="2200" dirty="0"/>
          </a:p>
          <a:p>
            <a:r>
              <a:rPr lang="en-US" sz="2200" dirty="0"/>
              <a:t>Sequential circuits are basically combinational circuits with the additional properties of storage (to remember past inputs) and feedback.</a:t>
            </a:r>
          </a:p>
          <a:p>
            <a:endParaRPr lang="en-US" sz="2200" dirty="0"/>
          </a:p>
        </p:txBody>
      </p:sp>
    </p:spTree>
    <p:extLst>
      <p:ext uri="{BB962C8B-B14F-4D97-AF65-F5344CB8AC3E}">
        <p14:creationId xmlns:p14="http://schemas.microsoft.com/office/powerpoint/2010/main" val="879386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r>
              <a:rPr lang="en-US" sz="2200" dirty="0"/>
              <a:t>The values stored in memory elements define the state of a  sequential component.</a:t>
            </a:r>
          </a:p>
          <a:p>
            <a:r>
              <a:rPr lang="en-US" sz="2200" dirty="0"/>
              <a:t>Since memory is finite, therefore, the sequence size must always  be finite, which means that the sequential logic can </a:t>
            </a:r>
            <a:r>
              <a:rPr lang="en-US" sz="2200"/>
              <a:t>contain only </a:t>
            </a:r>
            <a:r>
              <a:rPr lang="en-US" sz="2200" dirty="0"/>
              <a:t>a finite number of states.</a:t>
            </a:r>
          </a:p>
          <a:p>
            <a:r>
              <a:rPr lang="en-US" sz="2200" dirty="0"/>
              <a:t>So sequential circuits are sometimes called finite-state  machines. Sequential circuits can be a asynchronous or synchronous.</a:t>
            </a:r>
          </a:p>
          <a:p>
            <a:pPr lvl="1"/>
            <a:r>
              <a:rPr lang="en-US" sz="2200" dirty="0"/>
              <a:t>Asynchronous sequential circuits change their state and output  values whenever a change in input values occurs. </a:t>
            </a:r>
          </a:p>
          <a:p>
            <a:pPr lvl="1"/>
            <a:r>
              <a:rPr lang="en-US" sz="2200" dirty="0"/>
              <a:t>Synchronous  sequential circuits change their states and output values at fixed  points of time, which are specified by the rising or falling edge of  a free-running clock signal.</a:t>
            </a:r>
          </a:p>
          <a:p>
            <a:endParaRPr lang="en-US" sz="2200" dirty="0"/>
          </a:p>
        </p:txBody>
      </p:sp>
      <p:sp>
        <p:nvSpPr>
          <p:cNvPr id="6" name="object 5">
            <a:extLst>
              <a:ext uri="{FF2B5EF4-FFF2-40B4-BE49-F238E27FC236}">
                <a16:creationId xmlns:a16="http://schemas.microsoft.com/office/drawing/2014/main" id="{5D4CA287-314F-4963-B630-341A34A00AD8}"/>
              </a:ext>
            </a:extLst>
          </p:cNvPr>
          <p:cNvSpPr/>
          <p:nvPr/>
        </p:nvSpPr>
        <p:spPr>
          <a:xfrm>
            <a:off x="3449053" y="4833155"/>
            <a:ext cx="5823284" cy="15721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527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Transistor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299388" cy="5133970"/>
          </a:xfrm>
        </p:spPr>
        <p:txBody>
          <a:bodyPr>
            <a:normAutofit/>
          </a:bodyPr>
          <a:lstStyle/>
          <a:p>
            <a:r>
              <a:rPr lang="en-US" sz="2200" dirty="0"/>
              <a:t>A transistor is a basic electrical component in digital system. It acts as a simple ON/OFF switch.</a:t>
            </a:r>
          </a:p>
          <a:p>
            <a:r>
              <a:rPr lang="en-US" sz="2200" dirty="0"/>
              <a:t>Transistor are abstracted to construct the logic gates in higher level. </a:t>
            </a:r>
          </a:p>
          <a:p>
            <a:r>
              <a:rPr lang="en-US" sz="2200" dirty="0"/>
              <a:t>One type of transistor is complementary metal oxide (CMOS) which is more popular in combinational circuit design and corresponding technology is called CMOS technology. </a:t>
            </a:r>
          </a:p>
          <a:p>
            <a:r>
              <a:rPr lang="en-US" sz="2200" dirty="0"/>
              <a:t>CMOS transistor are two types: </a:t>
            </a:r>
          </a:p>
          <a:p>
            <a:pPr marL="0" indent="0">
              <a:buNone/>
            </a:pPr>
            <a:r>
              <a:rPr lang="en-US" sz="2200" dirty="0"/>
              <a:t>     1. </a:t>
            </a:r>
            <a:r>
              <a:rPr lang="en-US" sz="2200" dirty="0" err="1"/>
              <a:t>nMOS</a:t>
            </a:r>
            <a:r>
              <a:rPr lang="en-US" sz="2200" dirty="0"/>
              <a:t> Transistor </a:t>
            </a:r>
          </a:p>
          <a:p>
            <a:pPr marL="0" indent="0">
              <a:buNone/>
            </a:pPr>
            <a:r>
              <a:rPr lang="en-US" sz="2200" dirty="0"/>
              <a:t>     2. </a:t>
            </a:r>
            <a:r>
              <a:rPr lang="en-US" sz="2200" dirty="0" err="1"/>
              <a:t>pMOS</a:t>
            </a:r>
            <a:r>
              <a:rPr lang="en-US" sz="2200" dirty="0"/>
              <a:t> Transistor </a:t>
            </a:r>
          </a:p>
          <a:p>
            <a:r>
              <a:rPr lang="en-US" sz="2200" dirty="0"/>
              <a:t>We can apply low or high levels to the gate of the CMOS transistor. We refers logical levels i.e. logic 0 is 0V and logic 1 is 5V</a:t>
            </a:r>
          </a:p>
        </p:txBody>
      </p:sp>
    </p:spTree>
    <p:extLst>
      <p:ext uri="{BB962C8B-B14F-4D97-AF65-F5344CB8AC3E}">
        <p14:creationId xmlns:p14="http://schemas.microsoft.com/office/powerpoint/2010/main" val="39434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dirty="0"/>
              <a:t>Flipflop</a:t>
            </a:r>
          </a:p>
          <a:p>
            <a:pPr>
              <a:buFont typeface="Wingdings" panose="05000000000000000000" pitchFamily="2" charset="2"/>
              <a:buChar char="§"/>
            </a:pPr>
            <a:r>
              <a:rPr lang="en-US" sz="2200" dirty="0"/>
              <a:t>A flip-flop is a sequential circuit which is popularity known as a basic digital memory circuit.</a:t>
            </a:r>
          </a:p>
          <a:p>
            <a:pPr>
              <a:buFont typeface="Wingdings" panose="05000000000000000000" pitchFamily="2" charset="2"/>
              <a:buChar char="§"/>
            </a:pPr>
            <a:r>
              <a:rPr lang="en-US" sz="2200" dirty="0"/>
              <a:t>It stores 1 bit, therefore it is called as 1-bit memory cell</a:t>
            </a:r>
          </a:p>
          <a:p>
            <a:pPr>
              <a:buFont typeface="Wingdings" panose="05000000000000000000" pitchFamily="2" charset="2"/>
              <a:buChar char="§"/>
            </a:pPr>
            <a:r>
              <a:rPr lang="en-US" sz="2200" dirty="0"/>
              <a:t>It has two stable states: logic 1 and logic 0 i.e. two outputs, one normal (Q) and another inverted complement(Q’).</a:t>
            </a:r>
          </a:p>
          <a:p>
            <a:pPr>
              <a:buFont typeface="Wingdings" panose="05000000000000000000" pitchFamily="2" charset="2"/>
              <a:buChar char="§"/>
            </a:pPr>
            <a:r>
              <a:rPr lang="en-US" sz="2200" dirty="0"/>
              <a:t>It can flip from one states to another and then flip back, so it is called flip-flop and also known as a bitable </a:t>
            </a:r>
            <a:r>
              <a:rPr lang="en-US" sz="2200" dirty="0" err="1"/>
              <a:t>multivibrator</a:t>
            </a:r>
            <a:r>
              <a:rPr lang="en-US" sz="2200" dirty="0"/>
              <a:t>, latch or toggle</a:t>
            </a:r>
          </a:p>
        </p:txBody>
      </p:sp>
    </p:spTree>
    <p:extLst>
      <p:ext uri="{BB962C8B-B14F-4D97-AF65-F5344CB8AC3E}">
        <p14:creationId xmlns:p14="http://schemas.microsoft.com/office/powerpoint/2010/main" val="3308904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dirty="0"/>
              <a:t>Flipflop</a:t>
            </a:r>
          </a:p>
          <a:p>
            <a:r>
              <a:rPr lang="en-US" sz="2200" dirty="0"/>
              <a:t>The outputs Q and Q’ are always complementary to each other</a:t>
            </a:r>
          </a:p>
          <a:p>
            <a:r>
              <a:rPr lang="en-US" sz="2200" dirty="0"/>
              <a:t>If Q = 0, Q’ = 1 and vice versa; Q=Q’=0 or 1 is invalid</a:t>
            </a:r>
          </a:p>
          <a:p>
            <a:r>
              <a:rPr lang="en-US" sz="2200" dirty="0"/>
              <a:t>If Q = 1, Q’=0 -&gt; set and If Q = 0, Q’=1 -&gt; reset</a:t>
            </a:r>
          </a:p>
          <a:p>
            <a:pPr marL="0" indent="0">
              <a:buNone/>
            </a:pPr>
            <a:r>
              <a:rPr lang="en-US" sz="2200" dirty="0"/>
              <a:t>Types:</a:t>
            </a:r>
          </a:p>
          <a:p>
            <a:pPr marL="457200" indent="-457200">
              <a:buFont typeface="+mj-lt"/>
              <a:buAutoNum type="arabicPeriod"/>
            </a:pPr>
            <a:r>
              <a:rPr lang="en-US" sz="2200" dirty="0"/>
              <a:t>Basic flipflop</a:t>
            </a:r>
          </a:p>
          <a:p>
            <a:pPr marL="457200" indent="-457200">
              <a:buFont typeface="+mj-lt"/>
              <a:buAutoNum type="arabicPeriod"/>
            </a:pPr>
            <a:r>
              <a:rPr lang="en-US" sz="2200" dirty="0"/>
              <a:t>SR flipflop</a:t>
            </a:r>
          </a:p>
          <a:p>
            <a:pPr marL="457200" indent="-457200">
              <a:buFont typeface="+mj-lt"/>
              <a:buAutoNum type="arabicPeriod"/>
            </a:pPr>
            <a:r>
              <a:rPr lang="en-US" sz="2200" dirty="0"/>
              <a:t>D flipflop</a:t>
            </a:r>
          </a:p>
          <a:p>
            <a:pPr marL="457200" indent="-457200">
              <a:buFont typeface="+mj-lt"/>
              <a:buAutoNum type="arabicPeriod"/>
            </a:pPr>
            <a:r>
              <a:rPr lang="en-US" sz="2200" dirty="0"/>
              <a:t>JK flipflop</a:t>
            </a:r>
          </a:p>
          <a:p>
            <a:pPr marL="457200" indent="-457200">
              <a:buFont typeface="+mj-lt"/>
              <a:buAutoNum type="arabicPeriod"/>
            </a:pPr>
            <a:r>
              <a:rPr lang="en-US" sz="2200" dirty="0"/>
              <a:t>T flipflop  </a:t>
            </a:r>
          </a:p>
        </p:txBody>
      </p:sp>
    </p:spTree>
    <p:extLst>
      <p:ext uri="{BB962C8B-B14F-4D97-AF65-F5344CB8AC3E}">
        <p14:creationId xmlns:p14="http://schemas.microsoft.com/office/powerpoint/2010/main" val="419782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25944" cy="5294391"/>
          </a:xfrm>
        </p:spPr>
        <p:txBody>
          <a:bodyPr>
            <a:normAutofit/>
          </a:bodyPr>
          <a:lstStyle/>
          <a:p>
            <a:pPr marL="0" indent="0">
              <a:buNone/>
            </a:pPr>
            <a:r>
              <a:rPr lang="en-US" sz="2200" dirty="0"/>
              <a:t>Basic flipflop circuit</a:t>
            </a:r>
          </a:p>
          <a:p>
            <a:r>
              <a:rPr lang="en-US" sz="2200" dirty="0"/>
              <a:t>The basic flip-flop has two inputs SET(S) and RESET(R) and two outputs Q and Q’. </a:t>
            </a:r>
          </a:p>
          <a:p>
            <a:r>
              <a:rPr lang="en-US" sz="2200" dirty="0"/>
              <a:t>It can be implemented using NOR and NAND gates</a:t>
            </a:r>
          </a:p>
          <a:p>
            <a:pPr marL="0" indent="0">
              <a:buNone/>
            </a:pPr>
            <a:endParaRPr lang="en-US" sz="2200" dirty="0"/>
          </a:p>
        </p:txBody>
      </p:sp>
      <p:pic>
        <p:nvPicPr>
          <p:cNvPr id="1026" name="Picture 2" descr="SR Flip Flop Design with NOR Gate and NAND Gate | Flip Flops">
            <a:extLst>
              <a:ext uri="{FF2B5EF4-FFF2-40B4-BE49-F238E27FC236}">
                <a16:creationId xmlns:a16="http://schemas.microsoft.com/office/drawing/2014/main" id="{09242EAB-4221-4662-A5FD-18314653F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599" y="3321716"/>
            <a:ext cx="5448801" cy="308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92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5983706" cy="5294391"/>
          </a:xfrm>
        </p:spPr>
        <p:txBody>
          <a:bodyPr>
            <a:normAutofit/>
          </a:bodyPr>
          <a:lstStyle/>
          <a:p>
            <a:pPr marL="0" indent="0">
              <a:buNone/>
            </a:pPr>
            <a:r>
              <a:rPr lang="en-US" sz="2200" dirty="0"/>
              <a:t>Basic flipflop circuit</a:t>
            </a:r>
          </a:p>
          <a:p>
            <a:r>
              <a:rPr lang="en-US" sz="2200" dirty="0"/>
              <a:t>Case :1    S = 0 , R = 1,  Q = 0 &amp; Q’ = 1</a:t>
            </a:r>
            <a:br>
              <a:rPr lang="en-US" sz="2200" dirty="0"/>
            </a:br>
            <a:r>
              <a:rPr lang="en-US" sz="2200" dirty="0"/>
              <a:t>                 S = 0 , R = 0,  Q = 0 &amp; Q’ = 1</a:t>
            </a:r>
          </a:p>
          <a:p>
            <a:endParaRPr lang="en-US" sz="2200" dirty="0"/>
          </a:p>
          <a:p>
            <a:r>
              <a:rPr lang="en-US" sz="2200" dirty="0"/>
              <a:t>Case :2    S = 1 , R = 0,  Q = 1 &amp; Q’ = 0</a:t>
            </a:r>
            <a:br>
              <a:rPr lang="en-US" sz="2200" dirty="0"/>
            </a:br>
            <a:r>
              <a:rPr lang="en-US" sz="2200" dirty="0"/>
              <a:t>                 S = 0 , R = 0,  Q = 1 &amp; Q’ = 0</a:t>
            </a:r>
          </a:p>
          <a:p>
            <a:endParaRPr lang="en-US" sz="2200" dirty="0"/>
          </a:p>
          <a:p>
            <a:r>
              <a:rPr lang="en-US" sz="2200" dirty="0"/>
              <a:t>Case :1    S = 1 , R = 1,  Q = 0 &amp; Q’ = 0</a:t>
            </a:r>
            <a:br>
              <a:rPr lang="en-US" sz="2200" dirty="0"/>
            </a:br>
            <a:r>
              <a:rPr lang="en-US" sz="2200" dirty="0"/>
              <a:t>                 S = 0 , R = 0,  Q = 0 &amp; Q’ = 1</a:t>
            </a:r>
            <a:br>
              <a:rPr lang="en-US" sz="2200" dirty="0"/>
            </a:br>
            <a:r>
              <a:rPr lang="en-US" sz="2200" dirty="0"/>
              <a:t>                 S = 0 , R = 0,  Q = 1 &amp; Q’ = 0</a:t>
            </a:r>
          </a:p>
          <a:p>
            <a:endParaRPr lang="en-US" sz="2200" dirty="0"/>
          </a:p>
          <a:p>
            <a:endParaRPr lang="en-US" sz="2200" dirty="0"/>
          </a:p>
        </p:txBody>
      </p:sp>
      <p:graphicFrame>
        <p:nvGraphicFramePr>
          <p:cNvPr id="4" name="Table 3">
            <a:extLst>
              <a:ext uri="{FF2B5EF4-FFF2-40B4-BE49-F238E27FC236}">
                <a16:creationId xmlns:a16="http://schemas.microsoft.com/office/drawing/2014/main" id="{AA78E0E5-ABE4-4352-ABE0-D66F6BF647F5}"/>
              </a:ext>
            </a:extLst>
          </p:cNvPr>
          <p:cNvGraphicFramePr>
            <a:graphicFrameLocks noGrp="1"/>
          </p:cNvGraphicFramePr>
          <p:nvPr>
            <p:extLst>
              <p:ext uri="{D42A27DB-BD31-4B8C-83A1-F6EECF244321}">
                <p14:modId xmlns:p14="http://schemas.microsoft.com/office/powerpoint/2010/main" val="3438831967"/>
              </p:ext>
            </p:extLst>
          </p:nvPr>
        </p:nvGraphicFramePr>
        <p:xfrm>
          <a:off x="6315242" y="2628676"/>
          <a:ext cx="4657560" cy="2123440"/>
        </p:xfrm>
        <a:graphic>
          <a:graphicData uri="http://schemas.openxmlformats.org/drawingml/2006/table">
            <a:tbl>
              <a:tblPr firstRow="1" bandRow="1">
                <a:tableStyleId>{5C22544A-7EE6-4342-B048-85BDC9FD1C3A}</a:tableStyleId>
              </a:tblPr>
              <a:tblGrid>
                <a:gridCol w="1164390">
                  <a:extLst>
                    <a:ext uri="{9D8B030D-6E8A-4147-A177-3AD203B41FA5}">
                      <a16:colId xmlns:a16="http://schemas.microsoft.com/office/drawing/2014/main" val="989616156"/>
                    </a:ext>
                  </a:extLst>
                </a:gridCol>
                <a:gridCol w="1164390">
                  <a:extLst>
                    <a:ext uri="{9D8B030D-6E8A-4147-A177-3AD203B41FA5}">
                      <a16:colId xmlns:a16="http://schemas.microsoft.com/office/drawing/2014/main" val="941265505"/>
                    </a:ext>
                  </a:extLst>
                </a:gridCol>
                <a:gridCol w="1164390">
                  <a:extLst>
                    <a:ext uri="{9D8B030D-6E8A-4147-A177-3AD203B41FA5}">
                      <a16:colId xmlns:a16="http://schemas.microsoft.com/office/drawing/2014/main" val="2382993734"/>
                    </a:ext>
                  </a:extLst>
                </a:gridCol>
                <a:gridCol w="1164390">
                  <a:extLst>
                    <a:ext uri="{9D8B030D-6E8A-4147-A177-3AD203B41FA5}">
                      <a16:colId xmlns:a16="http://schemas.microsoft.com/office/drawing/2014/main" val="651285524"/>
                    </a:ext>
                  </a:extLst>
                </a:gridCol>
              </a:tblGrid>
              <a:tr h="370840">
                <a:tc>
                  <a:txBody>
                    <a:bodyPr/>
                    <a:lstStyle/>
                    <a:p>
                      <a:r>
                        <a:rPr lang="en-US" dirty="0"/>
                        <a:t>S</a:t>
                      </a:r>
                    </a:p>
                  </a:txBody>
                  <a:tcPr/>
                </a:tc>
                <a:tc>
                  <a:txBody>
                    <a:bodyPr/>
                    <a:lstStyle/>
                    <a:p>
                      <a:r>
                        <a:rPr lang="en-US" dirty="0"/>
                        <a:t>R</a:t>
                      </a:r>
                    </a:p>
                  </a:txBody>
                  <a:tcPr/>
                </a:tc>
                <a:tc>
                  <a:txBody>
                    <a:bodyPr/>
                    <a:lstStyle/>
                    <a:p>
                      <a:r>
                        <a:rPr lang="en-US" dirty="0"/>
                        <a:t>Q</a:t>
                      </a:r>
                    </a:p>
                  </a:txBody>
                  <a:tcPr/>
                </a:tc>
                <a:tc>
                  <a:txBody>
                    <a:bodyPr/>
                    <a:lstStyle/>
                    <a:p>
                      <a:r>
                        <a:rPr lang="en-US" dirty="0"/>
                        <a:t>Q’</a:t>
                      </a:r>
                    </a:p>
                  </a:txBody>
                  <a:tcPr/>
                </a:tc>
                <a:extLst>
                  <a:ext uri="{0D108BD9-81ED-4DB2-BD59-A6C34878D82A}">
                    <a16:rowId xmlns:a16="http://schemas.microsoft.com/office/drawing/2014/main" val="4028900136"/>
                  </a:ext>
                </a:extLst>
              </a:tr>
              <a:tr h="370840">
                <a:tc>
                  <a:txBody>
                    <a:bodyPr/>
                    <a:lstStyle/>
                    <a:p>
                      <a:r>
                        <a:rPr lang="en-US" dirty="0"/>
                        <a:t>0</a:t>
                      </a:r>
                    </a:p>
                  </a:txBody>
                  <a:tcPr/>
                </a:tc>
                <a:tc>
                  <a:txBody>
                    <a:bodyPr/>
                    <a:lstStyle/>
                    <a:p>
                      <a:r>
                        <a:rPr lang="en-US" dirty="0"/>
                        <a:t>0</a:t>
                      </a:r>
                    </a:p>
                  </a:txBody>
                  <a:tcPr/>
                </a:tc>
                <a:tc gridSpan="2">
                  <a:txBody>
                    <a:bodyPr/>
                    <a:lstStyle/>
                    <a:p>
                      <a:r>
                        <a:rPr lang="en-US" dirty="0"/>
                        <a:t>Memory(same as before)</a:t>
                      </a:r>
                    </a:p>
                  </a:txBody>
                  <a:tcPr/>
                </a:tc>
                <a:tc hMerge="1">
                  <a:txBody>
                    <a:bodyPr/>
                    <a:lstStyle/>
                    <a:p>
                      <a:endParaRPr lang="en-US" dirty="0"/>
                    </a:p>
                  </a:txBody>
                  <a:tcPr/>
                </a:tc>
                <a:extLst>
                  <a:ext uri="{0D108BD9-81ED-4DB2-BD59-A6C34878D82A}">
                    <a16:rowId xmlns:a16="http://schemas.microsoft.com/office/drawing/2014/main" val="1926588341"/>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685486553"/>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812916217"/>
                  </a:ext>
                </a:extLst>
              </a:tr>
              <a:tr h="370840">
                <a:tc>
                  <a:txBody>
                    <a:bodyPr/>
                    <a:lstStyle/>
                    <a:p>
                      <a:r>
                        <a:rPr lang="en-US" dirty="0"/>
                        <a:t>1</a:t>
                      </a:r>
                    </a:p>
                  </a:txBody>
                  <a:tcPr/>
                </a:tc>
                <a:tc>
                  <a:txBody>
                    <a:bodyPr/>
                    <a:lstStyle/>
                    <a:p>
                      <a:r>
                        <a:rPr lang="en-US" dirty="0"/>
                        <a:t>1</a:t>
                      </a:r>
                    </a:p>
                  </a:txBody>
                  <a:tcPr/>
                </a:tc>
                <a:tc gridSpan="2">
                  <a:txBody>
                    <a:bodyPr/>
                    <a:lstStyle/>
                    <a:p>
                      <a:r>
                        <a:rPr lang="en-US" dirty="0"/>
                        <a:t>Not used</a:t>
                      </a:r>
                    </a:p>
                  </a:txBody>
                  <a:tcPr/>
                </a:tc>
                <a:tc hMerge="1">
                  <a:txBody>
                    <a:bodyPr/>
                    <a:lstStyle/>
                    <a:p>
                      <a:endParaRPr lang="en-US" dirty="0"/>
                    </a:p>
                  </a:txBody>
                  <a:tcPr/>
                </a:tc>
                <a:extLst>
                  <a:ext uri="{0D108BD9-81ED-4DB2-BD59-A6C34878D82A}">
                    <a16:rowId xmlns:a16="http://schemas.microsoft.com/office/drawing/2014/main" val="1626821385"/>
                  </a:ext>
                </a:extLst>
              </a:tr>
            </a:tbl>
          </a:graphicData>
        </a:graphic>
      </p:graphicFrame>
      <p:sp>
        <p:nvSpPr>
          <p:cNvPr id="5" name="TextBox 4">
            <a:extLst>
              <a:ext uri="{FF2B5EF4-FFF2-40B4-BE49-F238E27FC236}">
                <a16:creationId xmlns:a16="http://schemas.microsoft.com/office/drawing/2014/main" id="{D527F8F8-BF89-4EFE-84B1-AED9387949B8}"/>
              </a:ext>
            </a:extLst>
          </p:cNvPr>
          <p:cNvSpPr txBox="1"/>
          <p:nvPr/>
        </p:nvSpPr>
        <p:spPr>
          <a:xfrm>
            <a:off x="10972802" y="3673029"/>
            <a:ext cx="529312" cy="369332"/>
          </a:xfrm>
          <a:prstGeom prst="rect">
            <a:avLst/>
          </a:prstGeom>
          <a:noFill/>
        </p:spPr>
        <p:txBody>
          <a:bodyPr wrap="none" rtlCol="0">
            <a:spAutoFit/>
          </a:bodyPr>
          <a:lstStyle/>
          <a:p>
            <a:r>
              <a:rPr lang="en-US" dirty="0"/>
              <a:t>Set</a:t>
            </a:r>
          </a:p>
        </p:txBody>
      </p:sp>
      <p:sp>
        <p:nvSpPr>
          <p:cNvPr id="7" name="TextBox 6">
            <a:extLst>
              <a:ext uri="{FF2B5EF4-FFF2-40B4-BE49-F238E27FC236}">
                <a16:creationId xmlns:a16="http://schemas.microsoft.com/office/drawing/2014/main" id="{D2F3D362-C902-4F6D-BD6E-83A5F6FFA544}"/>
              </a:ext>
            </a:extLst>
          </p:cNvPr>
          <p:cNvSpPr txBox="1"/>
          <p:nvPr/>
        </p:nvSpPr>
        <p:spPr>
          <a:xfrm>
            <a:off x="10972802" y="4026069"/>
            <a:ext cx="723275" cy="369332"/>
          </a:xfrm>
          <a:prstGeom prst="rect">
            <a:avLst/>
          </a:prstGeom>
          <a:noFill/>
        </p:spPr>
        <p:txBody>
          <a:bodyPr wrap="none" rtlCol="0">
            <a:spAutoFit/>
          </a:bodyPr>
          <a:lstStyle/>
          <a:p>
            <a:r>
              <a:rPr lang="en-US" dirty="0"/>
              <a:t>reset</a:t>
            </a:r>
          </a:p>
        </p:txBody>
      </p:sp>
    </p:spTree>
    <p:extLst>
      <p:ext uri="{BB962C8B-B14F-4D97-AF65-F5344CB8AC3E}">
        <p14:creationId xmlns:p14="http://schemas.microsoft.com/office/powerpoint/2010/main" val="333688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5379454" cy="5294391"/>
          </a:xfrm>
        </p:spPr>
        <p:txBody>
          <a:bodyPr>
            <a:normAutofit/>
          </a:bodyPr>
          <a:lstStyle/>
          <a:p>
            <a:pPr marL="0" indent="0">
              <a:buNone/>
            </a:pPr>
            <a:r>
              <a:rPr lang="en-US" sz="2200" dirty="0"/>
              <a:t>Basic flipflop circuit using NOR gates</a:t>
            </a:r>
          </a:p>
          <a:p>
            <a:pPr marL="0" indent="0">
              <a:buNone/>
            </a:pPr>
            <a:endParaRPr lang="en-US" sz="2200" dirty="0"/>
          </a:p>
        </p:txBody>
      </p:sp>
      <p:pic>
        <p:nvPicPr>
          <p:cNvPr id="1026" name="Picture 2" descr="SR Flip Flop Design with NOR Gate and NAND Gate | Flip Flops">
            <a:extLst>
              <a:ext uri="{FF2B5EF4-FFF2-40B4-BE49-F238E27FC236}">
                <a16:creationId xmlns:a16="http://schemas.microsoft.com/office/drawing/2014/main" id="{09242EAB-4221-4662-A5FD-18314653F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50" y="2281243"/>
            <a:ext cx="5266797" cy="2980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18B53FC2-0ECB-4115-9F37-9092973BDF6E}"/>
              </a:ext>
            </a:extLst>
          </p:cNvPr>
          <p:cNvGraphicFramePr>
            <a:graphicFrameLocks noGrp="1"/>
          </p:cNvGraphicFramePr>
          <p:nvPr>
            <p:extLst>
              <p:ext uri="{D42A27DB-BD31-4B8C-83A1-F6EECF244321}">
                <p14:modId xmlns:p14="http://schemas.microsoft.com/office/powerpoint/2010/main" val="3535515544"/>
              </p:ext>
            </p:extLst>
          </p:nvPr>
        </p:nvGraphicFramePr>
        <p:xfrm>
          <a:off x="6315242" y="2628676"/>
          <a:ext cx="4657560" cy="2123440"/>
        </p:xfrm>
        <a:graphic>
          <a:graphicData uri="http://schemas.openxmlformats.org/drawingml/2006/table">
            <a:tbl>
              <a:tblPr firstRow="1" bandRow="1">
                <a:tableStyleId>{5C22544A-7EE6-4342-B048-85BDC9FD1C3A}</a:tableStyleId>
              </a:tblPr>
              <a:tblGrid>
                <a:gridCol w="1164390">
                  <a:extLst>
                    <a:ext uri="{9D8B030D-6E8A-4147-A177-3AD203B41FA5}">
                      <a16:colId xmlns:a16="http://schemas.microsoft.com/office/drawing/2014/main" val="989616156"/>
                    </a:ext>
                  </a:extLst>
                </a:gridCol>
                <a:gridCol w="1164390">
                  <a:extLst>
                    <a:ext uri="{9D8B030D-6E8A-4147-A177-3AD203B41FA5}">
                      <a16:colId xmlns:a16="http://schemas.microsoft.com/office/drawing/2014/main" val="941265505"/>
                    </a:ext>
                  </a:extLst>
                </a:gridCol>
                <a:gridCol w="1164390">
                  <a:extLst>
                    <a:ext uri="{9D8B030D-6E8A-4147-A177-3AD203B41FA5}">
                      <a16:colId xmlns:a16="http://schemas.microsoft.com/office/drawing/2014/main" val="2382993734"/>
                    </a:ext>
                  </a:extLst>
                </a:gridCol>
                <a:gridCol w="1164390">
                  <a:extLst>
                    <a:ext uri="{9D8B030D-6E8A-4147-A177-3AD203B41FA5}">
                      <a16:colId xmlns:a16="http://schemas.microsoft.com/office/drawing/2014/main" val="651285524"/>
                    </a:ext>
                  </a:extLst>
                </a:gridCol>
              </a:tblGrid>
              <a:tr h="370840">
                <a:tc>
                  <a:txBody>
                    <a:bodyPr/>
                    <a:lstStyle/>
                    <a:p>
                      <a:r>
                        <a:rPr lang="en-US" dirty="0"/>
                        <a:t>S</a:t>
                      </a:r>
                    </a:p>
                  </a:txBody>
                  <a:tcPr/>
                </a:tc>
                <a:tc>
                  <a:txBody>
                    <a:bodyPr/>
                    <a:lstStyle/>
                    <a:p>
                      <a:r>
                        <a:rPr lang="en-US" dirty="0"/>
                        <a:t>R</a:t>
                      </a:r>
                    </a:p>
                  </a:txBody>
                  <a:tcPr/>
                </a:tc>
                <a:tc>
                  <a:txBody>
                    <a:bodyPr/>
                    <a:lstStyle/>
                    <a:p>
                      <a:r>
                        <a:rPr lang="en-US" dirty="0"/>
                        <a:t>Q</a:t>
                      </a:r>
                    </a:p>
                  </a:txBody>
                  <a:tcPr/>
                </a:tc>
                <a:tc>
                  <a:txBody>
                    <a:bodyPr/>
                    <a:lstStyle/>
                    <a:p>
                      <a:r>
                        <a:rPr lang="en-US" dirty="0"/>
                        <a:t>Q’</a:t>
                      </a:r>
                    </a:p>
                  </a:txBody>
                  <a:tcPr/>
                </a:tc>
                <a:extLst>
                  <a:ext uri="{0D108BD9-81ED-4DB2-BD59-A6C34878D82A}">
                    <a16:rowId xmlns:a16="http://schemas.microsoft.com/office/drawing/2014/main" val="4028900136"/>
                  </a:ext>
                </a:extLst>
              </a:tr>
              <a:tr h="370840">
                <a:tc>
                  <a:txBody>
                    <a:bodyPr/>
                    <a:lstStyle/>
                    <a:p>
                      <a:r>
                        <a:rPr lang="en-US" dirty="0"/>
                        <a:t>0</a:t>
                      </a:r>
                    </a:p>
                  </a:txBody>
                  <a:tcPr/>
                </a:tc>
                <a:tc>
                  <a:txBody>
                    <a:bodyPr/>
                    <a:lstStyle/>
                    <a:p>
                      <a:r>
                        <a:rPr lang="en-US" dirty="0"/>
                        <a:t>0</a:t>
                      </a:r>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used</a:t>
                      </a:r>
                    </a:p>
                  </a:txBody>
                  <a:tcPr/>
                </a:tc>
                <a:tc hMerge="1">
                  <a:txBody>
                    <a:bodyPr/>
                    <a:lstStyle/>
                    <a:p>
                      <a:endParaRPr lang="en-US" dirty="0"/>
                    </a:p>
                  </a:txBody>
                  <a:tcPr/>
                </a:tc>
                <a:extLst>
                  <a:ext uri="{0D108BD9-81ED-4DB2-BD59-A6C34878D82A}">
                    <a16:rowId xmlns:a16="http://schemas.microsoft.com/office/drawing/2014/main" val="1926588341"/>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8548655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812916217"/>
                  </a:ext>
                </a:extLst>
              </a:tr>
              <a:tr h="370840">
                <a:tc>
                  <a:txBody>
                    <a:bodyPr/>
                    <a:lstStyle/>
                    <a:p>
                      <a:r>
                        <a:rPr lang="en-US" dirty="0"/>
                        <a:t>1</a:t>
                      </a:r>
                    </a:p>
                  </a:txBody>
                  <a:tcPr/>
                </a:tc>
                <a:tc>
                  <a:txBody>
                    <a:bodyPr/>
                    <a:lstStyle/>
                    <a:p>
                      <a:r>
                        <a:rPr lang="en-US" dirty="0"/>
                        <a:t>1</a:t>
                      </a:r>
                    </a:p>
                  </a:txBody>
                  <a:tcPr/>
                </a:tc>
                <a:tc gridSpan="2">
                  <a:txBody>
                    <a:bodyPr/>
                    <a:lstStyle/>
                    <a:p>
                      <a:r>
                        <a:rPr lang="en-US" dirty="0"/>
                        <a:t>Memory(same as before) </a:t>
                      </a:r>
                    </a:p>
                  </a:txBody>
                  <a:tcPr/>
                </a:tc>
                <a:tc hMerge="1">
                  <a:txBody>
                    <a:bodyPr/>
                    <a:lstStyle/>
                    <a:p>
                      <a:endParaRPr lang="en-US" dirty="0"/>
                    </a:p>
                  </a:txBody>
                  <a:tcPr/>
                </a:tc>
                <a:extLst>
                  <a:ext uri="{0D108BD9-81ED-4DB2-BD59-A6C34878D82A}">
                    <a16:rowId xmlns:a16="http://schemas.microsoft.com/office/drawing/2014/main" val="1626821385"/>
                  </a:ext>
                </a:extLst>
              </a:tr>
            </a:tbl>
          </a:graphicData>
        </a:graphic>
      </p:graphicFrame>
      <p:sp>
        <p:nvSpPr>
          <p:cNvPr id="7" name="TextBox 6">
            <a:extLst>
              <a:ext uri="{FF2B5EF4-FFF2-40B4-BE49-F238E27FC236}">
                <a16:creationId xmlns:a16="http://schemas.microsoft.com/office/drawing/2014/main" id="{BE73A623-CF5C-4111-B5D0-43760A4729A3}"/>
              </a:ext>
            </a:extLst>
          </p:cNvPr>
          <p:cNvSpPr txBox="1"/>
          <p:nvPr/>
        </p:nvSpPr>
        <p:spPr>
          <a:xfrm>
            <a:off x="10972802" y="3429000"/>
            <a:ext cx="529312" cy="369332"/>
          </a:xfrm>
          <a:prstGeom prst="rect">
            <a:avLst/>
          </a:prstGeom>
          <a:noFill/>
        </p:spPr>
        <p:txBody>
          <a:bodyPr wrap="none" rtlCol="0">
            <a:spAutoFit/>
          </a:bodyPr>
          <a:lstStyle/>
          <a:p>
            <a:r>
              <a:rPr lang="en-US" dirty="0"/>
              <a:t>Set</a:t>
            </a:r>
          </a:p>
        </p:txBody>
      </p:sp>
      <p:sp>
        <p:nvSpPr>
          <p:cNvPr id="8" name="TextBox 7">
            <a:extLst>
              <a:ext uri="{FF2B5EF4-FFF2-40B4-BE49-F238E27FC236}">
                <a16:creationId xmlns:a16="http://schemas.microsoft.com/office/drawing/2014/main" id="{7634A625-0E88-4308-9F63-E44C7B32FE4A}"/>
              </a:ext>
            </a:extLst>
          </p:cNvPr>
          <p:cNvSpPr txBox="1"/>
          <p:nvPr/>
        </p:nvSpPr>
        <p:spPr>
          <a:xfrm>
            <a:off x="10972802" y="3798332"/>
            <a:ext cx="793807" cy="369332"/>
          </a:xfrm>
          <a:prstGeom prst="rect">
            <a:avLst/>
          </a:prstGeom>
          <a:noFill/>
        </p:spPr>
        <p:txBody>
          <a:bodyPr wrap="none" rtlCol="0">
            <a:spAutoFit/>
          </a:bodyPr>
          <a:lstStyle/>
          <a:p>
            <a:r>
              <a:rPr lang="en-US" dirty="0"/>
              <a:t>Reset</a:t>
            </a:r>
          </a:p>
        </p:txBody>
      </p:sp>
    </p:spTree>
    <p:extLst>
      <p:ext uri="{BB962C8B-B14F-4D97-AF65-F5344CB8AC3E}">
        <p14:creationId xmlns:p14="http://schemas.microsoft.com/office/powerpoint/2010/main" val="94466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Sequential Logic Design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From notes</a:t>
            </a:r>
          </a:p>
        </p:txBody>
      </p:sp>
    </p:spTree>
    <p:extLst>
      <p:ext uri="{BB962C8B-B14F-4D97-AF65-F5344CB8AC3E}">
        <p14:creationId xmlns:p14="http://schemas.microsoft.com/office/powerpoint/2010/main" val="3031577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SINGLE PURPOSE 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A single purpose processor is a digital circuit designed to execute exactly  one program.</a:t>
            </a:r>
          </a:p>
          <a:p>
            <a:r>
              <a:rPr lang="en-US" sz="2200" dirty="0"/>
              <a:t>A basis processor consists of </a:t>
            </a:r>
            <a:r>
              <a:rPr lang="en-US" sz="2200" dirty="0">
                <a:solidFill>
                  <a:srgbClr val="92D050"/>
                </a:solidFill>
              </a:rPr>
              <a:t>controller</a:t>
            </a:r>
            <a:r>
              <a:rPr lang="en-US" sz="2200" dirty="0"/>
              <a:t> and </a:t>
            </a:r>
            <a:r>
              <a:rPr lang="en-US" sz="2200" dirty="0">
                <a:solidFill>
                  <a:srgbClr val="92D050"/>
                </a:solidFill>
              </a:rPr>
              <a:t>data path</a:t>
            </a:r>
            <a:r>
              <a:rPr lang="en-US" sz="2200" dirty="0"/>
              <a:t>.</a:t>
            </a:r>
          </a:p>
          <a:p>
            <a:r>
              <a:rPr lang="en-US" sz="2200" dirty="0"/>
              <a:t>The </a:t>
            </a:r>
            <a:r>
              <a:rPr lang="en-US" sz="2200" dirty="0" err="1"/>
              <a:t>datapath</a:t>
            </a:r>
            <a:r>
              <a:rPr lang="en-US" sz="2200" dirty="0"/>
              <a:t> stores and manipulate system’s data.</a:t>
            </a:r>
          </a:p>
          <a:p>
            <a:r>
              <a:rPr lang="en-US" sz="2200" dirty="0"/>
              <a:t>Controller caries out such configuration of the data path.</a:t>
            </a:r>
          </a:p>
          <a:p>
            <a:r>
              <a:rPr lang="en-US" sz="2200" dirty="0"/>
              <a:t>The </a:t>
            </a:r>
            <a:r>
              <a:rPr lang="en-US" sz="2200" dirty="0" err="1"/>
              <a:t>datapath</a:t>
            </a:r>
            <a:r>
              <a:rPr lang="en-US" sz="2200" dirty="0"/>
              <a:t> contain register units, functional units and connection like  wires and multiplexer</a:t>
            </a:r>
          </a:p>
          <a:p>
            <a:pPr marL="0" indent="0">
              <a:buNone/>
            </a:pPr>
            <a:endParaRPr lang="en-US" sz="2200" dirty="0"/>
          </a:p>
        </p:txBody>
      </p:sp>
    </p:spTree>
    <p:extLst>
      <p:ext uri="{BB962C8B-B14F-4D97-AF65-F5344CB8AC3E}">
        <p14:creationId xmlns:p14="http://schemas.microsoft.com/office/powerpoint/2010/main" val="1286448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Data Path</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Stores and manipulates a systems data of different forms</a:t>
            </a:r>
          </a:p>
          <a:p>
            <a:r>
              <a:rPr lang="en-US" sz="2200" dirty="0"/>
              <a:t>Data may be binary numbers that represent temp, speed, pressure, character's or images</a:t>
            </a:r>
          </a:p>
          <a:p>
            <a:r>
              <a:rPr lang="en-US" sz="2200" dirty="0"/>
              <a:t>Contains registers units, functional units  and connection like wires and multiplexers.</a:t>
            </a:r>
          </a:p>
          <a:p>
            <a:r>
              <a:rPr lang="en-US" sz="2200" dirty="0"/>
              <a:t>The data path can be configured </a:t>
            </a:r>
            <a:r>
              <a:rPr lang="en-US" sz="2200" dirty="0">
                <a:solidFill>
                  <a:srgbClr val="92D050"/>
                </a:solidFill>
              </a:rPr>
              <a:t>to read data from particular registers</a:t>
            </a:r>
            <a:r>
              <a:rPr lang="en-US" sz="2200" dirty="0"/>
              <a:t>, feed that data through functional units configured to carry out particular operations like add or shift and store the operation results back in to the  particular registers.</a:t>
            </a:r>
          </a:p>
        </p:txBody>
      </p:sp>
    </p:spTree>
    <p:extLst>
      <p:ext uri="{BB962C8B-B14F-4D97-AF65-F5344CB8AC3E}">
        <p14:creationId xmlns:p14="http://schemas.microsoft.com/office/powerpoint/2010/main" val="4283165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Controller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Controller caries out such configuration of the data path.</a:t>
            </a:r>
          </a:p>
          <a:p>
            <a:r>
              <a:rPr lang="en-US" sz="2200" dirty="0"/>
              <a:t>It sets the data path control inputs, like register load and multiplexer select signals, of the registers units, functional  units and connection units to obtain the desired configuration at a particular time.</a:t>
            </a:r>
          </a:p>
          <a:p>
            <a:r>
              <a:rPr lang="en-US" sz="2200" dirty="0"/>
              <a:t>It monitors external control inputs as well as data path control outputs known as status signals, coming from functional units, and it sets external control outputs as well.</a:t>
            </a:r>
          </a:p>
          <a:p>
            <a:endParaRPr lang="en-US" sz="2200" dirty="0"/>
          </a:p>
        </p:txBody>
      </p:sp>
    </p:spTree>
    <p:extLst>
      <p:ext uri="{BB962C8B-B14F-4D97-AF65-F5344CB8AC3E}">
        <p14:creationId xmlns:p14="http://schemas.microsoft.com/office/powerpoint/2010/main" val="3708744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Datapath &amp; Controller</a:t>
            </a:r>
          </a:p>
        </p:txBody>
      </p:sp>
      <p:pic>
        <p:nvPicPr>
          <p:cNvPr id="5" name="Content Placeholder 4">
            <a:extLst>
              <a:ext uri="{FF2B5EF4-FFF2-40B4-BE49-F238E27FC236}">
                <a16:creationId xmlns:a16="http://schemas.microsoft.com/office/drawing/2014/main" id="{75209081-0F24-4425-8BCC-64D528AA995F}"/>
              </a:ext>
            </a:extLst>
          </p:cNvPr>
          <p:cNvPicPr>
            <a:picLocks noGrp="1" noChangeAspect="1"/>
          </p:cNvPicPr>
          <p:nvPr>
            <p:ph idx="1"/>
          </p:nvPr>
        </p:nvPicPr>
        <p:blipFill>
          <a:blip r:embed="rId3"/>
          <a:stretch>
            <a:fillRect/>
          </a:stretch>
        </p:blipFill>
        <p:spPr>
          <a:xfrm rot="16200000">
            <a:off x="3657979" y="-1279924"/>
            <a:ext cx="4876042" cy="10494369"/>
          </a:xfrm>
          <a:prstGeom prst="rect">
            <a:avLst/>
          </a:prstGeom>
        </p:spPr>
      </p:pic>
    </p:spTree>
    <p:extLst>
      <p:ext uri="{BB962C8B-B14F-4D97-AF65-F5344CB8AC3E}">
        <p14:creationId xmlns:p14="http://schemas.microsoft.com/office/powerpoint/2010/main" val="254104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Transistor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299388" cy="5133970"/>
          </a:xfrm>
        </p:spPr>
        <p:txBody>
          <a:bodyPr>
            <a:normAutofit/>
          </a:bodyPr>
          <a:lstStyle/>
          <a:p>
            <a:r>
              <a:rPr lang="en-US" sz="2200" dirty="0"/>
              <a:t>The </a:t>
            </a:r>
            <a:r>
              <a:rPr lang="en-US" sz="2200" dirty="0" err="1"/>
              <a:t>nMOS</a:t>
            </a:r>
            <a:r>
              <a:rPr lang="en-US" sz="2200" dirty="0"/>
              <a:t> is conduct when gate is at high voltage(5v)</a:t>
            </a:r>
          </a:p>
          <a:p>
            <a:r>
              <a:rPr lang="en-US" sz="2200" dirty="0"/>
              <a:t>The </a:t>
            </a:r>
            <a:r>
              <a:rPr lang="en-US" sz="2200" dirty="0" err="1"/>
              <a:t>pMOS</a:t>
            </a:r>
            <a:r>
              <a:rPr lang="en-US" sz="2200" dirty="0"/>
              <a:t> is conduct when gate is at low voltage(0v)</a:t>
            </a:r>
          </a:p>
          <a:p>
            <a:endParaRPr lang="en-US" sz="2200" dirty="0"/>
          </a:p>
        </p:txBody>
      </p:sp>
      <p:sp>
        <p:nvSpPr>
          <p:cNvPr id="4" name="object 4">
            <a:extLst>
              <a:ext uri="{FF2B5EF4-FFF2-40B4-BE49-F238E27FC236}">
                <a16:creationId xmlns:a16="http://schemas.microsoft.com/office/drawing/2014/main" id="{EF93C3E9-4362-40ED-BB17-1B42051EAEE5}"/>
              </a:ext>
            </a:extLst>
          </p:cNvPr>
          <p:cNvSpPr/>
          <p:nvPr/>
        </p:nvSpPr>
        <p:spPr>
          <a:xfrm>
            <a:off x="1247479" y="3176337"/>
            <a:ext cx="3549109" cy="283365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A20A1FF3-97AE-494F-AAC1-FC7F42C7FAE6}"/>
              </a:ext>
            </a:extLst>
          </p:cNvPr>
          <p:cNvSpPr/>
          <p:nvPr/>
        </p:nvSpPr>
        <p:spPr>
          <a:xfrm>
            <a:off x="5583211" y="3158470"/>
            <a:ext cx="4571441" cy="28336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2436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Custom Single Propose 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Features</a:t>
            </a:r>
          </a:p>
          <a:p>
            <a:r>
              <a:rPr lang="en-US" sz="2200" dirty="0"/>
              <a:t>Contains only the components needed to execute a single program</a:t>
            </a:r>
          </a:p>
          <a:p>
            <a:r>
              <a:rPr lang="en-US" sz="2200" dirty="0"/>
              <a:t>No program memory</a:t>
            </a:r>
          </a:p>
          <a:p>
            <a:endParaRPr lang="en-US" sz="2200" dirty="0"/>
          </a:p>
          <a:p>
            <a:pPr marL="0" indent="0">
              <a:buNone/>
            </a:pPr>
            <a:r>
              <a:rPr lang="en-US" sz="2200" dirty="0"/>
              <a:t>Benefits</a:t>
            </a:r>
          </a:p>
          <a:p>
            <a:r>
              <a:rPr lang="en-US" sz="2200" dirty="0"/>
              <a:t>Performance may be faster, due to fewer clock cycles  resulting from a customized data path and due to shorter clock cycles resulting from the simpler controller logic.</a:t>
            </a:r>
          </a:p>
          <a:p>
            <a:r>
              <a:rPr lang="en-US" sz="2200" dirty="0"/>
              <a:t>Size may be smaller due to simplest data path and no program memory.</a:t>
            </a:r>
          </a:p>
          <a:p>
            <a:r>
              <a:rPr lang="en-US" sz="2200" dirty="0"/>
              <a:t>Power consumption may be less due to more efficient computation.</a:t>
            </a:r>
          </a:p>
          <a:p>
            <a:endParaRPr lang="en-US" sz="2200" dirty="0"/>
          </a:p>
          <a:p>
            <a:endParaRPr lang="en-US" sz="2200" dirty="0"/>
          </a:p>
        </p:txBody>
      </p:sp>
    </p:spTree>
    <p:extLst>
      <p:ext uri="{BB962C8B-B14F-4D97-AF65-F5344CB8AC3E}">
        <p14:creationId xmlns:p14="http://schemas.microsoft.com/office/powerpoint/2010/main" val="4084382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Statements: </a:t>
            </a:r>
          </a:p>
          <a:p>
            <a:r>
              <a:rPr lang="en-US" sz="2200" dirty="0"/>
              <a:t>Statements are used to implement the logical operation,  data flow and control flow during the custom single processor design.  </a:t>
            </a:r>
          </a:p>
          <a:p>
            <a:r>
              <a:rPr lang="en-US" sz="2200" dirty="0"/>
              <a:t>Some of the useful statements are:</a:t>
            </a:r>
          </a:p>
          <a:p>
            <a:pPr marL="0" indent="0">
              <a:buNone/>
            </a:pPr>
            <a:r>
              <a:rPr lang="en-US" sz="2200" dirty="0"/>
              <a:t>     1. Assignment statements</a:t>
            </a:r>
          </a:p>
          <a:p>
            <a:pPr marL="0" indent="0">
              <a:buNone/>
            </a:pPr>
            <a:r>
              <a:rPr lang="en-US" sz="2200" dirty="0"/>
              <a:t>     2. Loop statements</a:t>
            </a:r>
          </a:p>
          <a:p>
            <a:pPr marL="0" indent="0">
              <a:buNone/>
            </a:pPr>
            <a:r>
              <a:rPr lang="en-US" sz="2200" dirty="0"/>
              <a:t>     3. Branch statements</a:t>
            </a:r>
          </a:p>
          <a:p>
            <a:endParaRPr lang="en-US" sz="2200" dirty="0"/>
          </a:p>
        </p:txBody>
      </p:sp>
    </p:spTree>
    <p:extLst>
      <p:ext uri="{BB962C8B-B14F-4D97-AF65-F5344CB8AC3E}">
        <p14:creationId xmlns:p14="http://schemas.microsoft.com/office/powerpoint/2010/main" val="1585772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Assignment statements</a:t>
            </a:r>
          </a:p>
          <a:p>
            <a:r>
              <a:rPr lang="en-US" sz="2200" dirty="0"/>
              <a:t>Assignment statements are used to initialize the fixed data into a variable or transfer of data from one variable to another. </a:t>
            </a:r>
          </a:p>
          <a:p>
            <a:r>
              <a:rPr lang="en-US" sz="2200" dirty="0"/>
              <a:t>For example  a =5, b = 10, d = a etc. It is used to create a single state and available for next statement.</a:t>
            </a:r>
          </a:p>
          <a:p>
            <a:endParaRPr lang="en-US" sz="2200" dirty="0"/>
          </a:p>
          <a:p>
            <a:pPr marL="0" indent="0">
              <a:buNone/>
            </a:pPr>
            <a:r>
              <a:rPr lang="en-US" sz="2200" dirty="0"/>
              <a:t>     </a:t>
            </a:r>
          </a:p>
        </p:txBody>
      </p:sp>
      <p:grpSp>
        <p:nvGrpSpPr>
          <p:cNvPr id="4" name="object 4">
            <a:extLst>
              <a:ext uri="{FF2B5EF4-FFF2-40B4-BE49-F238E27FC236}">
                <a16:creationId xmlns:a16="http://schemas.microsoft.com/office/drawing/2014/main" id="{534E0D7C-1F19-409C-8D10-37DEC5453F1E}"/>
              </a:ext>
            </a:extLst>
          </p:cNvPr>
          <p:cNvGrpSpPr/>
          <p:nvPr/>
        </p:nvGrpSpPr>
        <p:grpSpPr>
          <a:xfrm>
            <a:off x="4985164" y="3429000"/>
            <a:ext cx="2217741" cy="2976282"/>
            <a:chOff x="6749795" y="2119883"/>
            <a:chExt cx="1610995" cy="2243455"/>
          </a:xfrm>
        </p:grpSpPr>
        <p:sp>
          <p:nvSpPr>
            <p:cNvPr id="5" name="object 5">
              <a:extLst>
                <a:ext uri="{FF2B5EF4-FFF2-40B4-BE49-F238E27FC236}">
                  <a16:creationId xmlns:a16="http://schemas.microsoft.com/office/drawing/2014/main" id="{18B810B1-47DF-40C4-A5BD-A38A739F6C0D}"/>
                </a:ext>
              </a:extLst>
            </p:cNvPr>
            <p:cNvSpPr/>
            <p:nvPr/>
          </p:nvSpPr>
          <p:spPr>
            <a:xfrm>
              <a:off x="6928103" y="2958083"/>
              <a:ext cx="1418844" cy="1405127"/>
            </a:xfrm>
            <a:prstGeom prst="rect">
              <a:avLst/>
            </a:prstGeom>
            <a:blipFill>
              <a:blip r:embed="rId3"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6F1BC5F-01C6-4E17-B2F2-3C6F074ADD33}"/>
                </a:ext>
              </a:extLst>
            </p:cNvPr>
            <p:cNvSpPr/>
            <p:nvPr/>
          </p:nvSpPr>
          <p:spPr>
            <a:xfrm>
              <a:off x="6749795" y="2119883"/>
              <a:ext cx="1610868" cy="838200"/>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636152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Loop statements</a:t>
            </a:r>
          </a:p>
          <a:p>
            <a:r>
              <a:rPr lang="en-US" sz="2200" dirty="0"/>
              <a:t>The control statement are represented by the loop statements. </a:t>
            </a:r>
          </a:p>
          <a:p>
            <a:r>
              <a:rPr lang="en-US" sz="2200" dirty="0"/>
              <a:t>For loop statement: -</a:t>
            </a:r>
          </a:p>
          <a:p>
            <a:pPr lvl="1"/>
            <a:r>
              <a:rPr lang="en-US" sz="2200" dirty="0"/>
              <a:t>We create condition statement C and a join state J, both have no action.</a:t>
            </a:r>
          </a:p>
          <a:p>
            <a:pPr lvl="1"/>
            <a:r>
              <a:rPr lang="en-US" sz="2200" dirty="0"/>
              <a:t>We add an arc with the loop’s condition state to in first statement in  loop body.</a:t>
            </a:r>
          </a:p>
          <a:p>
            <a:pPr lvl="1"/>
            <a:r>
              <a:rPr lang="en-US" sz="2200" dirty="0"/>
              <a:t>We create the second arc with the complement of the loop’s condition  from the condition state to next statement after the loop body.</a:t>
            </a:r>
          </a:p>
          <a:p>
            <a:endParaRPr lang="en-US" sz="2200" dirty="0"/>
          </a:p>
        </p:txBody>
      </p:sp>
    </p:spTree>
    <p:extLst>
      <p:ext uri="{BB962C8B-B14F-4D97-AF65-F5344CB8AC3E}">
        <p14:creationId xmlns:p14="http://schemas.microsoft.com/office/powerpoint/2010/main" val="168278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Loop statements</a:t>
            </a:r>
          </a:p>
          <a:p>
            <a:endParaRPr lang="en-US" sz="2200" dirty="0"/>
          </a:p>
        </p:txBody>
      </p:sp>
      <p:sp>
        <p:nvSpPr>
          <p:cNvPr id="4" name="object 4">
            <a:extLst>
              <a:ext uri="{FF2B5EF4-FFF2-40B4-BE49-F238E27FC236}">
                <a16:creationId xmlns:a16="http://schemas.microsoft.com/office/drawing/2014/main" id="{43F5276F-8C75-49FD-9B56-4A79F0EEFFC6}"/>
              </a:ext>
            </a:extLst>
          </p:cNvPr>
          <p:cNvSpPr/>
          <p:nvPr/>
        </p:nvSpPr>
        <p:spPr>
          <a:xfrm>
            <a:off x="1656345" y="2350690"/>
            <a:ext cx="3076075" cy="3360300"/>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AA137B0E-A66E-4FAE-9B7E-3A557AC3D9A9}"/>
              </a:ext>
            </a:extLst>
          </p:cNvPr>
          <p:cNvSpPr/>
          <p:nvPr/>
        </p:nvSpPr>
        <p:spPr>
          <a:xfrm>
            <a:off x="5938766" y="1725047"/>
            <a:ext cx="5126277" cy="453137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53577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Branch statements</a:t>
            </a:r>
          </a:p>
          <a:p>
            <a:r>
              <a:rPr lang="en-US" sz="2200" dirty="0"/>
              <a:t>Branch statements are used to alter the execution order of  statements with or without condition. </a:t>
            </a:r>
          </a:p>
          <a:p>
            <a:r>
              <a:rPr lang="en-US" sz="2200" dirty="0"/>
              <a:t>For branch statements: -  We create the condition statement C with a join statements J  both with no action.</a:t>
            </a:r>
          </a:p>
          <a:p>
            <a:pPr lvl="1"/>
            <a:r>
              <a:rPr lang="en-US" sz="2200" dirty="0"/>
              <a:t>We create the arc from the first branch statement from the condition statement.</a:t>
            </a:r>
          </a:p>
          <a:p>
            <a:pPr lvl="1"/>
            <a:r>
              <a:rPr lang="en-US" sz="2200" dirty="0"/>
              <a:t>We add another arc with the complement of first branch condition ANDed with second branch condition from the first statement of first branching condition. We repeat this for all branching conditions</a:t>
            </a:r>
            <a:r>
              <a:rPr lang="en-US" sz="2000" dirty="0"/>
              <a:t>.</a:t>
            </a:r>
          </a:p>
          <a:p>
            <a:r>
              <a:rPr lang="en-US" sz="2200" dirty="0"/>
              <a:t>Finally we connect the arc leaving the last statement of each  branch to join state and we add an arc from this state to next  statement state.</a:t>
            </a:r>
          </a:p>
          <a:p>
            <a:endParaRPr lang="en-US" sz="2200" dirty="0"/>
          </a:p>
        </p:txBody>
      </p:sp>
    </p:spTree>
    <p:extLst>
      <p:ext uri="{BB962C8B-B14F-4D97-AF65-F5344CB8AC3E}">
        <p14:creationId xmlns:p14="http://schemas.microsoft.com/office/powerpoint/2010/main" val="3383200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Converting a program to an FSMD</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Branch statements</a:t>
            </a:r>
          </a:p>
          <a:p>
            <a:endParaRPr lang="en-US" sz="2200" dirty="0"/>
          </a:p>
        </p:txBody>
      </p:sp>
      <p:sp>
        <p:nvSpPr>
          <p:cNvPr id="5" name="object 13">
            <a:extLst>
              <a:ext uri="{FF2B5EF4-FFF2-40B4-BE49-F238E27FC236}">
                <a16:creationId xmlns:a16="http://schemas.microsoft.com/office/drawing/2014/main" id="{0C65C82D-10EA-409E-B349-88507CD4814C}"/>
              </a:ext>
            </a:extLst>
          </p:cNvPr>
          <p:cNvSpPr/>
          <p:nvPr/>
        </p:nvSpPr>
        <p:spPr>
          <a:xfrm>
            <a:off x="3671637" y="1178351"/>
            <a:ext cx="5295900" cy="55112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9223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Steps to Design Single Custom  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Steps:</a:t>
            </a:r>
          </a:p>
          <a:p>
            <a:pPr marL="0" indent="0">
              <a:buNone/>
            </a:pPr>
            <a:r>
              <a:rPr lang="en-US" sz="2200" dirty="0"/>
              <a:t>1. Draw a black box that shows the abstract view of the implementation logic.</a:t>
            </a:r>
          </a:p>
          <a:p>
            <a:pPr marL="0" indent="0">
              <a:buNone/>
            </a:pPr>
            <a:r>
              <a:rPr lang="en-US" sz="2200" dirty="0"/>
              <a:t>2. Derive the algorithms to implement the functionality of system.</a:t>
            </a:r>
          </a:p>
          <a:p>
            <a:pPr marL="0" indent="0">
              <a:buNone/>
            </a:pPr>
            <a:r>
              <a:rPr lang="en-US" sz="2200" dirty="0"/>
              <a:t>3. Derive the state diagram to implement the operational  logic in terms of    </a:t>
            </a:r>
            <a:br>
              <a:rPr lang="en-US" sz="2200" dirty="0"/>
            </a:br>
            <a:r>
              <a:rPr lang="en-US" sz="2200" dirty="0"/>
              <a:t>    control flow, dataflow and applicable logic using different statements.</a:t>
            </a:r>
          </a:p>
          <a:p>
            <a:pPr marL="0" indent="0">
              <a:buNone/>
            </a:pPr>
            <a:r>
              <a:rPr lang="en-US" sz="2200" dirty="0"/>
              <a:t>4. Design the data path, functional unit as well as controller to implement the </a:t>
            </a:r>
            <a:br>
              <a:rPr lang="en-US" sz="2200" dirty="0"/>
            </a:br>
            <a:r>
              <a:rPr lang="en-US" sz="2200" dirty="0"/>
              <a:t>    complex logic specified in step 2.</a:t>
            </a:r>
          </a:p>
          <a:p>
            <a:endParaRPr lang="en-US" sz="2200" dirty="0"/>
          </a:p>
        </p:txBody>
      </p:sp>
    </p:spTree>
    <p:extLst>
      <p:ext uri="{BB962C8B-B14F-4D97-AF65-F5344CB8AC3E}">
        <p14:creationId xmlns:p14="http://schemas.microsoft.com/office/powerpoint/2010/main" val="4265393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Steps to Design Single Custom  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The data path can be designed as below:</a:t>
            </a:r>
          </a:p>
          <a:p>
            <a:pPr marL="0" indent="0">
              <a:buNone/>
            </a:pPr>
            <a:r>
              <a:rPr lang="en-US" sz="2200" dirty="0"/>
              <a:t>• Create a register for any declared variable</a:t>
            </a:r>
          </a:p>
          <a:p>
            <a:pPr marL="0" indent="0">
              <a:buNone/>
            </a:pPr>
            <a:r>
              <a:rPr lang="en-US" sz="2200" dirty="0"/>
              <a:t>• Create a functional unit for each arithmetic operation</a:t>
            </a:r>
          </a:p>
          <a:p>
            <a:pPr marL="0" indent="0">
              <a:buNone/>
            </a:pPr>
            <a:r>
              <a:rPr lang="en-US" sz="2200" dirty="0"/>
              <a:t>• Connect the ports, registers and functional units</a:t>
            </a:r>
          </a:p>
          <a:p>
            <a:pPr marL="0" indent="0">
              <a:buNone/>
            </a:pPr>
            <a:r>
              <a:rPr lang="en-US" sz="2200" dirty="0"/>
              <a:t>     – Based on reads and writes</a:t>
            </a:r>
          </a:p>
          <a:p>
            <a:pPr marL="0" indent="0">
              <a:buNone/>
            </a:pPr>
            <a:r>
              <a:rPr lang="en-US" sz="2200" dirty="0"/>
              <a:t>     – Use multiplexors for multiple sources</a:t>
            </a:r>
          </a:p>
          <a:p>
            <a:pPr marL="0" indent="0">
              <a:buNone/>
            </a:pPr>
            <a:r>
              <a:rPr lang="en-US" sz="2200" dirty="0"/>
              <a:t>• Create unique identifier</a:t>
            </a:r>
          </a:p>
          <a:p>
            <a:pPr marL="0" indent="0">
              <a:buNone/>
            </a:pPr>
            <a:r>
              <a:rPr lang="en-US" sz="2200" dirty="0"/>
              <a:t>     – for each </a:t>
            </a:r>
            <a:r>
              <a:rPr lang="en-US" sz="2200" dirty="0" err="1"/>
              <a:t>datapath</a:t>
            </a:r>
            <a:r>
              <a:rPr lang="en-US" sz="2200" dirty="0"/>
              <a:t> component control input and output</a:t>
            </a:r>
          </a:p>
          <a:p>
            <a:pPr marL="0" indent="0">
              <a:buNone/>
            </a:pPr>
            <a:endParaRPr lang="en-US" sz="2200" dirty="0"/>
          </a:p>
        </p:txBody>
      </p:sp>
    </p:spTree>
    <p:extLst>
      <p:ext uri="{BB962C8B-B14F-4D97-AF65-F5344CB8AC3E}">
        <p14:creationId xmlns:p14="http://schemas.microsoft.com/office/powerpoint/2010/main" val="231679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Steps to Design Single Custom  Processor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endParaRPr lang="en-US" sz="2200" dirty="0"/>
          </a:p>
        </p:txBody>
      </p:sp>
    </p:spTree>
    <p:extLst>
      <p:ext uri="{BB962C8B-B14F-4D97-AF65-F5344CB8AC3E}">
        <p14:creationId xmlns:p14="http://schemas.microsoft.com/office/powerpoint/2010/main" val="206580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800" dirty="0"/>
              <a:t>Transistor</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299388" cy="5133970"/>
          </a:xfrm>
        </p:spPr>
        <p:txBody>
          <a:bodyPr>
            <a:normAutofit/>
          </a:bodyPr>
          <a:lstStyle/>
          <a:p>
            <a:r>
              <a:rPr lang="en-US" sz="2200" dirty="0" err="1"/>
              <a:t>cMOS</a:t>
            </a:r>
            <a:r>
              <a:rPr lang="en-US" sz="2200" dirty="0"/>
              <a:t> logic circuit is combination of </a:t>
            </a:r>
            <a:r>
              <a:rPr lang="en-US" sz="2200" dirty="0" err="1"/>
              <a:t>pMOS</a:t>
            </a:r>
            <a:r>
              <a:rPr lang="en-US" sz="2200" dirty="0"/>
              <a:t> and </a:t>
            </a:r>
            <a:r>
              <a:rPr lang="en-US" sz="2200" dirty="0" err="1"/>
              <a:t>nMOS</a:t>
            </a:r>
            <a:r>
              <a:rPr lang="en-US" sz="2200" dirty="0"/>
              <a:t> transistor</a:t>
            </a:r>
          </a:p>
          <a:p>
            <a:r>
              <a:rPr lang="en-US" sz="2200" dirty="0"/>
              <a:t>For logic circuit (.) -&gt; AND, (+) -&gt; OR</a:t>
            </a:r>
          </a:p>
          <a:p>
            <a:pPr marL="457200" lvl="1" indent="0">
              <a:buNone/>
            </a:pPr>
            <a:r>
              <a:rPr lang="en-US" sz="2000" dirty="0"/>
              <a:t>(.) operator</a:t>
            </a:r>
          </a:p>
          <a:p>
            <a:pPr lvl="1"/>
            <a:r>
              <a:rPr lang="en-US" sz="2000" dirty="0" err="1"/>
              <a:t>pMOS</a:t>
            </a:r>
            <a:r>
              <a:rPr lang="en-US" sz="2000" dirty="0"/>
              <a:t> = parallel</a:t>
            </a:r>
          </a:p>
          <a:p>
            <a:pPr lvl="1"/>
            <a:r>
              <a:rPr lang="en-US" sz="2000" dirty="0" err="1"/>
              <a:t>nMOS</a:t>
            </a:r>
            <a:r>
              <a:rPr lang="en-US" sz="2000" dirty="0"/>
              <a:t> = series</a:t>
            </a:r>
          </a:p>
          <a:p>
            <a:pPr marL="457200" lvl="1" indent="0">
              <a:buNone/>
            </a:pPr>
            <a:r>
              <a:rPr lang="en-US" sz="2000"/>
              <a:t>(+) operator</a:t>
            </a:r>
            <a:endParaRPr lang="en-US" sz="2000" dirty="0"/>
          </a:p>
          <a:p>
            <a:pPr lvl="1"/>
            <a:r>
              <a:rPr lang="en-US" sz="2000" dirty="0" err="1"/>
              <a:t>pMOS</a:t>
            </a:r>
            <a:r>
              <a:rPr lang="en-US" sz="2000" dirty="0"/>
              <a:t> = series</a:t>
            </a:r>
          </a:p>
          <a:p>
            <a:pPr lvl="1"/>
            <a:r>
              <a:rPr lang="en-US" sz="2000" dirty="0" err="1"/>
              <a:t>nMOS</a:t>
            </a:r>
            <a:r>
              <a:rPr lang="en-US" sz="2000" dirty="0"/>
              <a:t> = parallel</a:t>
            </a:r>
          </a:p>
        </p:txBody>
      </p:sp>
    </p:spTree>
    <p:extLst>
      <p:ext uri="{BB962C8B-B14F-4D97-AF65-F5344CB8AC3E}">
        <p14:creationId xmlns:p14="http://schemas.microsoft.com/office/powerpoint/2010/main" val="598142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Optimizing custom single  purpose Processors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Optimization is the task of making design metrics values  the best possible.</a:t>
            </a:r>
          </a:p>
          <a:p>
            <a:pPr marL="514350" indent="-514350">
              <a:buFont typeface="+mj-lt"/>
              <a:buAutoNum type="romanUcPeriod"/>
            </a:pPr>
            <a:r>
              <a:rPr lang="en-US" sz="2200" dirty="0"/>
              <a:t>Optimizing the original program</a:t>
            </a:r>
          </a:p>
          <a:p>
            <a:pPr marL="514350" indent="-514350">
              <a:buFont typeface="+mj-lt"/>
              <a:buAutoNum type="romanUcPeriod"/>
            </a:pPr>
            <a:r>
              <a:rPr lang="en-US" sz="2200" dirty="0"/>
              <a:t>Optimizing the FSMD(finite state machine with data)</a:t>
            </a:r>
          </a:p>
          <a:p>
            <a:pPr marL="514350" indent="-514350">
              <a:buFont typeface="+mj-lt"/>
              <a:buAutoNum type="romanUcPeriod"/>
            </a:pPr>
            <a:r>
              <a:rPr lang="en-US" sz="2200" dirty="0"/>
              <a:t>Optimizing the data path</a:t>
            </a:r>
          </a:p>
          <a:p>
            <a:pPr marL="514350" indent="-514350">
              <a:buFont typeface="+mj-lt"/>
              <a:buAutoNum type="romanUcPeriod"/>
            </a:pPr>
            <a:r>
              <a:rPr lang="en-US" sz="2200" dirty="0"/>
              <a:t>Optimizing the FSM(finite state machine)</a:t>
            </a:r>
          </a:p>
          <a:p>
            <a:pPr marL="0" indent="0">
              <a:buNone/>
            </a:pPr>
            <a:endParaRPr lang="en-US" sz="2200" dirty="0"/>
          </a:p>
        </p:txBody>
      </p:sp>
    </p:spTree>
    <p:extLst>
      <p:ext uri="{BB962C8B-B14F-4D97-AF65-F5344CB8AC3E}">
        <p14:creationId xmlns:p14="http://schemas.microsoft.com/office/powerpoint/2010/main" val="1830617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pPr marL="571500" indent="-571500">
              <a:buFont typeface="+mj-lt"/>
              <a:buAutoNum type="romanUcPeriod"/>
            </a:pPr>
            <a:r>
              <a:rPr lang="en-US" sz="3200" dirty="0"/>
              <a:t>Optimizing the original program</a:t>
            </a: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endParaRPr lang="en-US" sz="2200" dirty="0"/>
          </a:p>
        </p:txBody>
      </p:sp>
      <p:grpSp>
        <p:nvGrpSpPr>
          <p:cNvPr id="4" name="object 2">
            <a:extLst>
              <a:ext uri="{FF2B5EF4-FFF2-40B4-BE49-F238E27FC236}">
                <a16:creationId xmlns:a16="http://schemas.microsoft.com/office/drawing/2014/main" id="{4DC9D1D8-90D3-4C43-A1CF-AD15283E40C0}"/>
              </a:ext>
            </a:extLst>
          </p:cNvPr>
          <p:cNvGrpSpPr/>
          <p:nvPr/>
        </p:nvGrpSpPr>
        <p:grpSpPr>
          <a:xfrm>
            <a:off x="1443788" y="1092619"/>
            <a:ext cx="8598569" cy="6639676"/>
            <a:chOff x="0" y="533400"/>
            <a:chExt cx="7162800" cy="6324600"/>
          </a:xfrm>
        </p:grpSpPr>
        <p:sp>
          <p:nvSpPr>
            <p:cNvPr id="5" name="object 3">
              <a:extLst>
                <a:ext uri="{FF2B5EF4-FFF2-40B4-BE49-F238E27FC236}">
                  <a16:creationId xmlns:a16="http://schemas.microsoft.com/office/drawing/2014/main" id="{05BF6594-99F1-4FC8-A008-155BB57AB3C8}"/>
                </a:ext>
              </a:extLst>
            </p:cNvPr>
            <p:cNvSpPr/>
            <p:nvPr/>
          </p:nvSpPr>
          <p:spPr>
            <a:xfrm>
              <a:off x="0" y="4069781"/>
              <a:ext cx="447040" cy="2788285"/>
            </a:xfrm>
            <a:custGeom>
              <a:avLst/>
              <a:gdLst/>
              <a:ahLst/>
              <a:cxnLst/>
              <a:rect l="l" t="t" r="r" b="b"/>
              <a:pathLst>
                <a:path w="447040" h="2788284">
                  <a:moveTo>
                    <a:pt x="0" y="0"/>
                  </a:moveTo>
                  <a:lnTo>
                    <a:pt x="0" y="2788217"/>
                  </a:lnTo>
                  <a:lnTo>
                    <a:pt x="446591" y="2788217"/>
                  </a:lnTo>
                  <a:lnTo>
                    <a:pt x="0" y="0"/>
                  </a:lnTo>
                  <a:close/>
                </a:path>
              </a:pathLst>
            </a:custGeom>
            <a:solidFill>
              <a:srgbClr val="90C225">
                <a:alpha val="85096"/>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78295054-CBF5-482C-A78D-F96F17A24E6D}"/>
                </a:ext>
              </a:extLst>
            </p:cNvPr>
            <p:cNvSpPr/>
            <p:nvPr/>
          </p:nvSpPr>
          <p:spPr>
            <a:xfrm>
              <a:off x="320040" y="533400"/>
              <a:ext cx="6842759" cy="5370576"/>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544799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2800" dirty="0"/>
              <a:t>ii. Optimizing the FSMD(finite state machine with data)</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Each state in an FSMD is assigned with operations from the desired program; this process is called </a:t>
            </a:r>
            <a:r>
              <a:rPr lang="en-US" sz="2200" b="1" dirty="0"/>
              <a:t>Scheduling</a:t>
            </a:r>
          </a:p>
          <a:p>
            <a:pPr marL="0" indent="0">
              <a:buNone/>
            </a:pPr>
            <a:r>
              <a:rPr lang="en-US" sz="2200" i="1" dirty="0"/>
              <a:t>Areas of possible improvements</a:t>
            </a:r>
          </a:p>
          <a:p>
            <a:pPr marL="0" indent="0">
              <a:buNone/>
            </a:pPr>
            <a:r>
              <a:rPr lang="en-US" sz="2200" dirty="0"/>
              <a:t>Merge states</a:t>
            </a:r>
          </a:p>
          <a:p>
            <a:r>
              <a:rPr lang="en-US" sz="2200" dirty="0"/>
              <a:t>States with independent operations can be  merged</a:t>
            </a:r>
          </a:p>
          <a:p>
            <a:pPr marL="0" indent="0">
              <a:buNone/>
            </a:pPr>
            <a:r>
              <a:rPr lang="en-US" sz="2200" dirty="0"/>
              <a:t>Eliminate</a:t>
            </a:r>
          </a:p>
          <a:p>
            <a:r>
              <a:rPr lang="en-US" sz="2200" dirty="0"/>
              <a:t>States with constants on transitions can be eliminated since transition to be taken will be fixed as defined by constants. </a:t>
            </a:r>
          </a:p>
          <a:p>
            <a:r>
              <a:rPr lang="en-US" sz="2200" dirty="0"/>
              <a:t>Some states without any operation can also be eliminated </a:t>
            </a:r>
          </a:p>
          <a:p>
            <a:pPr marL="0" indent="0">
              <a:buNone/>
            </a:pPr>
            <a:r>
              <a:rPr lang="en-US" sz="2200" dirty="0"/>
              <a:t>Separate states</a:t>
            </a:r>
          </a:p>
          <a:p>
            <a:r>
              <a:rPr lang="en-US" sz="2200" dirty="0"/>
              <a:t>States which require complex operations (a*b*c*d)  can be broken into smaller states to reduce hardware size</a:t>
            </a:r>
          </a:p>
          <a:p>
            <a:pPr marL="0" indent="0">
              <a:buNone/>
            </a:pPr>
            <a:endParaRPr lang="en-US" sz="2200" dirty="0"/>
          </a:p>
        </p:txBody>
      </p:sp>
    </p:spTree>
    <p:extLst>
      <p:ext uri="{BB962C8B-B14F-4D97-AF65-F5344CB8AC3E}">
        <p14:creationId xmlns:p14="http://schemas.microsoft.com/office/powerpoint/2010/main" val="2842018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2800" dirty="0"/>
              <a:t>ii. Optimizing the FSMD(finite state machine with data)</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endParaRPr lang="en-US" sz="2200" dirty="0"/>
          </a:p>
        </p:txBody>
      </p:sp>
      <p:grpSp>
        <p:nvGrpSpPr>
          <p:cNvPr id="7" name="object 2">
            <a:extLst>
              <a:ext uri="{FF2B5EF4-FFF2-40B4-BE49-F238E27FC236}">
                <a16:creationId xmlns:a16="http://schemas.microsoft.com/office/drawing/2014/main" id="{247390B9-2B48-4079-9D25-028B7957AE36}"/>
              </a:ext>
            </a:extLst>
          </p:cNvPr>
          <p:cNvGrpSpPr/>
          <p:nvPr/>
        </p:nvGrpSpPr>
        <p:grpSpPr>
          <a:xfrm>
            <a:off x="497305" y="1178351"/>
            <a:ext cx="10876548" cy="6682281"/>
            <a:chOff x="0" y="1051560"/>
            <a:chExt cx="8633460" cy="5806440"/>
          </a:xfrm>
        </p:grpSpPr>
        <p:sp>
          <p:nvSpPr>
            <p:cNvPr id="8" name="object 3">
              <a:extLst>
                <a:ext uri="{FF2B5EF4-FFF2-40B4-BE49-F238E27FC236}">
                  <a16:creationId xmlns:a16="http://schemas.microsoft.com/office/drawing/2014/main" id="{2DFC295F-0E73-474B-86BE-D426D470CDDC}"/>
                </a:ext>
              </a:extLst>
            </p:cNvPr>
            <p:cNvSpPr/>
            <p:nvPr/>
          </p:nvSpPr>
          <p:spPr>
            <a:xfrm>
              <a:off x="304800" y="1051560"/>
              <a:ext cx="4238244" cy="4776216"/>
            </a:xfrm>
            <a:prstGeom prst="rect">
              <a:avLst/>
            </a:prstGeom>
            <a:blipFill>
              <a:blip r:embed="rId3" cstate="print"/>
              <a:stretch>
                <a:fillRect/>
              </a:stretch>
            </a:blipFill>
          </p:spPr>
          <p:txBody>
            <a:bodyPr wrap="square" lIns="0" tIns="0" rIns="0" bIns="0" rtlCol="0"/>
            <a:lstStyle/>
            <a:p>
              <a:endParaRPr/>
            </a:p>
          </p:txBody>
        </p:sp>
        <p:sp>
          <p:nvSpPr>
            <p:cNvPr id="9" name="object 4">
              <a:extLst>
                <a:ext uri="{FF2B5EF4-FFF2-40B4-BE49-F238E27FC236}">
                  <a16:creationId xmlns:a16="http://schemas.microsoft.com/office/drawing/2014/main" id="{FB475B17-CEE3-404D-81F2-B00DE3C815D8}"/>
                </a:ext>
              </a:extLst>
            </p:cNvPr>
            <p:cNvSpPr/>
            <p:nvPr/>
          </p:nvSpPr>
          <p:spPr>
            <a:xfrm>
              <a:off x="4543044" y="1051560"/>
              <a:ext cx="4090415" cy="4745736"/>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146237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2800" dirty="0"/>
              <a:t>ii. Optimizing the FSMD(finite state machine with data)</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endParaRPr lang="en-US" sz="2200" dirty="0"/>
          </a:p>
        </p:txBody>
      </p:sp>
      <p:grpSp>
        <p:nvGrpSpPr>
          <p:cNvPr id="4" name="object 2">
            <a:extLst>
              <a:ext uri="{FF2B5EF4-FFF2-40B4-BE49-F238E27FC236}">
                <a16:creationId xmlns:a16="http://schemas.microsoft.com/office/drawing/2014/main" id="{5F7CFE1A-2EA2-432E-B4C8-FB537BD21B7F}"/>
              </a:ext>
            </a:extLst>
          </p:cNvPr>
          <p:cNvGrpSpPr/>
          <p:nvPr/>
        </p:nvGrpSpPr>
        <p:grpSpPr>
          <a:xfrm>
            <a:off x="866274" y="1009209"/>
            <a:ext cx="9144000" cy="6858000"/>
            <a:chOff x="0" y="0"/>
            <a:chExt cx="9144000" cy="6858000"/>
          </a:xfrm>
        </p:grpSpPr>
        <p:sp>
          <p:nvSpPr>
            <p:cNvPr id="5" name="object 3">
              <a:extLst>
                <a:ext uri="{FF2B5EF4-FFF2-40B4-BE49-F238E27FC236}">
                  <a16:creationId xmlns:a16="http://schemas.microsoft.com/office/drawing/2014/main" id="{AE3DFD1C-7199-4822-A915-86D3B595D06A}"/>
                </a:ext>
              </a:extLst>
            </p:cNvPr>
            <p:cNvSpPr/>
            <p:nvPr/>
          </p:nvSpPr>
          <p:spPr>
            <a:xfrm>
              <a:off x="0" y="4069781"/>
              <a:ext cx="447040" cy="2788285"/>
            </a:xfrm>
            <a:custGeom>
              <a:avLst/>
              <a:gdLst/>
              <a:ahLst/>
              <a:cxnLst/>
              <a:rect l="l" t="t" r="r" b="b"/>
              <a:pathLst>
                <a:path w="447040" h="2788284">
                  <a:moveTo>
                    <a:pt x="0" y="0"/>
                  </a:moveTo>
                  <a:lnTo>
                    <a:pt x="0" y="2788217"/>
                  </a:lnTo>
                  <a:lnTo>
                    <a:pt x="446591" y="2788217"/>
                  </a:lnTo>
                  <a:lnTo>
                    <a:pt x="0" y="0"/>
                  </a:lnTo>
                  <a:close/>
                </a:path>
              </a:pathLst>
            </a:custGeom>
            <a:solidFill>
              <a:srgbClr val="90C225">
                <a:alpha val="85096"/>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BA74F006-10DC-4567-AB59-7FB7A97FE5F7}"/>
                </a:ext>
              </a:extLst>
            </p:cNvPr>
            <p:cNvSpPr/>
            <p:nvPr/>
          </p:nvSpPr>
          <p:spPr>
            <a:xfrm>
              <a:off x="67056" y="0"/>
              <a:ext cx="9076944" cy="5846064"/>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066549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200" dirty="0"/>
              <a:t>iii. Optimizing the data path</a:t>
            </a: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Sharing of functional units</a:t>
            </a:r>
          </a:p>
          <a:p>
            <a:r>
              <a:rPr lang="en-US" sz="2200" dirty="0"/>
              <a:t>One-to-one mapping, as done previously, is not necessary</a:t>
            </a:r>
          </a:p>
          <a:p>
            <a:r>
              <a:rPr lang="en-US" sz="2200" dirty="0"/>
              <a:t>If same operation occurs in different states, they can share a single functional unit</a:t>
            </a:r>
          </a:p>
          <a:p>
            <a:pPr marL="0" indent="0">
              <a:buNone/>
            </a:pPr>
            <a:r>
              <a:rPr lang="en-US" sz="2200" dirty="0"/>
              <a:t>Multi-functional units</a:t>
            </a:r>
          </a:p>
          <a:p>
            <a:r>
              <a:rPr lang="en-US" sz="2200" dirty="0"/>
              <a:t>ALUs support a variety of operations, it can be shared among  operations occurring in different states</a:t>
            </a:r>
          </a:p>
          <a:p>
            <a:pPr marL="0" indent="0">
              <a:buNone/>
            </a:pPr>
            <a:endParaRPr lang="en-US" sz="2200" dirty="0"/>
          </a:p>
        </p:txBody>
      </p:sp>
    </p:spTree>
    <p:extLst>
      <p:ext uri="{BB962C8B-B14F-4D97-AF65-F5344CB8AC3E}">
        <p14:creationId xmlns:p14="http://schemas.microsoft.com/office/powerpoint/2010/main" val="2708047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200" dirty="0"/>
              <a:t>Optimizing the controller(finite state machine)</a:t>
            </a: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State encoding</a:t>
            </a:r>
          </a:p>
          <a:p>
            <a:r>
              <a:rPr lang="en-US" sz="2200" dirty="0"/>
              <a:t>Task of assigning a unique bit pattern to each state in an FSM</a:t>
            </a:r>
          </a:p>
          <a:p>
            <a:r>
              <a:rPr lang="en-US" sz="2200" dirty="0"/>
              <a:t>Size of state register and combinational logic may be different for different encoding</a:t>
            </a:r>
          </a:p>
          <a:p>
            <a:r>
              <a:rPr lang="en-US" sz="2200" dirty="0"/>
              <a:t>Can be treated as an ordering problem</a:t>
            </a:r>
          </a:p>
          <a:p>
            <a:r>
              <a:rPr lang="en-US" sz="2200" dirty="0"/>
              <a:t>CAD tools are helpful to search for best encoding</a:t>
            </a:r>
          </a:p>
          <a:p>
            <a:pPr marL="0" indent="0">
              <a:buNone/>
            </a:pPr>
            <a:r>
              <a:rPr lang="en-US" sz="2200" dirty="0"/>
              <a:t>State minimization</a:t>
            </a:r>
          </a:p>
          <a:p>
            <a:r>
              <a:rPr lang="en-US" sz="2200" dirty="0"/>
              <a:t>Task of merging equivalent states into a single state</a:t>
            </a:r>
          </a:p>
          <a:p>
            <a:r>
              <a:rPr lang="en-US" sz="2200" dirty="0"/>
              <a:t>State equivalent if for all possible input combinations the two  states generate the same outputs and transitions to the next same  state</a:t>
            </a:r>
          </a:p>
          <a:p>
            <a:pPr marL="0" indent="0">
              <a:buNone/>
            </a:pPr>
            <a:endParaRPr lang="en-US" sz="2200" dirty="0"/>
          </a:p>
        </p:txBody>
      </p:sp>
    </p:spTree>
    <p:extLst>
      <p:ext uri="{BB962C8B-B14F-4D97-AF65-F5344CB8AC3E}">
        <p14:creationId xmlns:p14="http://schemas.microsoft.com/office/powerpoint/2010/main" val="3547617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929-F41D-4498-9C9D-6CB57991BBB9}"/>
              </a:ext>
            </a:extLst>
          </p:cNvPr>
          <p:cNvSpPr>
            <a:spLocks noGrp="1"/>
          </p:cNvSpPr>
          <p:nvPr>
            <p:ph type="ctrTitle"/>
          </p:nvPr>
        </p:nvSpPr>
        <p:spPr>
          <a:xfrm>
            <a:off x="1154955" y="1447800"/>
            <a:ext cx="9761284" cy="3329581"/>
          </a:xfrm>
        </p:spPr>
        <p:txBody>
          <a:bodyPr/>
          <a:lstStyle/>
          <a:p>
            <a:r>
              <a:rPr lang="en-US" sz="6000" dirty="0"/>
              <a:t>SOFTWARE DESIGN ISSUES</a:t>
            </a:r>
          </a:p>
        </p:txBody>
      </p:sp>
      <p:sp>
        <p:nvSpPr>
          <p:cNvPr id="3" name="Subtitle 2">
            <a:extLst>
              <a:ext uri="{FF2B5EF4-FFF2-40B4-BE49-F238E27FC236}">
                <a16:creationId xmlns:a16="http://schemas.microsoft.com/office/drawing/2014/main" id="{4C61602E-0F7B-43DC-AE01-4E9BBD4AD726}"/>
              </a:ext>
            </a:extLst>
          </p:cNvPr>
          <p:cNvSpPr>
            <a:spLocks noGrp="1"/>
          </p:cNvSpPr>
          <p:nvPr>
            <p:ph type="subTitle" idx="1"/>
          </p:nvPr>
        </p:nvSpPr>
        <p:spPr/>
        <p:txBody>
          <a:bodyPr>
            <a:noAutofit/>
          </a:bodyPr>
          <a:lstStyle/>
          <a:p>
            <a:endParaRPr lang="en-US" altLang="en-US" sz="3200" dirty="0">
              <a:latin typeface="Arial Rounded MT Bold" panose="020F0704030504030204" pitchFamily="34" charset="0"/>
            </a:endParaRPr>
          </a:p>
        </p:txBody>
      </p:sp>
    </p:spTree>
    <p:extLst>
      <p:ext uri="{BB962C8B-B14F-4D97-AF65-F5344CB8AC3E}">
        <p14:creationId xmlns:p14="http://schemas.microsoft.com/office/powerpoint/2010/main" val="2751450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General-Purpose Processors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5641594" cy="5294391"/>
          </a:xfrm>
        </p:spPr>
        <p:txBody>
          <a:bodyPr>
            <a:normAutofit/>
          </a:bodyPr>
          <a:lstStyle/>
          <a:p>
            <a:r>
              <a:rPr lang="en-US" sz="2400" dirty="0"/>
              <a:t>The general purpose processor is a programmable digital system which consists of a </a:t>
            </a:r>
            <a:r>
              <a:rPr lang="en-US" sz="2400" dirty="0" err="1"/>
              <a:t>datapath</a:t>
            </a:r>
            <a:r>
              <a:rPr lang="en-US" sz="2400" dirty="0"/>
              <a:t> and a control unit, tightly coupled with memory as shown fig. </a:t>
            </a:r>
          </a:p>
          <a:p>
            <a:r>
              <a:rPr lang="en-US" sz="2400" dirty="0"/>
              <a:t>Designed for variety of computational tasks</a:t>
            </a:r>
          </a:p>
          <a:p>
            <a:r>
              <a:rPr lang="en-US" sz="2400" dirty="0"/>
              <a:t>The general purpose basic architecture consists of:</a:t>
            </a:r>
          </a:p>
          <a:p>
            <a:pPr lvl="1"/>
            <a:r>
              <a:rPr lang="en-US" sz="2200" dirty="0"/>
              <a:t>Datapath</a:t>
            </a:r>
          </a:p>
          <a:p>
            <a:pPr lvl="1"/>
            <a:r>
              <a:rPr lang="en-US" sz="2200" dirty="0"/>
              <a:t>Control unit</a:t>
            </a:r>
          </a:p>
          <a:p>
            <a:pPr lvl="1"/>
            <a:r>
              <a:rPr lang="en-US" sz="2200" dirty="0"/>
              <a:t>Memory</a:t>
            </a:r>
          </a:p>
          <a:p>
            <a:endParaRPr lang="en-US" sz="2200" dirty="0"/>
          </a:p>
          <a:p>
            <a:endParaRPr lang="en-US" sz="2200" dirty="0"/>
          </a:p>
        </p:txBody>
      </p:sp>
      <p:sp>
        <p:nvSpPr>
          <p:cNvPr id="4" name="object 5">
            <a:extLst>
              <a:ext uri="{FF2B5EF4-FFF2-40B4-BE49-F238E27FC236}">
                <a16:creationId xmlns:a16="http://schemas.microsoft.com/office/drawing/2014/main" id="{3A4E4865-00D7-4985-ADC7-0E8FF1B542A9}"/>
              </a:ext>
            </a:extLst>
          </p:cNvPr>
          <p:cNvSpPr txBox="1"/>
          <p:nvPr/>
        </p:nvSpPr>
        <p:spPr>
          <a:xfrm>
            <a:off x="9372191" y="5593656"/>
            <a:ext cx="1344295" cy="420051"/>
          </a:xfrm>
          <a:prstGeom prst="rect">
            <a:avLst/>
          </a:prstGeom>
        </p:spPr>
        <p:txBody>
          <a:bodyPr vert="horz" wrap="square" lIns="0" tIns="0" rIns="0" bIns="0" rtlCol="0">
            <a:spAutoFit/>
          </a:bodyPr>
          <a:lstStyle/>
          <a:p>
            <a:pPr>
              <a:lnSpc>
                <a:spcPts val="755"/>
              </a:lnSpc>
            </a:pPr>
            <a:r>
              <a:rPr sz="1200" spc="-5" dirty="0">
                <a:solidFill>
                  <a:schemeClr val="accent3"/>
                </a:solidFill>
                <a:latin typeface="Trebuchet MS"/>
                <a:cs typeface="Trebuchet MS"/>
              </a:rPr>
              <a:t>11/10/20</a:t>
            </a:r>
            <a:endParaRPr sz="1200">
              <a:solidFill>
                <a:schemeClr val="accent3"/>
              </a:solidFill>
              <a:latin typeface="Trebuchet MS"/>
              <a:cs typeface="Trebuchet MS"/>
            </a:endParaRPr>
          </a:p>
          <a:p>
            <a:pPr marL="356235">
              <a:lnSpc>
                <a:spcPts val="810"/>
              </a:lnSpc>
              <a:tabLst>
                <a:tab pos="1224915" algn="l"/>
              </a:tabLst>
            </a:pPr>
            <a:r>
              <a:rPr sz="1200" spc="-7" baseline="-33950" dirty="0">
                <a:solidFill>
                  <a:schemeClr val="accent3"/>
                </a:solidFill>
                <a:latin typeface="Trebuchet MS"/>
                <a:cs typeface="Trebuchet MS"/>
              </a:rPr>
              <a:t>2</a:t>
            </a:r>
            <a:r>
              <a:rPr sz="1200" baseline="-33950" dirty="0">
                <a:solidFill>
                  <a:schemeClr val="accent3"/>
                </a:solidFill>
                <a:latin typeface="Trebuchet MS"/>
                <a:cs typeface="Trebuchet MS"/>
              </a:rPr>
              <a:t>0	</a:t>
            </a:r>
            <a:r>
              <a:rPr sz="1200" spc="-5" dirty="0">
                <a:solidFill>
                  <a:schemeClr val="accent3"/>
                </a:solidFill>
                <a:latin typeface="Trebuchet MS"/>
                <a:cs typeface="Trebuchet MS"/>
              </a:rPr>
              <a:t>64</a:t>
            </a:r>
            <a:endParaRPr sz="1200">
              <a:solidFill>
                <a:schemeClr val="accent3"/>
              </a:solidFill>
              <a:latin typeface="Trebuchet MS"/>
              <a:cs typeface="Trebuchet MS"/>
            </a:endParaRPr>
          </a:p>
        </p:txBody>
      </p:sp>
      <p:sp>
        <p:nvSpPr>
          <p:cNvPr id="5" name="object 7">
            <a:extLst>
              <a:ext uri="{FF2B5EF4-FFF2-40B4-BE49-F238E27FC236}">
                <a16:creationId xmlns:a16="http://schemas.microsoft.com/office/drawing/2014/main" id="{EA88DB7B-6C22-4C19-A9C3-7B42B3A16178}"/>
              </a:ext>
            </a:extLst>
          </p:cNvPr>
          <p:cNvSpPr/>
          <p:nvPr/>
        </p:nvSpPr>
        <p:spPr>
          <a:xfrm>
            <a:off x="6288505" y="1645920"/>
            <a:ext cx="5204460" cy="3566160"/>
          </a:xfrm>
          <a:custGeom>
            <a:avLst/>
            <a:gdLst/>
            <a:ahLst/>
            <a:cxnLst/>
            <a:rect l="l" t="t" r="r" b="b"/>
            <a:pathLst>
              <a:path w="5204459" h="3566160">
                <a:moveTo>
                  <a:pt x="0" y="3566160"/>
                </a:moveTo>
                <a:lnTo>
                  <a:pt x="5204459" y="3566160"/>
                </a:lnTo>
                <a:lnTo>
                  <a:pt x="5204459" y="0"/>
                </a:lnTo>
                <a:lnTo>
                  <a:pt x="0" y="0"/>
                </a:lnTo>
                <a:lnTo>
                  <a:pt x="0" y="3566160"/>
                </a:lnTo>
                <a:close/>
              </a:path>
            </a:pathLst>
          </a:custGeom>
          <a:ln w="9144">
            <a:solidFill>
              <a:srgbClr val="000000"/>
            </a:solidFill>
          </a:ln>
        </p:spPr>
        <p:txBody>
          <a:bodyPr wrap="square" lIns="0" tIns="0" rIns="0" bIns="0" rtlCol="0"/>
          <a:lstStyle/>
          <a:p>
            <a:endParaRPr sz="1200">
              <a:solidFill>
                <a:schemeClr val="accent3"/>
              </a:solidFill>
            </a:endParaRPr>
          </a:p>
        </p:txBody>
      </p:sp>
      <p:sp>
        <p:nvSpPr>
          <p:cNvPr id="6" name="object 8">
            <a:extLst>
              <a:ext uri="{FF2B5EF4-FFF2-40B4-BE49-F238E27FC236}">
                <a16:creationId xmlns:a16="http://schemas.microsoft.com/office/drawing/2014/main" id="{A3BBBD95-B848-4A21-AA69-928D3A6585FF}"/>
              </a:ext>
            </a:extLst>
          </p:cNvPr>
          <p:cNvSpPr txBox="1"/>
          <p:nvPr/>
        </p:nvSpPr>
        <p:spPr>
          <a:xfrm>
            <a:off x="8564599" y="1675004"/>
            <a:ext cx="654050" cy="197490"/>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chemeClr val="accent3"/>
                </a:solidFill>
                <a:latin typeface="Times New Roman"/>
                <a:cs typeface="Times New Roman"/>
              </a:rPr>
              <a:t>Processor</a:t>
            </a:r>
            <a:endParaRPr sz="1200">
              <a:solidFill>
                <a:schemeClr val="accent3"/>
              </a:solidFill>
              <a:latin typeface="Times New Roman"/>
              <a:cs typeface="Times New Roman"/>
            </a:endParaRPr>
          </a:p>
        </p:txBody>
      </p:sp>
      <p:sp>
        <p:nvSpPr>
          <p:cNvPr id="7" name="object 9">
            <a:extLst>
              <a:ext uri="{FF2B5EF4-FFF2-40B4-BE49-F238E27FC236}">
                <a16:creationId xmlns:a16="http://schemas.microsoft.com/office/drawing/2014/main" id="{C02FAC5E-5A68-4517-B386-8D00344E7000}"/>
              </a:ext>
            </a:extLst>
          </p:cNvPr>
          <p:cNvSpPr/>
          <p:nvPr/>
        </p:nvSpPr>
        <p:spPr>
          <a:xfrm>
            <a:off x="6436332" y="1958341"/>
            <a:ext cx="2825750" cy="2967355"/>
          </a:xfrm>
          <a:custGeom>
            <a:avLst/>
            <a:gdLst/>
            <a:ahLst/>
            <a:cxnLst/>
            <a:rect l="l" t="t" r="r" b="b"/>
            <a:pathLst>
              <a:path w="2825750" h="2967354">
                <a:moveTo>
                  <a:pt x="0" y="2967228"/>
                </a:moveTo>
                <a:lnTo>
                  <a:pt x="2825496" y="2967228"/>
                </a:lnTo>
                <a:lnTo>
                  <a:pt x="2825496" y="0"/>
                </a:lnTo>
                <a:lnTo>
                  <a:pt x="0" y="0"/>
                </a:lnTo>
                <a:lnTo>
                  <a:pt x="0" y="2967228"/>
                </a:lnTo>
                <a:close/>
              </a:path>
            </a:pathLst>
          </a:custGeom>
          <a:ln w="9144">
            <a:solidFill>
              <a:srgbClr val="000000"/>
            </a:solidFill>
          </a:ln>
        </p:spPr>
        <p:txBody>
          <a:bodyPr wrap="square" lIns="0" tIns="0" rIns="0" bIns="0" rtlCol="0"/>
          <a:lstStyle/>
          <a:p>
            <a:endParaRPr sz="1200">
              <a:solidFill>
                <a:schemeClr val="accent3"/>
              </a:solidFill>
            </a:endParaRPr>
          </a:p>
        </p:txBody>
      </p:sp>
      <p:sp>
        <p:nvSpPr>
          <p:cNvPr id="8" name="object 10">
            <a:extLst>
              <a:ext uri="{FF2B5EF4-FFF2-40B4-BE49-F238E27FC236}">
                <a16:creationId xmlns:a16="http://schemas.microsoft.com/office/drawing/2014/main" id="{5987B316-DB54-4559-8ABC-1BB82159E98A}"/>
              </a:ext>
            </a:extLst>
          </p:cNvPr>
          <p:cNvSpPr txBox="1"/>
          <p:nvPr/>
        </p:nvSpPr>
        <p:spPr>
          <a:xfrm>
            <a:off x="7431885" y="1986788"/>
            <a:ext cx="3912235" cy="197490"/>
          </a:xfrm>
          <a:prstGeom prst="rect">
            <a:avLst/>
          </a:prstGeom>
        </p:spPr>
        <p:txBody>
          <a:bodyPr vert="horz" wrap="square" lIns="0" tIns="12700" rIns="0" bIns="0" rtlCol="0">
            <a:spAutoFit/>
          </a:bodyPr>
          <a:lstStyle/>
          <a:p>
            <a:pPr marL="12700">
              <a:lnSpc>
                <a:spcPct val="100000"/>
              </a:lnSpc>
              <a:spcBef>
                <a:spcPts val="100"/>
              </a:spcBef>
              <a:tabLst>
                <a:tab pos="2863215" algn="l"/>
              </a:tabLst>
            </a:pPr>
            <a:r>
              <a:rPr sz="1200" b="1" spc="-5" dirty="0">
                <a:solidFill>
                  <a:schemeClr val="accent3"/>
                </a:solidFill>
                <a:latin typeface="Times New Roman"/>
                <a:cs typeface="Times New Roman"/>
              </a:rPr>
              <a:t>Control</a:t>
            </a:r>
            <a:r>
              <a:rPr sz="1200" b="1" spc="15" dirty="0">
                <a:solidFill>
                  <a:schemeClr val="accent3"/>
                </a:solidFill>
                <a:latin typeface="Times New Roman"/>
                <a:cs typeface="Times New Roman"/>
              </a:rPr>
              <a:t> </a:t>
            </a:r>
            <a:r>
              <a:rPr sz="1200" b="1" spc="-5" dirty="0">
                <a:solidFill>
                  <a:schemeClr val="accent3"/>
                </a:solidFill>
                <a:latin typeface="Times New Roman"/>
                <a:cs typeface="Times New Roman"/>
              </a:rPr>
              <a:t>unit	Datapath</a:t>
            </a:r>
            <a:endParaRPr sz="1200">
              <a:solidFill>
                <a:schemeClr val="accent3"/>
              </a:solidFill>
              <a:latin typeface="Times New Roman"/>
              <a:cs typeface="Times New Roman"/>
            </a:endParaRPr>
          </a:p>
        </p:txBody>
      </p:sp>
      <p:sp>
        <p:nvSpPr>
          <p:cNvPr id="9" name="object 11">
            <a:extLst>
              <a:ext uri="{FF2B5EF4-FFF2-40B4-BE49-F238E27FC236}">
                <a16:creationId xmlns:a16="http://schemas.microsoft.com/office/drawing/2014/main" id="{45B14C7B-26D5-4443-9979-C45B8AD589F7}"/>
              </a:ext>
            </a:extLst>
          </p:cNvPr>
          <p:cNvSpPr/>
          <p:nvPr/>
        </p:nvSpPr>
        <p:spPr>
          <a:xfrm>
            <a:off x="10007064" y="2298192"/>
            <a:ext cx="1188720" cy="756285"/>
          </a:xfrm>
          <a:custGeom>
            <a:avLst/>
            <a:gdLst/>
            <a:ahLst/>
            <a:cxnLst/>
            <a:rect l="l" t="t" r="r" b="b"/>
            <a:pathLst>
              <a:path w="1188720" h="756285">
                <a:moveTo>
                  <a:pt x="1188719" y="0"/>
                </a:moveTo>
                <a:lnTo>
                  <a:pt x="0" y="0"/>
                </a:lnTo>
                <a:lnTo>
                  <a:pt x="0" y="755903"/>
                </a:lnTo>
                <a:lnTo>
                  <a:pt x="1188719" y="755903"/>
                </a:lnTo>
                <a:lnTo>
                  <a:pt x="1188719" y="0"/>
                </a:lnTo>
                <a:close/>
              </a:path>
            </a:pathLst>
          </a:custGeom>
          <a:solidFill>
            <a:srgbClr val="FFFFFF"/>
          </a:solidFill>
        </p:spPr>
        <p:txBody>
          <a:bodyPr wrap="square" lIns="0" tIns="0" rIns="0" bIns="0" rtlCol="0"/>
          <a:lstStyle/>
          <a:p>
            <a:endParaRPr sz="1200">
              <a:solidFill>
                <a:schemeClr val="accent3"/>
              </a:solidFill>
            </a:endParaRPr>
          </a:p>
        </p:txBody>
      </p:sp>
      <p:sp>
        <p:nvSpPr>
          <p:cNvPr id="10" name="object 12">
            <a:extLst>
              <a:ext uri="{FF2B5EF4-FFF2-40B4-BE49-F238E27FC236}">
                <a16:creationId xmlns:a16="http://schemas.microsoft.com/office/drawing/2014/main" id="{410E8031-EF58-4CAC-97D9-2B25E4582736}"/>
              </a:ext>
            </a:extLst>
          </p:cNvPr>
          <p:cNvSpPr txBox="1"/>
          <p:nvPr/>
        </p:nvSpPr>
        <p:spPr>
          <a:xfrm>
            <a:off x="10007064" y="2298192"/>
            <a:ext cx="1188720" cy="272510"/>
          </a:xfrm>
          <a:prstGeom prst="rect">
            <a:avLst/>
          </a:prstGeom>
          <a:ln w="9144">
            <a:solidFill>
              <a:srgbClr val="000000"/>
            </a:solidFill>
          </a:ln>
        </p:spPr>
        <p:txBody>
          <a:bodyPr vert="horz" wrap="square" lIns="0" tIns="86995" rIns="0" bIns="0" rtlCol="0">
            <a:spAutoFit/>
          </a:bodyPr>
          <a:lstStyle/>
          <a:p>
            <a:pPr marL="1270" algn="ctr">
              <a:lnSpc>
                <a:spcPct val="100000"/>
              </a:lnSpc>
              <a:spcBef>
                <a:spcPts val="685"/>
              </a:spcBef>
            </a:pPr>
            <a:r>
              <a:rPr sz="1200" spc="-15" dirty="0">
                <a:solidFill>
                  <a:schemeClr val="accent3"/>
                </a:solidFill>
                <a:latin typeface="Times New Roman"/>
                <a:cs typeface="Times New Roman"/>
              </a:rPr>
              <a:t>ALU</a:t>
            </a:r>
            <a:endParaRPr sz="1200">
              <a:solidFill>
                <a:schemeClr val="accent3"/>
              </a:solidFill>
              <a:latin typeface="Times New Roman"/>
              <a:cs typeface="Times New Roman"/>
            </a:endParaRPr>
          </a:p>
        </p:txBody>
      </p:sp>
      <p:sp>
        <p:nvSpPr>
          <p:cNvPr id="11" name="object 13">
            <a:extLst>
              <a:ext uri="{FF2B5EF4-FFF2-40B4-BE49-F238E27FC236}">
                <a16:creationId xmlns:a16="http://schemas.microsoft.com/office/drawing/2014/main" id="{D4A79BCE-364A-4C85-BCDB-E899321B302F}"/>
              </a:ext>
            </a:extLst>
          </p:cNvPr>
          <p:cNvSpPr/>
          <p:nvPr/>
        </p:nvSpPr>
        <p:spPr>
          <a:xfrm>
            <a:off x="10007064" y="3384805"/>
            <a:ext cx="1188720" cy="1408430"/>
          </a:xfrm>
          <a:custGeom>
            <a:avLst/>
            <a:gdLst/>
            <a:ahLst/>
            <a:cxnLst/>
            <a:rect l="l" t="t" r="r" b="b"/>
            <a:pathLst>
              <a:path w="1188720" h="1408429">
                <a:moveTo>
                  <a:pt x="1188719" y="0"/>
                </a:moveTo>
                <a:lnTo>
                  <a:pt x="0" y="0"/>
                </a:lnTo>
                <a:lnTo>
                  <a:pt x="0" y="1408176"/>
                </a:lnTo>
                <a:lnTo>
                  <a:pt x="1188719" y="1408176"/>
                </a:lnTo>
                <a:lnTo>
                  <a:pt x="1188719" y="0"/>
                </a:lnTo>
                <a:close/>
              </a:path>
            </a:pathLst>
          </a:custGeom>
          <a:solidFill>
            <a:srgbClr val="FFFFFF"/>
          </a:solidFill>
        </p:spPr>
        <p:txBody>
          <a:bodyPr wrap="square" lIns="0" tIns="0" rIns="0" bIns="0" rtlCol="0"/>
          <a:lstStyle/>
          <a:p>
            <a:endParaRPr sz="1200">
              <a:solidFill>
                <a:schemeClr val="accent3"/>
              </a:solidFill>
            </a:endParaRPr>
          </a:p>
        </p:txBody>
      </p:sp>
      <p:sp>
        <p:nvSpPr>
          <p:cNvPr id="12" name="object 14">
            <a:extLst>
              <a:ext uri="{FF2B5EF4-FFF2-40B4-BE49-F238E27FC236}">
                <a16:creationId xmlns:a16="http://schemas.microsoft.com/office/drawing/2014/main" id="{E4D132AF-AE92-42A1-B9BA-0F3A8B2ED1CE}"/>
              </a:ext>
            </a:extLst>
          </p:cNvPr>
          <p:cNvSpPr txBox="1"/>
          <p:nvPr/>
        </p:nvSpPr>
        <p:spPr>
          <a:xfrm>
            <a:off x="10007064" y="3384805"/>
            <a:ext cx="1188720" cy="226985"/>
          </a:xfrm>
          <a:prstGeom prst="rect">
            <a:avLst/>
          </a:prstGeom>
          <a:ln w="9144">
            <a:solidFill>
              <a:srgbClr val="000000"/>
            </a:solidFill>
          </a:ln>
        </p:spPr>
        <p:txBody>
          <a:bodyPr vert="horz" wrap="square" lIns="0" tIns="41910" rIns="0" bIns="0" rtlCol="0">
            <a:spAutoFit/>
          </a:bodyPr>
          <a:lstStyle/>
          <a:p>
            <a:pPr marL="311785">
              <a:lnSpc>
                <a:spcPct val="100000"/>
              </a:lnSpc>
              <a:spcBef>
                <a:spcPts val="330"/>
              </a:spcBef>
            </a:pPr>
            <a:r>
              <a:rPr sz="1200" spc="-5" dirty="0">
                <a:solidFill>
                  <a:schemeClr val="accent3"/>
                </a:solidFill>
                <a:latin typeface="Times New Roman"/>
                <a:cs typeface="Times New Roman"/>
              </a:rPr>
              <a:t>Registers</a:t>
            </a:r>
            <a:endParaRPr sz="1200">
              <a:solidFill>
                <a:schemeClr val="accent3"/>
              </a:solidFill>
              <a:latin typeface="Times New Roman"/>
              <a:cs typeface="Times New Roman"/>
            </a:endParaRPr>
          </a:p>
        </p:txBody>
      </p:sp>
      <p:sp>
        <p:nvSpPr>
          <p:cNvPr id="13" name="object 15">
            <a:extLst>
              <a:ext uri="{FF2B5EF4-FFF2-40B4-BE49-F238E27FC236}">
                <a16:creationId xmlns:a16="http://schemas.microsoft.com/office/drawing/2014/main" id="{21674785-E0E4-4254-B558-3E6FFAC26584}"/>
              </a:ext>
            </a:extLst>
          </p:cNvPr>
          <p:cNvSpPr txBox="1"/>
          <p:nvPr/>
        </p:nvSpPr>
        <p:spPr>
          <a:xfrm>
            <a:off x="8220937" y="4384549"/>
            <a:ext cx="594360" cy="227625"/>
          </a:xfrm>
          <a:prstGeom prst="rect">
            <a:avLst/>
          </a:prstGeom>
          <a:ln w="9144">
            <a:solidFill>
              <a:srgbClr val="000000"/>
            </a:solidFill>
          </a:ln>
        </p:spPr>
        <p:txBody>
          <a:bodyPr vert="horz" wrap="square" lIns="0" tIns="42544" rIns="0" bIns="0" rtlCol="0">
            <a:spAutoFit/>
          </a:bodyPr>
          <a:lstStyle/>
          <a:p>
            <a:pPr algn="ctr">
              <a:lnSpc>
                <a:spcPct val="100000"/>
              </a:lnSpc>
              <a:spcBef>
                <a:spcPts val="334"/>
              </a:spcBef>
            </a:pPr>
            <a:r>
              <a:rPr sz="1200" spc="-30" dirty="0">
                <a:solidFill>
                  <a:schemeClr val="accent3"/>
                </a:solidFill>
                <a:latin typeface="Times New Roman"/>
                <a:cs typeface="Times New Roman"/>
              </a:rPr>
              <a:t>IR</a:t>
            </a:r>
            <a:endParaRPr sz="1200">
              <a:solidFill>
                <a:schemeClr val="accent3"/>
              </a:solidFill>
              <a:latin typeface="Times New Roman"/>
              <a:cs typeface="Times New Roman"/>
            </a:endParaRPr>
          </a:p>
        </p:txBody>
      </p:sp>
      <p:sp>
        <p:nvSpPr>
          <p:cNvPr id="14" name="object 16">
            <a:extLst>
              <a:ext uri="{FF2B5EF4-FFF2-40B4-BE49-F238E27FC236}">
                <a16:creationId xmlns:a16="http://schemas.microsoft.com/office/drawing/2014/main" id="{7FAA3A9F-3B46-4D55-A9CC-685B6475E202}"/>
              </a:ext>
            </a:extLst>
          </p:cNvPr>
          <p:cNvSpPr txBox="1"/>
          <p:nvPr/>
        </p:nvSpPr>
        <p:spPr>
          <a:xfrm>
            <a:off x="6882865" y="4384549"/>
            <a:ext cx="596265" cy="227625"/>
          </a:xfrm>
          <a:prstGeom prst="rect">
            <a:avLst/>
          </a:prstGeom>
          <a:ln w="9144">
            <a:solidFill>
              <a:srgbClr val="000000"/>
            </a:solidFill>
          </a:ln>
        </p:spPr>
        <p:txBody>
          <a:bodyPr vert="horz" wrap="square" lIns="0" tIns="42544" rIns="0" bIns="0" rtlCol="0">
            <a:spAutoFit/>
          </a:bodyPr>
          <a:lstStyle/>
          <a:p>
            <a:pPr marL="1270" algn="ctr">
              <a:lnSpc>
                <a:spcPct val="100000"/>
              </a:lnSpc>
              <a:spcBef>
                <a:spcPts val="334"/>
              </a:spcBef>
            </a:pPr>
            <a:r>
              <a:rPr sz="1200" dirty="0">
                <a:solidFill>
                  <a:schemeClr val="accent3"/>
                </a:solidFill>
                <a:latin typeface="Times New Roman"/>
                <a:cs typeface="Times New Roman"/>
              </a:rPr>
              <a:t>PC</a:t>
            </a:r>
            <a:endParaRPr sz="1200">
              <a:solidFill>
                <a:schemeClr val="accent3"/>
              </a:solidFill>
              <a:latin typeface="Times New Roman"/>
              <a:cs typeface="Times New Roman"/>
            </a:endParaRPr>
          </a:p>
        </p:txBody>
      </p:sp>
      <p:sp>
        <p:nvSpPr>
          <p:cNvPr id="15" name="object 17">
            <a:extLst>
              <a:ext uri="{FF2B5EF4-FFF2-40B4-BE49-F238E27FC236}">
                <a16:creationId xmlns:a16="http://schemas.microsoft.com/office/drawing/2014/main" id="{84B7AF22-17EE-4AA6-9846-9344FE8DD751}"/>
              </a:ext>
            </a:extLst>
          </p:cNvPr>
          <p:cNvSpPr/>
          <p:nvPr/>
        </p:nvSpPr>
        <p:spPr>
          <a:xfrm>
            <a:off x="6585684" y="2580132"/>
            <a:ext cx="2533015" cy="1567180"/>
          </a:xfrm>
          <a:custGeom>
            <a:avLst/>
            <a:gdLst/>
            <a:ahLst/>
            <a:cxnLst/>
            <a:rect l="l" t="t" r="r" b="b"/>
            <a:pathLst>
              <a:path w="2533015" h="1567179">
                <a:moveTo>
                  <a:pt x="2532888" y="0"/>
                </a:moveTo>
                <a:lnTo>
                  <a:pt x="0" y="0"/>
                </a:lnTo>
                <a:lnTo>
                  <a:pt x="0" y="1566672"/>
                </a:lnTo>
                <a:lnTo>
                  <a:pt x="2532888" y="1566672"/>
                </a:lnTo>
                <a:lnTo>
                  <a:pt x="2532888" y="0"/>
                </a:lnTo>
                <a:close/>
              </a:path>
            </a:pathLst>
          </a:custGeom>
          <a:solidFill>
            <a:srgbClr val="FFFFFF"/>
          </a:solidFill>
        </p:spPr>
        <p:txBody>
          <a:bodyPr wrap="square" lIns="0" tIns="0" rIns="0" bIns="0" rtlCol="0"/>
          <a:lstStyle/>
          <a:p>
            <a:endParaRPr sz="1200">
              <a:solidFill>
                <a:schemeClr val="accent3"/>
              </a:solidFill>
            </a:endParaRPr>
          </a:p>
        </p:txBody>
      </p:sp>
      <p:sp>
        <p:nvSpPr>
          <p:cNvPr id="16" name="object 18">
            <a:extLst>
              <a:ext uri="{FF2B5EF4-FFF2-40B4-BE49-F238E27FC236}">
                <a16:creationId xmlns:a16="http://schemas.microsoft.com/office/drawing/2014/main" id="{338AD133-2821-4CD2-BF2D-D9E6EBDF7B15}"/>
              </a:ext>
            </a:extLst>
          </p:cNvPr>
          <p:cNvSpPr txBox="1"/>
          <p:nvPr/>
        </p:nvSpPr>
        <p:spPr>
          <a:xfrm>
            <a:off x="6585684" y="2580132"/>
            <a:ext cx="2533015" cy="226344"/>
          </a:xfrm>
          <a:prstGeom prst="rect">
            <a:avLst/>
          </a:prstGeom>
          <a:ln w="9144">
            <a:solidFill>
              <a:srgbClr val="000000"/>
            </a:solidFill>
          </a:ln>
        </p:spPr>
        <p:txBody>
          <a:bodyPr vert="horz" wrap="square" lIns="0" tIns="41275" rIns="0" bIns="0" rtlCol="0">
            <a:spAutoFit/>
          </a:bodyPr>
          <a:lstStyle/>
          <a:p>
            <a:pPr marL="1905" algn="ctr">
              <a:lnSpc>
                <a:spcPct val="100000"/>
              </a:lnSpc>
              <a:spcBef>
                <a:spcPts val="325"/>
              </a:spcBef>
            </a:pPr>
            <a:r>
              <a:rPr sz="1200" spc="-5" dirty="0">
                <a:solidFill>
                  <a:schemeClr val="accent3"/>
                </a:solidFill>
                <a:latin typeface="Times New Roman"/>
                <a:cs typeface="Times New Roman"/>
              </a:rPr>
              <a:t>Controller</a:t>
            </a:r>
            <a:endParaRPr sz="1200">
              <a:solidFill>
                <a:schemeClr val="accent3"/>
              </a:solidFill>
              <a:latin typeface="Times New Roman"/>
              <a:cs typeface="Times New Roman"/>
            </a:endParaRPr>
          </a:p>
        </p:txBody>
      </p:sp>
      <p:grpSp>
        <p:nvGrpSpPr>
          <p:cNvPr id="17" name="object 19">
            <a:extLst>
              <a:ext uri="{FF2B5EF4-FFF2-40B4-BE49-F238E27FC236}">
                <a16:creationId xmlns:a16="http://schemas.microsoft.com/office/drawing/2014/main" id="{DD62CC1E-62FA-4501-ABCE-8193B7EE2A68}"/>
              </a:ext>
            </a:extLst>
          </p:cNvPr>
          <p:cNvGrpSpPr/>
          <p:nvPr/>
        </p:nvGrpSpPr>
        <p:grpSpPr>
          <a:xfrm>
            <a:off x="6291553" y="4119373"/>
            <a:ext cx="5204460" cy="2220595"/>
            <a:chOff x="2441448" y="4617720"/>
            <a:chExt cx="5204460" cy="2220595"/>
          </a:xfrm>
        </p:grpSpPr>
        <p:sp>
          <p:nvSpPr>
            <p:cNvPr id="18" name="object 20">
              <a:extLst>
                <a:ext uri="{FF2B5EF4-FFF2-40B4-BE49-F238E27FC236}">
                  <a16:creationId xmlns:a16="http://schemas.microsoft.com/office/drawing/2014/main" id="{725AB975-FA00-4F67-A250-BF592C9A1902}"/>
                </a:ext>
              </a:extLst>
            </p:cNvPr>
            <p:cNvSpPr/>
            <p:nvPr/>
          </p:nvSpPr>
          <p:spPr>
            <a:xfrm>
              <a:off x="3306064" y="4617719"/>
              <a:ext cx="1402080" cy="265430"/>
            </a:xfrm>
            <a:custGeom>
              <a:avLst/>
              <a:gdLst/>
              <a:ahLst/>
              <a:cxnLst/>
              <a:rect l="l" t="t" r="r" b="b"/>
              <a:pathLst>
                <a:path w="1402079" h="265429">
                  <a:moveTo>
                    <a:pt x="50800" y="76200"/>
                  </a:moveTo>
                  <a:lnTo>
                    <a:pt x="46558" y="63500"/>
                  </a:lnTo>
                  <a:lnTo>
                    <a:pt x="25400" y="0"/>
                  </a:lnTo>
                  <a:lnTo>
                    <a:pt x="0" y="76200"/>
                  </a:lnTo>
                  <a:lnTo>
                    <a:pt x="19050" y="76200"/>
                  </a:lnTo>
                  <a:lnTo>
                    <a:pt x="19050" y="188976"/>
                  </a:lnTo>
                  <a:lnTo>
                    <a:pt x="0" y="188976"/>
                  </a:lnTo>
                  <a:lnTo>
                    <a:pt x="25400" y="265176"/>
                  </a:lnTo>
                  <a:lnTo>
                    <a:pt x="46558" y="201676"/>
                  </a:lnTo>
                  <a:lnTo>
                    <a:pt x="50800" y="188976"/>
                  </a:lnTo>
                  <a:lnTo>
                    <a:pt x="31750" y="188976"/>
                  </a:lnTo>
                  <a:lnTo>
                    <a:pt x="31750" y="76200"/>
                  </a:lnTo>
                  <a:lnTo>
                    <a:pt x="50800" y="76200"/>
                  </a:lnTo>
                  <a:close/>
                </a:path>
                <a:path w="1402079" h="265429">
                  <a:moveTo>
                    <a:pt x="1401572" y="76200"/>
                  </a:moveTo>
                  <a:lnTo>
                    <a:pt x="1395222" y="63500"/>
                  </a:lnTo>
                  <a:lnTo>
                    <a:pt x="1363472" y="0"/>
                  </a:lnTo>
                  <a:lnTo>
                    <a:pt x="1325372" y="76200"/>
                  </a:lnTo>
                  <a:lnTo>
                    <a:pt x="1357122" y="76200"/>
                  </a:lnTo>
                  <a:lnTo>
                    <a:pt x="1357122" y="265176"/>
                  </a:lnTo>
                  <a:lnTo>
                    <a:pt x="1369822" y="265176"/>
                  </a:lnTo>
                  <a:lnTo>
                    <a:pt x="1369822" y="76200"/>
                  </a:lnTo>
                  <a:lnTo>
                    <a:pt x="1401572" y="76200"/>
                  </a:lnTo>
                  <a:close/>
                </a:path>
              </a:pathLst>
            </a:custGeom>
            <a:solidFill>
              <a:srgbClr val="000000"/>
            </a:solidFill>
          </p:spPr>
          <p:txBody>
            <a:bodyPr wrap="square" lIns="0" tIns="0" rIns="0" bIns="0" rtlCol="0"/>
            <a:lstStyle/>
            <a:p>
              <a:endParaRPr sz="1200">
                <a:solidFill>
                  <a:schemeClr val="accent3"/>
                </a:solidFill>
              </a:endParaRPr>
            </a:p>
          </p:txBody>
        </p:sp>
        <p:sp>
          <p:nvSpPr>
            <p:cNvPr id="19" name="object 21">
              <a:extLst>
                <a:ext uri="{FF2B5EF4-FFF2-40B4-BE49-F238E27FC236}">
                  <a16:creationId xmlns:a16="http://schemas.microsoft.com/office/drawing/2014/main" id="{BBB61DD4-E073-4EF7-9AF2-DBB47305DAE1}"/>
                </a:ext>
              </a:extLst>
            </p:cNvPr>
            <p:cNvSpPr/>
            <p:nvPr/>
          </p:nvSpPr>
          <p:spPr>
            <a:xfrm>
              <a:off x="2441448" y="6088378"/>
              <a:ext cx="5204460" cy="749935"/>
            </a:xfrm>
            <a:custGeom>
              <a:avLst/>
              <a:gdLst/>
              <a:ahLst/>
              <a:cxnLst/>
              <a:rect l="l" t="t" r="r" b="b"/>
              <a:pathLst>
                <a:path w="5204459" h="749934">
                  <a:moveTo>
                    <a:pt x="5204459" y="0"/>
                  </a:moveTo>
                  <a:lnTo>
                    <a:pt x="0" y="0"/>
                  </a:lnTo>
                  <a:lnTo>
                    <a:pt x="0" y="749808"/>
                  </a:lnTo>
                  <a:lnTo>
                    <a:pt x="5204459" y="749808"/>
                  </a:lnTo>
                  <a:lnTo>
                    <a:pt x="5204459" y="0"/>
                  </a:lnTo>
                  <a:close/>
                </a:path>
              </a:pathLst>
            </a:custGeom>
            <a:solidFill>
              <a:srgbClr val="FFFFFF"/>
            </a:solidFill>
          </p:spPr>
          <p:txBody>
            <a:bodyPr wrap="square" lIns="0" tIns="0" rIns="0" bIns="0" rtlCol="0"/>
            <a:lstStyle/>
            <a:p>
              <a:endParaRPr sz="1200">
                <a:solidFill>
                  <a:schemeClr val="accent3"/>
                </a:solidFill>
              </a:endParaRPr>
            </a:p>
          </p:txBody>
        </p:sp>
      </p:grpSp>
      <p:sp>
        <p:nvSpPr>
          <p:cNvPr id="20" name="object 22">
            <a:extLst>
              <a:ext uri="{FF2B5EF4-FFF2-40B4-BE49-F238E27FC236}">
                <a16:creationId xmlns:a16="http://schemas.microsoft.com/office/drawing/2014/main" id="{80C90B08-7567-4D92-A2CB-7E4345B1424D}"/>
              </a:ext>
            </a:extLst>
          </p:cNvPr>
          <p:cNvSpPr txBox="1"/>
          <p:nvPr/>
        </p:nvSpPr>
        <p:spPr>
          <a:xfrm>
            <a:off x="6291553" y="5590031"/>
            <a:ext cx="5204460" cy="226985"/>
          </a:xfrm>
          <a:prstGeom prst="rect">
            <a:avLst/>
          </a:prstGeom>
          <a:ln w="9144">
            <a:solidFill>
              <a:srgbClr val="000000"/>
            </a:solidFill>
          </a:ln>
        </p:spPr>
        <p:txBody>
          <a:bodyPr vert="horz" wrap="square" lIns="0" tIns="41910" rIns="0" bIns="0" rtlCol="0">
            <a:spAutoFit/>
          </a:bodyPr>
          <a:lstStyle/>
          <a:p>
            <a:pPr marL="635" algn="ctr">
              <a:lnSpc>
                <a:spcPct val="100000"/>
              </a:lnSpc>
              <a:spcBef>
                <a:spcPts val="330"/>
              </a:spcBef>
            </a:pPr>
            <a:r>
              <a:rPr sz="1200" b="1" spc="-10" dirty="0">
                <a:solidFill>
                  <a:schemeClr val="accent3"/>
                </a:solidFill>
                <a:latin typeface="Times New Roman"/>
                <a:cs typeface="Times New Roman"/>
              </a:rPr>
              <a:t>Memory</a:t>
            </a:r>
            <a:endParaRPr sz="1200">
              <a:solidFill>
                <a:schemeClr val="accent3"/>
              </a:solidFill>
              <a:latin typeface="Times New Roman"/>
              <a:cs typeface="Times New Roman"/>
            </a:endParaRPr>
          </a:p>
        </p:txBody>
      </p:sp>
      <p:sp>
        <p:nvSpPr>
          <p:cNvPr id="21" name="object 23">
            <a:extLst>
              <a:ext uri="{FF2B5EF4-FFF2-40B4-BE49-F238E27FC236}">
                <a16:creationId xmlns:a16="http://schemas.microsoft.com/office/drawing/2014/main" id="{BAB7790E-1C54-4EE4-B1D5-20A5949DC98F}"/>
              </a:ext>
            </a:extLst>
          </p:cNvPr>
          <p:cNvSpPr/>
          <p:nvPr/>
        </p:nvSpPr>
        <p:spPr>
          <a:xfrm>
            <a:off x="7147647" y="3054109"/>
            <a:ext cx="3493135" cy="2536190"/>
          </a:xfrm>
          <a:custGeom>
            <a:avLst/>
            <a:gdLst/>
            <a:ahLst/>
            <a:cxnLst/>
            <a:rect l="l" t="t" r="r" b="b"/>
            <a:pathLst>
              <a:path w="3493134" h="2536190">
                <a:moveTo>
                  <a:pt x="76212" y="2459520"/>
                </a:moveTo>
                <a:lnTo>
                  <a:pt x="44386" y="2459698"/>
                </a:lnTo>
                <a:lnTo>
                  <a:pt x="40271" y="1682483"/>
                </a:lnTo>
                <a:lnTo>
                  <a:pt x="27571" y="1682483"/>
                </a:lnTo>
                <a:lnTo>
                  <a:pt x="31686" y="2459761"/>
                </a:lnTo>
                <a:lnTo>
                  <a:pt x="0" y="2459926"/>
                </a:lnTo>
                <a:lnTo>
                  <a:pt x="38493" y="2535923"/>
                </a:lnTo>
                <a:lnTo>
                  <a:pt x="69811" y="2472461"/>
                </a:lnTo>
                <a:lnTo>
                  <a:pt x="76212" y="2459520"/>
                </a:lnTo>
                <a:close/>
              </a:path>
              <a:path w="3493134" h="2536190">
                <a:moveTo>
                  <a:pt x="1414665" y="1766303"/>
                </a:moveTo>
                <a:lnTo>
                  <a:pt x="1408315" y="1753603"/>
                </a:lnTo>
                <a:lnTo>
                  <a:pt x="1376565" y="1690103"/>
                </a:lnTo>
                <a:lnTo>
                  <a:pt x="1338465" y="1766303"/>
                </a:lnTo>
                <a:lnTo>
                  <a:pt x="1370215" y="1766303"/>
                </a:lnTo>
                <a:lnTo>
                  <a:pt x="1370215" y="2535923"/>
                </a:lnTo>
                <a:lnTo>
                  <a:pt x="1382915" y="2535923"/>
                </a:lnTo>
                <a:lnTo>
                  <a:pt x="1382915" y="1766303"/>
                </a:lnTo>
                <a:lnTo>
                  <a:pt x="1414665" y="1766303"/>
                </a:lnTo>
                <a:close/>
              </a:path>
              <a:path w="3493134" h="2536190">
                <a:moveTo>
                  <a:pt x="2713113" y="469379"/>
                </a:moveTo>
                <a:lnTo>
                  <a:pt x="2700413" y="463029"/>
                </a:lnTo>
                <a:lnTo>
                  <a:pt x="2636913" y="431279"/>
                </a:lnTo>
                <a:lnTo>
                  <a:pt x="2636913" y="463029"/>
                </a:lnTo>
                <a:lnTo>
                  <a:pt x="2415933" y="463029"/>
                </a:lnTo>
                <a:lnTo>
                  <a:pt x="2415933" y="469379"/>
                </a:lnTo>
                <a:lnTo>
                  <a:pt x="2409583" y="469379"/>
                </a:lnTo>
                <a:lnTo>
                  <a:pt x="2409583" y="2177783"/>
                </a:lnTo>
                <a:lnTo>
                  <a:pt x="2377833" y="2177783"/>
                </a:lnTo>
                <a:lnTo>
                  <a:pt x="2415933" y="2253983"/>
                </a:lnTo>
                <a:lnTo>
                  <a:pt x="2447683" y="2190483"/>
                </a:lnTo>
                <a:lnTo>
                  <a:pt x="2454033" y="2177783"/>
                </a:lnTo>
                <a:lnTo>
                  <a:pt x="2422283" y="2177783"/>
                </a:lnTo>
                <a:lnTo>
                  <a:pt x="2422283" y="475729"/>
                </a:lnTo>
                <a:lnTo>
                  <a:pt x="2636913" y="475729"/>
                </a:lnTo>
                <a:lnTo>
                  <a:pt x="2636913" y="507479"/>
                </a:lnTo>
                <a:lnTo>
                  <a:pt x="2700413" y="475729"/>
                </a:lnTo>
                <a:lnTo>
                  <a:pt x="2713113" y="469379"/>
                </a:lnTo>
                <a:close/>
              </a:path>
              <a:path w="3493134" h="2536190">
                <a:moveTo>
                  <a:pt x="2713113" y="187439"/>
                </a:moveTo>
                <a:lnTo>
                  <a:pt x="2700413" y="181089"/>
                </a:lnTo>
                <a:lnTo>
                  <a:pt x="2636913" y="149339"/>
                </a:lnTo>
                <a:lnTo>
                  <a:pt x="2636913" y="181089"/>
                </a:lnTo>
                <a:lnTo>
                  <a:pt x="2198001" y="181089"/>
                </a:lnTo>
                <a:lnTo>
                  <a:pt x="2198001" y="149339"/>
                </a:lnTo>
                <a:lnTo>
                  <a:pt x="2121801" y="187439"/>
                </a:lnTo>
                <a:lnTo>
                  <a:pt x="2198001" y="225539"/>
                </a:lnTo>
                <a:lnTo>
                  <a:pt x="2198001" y="193789"/>
                </a:lnTo>
                <a:lnTo>
                  <a:pt x="2636913" y="193789"/>
                </a:lnTo>
                <a:lnTo>
                  <a:pt x="2636913" y="225539"/>
                </a:lnTo>
                <a:lnTo>
                  <a:pt x="2700413" y="193789"/>
                </a:lnTo>
                <a:lnTo>
                  <a:pt x="2713113" y="187439"/>
                </a:lnTo>
                <a:close/>
              </a:path>
              <a:path w="3493134" h="2536190">
                <a:moveTo>
                  <a:pt x="3492639" y="76568"/>
                </a:moveTo>
                <a:lnTo>
                  <a:pt x="3486188" y="63360"/>
                </a:lnTo>
                <a:lnTo>
                  <a:pt x="3455301" y="0"/>
                </a:lnTo>
                <a:lnTo>
                  <a:pt x="3416439" y="75806"/>
                </a:lnTo>
                <a:lnTo>
                  <a:pt x="3448189" y="76136"/>
                </a:lnTo>
                <a:lnTo>
                  <a:pt x="3446653" y="240715"/>
                </a:lnTo>
                <a:lnTo>
                  <a:pt x="3414915" y="240398"/>
                </a:lnTo>
                <a:lnTo>
                  <a:pt x="3452253" y="316979"/>
                </a:lnTo>
                <a:lnTo>
                  <a:pt x="3484791" y="253479"/>
                </a:lnTo>
                <a:lnTo>
                  <a:pt x="3491115" y="241160"/>
                </a:lnTo>
                <a:lnTo>
                  <a:pt x="3459353" y="240842"/>
                </a:lnTo>
                <a:lnTo>
                  <a:pt x="3460889" y="76263"/>
                </a:lnTo>
                <a:lnTo>
                  <a:pt x="3492639" y="76568"/>
                </a:lnTo>
                <a:close/>
              </a:path>
              <a:path w="3493134" h="2536190">
                <a:moveTo>
                  <a:pt x="3493020" y="2459545"/>
                </a:moveTo>
                <a:lnTo>
                  <a:pt x="3461334" y="2459698"/>
                </a:lnTo>
                <a:lnTo>
                  <a:pt x="3458908" y="1947646"/>
                </a:lnTo>
                <a:lnTo>
                  <a:pt x="3490734" y="1947532"/>
                </a:lnTo>
                <a:lnTo>
                  <a:pt x="3484372" y="1934959"/>
                </a:lnTo>
                <a:lnTo>
                  <a:pt x="3452253" y="1871459"/>
                </a:lnTo>
                <a:lnTo>
                  <a:pt x="3414534" y="1947786"/>
                </a:lnTo>
                <a:lnTo>
                  <a:pt x="3446208" y="1947684"/>
                </a:lnTo>
                <a:lnTo>
                  <a:pt x="3448634" y="2459761"/>
                </a:lnTo>
                <a:lnTo>
                  <a:pt x="3416820" y="2459901"/>
                </a:lnTo>
                <a:lnTo>
                  <a:pt x="3455301" y="2535923"/>
                </a:lnTo>
                <a:lnTo>
                  <a:pt x="3486645" y="2472448"/>
                </a:lnTo>
                <a:lnTo>
                  <a:pt x="3493020" y="2459545"/>
                </a:lnTo>
                <a:close/>
              </a:path>
            </a:pathLst>
          </a:custGeom>
          <a:solidFill>
            <a:srgbClr val="000000"/>
          </a:solidFill>
        </p:spPr>
        <p:txBody>
          <a:bodyPr wrap="square" lIns="0" tIns="0" rIns="0" bIns="0" rtlCol="0"/>
          <a:lstStyle/>
          <a:p>
            <a:endParaRPr sz="1200">
              <a:solidFill>
                <a:schemeClr val="accent3"/>
              </a:solidFill>
            </a:endParaRPr>
          </a:p>
        </p:txBody>
      </p:sp>
      <p:sp>
        <p:nvSpPr>
          <p:cNvPr id="22" name="object 24">
            <a:extLst>
              <a:ext uri="{FF2B5EF4-FFF2-40B4-BE49-F238E27FC236}">
                <a16:creationId xmlns:a16="http://schemas.microsoft.com/office/drawing/2014/main" id="{5851A74E-9F0A-4EDF-B9EF-F88AD64DF9CC}"/>
              </a:ext>
            </a:extLst>
          </p:cNvPr>
          <p:cNvSpPr txBox="1"/>
          <p:nvPr/>
        </p:nvSpPr>
        <p:spPr>
          <a:xfrm>
            <a:off x="9441152" y="5291735"/>
            <a:ext cx="245745" cy="1974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chemeClr val="accent3"/>
                </a:solidFill>
                <a:latin typeface="Times New Roman"/>
                <a:cs typeface="Times New Roman"/>
              </a:rPr>
              <a:t>I/O</a:t>
            </a:r>
            <a:endParaRPr sz="1200">
              <a:solidFill>
                <a:schemeClr val="accent3"/>
              </a:solidFill>
              <a:latin typeface="Times New Roman"/>
              <a:cs typeface="Times New Roman"/>
            </a:endParaRPr>
          </a:p>
        </p:txBody>
      </p:sp>
      <p:sp>
        <p:nvSpPr>
          <p:cNvPr id="23" name="object 25">
            <a:extLst>
              <a:ext uri="{FF2B5EF4-FFF2-40B4-BE49-F238E27FC236}">
                <a16:creationId xmlns:a16="http://schemas.microsoft.com/office/drawing/2014/main" id="{40882AAD-7E17-4F1F-914E-8D97707C7B54}"/>
              </a:ext>
            </a:extLst>
          </p:cNvPr>
          <p:cNvSpPr txBox="1"/>
          <p:nvPr/>
        </p:nvSpPr>
        <p:spPr>
          <a:xfrm>
            <a:off x="9298785" y="2661667"/>
            <a:ext cx="529590" cy="39116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chemeClr val="accent3"/>
                </a:solidFill>
                <a:latin typeface="Times New Roman"/>
                <a:cs typeface="Times New Roman"/>
              </a:rPr>
              <a:t>Cont</a:t>
            </a:r>
            <a:r>
              <a:rPr sz="1200" b="1" spc="-35" dirty="0">
                <a:solidFill>
                  <a:schemeClr val="accent3"/>
                </a:solidFill>
                <a:latin typeface="Times New Roman"/>
                <a:cs typeface="Times New Roman"/>
              </a:rPr>
              <a:t>r</a:t>
            </a:r>
            <a:r>
              <a:rPr sz="1200" b="1" dirty="0">
                <a:solidFill>
                  <a:schemeClr val="accent3"/>
                </a:solidFill>
                <a:latin typeface="Times New Roman"/>
                <a:cs typeface="Times New Roman"/>
              </a:rPr>
              <a:t>ol</a:t>
            </a:r>
            <a:endParaRPr sz="1200">
              <a:solidFill>
                <a:schemeClr val="accent3"/>
              </a:solidFill>
              <a:latin typeface="Times New Roman"/>
              <a:cs typeface="Times New Roman"/>
            </a:endParaRPr>
          </a:p>
          <a:p>
            <a:pPr marL="40005">
              <a:lnSpc>
                <a:spcPct val="100000"/>
              </a:lnSpc>
            </a:pPr>
            <a:r>
              <a:rPr sz="1200" b="1" spc="-5" dirty="0">
                <a:solidFill>
                  <a:schemeClr val="accent3"/>
                </a:solidFill>
                <a:latin typeface="Times New Roman"/>
                <a:cs typeface="Times New Roman"/>
              </a:rPr>
              <a:t>/Status</a:t>
            </a:r>
            <a:endParaRPr sz="1200">
              <a:solidFill>
                <a:schemeClr val="accent3"/>
              </a:solidFill>
              <a:latin typeface="Times New Roman"/>
              <a:cs typeface="Times New Roman"/>
            </a:endParaRPr>
          </a:p>
        </p:txBody>
      </p:sp>
      <p:grpSp>
        <p:nvGrpSpPr>
          <p:cNvPr id="24" name="object 26">
            <a:extLst>
              <a:ext uri="{FF2B5EF4-FFF2-40B4-BE49-F238E27FC236}">
                <a16:creationId xmlns:a16="http://schemas.microsoft.com/office/drawing/2014/main" id="{D87074CE-65D3-497B-8ED9-0BB6E7AF1DD4}"/>
              </a:ext>
            </a:extLst>
          </p:cNvPr>
          <p:cNvGrpSpPr/>
          <p:nvPr/>
        </p:nvGrpSpPr>
        <p:grpSpPr>
          <a:xfrm>
            <a:off x="6876769" y="3485388"/>
            <a:ext cx="3255645" cy="1188720"/>
            <a:chOff x="3026664" y="3983735"/>
            <a:chExt cx="3255645" cy="1188720"/>
          </a:xfrm>
        </p:grpSpPr>
        <p:sp>
          <p:nvSpPr>
            <p:cNvPr id="25" name="object 27">
              <a:extLst>
                <a:ext uri="{FF2B5EF4-FFF2-40B4-BE49-F238E27FC236}">
                  <a16:creationId xmlns:a16="http://schemas.microsoft.com/office/drawing/2014/main" id="{78B98258-2328-4E58-8A23-068C1B88248C}"/>
                </a:ext>
              </a:extLst>
            </p:cNvPr>
            <p:cNvSpPr/>
            <p:nvPr/>
          </p:nvSpPr>
          <p:spPr>
            <a:xfrm>
              <a:off x="5428488" y="3983735"/>
              <a:ext cx="285115" cy="76200"/>
            </a:xfrm>
            <a:custGeom>
              <a:avLst/>
              <a:gdLst/>
              <a:ahLst/>
              <a:cxnLst/>
              <a:rect l="l" t="t" r="r" b="b"/>
              <a:pathLst>
                <a:path w="285114" h="76200">
                  <a:moveTo>
                    <a:pt x="76200" y="0"/>
                  </a:moveTo>
                  <a:lnTo>
                    <a:pt x="0" y="38100"/>
                  </a:lnTo>
                  <a:lnTo>
                    <a:pt x="76200" y="76200"/>
                  </a:lnTo>
                  <a:lnTo>
                    <a:pt x="76200" y="44450"/>
                  </a:lnTo>
                  <a:lnTo>
                    <a:pt x="63500" y="44450"/>
                  </a:lnTo>
                  <a:lnTo>
                    <a:pt x="63500" y="31750"/>
                  </a:lnTo>
                  <a:lnTo>
                    <a:pt x="76200" y="31750"/>
                  </a:lnTo>
                  <a:lnTo>
                    <a:pt x="76200" y="0"/>
                  </a:lnTo>
                  <a:close/>
                </a:path>
                <a:path w="285114" h="76200">
                  <a:moveTo>
                    <a:pt x="76200" y="31750"/>
                  </a:moveTo>
                  <a:lnTo>
                    <a:pt x="63500" y="31750"/>
                  </a:lnTo>
                  <a:lnTo>
                    <a:pt x="63500" y="44450"/>
                  </a:lnTo>
                  <a:lnTo>
                    <a:pt x="76200" y="44450"/>
                  </a:lnTo>
                  <a:lnTo>
                    <a:pt x="76200" y="31750"/>
                  </a:lnTo>
                  <a:close/>
                </a:path>
                <a:path w="285114" h="76200">
                  <a:moveTo>
                    <a:pt x="284988" y="31750"/>
                  </a:moveTo>
                  <a:lnTo>
                    <a:pt x="76200" y="31750"/>
                  </a:lnTo>
                  <a:lnTo>
                    <a:pt x="76200" y="44450"/>
                  </a:lnTo>
                  <a:lnTo>
                    <a:pt x="284988" y="44450"/>
                  </a:lnTo>
                  <a:lnTo>
                    <a:pt x="284988" y="31750"/>
                  </a:lnTo>
                  <a:close/>
                </a:path>
              </a:pathLst>
            </a:custGeom>
            <a:solidFill>
              <a:srgbClr val="000000"/>
            </a:solidFill>
          </p:spPr>
          <p:txBody>
            <a:bodyPr wrap="square" lIns="0" tIns="0" rIns="0" bIns="0" rtlCol="0"/>
            <a:lstStyle/>
            <a:p>
              <a:endParaRPr sz="1200">
                <a:solidFill>
                  <a:schemeClr val="accent3"/>
                </a:solidFill>
              </a:endParaRPr>
            </a:p>
          </p:txBody>
        </p:sp>
        <p:sp>
          <p:nvSpPr>
            <p:cNvPr id="26" name="object 28">
              <a:extLst>
                <a:ext uri="{FF2B5EF4-FFF2-40B4-BE49-F238E27FC236}">
                  <a16:creationId xmlns:a16="http://schemas.microsoft.com/office/drawing/2014/main" id="{AFA2C7DE-2CB6-4328-A237-59C712FFF5B0}"/>
                </a:ext>
              </a:extLst>
            </p:cNvPr>
            <p:cNvSpPr/>
            <p:nvPr/>
          </p:nvSpPr>
          <p:spPr>
            <a:xfrm>
              <a:off x="3031236" y="5027675"/>
              <a:ext cx="3246120" cy="140335"/>
            </a:xfrm>
            <a:custGeom>
              <a:avLst/>
              <a:gdLst/>
              <a:ahLst/>
              <a:cxnLst/>
              <a:rect l="l" t="t" r="r" b="b"/>
              <a:pathLst>
                <a:path w="3246120" h="140335">
                  <a:moveTo>
                    <a:pt x="0" y="0"/>
                  </a:moveTo>
                  <a:lnTo>
                    <a:pt x="115824" y="63246"/>
                  </a:lnTo>
                  <a:lnTo>
                    <a:pt x="0" y="126492"/>
                  </a:lnTo>
                  <a:lnTo>
                    <a:pt x="0" y="0"/>
                  </a:lnTo>
                  <a:close/>
                </a:path>
                <a:path w="3246120" h="140335">
                  <a:moveTo>
                    <a:pt x="1339596" y="13716"/>
                  </a:moveTo>
                  <a:lnTo>
                    <a:pt x="1455419" y="76962"/>
                  </a:lnTo>
                  <a:lnTo>
                    <a:pt x="1339596" y="140207"/>
                  </a:lnTo>
                  <a:lnTo>
                    <a:pt x="1339596" y="13716"/>
                  </a:lnTo>
                  <a:close/>
                </a:path>
                <a:path w="3246120" h="140335">
                  <a:moveTo>
                    <a:pt x="3130296" y="0"/>
                  </a:moveTo>
                  <a:lnTo>
                    <a:pt x="3246119" y="63246"/>
                  </a:lnTo>
                  <a:lnTo>
                    <a:pt x="3130296" y="126492"/>
                  </a:lnTo>
                  <a:lnTo>
                    <a:pt x="3130296" y="0"/>
                  </a:lnTo>
                  <a:close/>
                </a:path>
              </a:pathLst>
            </a:custGeom>
            <a:ln w="9144">
              <a:solidFill>
                <a:srgbClr val="000000"/>
              </a:solidFill>
            </a:ln>
          </p:spPr>
          <p:txBody>
            <a:bodyPr wrap="square" lIns="0" tIns="0" rIns="0" bIns="0" rtlCol="0"/>
            <a:lstStyle/>
            <a:p>
              <a:endParaRPr sz="1200">
                <a:solidFill>
                  <a:schemeClr val="accent3"/>
                </a:solidFill>
              </a:endParaRPr>
            </a:p>
          </p:txBody>
        </p:sp>
      </p:grpSp>
    </p:spTree>
    <p:extLst>
      <p:ext uri="{BB962C8B-B14F-4D97-AF65-F5344CB8AC3E}">
        <p14:creationId xmlns:p14="http://schemas.microsoft.com/office/powerpoint/2010/main" val="928203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Assignment2:</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0" indent="0">
              <a:buNone/>
            </a:pPr>
            <a:r>
              <a:rPr lang="en-US" sz="2200" dirty="0"/>
              <a:t>Q. Write benefits of using GPP over SPP?</a:t>
            </a:r>
          </a:p>
          <a:p>
            <a:pPr marL="0" indent="0">
              <a:buNone/>
            </a:pPr>
            <a:endParaRPr lang="en-US" sz="2200" dirty="0"/>
          </a:p>
        </p:txBody>
      </p:sp>
    </p:spTree>
    <p:extLst>
      <p:ext uri="{BB962C8B-B14F-4D97-AF65-F5344CB8AC3E}">
        <p14:creationId xmlns:p14="http://schemas.microsoft.com/office/powerpoint/2010/main" val="111769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Implementations of Logic gates  using CMOS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272716" y="1395167"/>
            <a:ext cx="10671804" cy="5133970"/>
          </a:xfrm>
        </p:spPr>
        <p:txBody>
          <a:bodyPr>
            <a:normAutofit/>
          </a:bodyPr>
          <a:lstStyle/>
          <a:p>
            <a:pPr marL="457200" indent="-457200">
              <a:buAutoNum type="arabicPeriod"/>
            </a:pPr>
            <a:r>
              <a:rPr lang="en-US" sz="2400" dirty="0"/>
              <a:t>Invertor(NOT):</a:t>
            </a:r>
          </a:p>
          <a:p>
            <a:pPr marL="857250" lvl="1" indent="-457200"/>
            <a:r>
              <a:rPr lang="en-US" dirty="0"/>
              <a:t>When x = 0, transistor T1 conducts but T2 does not.</a:t>
            </a:r>
          </a:p>
          <a:p>
            <a:pPr marL="857250" lvl="1" indent="-457200"/>
            <a:r>
              <a:rPr lang="en-US" dirty="0"/>
              <a:t>When x = 1, transistor T2 conducts but T1 does not.</a:t>
            </a:r>
          </a:p>
          <a:p>
            <a:pPr marL="857250" lvl="1" indent="-457200"/>
            <a:endParaRPr lang="en-US" dirty="0"/>
          </a:p>
        </p:txBody>
      </p:sp>
      <p:sp>
        <p:nvSpPr>
          <p:cNvPr id="6" name="object 4">
            <a:extLst>
              <a:ext uri="{FF2B5EF4-FFF2-40B4-BE49-F238E27FC236}">
                <a16:creationId xmlns:a16="http://schemas.microsoft.com/office/drawing/2014/main" id="{AF4F87A5-2D2D-49C8-B777-B7CFDAA496C8}"/>
              </a:ext>
            </a:extLst>
          </p:cNvPr>
          <p:cNvSpPr/>
          <p:nvPr/>
        </p:nvSpPr>
        <p:spPr>
          <a:xfrm>
            <a:off x="2109536" y="2919663"/>
            <a:ext cx="7595937" cy="3096126"/>
          </a:xfrm>
          <a:prstGeom prst="rect">
            <a:avLst/>
          </a:prstGeom>
          <a:blipFill>
            <a:blip r:embed="rId3"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880A279F-637A-4757-B583-DC948FF9EF1E}"/>
              </a:ext>
            </a:extLst>
          </p:cNvPr>
          <p:cNvSpPr txBox="1"/>
          <p:nvPr/>
        </p:nvSpPr>
        <p:spPr>
          <a:xfrm>
            <a:off x="3898232" y="4098394"/>
            <a:ext cx="513347" cy="369332"/>
          </a:xfrm>
          <a:prstGeom prst="rect">
            <a:avLst/>
          </a:prstGeom>
          <a:noFill/>
        </p:spPr>
        <p:txBody>
          <a:bodyPr wrap="square" rtlCol="0">
            <a:spAutoFit/>
          </a:bodyPr>
          <a:lstStyle/>
          <a:p>
            <a:r>
              <a:rPr lang="en-US" b="1" dirty="0">
                <a:solidFill>
                  <a:srgbClr val="FF0000"/>
                </a:solidFill>
              </a:rPr>
              <a:t>T1</a:t>
            </a:r>
          </a:p>
        </p:txBody>
      </p:sp>
      <p:sp>
        <p:nvSpPr>
          <p:cNvPr id="8" name="TextBox 7">
            <a:extLst>
              <a:ext uri="{FF2B5EF4-FFF2-40B4-BE49-F238E27FC236}">
                <a16:creationId xmlns:a16="http://schemas.microsoft.com/office/drawing/2014/main" id="{95338BDA-1769-483E-9655-3F9E1B225A31}"/>
              </a:ext>
            </a:extLst>
          </p:cNvPr>
          <p:cNvSpPr txBox="1"/>
          <p:nvPr/>
        </p:nvSpPr>
        <p:spPr>
          <a:xfrm>
            <a:off x="3898232" y="4872425"/>
            <a:ext cx="513347" cy="369332"/>
          </a:xfrm>
          <a:prstGeom prst="rect">
            <a:avLst/>
          </a:prstGeom>
          <a:noFill/>
        </p:spPr>
        <p:txBody>
          <a:bodyPr wrap="square" rtlCol="0">
            <a:spAutoFit/>
          </a:bodyPr>
          <a:lstStyle/>
          <a:p>
            <a:r>
              <a:rPr lang="en-US" b="1" dirty="0">
                <a:solidFill>
                  <a:srgbClr val="FF0000"/>
                </a:solidFill>
              </a:rPr>
              <a:t>T2</a:t>
            </a:r>
          </a:p>
        </p:txBody>
      </p:sp>
    </p:spTree>
    <p:extLst>
      <p:ext uri="{BB962C8B-B14F-4D97-AF65-F5344CB8AC3E}">
        <p14:creationId xmlns:p14="http://schemas.microsoft.com/office/powerpoint/2010/main" val="3914312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Data path:</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The data path consists the circuitry </a:t>
            </a:r>
            <a:r>
              <a:rPr lang="en-US" sz="2200" b="1" dirty="0"/>
              <a:t>to transfer the data from one place to another and storing the temporary data</a:t>
            </a:r>
            <a:r>
              <a:rPr lang="en-US" sz="2200" dirty="0"/>
              <a:t>.</a:t>
            </a:r>
          </a:p>
          <a:p>
            <a:r>
              <a:rPr lang="en-US" sz="2200" dirty="0"/>
              <a:t>The data path contains the ALU capable of transferring the data  from different operation like additions, subtraction, bitwise OR,  AND etc.</a:t>
            </a:r>
          </a:p>
          <a:p>
            <a:r>
              <a:rPr lang="en-US" sz="2200" dirty="0"/>
              <a:t>ALU also generates the status signals often stored in status register.</a:t>
            </a:r>
          </a:p>
          <a:p>
            <a:pPr lvl="1"/>
            <a:r>
              <a:rPr lang="en-US" sz="2200" dirty="0"/>
              <a:t>These status bit conditions are known as flags. The flags may be  zero, sign carry overflow etc.</a:t>
            </a:r>
          </a:p>
          <a:p>
            <a:r>
              <a:rPr lang="en-US" sz="2200" dirty="0"/>
              <a:t>It also contains register and stores the data temporarily during ALU  operation. The temporary data includes:</a:t>
            </a:r>
          </a:p>
          <a:p>
            <a:pPr lvl="1"/>
            <a:r>
              <a:rPr lang="en-US" sz="2200" dirty="0"/>
              <a:t>Data read from memory but not yet send to ALU.</a:t>
            </a:r>
          </a:p>
          <a:p>
            <a:pPr lvl="1"/>
            <a:r>
              <a:rPr lang="en-US" sz="2200" dirty="0"/>
              <a:t>Result from ALU operation that is used for next operation or going to  write on memory.</a:t>
            </a:r>
          </a:p>
          <a:p>
            <a:pPr lvl="1"/>
            <a:r>
              <a:rPr lang="en-US" sz="2200" dirty="0"/>
              <a:t>Data that must be moved from one memory location to another location</a:t>
            </a:r>
          </a:p>
          <a:p>
            <a:pPr marL="0" indent="0">
              <a:buNone/>
            </a:pPr>
            <a:endParaRPr lang="en-US" sz="2200" dirty="0"/>
          </a:p>
        </p:txBody>
      </p:sp>
    </p:spTree>
    <p:extLst>
      <p:ext uri="{BB962C8B-B14F-4D97-AF65-F5344CB8AC3E}">
        <p14:creationId xmlns:p14="http://schemas.microsoft.com/office/powerpoint/2010/main" val="1233369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Data path:</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The capacity of processor measured by bit-width of </a:t>
            </a:r>
            <a:r>
              <a:rPr lang="en-US" sz="2200" dirty="0" err="1"/>
              <a:t>datapath</a:t>
            </a:r>
            <a:r>
              <a:rPr lang="en-US" sz="2200" dirty="0"/>
              <a:t> </a:t>
            </a:r>
            <a:br>
              <a:rPr lang="en-US" sz="2200" dirty="0"/>
            </a:br>
            <a:r>
              <a:rPr lang="en-US" sz="2200" dirty="0"/>
              <a:t>i.e.  data carrying capacity. </a:t>
            </a:r>
          </a:p>
          <a:p>
            <a:r>
              <a:rPr lang="en-US" sz="2200" dirty="0"/>
              <a:t>The n-bit size processor consists:</a:t>
            </a:r>
          </a:p>
          <a:p>
            <a:pPr lvl="1"/>
            <a:r>
              <a:rPr lang="en-US" sz="2000" dirty="0"/>
              <a:t>N bit registers set</a:t>
            </a:r>
          </a:p>
          <a:p>
            <a:pPr lvl="1"/>
            <a:r>
              <a:rPr lang="en-US" sz="2000" dirty="0"/>
              <a:t>N bit internal and external system bus</a:t>
            </a:r>
          </a:p>
          <a:p>
            <a:pPr lvl="1"/>
            <a:r>
              <a:rPr lang="en-US" sz="2000" dirty="0"/>
              <a:t>N bit ALU </a:t>
            </a:r>
          </a:p>
          <a:p>
            <a:pPr lvl="1"/>
            <a:r>
              <a:rPr lang="en-US" sz="2000" dirty="0"/>
              <a:t>The processor size may be 4, 8, 16, 32 or 64 bit. </a:t>
            </a:r>
          </a:p>
          <a:p>
            <a:pPr marL="0" indent="0">
              <a:buNone/>
            </a:pPr>
            <a:endParaRPr lang="en-US" sz="2200" dirty="0"/>
          </a:p>
        </p:txBody>
      </p:sp>
    </p:spTree>
    <p:extLst>
      <p:ext uri="{BB962C8B-B14F-4D97-AF65-F5344CB8AC3E}">
        <p14:creationId xmlns:p14="http://schemas.microsoft.com/office/powerpoint/2010/main" val="2758530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Control path:</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The control unit consists of circuitry to general control signals to carry out various operations</a:t>
            </a:r>
          </a:p>
          <a:p>
            <a:r>
              <a:rPr lang="en-US" sz="2200" dirty="0"/>
              <a:t>Its consists of controller (state register and control logic), program counter(PC) and instruction register(IR)</a:t>
            </a:r>
          </a:p>
          <a:p>
            <a:r>
              <a:rPr lang="en-US" sz="2200" dirty="0"/>
              <a:t>Controller sequences through the states and generate the control signals to read instruction into instruction register, and control the flow of data between ALU, register of </a:t>
            </a:r>
            <a:r>
              <a:rPr lang="en-US" sz="2200" dirty="0" err="1"/>
              <a:t>datapath</a:t>
            </a:r>
            <a:r>
              <a:rPr lang="en-US" sz="2200" dirty="0"/>
              <a:t> and memory</a:t>
            </a:r>
          </a:p>
          <a:p>
            <a:r>
              <a:rPr lang="en-US" sz="2200" dirty="0"/>
              <a:t>A register called as program counter (PC) that is use to  sequence the program i.e. it points the address of next  instruction that is going to fetch and execute. Another  register called as instruction register (IR) is used to hold  the instruction read from memory.</a:t>
            </a:r>
          </a:p>
          <a:p>
            <a:r>
              <a:rPr lang="en-US" sz="2200" dirty="0"/>
              <a:t>The register called as Address Register (AR) is used to  store the memory address during memory read/write  operation.</a:t>
            </a:r>
          </a:p>
          <a:p>
            <a:endParaRPr lang="en-US" sz="2200" dirty="0"/>
          </a:p>
        </p:txBody>
      </p:sp>
    </p:spTree>
    <p:extLst>
      <p:ext uri="{BB962C8B-B14F-4D97-AF65-F5344CB8AC3E}">
        <p14:creationId xmlns:p14="http://schemas.microsoft.com/office/powerpoint/2010/main" val="25256103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Control path:</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r>
              <a:rPr lang="en-US" sz="2200" dirty="0"/>
              <a:t>It controls the  data flow on </a:t>
            </a:r>
            <a:r>
              <a:rPr lang="en-US" sz="2200" dirty="0" err="1"/>
              <a:t>datapath</a:t>
            </a:r>
            <a:r>
              <a:rPr lang="en-US" sz="2200" dirty="0"/>
              <a:t> and such flow includes:</a:t>
            </a:r>
          </a:p>
          <a:p>
            <a:pPr lvl="1"/>
            <a:r>
              <a:rPr lang="en-US" sz="2200" dirty="0"/>
              <a:t>Inputting the two particular register for ALU operation.</a:t>
            </a:r>
          </a:p>
          <a:p>
            <a:pPr lvl="1"/>
            <a:r>
              <a:rPr lang="en-US" sz="2200" dirty="0"/>
              <a:t>Storing the ALU results in particular register.</a:t>
            </a:r>
          </a:p>
          <a:p>
            <a:pPr lvl="1"/>
            <a:r>
              <a:rPr lang="en-US" sz="2200" dirty="0"/>
              <a:t>Moving the data between memory and register.</a:t>
            </a:r>
          </a:p>
          <a:p>
            <a:pPr marL="400050"/>
            <a:r>
              <a:rPr lang="en-US" sz="2200" dirty="0"/>
              <a:t>An m bit sized address memory consists the address space of 2^m and controller goes through the following operation  to execute an instructions.</a:t>
            </a:r>
          </a:p>
          <a:p>
            <a:pPr marL="800100" lvl="1"/>
            <a:r>
              <a:rPr lang="en-US" sz="2200" dirty="0"/>
              <a:t>Fetching the instruction from memory.</a:t>
            </a:r>
          </a:p>
          <a:p>
            <a:pPr marL="800100" lvl="1"/>
            <a:r>
              <a:rPr lang="en-US" sz="2200" dirty="0"/>
              <a:t>Decode the instruction.</a:t>
            </a:r>
          </a:p>
          <a:p>
            <a:pPr marL="800100" lvl="1"/>
            <a:r>
              <a:rPr lang="en-US" sz="2200" dirty="0"/>
              <a:t>Fetch the operand from memory</a:t>
            </a:r>
          </a:p>
          <a:p>
            <a:pPr marL="800100" lvl="1"/>
            <a:r>
              <a:rPr lang="en-US" sz="2200" dirty="0"/>
              <a:t>Perform the operation on memory.</a:t>
            </a:r>
          </a:p>
          <a:p>
            <a:pPr marL="800100" lvl="1"/>
            <a:r>
              <a:rPr lang="en-US" sz="2200" dirty="0"/>
              <a:t>Store the result.</a:t>
            </a:r>
          </a:p>
          <a:p>
            <a:pPr marL="400050"/>
            <a:endParaRPr lang="en-US" sz="2200" dirty="0"/>
          </a:p>
        </p:txBody>
      </p:sp>
    </p:spTree>
    <p:extLst>
      <p:ext uri="{BB962C8B-B14F-4D97-AF65-F5344CB8AC3E}">
        <p14:creationId xmlns:p14="http://schemas.microsoft.com/office/powerpoint/2010/main" val="1460202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400050"/>
            <a:r>
              <a:rPr lang="en-US" sz="2200" dirty="0"/>
              <a:t>Registers are used as the short term storage whereas  memory is used as the mid-term and long –term storage.  Memory be classified as:</a:t>
            </a:r>
          </a:p>
          <a:p>
            <a:pPr marL="800100" lvl="1"/>
            <a:r>
              <a:rPr lang="en-US" sz="2200" dirty="0"/>
              <a:t>Program Memory</a:t>
            </a:r>
          </a:p>
          <a:p>
            <a:pPr marL="800100" lvl="1"/>
            <a:r>
              <a:rPr lang="en-US" sz="2200" dirty="0"/>
              <a:t>Data memory</a:t>
            </a:r>
          </a:p>
          <a:p>
            <a:pPr marL="400050"/>
            <a:r>
              <a:rPr lang="en-US" sz="2200" dirty="0"/>
              <a:t>The program memory is used to store the sequence of  instruction called as program which is use to achieve a  given functionality whereas data memory use to store the  data information and represents the values of input,  output, and transformed by program.</a:t>
            </a:r>
          </a:p>
          <a:p>
            <a:pPr marL="400050"/>
            <a:r>
              <a:rPr lang="en-US" sz="2200" dirty="0"/>
              <a:t>We can store the data and program together or  separately. The memory architecture follow the following  two model:</a:t>
            </a:r>
          </a:p>
          <a:p>
            <a:pPr marL="800100" lvl="1"/>
            <a:r>
              <a:rPr lang="en-US" sz="2200" dirty="0"/>
              <a:t>Von Neumann( </a:t>
            </a:r>
            <a:r>
              <a:rPr lang="en-US" sz="2200" dirty="0" err="1"/>
              <a:t>a.k.a</a:t>
            </a:r>
            <a:r>
              <a:rPr lang="en-US" sz="2200" dirty="0"/>
              <a:t> Princeton) Architecture</a:t>
            </a:r>
          </a:p>
          <a:p>
            <a:pPr marL="800100" lvl="1"/>
            <a:r>
              <a:rPr lang="en-US" sz="2200" dirty="0"/>
              <a:t>Harvard Architecture</a:t>
            </a:r>
          </a:p>
          <a:p>
            <a:pPr marL="400050"/>
            <a:endParaRPr lang="en-US" sz="2200" dirty="0"/>
          </a:p>
        </p:txBody>
      </p:sp>
    </p:spTree>
    <p:extLst>
      <p:ext uri="{BB962C8B-B14F-4D97-AF65-F5344CB8AC3E}">
        <p14:creationId xmlns:p14="http://schemas.microsoft.com/office/powerpoint/2010/main" val="3992935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5871411" cy="5294391"/>
          </a:xfrm>
        </p:spPr>
        <p:txBody>
          <a:bodyPr>
            <a:normAutofit/>
          </a:bodyPr>
          <a:lstStyle/>
          <a:p>
            <a:pPr marL="400050"/>
            <a:r>
              <a:rPr lang="en-US" sz="2200" dirty="0"/>
              <a:t>The Princeton architecture shares the common memory space to  store the data and program and requires one to one connection with  hardware.</a:t>
            </a:r>
          </a:p>
          <a:p>
            <a:pPr marL="400050"/>
            <a:r>
              <a:rPr lang="en-US" sz="2200" dirty="0"/>
              <a:t>The Harvard architecture uses the separate memory space to store  program as well as data and requires different connection. </a:t>
            </a:r>
            <a:br>
              <a:rPr lang="en-US" sz="2200" dirty="0"/>
            </a:br>
            <a:r>
              <a:rPr lang="en-US" sz="2200" dirty="0"/>
              <a:t>The  microcontroller 8051/52 follow this model.</a:t>
            </a:r>
          </a:p>
          <a:p>
            <a:pPr marL="400050"/>
            <a:endParaRPr lang="en-US" sz="2200" dirty="0"/>
          </a:p>
        </p:txBody>
      </p:sp>
      <p:sp>
        <p:nvSpPr>
          <p:cNvPr id="4" name="object 2">
            <a:extLst>
              <a:ext uri="{FF2B5EF4-FFF2-40B4-BE49-F238E27FC236}">
                <a16:creationId xmlns:a16="http://schemas.microsoft.com/office/drawing/2014/main" id="{1AC74913-6159-45D1-8260-9892EAE35E3E}"/>
              </a:ext>
            </a:extLst>
          </p:cNvPr>
          <p:cNvSpPr/>
          <p:nvPr/>
        </p:nvSpPr>
        <p:spPr>
          <a:xfrm>
            <a:off x="6608790" y="2347549"/>
            <a:ext cx="5335124" cy="297252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9494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GPP Operation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14350" indent="-457200">
              <a:buAutoNum type="arabicPeriod"/>
            </a:pPr>
            <a:r>
              <a:rPr lang="en-US" sz="2200" b="1" dirty="0"/>
              <a:t>Instruction Execution</a:t>
            </a:r>
          </a:p>
          <a:p>
            <a:pPr marL="514350" indent="-457200"/>
            <a:r>
              <a:rPr lang="en-US" sz="2200" dirty="0"/>
              <a:t>Instructions are the set of code that carryout particular functions</a:t>
            </a:r>
          </a:p>
          <a:p>
            <a:pPr marL="514350" indent="-457200"/>
            <a:r>
              <a:rPr lang="en-US" sz="2200" dirty="0"/>
              <a:t>The instruction be executed in microprocessor by taking  following steps:</a:t>
            </a:r>
          </a:p>
          <a:p>
            <a:pPr marL="571500" indent="-514350">
              <a:buFont typeface="+mj-lt"/>
              <a:buAutoNum type="romanUcPeriod"/>
            </a:pPr>
            <a:r>
              <a:rPr lang="en-US" sz="2200" dirty="0"/>
              <a:t>Fetch Instruction (FI): </a:t>
            </a:r>
          </a:p>
          <a:p>
            <a:pPr lvl="1"/>
            <a:r>
              <a:rPr lang="en-US" sz="2200" dirty="0"/>
              <a:t>It is a task that reads the instruction  from memory pointed by PC and loaded into the instruction  register.</a:t>
            </a:r>
          </a:p>
          <a:p>
            <a:pPr marL="571500" indent="-514350">
              <a:buFont typeface="+mj-lt"/>
              <a:buAutoNum type="romanUcPeriod"/>
            </a:pPr>
            <a:r>
              <a:rPr lang="en-US" sz="2200" dirty="0"/>
              <a:t>Decode Instruction (DI): </a:t>
            </a:r>
          </a:p>
          <a:p>
            <a:pPr lvl="1"/>
            <a:r>
              <a:rPr lang="en-US" sz="2200" dirty="0"/>
              <a:t>In this phase, an instruction be decoded to separate the operand reference as well as operation code to represent the particular operation as ADD, MOV, AND, SUB etc.</a:t>
            </a:r>
          </a:p>
          <a:p>
            <a:pPr marL="514350" indent="-457200"/>
            <a:endParaRPr lang="en-US" sz="2200" dirty="0"/>
          </a:p>
        </p:txBody>
      </p:sp>
    </p:spTree>
    <p:extLst>
      <p:ext uri="{BB962C8B-B14F-4D97-AF65-F5344CB8AC3E}">
        <p14:creationId xmlns:p14="http://schemas.microsoft.com/office/powerpoint/2010/main" val="1654919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GPP Operation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14350" indent="-457200">
              <a:buAutoNum type="arabicPeriod"/>
            </a:pPr>
            <a:r>
              <a:rPr lang="en-US" sz="2200" b="1" dirty="0"/>
              <a:t>Instruction Execution</a:t>
            </a:r>
          </a:p>
          <a:p>
            <a:pPr marL="571500" indent="-514350">
              <a:buFont typeface="+mj-lt"/>
              <a:buAutoNum type="romanLcPeriod" startAt="3"/>
            </a:pPr>
            <a:r>
              <a:rPr lang="en-US" sz="2200" dirty="0"/>
              <a:t>Fetch Operand (FO): </a:t>
            </a:r>
          </a:p>
          <a:p>
            <a:pPr lvl="1"/>
            <a:r>
              <a:rPr lang="en-US" sz="2200" dirty="0"/>
              <a:t>In this stage, the operand be read from the memory represented by the effective address (EA). EA calculation is needed for indirect address.</a:t>
            </a:r>
          </a:p>
          <a:p>
            <a:pPr marL="571500" indent="-514350">
              <a:buFont typeface="+mj-lt"/>
              <a:buAutoNum type="romanLcPeriod" startAt="3"/>
            </a:pPr>
            <a:r>
              <a:rPr lang="en-US" sz="2200" dirty="0"/>
              <a:t>Execute Instruction (EI): </a:t>
            </a:r>
          </a:p>
          <a:p>
            <a:pPr lvl="1"/>
            <a:r>
              <a:rPr lang="en-US" sz="2200" dirty="0"/>
              <a:t>In this phase, the instruction be executed in accordance with its opcode an operand and  generates the result.</a:t>
            </a:r>
          </a:p>
          <a:p>
            <a:pPr marL="571500" indent="-514350">
              <a:buFont typeface="+mj-lt"/>
              <a:buAutoNum type="romanLcPeriod" startAt="3"/>
            </a:pPr>
            <a:r>
              <a:rPr lang="en-US" sz="2200" dirty="0"/>
              <a:t>Store Result (SR): </a:t>
            </a:r>
          </a:p>
          <a:p>
            <a:pPr lvl="1"/>
            <a:r>
              <a:rPr lang="en-US" sz="2200" dirty="0"/>
              <a:t>The result is stored on the particular destination that may be register or memory.</a:t>
            </a:r>
          </a:p>
          <a:p>
            <a:pPr marL="514350" indent="-457200"/>
            <a:endParaRPr lang="en-US" sz="2200" dirty="0"/>
          </a:p>
        </p:txBody>
      </p:sp>
    </p:spTree>
    <p:extLst>
      <p:ext uri="{BB962C8B-B14F-4D97-AF65-F5344CB8AC3E}">
        <p14:creationId xmlns:p14="http://schemas.microsoft.com/office/powerpoint/2010/main" val="3425612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normAutofit fontScale="90000"/>
          </a:bodyPr>
          <a:lstStyle/>
          <a:p>
            <a:r>
              <a:rPr lang="en-US" sz="3200" dirty="0"/>
              <a:t>Instruction Execution</a:t>
            </a:r>
            <a:br>
              <a:rPr lang="en-US" sz="3200" dirty="0"/>
            </a:br>
            <a:endParaRPr lang="en-US" sz="32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b="1" dirty="0"/>
              <a:t>Pipelining</a:t>
            </a:r>
          </a:p>
          <a:p>
            <a:pPr marL="400050"/>
            <a:r>
              <a:rPr lang="en-US" sz="2200" dirty="0"/>
              <a:t>The pipeline is a common process to increase the  instruction throughput of a microprocessor. </a:t>
            </a:r>
          </a:p>
          <a:p>
            <a:pPr marL="400050"/>
            <a:r>
              <a:rPr lang="en-US" sz="2200" dirty="0"/>
              <a:t>The pipelining  is easily understand by taking the example of washing and  drying eight dishes as below.</a:t>
            </a:r>
          </a:p>
        </p:txBody>
      </p:sp>
      <p:grpSp>
        <p:nvGrpSpPr>
          <p:cNvPr id="4" name="object 2">
            <a:extLst>
              <a:ext uri="{FF2B5EF4-FFF2-40B4-BE49-F238E27FC236}">
                <a16:creationId xmlns:a16="http://schemas.microsoft.com/office/drawing/2014/main" id="{185874F3-395F-4ABD-9F42-31E114C5E417}"/>
              </a:ext>
            </a:extLst>
          </p:cNvPr>
          <p:cNvGrpSpPr/>
          <p:nvPr/>
        </p:nvGrpSpPr>
        <p:grpSpPr>
          <a:xfrm>
            <a:off x="1588169" y="3429001"/>
            <a:ext cx="9641306" cy="6853988"/>
            <a:chOff x="0" y="2133600"/>
            <a:chExt cx="7564120" cy="4724400"/>
          </a:xfrm>
        </p:grpSpPr>
        <p:sp>
          <p:nvSpPr>
            <p:cNvPr id="5" name="object 3">
              <a:extLst>
                <a:ext uri="{FF2B5EF4-FFF2-40B4-BE49-F238E27FC236}">
                  <a16:creationId xmlns:a16="http://schemas.microsoft.com/office/drawing/2014/main" id="{30EAB93A-EFA3-417E-90DF-44760525C92F}"/>
                </a:ext>
              </a:extLst>
            </p:cNvPr>
            <p:cNvSpPr/>
            <p:nvPr/>
          </p:nvSpPr>
          <p:spPr>
            <a:xfrm>
              <a:off x="0" y="4069781"/>
              <a:ext cx="447040" cy="2788285"/>
            </a:xfrm>
            <a:custGeom>
              <a:avLst/>
              <a:gdLst/>
              <a:ahLst/>
              <a:cxnLst/>
              <a:rect l="l" t="t" r="r" b="b"/>
              <a:pathLst>
                <a:path w="447040" h="2788284">
                  <a:moveTo>
                    <a:pt x="0" y="0"/>
                  </a:moveTo>
                  <a:lnTo>
                    <a:pt x="0" y="2788217"/>
                  </a:lnTo>
                  <a:lnTo>
                    <a:pt x="446591" y="2788217"/>
                  </a:lnTo>
                  <a:lnTo>
                    <a:pt x="0" y="0"/>
                  </a:lnTo>
                  <a:close/>
                </a:path>
              </a:pathLst>
            </a:custGeom>
            <a:solidFill>
              <a:srgbClr val="90C225">
                <a:alpha val="85096"/>
              </a:srgbClr>
            </a:solidFill>
          </p:spPr>
          <p:txBody>
            <a:bodyPr wrap="square" lIns="0" tIns="0" rIns="0" bIns="0" rtlCol="0"/>
            <a:lstStyle/>
            <a:p>
              <a:endParaRPr/>
            </a:p>
          </p:txBody>
        </p:sp>
        <p:sp>
          <p:nvSpPr>
            <p:cNvPr id="6" name="object 4">
              <a:extLst>
                <a:ext uri="{FF2B5EF4-FFF2-40B4-BE49-F238E27FC236}">
                  <a16:creationId xmlns:a16="http://schemas.microsoft.com/office/drawing/2014/main" id="{721A6D55-FE70-449E-A7C3-06A64B0708A8}"/>
                </a:ext>
              </a:extLst>
            </p:cNvPr>
            <p:cNvSpPr/>
            <p:nvPr/>
          </p:nvSpPr>
          <p:spPr>
            <a:xfrm>
              <a:off x="51815" y="2133600"/>
              <a:ext cx="7511796" cy="190500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48772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GPP Operation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b="1" dirty="0"/>
              <a:t>Pipelining</a:t>
            </a:r>
          </a:p>
          <a:p>
            <a:pPr marL="514350" indent="-457200"/>
            <a:endParaRPr lang="en-US" sz="2200" b="1" dirty="0"/>
          </a:p>
        </p:txBody>
      </p:sp>
      <p:sp>
        <p:nvSpPr>
          <p:cNvPr id="7" name="object 4">
            <a:extLst>
              <a:ext uri="{FF2B5EF4-FFF2-40B4-BE49-F238E27FC236}">
                <a16:creationId xmlns:a16="http://schemas.microsoft.com/office/drawing/2014/main" id="{4217BECE-1F02-4076-851C-0DE35F3E583E}"/>
              </a:ext>
            </a:extLst>
          </p:cNvPr>
          <p:cNvSpPr/>
          <p:nvPr/>
        </p:nvSpPr>
        <p:spPr>
          <a:xfrm>
            <a:off x="1676399" y="2294021"/>
            <a:ext cx="7660105" cy="385691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3696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841DACF0-5F60-4800-BCCB-DCD47898F86A}"/>
              </a:ext>
            </a:extLst>
          </p:cNvPr>
          <p:cNvSpPr/>
          <p:nvPr/>
        </p:nvSpPr>
        <p:spPr>
          <a:xfrm>
            <a:off x="2057757" y="3657600"/>
            <a:ext cx="7824180" cy="2871537"/>
          </a:xfrm>
          <a:prstGeom prst="rect">
            <a:avLst/>
          </a:prstGeom>
          <a:blipFill>
            <a:blip r:embed="rId3"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Implementations of Logic gates  using CMOS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144380" y="1395167"/>
            <a:ext cx="12047620" cy="5133970"/>
          </a:xfrm>
        </p:spPr>
        <p:txBody>
          <a:bodyPr>
            <a:normAutofit/>
          </a:bodyPr>
          <a:lstStyle/>
          <a:p>
            <a:pPr marL="0" indent="0">
              <a:buNone/>
            </a:pPr>
            <a:r>
              <a:rPr lang="en-US" sz="2400" dirty="0"/>
              <a:t>2. NAND Gate:</a:t>
            </a:r>
          </a:p>
          <a:p>
            <a:pPr marL="457200" indent="-457200"/>
            <a:r>
              <a:rPr lang="en-US" sz="2400" dirty="0"/>
              <a:t>When x = 0 and y = 0, T1 and T2 conducts but T3 and T4 don’t. So, F is connected to </a:t>
            </a:r>
            <a:r>
              <a:rPr lang="en-US" sz="2400" dirty="0" err="1"/>
              <a:t>Vcc</a:t>
            </a:r>
            <a:r>
              <a:rPr lang="en-US" sz="2400" dirty="0"/>
              <a:t>.</a:t>
            </a:r>
          </a:p>
          <a:p>
            <a:pPr marL="457200" indent="-457200"/>
            <a:r>
              <a:rPr lang="en-US" sz="2400" dirty="0"/>
              <a:t>When x = 1 and y = 0, T2 and T3 conducts but T1 and T3 don’t. So, F is connected to </a:t>
            </a:r>
            <a:r>
              <a:rPr lang="en-US" sz="2400" dirty="0" err="1"/>
              <a:t>Vcc</a:t>
            </a:r>
            <a:r>
              <a:rPr lang="en-US" sz="2400" dirty="0"/>
              <a:t>.</a:t>
            </a:r>
          </a:p>
          <a:p>
            <a:pPr marL="457200" indent="-457200"/>
            <a:r>
              <a:rPr lang="en-US" sz="2400" dirty="0"/>
              <a:t>When x = 0 and y = 1, T1 and T4 conducts but T2 and T3 don’t. So, F is connected to </a:t>
            </a:r>
            <a:r>
              <a:rPr lang="en-US" sz="2400" dirty="0" err="1"/>
              <a:t>Vcc</a:t>
            </a:r>
            <a:r>
              <a:rPr lang="en-US" sz="2400" dirty="0"/>
              <a:t>.</a:t>
            </a:r>
          </a:p>
          <a:p>
            <a:pPr marL="457200" indent="-457200"/>
            <a:r>
              <a:rPr lang="en-US" sz="2400" dirty="0"/>
              <a:t>When x = 1 and y = 1, T3 and T4 conducts but T1 and T2 don’t. So, F is connected to ground.</a:t>
            </a:r>
          </a:p>
          <a:p>
            <a:pPr marL="857250" lvl="1" indent="-457200"/>
            <a:endParaRPr lang="en-US" dirty="0"/>
          </a:p>
        </p:txBody>
      </p:sp>
      <p:sp>
        <p:nvSpPr>
          <p:cNvPr id="7" name="TextBox 6">
            <a:extLst>
              <a:ext uri="{FF2B5EF4-FFF2-40B4-BE49-F238E27FC236}">
                <a16:creationId xmlns:a16="http://schemas.microsoft.com/office/drawing/2014/main" id="{880A279F-637A-4757-B583-DC948FF9EF1E}"/>
              </a:ext>
            </a:extLst>
          </p:cNvPr>
          <p:cNvSpPr txBox="1"/>
          <p:nvPr/>
        </p:nvSpPr>
        <p:spPr>
          <a:xfrm>
            <a:off x="3260915" y="4226483"/>
            <a:ext cx="513347" cy="369332"/>
          </a:xfrm>
          <a:prstGeom prst="rect">
            <a:avLst/>
          </a:prstGeom>
          <a:noFill/>
        </p:spPr>
        <p:txBody>
          <a:bodyPr wrap="square" rtlCol="0">
            <a:spAutoFit/>
          </a:bodyPr>
          <a:lstStyle/>
          <a:p>
            <a:r>
              <a:rPr lang="en-US" b="1" dirty="0">
                <a:solidFill>
                  <a:srgbClr val="FF0000"/>
                </a:solidFill>
              </a:rPr>
              <a:t>T1</a:t>
            </a:r>
          </a:p>
        </p:txBody>
      </p:sp>
      <p:sp>
        <p:nvSpPr>
          <p:cNvPr id="8" name="TextBox 7">
            <a:extLst>
              <a:ext uri="{FF2B5EF4-FFF2-40B4-BE49-F238E27FC236}">
                <a16:creationId xmlns:a16="http://schemas.microsoft.com/office/drawing/2014/main" id="{95338BDA-1769-483E-9655-3F9E1B225A31}"/>
              </a:ext>
            </a:extLst>
          </p:cNvPr>
          <p:cNvSpPr txBox="1"/>
          <p:nvPr/>
        </p:nvSpPr>
        <p:spPr>
          <a:xfrm>
            <a:off x="4407925" y="4226483"/>
            <a:ext cx="513347" cy="369332"/>
          </a:xfrm>
          <a:prstGeom prst="rect">
            <a:avLst/>
          </a:prstGeom>
          <a:noFill/>
        </p:spPr>
        <p:txBody>
          <a:bodyPr wrap="square" rtlCol="0">
            <a:spAutoFit/>
          </a:bodyPr>
          <a:lstStyle/>
          <a:p>
            <a:r>
              <a:rPr lang="en-US" b="1" dirty="0">
                <a:solidFill>
                  <a:srgbClr val="FF0000"/>
                </a:solidFill>
              </a:rPr>
              <a:t>T2</a:t>
            </a:r>
          </a:p>
        </p:txBody>
      </p:sp>
      <p:sp>
        <p:nvSpPr>
          <p:cNvPr id="10" name="TextBox 9">
            <a:extLst>
              <a:ext uri="{FF2B5EF4-FFF2-40B4-BE49-F238E27FC236}">
                <a16:creationId xmlns:a16="http://schemas.microsoft.com/office/drawing/2014/main" id="{3358AE68-E170-460E-9DF2-E5FF7BC0C397}"/>
              </a:ext>
            </a:extLst>
          </p:cNvPr>
          <p:cNvSpPr txBox="1"/>
          <p:nvPr/>
        </p:nvSpPr>
        <p:spPr>
          <a:xfrm>
            <a:off x="3894578" y="5008478"/>
            <a:ext cx="513347" cy="369332"/>
          </a:xfrm>
          <a:prstGeom prst="rect">
            <a:avLst/>
          </a:prstGeom>
          <a:noFill/>
        </p:spPr>
        <p:txBody>
          <a:bodyPr wrap="square" rtlCol="0">
            <a:spAutoFit/>
          </a:bodyPr>
          <a:lstStyle/>
          <a:p>
            <a:r>
              <a:rPr lang="en-US" b="1" dirty="0">
                <a:solidFill>
                  <a:srgbClr val="FF0000"/>
                </a:solidFill>
              </a:rPr>
              <a:t>T3</a:t>
            </a:r>
          </a:p>
        </p:txBody>
      </p:sp>
      <p:sp>
        <p:nvSpPr>
          <p:cNvPr id="11" name="TextBox 10">
            <a:extLst>
              <a:ext uri="{FF2B5EF4-FFF2-40B4-BE49-F238E27FC236}">
                <a16:creationId xmlns:a16="http://schemas.microsoft.com/office/drawing/2014/main" id="{D4C07C50-A48D-4F1B-98E3-A835024459FD}"/>
              </a:ext>
            </a:extLst>
          </p:cNvPr>
          <p:cNvSpPr txBox="1"/>
          <p:nvPr/>
        </p:nvSpPr>
        <p:spPr>
          <a:xfrm>
            <a:off x="3894578" y="5577361"/>
            <a:ext cx="513347" cy="369332"/>
          </a:xfrm>
          <a:prstGeom prst="rect">
            <a:avLst/>
          </a:prstGeom>
          <a:noFill/>
        </p:spPr>
        <p:txBody>
          <a:bodyPr wrap="square" rtlCol="0">
            <a:spAutoFit/>
          </a:bodyPr>
          <a:lstStyle/>
          <a:p>
            <a:r>
              <a:rPr lang="en-US" b="1" dirty="0">
                <a:solidFill>
                  <a:srgbClr val="FF0000"/>
                </a:solidFill>
              </a:rPr>
              <a:t>T4</a:t>
            </a:r>
          </a:p>
        </p:txBody>
      </p:sp>
    </p:spTree>
    <p:extLst>
      <p:ext uri="{BB962C8B-B14F-4D97-AF65-F5344CB8AC3E}">
        <p14:creationId xmlns:p14="http://schemas.microsoft.com/office/powerpoint/2010/main" val="25026633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GPP Operation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2"/>
            <a:ext cx="11197390" cy="5511206"/>
          </a:xfrm>
        </p:spPr>
        <p:txBody>
          <a:bodyPr>
            <a:normAutofit/>
          </a:bodyPr>
          <a:lstStyle/>
          <a:p>
            <a:pPr marL="57150" indent="0">
              <a:buNone/>
            </a:pPr>
            <a:r>
              <a:rPr lang="en-US" sz="2200" b="1" dirty="0"/>
              <a:t>2. Superscalar and  Very Long Instruction Word (VLIW) Architecture</a:t>
            </a:r>
          </a:p>
          <a:p>
            <a:pPr marL="400050"/>
            <a:r>
              <a:rPr lang="en-US" sz="2200" dirty="0"/>
              <a:t>A </a:t>
            </a:r>
            <a:r>
              <a:rPr lang="en-US" sz="2200" b="1" dirty="0"/>
              <a:t>superscalar microprocessor</a:t>
            </a:r>
            <a:r>
              <a:rPr lang="en-US" sz="2200" dirty="0"/>
              <a:t> can execute two or more scalar operation in parallel.</a:t>
            </a:r>
          </a:p>
          <a:p>
            <a:pPr marL="400050"/>
            <a:r>
              <a:rPr lang="en-US" sz="2200" dirty="0"/>
              <a:t>Multiple ALU architecture is implemented in super scalar architectures to improve the performance of system</a:t>
            </a:r>
          </a:p>
          <a:p>
            <a:pPr marL="400050"/>
            <a:r>
              <a:rPr lang="en-US" sz="2200" dirty="0"/>
              <a:t>It may require extensive hardware to detect multiple independent instruction that can be executed simultaneously</a:t>
            </a:r>
          </a:p>
          <a:p>
            <a:pPr marL="400050"/>
            <a:r>
              <a:rPr lang="en-US" sz="2200" dirty="0"/>
              <a:t>Instructions in such architectural systems are ordered statically (at compile time) or dynamically (during run time)</a:t>
            </a:r>
          </a:p>
          <a:p>
            <a:pPr marL="400050"/>
            <a:r>
              <a:rPr lang="en-US" sz="2200" b="1" dirty="0"/>
              <a:t>VLIW architecture </a:t>
            </a:r>
            <a:r>
              <a:rPr lang="en-US" sz="2200" dirty="0"/>
              <a:t>is a type of static super scalar architecture. It contain multiple independent instruction in single word</a:t>
            </a:r>
          </a:p>
          <a:p>
            <a:pPr marL="400050"/>
            <a:r>
              <a:rPr lang="en-US" sz="2200" dirty="0"/>
              <a:t>Several operations are encoded in a single machine instruction. The compiler detect and schedule the instructions</a:t>
            </a:r>
          </a:p>
        </p:txBody>
      </p:sp>
    </p:spTree>
    <p:extLst>
      <p:ext uri="{BB962C8B-B14F-4D97-AF65-F5344CB8AC3E}">
        <p14:creationId xmlns:p14="http://schemas.microsoft.com/office/powerpoint/2010/main" val="42834593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1. Processor Architecture Abstraction</a:t>
            </a:r>
          </a:p>
          <a:p>
            <a:pPr marL="400050"/>
            <a:r>
              <a:rPr lang="en-US" sz="2200" dirty="0"/>
              <a:t>A programmer writes the program instruction carryout the  desired functionality on GPP. </a:t>
            </a:r>
          </a:p>
          <a:p>
            <a:pPr marL="400050"/>
            <a:r>
              <a:rPr lang="en-US" sz="2200" dirty="0"/>
              <a:t>For this purpose, programmer  doesn’t need to know about the detailed structure of the  processor where as he/she need to know how instruction be  executed. </a:t>
            </a:r>
          </a:p>
          <a:p>
            <a:pPr marL="400050"/>
            <a:r>
              <a:rPr lang="en-US" sz="2200" dirty="0"/>
              <a:t>There are three levels of programming:</a:t>
            </a:r>
          </a:p>
          <a:p>
            <a:pPr marL="800100" lvl="1"/>
            <a:r>
              <a:rPr lang="en-US" sz="2200" dirty="0"/>
              <a:t>Assembly Level</a:t>
            </a:r>
          </a:p>
          <a:p>
            <a:pPr marL="800100" lvl="1"/>
            <a:r>
              <a:rPr lang="en-US" sz="2200" dirty="0"/>
              <a:t>Structure level</a:t>
            </a:r>
          </a:p>
          <a:p>
            <a:pPr marL="800100" lvl="1"/>
            <a:r>
              <a:rPr lang="en-US" sz="2200" dirty="0"/>
              <a:t>Machine level</a:t>
            </a:r>
          </a:p>
          <a:p>
            <a:pPr marL="400050"/>
            <a:endParaRPr lang="en-US" sz="2200" dirty="0"/>
          </a:p>
        </p:txBody>
      </p:sp>
    </p:spTree>
    <p:extLst>
      <p:ext uri="{BB962C8B-B14F-4D97-AF65-F5344CB8AC3E}">
        <p14:creationId xmlns:p14="http://schemas.microsoft.com/office/powerpoint/2010/main" val="24386378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Assembly Level:</a:t>
            </a:r>
          </a:p>
          <a:p>
            <a:pPr marL="400050"/>
            <a:r>
              <a:rPr lang="en-US" sz="2200" dirty="0"/>
              <a:t>An assembly language is a low-level programming language for microprocessors and other programmable devices.</a:t>
            </a:r>
          </a:p>
          <a:p>
            <a:pPr marL="400050"/>
            <a:r>
              <a:rPr lang="en-US" sz="2200" dirty="0"/>
              <a:t>It is not just a single language, but rather a group of languages.</a:t>
            </a:r>
          </a:p>
          <a:p>
            <a:pPr marL="400050"/>
            <a:r>
              <a:rPr lang="en-US" sz="2200" dirty="0"/>
              <a:t>An assembly language implements a symbolic representation of  the machine code needed to program a given CPU architecture.  Assembly language is also known as assembly code.</a:t>
            </a:r>
          </a:p>
          <a:p>
            <a:pPr marL="400050"/>
            <a:r>
              <a:rPr lang="en-US" sz="2200" dirty="0"/>
              <a:t>The  assembler is needed to convert the assembly code into machine  code.</a:t>
            </a:r>
          </a:p>
          <a:p>
            <a:pPr marL="400050"/>
            <a:endParaRPr lang="en-US" sz="2200" dirty="0"/>
          </a:p>
        </p:txBody>
      </p:sp>
    </p:spTree>
    <p:extLst>
      <p:ext uri="{BB962C8B-B14F-4D97-AF65-F5344CB8AC3E}">
        <p14:creationId xmlns:p14="http://schemas.microsoft.com/office/powerpoint/2010/main" val="34178590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Structure Level:</a:t>
            </a:r>
          </a:p>
          <a:p>
            <a:pPr marL="400050"/>
            <a:r>
              <a:rPr lang="en-US" sz="2200" dirty="0"/>
              <a:t>Structured programming is a logical programming method  that is considered a precursor to object-oriented  programming (OOP).</a:t>
            </a:r>
          </a:p>
          <a:p>
            <a:pPr marL="400050"/>
            <a:r>
              <a:rPr lang="en-US" sz="2200" dirty="0"/>
              <a:t>Structured programming facilitates program understanding  and modification and has a top-down design approach,  where a system is divided into compositional subsystems.</a:t>
            </a:r>
          </a:p>
          <a:p>
            <a:pPr marL="400050"/>
            <a:r>
              <a:rPr lang="en-US" sz="2200" dirty="0"/>
              <a:t>These language are machine independent and need a  compiler to convert them into machine code.</a:t>
            </a:r>
          </a:p>
          <a:p>
            <a:pPr marL="400050"/>
            <a:endParaRPr lang="en-US" sz="2200" dirty="0"/>
          </a:p>
        </p:txBody>
      </p:sp>
    </p:spTree>
    <p:extLst>
      <p:ext uri="{BB962C8B-B14F-4D97-AF65-F5344CB8AC3E}">
        <p14:creationId xmlns:p14="http://schemas.microsoft.com/office/powerpoint/2010/main" val="274210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Machine Level:</a:t>
            </a:r>
          </a:p>
          <a:p>
            <a:pPr marL="400050"/>
            <a:r>
              <a:rPr lang="en-US" sz="2200" dirty="0"/>
              <a:t>Sometimes referred to as machine code or object code,  machine language is a collection of binary digits or bits  that the computer reads and interprets.</a:t>
            </a:r>
          </a:p>
          <a:p>
            <a:pPr marL="400050"/>
            <a:r>
              <a:rPr lang="en-US" sz="2200" dirty="0"/>
              <a:t>Machine language is the only language a computer is capable of understanding.</a:t>
            </a:r>
          </a:p>
          <a:p>
            <a:pPr marL="400050"/>
            <a:endParaRPr lang="en-US" sz="2200" dirty="0"/>
          </a:p>
        </p:txBody>
      </p:sp>
    </p:spTree>
    <p:extLst>
      <p:ext uri="{BB962C8B-B14F-4D97-AF65-F5344CB8AC3E}">
        <p14:creationId xmlns:p14="http://schemas.microsoft.com/office/powerpoint/2010/main" val="19900971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2"/>
            <a:ext cx="11197390" cy="5511206"/>
          </a:xfrm>
        </p:spPr>
        <p:txBody>
          <a:bodyPr>
            <a:normAutofit/>
          </a:bodyPr>
          <a:lstStyle/>
          <a:p>
            <a:pPr marL="57150" indent="0">
              <a:buNone/>
            </a:pPr>
            <a:r>
              <a:rPr lang="en-US" sz="2200" dirty="0"/>
              <a:t>2. Instruction Set</a:t>
            </a:r>
          </a:p>
          <a:p>
            <a:pPr marL="400050"/>
            <a:r>
              <a:rPr lang="en-US" sz="2200" dirty="0"/>
              <a:t>It describes the bit configurations allowed in instruction register (IR)</a:t>
            </a:r>
          </a:p>
          <a:p>
            <a:pPr marL="400050"/>
            <a:r>
              <a:rPr lang="en-US" sz="2200" dirty="0"/>
              <a:t>Each of such configurations forms assembly instruction and a sequence of such instruction form an assembly program.</a:t>
            </a:r>
          </a:p>
          <a:p>
            <a:pPr marL="400050"/>
            <a:endParaRPr lang="en-US" sz="2200" dirty="0"/>
          </a:p>
          <a:p>
            <a:pPr marL="400050"/>
            <a:r>
              <a:rPr lang="en-US" sz="2200" dirty="0"/>
              <a:t>For e.g.  MOV A,#55H</a:t>
            </a:r>
          </a:p>
          <a:p>
            <a:pPr marL="400050"/>
            <a:r>
              <a:rPr lang="en-US" sz="2200" dirty="0"/>
              <a:t>Operand can be data itself, a register, a memory location and I/O post</a:t>
            </a:r>
          </a:p>
          <a:p>
            <a:pPr marL="57150" indent="0">
              <a:buNone/>
            </a:pPr>
            <a:r>
              <a:rPr lang="en-US" sz="2200" dirty="0"/>
              <a:t>Five types of instruction for 8051 micro controller</a:t>
            </a:r>
          </a:p>
          <a:p>
            <a:pPr marL="800100" lvl="1"/>
            <a:r>
              <a:rPr lang="en-US" sz="2000" dirty="0"/>
              <a:t>Data transfer Instruction</a:t>
            </a:r>
          </a:p>
          <a:p>
            <a:pPr marL="800100" lvl="1"/>
            <a:r>
              <a:rPr lang="en-US" sz="2000" dirty="0"/>
              <a:t>Arithmetic Instruction</a:t>
            </a:r>
          </a:p>
          <a:p>
            <a:pPr marL="800100" lvl="1"/>
            <a:r>
              <a:rPr lang="en-US" sz="2000" dirty="0"/>
              <a:t>Logical Instruction</a:t>
            </a:r>
          </a:p>
          <a:p>
            <a:pPr marL="800100" lvl="1"/>
            <a:r>
              <a:rPr lang="en-US" sz="2000" dirty="0"/>
              <a:t>Boolean Instruction</a:t>
            </a:r>
          </a:p>
          <a:p>
            <a:pPr marL="800100" lvl="1"/>
            <a:r>
              <a:rPr lang="en-US" sz="2000" dirty="0"/>
              <a:t>Branching Instruction </a:t>
            </a:r>
          </a:p>
        </p:txBody>
      </p:sp>
      <p:graphicFrame>
        <p:nvGraphicFramePr>
          <p:cNvPr id="4" name="Table 3">
            <a:extLst>
              <a:ext uri="{FF2B5EF4-FFF2-40B4-BE49-F238E27FC236}">
                <a16:creationId xmlns:a16="http://schemas.microsoft.com/office/drawing/2014/main" id="{15C4FA37-3E35-4820-ACF2-154125284636}"/>
              </a:ext>
            </a:extLst>
          </p:cNvPr>
          <p:cNvGraphicFramePr>
            <a:graphicFrameLocks noGrp="1"/>
          </p:cNvGraphicFramePr>
          <p:nvPr>
            <p:extLst>
              <p:ext uri="{D42A27DB-BD31-4B8C-83A1-F6EECF244321}">
                <p14:modId xmlns:p14="http://schemas.microsoft.com/office/powerpoint/2010/main" val="1367177962"/>
              </p:ext>
            </p:extLst>
          </p:nvPr>
        </p:nvGraphicFramePr>
        <p:xfrm>
          <a:off x="1775327" y="2708886"/>
          <a:ext cx="8127999" cy="37084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228178188"/>
                    </a:ext>
                  </a:extLst>
                </a:gridCol>
                <a:gridCol w="2709333">
                  <a:extLst>
                    <a:ext uri="{9D8B030D-6E8A-4147-A177-3AD203B41FA5}">
                      <a16:colId xmlns:a16="http://schemas.microsoft.com/office/drawing/2014/main" val="3905286255"/>
                    </a:ext>
                  </a:extLst>
                </a:gridCol>
                <a:gridCol w="2709333">
                  <a:extLst>
                    <a:ext uri="{9D8B030D-6E8A-4147-A177-3AD203B41FA5}">
                      <a16:colId xmlns:a16="http://schemas.microsoft.com/office/drawing/2014/main" val="749440014"/>
                    </a:ext>
                  </a:extLst>
                </a:gridCol>
              </a:tblGrid>
              <a:tr h="370840">
                <a:tc>
                  <a:txBody>
                    <a:bodyPr/>
                    <a:lstStyle/>
                    <a:p>
                      <a:r>
                        <a:rPr lang="en-US" dirty="0"/>
                        <a:t>Opcode</a:t>
                      </a:r>
                    </a:p>
                  </a:txBody>
                  <a:tcPr/>
                </a:tc>
                <a:tc>
                  <a:txBody>
                    <a:bodyPr/>
                    <a:lstStyle/>
                    <a:p>
                      <a:r>
                        <a:rPr lang="en-US" dirty="0"/>
                        <a:t>Operand1</a:t>
                      </a:r>
                    </a:p>
                  </a:txBody>
                  <a:tcPr/>
                </a:tc>
                <a:tc>
                  <a:txBody>
                    <a:bodyPr/>
                    <a:lstStyle/>
                    <a:p>
                      <a:r>
                        <a:rPr lang="en-US" dirty="0"/>
                        <a:t>Operand2</a:t>
                      </a:r>
                    </a:p>
                  </a:txBody>
                  <a:tcPr/>
                </a:tc>
                <a:extLst>
                  <a:ext uri="{0D108BD9-81ED-4DB2-BD59-A6C34878D82A}">
                    <a16:rowId xmlns:a16="http://schemas.microsoft.com/office/drawing/2014/main" val="3030814577"/>
                  </a:ext>
                </a:extLst>
              </a:tr>
            </a:tbl>
          </a:graphicData>
        </a:graphic>
      </p:graphicFrame>
    </p:spTree>
    <p:extLst>
      <p:ext uri="{BB962C8B-B14F-4D97-AF65-F5344CB8AC3E}">
        <p14:creationId xmlns:p14="http://schemas.microsoft.com/office/powerpoint/2010/main" val="32535766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3. Addressing Modes</a:t>
            </a:r>
          </a:p>
          <a:p>
            <a:pPr marL="400050"/>
            <a:r>
              <a:rPr lang="en-US" sz="2200" dirty="0"/>
              <a:t>Addressing mode define how machine language instructions identify the operand to each instruction.</a:t>
            </a:r>
          </a:p>
        </p:txBody>
      </p:sp>
      <p:pic>
        <p:nvPicPr>
          <p:cNvPr id="4" name="Picture 4" descr="No description available.">
            <a:extLst>
              <a:ext uri="{FF2B5EF4-FFF2-40B4-BE49-F238E27FC236}">
                <a16:creationId xmlns:a16="http://schemas.microsoft.com/office/drawing/2014/main" id="{8FAF1979-D3DC-4D23-BFCB-9FD3E5C4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584615" y="1294056"/>
            <a:ext cx="4161758" cy="681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590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395166"/>
            <a:ext cx="11197390" cy="5294391"/>
          </a:xfrm>
        </p:spPr>
        <p:txBody>
          <a:bodyPr>
            <a:normAutofit/>
          </a:bodyPr>
          <a:lstStyle/>
          <a:p>
            <a:pPr marL="57150" indent="0">
              <a:buNone/>
            </a:pPr>
            <a:r>
              <a:rPr lang="en-US" sz="2200" dirty="0"/>
              <a:t>4. Program and Data memory space</a:t>
            </a:r>
          </a:p>
          <a:p>
            <a:pPr marL="400050"/>
            <a:r>
              <a:rPr lang="en-US" sz="2200" dirty="0"/>
              <a:t>The programmer in embedded system design must be aware of the size available for program and for data.</a:t>
            </a:r>
          </a:p>
          <a:p>
            <a:pPr marL="400050"/>
            <a:r>
              <a:rPr lang="en-US" sz="2200" dirty="0"/>
              <a:t>Programs must be written within the defined memory space limits</a:t>
            </a:r>
          </a:p>
          <a:p>
            <a:pPr marL="400050"/>
            <a:r>
              <a:rPr lang="en-US" sz="2200" dirty="0"/>
              <a:t>For example, in microcontroller, the on-chip memory for program and for data are fixed. </a:t>
            </a:r>
          </a:p>
          <a:p>
            <a:pPr marL="400050"/>
            <a:r>
              <a:rPr lang="en-US" sz="2200" dirty="0"/>
              <a:t>8085 microcontroller has 128 bytes of on chip RAM, plus a number of Special Function Register(SFR). It can also directly address up to 64k of external memory</a:t>
            </a:r>
          </a:p>
        </p:txBody>
      </p:sp>
    </p:spTree>
    <p:extLst>
      <p:ext uri="{BB962C8B-B14F-4D97-AF65-F5344CB8AC3E}">
        <p14:creationId xmlns:p14="http://schemas.microsoft.com/office/powerpoint/2010/main" val="1545358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2"/>
            <a:ext cx="11197390" cy="5511206"/>
          </a:xfrm>
        </p:spPr>
        <p:txBody>
          <a:bodyPr>
            <a:normAutofit/>
          </a:bodyPr>
          <a:lstStyle/>
          <a:p>
            <a:pPr marL="57150" indent="0">
              <a:buNone/>
            </a:pPr>
            <a:r>
              <a:rPr lang="en-US" sz="2200" dirty="0"/>
              <a:t>5. Available register</a:t>
            </a:r>
          </a:p>
          <a:p>
            <a:pPr marL="400050"/>
            <a:r>
              <a:rPr lang="en-US" sz="2200" dirty="0"/>
              <a:t>programmer of embedded system design must be informed about the number of registers available for general purpose and specific purpose. </a:t>
            </a:r>
          </a:p>
          <a:p>
            <a:pPr marL="400050"/>
            <a:r>
              <a:rPr lang="en-US" sz="2200" dirty="0"/>
              <a:t>For example, multiplication in 8051 microcontroller can be done using accumulator and register B. </a:t>
            </a:r>
          </a:p>
          <a:p>
            <a:pPr marL="400050"/>
            <a:r>
              <a:rPr lang="en-US" sz="2200" dirty="0"/>
              <a:t>Information about accumulator and register B is not required for structured language programmer. </a:t>
            </a:r>
          </a:p>
          <a:p>
            <a:pPr marL="400050"/>
            <a:r>
              <a:rPr lang="en-US" sz="2200" dirty="0"/>
              <a:t>However, various special function registers used for configuring timers, serial communication, and interrupts must be known to every programmer.</a:t>
            </a:r>
          </a:p>
        </p:txBody>
      </p:sp>
    </p:spTree>
    <p:extLst>
      <p:ext uri="{BB962C8B-B14F-4D97-AF65-F5344CB8AC3E}">
        <p14:creationId xmlns:p14="http://schemas.microsoft.com/office/powerpoint/2010/main" val="3481519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2"/>
            <a:ext cx="11197390" cy="5511206"/>
          </a:xfrm>
        </p:spPr>
        <p:txBody>
          <a:bodyPr>
            <a:normAutofit/>
          </a:bodyPr>
          <a:lstStyle/>
          <a:p>
            <a:pPr marL="57150" indent="0">
              <a:buNone/>
            </a:pPr>
            <a:r>
              <a:rPr lang="en-US" sz="2200" dirty="0"/>
              <a:t>6. Input Output Facility</a:t>
            </a:r>
          </a:p>
          <a:p>
            <a:pPr marL="400050"/>
            <a:r>
              <a:rPr lang="en-US" sz="2200" dirty="0"/>
              <a:t>Every processor facilities programmer with input output pins to communicate with external devices. </a:t>
            </a:r>
          </a:p>
          <a:p>
            <a:pPr marL="400050"/>
            <a:r>
              <a:rPr lang="en-US" sz="2200" dirty="0"/>
              <a:t>Programmer with processor must be alert about the number of input output pins and its functions.</a:t>
            </a:r>
          </a:p>
          <a:p>
            <a:pPr marL="400050"/>
            <a:r>
              <a:rPr lang="en-US" sz="2200" dirty="0"/>
              <a:t>In parallel </a:t>
            </a:r>
            <a:r>
              <a:rPr lang="en-US" sz="2200" dirty="0" err="1"/>
              <a:t>i</a:t>
            </a:r>
            <a:r>
              <a:rPr lang="en-US" sz="2200" dirty="0"/>
              <a:t>/o, port can be read and written to using help of special functions register</a:t>
            </a:r>
          </a:p>
          <a:p>
            <a:pPr marL="400050"/>
            <a:r>
              <a:rPr lang="en-US" sz="2200" dirty="0"/>
              <a:t>Also, communications can be done through the system bus in which address and data ports can be activated by certain instructions</a:t>
            </a:r>
          </a:p>
        </p:txBody>
      </p:sp>
    </p:spTree>
    <p:extLst>
      <p:ext uri="{BB962C8B-B14F-4D97-AF65-F5344CB8AC3E}">
        <p14:creationId xmlns:p14="http://schemas.microsoft.com/office/powerpoint/2010/main" val="191694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4">
            <a:extLst>
              <a:ext uri="{FF2B5EF4-FFF2-40B4-BE49-F238E27FC236}">
                <a16:creationId xmlns:a16="http://schemas.microsoft.com/office/drawing/2014/main" id="{E94B131F-C9B7-4FF2-B296-5BFFBD7BF9A8}"/>
              </a:ext>
            </a:extLst>
          </p:cNvPr>
          <p:cNvSpPr/>
          <p:nvPr/>
        </p:nvSpPr>
        <p:spPr>
          <a:xfrm>
            <a:off x="2214913" y="3656625"/>
            <a:ext cx="6415739" cy="3066221"/>
          </a:xfrm>
          <a:prstGeom prst="rect">
            <a:avLst/>
          </a:prstGeom>
          <a:blipFill>
            <a:blip r:embed="rId3"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Implementations of Logic gates  using CMOS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144380" y="1395167"/>
            <a:ext cx="12047620" cy="5133970"/>
          </a:xfrm>
        </p:spPr>
        <p:txBody>
          <a:bodyPr>
            <a:normAutofit/>
          </a:bodyPr>
          <a:lstStyle/>
          <a:p>
            <a:pPr marL="0" indent="0">
              <a:buNone/>
            </a:pPr>
            <a:r>
              <a:rPr lang="en-US" sz="2400" dirty="0"/>
              <a:t>3. NOR Gate:</a:t>
            </a:r>
          </a:p>
          <a:p>
            <a:pPr marL="457200" indent="-457200"/>
            <a:r>
              <a:rPr lang="en-US" sz="2400" dirty="0"/>
              <a:t>When x = 0 and y = 0, T1 and T2 conducts but T3 and T4 don’t. So, F is connected to </a:t>
            </a:r>
            <a:r>
              <a:rPr lang="en-US" sz="2400" dirty="0" err="1"/>
              <a:t>Vcc</a:t>
            </a:r>
            <a:r>
              <a:rPr lang="en-US" sz="2400" dirty="0"/>
              <a:t>.</a:t>
            </a:r>
          </a:p>
          <a:p>
            <a:pPr marL="457200" indent="-457200"/>
            <a:r>
              <a:rPr lang="en-US" sz="2400" dirty="0"/>
              <a:t>When x = 0 and y = 1, T2 and T3 conducts but T1 and T3 don’t. So, F is connected to ground.</a:t>
            </a:r>
          </a:p>
          <a:p>
            <a:pPr marL="457200" indent="-457200"/>
            <a:r>
              <a:rPr lang="en-US" sz="2400" dirty="0"/>
              <a:t>When x = 1 and y = 0, T1 and T4 conducts but T2 and T3 don’t. So, F is connected to ground.</a:t>
            </a:r>
          </a:p>
          <a:p>
            <a:pPr marL="457200" indent="-457200"/>
            <a:r>
              <a:rPr lang="en-US" sz="2400" dirty="0"/>
              <a:t>When x = 1 and y = 1, T3 and T4 conducts but T1 and T2 don’t. So, F is connected to ground.</a:t>
            </a:r>
          </a:p>
          <a:p>
            <a:pPr marL="857250" lvl="1" indent="-457200"/>
            <a:endParaRPr lang="en-US" dirty="0"/>
          </a:p>
        </p:txBody>
      </p:sp>
      <p:sp>
        <p:nvSpPr>
          <p:cNvPr id="7" name="TextBox 6">
            <a:extLst>
              <a:ext uri="{FF2B5EF4-FFF2-40B4-BE49-F238E27FC236}">
                <a16:creationId xmlns:a16="http://schemas.microsoft.com/office/drawing/2014/main" id="{880A279F-637A-4757-B583-DC948FF9EF1E}"/>
              </a:ext>
            </a:extLst>
          </p:cNvPr>
          <p:cNvSpPr txBox="1"/>
          <p:nvPr/>
        </p:nvSpPr>
        <p:spPr>
          <a:xfrm>
            <a:off x="3774261" y="4146762"/>
            <a:ext cx="513347" cy="369332"/>
          </a:xfrm>
          <a:prstGeom prst="rect">
            <a:avLst/>
          </a:prstGeom>
          <a:noFill/>
        </p:spPr>
        <p:txBody>
          <a:bodyPr wrap="square" rtlCol="0">
            <a:spAutoFit/>
          </a:bodyPr>
          <a:lstStyle/>
          <a:p>
            <a:r>
              <a:rPr lang="en-US" b="1" dirty="0">
                <a:solidFill>
                  <a:srgbClr val="FF0000"/>
                </a:solidFill>
              </a:rPr>
              <a:t>T1</a:t>
            </a:r>
          </a:p>
        </p:txBody>
      </p:sp>
      <p:sp>
        <p:nvSpPr>
          <p:cNvPr id="8" name="TextBox 7">
            <a:extLst>
              <a:ext uri="{FF2B5EF4-FFF2-40B4-BE49-F238E27FC236}">
                <a16:creationId xmlns:a16="http://schemas.microsoft.com/office/drawing/2014/main" id="{95338BDA-1769-483E-9655-3F9E1B225A31}"/>
              </a:ext>
            </a:extLst>
          </p:cNvPr>
          <p:cNvSpPr txBox="1"/>
          <p:nvPr/>
        </p:nvSpPr>
        <p:spPr>
          <a:xfrm>
            <a:off x="3774261" y="4645034"/>
            <a:ext cx="513347" cy="369332"/>
          </a:xfrm>
          <a:prstGeom prst="rect">
            <a:avLst/>
          </a:prstGeom>
          <a:noFill/>
        </p:spPr>
        <p:txBody>
          <a:bodyPr wrap="square" rtlCol="0">
            <a:spAutoFit/>
          </a:bodyPr>
          <a:lstStyle/>
          <a:p>
            <a:r>
              <a:rPr lang="en-US" b="1" dirty="0">
                <a:solidFill>
                  <a:srgbClr val="FF0000"/>
                </a:solidFill>
              </a:rPr>
              <a:t>T2</a:t>
            </a:r>
          </a:p>
        </p:txBody>
      </p:sp>
      <p:sp>
        <p:nvSpPr>
          <p:cNvPr id="10" name="TextBox 9">
            <a:extLst>
              <a:ext uri="{FF2B5EF4-FFF2-40B4-BE49-F238E27FC236}">
                <a16:creationId xmlns:a16="http://schemas.microsoft.com/office/drawing/2014/main" id="{3358AE68-E170-460E-9DF2-E5FF7BC0C397}"/>
              </a:ext>
            </a:extLst>
          </p:cNvPr>
          <p:cNvSpPr txBox="1"/>
          <p:nvPr/>
        </p:nvSpPr>
        <p:spPr>
          <a:xfrm>
            <a:off x="3260914" y="5657083"/>
            <a:ext cx="513347" cy="369332"/>
          </a:xfrm>
          <a:prstGeom prst="rect">
            <a:avLst/>
          </a:prstGeom>
          <a:noFill/>
        </p:spPr>
        <p:txBody>
          <a:bodyPr wrap="square" rtlCol="0">
            <a:spAutoFit/>
          </a:bodyPr>
          <a:lstStyle/>
          <a:p>
            <a:r>
              <a:rPr lang="en-US" b="1" dirty="0">
                <a:solidFill>
                  <a:srgbClr val="FF0000"/>
                </a:solidFill>
              </a:rPr>
              <a:t>T3</a:t>
            </a:r>
          </a:p>
        </p:txBody>
      </p:sp>
      <p:sp>
        <p:nvSpPr>
          <p:cNvPr id="11" name="TextBox 10">
            <a:extLst>
              <a:ext uri="{FF2B5EF4-FFF2-40B4-BE49-F238E27FC236}">
                <a16:creationId xmlns:a16="http://schemas.microsoft.com/office/drawing/2014/main" id="{D4C07C50-A48D-4F1B-98E3-A835024459FD}"/>
              </a:ext>
            </a:extLst>
          </p:cNvPr>
          <p:cNvSpPr txBox="1"/>
          <p:nvPr/>
        </p:nvSpPr>
        <p:spPr>
          <a:xfrm>
            <a:off x="4243847" y="5598314"/>
            <a:ext cx="513347" cy="369332"/>
          </a:xfrm>
          <a:prstGeom prst="rect">
            <a:avLst/>
          </a:prstGeom>
          <a:noFill/>
        </p:spPr>
        <p:txBody>
          <a:bodyPr wrap="square" rtlCol="0">
            <a:spAutoFit/>
          </a:bodyPr>
          <a:lstStyle/>
          <a:p>
            <a:r>
              <a:rPr lang="en-US" b="1" dirty="0">
                <a:solidFill>
                  <a:srgbClr val="FF0000"/>
                </a:solidFill>
              </a:rPr>
              <a:t>T4</a:t>
            </a:r>
          </a:p>
        </p:txBody>
      </p:sp>
    </p:spTree>
    <p:extLst>
      <p:ext uri="{BB962C8B-B14F-4D97-AF65-F5344CB8AC3E}">
        <p14:creationId xmlns:p14="http://schemas.microsoft.com/office/powerpoint/2010/main" val="3818749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2"/>
            <a:ext cx="11197390" cy="5511206"/>
          </a:xfrm>
        </p:spPr>
        <p:txBody>
          <a:bodyPr>
            <a:normAutofit/>
          </a:bodyPr>
          <a:lstStyle/>
          <a:p>
            <a:pPr marL="57150" indent="0">
              <a:buNone/>
            </a:pPr>
            <a:r>
              <a:rPr lang="en-US" sz="2200" dirty="0"/>
              <a:t>7. Interrupt</a:t>
            </a:r>
          </a:p>
          <a:p>
            <a:pPr marL="400050"/>
            <a:r>
              <a:rPr lang="en-US" sz="2200" dirty="0"/>
              <a:t>Interrupt is a facility provided to the user in which the processor serves the device which requires urgent attention. </a:t>
            </a:r>
          </a:p>
          <a:p>
            <a:pPr marL="400050"/>
            <a:r>
              <a:rPr lang="en-US" sz="2200" dirty="0"/>
              <a:t>It causes processor to suspend execution of the current program and starts executing interrupt service routine that does the function required by the device which interrupts the processor. </a:t>
            </a:r>
          </a:p>
          <a:p>
            <a:pPr marL="400050"/>
            <a:r>
              <a:rPr lang="en-US" sz="2200" dirty="0"/>
              <a:t>The programmer should be aware of the types of interrupts supported by the processor and must write interrupt service routine when required.</a:t>
            </a:r>
          </a:p>
        </p:txBody>
      </p:sp>
    </p:spTree>
    <p:extLst>
      <p:ext uri="{BB962C8B-B14F-4D97-AF65-F5344CB8AC3E}">
        <p14:creationId xmlns:p14="http://schemas.microsoft.com/office/powerpoint/2010/main" val="3541446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1"/>
            <a:ext cx="11197390" cy="5511206"/>
          </a:xfrm>
        </p:spPr>
        <p:txBody>
          <a:bodyPr>
            <a:normAutofit/>
          </a:bodyPr>
          <a:lstStyle/>
          <a:p>
            <a:pPr marL="57150" indent="0">
              <a:buNone/>
            </a:pPr>
            <a:r>
              <a:rPr lang="en-US" sz="2200" dirty="0"/>
              <a:t>8. Operating Systems</a:t>
            </a:r>
          </a:p>
          <a:p>
            <a:pPr marL="400050"/>
            <a:r>
              <a:rPr lang="en-US" sz="2200" dirty="0"/>
              <a:t>An operating system is a layer of software that provides low-level services to the application layer. </a:t>
            </a:r>
          </a:p>
          <a:p>
            <a:pPr marL="400050"/>
            <a:r>
              <a:rPr lang="en-US" sz="2200" dirty="0"/>
              <a:t>Few services involve loading and executing of programs, sharing and allocating system resources, and synchronization mechanism. </a:t>
            </a:r>
          </a:p>
          <a:p>
            <a:pPr marL="400050"/>
            <a:r>
              <a:rPr lang="en-US" sz="2200" dirty="0"/>
              <a:t>Another important service is process scheduling in which the high priority process is executed first. Other services include handling hardware interrupts, and provide device drivers.</a:t>
            </a:r>
          </a:p>
        </p:txBody>
      </p:sp>
    </p:spTree>
    <p:extLst>
      <p:ext uri="{BB962C8B-B14F-4D97-AF65-F5344CB8AC3E}">
        <p14:creationId xmlns:p14="http://schemas.microsoft.com/office/powerpoint/2010/main" val="3661881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200" dirty="0"/>
              <a:t>Programmer’s View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178351"/>
            <a:ext cx="11197390" cy="5511206"/>
          </a:xfrm>
        </p:spPr>
        <p:txBody>
          <a:bodyPr>
            <a:normAutofit/>
          </a:bodyPr>
          <a:lstStyle/>
          <a:p>
            <a:pPr marL="57150" indent="0">
              <a:buNone/>
            </a:pPr>
            <a:r>
              <a:rPr lang="en-US" sz="2200" dirty="0"/>
              <a:t>8. Operating Systems</a:t>
            </a:r>
          </a:p>
          <a:p>
            <a:pPr marL="400050"/>
            <a:r>
              <a:rPr lang="en-US" sz="2200" dirty="0"/>
              <a:t>High level applications invoke operating system using system call.</a:t>
            </a:r>
          </a:p>
          <a:p>
            <a:pPr marL="400050"/>
            <a:r>
              <a:rPr lang="en-US" sz="2200" dirty="0"/>
              <a:t>When a program requires service from operating system, it generates a predefined software interrupt that is served by the operating system. </a:t>
            </a:r>
          </a:p>
          <a:p>
            <a:pPr marL="400050"/>
            <a:r>
              <a:rPr lang="en-US" sz="2200" dirty="0"/>
              <a:t>Values required to the services are typically passed as the parameters in the program.</a:t>
            </a:r>
          </a:p>
          <a:p>
            <a:pPr marL="400050"/>
            <a:r>
              <a:rPr lang="en-US" sz="2200" dirty="0"/>
              <a:t>CPU registers are involved for information exchange among application programs and operating system.</a:t>
            </a:r>
          </a:p>
        </p:txBody>
      </p:sp>
    </p:spTree>
    <p:extLst>
      <p:ext uri="{BB962C8B-B14F-4D97-AF65-F5344CB8AC3E}">
        <p14:creationId xmlns:p14="http://schemas.microsoft.com/office/powerpoint/2010/main" val="54902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b="1" dirty="0"/>
              <a:t>Development Environment</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400050"/>
            <a:r>
              <a:rPr lang="en-US" sz="2200" dirty="0"/>
              <a:t>The development environment is comprise of the general  software tools they are used to design, testing, validation  and verification of embedded system software.</a:t>
            </a:r>
          </a:p>
          <a:p>
            <a:pPr marL="400050"/>
            <a:endParaRPr lang="en-US" sz="2200" dirty="0"/>
          </a:p>
        </p:txBody>
      </p:sp>
      <p:sp>
        <p:nvSpPr>
          <p:cNvPr id="4" name="object 4">
            <a:extLst>
              <a:ext uri="{FF2B5EF4-FFF2-40B4-BE49-F238E27FC236}">
                <a16:creationId xmlns:a16="http://schemas.microsoft.com/office/drawing/2014/main" id="{5230F870-C27E-43F7-A16B-5CD591C63336}"/>
              </a:ext>
            </a:extLst>
          </p:cNvPr>
          <p:cNvSpPr/>
          <p:nvPr/>
        </p:nvSpPr>
        <p:spPr>
          <a:xfrm>
            <a:off x="1813128" y="2345347"/>
            <a:ext cx="8565744" cy="405993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410807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b="1" dirty="0"/>
              <a:t>Development Environment</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400050"/>
            <a:r>
              <a:rPr lang="en-US" sz="2200" dirty="0"/>
              <a:t>Embedded Systems Programming requires a more complex  software build process:</a:t>
            </a:r>
          </a:p>
          <a:p>
            <a:pPr marL="800100" lvl="1"/>
            <a:r>
              <a:rPr lang="en-US" sz="2200" dirty="0"/>
              <a:t>Target hardware platform consists of target hardware (processor, memory, I/O) and Runtime environment (Operating System/Kernel).</a:t>
            </a:r>
          </a:p>
          <a:p>
            <a:pPr marL="800100" lvl="1"/>
            <a:r>
              <a:rPr lang="en-US" sz="2200" dirty="0"/>
              <a:t>Target hardware platform contains only what is needed for final deployment.</a:t>
            </a:r>
          </a:p>
          <a:p>
            <a:pPr marL="800100" lvl="1"/>
            <a:r>
              <a:rPr lang="en-US" sz="2200" dirty="0"/>
              <a:t>Target hardware platform does not contain development  tools (editor, compiler, debugger).</a:t>
            </a:r>
          </a:p>
        </p:txBody>
      </p:sp>
    </p:spTree>
    <p:extLst>
      <p:ext uri="{BB962C8B-B14F-4D97-AF65-F5344CB8AC3E}">
        <p14:creationId xmlns:p14="http://schemas.microsoft.com/office/powerpoint/2010/main" val="2579046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b="1" dirty="0"/>
              <a:t>Development Environment</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400050"/>
            <a:r>
              <a:rPr lang="en-US" sz="2200" dirty="0"/>
              <a:t>Target hardware platform is different from development platform</a:t>
            </a:r>
          </a:p>
          <a:p>
            <a:pPr marL="800100" lvl="1"/>
            <a:r>
              <a:rPr lang="en-US" sz="2200" dirty="0"/>
              <a:t>Development platform, called the Host Computer, is typically a general purpose computer.</a:t>
            </a:r>
          </a:p>
          <a:p>
            <a:pPr marL="800100" lvl="1"/>
            <a:r>
              <a:rPr lang="en-US" sz="2200" dirty="0"/>
              <a:t>Host computer runs compiler, assembler, linker, locator to create a binary image that will run on the Target embedded  system.</a:t>
            </a:r>
          </a:p>
        </p:txBody>
      </p:sp>
    </p:spTree>
    <p:extLst>
      <p:ext uri="{BB962C8B-B14F-4D97-AF65-F5344CB8AC3E}">
        <p14:creationId xmlns:p14="http://schemas.microsoft.com/office/powerpoint/2010/main" val="9299411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pPr marL="57150"/>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7150" indent="0">
              <a:buNone/>
            </a:pPr>
            <a:r>
              <a:rPr lang="en-US" sz="2200" dirty="0"/>
              <a:t>1.  Tools for Implementation Phase</a:t>
            </a:r>
          </a:p>
          <a:p>
            <a:pPr marL="400050"/>
            <a:r>
              <a:rPr lang="en-US" sz="2200" dirty="0"/>
              <a:t>During the implementation phase, we need tools to convert human developed code into machine readable code</a:t>
            </a:r>
          </a:p>
          <a:p>
            <a:pPr marL="571500" indent="-514350">
              <a:buFont typeface="+mj-lt"/>
              <a:buAutoNum type="romanUcPeriod"/>
            </a:pPr>
            <a:r>
              <a:rPr lang="en-US" sz="2200" dirty="0">
                <a:solidFill>
                  <a:schemeClr val="accent3">
                    <a:lumMod val="75000"/>
                  </a:schemeClr>
                </a:solidFill>
              </a:rPr>
              <a:t>Assembler</a:t>
            </a:r>
          </a:p>
          <a:p>
            <a:pPr marL="400050"/>
            <a:r>
              <a:rPr lang="en-US" sz="2200" dirty="0"/>
              <a:t>Assembler converts assembly instructions to binary machine instructions. It replaces op-code and operand mnemonics by binary equivalent. </a:t>
            </a:r>
          </a:p>
          <a:p>
            <a:pPr marL="400050"/>
            <a:r>
              <a:rPr lang="en-US" sz="2200" dirty="0"/>
              <a:t>It generates an equivalent binary code for a single machine instruction, so it follows one to one mapping principle.</a:t>
            </a:r>
          </a:p>
          <a:p>
            <a:pPr marL="57150" indent="0">
              <a:buNone/>
            </a:pPr>
            <a:endParaRPr lang="en-US" sz="2200" dirty="0"/>
          </a:p>
          <a:p>
            <a:pPr marL="400050"/>
            <a:endParaRPr lang="en-US" sz="2200" dirty="0"/>
          </a:p>
        </p:txBody>
      </p:sp>
    </p:spTree>
    <p:extLst>
      <p:ext uri="{BB962C8B-B14F-4D97-AF65-F5344CB8AC3E}">
        <p14:creationId xmlns:p14="http://schemas.microsoft.com/office/powerpoint/2010/main" val="6428523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71500" indent="-514350">
              <a:buFont typeface="+mj-lt"/>
              <a:buAutoNum type="romanLcPeriod" startAt="2"/>
            </a:pPr>
            <a:r>
              <a:rPr lang="en-US" sz="2200" dirty="0">
                <a:solidFill>
                  <a:schemeClr val="accent3">
                    <a:lumMod val="75000"/>
                  </a:schemeClr>
                </a:solidFill>
              </a:rPr>
              <a:t>Compiler</a:t>
            </a:r>
          </a:p>
          <a:p>
            <a:pPr marL="400050"/>
            <a:r>
              <a:rPr lang="en-US" sz="2200" dirty="0"/>
              <a:t>Compiler converts high level programs to machine programs, Each high-level constructs may be translated to several machine instructions. Hence, it may not follow one to one mapping principle. </a:t>
            </a:r>
          </a:p>
          <a:p>
            <a:pPr marL="400050"/>
            <a:r>
              <a:rPr lang="en-US" sz="2200" dirty="0"/>
              <a:t>Cross compilers are those compilers which run on one processor but generate the code for a processor with different architecture.</a:t>
            </a:r>
          </a:p>
          <a:p>
            <a:pPr marL="571500" indent="-514350">
              <a:buFont typeface="+mj-lt"/>
              <a:buAutoNum type="romanLcPeriod" startAt="2"/>
            </a:pPr>
            <a:endParaRPr lang="en-US" sz="2200" dirty="0"/>
          </a:p>
        </p:txBody>
      </p:sp>
    </p:spTree>
    <p:extLst>
      <p:ext uri="{BB962C8B-B14F-4D97-AF65-F5344CB8AC3E}">
        <p14:creationId xmlns:p14="http://schemas.microsoft.com/office/powerpoint/2010/main" val="1343671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71500" indent="-514350">
              <a:buFont typeface="+mj-lt"/>
              <a:buAutoNum type="romanLcPeriod" startAt="3"/>
            </a:pPr>
            <a:r>
              <a:rPr lang="en-US" sz="2200" dirty="0">
                <a:solidFill>
                  <a:schemeClr val="accent3">
                    <a:lumMod val="75000"/>
                  </a:schemeClr>
                </a:solidFill>
              </a:rPr>
              <a:t>Linker</a:t>
            </a:r>
          </a:p>
          <a:p>
            <a:pPr marL="400050"/>
            <a:r>
              <a:rPr lang="en-US" sz="2200" dirty="0"/>
              <a:t>Linker combines object files into a single executable file, or another object file. </a:t>
            </a:r>
          </a:p>
          <a:p>
            <a:pPr marL="400050"/>
            <a:r>
              <a:rPr lang="en-US" sz="2200" dirty="0"/>
              <a:t>It allows creation of a program in separately assembled or compiled files. </a:t>
            </a:r>
          </a:p>
          <a:p>
            <a:pPr marL="400050"/>
            <a:r>
              <a:rPr lang="en-US" sz="2200" dirty="0"/>
              <a:t>It combines machine instructions of user code and instructions from standard library.</a:t>
            </a:r>
          </a:p>
          <a:p>
            <a:pPr marL="571500" indent="-514350">
              <a:buFont typeface="+mj-lt"/>
              <a:buAutoNum type="romanLcPeriod" startAt="3"/>
            </a:pPr>
            <a:endParaRPr lang="en-US" sz="2200" dirty="0"/>
          </a:p>
        </p:txBody>
      </p:sp>
    </p:spTree>
    <p:extLst>
      <p:ext uri="{BB962C8B-B14F-4D97-AF65-F5344CB8AC3E}">
        <p14:creationId xmlns:p14="http://schemas.microsoft.com/office/powerpoint/2010/main" val="23376662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14350" indent="-457200">
              <a:buAutoNum type="arabicPeriod" startAt="2"/>
            </a:pPr>
            <a:r>
              <a:rPr lang="en-US" sz="2200" dirty="0"/>
              <a:t>Tools for Verification Phase</a:t>
            </a:r>
          </a:p>
          <a:p>
            <a:pPr marL="514350" indent="-457200"/>
            <a:r>
              <a:rPr lang="en-US" sz="2200" dirty="0"/>
              <a:t>During verification phase, we need tools or devices to test whether the code generated for target processor works as per the required functionality</a:t>
            </a:r>
          </a:p>
          <a:p>
            <a:pPr marL="571500" indent="-514350">
              <a:buFont typeface="+mj-lt"/>
              <a:buAutoNum type="romanLcPeriod"/>
            </a:pPr>
            <a:r>
              <a:rPr lang="en-US" sz="2200" dirty="0"/>
              <a:t>Debugger</a:t>
            </a:r>
          </a:p>
          <a:p>
            <a:pPr marL="571500" indent="-514350"/>
            <a:r>
              <a:rPr lang="en-US" sz="2200" dirty="0"/>
              <a:t>They help programmers evaluate and correct their programs. </a:t>
            </a:r>
          </a:p>
          <a:p>
            <a:pPr marL="571500" indent="-514350"/>
            <a:r>
              <a:rPr lang="en-US" sz="2200" dirty="0"/>
              <a:t>They run on the development processor and support step wise execution like executing one instruction and then stopping and then proceeding to the next instruction when instructed by user. </a:t>
            </a:r>
          </a:p>
          <a:p>
            <a:pPr marL="571500" indent="-514350"/>
            <a:r>
              <a:rPr lang="en-US" sz="2200" dirty="0"/>
              <a:t>They permit execution up to user- specified breakpoints- cause the program to stop execution. Then user can examine values of various memory and register locations. </a:t>
            </a:r>
          </a:p>
          <a:p>
            <a:pPr marL="400050"/>
            <a:endParaRPr lang="en-US" sz="2200" dirty="0"/>
          </a:p>
          <a:p>
            <a:pPr marL="57150" indent="0">
              <a:buNone/>
            </a:pPr>
            <a:endParaRPr lang="en-US" sz="2200" dirty="0"/>
          </a:p>
          <a:p>
            <a:pPr marL="400050"/>
            <a:endParaRPr lang="en-US" sz="2200" dirty="0"/>
          </a:p>
        </p:txBody>
      </p:sp>
    </p:spTree>
    <p:extLst>
      <p:ext uri="{BB962C8B-B14F-4D97-AF65-F5344CB8AC3E}">
        <p14:creationId xmlns:p14="http://schemas.microsoft.com/office/powerpoint/2010/main" val="167555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endParaRPr lang="en-US" sz="3800" dirty="0"/>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850231" y="1395167"/>
            <a:ext cx="10539663" cy="5133970"/>
          </a:xfrm>
        </p:spPr>
        <p:txBody>
          <a:bodyPr>
            <a:normAutofit/>
          </a:bodyPr>
          <a:lstStyle/>
          <a:p>
            <a:r>
              <a:rPr lang="en-US" sz="2200" dirty="0"/>
              <a:t>(AB+CD)’</a:t>
            </a:r>
          </a:p>
        </p:txBody>
      </p:sp>
    </p:spTree>
    <p:extLst>
      <p:ext uri="{BB962C8B-B14F-4D97-AF65-F5344CB8AC3E}">
        <p14:creationId xmlns:p14="http://schemas.microsoft.com/office/powerpoint/2010/main" val="14791431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14350" indent="-457200">
              <a:buAutoNum type="arabicPeriod" startAt="2"/>
            </a:pPr>
            <a:r>
              <a:rPr lang="en-US" sz="2200" dirty="0"/>
              <a:t>Tools for Verification Phase</a:t>
            </a:r>
          </a:p>
          <a:p>
            <a:pPr marL="514350" indent="-457200"/>
            <a:r>
              <a:rPr lang="en-US" sz="2200" dirty="0"/>
              <a:t>During verification phase, we need tools or devices to test whether the code generated for target processor works as per the required functionality</a:t>
            </a:r>
          </a:p>
          <a:p>
            <a:pPr marL="571500" indent="-514350">
              <a:buFont typeface="+mj-lt"/>
              <a:buAutoNum type="romanLcPeriod"/>
            </a:pPr>
            <a:r>
              <a:rPr lang="en-US" sz="2200" dirty="0"/>
              <a:t>Debugger</a:t>
            </a:r>
          </a:p>
          <a:p>
            <a:pPr marL="571500" indent="-514350"/>
            <a:r>
              <a:rPr lang="en-US" sz="2200" dirty="0"/>
              <a:t>A source- level debugger enables step-by-step execution in the source program language. A good debugging capability is crucial, due to large and complex program. </a:t>
            </a:r>
          </a:p>
          <a:p>
            <a:pPr marL="571500" indent="-514350"/>
            <a:r>
              <a:rPr lang="en-US" sz="2200" dirty="0"/>
              <a:t>They are programs that run on development processor but execute code designed for target processor. So, they always simulate functions of the target processor. </a:t>
            </a:r>
          </a:p>
          <a:p>
            <a:pPr marL="571500" indent="-514350"/>
            <a:r>
              <a:rPr lang="en-US" sz="2200" dirty="0"/>
              <a:t>They are also known as ISS (Instruction Set Simulator) or VM(Virtual Machine).</a:t>
            </a:r>
          </a:p>
          <a:p>
            <a:pPr marL="400050"/>
            <a:endParaRPr lang="en-US" sz="2200" dirty="0"/>
          </a:p>
          <a:p>
            <a:pPr marL="57150" indent="0">
              <a:buNone/>
            </a:pPr>
            <a:endParaRPr lang="en-US" sz="2200" dirty="0"/>
          </a:p>
          <a:p>
            <a:pPr marL="400050"/>
            <a:endParaRPr lang="en-US" sz="2200" dirty="0"/>
          </a:p>
        </p:txBody>
      </p:sp>
    </p:spTree>
    <p:extLst>
      <p:ext uri="{BB962C8B-B14F-4D97-AF65-F5344CB8AC3E}">
        <p14:creationId xmlns:p14="http://schemas.microsoft.com/office/powerpoint/2010/main" val="35312046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14350" indent="-457200">
              <a:buAutoNum type="arabicPeriod" startAt="2"/>
            </a:pPr>
            <a:r>
              <a:rPr lang="en-US" sz="2200" dirty="0"/>
              <a:t>Tools for Verification Phase</a:t>
            </a:r>
          </a:p>
          <a:p>
            <a:pPr marL="571500" indent="-514350">
              <a:buFont typeface="+mj-lt"/>
              <a:buAutoNum type="romanLcPeriod" startAt="2"/>
            </a:pPr>
            <a:r>
              <a:rPr lang="en-US" sz="2200" dirty="0"/>
              <a:t>Emulator</a:t>
            </a:r>
          </a:p>
          <a:p>
            <a:pPr marL="571500" indent="-514350"/>
            <a:r>
              <a:rPr lang="en-US" sz="2200" dirty="0"/>
              <a:t>Emulator can be a hardware or software that enables one system to behave like another system. </a:t>
            </a:r>
          </a:p>
          <a:p>
            <a:pPr marL="571500" indent="-514350"/>
            <a:r>
              <a:rPr lang="en-US" sz="2200" dirty="0"/>
              <a:t>It consists of debugger coupled with a board connected to development processor. </a:t>
            </a:r>
          </a:p>
          <a:p>
            <a:pPr marL="571500" indent="-514350"/>
            <a:r>
              <a:rPr lang="en-US" sz="2200" dirty="0"/>
              <a:t>The board consists of target processor or device similar to target processor and support circuitry. It supports debugging of program while it executes on target processor. </a:t>
            </a:r>
          </a:p>
          <a:p>
            <a:pPr marL="571500" indent="-514350"/>
            <a:r>
              <a:rPr lang="en-US" sz="2200" dirty="0"/>
              <a:t>The code must be downloaded into emulator hardware in each test, the design cycle is little longer compared to debugger. But it leads to accurate testing as it interacts with the rest of the system components as well.</a:t>
            </a:r>
          </a:p>
          <a:p>
            <a:pPr marL="571500" indent="-514350"/>
            <a:endParaRPr lang="en-US" sz="2200" dirty="0"/>
          </a:p>
          <a:p>
            <a:pPr marL="400050"/>
            <a:endParaRPr lang="en-US" sz="2200" dirty="0"/>
          </a:p>
          <a:p>
            <a:pPr marL="57150" indent="0">
              <a:buNone/>
            </a:pPr>
            <a:endParaRPr lang="en-US" sz="2200" dirty="0"/>
          </a:p>
          <a:p>
            <a:pPr marL="400050"/>
            <a:endParaRPr lang="en-US" sz="2200" dirty="0"/>
          </a:p>
        </p:txBody>
      </p:sp>
    </p:spTree>
    <p:extLst>
      <p:ext uri="{BB962C8B-B14F-4D97-AF65-F5344CB8AC3E}">
        <p14:creationId xmlns:p14="http://schemas.microsoft.com/office/powerpoint/2010/main" val="14650360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Tools for Implementation &amp; Verification Phase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514350" indent="-457200">
              <a:buAutoNum type="arabicPeriod" startAt="2"/>
            </a:pPr>
            <a:r>
              <a:rPr lang="en-US" sz="2200" dirty="0"/>
              <a:t>Tools for Verification Phase</a:t>
            </a:r>
          </a:p>
          <a:p>
            <a:pPr marL="571500" indent="-514350">
              <a:buFont typeface="+mj-lt"/>
              <a:buAutoNum type="romanUcPeriod" startAt="3"/>
            </a:pPr>
            <a:r>
              <a:rPr lang="en-US" sz="2200" dirty="0"/>
              <a:t>Device programmer</a:t>
            </a:r>
          </a:p>
          <a:p>
            <a:pPr marL="571500" indent="-514350"/>
            <a:r>
              <a:rPr lang="en-US" sz="2200" dirty="0"/>
              <a:t>They downloaded a binary machine program from development processor’s memory into target processor memory. </a:t>
            </a:r>
          </a:p>
          <a:p>
            <a:pPr marL="571500" indent="-514350"/>
            <a:r>
              <a:rPr lang="en-US" sz="2200" dirty="0"/>
              <a:t>Once the target is programmed, the entire embedded system can be tested in a realistic way</a:t>
            </a:r>
          </a:p>
          <a:p>
            <a:pPr marL="400050"/>
            <a:endParaRPr lang="en-US" sz="2200" dirty="0"/>
          </a:p>
          <a:p>
            <a:pPr marL="57150" indent="0">
              <a:buNone/>
            </a:pPr>
            <a:endParaRPr lang="en-US" sz="2200" dirty="0"/>
          </a:p>
          <a:p>
            <a:pPr marL="400050"/>
            <a:endParaRPr lang="en-US" sz="2200" dirty="0"/>
          </a:p>
        </p:txBody>
      </p:sp>
    </p:spTree>
    <p:extLst>
      <p:ext uri="{BB962C8B-B14F-4D97-AF65-F5344CB8AC3E}">
        <p14:creationId xmlns:p14="http://schemas.microsoft.com/office/powerpoint/2010/main" val="479506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Design Flow</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7305" y="1082842"/>
            <a:ext cx="11197390" cy="5511206"/>
          </a:xfrm>
        </p:spPr>
        <p:txBody>
          <a:bodyPr>
            <a:normAutofit/>
          </a:bodyPr>
          <a:lstStyle/>
          <a:p>
            <a:pPr marL="400050"/>
            <a:r>
              <a:rPr lang="en-US" sz="2200" dirty="0"/>
              <a:t>1. software development process</a:t>
            </a:r>
          </a:p>
          <a:p>
            <a:pPr marL="400050"/>
            <a:r>
              <a:rPr lang="en-US" sz="2200" dirty="0"/>
              <a:t>2. Embedded software process</a:t>
            </a:r>
          </a:p>
        </p:txBody>
      </p:sp>
    </p:spTree>
    <p:extLst>
      <p:ext uri="{BB962C8B-B14F-4D97-AF65-F5344CB8AC3E}">
        <p14:creationId xmlns:p14="http://schemas.microsoft.com/office/powerpoint/2010/main" val="2762246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Processor (ASPs)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400050"/>
            <a:r>
              <a:rPr lang="en-US" sz="2200" dirty="0"/>
              <a:t>General purpose processors are designed to execute multiple  applications and perform multiple tasks.</a:t>
            </a:r>
          </a:p>
          <a:p>
            <a:pPr marL="400050"/>
            <a:r>
              <a:rPr lang="en-US" sz="2200" dirty="0"/>
              <a:t>General purpose processors can be quite expensive especially for small  devices that are designed to perform special tasks. Also general  purpose processors might lack high performance that a certain task  required. Therefore</a:t>
            </a:r>
            <a:r>
              <a:rPr lang="en-US" sz="2200" b="1" dirty="0"/>
              <a:t>, application specific processors </a:t>
            </a:r>
            <a:r>
              <a:rPr lang="en-US" sz="2200" dirty="0"/>
              <a:t>emerged as a  solution for high performance and cost effective processors.</a:t>
            </a:r>
          </a:p>
          <a:p>
            <a:pPr marL="400050"/>
            <a:r>
              <a:rPr lang="en-US" sz="2200" dirty="0"/>
              <a:t>Application specific processors have become a part of our life’s and  can be found almost in every device we use on a daily basis. Devices  such as TVs, cell phones, and GPSs they all have a form </a:t>
            </a:r>
            <a:r>
              <a:rPr lang="en-US" sz="2200"/>
              <a:t>of application </a:t>
            </a:r>
            <a:r>
              <a:rPr lang="en-US" sz="2200" dirty="0"/>
              <a:t>specific processors.</a:t>
            </a:r>
          </a:p>
          <a:p>
            <a:pPr marL="400050"/>
            <a:r>
              <a:rPr lang="en-US" sz="2200" dirty="0"/>
              <a:t>An application specific processor combines high performance, low cost, and low power consumption.</a:t>
            </a:r>
          </a:p>
          <a:p>
            <a:pPr marL="171450" indent="0">
              <a:buNone/>
            </a:pPr>
            <a:endParaRPr lang="en-US" sz="2200" dirty="0"/>
          </a:p>
        </p:txBody>
      </p:sp>
    </p:spTree>
    <p:extLst>
      <p:ext uri="{BB962C8B-B14F-4D97-AF65-F5344CB8AC3E}">
        <p14:creationId xmlns:p14="http://schemas.microsoft.com/office/powerpoint/2010/main" val="10820640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Processor (ASPs)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171450" indent="0">
              <a:buNone/>
            </a:pPr>
            <a:r>
              <a:rPr lang="en-US" sz="2200" dirty="0"/>
              <a:t>Application specific processors can be classified into three major  categories:</a:t>
            </a:r>
          </a:p>
          <a:p>
            <a:pPr marL="400050"/>
            <a:r>
              <a:rPr lang="en-US" sz="2200" b="1" dirty="0"/>
              <a:t>Digital Signal Processor (DSP): </a:t>
            </a:r>
            <a:r>
              <a:rPr lang="en-US" sz="2200" dirty="0"/>
              <a:t>Programmable microprocessor for extensive real-time mathematical computations.</a:t>
            </a:r>
          </a:p>
          <a:p>
            <a:pPr marL="400050"/>
            <a:r>
              <a:rPr lang="en-US" sz="2200" b="1" dirty="0"/>
              <a:t>Application Specific Instruction Set Processors (ASIP): </a:t>
            </a:r>
            <a:r>
              <a:rPr lang="en-US" sz="2200" dirty="0"/>
              <a:t>Programmable  microprocessor where hardware and instruction set are designed  together for one special application.</a:t>
            </a:r>
          </a:p>
          <a:p>
            <a:pPr marL="400050"/>
            <a:r>
              <a:rPr lang="en-US" sz="2200" b="1" dirty="0"/>
              <a:t>Application Specific Integrated Circuit (ASIC): </a:t>
            </a:r>
            <a:r>
              <a:rPr lang="en-US" sz="2200" dirty="0"/>
              <a:t>Algorithm completely  implemented in hardware.</a:t>
            </a:r>
          </a:p>
          <a:p>
            <a:pPr marL="400050"/>
            <a:endParaRPr lang="en-US" sz="2200" dirty="0"/>
          </a:p>
        </p:txBody>
      </p:sp>
    </p:spTree>
    <p:extLst>
      <p:ext uri="{BB962C8B-B14F-4D97-AF65-F5344CB8AC3E}">
        <p14:creationId xmlns:p14="http://schemas.microsoft.com/office/powerpoint/2010/main" val="3250285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Systems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400050"/>
            <a:r>
              <a:rPr lang="en-US" sz="2200" dirty="0"/>
              <a:t>Some of the typical approaches of building an application specific  system or an embedded system are to use one or more of the  following implementation methods: GPP, ASIC or ASIP.</a:t>
            </a:r>
          </a:p>
          <a:p>
            <a:pPr marL="171450" indent="0">
              <a:buNone/>
            </a:pPr>
            <a:r>
              <a:rPr lang="en-US" sz="2200" dirty="0"/>
              <a:t>GPP:</a:t>
            </a:r>
          </a:p>
          <a:p>
            <a:pPr marL="400050"/>
            <a:r>
              <a:rPr lang="en-US" sz="2200" dirty="0"/>
              <a:t>Functionality of the system is exclusively build on the software level.  </a:t>
            </a:r>
          </a:p>
          <a:p>
            <a:pPr marL="400050"/>
            <a:r>
              <a:rPr lang="en-US" sz="2200" dirty="0"/>
              <a:t>Although the biggest advantage of such system is the flexibility but it is not optimal in term of performance, power consumption, cost,  physical space and heat dissipation.</a:t>
            </a:r>
          </a:p>
          <a:p>
            <a:pPr marL="171450" indent="0">
              <a:buNone/>
            </a:pPr>
            <a:endParaRPr lang="en-US" sz="2200" dirty="0"/>
          </a:p>
        </p:txBody>
      </p:sp>
    </p:spTree>
    <p:extLst>
      <p:ext uri="{BB962C8B-B14F-4D97-AF65-F5344CB8AC3E}">
        <p14:creationId xmlns:p14="http://schemas.microsoft.com/office/powerpoint/2010/main" val="32236780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Systems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400050"/>
            <a:r>
              <a:rPr lang="en-US" sz="2200" dirty="0"/>
              <a:t>Some of the typical approaches of building an application specific  system or an embedded system are to use one or more of the  following implementation methods: GPP, ASIC or ASIP.</a:t>
            </a:r>
          </a:p>
          <a:p>
            <a:pPr marL="171450" indent="0">
              <a:buNone/>
            </a:pPr>
            <a:r>
              <a:rPr lang="en-US" sz="2200" dirty="0"/>
              <a:t>ASIC:</a:t>
            </a:r>
          </a:p>
          <a:p>
            <a:pPr marL="400050"/>
            <a:r>
              <a:rPr lang="en-US" sz="2200" dirty="0"/>
              <a:t>Compared to GPP, ASIC based systems offer better performance and  power consumption but at the cost of flexibility and extensibility.</a:t>
            </a:r>
          </a:p>
          <a:p>
            <a:pPr marL="400050"/>
            <a:r>
              <a:rPr lang="en-US" sz="2200" dirty="0"/>
              <a:t>Although it is difficult to use the ASIC for tasks other than what they  were designed for, but it is possible to use GPP to perform the more  general less demanding tasks in addition to ASIC in the same system.</a:t>
            </a:r>
          </a:p>
          <a:p>
            <a:pPr marL="171450" indent="0">
              <a:buNone/>
            </a:pPr>
            <a:endParaRPr lang="en-US" sz="2200" dirty="0"/>
          </a:p>
        </p:txBody>
      </p:sp>
    </p:spTree>
    <p:extLst>
      <p:ext uri="{BB962C8B-B14F-4D97-AF65-F5344CB8AC3E}">
        <p14:creationId xmlns:p14="http://schemas.microsoft.com/office/powerpoint/2010/main" val="16386863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Systems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368968" y="1082842"/>
            <a:ext cx="11325727" cy="5511206"/>
          </a:xfrm>
        </p:spPr>
        <p:txBody>
          <a:bodyPr>
            <a:normAutofit/>
          </a:bodyPr>
          <a:lstStyle/>
          <a:p>
            <a:pPr marL="400050"/>
            <a:r>
              <a:rPr lang="en-US" sz="2200" dirty="0"/>
              <a:t>Some of the typical approaches of building an application specific  system or an embedded system are to use one or more of the  following implementation methods: GPP, ASIC or ASIP.</a:t>
            </a:r>
          </a:p>
          <a:p>
            <a:pPr marL="171450" indent="0">
              <a:buNone/>
            </a:pPr>
            <a:r>
              <a:rPr lang="en-US" sz="2200" dirty="0"/>
              <a:t>ASIP:</a:t>
            </a:r>
          </a:p>
          <a:p>
            <a:pPr marL="400050"/>
            <a:r>
              <a:rPr lang="en-US" sz="2200" dirty="0"/>
              <a:t>In this approach, an ASIP is basically a compromise between the two  extremes; </a:t>
            </a:r>
          </a:p>
          <a:p>
            <a:pPr marL="400050"/>
            <a:r>
              <a:rPr lang="en-US" sz="2200" dirty="0"/>
              <a:t>The Application specific integrated circuit processors ASIC  being designed to do mostly a very specific job with high performance  but with minimal room for modifications and the general purpose  processors which costs a lot more than ASIP but with extreme  flexibility at what they do. </a:t>
            </a:r>
          </a:p>
          <a:p>
            <a:pPr marL="400050"/>
            <a:r>
              <a:rPr lang="en-US" sz="2200" dirty="0"/>
              <a:t>Due to this flexibility and low price, ASIP  are great to be used in embedded and system-on-a-chip solutions.</a:t>
            </a:r>
          </a:p>
          <a:p>
            <a:pPr marL="400050"/>
            <a:endParaRPr lang="en-US" sz="2200" dirty="0"/>
          </a:p>
        </p:txBody>
      </p:sp>
    </p:spTree>
    <p:extLst>
      <p:ext uri="{BB962C8B-B14F-4D97-AF65-F5344CB8AC3E}">
        <p14:creationId xmlns:p14="http://schemas.microsoft.com/office/powerpoint/2010/main" val="25712209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368968" y="452718"/>
            <a:ext cx="10151345" cy="725633"/>
          </a:xfrm>
        </p:spPr>
        <p:txBody>
          <a:bodyPr/>
          <a:lstStyle/>
          <a:p>
            <a:r>
              <a:rPr lang="en-US" sz="3200" dirty="0"/>
              <a:t>Application Specific Systems</a:t>
            </a:r>
          </a:p>
        </p:txBody>
      </p:sp>
      <p:sp>
        <p:nvSpPr>
          <p:cNvPr id="4" name="object 2">
            <a:extLst>
              <a:ext uri="{FF2B5EF4-FFF2-40B4-BE49-F238E27FC236}">
                <a16:creationId xmlns:a16="http://schemas.microsoft.com/office/drawing/2014/main" id="{E08D7280-ACEA-4760-B6EF-6194F7C29A5A}"/>
              </a:ext>
            </a:extLst>
          </p:cNvPr>
          <p:cNvSpPr>
            <a:spLocks noGrp="1"/>
          </p:cNvSpPr>
          <p:nvPr>
            <p:ph idx="1"/>
          </p:nvPr>
        </p:nvSpPr>
        <p:spPr>
          <a:xfrm>
            <a:off x="368300" y="1082675"/>
            <a:ext cx="11326813" cy="5511800"/>
          </a:xfrm>
          <a:prstGeom prst="rect">
            <a:avLst/>
          </a:prstGeom>
          <a:blipFill>
            <a:blip r:embed="rId3"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1284920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18186</TotalTime>
  <Words>7124</Words>
  <Application>Microsoft Office PowerPoint</Application>
  <PresentationFormat>Widescreen</PresentationFormat>
  <Paragraphs>849</Paragraphs>
  <Slides>106</Slides>
  <Notes>100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106</vt:i4>
      </vt:variant>
    </vt:vector>
  </HeadingPairs>
  <TitlesOfParts>
    <vt:vector size="115" baseType="lpstr">
      <vt:lpstr>Arial</vt:lpstr>
      <vt:lpstr>Arial Rounded MT Bold</vt:lpstr>
      <vt:lpstr>Calibri</vt:lpstr>
      <vt:lpstr>Calibri Light</vt:lpstr>
      <vt:lpstr>Cambria Math</vt:lpstr>
      <vt:lpstr>Times New Roman</vt:lpstr>
      <vt:lpstr>Trebuchet MS</vt:lpstr>
      <vt:lpstr>Wingdings</vt:lpstr>
      <vt:lpstr>Office Theme</vt:lpstr>
      <vt:lpstr>HARDWARE &amp; SOFTWARE DESIGN ISSUES</vt:lpstr>
      <vt:lpstr>2. HARDWARE &amp; SOFTWARE DESIGN ISSUES [10 Hrs.]</vt:lpstr>
      <vt:lpstr>Transistor</vt:lpstr>
      <vt:lpstr>Transistor</vt:lpstr>
      <vt:lpstr>Transistor</vt:lpstr>
      <vt:lpstr>Implementations of Logic gates  using CMOS</vt:lpstr>
      <vt:lpstr>Implementations of Logic gates  using CMOS</vt:lpstr>
      <vt:lpstr>Implementations of Logic gates  using CMOS</vt:lpstr>
      <vt:lpstr>PowerPoint Presentation</vt:lpstr>
      <vt:lpstr>Basic Logic Gates</vt:lpstr>
      <vt:lpstr>Basic Logic Gates</vt:lpstr>
      <vt:lpstr>CMOS transistor implementations  of some basic logic gates</vt:lpstr>
      <vt:lpstr>Combinational Logic Design</vt:lpstr>
      <vt:lpstr>General steps for combinational logic design </vt:lpstr>
      <vt:lpstr>Combinational logic design example: </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RT-Level Combinational Components</vt:lpstr>
      <vt:lpstr>Sequential Logic Design</vt:lpstr>
      <vt:lpstr>Sequential Logic Design</vt:lpstr>
      <vt:lpstr>Sequential Logic Design</vt:lpstr>
      <vt:lpstr>Sequential Logic Design</vt:lpstr>
      <vt:lpstr>Sequential Logic Design</vt:lpstr>
      <vt:lpstr>Sequential Logic Design</vt:lpstr>
      <vt:lpstr>Sequential Logic Design</vt:lpstr>
      <vt:lpstr>Sequential Logic Design</vt:lpstr>
      <vt:lpstr>SINGLE PURPOSE PROCESSOR</vt:lpstr>
      <vt:lpstr>Data Path</vt:lpstr>
      <vt:lpstr>Controller</vt:lpstr>
      <vt:lpstr>Datapath &amp; Controller</vt:lpstr>
      <vt:lpstr>Custom Single Propose Processor</vt:lpstr>
      <vt:lpstr>Converting a program to an FSMD</vt:lpstr>
      <vt:lpstr>Converting a program to an FSMD</vt:lpstr>
      <vt:lpstr>Converting a program to an FSMD</vt:lpstr>
      <vt:lpstr>Converting a program to an FSMD</vt:lpstr>
      <vt:lpstr>Converting a program to an FSMD</vt:lpstr>
      <vt:lpstr>Converting a program to an FSMD</vt:lpstr>
      <vt:lpstr>Steps to Design Single Custom  Processor</vt:lpstr>
      <vt:lpstr>Steps to Design Single Custom  Processor</vt:lpstr>
      <vt:lpstr>Steps to Design Single Custom  Processor</vt:lpstr>
      <vt:lpstr>Optimizing custom single  purpose Processors</vt:lpstr>
      <vt:lpstr>Optimizing the original program  </vt:lpstr>
      <vt:lpstr>ii. Optimizing the FSMD(finite state machine with data)</vt:lpstr>
      <vt:lpstr>ii. Optimizing the FSMD(finite state machine with data)</vt:lpstr>
      <vt:lpstr>ii. Optimizing the FSMD(finite state machine with data)</vt:lpstr>
      <vt:lpstr>iii. Optimizing the data path </vt:lpstr>
      <vt:lpstr>Optimizing the controller(finite state machine) </vt:lpstr>
      <vt:lpstr>SOFTWARE DESIGN ISSUES</vt:lpstr>
      <vt:lpstr>General-Purpose Processors</vt:lpstr>
      <vt:lpstr>Assignment2:</vt:lpstr>
      <vt:lpstr>Data path:</vt:lpstr>
      <vt:lpstr>Data path:</vt:lpstr>
      <vt:lpstr>Control path:</vt:lpstr>
      <vt:lpstr>Control path:</vt:lpstr>
      <vt:lpstr>Memory:</vt:lpstr>
      <vt:lpstr>Memory:</vt:lpstr>
      <vt:lpstr>GPP Operation</vt:lpstr>
      <vt:lpstr>GPP Operation</vt:lpstr>
      <vt:lpstr>Instruction Execution </vt:lpstr>
      <vt:lpstr>GPP Operation</vt:lpstr>
      <vt:lpstr>GPP Operation</vt:lpstr>
      <vt:lpstr>Programmer’s View</vt:lpstr>
      <vt:lpstr>Programmer’s View</vt:lpstr>
      <vt:lpstr>Programmer’s View</vt:lpstr>
      <vt:lpstr>Programmer’s View</vt:lpstr>
      <vt:lpstr>Programmer’s View</vt:lpstr>
      <vt:lpstr>Programmer’s View</vt:lpstr>
      <vt:lpstr>Programmer’s View</vt:lpstr>
      <vt:lpstr>Programmer’s View</vt:lpstr>
      <vt:lpstr>Programmer’s View</vt:lpstr>
      <vt:lpstr>Programmer’s View</vt:lpstr>
      <vt:lpstr>Programmer’s View</vt:lpstr>
      <vt:lpstr>Programmer’s View</vt:lpstr>
      <vt:lpstr>Development Environment</vt:lpstr>
      <vt:lpstr>Development Environment</vt:lpstr>
      <vt:lpstr>Development Environment</vt:lpstr>
      <vt:lpstr>Tools for Implementation &amp; Verification Phase</vt:lpstr>
      <vt:lpstr>Tools for Implementation &amp; Verification Phase</vt:lpstr>
      <vt:lpstr>Tools for Implementation &amp; Verification Phase</vt:lpstr>
      <vt:lpstr>Tools for Implementation &amp; Verification Phase</vt:lpstr>
      <vt:lpstr>Tools for Implementation &amp; Verification Phase</vt:lpstr>
      <vt:lpstr>Tools for Implementation &amp; Verification Phase</vt:lpstr>
      <vt:lpstr>Tools for Implementation &amp; Verification Phase</vt:lpstr>
      <vt:lpstr>Design Flow</vt:lpstr>
      <vt:lpstr>Application Specific Processor (ASPs)</vt:lpstr>
      <vt:lpstr>Application Specific Processor (ASPs)</vt:lpstr>
      <vt:lpstr>Application Specific Systems</vt:lpstr>
      <vt:lpstr>Application Specific Systems</vt:lpstr>
      <vt:lpstr>Application Specific Systems</vt:lpstr>
      <vt:lpstr>Application Specific Systems</vt:lpstr>
      <vt:lpstr>Application-Specific  Instruction-Set  Processors (ASIPs)</vt:lpstr>
      <vt:lpstr>A Common ASIP: Microcontroller</vt:lpstr>
      <vt:lpstr>A Common ASIP: Digital Signal Processors (DSP)</vt:lpstr>
      <vt:lpstr>A Common ASIP: Digital Signal Processors (DSP)</vt:lpstr>
      <vt:lpstr>Selecting a Microprocessor</vt:lpstr>
      <vt:lpstr>Selecting a Microprocessor</vt:lpstr>
      <vt:lpstr>Selecting a Microprocessor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Development Tools</dc:title>
  <dc:creator>bikal baral</dc:creator>
  <cp:lastModifiedBy>Sahit Baral</cp:lastModifiedBy>
  <cp:revision>127</cp:revision>
  <dcterms:created xsi:type="dcterms:W3CDTF">2021-03-29T05:40:39Z</dcterms:created>
  <dcterms:modified xsi:type="dcterms:W3CDTF">2023-05-08T13:36:57Z</dcterms:modified>
</cp:coreProperties>
</file>