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257" r:id="rId3"/>
    <p:sldId id="261" r:id="rId4"/>
    <p:sldId id="276" r:id="rId5"/>
    <p:sldId id="263" r:id="rId6"/>
    <p:sldId id="262" r:id="rId7"/>
    <p:sldId id="258" r:id="rId8"/>
    <p:sldId id="260" r:id="rId9"/>
    <p:sldId id="259" r:id="rId10"/>
    <p:sldId id="264" r:id="rId11"/>
    <p:sldId id="265" r:id="rId12"/>
    <p:sldId id="267" r:id="rId13"/>
    <p:sldId id="268" r:id="rId14"/>
    <p:sldId id="266"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1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35" tIns="45718" rIns="91435" bIns="45718" rtlCol="0"/>
          <a:lstStyle>
            <a:lvl1pPr algn="r">
              <a:defRPr sz="1200"/>
            </a:lvl1pPr>
          </a:lstStyle>
          <a:p>
            <a:fld id="{76DEA48D-DAA9-4F00-A700-4D23B05EC553}" type="datetimeFigureOut">
              <a:rPr lang="en-US" smtClean="0"/>
              <a:t>9/25/2020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35" tIns="45718" rIns="91435" bIns="45718"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35" tIns="45718" rIns="91435" bIns="45718" rtlCol="0" anchor="b"/>
          <a:lstStyle>
            <a:lvl1pPr algn="r">
              <a:defRPr sz="1200"/>
            </a:lvl1pPr>
          </a:lstStyle>
          <a:p>
            <a:fld id="{8AFC837A-8255-48E8-9B63-76A183BBB619}" type="slidenum">
              <a:rPr lang="en-US" smtClean="0"/>
              <a:t>‹#›</a:t>
            </a:fld>
            <a:endParaRPr lang="en-US"/>
          </a:p>
        </p:txBody>
      </p:sp>
    </p:spTree>
    <p:extLst>
      <p:ext uri="{BB962C8B-B14F-4D97-AF65-F5344CB8AC3E}">
        <p14:creationId xmlns:p14="http://schemas.microsoft.com/office/powerpoint/2010/main" val="1252805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vl1pPr>
          </a:lstStyle>
          <a:p>
            <a:fld id="{A265BEEF-54A3-4ABC-9D3B-F4B67143D4BA}" type="datetimeFigureOut">
              <a:rPr lang="en-US" smtClean="0"/>
              <a:t>9/25/2020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5" tIns="45718" rIns="91435" bIns="45718"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5" tIns="45718" rIns="91435" bIns="45718" rtlCol="0" anchor="b"/>
          <a:lstStyle>
            <a:lvl1pPr algn="r">
              <a:defRPr sz="1200"/>
            </a:lvl1pPr>
          </a:lstStyle>
          <a:p>
            <a:fld id="{7A3A6201-8469-4484-9CCE-42EA430C08CC}" type="slidenum">
              <a:rPr lang="en-US" smtClean="0"/>
              <a:t>‹#›</a:t>
            </a:fld>
            <a:endParaRPr lang="en-US"/>
          </a:p>
        </p:txBody>
      </p:sp>
    </p:spTree>
    <p:extLst>
      <p:ext uri="{BB962C8B-B14F-4D97-AF65-F5344CB8AC3E}">
        <p14:creationId xmlns:p14="http://schemas.microsoft.com/office/powerpoint/2010/main" val="146590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AD54668-494B-4C1A-8AF3-3CF89E47F266}" type="datetimeFigureOut">
              <a:rPr lang="en-US" smtClean="0"/>
              <a:t>9/25/2020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5A2D04C-FE06-4082-85F0-0BF38B5087E4}"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54668-494B-4C1A-8AF3-3CF89E47F266}"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54668-494B-4C1A-8AF3-3CF89E47F266}"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54668-494B-4C1A-8AF3-3CF89E47F266}"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54668-494B-4C1A-8AF3-3CF89E47F266}"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3AD54668-494B-4C1A-8AF3-3CF89E47F266}"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2D04C-FE06-4082-85F0-0BF38B5087E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D54668-494B-4C1A-8AF3-3CF89E47F266}"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D54668-494B-4C1A-8AF3-3CF89E47F266}"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54668-494B-4C1A-8AF3-3CF89E47F266}"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D54668-494B-4C1A-8AF3-3CF89E47F266}" type="datetimeFigureOut">
              <a:rPr lang="en-US" smtClean="0"/>
              <a:t>9/25/2020</a:t>
            </a:fld>
            <a:endParaRPr lang="en-US"/>
          </a:p>
        </p:txBody>
      </p:sp>
      <p:sp>
        <p:nvSpPr>
          <p:cNvPr id="7" name="Slide Number Placeholder 6"/>
          <p:cNvSpPr>
            <a:spLocks noGrp="1"/>
          </p:cNvSpPr>
          <p:nvPr>
            <p:ph type="sldNum" sz="quarter" idx="12"/>
          </p:nvPr>
        </p:nvSpPr>
        <p:spPr/>
        <p:txBody>
          <a:bodyPr/>
          <a:lstStyle/>
          <a:p>
            <a:fld id="{25A2D04C-FE06-4082-85F0-0BF38B5087E4}"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54668-494B-4C1A-8AF3-3CF89E47F266}" type="datetimeFigureOut">
              <a:rPr lang="en-US" smtClean="0"/>
              <a:t>9/25/2020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5A2D04C-FE06-4082-85F0-0BF38B5087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AD54668-494B-4C1A-8AF3-3CF89E47F266}" type="datetimeFigureOut">
              <a:rPr lang="en-US" smtClean="0"/>
              <a:t>9/25/2020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5A2D04C-FE06-4082-85F0-0BF38B5087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1" y="2286000"/>
            <a:ext cx="3474720" cy="2124636"/>
          </a:xfrm>
        </p:spPr>
        <p:txBody>
          <a:bodyPr>
            <a:noAutofit/>
          </a:bodyPr>
          <a:lstStyle/>
          <a:p>
            <a:pPr algn="ctr"/>
            <a:r>
              <a:rPr lang="en-US" sz="4000" b="1" dirty="0"/>
              <a:t>POWER FLOW ANALYSIS </a:t>
            </a:r>
          </a:p>
        </p:txBody>
      </p:sp>
      <p:sp>
        <p:nvSpPr>
          <p:cNvPr id="3" name="Subtitle 2"/>
          <p:cNvSpPr>
            <a:spLocks noGrp="1"/>
          </p:cNvSpPr>
          <p:nvPr>
            <p:ph type="subTitle" idx="1"/>
          </p:nvPr>
        </p:nvSpPr>
        <p:spPr>
          <a:xfrm>
            <a:off x="4733365" y="5181600"/>
            <a:ext cx="3309803" cy="500109"/>
          </a:xfrm>
        </p:spPr>
        <p:txBody>
          <a:bodyPr>
            <a:normAutofit lnSpcReduction="10000"/>
          </a:bodyPr>
          <a:lstStyle/>
          <a:p>
            <a:pPr algn="ctr"/>
            <a:r>
              <a:rPr lang="en-US" sz="2800" dirty="0"/>
              <a:t>Chapter</a:t>
            </a:r>
            <a:r>
              <a:rPr lang="en-US" dirty="0"/>
              <a:t> </a:t>
            </a:r>
            <a:r>
              <a:rPr lang="en-US" sz="2800" dirty="0"/>
              <a:t>1</a:t>
            </a:r>
            <a:endParaRPr lang="en-US" dirty="0"/>
          </a:p>
        </p:txBody>
      </p:sp>
    </p:spTree>
    <p:extLst>
      <p:ext uri="{BB962C8B-B14F-4D97-AF65-F5344CB8AC3E}">
        <p14:creationId xmlns:p14="http://schemas.microsoft.com/office/powerpoint/2010/main" val="2535986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CC54-0D89-4B29-8AD8-BA2C81CE3119}"/>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D79C345C-344D-45F7-94DE-33E65C0F9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170664"/>
            <a:ext cx="6524626" cy="2826731"/>
          </a:xfrm>
        </p:spPr>
      </p:pic>
    </p:spTree>
    <p:extLst>
      <p:ext uri="{BB962C8B-B14F-4D97-AF65-F5344CB8AC3E}">
        <p14:creationId xmlns:p14="http://schemas.microsoft.com/office/powerpoint/2010/main" val="1067063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84EE-76E2-41B3-92ED-14D74263A001}"/>
              </a:ext>
            </a:extLst>
          </p:cNvPr>
          <p:cNvSpPr>
            <a:spLocks noGrp="1"/>
          </p:cNvSpPr>
          <p:nvPr>
            <p:ph type="title"/>
          </p:nvPr>
        </p:nvSpPr>
        <p:spPr>
          <a:xfrm>
            <a:off x="1043490" y="685800"/>
            <a:ext cx="7024744" cy="609600"/>
          </a:xfrm>
        </p:spPr>
        <p:txBody>
          <a:bodyPr>
            <a:normAutofit fontScale="90000"/>
          </a:bodyPr>
          <a:lstStyle/>
          <a:p>
            <a:r>
              <a:rPr lang="en-US" b="1" u="sng" dirty="0"/>
              <a:t>Power-flow analysis equations</a:t>
            </a:r>
          </a:p>
        </p:txBody>
      </p:sp>
      <p:pic>
        <p:nvPicPr>
          <p:cNvPr id="5" name="Content Placeholder 4">
            <a:extLst>
              <a:ext uri="{FF2B5EF4-FFF2-40B4-BE49-F238E27FC236}">
                <a16:creationId xmlns:a16="http://schemas.microsoft.com/office/drawing/2014/main" id="{CBB41690-5ED8-44CC-BB6B-E107F935C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92" y="1295400"/>
            <a:ext cx="7649416" cy="5105400"/>
          </a:xfrm>
        </p:spPr>
      </p:pic>
    </p:spTree>
    <p:extLst>
      <p:ext uri="{BB962C8B-B14F-4D97-AF65-F5344CB8AC3E}">
        <p14:creationId xmlns:p14="http://schemas.microsoft.com/office/powerpoint/2010/main" val="4632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8488-868F-41F7-A2AE-AEB5BE993064}"/>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7F5E683A-011D-489B-8CD5-9A9BF06CDD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842" y="914400"/>
            <a:ext cx="7577392" cy="5181600"/>
          </a:xfrm>
        </p:spPr>
      </p:pic>
    </p:spTree>
    <p:extLst>
      <p:ext uri="{BB962C8B-B14F-4D97-AF65-F5344CB8AC3E}">
        <p14:creationId xmlns:p14="http://schemas.microsoft.com/office/powerpoint/2010/main" val="267699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5C6F-3D76-44F5-A0C4-4AF7CE4E1985}"/>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CD02E0FB-08E3-44F4-8402-679267B40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7338510" cy="5029200"/>
          </a:xfrm>
        </p:spPr>
      </p:pic>
    </p:spTree>
    <p:extLst>
      <p:ext uri="{BB962C8B-B14F-4D97-AF65-F5344CB8AC3E}">
        <p14:creationId xmlns:p14="http://schemas.microsoft.com/office/powerpoint/2010/main" val="246202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305-EEC0-446E-AAD6-1B3DC890BC4A}"/>
              </a:ext>
            </a:extLst>
          </p:cNvPr>
          <p:cNvSpPr>
            <a:spLocks noGrp="1"/>
          </p:cNvSpPr>
          <p:nvPr>
            <p:ph type="title"/>
          </p:nvPr>
        </p:nvSpPr>
        <p:spPr>
          <a:xfrm>
            <a:off x="1043490" y="685800"/>
            <a:ext cx="7024744" cy="609600"/>
          </a:xfrm>
        </p:spPr>
        <p:txBody>
          <a:bodyPr>
            <a:normAutofit fontScale="90000"/>
          </a:bodyPr>
          <a:lstStyle/>
          <a:p>
            <a:r>
              <a:rPr lang="en-US" b="1" u="sng" dirty="0"/>
              <a:t>Bus admittance matrix</a:t>
            </a:r>
          </a:p>
        </p:txBody>
      </p:sp>
      <p:pic>
        <p:nvPicPr>
          <p:cNvPr id="5" name="Content Placeholder 4">
            <a:extLst>
              <a:ext uri="{FF2B5EF4-FFF2-40B4-BE49-F238E27FC236}">
                <a16:creationId xmlns:a16="http://schemas.microsoft.com/office/drawing/2014/main" id="{3EA87A53-301A-4D31-AA0F-2EC6FDC30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689" y="2406229"/>
            <a:ext cx="6060621" cy="3678772"/>
          </a:xfrm>
        </p:spPr>
      </p:pic>
    </p:spTree>
    <p:extLst>
      <p:ext uri="{BB962C8B-B14F-4D97-AF65-F5344CB8AC3E}">
        <p14:creationId xmlns:p14="http://schemas.microsoft.com/office/powerpoint/2010/main" val="205262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D1A2-B27F-47F4-AFBB-29F742C78FFC}"/>
              </a:ext>
            </a:extLst>
          </p:cNvPr>
          <p:cNvSpPr>
            <a:spLocks noGrp="1"/>
          </p:cNvSpPr>
          <p:nvPr>
            <p:ph type="title"/>
          </p:nvPr>
        </p:nvSpPr>
        <p:spPr/>
        <p:txBody>
          <a:bodyPr/>
          <a:lstStyle/>
          <a:p>
            <a:r>
              <a:rPr lang="en-US" dirty="0"/>
              <a:t> </a:t>
            </a:r>
          </a:p>
        </p:txBody>
      </p:sp>
      <p:pic>
        <p:nvPicPr>
          <p:cNvPr id="7" name="Content Placeholder 6">
            <a:extLst>
              <a:ext uri="{FF2B5EF4-FFF2-40B4-BE49-F238E27FC236}">
                <a16:creationId xmlns:a16="http://schemas.microsoft.com/office/drawing/2014/main" id="{D2FEC951-6B4C-48E4-B507-15C704F2E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14400"/>
            <a:ext cx="7230034" cy="5638800"/>
          </a:xfrm>
        </p:spPr>
      </p:pic>
    </p:spTree>
    <p:extLst>
      <p:ext uri="{BB962C8B-B14F-4D97-AF65-F5344CB8AC3E}">
        <p14:creationId xmlns:p14="http://schemas.microsoft.com/office/powerpoint/2010/main" val="254516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C926-3F1D-49CF-9B8C-5C981CDF6144}"/>
              </a:ext>
            </a:extLst>
          </p:cNvPr>
          <p:cNvSpPr>
            <a:spLocks noGrp="1"/>
          </p:cNvSpPr>
          <p:nvPr>
            <p:ph type="title"/>
          </p:nvPr>
        </p:nvSpPr>
        <p:spPr/>
        <p:txBody>
          <a:bodyPr/>
          <a:lstStyle/>
          <a:p>
            <a:r>
              <a:rPr lang="en-US" dirty="0"/>
              <a:t> </a:t>
            </a:r>
          </a:p>
        </p:txBody>
      </p:sp>
      <p:pic>
        <p:nvPicPr>
          <p:cNvPr id="7" name="Content Placeholder 6">
            <a:extLst>
              <a:ext uri="{FF2B5EF4-FFF2-40B4-BE49-F238E27FC236}">
                <a16:creationId xmlns:a16="http://schemas.microsoft.com/office/drawing/2014/main" id="{65179874-0595-4EB4-96A6-35B0CA982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027664"/>
            <a:ext cx="7772400" cy="4804811"/>
          </a:xfrm>
        </p:spPr>
      </p:pic>
    </p:spTree>
    <p:extLst>
      <p:ext uri="{BB962C8B-B14F-4D97-AF65-F5344CB8AC3E}">
        <p14:creationId xmlns:p14="http://schemas.microsoft.com/office/powerpoint/2010/main" val="396846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E1AB-FE6C-4ECA-AB1E-5157B899A2EE}"/>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7187955E-A7C0-42C4-9D88-69646C06A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762000"/>
            <a:ext cx="7772400" cy="5562600"/>
          </a:xfrm>
        </p:spPr>
      </p:pic>
    </p:spTree>
    <p:extLst>
      <p:ext uri="{BB962C8B-B14F-4D97-AF65-F5344CB8AC3E}">
        <p14:creationId xmlns:p14="http://schemas.microsoft.com/office/powerpoint/2010/main" val="345727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BC7A-701C-4AF2-AC29-BA2DFD65B28B}"/>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0573EB1A-82FF-480A-8623-4531C0BAF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71600"/>
            <a:ext cx="7696200" cy="4648200"/>
          </a:xfrm>
        </p:spPr>
      </p:pic>
    </p:spTree>
    <p:extLst>
      <p:ext uri="{BB962C8B-B14F-4D97-AF65-F5344CB8AC3E}">
        <p14:creationId xmlns:p14="http://schemas.microsoft.com/office/powerpoint/2010/main" val="133730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5C8F-8CE9-483F-9128-728B80AA7946}"/>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A37E016D-01A4-4029-993B-3BF021E664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762000"/>
            <a:ext cx="8077200" cy="5638800"/>
          </a:xfrm>
        </p:spPr>
      </p:pic>
    </p:spTree>
    <p:extLst>
      <p:ext uri="{BB962C8B-B14F-4D97-AF65-F5344CB8AC3E}">
        <p14:creationId xmlns:p14="http://schemas.microsoft.com/office/powerpoint/2010/main" val="208453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458634" cy="838200"/>
          </a:xfrm>
        </p:spPr>
        <p:txBody>
          <a:bodyPr>
            <a:normAutofit fontScale="90000"/>
          </a:bodyPr>
          <a:lstStyle/>
          <a:p>
            <a:r>
              <a:rPr lang="en-US" sz="4400" u="sng" dirty="0"/>
              <a:t>Power flow in Transmission line </a:t>
            </a:r>
          </a:p>
        </p:txBody>
      </p:sp>
      <p:sp>
        <p:nvSpPr>
          <p:cNvPr id="3" name="Content Placeholder 2"/>
          <p:cNvSpPr>
            <a:spLocks noGrp="1"/>
          </p:cNvSpPr>
          <p:nvPr>
            <p:ph idx="1"/>
          </p:nvPr>
        </p:nvSpPr>
        <p:spPr>
          <a:xfrm>
            <a:off x="609600" y="1600200"/>
            <a:ext cx="7848600" cy="4800600"/>
          </a:xfrm>
        </p:spPr>
        <p:txBody>
          <a:bodyPr>
            <a:normAutofit/>
          </a:bodyPr>
          <a:lstStyle/>
          <a:p>
            <a:endParaRPr lang="en-US" sz="3200" dirty="0"/>
          </a:p>
          <a:p>
            <a:endParaRPr lang="en-US" sz="3200" dirty="0"/>
          </a:p>
        </p:txBody>
      </p:sp>
      <p:pic>
        <p:nvPicPr>
          <p:cNvPr id="5" name="Picture 4">
            <a:extLst>
              <a:ext uri="{FF2B5EF4-FFF2-40B4-BE49-F238E27FC236}">
                <a16:creationId xmlns:a16="http://schemas.microsoft.com/office/drawing/2014/main" id="{0B9A053B-7647-428B-85A9-7BEC47CCA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66550"/>
            <a:ext cx="7543799" cy="1833849"/>
          </a:xfrm>
          <a:prstGeom prst="rect">
            <a:avLst/>
          </a:prstGeom>
        </p:spPr>
      </p:pic>
      <p:pic>
        <p:nvPicPr>
          <p:cNvPr id="7" name="Picture 6">
            <a:extLst>
              <a:ext uri="{FF2B5EF4-FFF2-40B4-BE49-F238E27FC236}">
                <a16:creationId xmlns:a16="http://schemas.microsoft.com/office/drawing/2014/main" id="{F9D438C4-7AD0-494E-8B65-9E1844C64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505200"/>
            <a:ext cx="7630100" cy="1986250"/>
          </a:xfrm>
          <a:prstGeom prst="rect">
            <a:avLst/>
          </a:prstGeom>
        </p:spPr>
      </p:pic>
    </p:spTree>
    <p:extLst>
      <p:ext uri="{BB962C8B-B14F-4D97-AF65-F5344CB8AC3E}">
        <p14:creationId xmlns:p14="http://schemas.microsoft.com/office/powerpoint/2010/main" val="6454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E414-3166-488C-9C05-4C8FD608BD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E157AD-3D7D-41E6-A381-DFBD055D49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3079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81CF-87EF-49AA-A104-5321102B08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E31163-405E-4C93-835E-D3445CD161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22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83E7-D302-4A93-814C-0013C9D69ABE}"/>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834EF8D9-1FA3-498E-A87E-1B402AE1F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950" y="762001"/>
            <a:ext cx="7459559" cy="1904999"/>
          </a:xfrm>
        </p:spPr>
      </p:pic>
      <p:pic>
        <p:nvPicPr>
          <p:cNvPr id="9" name="Picture 8">
            <a:extLst>
              <a:ext uri="{FF2B5EF4-FFF2-40B4-BE49-F238E27FC236}">
                <a16:creationId xmlns:a16="http://schemas.microsoft.com/office/drawing/2014/main" id="{444BE9C0-D79D-4EC8-8380-C180910DE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91" y="2932662"/>
            <a:ext cx="7459560" cy="3239537"/>
          </a:xfrm>
          <a:prstGeom prst="rect">
            <a:avLst/>
          </a:prstGeom>
        </p:spPr>
      </p:pic>
    </p:spTree>
    <p:extLst>
      <p:ext uri="{BB962C8B-B14F-4D97-AF65-F5344CB8AC3E}">
        <p14:creationId xmlns:p14="http://schemas.microsoft.com/office/powerpoint/2010/main" val="51224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6DFE-AFC5-40B5-B8B7-147C1BE445B2}"/>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792B45B6-7E68-4C71-94A0-05B3E04A1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762000"/>
            <a:ext cx="7620000" cy="1600200"/>
          </a:xfrm>
        </p:spPr>
      </p:pic>
      <p:pic>
        <p:nvPicPr>
          <p:cNvPr id="7" name="Picture 6">
            <a:extLst>
              <a:ext uri="{FF2B5EF4-FFF2-40B4-BE49-F238E27FC236}">
                <a16:creationId xmlns:a16="http://schemas.microsoft.com/office/drawing/2014/main" id="{9B711F33-9DB0-4582-ABBA-662E7E4F3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14600"/>
            <a:ext cx="7315199" cy="1600200"/>
          </a:xfrm>
          <a:prstGeom prst="rect">
            <a:avLst/>
          </a:prstGeom>
        </p:spPr>
      </p:pic>
    </p:spTree>
    <p:extLst>
      <p:ext uri="{BB962C8B-B14F-4D97-AF65-F5344CB8AC3E}">
        <p14:creationId xmlns:p14="http://schemas.microsoft.com/office/powerpoint/2010/main" val="418734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5587-5657-4091-A425-48312D6B0F3E}"/>
              </a:ext>
            </a:extLst>
          </p:cNvPr>
          <p:cNvSpPr>
            <a:spLocks noGrp="1"/>
          </p:cNvSpPr>
          <p:nvPr>
            <p:ph type="title"/>
          </p:nvPr>
        </p:nvSpPr>
        <p:spPr>
          <a:xfrm>
            <a:off x="609600" y="685800"/>
            <a:ext cx="7772400" cy="609600"/>
          </a:xfrm>
        </p:spPr>
        <p:txBody>
          <a:bodyPr>
            <a:normAutofit fontScale="90000"/>
          </a:bodyPr>
          <a:lstStyle/>
          <a:p>
            <a:r>
              <a:rPr lang="en-US" u="sng" dirty="0"/>
              <a:t>Power flow studies/load flow studies</a:t>
            </a:r>
          </a:p>
        </p:txBody>
      </p:sp>
      <p:sp>
        <p:nvSpPr>
          <p:cNvPr id="3" name="Content Placeholder 2">
            <a:extLst>
              <a:ext uri="{FF2B5EF4-FFF2-40B4-BE49-F238E27FC236}">
                <a16:creationId xmlns:a16="http://schemas.microsoft.com/office/drawing/2014/main" id="{D77D2570-48BC-4D8A-B4D0-BB6A9AEBBA7E}"/>
              </a:ext>
            </a:extLst>
          </p:cNvPr>
          <p:cNvSpPr>
            <a:spLocks noGrp="1"/>
          </p:cNvSpPr>
          <p:nvPr>
            <p:ph idx="1"/>
          </p:nvPr>
        </p:nvSpPr>
        <p:spPr>
          <a:xfrm>
            <a:off x="457200" y="1295400"/>
            <a:ext cx="8229600" cy="5105400"/>
          </a:xfrm>
        </p:spPr>
        <p:txBody>
          <a:bodyPr>
            <a:normAutofit lnSpcReduction="10000"/>
          </a:bodyPr>
          <a:lstStyle/>
          <a:p>
            <a:r>
              <a:rPr lang="en-US" dirty="0"/>
              <a:t>It gives a  mathematical approach for determining various bus voltage, their phase angle, active and reactive power flow through different branches, generator and loads under steady state conditions.</a:t>
            </a:r>
          </a:p>
          <a:p>
            <a:r>
              <a:rPr lang="en-US" dirty="0"/>
              <a:t>In power system, active power(P) and reactive power(Q) is supplied or drawn from the load buses. The study of flow of these power are called load flow or power flow.</a:t>
            </a:r>
          </a:p>
          <a:p>
            <a:r>
              <a:rPr lang="en-US" dirty="0"/>
              <a:t>Thus in power flow studies four electrical quantities are used on each bus.</a:t>
            </a:r>
          </a:p>
          <a:p>
            <a:pPr marL="68580" indent="0">
              <a:buNone/>
            </a:pPr>
            <a:r>
              <a:rPr lang="en-US" dirty="0"/>
              <a:t> </a:t>
            </a:r>
            <a:r>
              <a:rPr lang="en-US" dirty="0" err="1"/>
              <a:t>i</a:t>
            </a:r>
            <a:r>
              <a:rPr lang="en-US" dirty="0"/>
              <a:t>) Net Active power injected at any bus – P</a:t>
            </a:r>
          </a:p>
          <a:p>
            <a:pPr marL="68580" indent="0">
              <a:buNone/>
            </a:pPr>
            <a:r>
              <a:rPr lang="en-US" dirty="0"/>
              <a:t> ii) Net reactive power injected at any bus – Q</a:t>
            </a:r>
          </a:p>
          <a:p>
            <a:pPr marL="68580" indent="0">
              <a:buNone/>
            </a:pPr>
            <a:r>
              <a:rPr lang="en-US" dirty="0"/>
              <a:t> iii) Voltage magnitude at any bus – V</a:t>
            </a:r>
          </a:p>
          <a:p>
            <a:pPr marL="68580" indent="0">
              <a:buNone/>
            </a:pPr>
            <a:r>
              <a:rPr lang="en-US" dirty="0"/>
              <a:t> iv) Phase angle of voltage at anu bus - </a:t>
            </a:r>
            <a:r>
              <a:rPr lang="el-GR" dirty="0">
                <a:latin typeface="Arial" panose="020B0604020202020204" pitchFamily="34" charset="0"/>
                <a:cs typeface="Arial" panose="020B0604020202020204" pitchFamily="34" charset="0"/>
              </a:rPr>
              <a:t>δ</a:t>
            </a:r>
            <a:endParaRPr lang="en-US" dirty="0"/>
          </a:p>
          <a:p>
            <a:pPr marL="68580" indent="0">
              <a:buNone/>
            </a:pPr>
            <a:endParaRPr lang="en-US" dirty="0"/>
          </a:p>
        </p:txBody>
      </p:sp>
    </p:spTree>
    <p:extLst>
      <p:ext uri="{BB962C8B-B14F-4D97-AF65-F5344CB8AC3E}">
        <p14:creationId xmlns:p14="http://schemas.microsoft.com/office/powerpoint/2010/main" val="118744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51BD-8BBC-4FA9-A7D7-C7B001D83AE1}"/>
              </a:ext>
            </a:extLst>
          </p:cNvPr>
          <p:cNvSpPr>
            <a:spLocks noGrp="1"/>
          </p:cNvSpPr>
          <p:nvPr>
            <p:ph type="title"/>
          </p:nvPr>
        </p:nvSpPr>
        <p:spPr>
          <a:xfrm>
            <a:off x="1043490" y="762000"/>
            <a:ext cx="7024744" cy="457200"/>
          </a:xfrm>
        </p:spPr>
        <p:txBody>
          <a:bodyPr>
            <a:normAutofit fontScale="90000"/>
          </a:bodyPr>
          <a:lstStyle/>
          <a:p>
            <a:r>
              <a:rPr lang="en-US" u="sng" dirty="0"/>
              <a:t>Importance of power flow studies</a:t>
            </a:r>
          </a:p>
        </p:txBody>
      </p:sp>
      <p:sp>
        <p:nvSpPr>
          <p:cNvPr id="3" name="Content Placeholder 2">
            <a:extLst>
              <a:ext uri="{FF2B5EF4-FFF2-40B4-BE49-F238E27FC236}">
                <a16:creationId xmlns:a16="http://schemas.microsoft.com/office/drawing/2014/main" id="{7C61424D-DFAB-4CDE-BA0F-B3B4C4E9E6D7}"/>
              </a:ext>
            </a:extLst>
          </p:cNvPr>
          <p:cNvSpPr>
            <a:spLocks noGrp="1"/>
          </p:cNvSpPr>
          <p:nvPr>
            <p:ph idx="1"/>
          </p:nvPr>
        </p:nvSpPr>
        <p:spPr>
          <a:xfrm>
            <a:off x="457200" y="1219200"/>
            <a:ext cx="8229600" cy="5105400"/>
          </a:xfrm>
        </p:spPr>
        <p:txBody>
          <a:bodyPr/>
          <a:lstStyle/>
          <a:p>
            <a:r>
              <a:rPr lang="en-US" dirty="0"/>
              <a:t>Helps in study the short circuit condition for any interconnected system.</a:t>
            </a:r>
          </a:p>
          <a:p>
            <a:r>
              <a:rPr lang="en-US" dirty="0"/>
              <a:t>Helps in continuous monitoring of current power system state.</a:t>
            </a:r>
          </a:p>
          <a:p>
            <a:r>
              <a:rPr lang="en-US" dirty="0"/>
              <a:t>Helps in making future plans like expansion and improvement of power system, determination of load Centre, selecting location for power capacitor for power factor improvement and raising the network voltage.</a:t>
            </a:r>
          </a:p>
          <a:p>
            <a:r>
              <a:rPr lang="en-US" dirty="0"/>
              <a:t>Helps us in determining the best location as well as optimal capacity of proposed generating stations, substation and new lines.</a:t>
            </a:r>
          </a:p>
        </p:txBody>
      </p:sp>
    </p:spTree>
    <p:extLst>
      <p:ext uri="{BB962C8B-B14F-4D97-AF65-F5344CB8AC3E}">
        <p14:creationId xmlns:p14="http://schemas.microsoft.com/office/powerpoint/2010/main" val="326691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3A22-576D-4332-BD73-563494713CD3}"/>
              </a:ext>
            </a:extLst>
          </p:cNvPr>
          <p:cNvSpPr>
            <a:spLocks noGrp="1"/>
          </p:cNvSpPr>
          <p:nvPr>
            <p:ph type="title"/>
          </p:nvPr>
        </p:nvSpPr>
        <p:spPr>
          <a:xfrm>
            <a:off x="1109383" y="609600"/>
            <a:ext cx="6925234" cy="609600"/>
          </a:xfrm>
        </p:spPr>
        <p:txBody>
          <a:bodyPr>
            <a:normAutofit fontScale="90000"/>
          </a:bodyPr>
          <a:lstStyle/>
          <a:p>
            <a:r>
              <a:rPr lang="en-US" b="1" u="sng" dirty="0"/>
              <a:t>Classification of Buses</a:t>
            </a:r>
          </a:p>
        </p:txBody>
      </p:sp>
      <p:sp>
        <p:nvSpPr>
          <p:cNvPr id="3" name="Content Placeholder 2">
            <a:extLst>
              <a:ext uri="{FF2B5EF4-FFF2-40B4-BE49-F238E27FC236}">
                <a16:creationId xmlns:a16="http://schemas.microsoft.com/office/drawing/2014/main" id="{C226D7A2-D41D-4759-8F27-3B6FF68EDCF7}"/>
              </a:ext>
            </a:extLst>
          </p:cNvPr>
          <p:cNvSpPr>
            <a:spLocks noGrp="1"/>
          </p:cNvSpPr>
          <p:nvPr>
            <p:ph idx="1"/>
          </p:nvPr>
        </p:nvSpPr>
        <p:spPr>
          <a:xfrm>
            <a:off x="533400" y="1295400"/>
            <a:ext cx="8153400" cy="5105400"/>
          </a:xfrm>
        </p:spPr>
        <p:txBody>
          <a:bodyPr/>
          <a:lstStyle/>
          <a:p>
            <a:r>
              <a:rPr lang="en-US" dirty="0"/>
              <a:t>Two variables at each node are assumed known, while the other two variables are treated as state variables to be resolved or need to be calculated. </a:t>
            </a:r>
          </a:p>
          <a:p>
            <a:r>
              <a:rPr lang="en-US" dirty="0"/>
              <a:t>According to the original data, the nodes in power systems can be classified into three types:</a:t>
            </a:r>
          </a:p>
          <a:p>
            <a:pPr marL="68580" indent="0">
              <a:buNone/>
            </a:pPr>
            <a:r>
              <a:rPr lang="en-US" b="1" dirty="0"/>
              <a:t>1) </a:t>
            </a:r>
            <a:r>
              <a:rPr lang="en-US" b="1" u="sng" dirty="0"/>
              <a:t>Slack bus/reference bus</a:t>
            </a:r>
            <a:r>
              <a:rPr lang="en-US" dirty="0"/>
              <a:t>:  In load flow studies, there should be one and only one slack node specified in the power system, which is specified by a voltage, constant in magnitude and phase angle. Therefore, V and </a:t>
            </a:r>
            <a:r>
              <a:rPr lang="el-GR" dirty="0">
                <a:latin typeface="Arial" panose="020B0604020202020204" pitchFamily="34" charset="0"/>
                <a:cs typeface="Arial" panose="020B0604020202020204" pitchFamily="34" charset="0"/>
              </a:rPr>
              <a:t>δ</a:t>
            </a:r>
            <a:r>
              <a:rPr lang="en-US" dirty="0"/>
              <a:t> are given as known variables at the slack node </a:t>
            </a:r>
            <a:r>
              <a:rPr lang="fr-FR" dirty="0"/>
              <a:t>(for instance, 10˚ pu)</a:t>
            </a:r>
            <a:r>
              <a:rPr lang="en-US" dirty="0"/>
              <a:t>, while the active power P and reactive power Q are the variables to be solved.</a:t>
            </a:r>
          </a:p>
        </p:txBody>
      </p:sp>
    </p:spTree>
    <p:extLst>
      <p:ext uri="{BB962C8B-B14F-4D97-AF65-F5344CB8AC3E}">
        <p14:creationId xmlns:p14="http://schemas.microsoft.com/office/powerpoint/2010/main" val="329518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D63-E29E-4907-833E-E9BE8B5116A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80A46F6-7451-418A-89AC-99BD5CE5112F}"/>
              </a:ext>
            </a:extLst>
          </p:cNvPr>
          <p:cNvSpPr>
            <a:spLocks noGrp="1"/>
          </p:cNvSpPr>
          <p:nvPr>
            <p:ph idx="1"/>
          </p:nvPr>
        </p:nvSpPr>
        <p:spPr>
          <a:xfrm>
            <a:off x="533400" y="762000"/>
            <a:ext cx="8153400" cy="5791200"/>
          </a:xfrm>
        </p:spPr>
        <p:txBody>
          <a:bodyPr>
            <a:normAutofit/>
          </a:bodyPr>
          <a:lstStyle/>
          <a:p>
            <a:pPr marL="68580" indent="0">
              <a:buNone/>
            </a:pPr>
            <a:r>
              <a:rPr lang="en-US" b="1" dirty="0"/>
              <a:t>2) </a:t>
            </a:r>
            <a:r>
              <a:rPr lang="en-US" b="1" u="sng" dirty="0"/>
              <a:t>PV Buses</a:t>
            </a:r>
            <a:r>
              <a:rPr lang="en-US" dirty="0"/>
              <a:t>: A  PV bus, also called a voltage - controlled bus, is a bus where the voltage magnitude is given and kept constant and the active power injection is specified while the voltage angle and the reactive power injection need to be determined by load flow analysis. </a:t>
            </a:r>
          </a:p>
          <a:p>
            <a:pPr marL="68580" indent="0">
              <a:buNone/>
            </a:pPr>
            <a:r>
              <a:rPr lang="en-US" dirty="0"/>
              <a:t>   A generator bus may be considered as a PV bus if the    voltage of the bus and the active power output from the generator are controlled to the specified values. Sometimes a bus, which a reactive control resource like a synchronous condenser is connected with, may also be taken as a PV bus.</a:t>
            </a:r>
          </a:p>
          <a:p>
            <a:pPr marL="68580" indent="0">
              <a:buNone/>
            </a:pPr>
            <a:endParaRPr lang="en-US" dirty="0"/>
          </a:p>
          <a:p>
            <a:pPr marL="68580" indent="0">
              <a:buNone/>
            </a:pPr>
            <a:endParaRPr lang="en-US" dirty="0"/>
          </a:p>
          <a:p>
            <a:pPr marL="68580" indent="0">
              <a:buNone/>
            </a:pPr>
            <a:endParaRPr lang="en-US" dirty="0"/>
          </a:p>
          <a:p>
            <a:pPr marL="68580" indent="0">
              <a:buNone/>
            </a:pPr>
            <a:endParaRPr lang="en-US" dirty="0"/>
          </a:p>
        </p:txBody>
      </p:sp>
    </p:spTree>
    <p:extLst>
      <p:ext uri="{BB962C8B-B14F-4D97-AF65-F5344CB8AC3E}">
        <p14:creationId xmlns:p14="http://schemas.microsoft.com/office/powerpoint/2010/main" val="292144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76AE-0C6D-4797-8BC5-41D820DB14F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ABCE01E-4FE3-4F88-B376-CF45C28007E6}"/>
              </a:ext>
            </a:extLst>
          </p:cNvPr>
          <p:cNvSpPr>
            <a:spLocks noGrp="1"/>
          </p:cNvSpPr>
          <p:nvPr>
            <p:ph idx="1"/>
          </p:nvPr>
        </p:nvSpPr>
        <p:spPr>
          <a:xfrm>
            <a:off x="533400" y="609600"/>
            <a:ext cx="8077200" cy="5791200"/>
          </a:xfrm>
        </p:spPr>
        <p:txBody>
          <a:bodyPr/>
          <a:lstStyle/>
          <a:p>
            <a:r>
              <a:rPr lang="en-US" dirty="0"/>
              <a:t>3) </a:t>
            </a:r>
            <a:r>
              <a:rPr lang="en-US" b="1" u="sng" dirty="0"/>
              <a:t>PQ Buses/load Buses</a:t>
            </a:r>
            <a:r>
              <a:rPr lang="en-US" dirty="0"/>
              <a:t>: For PQ buses, the active and reactive power are specified as known parameters, and voltage &amp; its power angle  is to be resolved. Usually, substation nodes are taken as PQ nodes where the load powers are given constants. When output P and Q are fixed in some power plants, these nodes can also be taken as PQ node. Most nodes in power systems belong to the PQ type in load flow calculation.</a:t>
            </a:r>
          </a:p>
        </p:txBody>
      </p:sp>
      <p:pic>
        <p:nvPicPr>
          <p:cNvPr id="5" name="Picture 4">
            <a:extLst>
              <a:ext uri="{FF2B5EF4-FFF2-40B4-BE49-F238E27FC236}">
                <a16:creationId xmlns:a16="http://schemas.microsoft.com/office/drawing/2014/main" id="{C630BE3A-A961-481E-82CA-1B0536C8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882190"/>
            <a:ext cx="5562600" cy="2286000"/>
          </a:xfrm>
          <a:prstGeom prst="rect">
            <a:avLst/>
          </a:prstGeom>
        </p:spPr>
      </p:pic>
    </p:spTree>
    <p:extLst>
      <p:ext uri="{BB962C8B-B14F-4D97-AF65-F5344CB8AC3E}">
        <p14:creationId xmlns:p14="http://schemas.microsoft.com/office/powerpoint/2010/main" val="3672173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2994</TotalTime>
  <Words>580</Words>
  <Application>Microsoft Office PowerPoint</Application>
  <PresentationFormat>On-screen Show (4:3)</PresentationFormat>
  <Paragraphs>39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 2</vt:lpstr>
      <vt:lpstr>Austin</vt:lpstr>
      <vt:lpstr>POWER FLOW ANALYSIS </vt:lpstr>
      <vt:lpstr>Power flow in Transmission line </vt:lpstr>
      <vt:lpstr> </vt:lpstr>
      <vt:lpstr> </vt:lpstr>
      <vt:lpstr>Power flow studies/load flow studies</vt:lpstr>
      <vt:lpstr>Importance of power flow studies</vt:lpstr>
      <vt:lpstr>Classification of Buses</vt:lpstr>
      <vt:lpstr> </vt:lpstr>
      <vt:lpstr> </vt:lpstr>
      <vt:lpstr> </vt:lpstr>
      <vt:lpstr>Power-flow analysis equations</vt:lpstr>
      <vt:lpstr> </vt:lpstr>
      <vt:lpstr> </vt:lpstr>
      <vt:lpstr>Bus admittance matrix</vt:lpstr>
      <vt:lpstr> </vt:lpstr>
      <vt:lpstr> </vt:lpstr>
      <vt:lpstr> </vt:lpstr>
      <vt:lpstr>  </vt:lpstr>
      <vt:lpstr>  </vt:lpstr>
      <vt:lpstr>PowerPoint Presentation</vt:lpstr>
      <vt:lpstr>PowerPoint Presentation</vt:lpstr>
    </vt:vector>
  </TitlesOfParts>
  <Company>West Muskingum Local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dc:creator>
  <cp:lastModifiedBy>Damodar Bhandari</cp:lastModifiedBy>
  <cp:revision>57</cp:revision>
  <cp:lastPrinted>2012-12-14T13:10:57Z</cp:lastPrinted>
  <dcterms:created xsi:type="dcterms:W3CDTF">2011-01-02T16:39:35Z</dcterms:created>
  <dcterms:modified xsi:type="dcterms:W3CDTF">2020-09-25T08:56:48Z</dcterms:modified>
</cp:coreProperties>
</file>