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5" r:id="rId5"/>
    <p:sldId id="260" r:id="rId6"/>
    <p:sldId id="259" r:id="rId7"/>
    <p:sldId id="258" r:id="rId8"/>
    <p:sldId id="262" r:id="rId9"/>
    <p:sldId id="264" r:id="rId10"/>
    <p:sldId id="263" r:id="rId11"/>
    <p:sldId id="266" r:id="rId12"/>
    <p:sldId id="268" r:id="rId13"/>
    <p:sldId id="267" r:id="rId14"/>
    <p:sldId id="269" r:id="rId15"/>
    <p:sldId id="270" r:id="rId16"/>
    <p:sldId id="272" r:id="rId17"/>
    <p:sldId id="271" r:id="rId18"/>
    <p:sldId id="274" r:id="rId19"/>
    <p:sldId id="275" r:id="rId20"/>
    <p:sldId id="273" r:id="rId21"/>
    <p:sldId id="278" r:id="rId22"/>
    <p:sldId id="276" r:id="rId23"/>
    <p:sldId id="279" r:id="rId24"/>
    <p:sldId id="282" r:id="rId25"/>
    <p:sldId id="281" r:id="rId26"/>
    <p:sldId id="280"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105-62C0-42AF-98B6-ECC9613BD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365B1-A162-4BB2-905E-86C3CBD57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D4928-D45A-4790-8A5F-6EF743CCC711}"/>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5" name="Footer Placeholder 4">
            <a:extLst>
              <a:ext uri="{FF2B5EF4-FFF2-40B4-BE49-F238E27FC236}">
                <a16:creationId xmlns:a16="http://schemas.microsoft.com/office/drawing/2014/main" id="{4763A35B-7D7C-4B2E-B850-2343AB1EC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44CA8-7306-40E3-ACAB-3D47AD40299F}"/>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55517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855F-6CD4-4F2A-899C-AE9CFE0DF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DE6C2-5CBB-4654-B3E7-D33F108BCC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FDFF9-F885-4C30-BF34-A369E77D4A79}"/>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5" name="Footer Placeholder 4">
            <a:extLst>
              <a:ext uri="{FF2B5EF4-FFF2-40B4-BE49-F238E27FC236}">
                <a16:creationId xmlns:a16="http://schemas.microsoft.com/office/drawing/2014/main" id="{4AF43DFD-D568-4BFA-974B-24CBD822C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8BE2C-5CD1-48D1-BB83-CCD96910B5FE}"/>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83409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C7E47-4A89-42BC-B259-E8B25C1F7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99FCB-CB73-4424-B514-D239DCE68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71D78-D4D2-4D5A-ABE4-080AE2E961F3}"/>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5" name="Footer Placeholder 4">
            <a:extLst>
              <a:ext uri="{FF2B5EF4-FFF2-40B4-BE49-F238E27FC236}">
                <a16:creationId xmlns:a16="http://schemas.microsoft.com/office/drawing/2014/main" id="{2B7CD694-3F99-4EFC-BC0A-14ED279C3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8601-704C-4972-8569-1DA8B8CE213A}"/>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303198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B28E-C0F5-475B-A2B2-FB041FB75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8F4B1-6588-4EA1-9501-F499C81F6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E9396-6F47-44AA-944A-90C96794C493}"/>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5" name="Footer Placeholder 4">
            <a:extLst>
              <a:ext uri="{FF2B5EF4-FFF2-40B4-BE49-F238E27FC236}">
                <a16:creationId xmlns:a16="http://schemas.microsoft.com/office/drawing/2014/main" id="{4263E159-0E44-4C5C-8A0E-38A5F4EC5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77664-C8EE-4BF1-A774-6F1B7ACDC66D}"/>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271947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7F29-1D8A-48A5-8D46-283883A83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003C56-3E42-4182-97A7-77238D4DA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8393A5-F2B6-4E4F-B1DC-DAE575F433CA}"/>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5" name="Footer Placeholder 4">
            <a:extLst>
              <a:ext uri="{FF2B5EF4-FFF2-40B4-BE49-F238E27FC236}">
                <a16:creationId xmlns:a16="http://schemas.microsoft.com/office/drawing/2014/main" id="{5BB792E3-208E-4F61-B0CA-C1369547A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5E2C7-0268-4F4A-8262-2B4A5642BA81}"/>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27844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6092-153E-4D48-8DD0-DC8B73543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6A980-F15F-4829-BCE6-719D36856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7556E-9EB7-4D2D-8A7B-098C69A95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F74189-61BF-4958-888D-869A0C3FFA50}"/>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6" name="Footer Placeholder 5">
            <a:extLst>
              <a:ext uri="{FF2B5EF4-FFF2-40B4-BE49-F238E27FC236}">
                <a16:creationId xmlns:a16="http://schemas.microsoft.com/office/drawing/2014/main" id="{83BB1F4C-DE96-4ED3-ADBA-73F57602D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26F56-5E65-4FFA-A9F7-B0412679D5E6}"/>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84189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1521-C831-44D1-A202-1D6FF25FE7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ED72B-A14A-4C2C-B419-5B76CE655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5ACC5-2DD8-40CA-A283-2E173BEAD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AE7BE1-1030-4A6F-B289-8BC9A9262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DD3A9-3C7F-4C92-9565-7499DDBF9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852ED-C0EE-4115-A9E4-FF26D12A9F32}"/>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8" name="Footer Placeholder 7">
            <a:extLst>
              <a:ext uri="{FF2B5EF4-FFF2-40B4-BE49-F238E27FC236}">
                <a16:creationId xmlns:a16="http://schemas.microsoft.com/office/drawing/2014/main" id="{00DD249C-9A7C-44A8-BD1D-D285D63DB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C3E34-B25F-4483-BC67-71F8218387CB}"/>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342596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F651-F1AC-404E-A697-2802548C5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57F34-A3E1-46BF-87B2-E9B365FF6EAB}"/>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4" name="Footer Placeholder 3">
            <a:extLst>
              <a:ext uri="{FF2B5EF4-FFF2-40B4-BE49-F238E27FC236}">
                <a16:creationId xmlns:a16="http://schemas.microsoft.com/office/drawing/2014/main" id="{6DEADA52-B41E-4F56-AA47-9F501EDC8D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A6E396-83D3-493E-A751-D50B87F8CA20}"/>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326429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34C29-41AB-4765-9315-3107B8A74074}"/>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3" name="Footer Placeholder 2">
            <a:extLst>
              <a:ext uri="{FF2B5EF4-FFF2-40B4-BE49-F238E27FC236}">
                <a16:creationId xmlns:a16="http://schemas.microsoft.com/office/drawing/2014/main" id="{24B7AA71-DC5E-43C0-BB90-FBAAA0920F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D7E34-E84D-4945-8808-96CA312625A1}"/>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26298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5553-C859-440A-86C5-3906FF87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F1F681-EF15-4966-BD55-E46D1FCE3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076C1-7992-4804-893E-6E6B42061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F6E48-1009-4CFC-BBB3-DAD9E0F6B761}"/>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6" name="Footer Placeholder 5">
            <a:extLst>
              <a:ext uri="{FF2B5EF4-FFF2-40B4-BE49-F238E27FC236}">
                <a16:creationId xmlns:a16="http://schemas.microsoft.com/office/drawing/2014/main" id="{217920A1-6371-4353-BC4C-7AA106010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42A06-7C93-4903-91DA-0012CD40866E}"/>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29238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EC33-F8E8-412B-88DE-30431D865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F8F68E-01B7-431F-B16B-E11505A58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E26AE-B5DE-4693-ACA6-D04A9A77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43100-73CA-4EDF-B3F2-D57F58D62CFD}"/>
              </a:ext>
            </a:extLst>
          </p:cNvPr>
          <p:cNvSpPr>
            <a:spLocks noGrp="1"/>
          </p:cNvSpPr>
          <p:nvPr>
            <p:ph type="dt" sz="half" idx="10"/>
          </p:nvPr>
        </p:nvSpPr>
        <p:spPr/>
        <p:txBody>
          <a:bodyPr/>
          <a:lstStyle/>
          <a:p>
            <a:fld id="{0E2B7AC8-D9DC-43D5-B1CE-A148CF85F424}" type="datetimeFigureOut">
              <a:rPr lang="en-US" smtClean="0"/>
              <a:t>7/10/2022</a:t>
            </a:fld>
            <a:endParaRPr lang="en-US"/>
          </a:p>
        </p:txBody>
      </p:sp>
      <p:sp>
        <p:nvSpPr>
          <p:cNvPr id="6" name="Footer Placeholder 5">
            <a:extLst>
              <a:ext uri="{FF2B5EF4-FFF2-40B4-BE49-F238E27FC236}">
                <a16:creationId xmlns:a16="http://schemas.microsoft.com/office/drawing/2014/main" id="{4CFA9CF3-B722-4DCA-B0A5-B45ACFE96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BB71-599D-4C35-A4EB-A14B40F907B4}"/>
              </a:ext>
            </a:extLst>
          </p:cNvPr>
          <p:cNvSpPr>
            <a:spLocks noGrp="1"/>
          </p:cNvSpPr>
          <p:nvPr>
            <p:ph type="sldNum" sz="quarter" idx="12"/>
          </p:nvPr>
        </p:nvSpPr>
        <p:spPr/>
        <p:txBody>
          <a:bodyPr/>
          <a:lstStyle/>
          <a:p>
            <a:fld id="{F429F489-EBCE-4114-A456-A2DEF1D6A040}" type="slidenum">
              <a:rPr lang="en-US" smtClean="0"/>
              <a:t>‹#›</a:t>
            </a:fld>
            <a:endParaRPr lang="en-US"/>
          </a:p>
        </p:txBody>
      </p:sp>
    </p:spTree>
    <p:extLst>
      <p:ext uri="{BB962C8B-B14F-4D97-AF65-F5344CB8AC3E}">
        <p14:creationId xmlns:p14="http://schemas.microsoft.com/office/powerpoint/2010/main" val="166628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7D396-D626-48BC-9B7B-804E22A2C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80909D-C731-4294-B559-5F7AC111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64888-F934-4649-8CD2-4C05A5F98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B7AC8-D9DC-43D5-B1CE-A148CF85F424}" type="datetimeFigureOut">
              <a:rPr lang="en-US" smtClean="0"/>
              <a:t>7/10/2022</a:t>
            </a:fld>
            <a:endParaRPr lang="en-US"/>
          </a:p>
        </p:txBody>
      </p:sp>
      <p:sp>
        <p:nvSpPr>
          <p:cNvPr id="5" name="Footer Placeholder 4">
            <a:extLst>
              <a:ext uri="{FF2B5EF4-FFF2-40B4-BE49-F238E27FC236}">
                <a16:creationId xmlns:a16="http://schemas.microsoft.com/office/drawing/2014/main" id="{49D639AC-03F2-4C81-B1D6-28D57FC8C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EFB36-9E7E-4133-861F-1B0AEF977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9F489-EBCE-4114-A456-A2DEF1D6A040}" type="slidenum">
              <a:rPr lang="en-US" smtClean="0"/>
              <a:t>‹#›</a:t>
            </a:fld>
            <a:endParaRPr lang="en-US"/>
          </a:p>
        </p:txBody>
      </p:sp>
    </p:spTree>
    <p:extLst>
      <p:ext uri="{BB962C8B-B14F-4D97-AF65-F5344CB8AC3E}">
        <p14:creationId xmlns:p14="http://schemas.microsoft.com/office/powerpoint/2010/main" val="136339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1.bp.blogspot.com/-XSnCl0SOXps/WfxZWMO6VAI/AAAAAAAAC18/8RbKirUOSgkLBuW5ksFx451my1uAKdW6gCEwYBhgL/s1600/capability%2Bcurve-Field%2Bheating%2Blimit.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circuitglobe.com/wp-content/uploads/2016/07/voltage-stability-equation-7-compressor.jpg" TargetMode="External"/><Relationship Id="rId7"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circuitglobe.com/wp-content/uploads/2016/07/voltage-stability-equation-8-compressor1.jpg" TargetMode="External"/><Relationship Id="rId10" Type="http://schemas.openxmlformats.org/officeDocument/2006/relationships/image" Target="../media/image13.jpeg"/><Relationship Id="rId4" Type="http://schemas.openxmlformats.org/officeDocument/2006/relationships/image" Target="../media/image8.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54B3-5EA6-4A69-BE12-3C261822C957}"/>
              </a:ext>
            </a:extLst>
          </p:cNvPr>
          <p:cNvSpPr>
            <a:spLocks noGrp="1"/>
          </p:cNvSpPr>
          <p:nvPr>
            <p:ph type="ctrTitle"/>
          </p:nvPr>
        </p:nvSpPr>
        <p:spPr/>
        <p:txBody>
          <a:bodyPr/>
          <a:lstStyle/>
          <a:p>
            <a:r>
              <a:rPr lang="en-US" dirty="0"/>
              <a:t>Voltage Stability</a:t>
            </a:r>
          </a:p>
        </p:txBody>
      </p:sp>
      <p:sp>
        <p:nvSpPr>
          <p:cNvPr id="3" name="Subtitle 2">
            <a:extLst>
              <a:ext uri="{FF2B5EF4-FFF2-40B4-BE49-F238E27FC236}">
                <a16:creationId xmlns:a16="http://schemas.microsoft.com/office/drawing/2014/main" id="{A6F0BED6-64F4-4397-98D6-C290F5DC28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801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9E9D-A292-41A8-AE91-0A15675F3D2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5CDF600-8C12-4F70-9E17-9778D9ED031E}"/>
              </a:ext>
            </a:extLst>
          </p:cNvPr>
          <p:cNvSpPr>
            <a:spLocks noGrp="1"/>
          </p:cNvSpPr>
          <p:nvPr>
            <p:ph idx="1"/>
          </p:nvPr>
        </p:nvSpPr>
        <p:spPr>
          <a:xfrm>
            <a:off x="172278" y="159026"/>
            <a:ext cx="11900452" cy="6698974"/>
          </a:xfrm>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At the steady-state power angle stability, δ = 90º so that as δ→∞</a:t>
            </a:r>
          </a:p>
          <a:p>
            <a:endParaRPr lang="en-US" dirty="0">
              <a:solidFill>
                <a:srgbClr val="222222"/>
              </a:solidFill>
              <a:latin typeface="Times New Roman" panose="02020603050405020304" pitchFamily="18" charset="0"/>
              <a:cs typeface="Times New Roman" panose="02020603050405020304" pitchFamily="18" charset="0"/>
            </a:endParaRPr>
          </a:p>
          <a:p>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Above equation represents steady-state voltage stability limit. It shows that, at steady state stability limit, the reactive power becomes infinite. This means that </a:t>
            </a:r>
            <a:r>
              <a:rPr lang="en-US" b="0" i="0" dirty="0" err="1">
                <a:solidFill>
                  <a:srgbClr val="222222"/>
                </a:solidFill>
                <a:effectLst/>
                <a:latin typeface="Times New Roman" panose="02020603050405020304" pitchFamily="18" charset="0"/>
                <a:cs typeface="Times New Roman" panose="02020603050405020304" pitchFamily="18" charset="0"/>
              </a:rPr>
              <a:t>dQ</a:t>
            </a:r>
            <a:r>
              <a:rPr lang="en-US" b="0" i="0" dirty="0">
                <a:solidFill>
                  <a:srgbClr val="222222"/>
                </a:solidFill>
                <a:effectLst/>
                <a:latin typeface="Times New Roman" panose="02020603050405020304" pitchFamily="18" charset="0"/>
                <a:cs typeface="Times New Roman" panose="02020603050405020304" pitchFamily="18" charset="0"/>
              </a:rPr>
              <a:t>/</a:t>
            </a:r>
            <a:r>
              <a:rPr lang="en-US" b="0" i="0" dirty="0" err="1">
                <a:solidFill>
                  <a:srgbClr val="222222"/>
                </a:solidFill>
                <a:effectLst/>
                <a:latin typeface="Times New Roman" panose="02020603050405020304" pitchFamily="18" charset="0"/>
                <a:cs typeface="Times New Roman" panose="02020603050405020304" pitchFamily="18" charset="0"/>
              </a:rPr>
              <a:t>dV</a:t>
            </a:r>
            <a:r>
              <a:rPr lang="en-US" b="0" i="0" baseline="-25000" dirty="0" err="1">
                <a:solidFill>
                  <a:srgbClr val="222222"/>
                </a:solidFill>
                <a:effectLst/>
                <a:latin typeface="Times New Roman" panose="02020603050405020304" pitchFamily="18" charset="0"/>
                <a:cs typeface="Times New Roman" panose="02020603050405020304" pitchFamily="18" charset="0"/>
              </a:rPr>
              <a:t>r</a:t>
            </a:r>
            <a:r>
              <a:rPr lang="en-US" b="0" i="0" dirty="0">
                <a:solidFill>
                  <a:srgbClr val="222222"/>
                </a:solidFill>
                <a:effectLst/>
                <a:latin typeface="Times New Roman" panose="02020603050405020304" pitchFamily="18" charset="0"/>
                <a:cs typeface="Times New Roman" panose="02020603050405020304" pitchFamily="18" charset="0"/>
              </a:rPr>
              <a:t> becomes zero. Hence the rotor angle stability limit under steady state conditions is coincident with steady state voltage stability limit. The voltage stability at steady state is also affected by the load.</a:t>
            </a:r>
            <a:endParaRPr lang="en-US" dirty="0">
              <a:latin typeface="Times New Roman" panose="02020603050405020304" pitchFamily="18" charset="0"/>
              <a:cs typeface="Times New Roman" panose="02020603050405020304" pitchFamily="18" charset="0"/>
            </a:endParaRPr>
          </a:p>
        </p:txBody>
      </p:sp>
      <p:sp>
        <p:nvSpPr>
          <p:cNvPr id="4" name="AutoShape 2" descr="voltage-stability-equation-13-">
            <a:extLst>
              <a:ext uri="{FF2B5EF4-FFF2-40B4-BE49-F238E27FC236}">
                <a16:creationId xmlns:a16="http://schemas.microsoft.com/office/drawing/2014/main" id="{D947A349-2BC0-4E1A-A596-080C6F3537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voltage-stability-equation-13-">
            <a:extLst>
              <a:ext uri="{FF2B5EF4-FFF2-40B4-BE49-F238E27FC236}">
                <a16:creationId xmlns:a16="http://schemas.microsoft.com/office/drawing/2014/main" id="{BB86103C-D249-4129-9C12-ED7DF91AF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986" y="727868"/>
            <a:ext cx="2271091" cy="74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5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C69C-37A6-4F3B-9AAE-D3DF08E88344}"/>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F6F87-99E0-484B-86D1-67C73FAF9B61}"/>
                  </a:ext>
                </a:extLst>
              </p:cNvPr>
              <p:cNvSpPr>
                <a:spLocks noGrp="1"/>
              </p:cNvSpPr>
              <p:nvPr>
                <p:ph idx="1"/>
              </p:nvPr>
            </p:nvSpPr>
            <p:spPr>
              <a:xfrm>
                <a:off x="-1" y="106016"/>
                <a:ext cx="12085983" cy="6586331"/>
              </a:xfrm>
            </p:spPr>
            <p:txBody>
              <a:bodyPr/>
              <a:lstStyle/>
              <a:p>
                <a:pPr marL="0" indent="0">
                  <a:buNone/>
                </a:pPr>
                <a:r>
                  <a:rPr lang="en-US" b="1" u="sng" dirty="0">
                    <a:latin typeface="Times New Roman" panose="02020603050405020304" pitchFamily="18" charset="0"/>
                    <a:cs typeface="Times New Roman" panose="02020603050405020304" pitchFamily="18" charset="0"/>
                  </a:rPr>
                  <a:t>Expression of real and reactive power flow</a:t>
                </a: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analyze the voltage instability, a simple 2-bus power system network is chosen. The system consists of a load fed from a voltage source E through a transmission line modeled as a series reactance. The load bus voltage can be written as</a:t>
                </a:r>
              </a:p>
              <a:p>
                <a:pPr marL="0" indent="0">
                  <a:buNone/>
                </a:pPr>
                <a:r>
                  <a:rPr lang="en-US" dirty="0">
                    <a:latin typeface="Times New Roman" panose="02020603050405020304" pitchFamily="18" charset="0"/>
                    <a:cs typeface="Times New Roman" panose="02020603050405020304" pitchFamily="18" charset="0"/>
                  </a:rPr>
                  <a:t>	V ∠δ = E − j X .I </a:t>
                </a:r>
              </a:p>
              <a:p>
                <a:pPr marL="0" indent="0">
                  <a:buNone/>
                </a:pPr>
                <a:r>
                  <a:rPr lang="en-US" dirty="0">
                    <a:latin typeface="Times New Roman" panose="02020603050405020304" pitchFamily="18" charset="0"/>
                    <a:cs typeface="Times New Roman" panose="02020603050405020304" pitchFamily="18" charset="0"/>
                  </a:rPr>
                  <a:t>The apparent power S transmitted over the line to the load is</a:t>
                </a:r>
              </a:p>
              <a:p>
                <a:pPr marL="0" indent="0">
                  <a:buNone/>
                </a:pPr>
                <a:r>
                  <a:rPr lang="pt-BR" dirty="0">
                    <a:latin typeface="Times New Roman" panose="02020603050405020304" pitchFamily="18" charset="0"/>
                    <a:cs typeface="Times New Roman" panose="02020603050405020304" pitchFamily="18" charset="0"/>
                  </a:rPr>
                  <a:t>	S = P + jQ = V . (I </a:t>
                </a:r>
                <a:r>
                  <a:rPr lang="pt-BR" baseline="30000" dirty="0">
                    <a:latin typeface="Times New Roman" panose="02020603050405020304" pitchFamily="18" charset="0"/>
                    <a:cs typeface="Times New Roman" panose="02020603050405020304" pitchFamily="18" charset="0"/>
                  </a:rPr>
                  <a:t>∗</a:t>
                </a:r>
                <a:r>
                  <a:rPr lang="pt-BR" dirty="0">
                    <a:latin typeface="Times New Roman" panose="02020603050405020304" pitchFamily="18" charset="0"/>
                    <a:cs typeface="Times New Roman" panose="02020603050405020304" pitchFamily="18" charset="0"/>
                  </a:rPr>
                  <a:t>)= V ∠δ.</a:t>
                </a:r>
                <a14:m>
                  <m:oMath xmlns:m="http://schemas.openxmlformats.org/officeDocument/2006/math">
                    <m:d>
                      <m:dPr>
                        <m:ctrlPr>
                          <a:rPr lang="en-US" b="0" i="1" smtClean="0">
                            <a:latin typeface="Cambria Math" panose="02040503050406030204" pitchFamily="18" charset="0"/>
                          </a:rPr>
                        </m:ctrlPr>
                      </m:dPr>
                      <m:e>
                        <m:f>
                          <m:fPr>
                            <m:ctrlPr>
                              <a:rPr lang="pt-BR" i="1" smtClean="0">
                                <a:latin typeface="Cambria Math" panose="02040503050406030204" pitchFamily="18" charset="0"/>
                              </a:rPr>
                            </m:ctrlPr>
                          </m:fPr>
                          <m:num>
                            <m:r>
                              <m:rPr>
                                <m:nor/>
                              </m:rPr>
                              <a:rPr lang="en-US" dirty="0">
                                <a:latin typeface="Times New Roman" panose="02020603050405020304" pitchFamily="18" charset="0"/>
                                <a:cs typeface="Times New Roman" panose="02020603050405020304" pitchFamily="18" charset="0"/>
                              </a:rPr>
                              <m:t>V</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δ</m:t>
                            </m:r>
                            <m:r>
                              <m:rPr>
                                <m:nor/>
                              </m:rPr>
                              <a:rPr lang="en-US" dirty="0">
                                <a:latin typeface="Times New Roman" panose="02020603050405020304" pitchFamily="18" charset="0"/>
                                <a:cs typeface="Times New Roman" panose="02020603050405020304" pitchFamily="18" charset="0"/>
                              </a:rPr>
                              <m:t> – </m:t>
                            </m:r>
                            <m:r>
                              <m:rPr>
                                <m:nor/>
                              </m:rPr>
                              <a:rPr lang="en-US" dirty="0">
                                <a:latin typeface="Times New Roman" panose="02020603050405020304" pitchFamily="18" charset="0"/>
                                <a:cs typeface="Times New Roman" panose="02020603050405020304" pitchFamily="18" charset="0"/>
                              </a:rPr>
                              <m:t>E</m:t>
                            </m:r>
                          </m:num>
                          <m:den>
                            <m:r>
                              <a:rPr lang="en-US" b="0" i="1" smtClean="0">
                                <a:latin typeface="Cambria Math" panose="02040503050406030204" pitchFamily="18" charset="0"/>
                              </a:rPr>
                              <m:t>−</m:t>
                            </m:r>
                            <m:r>
                              <a:rPr lang="en-US" b="0" i="1" smtClean="0">
                                <a:latin typeface="Cambria Math" panose="02040503050406030204" pitchFamily="18" charset="0"/>
                              </a:rPr>
                              <m:t>𝑗𝑋</m:t>
                            </m:r>
                          </m:den>
                        </m:f>
                      </m:e>
                    </m:d>
                    <m:r>
                      <a:rPr lang="en-US" b="0" i="1" smtClean="0">
                        <a:latin typeface="Cambria Math" panose="02040503050406030204" pitchFamily="18" charset="0"/>
                      </a:rPr>
                      <m:t>^</m:t>
                    </m:r>
                    <m:r>
                      <m:rPr>
                        <m:nor/>
                      </m:rPr>
                      <a:rPr lang="en-US" b="0" i="0" baseline="30000" smtClean="0">
                        <a:latin typeface="Times New Roman" panose="02020603050405020304" pitchFamily="18" charset="0"/>
                        <a:cs typeface="Times New Roman" panose="02020603050405020304" pitchFamily="18" charset="0"/>
                      </a:rPr>
                      <m:t>∗</m:t>
                    </m:r>
                  </m:oMath>
                </a14:m>
                <a:endParaRPr lang="en-US" baseline="30000" dirty="0">
                  <a:latin typeface="Times New Roman" panose="02020603050405020304" pitchFamily="18" charset="0"/>
                  <a:cs typeface="Times New Roman" panose="02020603050405020304" pitchFamily="18" charset="0"/>
                </a:endParaRPr>
              </a:p>
              <a:p>
                <a:pPr marL="0" indent="0">
                  <a:buNone/>
                </a:pP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𝑋</m:t>
                        </m:r>
                      </m:den>
                    </m:f>
                  </m:oMath>
                </a14:m>
                <a:r>
                  <a:rPr lang="en-US" dirty="0">
                    <a:latin typeface="Times New Roman" panose="02020603050405020304" pitchFamily="18" charset="0"/>
                    <a:cs typeface="Times New Roman" panose="02020603050405020304" pitchFamily="18" charset="0"/>
                  </a:rPr>
                  <a:t> (E.V cos </a:t>
                </a:r>
                <a:r>
                  <a:rPr lang="el-GR" dirty="0">
                    <a:latin typeface="Times New Roman" panose="02020603050405020304" pitchFamily="18" charset="0"/>
                    <a:cs typeface="Times New Roman" panose="02020603050405020304" pitchFamily="18" charset="0"/>
                  </a:rPr>
                  <a:t>δ + </a:t>
                </a:r>
                <a:r>
                  <a:rPr lang="en-US" dirty="0">
                    <a:latin typeface="Times New Roman" panose="02020603050405020304" pitchFamily="18" charset="0"/>
                    <a:cs typeface="Times New Roman" panose="02020603050405020304" pitchFamily="18" charset="0"/>
                  </a:rPr>
                  <a:t>j E.V sin </a:t>
                </a:r>
                <a:r>
                  <a:rPr lang="el-GR" dirty="0">
                    <a:latin typeface="Times New Roman" panose="02020603050405020304" pitchFamily="18" charset="0"/>
                    <a:cs typeface="Times New Roman" panose="02020603050405020304" pitchFamily="18" charset="0"/>
                  </a:rPr>
                  <a:t>δ − </a:t>
                </a:r>
                <a:r>
                  <a:rPr lang="en-US" dirty="0">
                    <a:latin typeface="Times New Roman" panose="02020603050405020304" pitchFamily="18" charset="0"/>
                    <a:cs typeface="Times New Roman" panose="02020603050405020304" pitchFamily="18" charset="0"/>
                  </a:rPr>
                  <a:t>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pPr marL="0" indent="0">
                  <a:buNone/>
                </a:pPr>
                <a:endParaRPr lang="en-US" baseline="30000" dirty="0"/>
              </a:p>
            </p:txBody>
          </p:sp>
        </mc:Choice>
        <mc:Fallback xmlns="">
          <p:sp>
            <p:nvSpPr>
              <p:cNvPr id="3" name="Content Placeholder 2">
                <a:extLst>
                  <a:ext uri="{FF2B5EF4-FFF2-40B4-BE49-F238E27FC236}">
                    <a16:creationId xmlns:a16="http://schemas.microsoft.com/office/drawing/2014/main" id="{940F6F87-99E0-484B-86D1-67C73FAF9B61}"/>
                  </a:ext>
                </a:extLst>
              </p:cNvPr>
              <p:cNvSpPr>
                <a:spLocks noGrp="1" noRot="1" noChangeAspect="1" noMove="1" noResize="1" noEditPoints="1" noAdjustHandles="1" noChangeArrowheads="1" noChangeShapeType="1" noTextEdit="1"/>
              </p:cNvSpPr>
              <p:nvPr>
                <p:ph idx="1"/>
              </p:nvPr>
            </p:nvSpPr>
            <p:spPr>
              <a:xfrm>
                <a:off x="-1" y="106016"/>
                <a:ext cx="12085983" cy="6586331"/>
              </a:xfrm>
              <a:blipFill>
                <a:blip r:embed="rId2"/>
                <a:stretch>
                  <a:fillRect l="-1009" t="-1573"/>
                </a:stretch>
              </a:blipFill>
            </p:spPr>
            <p:txBody>
              <a:bodyPr/>
              <a:lstStyle/>
              <a:p>
                <a:r>
                  <a:rPr lang="en-US">
                    <a:noFill/>
                  </a:rPr>
                  <a:t> </a:t>
                </a:r>
              </a:p>
            </p:txBody>
          </p:sp>
        </mc:Fallback>
      </mc:AlternateContent>
      <p:pic>
        <p:nvPicPr>
          <p:cNvPr id="6146" name="Picture 2" descr="Elementary two bus power system | Download Scientific Diagram">
            <a:extLst>
              <a:ext uri="{FF2B5EF4-FFF2-40B4-BE49-F238E27FC236}">
                <a16:creationId xmlns:a16="http://schemas.microsoft.com/office/drawing/2014/main" id="{AD48B62B-861C-4F04-B90C-5A8EB19AA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336" y="609600"/>
            <a:ext cx="6822385" cy="134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0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FFDA-E56B-47A7-8EB3-96E9181F795B}"/>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0D8519-7486-4E37-94B7-59EA2F5EC444}"/>
                  </a:ext>
                </a:extLst>
              </p:cNvPr>
              <p:cNvSpPr>
                <a:spLocks noGrp="1"/>
              </p:cNvSpPr>
              <p:nvPr>
                <p:ph idx="1"/>
              </p:nvPr>
            </p:nvSpPr>
            <p:spPr>
              <a:xfrm>
                <a:off x="92765" y="172278"/>
                <a:ext cx="11860696" cy="6520070"/>
              </a:xfrm>
            </p:spPr>
            <p:txBody>
              <a:bodyPr>
                <a:normAutofit lnSpcReduction="10000"/>
              </a:bodyPr>
              <a:lstStyle/>
              <a:p>
                <a:r>
                  <a:rPr lang="en-US" dirty="0">
                    <a:latin typeface="Times New Roman" panose="02020603050405020304" pitchFamily="18" charset="0"/>
                    <a:cs typeface="Times New Roman" panose="02020603050405020304" pitchFamily="18" charset="0"/>
                  </a:rPr>
                  <a:t>The active and reactive power delivered to the load can be written a	s</a:t>
                </a:r>
              </a:p>
              <a:p>
                <a:pPr marL="0" indent="0">
                  <a:buNone/>
                </a:pPr>
                <a:r>
                  <a:rPr lang="en-US" dirty="0">
                    <a:latin typeface="Times New Roman" panose="02020603050405020304" pitchFamily="18" charset="0"/>
                    <a:cs typeface="Times New Roman" panose="02020603050405020304" pitchFamily="18" charset="0"/>
                  </a:rPr>
                  <a:t>	P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𝑠𝑖𝑛</m:t>
                    </m:r>
                    <m:r>
                      <m:rPr>
                        <m:sty m:val="p"/>
                      </m:rPr>
                      <a:rPr lang="el-GR" b="0" i="1" smtClean="0">
                        <a:latin typeface="Cambria Math" panose="02040503050406030204" pitchFamily="18" charset="0"/>
                      </a:rPr>
                      <m:t>δ</m:t>
                    </m:r>
                  </m:oMath>
                </a14:m>
                <a:r>
                  <a:rPr lang="en-US" dirty="0">
                    <a:latin typeface="Times New Roman" panose="02020603050405020304" pitchFamily="18" charset="0"/>
                    <a:cs typeface="Times New Roman" panose="02020603050405020304" pitchFamily="18" charset="0"/>
                  </a:rPr>
                  <a:t>  …………………1)</a:t>
                </a:r>
              </a:p>
              <a:p>
                <a:pPr marL="0" indent="0">
                  <a:buNone/>
                </a:pPr>
                <a:r>
                  <a:rPr lang="en-US" dirty="0">
                    <a:latin typeface="Times New Roman" panose="02020603050405020304" pitchFamily="18" charset="0"/>
                    <a:cs typeface="Times New Roman" panose="02020603050405020304" pitchFamily="18" charset="0"/>
                  </a:rPr>
                  <a:t>	Q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𝑋</m:t>
                        </m:r>
                      </m:den>
                    </m:f>
                    <m:r>
                      <a:rPr lang="en-US" b="0" i="1" smtClean="0">
                        <a:latin typeface="Cambria Math" panose="02040503050406030204" pitchFamily="18" charset="0"/>
                      </a:rPr>
                      <m:t> </m:t>
                    </m:r>
                    <m:r>
                      <a:rPr lang="en-US" b="0" i="1" smtClean="0">
                        <a:latin typeface="Cambria Math" panose="02040503050406030204" pitchFamily="18" charset="0"/>
                      </a:rPr>
                      <m:t>𝑐𝑜𝑠</m:t>
                    </m:r>
                    <m:r>
                      <m:rPr>
                        <m:sty m:val="p"/>
                      </m:rPr>
                      <a:rPr lang="el-GR" b="0" i="1" smtClean="0">
                        <a:latin typeface="Cambria Math" panose="02040503050406030204" pitchFamily="18" charset="0"/>
                      </a:rPr>
                      <m:t>δ</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𝑉</m:t>
                        </m:r>
                        <m:r>
                          <a:rPr lang="en-US" b="0" i="1" baseline="30000" smtClean="0">
                            <a:latin typeface="Cambria Math" panose="02040503050406030204" pitchFamily="18" charset="0"/>
                          </a:rPr>
                          <m:t>2</m:t>
                        </m:r>
                      </m:num>
                      <m:den>
                        <m:r>
                          <a:rPr lang="en-US" i="1">
                            <a:latin typeface="Cambria Math" panose="02040503050406030204" pitchFamily="18" charset="0"/>
                          </a:rPr>
                          <m:t>𝑋</m:t>
                        </m:r>
                      </m:den>
                    </m:f>
                  </m:oMath>
                </a14:m>
                <a:r>
                  <a:rPr lang="en-US" dirty="0">
                    <a:latin typeface="Times New Roman" panose="02020603050405020304" pitchFamily="18" charset="0"/>
                    <a:cs typeface="Times New Roman" panose="02020603050405020304" pitchFamily="18" charset="0"/>
                  </a:rPr>
                  <a:t>    …………..2)</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u="sng" dirty="0">
                    <a:latin typeface="Times New Roman" panose="02020603050405020304" pitchFamily="18" charset="0"/>
                    <a:cs typeface="Times New Roman" panose="02020603050405020304" pitchFamily="18" charset="0"/>
                  </a:rPr>
                  <a:t>Examples of Voltage Instability of simple 2-bus system</a:t>
                </a:r>
              </a:p>
              <a:p>
                <a:pPr marL="0" indent="0">
                  <a:buNone/>
                </a:pPr>
                <a:r>
                  <a:rPr lang="en-US" dirty="0">
                    <a:latin typeface="Times New Roman" panose="02020603050405020304" pitchFamily="18" charset="0"/>
                    <a:cs typeface="Times New Roman" panose="02020603050405020304" pitchFamily="18" charset="0"/>
                  </a:rPr>
                  <a:t>Normalizing the terms in (1) and (2) with v = V/E , p = P.X/E</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and q = Q.X/E</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one obtains, </a:t>
                </a:r>
              </a:p>
              <a:p>
                <a:pPr marL="0" indent="0">
                  <a:buNone/>
                </a:pPr>
                <a:r>
                  <a:rPr lang="en-US" dirty="0">
                    <a:latin typeface="Times New Roman" panose="02020603050405020304" pitchFamily="18" charset="0"/>
                    <a:cs typeface="Times New Roman" panose="02020603050405020304" pitchFamily="18" charset="0"/>
                  </a:rPr>
                  <a:t>	p = v sin δ …………………..3) </a:t>
                </a:r>
              </a:p>
              <a:p>
                <a:pPr marL="0" indent="0">
                  <a:buNone/>
                </a:pPr>
                <a:r>
                  <a:rPr lang="en-US" dirty="0">
                    <a:latin typeface="Times New Roman" panose="02020603050405020304" pitchFamily="18" charset="0"/>
                    <a:cs typeface="Times New Roman" panose="02020603050405020304" pitchFamily="18" charset="0"/>
                  </a:rPr>
                  <a:t>	q = -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v cos δ ………….4) </a:t>
                </a:r>
              </a:p>
              <a:p>
                <a:pPr marL="0" indent="0">
                  <a:buNone/>
                </a:pPr>
                <a:r>
                  <a:rPr lang="en-US" dirty="0">
                    <a:latin typeface="Times New Roman" panose="02020603050405020304" pitchFamily="18" charset="0"/>
                    <a:cs typeface="Times New Roman" panose="02020603050405020304" pitchFamily="18" charset="0"/>
                  </a:rPr>
                  <a:t>Squaring the two equations above and rearranging, </a:t>
                </a:r>
              </a:p>
              <a:p>
                <a:pPr marL="0" indent="0">
                  <a:buNone/>
                </a:pPr>
                <a:r>
                  <a:rPr lang="en-US" dirty="0">
                    <a:latin typeface="Times New Roman" panose="02020603050405020304" pitchFamily="18" charset="0"/>
                    <a:cs typeface="Times New Roman" panose="02020603050405020304" pitchFamily="18" charset="0"/>
                  </a:rPr>
                  <a:t>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(sin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δ + cos</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δ) = p</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(q+v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v</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p</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q</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 q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v</a:t>
                </a:r>
                <a:r>
                  <a:rPr lang="en-US" baseline="30000" dirty="0">
                    <a:latin typeface="Times New Roman" panose="02020603050405020304" pitchFamily="18" charset="0"/>
                    <a:cs typeface="Times New Roman" panose="02020603050405020304" pitchFamily="18" charset="0"/>
                  </a:rPr>
                  <a:t>4</a:t>
                </a:r>
              </a:p>
              <a:p>
                <a:pPr marL="0" indent="0">
                  <a:buNone/>
                </a:pPr>
                <a:r>
                  <a:rPr lang="en-US" dirty="0">
                    <a:latin typeface="Times New Roman" panose="02020603050405020304" pitchFamily="18" charset="0"/>
                    <a:cs typeface="Times New Roman" panose="02020603050405020304" pitchFamily="18" charset="0"/>
                  </a:rPr>
                  <a:t> or,      v</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v</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(2q - 1) + (p</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+q</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0 </a:t>
                </a:r>
                <a:endParaRPr lang="en-US" b="1" u="sng"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60D8519-7486-4E37-94B7-59EA2F5EC444}"/>
                  </a:ext>
                </a:extLst>
              </p:cNvPr>
              <p:cNvSpPr>
                <a:spLocks noGrp="1" noRot="1" noChangeAspect="1" noMove="1" noResize="1" noEditPoints="1" noAdjustHandles="1" noChangeArrowheads="1" noChangeShapeType="1" noTextEdit="1"/>
              </p:cNvSpPr>
              <p:nvPr>
                <p:ph idx="1"/>
              </p:nvPr>
            </p:nvSpPr>
            <p:spPr>
              <a:xfrm>
                <a:off x="92765" y="172278"/>
                <a:ext cx="11860696" cy="6520070"/>
              </a:xfrm>
              <a:blipFill>
                <a:blip r:embed="rId2"/>
                <a:stretch>
                  <a:fillRect l="-1028" t="-2243"/>
                </a:stretch>
              </a:blipFill>
            </p:spPr>
            <p:txBody>
              <a:bodyPr/>
              <a:lstStyle/>
              <a:p>
                <a:r>
                  <a:rPr lang="en-US">
                    <a:noFill/>
                  </a:rPr>
                  <a:t> </a:t>
                </a:r>
              </a:p>
            </p:txBody>
          </p:sp>
        </mc:Fallback>
      </mc:AlternateContent>
    </p:spTree>
    <p:extLst>
      <p:ext uri="{BB962C8B-B14F-4D97-AF65-F5344CB8AC3E}">
        <p14:creationId xmlns:p14="http://schemas.microsoft.com/office/powerpoint/2010/main" val="218662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78F5-5DC0-4899-9BCA-74382F953403}"/>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9B5E33-5062-47BE-9DF6-DF0D014CAEA2}"/>
                  </a:ext>
                </a:extLst>
              </p:cNvPr>
              <p:cNvSpPr>
                <a:spLocks noGrp="1"/>
              </p:cNvSpPr>
              <p:nvPr>
                <p:ph idx="1"/>
              </p:nvPr>
            </p:nvSpPr>
            <p:spPr>
              <a:xfrm>
                <a:off x="132521" y="119270"/>
                <a:ext cx="11966713" cy="6573077"/>
              </a:xfrm>
            </p:spPr>
            <p:txBody>
              <a:bodyPr>
                <a:normAutofit fontScale="92500"/>
              </a:bodyPr>
              <a:lstStyle/>
              <a:p>
                <a:r>
                  <a:rPr lang="en-US" dirty="0">
                    <a:latin typeface="Times New Roman" panose="02020603050405020304" pitchFamily="18" charset="0"/>
                    <a:cs typeface="Times New Roman" panose="02020603050405020304" pitchFamily="18" charset="0"/>
                  </a:rPr>
                  <a:t>Positive real solutions of v from are given by</a:t>
                </a:r>
              </a:p>
              <a:p>
                <a:pPr marL="0" indent="0">
                  <a:buNone/>
                </a:pP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r>
                              <a:rPr lang="en-US" b="0" i="1" smtClean="0">
                                <a:latin typeface="Cambria Math" panose="02040503050406030204" pitchFamily="18" charset="0"/>
                              </a:rPr>
                              <m:t>𝑝</m:t>
                            </m:r>
                            <m:r>
                              <a:rPr lang="en-US" b="0" i="1" baseline="30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e>
                        </m:rad>
                      </m:e>
                    </m:rad>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plot of v on the p-q-v plane is shown in Figure .Corresponding to each point (</a:t>
                </a:r>
                <a:r>
                  <a:rPr lang="en-US" dirty="0" err="1">
                    <a:latin typeface="Times New Roman" panose="02020603050405020304" pitchFamily="18" charset="0"/>
                    <a:cs typeface="Times New Roman" panose="02020603050405020304" pitchFamily="18" charset="0"/>
                  </a:rPr>
                  <a:t>p,q</a:t>
                </a:r>
                <a:r>
                  <a:rPr lang="en-US" dirty="0">
                    <a:latin typeface="Times New Roman" panose="02020603050405020304" pitchFamily="18" charset="0"/>
                    <a:cs typeface="Times New Roman" panose="02020603050405020304" pitchFamily="18" charset="0"/>
                  </a:rPr>
                  <a:t>), there are two solutions for voltage, one is the high voltage or stable solution, which is the actual voltage at the bus, and the other one is the low voltage or unstable solution. The equator, along which the two solutions of v are equal, represents maximum power points. Starting from any operating point on the upper part of the surface, an increase in p or q or both brings the system closer to the maximum power point. An increase in p or q beyond the maximum power point makes the voltage unstable.</a:t>
                </a:r>
              </a:p>
              <a:p>
                <a:pPr marL="0" indent="0">
                  <a:buNone/>
                </a:pPr>
                <a:r>
                  <a:rPr lang="en-US" dirty="0">
                    <a:latin typeface="Times New Roman" panose="02020603050405020304" pitchFamily="18" charset="0"/>
                    <a:cs typeface="Times New Roman" panose="02020603050405020304" pitchFamily="18" charset="0"/>
                  </a:rPr>
                  <a:t>The preceding discussion illustrates voltage instability caused by an increase in system loading. In a real power system, voltage instability is caused by a combination of many additional factors which includes the transmission capability of the network, generator reactive power and voltage control limits, voltage sensitivity of the load, characteristics of reactive compensation devices, action of voltage control devices such as transformer under load tap changers (ULTCs) etc.</a:t>
                </a:r>
              </a:p>
            </p:txBody>
          </p:sp>
        </mc:Choice>
        <mc:Fallback xmlns="">
          <p:sp>
            <p:nvSpPr>
              <p:cNvPr id="3" name="Content Placeholder 2">
                <a:extLst>
                  <a:ext uri="{FF2B5EF4-FFF2-40B4-BE49-F238E27FC236}">
                    <a16:creationId xmlns:a16="http://schemas.microsoft.com/office/drawing/2014/main" id="{2C9B5E33-5062-47BE-9DF6-DF0D014CAEA2}"/>
                  </a:ext>
                </a:extLst>
              </p:cNvPr>
              <p:cNvSpPr>
                <a:spLocks noGrp="1" noRot="1" noChangeAspect="1" noMove="1" noResize="1" noEditPoints="1" noAdjustHandles="1" noChangeArrowheads="1" noChangeShapeType="1" noTextEdit="1"/>
              </p:cNvSpPr>
              <p:nvPr>
                <p:ph idx="1"/>
              </p:nvPr>
            </p:nvSpPr>
            <p:spPr>
              <a:xfrm>
                <a:off x="132521" y="119270"/>
                <a:ext cx="11966713" cy="6573077"/>
              </a:xfrm>
              <a:blipFill>
                <a:blip r:embed="rId2"/>
                <a:stretch>
                  <a:fillRect l="-917" t="-1484" r="-357" b="-1577"/>
                </a:stretch>
              </a:blipFill>
            </p:spPr>
            <p:txBody>
              <a:bodyPr/>
              <a:lstStyle/>
              <a:p>
                <a:r>
                  <a:rPr lang="en-US">
                    <a:noFill/>
                  </a:rPr>
                  <a:t> </a:t>
                </a:r>
              </a:p>
            </p:txBody>
          </p:sp>
        </mc:Fallback>
      </mc:AlternateContent>
    </p:spTree>
    <p:extLst>
      <p:ext uri="{BB962C8B-B14F-4D97-AF65-F5344CB8AC3E}">
        <p14:creationId xmlns:p14="http://schemas.microsoft.com/office/powerpoint/2010/main" val="50179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6955-DC8C-4F5B-8E91-314CC5728A1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A6D12E5-3325-4C8F-9E71-99464138F523}"/>
              </a:ext>
            </a:extLst>
          </p:cNvPr>
          <p:cNvSpPr>
            <a:spLocks noGrp="1"/>
          </p:cNvSpPr>
          <p:nvPr>
            <p:ph idx="1"/>
          </p:nvPr>
        </p:nvSpPr>
        <p:spPr/>
        <p:txBody>
          <a:bodyPr/>
          <a:lstStyle/>
          <a:p>
            <a:r>
              <a:rPr lang="en-GB" dirty="0"/>
              <a:t> </a:t>
            </a:r>
            <a:endParaRPr lang="en-US" dirty="0"/>
          </a:p>
        </p:txBody>
      </p:sp>
      <p:pic>
        <p:nvPicPr>
          <p:cNvPr id="7170" name="Picture 2" descr="Variation of bus voltage with active&#10;and reactive power loading.&#10; ">
            <a:extLst>
              <a:ext uri="{FF2B5EF4-FFF2-40B4-BE49-F238E27FC236}">
                <a16:creationId xmlns:a16="http://schemas.microsoft.com/office/drawing/2014/main" id="{45B3747E-603D-46F2-B822-967B3EB8D6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4" t="14744" r="11531" b="2968"/>
          <a:stretch/>
        </p:blipFill>
        <p:spPr bwMode="auto">
          <a:xfrm>
            <a:off x="490330" y="285614"/>
            <a:ext cx="10863470" cy="657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1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C15F-62B5-48E6-8308-DAD86E0CCA69}"/>
              </a:ext>
            </a:extLst>
          </p:cNvPr>
          <p:cNvSpPr>
            <a:spLocks noGrp="1"/>
          </p:cNvSpPr>
          <p:nvPr>
            <p:ph type="title"/>
          </p:nvPr>
        </p:nvSpPr>
        <p:spPr>
          <a:xfrm>
            <a:off x="400878" y="351873"/>
            <a:ext cx="10515600" cy="1325563"/>
          </a:xfrm>
        </p:spPr>
        <p:txBody>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CDA718-75ED-4DC1-AF44-478D9B05CFA5}"/>
                  </a:ext>
                </a:extLst>
              </p:cNvPr>
              <p:cNvSpPr>
                <a:spLocks noGrp="1"/>
              </p:cNvSpPr>
              <p:nvPr>
                <p:ph idx="1"/>
              </p:nvPr>
            </p:nvSpPr>
            <p:spPr>
              <a:xfrm>
                <a:off x="92765" y="0"/>
                <a:ext cx="11979965" cy="6858000"/>
              </a:xfrm>
            </p:spPr>
            <p:txBody>
              <a:bodyPr>
                <a:noAutofit/>
              </a:bodyPr>
              <a:lstStyle/>
              <a:p>
                <a:pPr marL="0" indent="0">
                  <a:buNone/>
                </a:pPr>
                <a:r>
                  <a:rPr lang="en-US" sz="1800" b="1" u="sng" dirty="0">
                    <a:latin typeface="Times New Roman" panose="02020603050405020304" pitchFamily="18" charset="0"/>
                    <a:cs typeface="Times New Roman" panose="02020603050405020304" pitchFamily="18" charset="0"/>
                  </a:rPr>
                  <a:t>Tools for voltage stability analysis</a:t>
                </a:r>
              </a:p>
              <a:p>
                <a:pPr marL="457200" lvl="1" indent="0">
                  <a:buNone/>
                </a:pPr>
                <a:r>
                  <a:rPr lang="en-US" sz="1800" dirty="0">
                    <a:latin typeface="Times New Roman" panose="02020603050405020304" pitchFamily="18" charset="0"/>
                    <a:cs typeface="Times New Roman" panose="02020603050405020304" pitchFamily="18" charset="0"/>
                  </a:rPr>
                  <a:t>      1. P-V curve method. </a:t>
                </a:r>
              </a:p>
              <a:p>
                <a:pPr marL="0" indent="0">
                  <a:buNone/>
                </a:pPr>
                <a:r>
                  <a:rPr lang="en-US" sz="1800" dirty="0">
                    <a:latin typeface="Times New Roman" panose="02020603050405020304" pitchFamily="18" charset="0"/>
                    <a:cs typeface="Times New Roman" panose="02020603050405020304" pitchFamily="18" charset="0"/>
                  </a:rPr>
                  <a:t>	2. V-Q curve method and reactive power reserve</a:t>
                </a:r>
              </a:p>
              <a:p>
                <a:pPr marL="457200" indent="-457200">
                  <a:buAutoNum type="arabicPeriod"/>
                </a:pPr>
                <a:r>
                  <a:rPr lang="en-US" sz="1800" b="1" dirty="0">
                    <a:latin typeface="Times New Roman" panose="02020603050405020304" pitchFamily="18" charset="0"/>
                    <a:cs typeface="Times New Roman" panose="02020603050405020304" pitchFamily="18" charset="0"/>
                  </a:rPr>
                  <a:t>P-V curve method</a:t>
                </a:r>
                <a:endParaRPr lang="en-US" sz="1800" b="1" u="sng"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Widely used methods of voltage stability analysis. </a:t>
                </a:r>
              </a:p>
              <a:p>
                <a:r>
                  <a:rPr lang="en-US" sz="1800" dirty="0">
                    <a:latin typeface="Times New Roman" panose="02020603050405020304" pitchFamily="18" charset="0"/>
                    <a:cs typeface="Times New Roman" panose="02020603050405020304" pitchFamily="18" charset="0"/>
                  </a:rPr>
                  <a:t>Gives the available amount of active power margin before the point of voltage instability. For radial systems, the voltage of the critical bus is monitored against the changes in real power consumption. </a:t>
                </a:r>
              </a:p>
              <a:p>
                <a:r>
                  <a:rPr lang="en-US" sz="1800" dirty="0">
                    <a:latin typeface="Times New Roman" panose="02020603050405020304" pitchFamily="18" charset="0"/>
                    <a:cs typeface="Times New Roman" panose="02020603050405020304" pitchFamily="18" charset="0"/>
                  </a:rPr>
                  <a:t>For a simple two-bus system equation  gives real solutions of v</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provided (1 – 4q – 4p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 0.</a:t>
                </a:r>
              </a:p>
              <a:p>
                <a:pPr marL="0" indent="0">
                  <a:buNone/>
                </a:pPr>
                <a:r>
                  <a:rPr lang="en-US" sz="1800" dirty="0">
                    <a:latin typeface="Times New Roman" panose="02020603050405020304" pitchFamily="18" charset="0"/>
                    <a:cs typeface="Times New Roman" panose="02020603050405020304" pitchFamily="18" charset="0"/>
                  </a:rPr>
                  <a:t>	Assuming a constant power factor load such that q/p = k (constant), the inequality can be expressed as, </a:t>
                </a:r>
              </a:p>
              <a:p>
                <a:pPr marL="0" indent="0">
                  <a:buNone/>
                </a:pPr>
                <a:r>
                  <a:rPr lang="en-US" sz="1800" dirty="0">
                    <a:latin typeface="Times New Roman" panose="02020603050405020304" pitchFamily="18" charset="0"/>
                    <a:cs typeface="Times New Roman" panose="02020603050405020304" pitchFamily="18" charset="0"/>
                  </a:rPr>
                  <a:t>	p </a:t>
                </a:r>
                <a14:m>
                  <m:oMath xmlns:m="http://schemas.openxmlformats.org/officeDocument/2006/math">
                    <m:r>
                      <a:rPr lang="en-US" sz="1800" b="0" i="1" smtClean="0">
                        <a:latin typeface="Cambria Math" panose="02040503050406030204" pitchFamily="18" charset="0"/>
                      </a:rPr>
                      <m:t>≤</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1</m:t>
                        </m:r>
                      </m:num>
                      <m:den>
                        <m:r>
                          <a:rPr lang="en-US" sz="1800" b="0" i="1" dirty="0" smtClean="0">
                            <a:latin typeface="Cambria Math" panose="02040503050406030204" pitchFamily="18" charset="0"/>
                          </a:rPr>
                          <m:t>2</m:t>
                        </m:r>
                      </m:den>
                    </m:f>
                  </m:oMath>
                </a14:m>
                <a:r>
                  <a:rPr lang="en-US" sz="1800" dirty="0">
                    <a:latin typeface="Times New Roman" panose="02020603050405020304" pitchFamily="18" charset="0"/>
                    <a:cs typeface="Times New Roman" panose="02020603050405020304" pitchFamily="18" charset="0"/>
                  </a:rPr>
                  <a:t> ((1 +k</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b="0" i="1" baseline="30000" smtClean="0">
                            <a:solidFill>
                              <a:schemeClr val="tx1"/>
                            </a:solidFill>
                            <a:latin typeface="Cambria Math" panose="02040503050406030204" pitchFamily="18" charset="0"/>
                          </a:rPr>
                        </m:ctrlPr>
                      </m:fPr>
                      <m:num>
                        <m:r>
                          <a:rPr lang="en-US" sz="1800" b="0" i="1" baseline="30000" smtClean="0">
                            <a:solidFill>
                              <a:schemeClr val="tx1"/>
                            </a:solidFill>
                            <a:latin typeface="Cambria Math" panose="02040503050406030204" pitchFamily="18" charset="0"/>
                          </a:rPr>
                          <m:t>1</m:t>
                        </m:r>
                      </m:num>
                      <m:den>
                        <m:r>
                          <a:rPr lang="en-US" sz="1800" b="0" i="1" baseline="30000" smtClean="0">
                            <a:solidFill>
                              <a:schemeClr val="tx1"/>
                            </a:solidFill>
                            <a:latin typeface="Cambria Math" panose="02040503050406030204" pitchFamily="18" charset="0"/>
                          </a:rPr>
                          <m:t>2</m:t>
                        </m:r>
                      </m:den>
                    </m:f>
                  </m:oMath>
                </a14:m>
                <a:r>
                  <a:rPr lang="en-US" sz="1800" dirty="0">
                    <a:solidFill>
                      <a:schemeClr val="tx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-k)   ……………………*)</a:t>
                </a:r>
              </a:p>
              <a:p>
                <a:pPr marL="0" indent="0">
                  <a:buNone/>
                </a:pPr>
                <a:r>
                  <a:rPr lang="en-US" sz="1800" dirty="0">
                    <a:latin typeface="Times New Roman" panose="02020603050405020304" pitchFamily="18" charset="0"/>
                    <a:cs typeface="Times New Roman" panose="02020603050405020304" pitchFamily="18" charset="0"/>
                  </a:rPr>
                  <a:t> For values of ‘p’ satisfying , there are two solutions of v as follows: </a:t>
                </a:r>
              </a:p>
              <a:p>
                <a:pPr marL="0" indent="0">
                  <a:buNone/>
                </a:pPr>
                <a:r>
                  <a:rPr lang="en-US" sz="1800" dirty="0">
                    <a:latin typeface="Times New Roman" panose="02020603050405020304" pitchFamily="18" charset="0"/>
                    <a:cs typeface="Times New Roman" panose="02020603050405020304" pitchFamily="18" charset="0"/>
                  </a:rPr>
                  <a:t>	v</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(1/2 – pk + (1/4 – pk – 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and </a:t>
                </a:r>
              </a:p>
              <a:p>
                <a:pPr marL="0" indent="0">
                  <a:buNone/>
                </a:pPr>
                <a:r>
                  <a:rPr lang="en-US" sz="1800" dirty="0">
                    <a:latin typeface="Times New Roman" panose="02020603050405020304" pitchFamily="18" charset="0"/>
                    <a:cs typeface="Times New Roman" panose="02020603050405020304" pitchFamily="18" charset="0"/>
                  </a:rPr>
                  <a:t>	v</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(1/2 – pk - (1/4 – pk – 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For real values of v1 and v2, the terms under the square roots should be positive. </a:t>
                </a:r>
              </a:p>
              <a:p>
                <a:pPr marL="0" indent="0">
                  <a:buNone/>
                </a:pPr>
                <a:r>
                  <a:rPr lang="en-US" sz="1800" dirty="0">
                    <a:latin typeface="Times New Roman" panose="02020603050405020304" pitchFamily="18" charset="0"/>
                    <a:cs typeface="Times New Roman" panose="02020603050405020304" pitchFamily="18" charset="0"/>
                  </a:rPr>
                  <a:t>	Hence, (1/2 – pk - (1/4 – pk – p2 ) </a:t>
                </a:r>
                <a:r>
                  <a:rPr lang="en-US" sz="1800" baseline="300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 0 </a:t>
                </a:r>
              </a:p>
              <a:p>
                <a:pPr marL="0" indent="0">
                  <a:buNone/>
                </a:pPr>
                <a:r>
                  <a:rPr lang="en-US" sz="1800" dirty="0">
                    <a:latin typeface="Times New Roman" panose="02020603050405020304" pitchFamily="18" charset="0"/>
                    <a:cs typeface="Times New Roman" panose="02020603050405020304" pitchFamily="18" charset="0"/>
                  </a:rPr>
                  <a:t>	or, p</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(k</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+ 1) ≥ 0         which is always true.</a:t>
                </a:r>
              </a:p>
              <a:p>
                <a:pPr marL="0" indent="0">
                  <a:buNone/>
                </a:pPr>
                <a:r>
                  <a:rPr lang="en-US" sz="1800" dirty="0">
                    <a:latin typeface="Times New Roman" panose="02020603050405020304" pitchFamily="18" charset="0"/>
                    <a:cs typeface="Times New Roman" panose="02020603050405020304" pitchFamily="18" charset="0"/>
                  </a:rPr>
                  <a:t> Hence equation (*) is the inequality that determines the maximum value of p. Thus, representing the load as a constant power factor type, with a suitably chosen power factor, the active power margin can be computed from equation (*). For different values of load power factors, i.e., for different corresponding values of ‘k’, the normalized values of load active power are shown in Figure below.</a:t>
                </a:r>
                <a:endParaRPr lang="en-US" sz="1800" b="1" u="sng"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9CDA718-75ED-4DC1-AF44-478D9B05CFA5}"/>
                  </a:ext>
                </a:extLst>
              </p:cNvPr>
              <p:cNvSpPr>
                <a:spLocks noGrp="1" noRot="1" noChangeAspect="1" noMove="1" noResize="1" noEditPoints="1" noAdjustHandles="1" noChangeArrowheads="1" noChangeShapeType="1" noTextEdit="1"/>
              </p:cNvSpPr>
              <p:nvPr>
                <p:ph idx="1"/>
              </p:nvPr>
            </p:nvSpPr>
            <p:spPr>
              <a:xfrm>
                <a:off x="92765" y="0"/>
                <a:ext cx="11979965" cy="6858000"/>
              </a:xfrm>
              <a:blipFill>
                <a:blip r:embed="rId2"/>
                <a:stretch>
                  <a:fillRect l="-407" t="-800" b="-3111"/>
                </a:stretch>
              </a:blipFill>
            </p:spPr>
            <p:txBody>
              <a:bodyPr/>
              <a:lstStyle/>
              <a:p>
                <a:r>
                  <a:rPr lang="en-US">
                    <a:noFill/>
                  </a:rPr>
                  <a:t> </a:t>
                </a:r>
              </a:p>
            </p:txBody>
          </p:sp>
        </mc:Fallback>
      </mc:AlternateContent>
    </p:spTree>
    <p:extLst>
      <p:ext uri="{BB962C8B-B14F-4D97-AF65-F5344CB8AC3E}">
        <p14:creationId xmlns:p14="http://schemas.microsoft.com/office/powerpoint/2010/main" val="113544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1C82-61BE-4429-9B22-DE754D948A51}"/>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34E83849-4F2B-4D5E-A1B3-E5F359596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4" y="325369"/>
            <a:ext cx="8163339" cy="6127750"/>
          </a:xfrm>
        </p:spPr>
      </p:pic>
    </p:spTree>
    <p:extLst>
      <p:ext uri="{BB962C8B-B14F-4D97-AF65-F5344CB8AC3E}">
        <p14:creationId xmlns:p14="http://schemas.microsoft.com/office/powerpoint/2010/main" val="59024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C263-4325-4256-BE01-62BB687AC78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B0EBE41-D7A3-44D0-B9D9-2174D23E3547}"/>
              </a:ext>
            </a:extLst>
          </p:cNvPr>
          <p:cNvSpPr>
            <a:spLocks noGrp="1"/>
          </p:cNvSpPr>
          <p:nvPr>
            <p:ph idx="1"/>
          </p:nvPr>
        </p:nvSpPr>
        <p:spPr>
          <a:xfrm>
            <a:off x="119270" y="225288"/>
            <a:ext cx="11234530" cy="5951676"/>
          </a:xfrm>
        </p:spPr>
        <p:txBody>
          <a:bodyPr/>
          <a:lstStyle/>
          <a:p>
            <a:r>
              <a:rPr lang="en-US" dirty="0">
                <a:latin typeface="Times New Roman" panose="02020603050405020304" pitchFamily="18" charset="0"/>
                <a:cs typeface="Times New Roman" panose="02020603050405020304" pitchFamily="18" charset="0"/>
              </a:rPr>
              <a:t>Figure shows that as the load on the system is increases, system moves towards voltage collapse point. Before reaching voltage collapse point, there exist several equilibrium points of operation. After crossing the load ability limit, system collapses as equilibrium is lost.</a:t>
            </a:r>
          </a:p>
          <a:p>
            <a:r>
              <a:rPr lang="en-US" dirty="0">
                <a:latin typeface="Times New Roman" panose="02020603050405020304" pitchFamily="18" charset="0"/>
                <a:cs typeface="Times New Roman" panose="02020603050405020304" pitchFamily="18" charset="0"/>
              </a:rPr>
              <a:t>Thus, For P-V curves, describe relation between nose of curve and maximum </a:t>
            </a:r>
            <a:r>
              <a:rPr lang="en-US" dirty="0" err="1">
                <a:latin typeface="Times New Roman" panose="02020603050405020304" pitchFamily="18" charset="0"/>
                <a:cs typeface="Times New Roman" panose="02020603050405020304" pitchFamily="18" charset="0"/>
              </a:rPr>
              <a:t>loadability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117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A280-885F-47ED-9937-9907D6C7B18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9748FDA-D5F3-4C77-9275-763DD3059CF9}"/>
              </a:ext>
            </a:extLst>
          </p:cNvPr>
          <p:cNvSpPr>
            <a:spLocks noGrp="1"/>
          </p:cNvSpPr>
          <p:nvPr>
            <p:ph idx="1"/>
          </p:nvPr>
        </p:nvSpPr>
        <p:spPr>
          <a:xfrm>
            <a:off x="0" y="0"/>
            <a:ext cx="12046226" cy="671885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2. </a:t>
            </a:r>
            <a:r>
              <a:rPr lang="en-US" b="1" u="sng" dirty="0">
                <a:latin typeface="Times New Roman" panose="02020603050405020304" pitchFamily="18" charset="0"/>
                <a:cs typeface="Times New Roman" panose="02020603050405020304" pitchFamily="18" charset="0"/>
              </a:rPr>
              <a:t>V-Q curve method and reactive power reserve </a:t>
            </a:r>
          </a:p>
          <a:p>
            <a:r>
              <a:rPr lang="en-US" dirty="0">
                <a:latin typeface="Times New Roman" panose="02020603050405020304" pitchFamily="18" charset="0"/>
                <a:cs typeface="Times New Roman" panose="02020603050405020304" pitchFamily="18" charset="0"/>
              </a:rPr>
              <a:t>Another possibility to demonstrate the capacity of the small system is to show the V-Q relation. </a:t>
            </a:r>
          </a:p>
          <a:p>
            <a:r>
              <a:rPr lang="en-US" dirty="0">
                <a:latin typeface="Times New Roman" panose="02020603050405020304" pitchFamily="18" charset="0"/>
                <a:cs typeface="Times New Roman" panose="02020603050405020304" pitchFamily="18" charset="0"/>
              </a:rPr>
              <a:t>The necessary amount of reactive power in the load end for a desired voltage level V at that bus is plotted</a:t>
            </a:r>
          </a:p>
          <a:p>
            <a:r>
              <a:rPr lang="en-US" dirty="0">
                <a:latin typeface="Times New Roman" panose="02020603050405020304" pitchFamily="18" charset="0"/>
                <a:cs typeface="Times New Roman" panose="02020603050405020304" pitchFamily="18" charset="0"/>
              </a:rPr>
              <a:t>Voltage security of a bus is closely related to the available reactive power reserve, which can be easily found from the V-Q curve of the bus under consideration. The reactive power margin is the MVAR distance between the operating point and either the nose point of the V-Q curve or the point where capacitor characteristics at the bus are tangent to the V-Q curve [1]. </a:t>
            </a:r>
          </a:p>
          <a:p>
            <a:r>
              <a:rPr lang="en-US" dirty="0">
                <a:latin typeface="Times New Roman" panose="02020603050405020304" pitchFamily="18" charset="0"/>
                <a:cs typeface="Times New Roman" panose="02020603050405020304" pitchFamily="18" charset="0"/>
              </a:rPr>
              <a:t>Stiffness of the bus can be qualitatively evaluated from the slope of the right portion of the V-Q curve. The greater the slope is, the less stiff is the bus, and therefore the more vulnerable to voltage collapse it is. Weak busses in the system can be determined from the slope of V-Q curve.</a:t>
            </a:r>
          </a:p>
          <a:p>
            <a:r>
              <a:rPr lang="en-US" dirty="0">
                <a:latin typeface="Times New Roman" panose="02020603050405020304" pitchFamily="18" charset="0"/>
                <a:cs typeface="Times New Roman" panose="02020603050405020304" pitchFamily="18" charset="0"/>
              </a:rPr>
              <a:t>For a range of values of voltage and different active power levels, normalized V-Q curves are shown in Figure</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88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6DC4-E43E-407A-80EE-7AB3F8A9E0E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E0A2BF3-2E50-41E8-A327-994D29E4C89C}"/>
              </a:ext>
            </a:extLst>
          </p:cNvPr>
          <p:cNvSpPr>
            <a:spLocks noGrp="1"/>
          </p:cNvSpPr>
          <p:nvPr>
            <p:ph idx="1"/>
          </p:nvPr>
        </p:nvSpPr>
        <p:spPr>
          <a:xfrm>
            <a:off x="159025" y="225286"/>
            <a:ext cx="11767931" cy="6480313"/>
          </a:xfrm>
        </p:spPr>
        <p:txBody>
          <a:bodyPr>
            <a:normAutofit/>
          </a:bodyPr>
          <a:lstStyle/>
          <a:p>
            <a:r>
              <a:rPr lang="en-US" sz="2400" dirty="0">
                <a:latin typeface="Times New Roman" panose="02020603050405020304" pitchFamily="18" charset="0"/>
                <a:cs typeface="Times New Roman" panose="02020603050405020304" pitchFamily="18" charset="0"/>
              </a:rPr>
              <a:t>The critical point or nose point of the characteristics corresponds to voltage where </a:t>
            </a:r>
            <a:r>
              <a:rPr lang="en-US" sz="2400" dirty="0" err="1">
                <a:latin typeface="Times New Roman" panose="02020603050405020304" pitchFamily="18" charset="0"/>
                <a:cs typeface="Times New Roman" panose="02020603050405020304" pitchFamily="18" charset="0"/>
              </a:rPr>
              <a:t>dQ</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dV</a:t>
            </a:r>
            <a:r>
              <a:rPr lang="en-US" sz="2400" dirty="0">
                <a:latin typeface="Times New Roman" panose="02020603050405020304" pitchFamily="18" charset="0"/>
                <a:cs typeface="Times New Roman" panose="02020603050405020304" pitchFamily="18" charset="0"/>
              </a:rPr>
              <a:t> becomes zero. If the minimum point of the V-Q curve is above the horizontal axis, then the system is reactive power deficient. Additional reactive power sources are needed to prevent a voltage collapse.</a:t>
            </a:r>
          </a:p>
          <a:p>
            <a:r>
              <a:rPr lang="en-US" sz="2400" dirty="0">
                <a:latin typeface="Times New Roman" panose="02020603050405020304" pitchFamily="18" charset="0"/>
                <a:cs typeface="Times New Roman" panose="02020603050405020304" pitchFamily="18" charset="0"/>
              </a:rPr>
              <a:t> In Figure below, curves for p=1.00 and p=0.75 signify reactive power deficient busses. Busses having V-Q curves below the horizontal axis have a positive reactive power margin. The system may still be called reactive power deficient, depending on the desired margin.</a:t>
            </a:r>
          </a:p>
        </p:txBody>
      </p:sp>
      <p:pic>
        <p:nvPicPr>
          <p:cNvPr id="5" name="Picture 4">
            <a:extLst>
              <a:ext uri="{FF2B5EF4-FFF2-40B4-BE49-F238E27FC236}">
                <a16:creationId xmlns:a16="http://schemas.microsoft.com/office/drawing/2014/main" id="{EED3E432-9F78-4DA1-A3E1-C9ACDDE22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703442"/>
            <a:ext cx="7328453" cy="3929271"/>
          </a:xfrm>
          <a:prstGeom prst="rect">
            <a:avLst/>
          </a:prstGeom>
        </p:spPr>
      </p:pic>
    </p:spTree>
    <p:extLst>
      <p:ext uri="{BB962C8B-B14F-4D97-AF65-F5344CB8AC3E}">
        <p14:creationId xmlns:p14="http://schemas.microsoft.com/office/powerpoint/2010/main" val="259778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9FF1-1D8D-442A-9E86-8973486F0C6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58AF68C-D006-4AB8-BF3A-682AD639D68D}"/>
              </a:ext>
            </a:extLst>
          </p:cNvPr>
          <p:cNvSpPr>
            <a:spLocks noGrp="1"/>
          </p:cNvSpPr>
          <p:nvPr>
            <p:ph idx="1"/>
          </p:nvPr>
        </p:nvSpPr>
        <p:spPr>
          <a:xfrm>
            <a:off x="145774" y="92764"/>
            <a:ext cx="12046226" cy="6765235"/>
          </a:xfrm>
        </p:spPr>
        <p:txBody>
          <a:bodyPr>
            <a:normAutofit/>
          </a:bodyPr>
          <a:lstStyle/>
          <a:p>
            <a:pPr marL="0" indent="0">
              <a:buNone/>
            </a:pPr>
            <a:r>
              <a:rPr lang="en-US" b="1" dirty="0"/>
              <a:t>Introduction</a:t>
            </a:r>
          </a:p>
          <a:p>
            <a:r>
              <a:rPr lang="en-US" dirty="0"/>
              <a:t>Maintaining a stable and secure operation of a power system is therefore a very important and challenging issue.</a:t>
            </a:r>
          </a:p>
          <a:p>
            <a:r>
              <a:rPr lang="en-US" dirty="0"/>
              <a:t>Voltage stability issues are of major concern worldwide. One reason is the significant number of black-outs which have occurred and which frequently have involved voltage stability issues.</a:t>
            </a:r>
          </a:p>
          <a:p>
            <a:r>
              <a:rPr lang="en-US" dirty="0"/>
              <a:t>Voltage instability phenomena are the ones in which the receiving end voltage decreases well below its normal value and does not come back even after setting restoring mechanisms such as VAR compensators, or continues to oscillate for lack of damping against the disturbances.</a:t>
            </a:r>
          </a:p>
          <a:p>
            <a:r>
              <a:rPr lang="en-US" dirty="0"/>
              <a:t>“voltage instability stems from the attempt of load dynamics to restore power consumption beyond the capability of the combined transmission and generation system” </a:t>
            </a:r>
          </a:p>
        </p:txBody>
      </p:sp>
    </p:spTree>
    <p:extLst>
      <p:ext uri="{BB962C8B-B14F-4D97-AF65-F5344CB8AC3E}">
        <p14:creationId xmlns:p14="http://schemas.microsoft.com/office/powerpoint/2010/main" val="62263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CA80-BD15-434C-9BF6-BDDFC1A172F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58989D9-1374-4910-AEA2-B84A152F5685}"/>
              </a:ext>
            </a:extLst>
          </p:cNvPr>
          <p:cNvSpPr>
            <a:spLocks noGrp="1"/>
          </p:cNvSpPr>
          <p:nvPr>
            <p:ph idx="1"/>
          </p:nvPr>
        </p:nvSpPr>
        <p:spPr>
          <a:xfrm>
            <a:off x="124691" y="110836"/>
            <a:ext cx="12067309" cy="6608619"/>
          </a:xfrm>
        </p:spPr>
        <p:txBody>
          <a:bodyPr/>
          <a:lstStyle/>
          <a:p>
            <a:pPr marL="0" indent="0">
              <a:buNone/>
            </a:pPr>
            <a:r>
              <a:rPr lang="en-US" b="1" u="sng" dirty="0"/>
              <a:t>Generation Capability Curve</a:t>
            </a:r>
          </a:p>
          <a:p>
            <a:r>
              <a:rPr lang="en-US" b="1" i="0" dirty="0">
                <a:solidFill>
                  <a:srgbClr val="000000"/>
                </a:solidFill>
                <a:effectLst/>
                <a:latin typeface="Roboto" panose="02000000000000000000" pitchFamily="2" charset="0"/>
              </a:rPr>
              <a:t> </a:t>
            </a:r>
            <a:r>
              <a:rPr lang="en-US" sz="2400" i="0" dirty="0">
                <a:effectLst/>
                <a:latin typeface="Times New Roman" panose="02020603050405020304" pitchFamily="18" charset="0"/>
                <a:cs typeface="Times New Roman" panose="02020603050405020304" pitchFamily="18" charset="0"/>
              </a:rPr>
              <a:t>Generator Capability Curves of the synchronous generator tells about the limits in which a generator can continue its operation without any damage. It also recognized as the functioning chart of the synchronous generator.</a:t>
            </a:r>
          </a:p>
          <a:p>
            <a:r>
              <a:rPr lang="en-US" sz="2400" i="0" dirty="0">
                <a:effectLst/>
                <a:latin typeface="Times New Roman" panose="02020603050405020304" pitchFamily="18" charset="0"/>
                <a:cs typeface="Times New Roman" panose="02020603050405020304" pitchFamily="18" charset="0"/>
              </a:rPr>
              <a:t>Capability Curve of a Synchronous Generator defines a boundary within which the machine can operate safely i.e. reflects the maximum active and reactive power that a synchronous generator can deliver at its terminals.</a:t>
            </a:r>
          </a:p>
          <a:p>
            <a:r>
              <a:rPr lang="en-US" sz="2400" i="0" dirty="0">
                <a:effectLst/>
                <a:latin typeface="Times New Roman" panose="02020603050405020304" pitchFamily="18" charset="0"/>
                <a:cs typeface="Times New Roman" panose="02020603050405020304" pitchFamily="18" charset="0"/>
              </a:rPr>
              <a:t>Active power delivered by generator is only limited by the power delivering capability of turbine. But the reactive power which a generator can deliver continuously without over heating is governed by three limits: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Armature Current Limit, </a:t>
            </a:r>
          </a:p>
          <a:p>
            <a:pPr marL="0" indent="0">
              <a:buNone/>
            </a:pPr>
            <a:r>
              <a:rPr lang="en-US" sz="2400" dirty="0">
                <a:latin typeface="Times New Roman" panose="02020603050405020304" pitchFamily="18" charset="0"/>
                <a:cs typeface="Times New Roman" panose="02020603050405020304" pitchFamily="18" charset="0"/>
              </a:rPr>
              <a:t>	ii) </a:t>
            </a:r>
            <a:r>
              <a:rPr lang="en-US" sz="2400" i="0" dirty="0">
                <a:effectLst/>
                <a:latin typeface="Times New Roman" panose="02020603050405020304" pitchFamily="18" charset="0"/>
                <a:cs typeface="Times New Roman" panose="02020603050405020304" pitchFamily="18" charset="0"/>
              </a:rPr>
              <a:t>Field Current Limit and </a:t>
            </a:r>
          </a:p>
          <a:p>
            <a:pPr marL="0" indent="0">
              <a:buNone/>
            </a:pPr>
            <a:r>
              <a:rPr lang="en-US" sz="2400" dirty="0">
                <a:latin typeface="Times New Roman" panose="02020603050405020304" pitchFamily="18" charset="0"/>
                <a:cs typeface="Times New Roman" panose="02020603050405020304" pitchFamily="18" charset="0"/>
              </a:rPr>
              <a:t>	iii) </a:t>
            </a:r>
            <a:r>
              <a:rPr lang="en-US" sz="2400" i="0" dirty="0">
                <a:effectLst/>
                <a:latin typeface="Times New Roman" panose="02020603050405020304" pitchFamily="18" charset="0"/>
                <a:cs typeface="Times New Roman" panose="02020603050405020304" pitchFamily="18" charset="0"/>
              </a:rPr>
              <a:t>End Part Heating Limit</a:t>
            </a:r>
            <a:endParaRPr lang="en-US"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340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DEE3-FB71-4779-9153-F66895423D5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4A6A812-3F2B-4993-BA46-6CF4A7E2FB57}"/>
              </a:ext>
            </a:extLst>
          </p:cNvPr>
          <p:cNvSpPr>
            <a:spLocks noGrp="1"/>
          </p:cNvSpPr>
          <p:nvPr>
            <p:ph idx="1"/>
          </p:nvPr>
        </p:nvSpPr>
        <p:spPr>
          <a:xfrm>
            <a:off x="138545" y="138544"/>
            <a:ext cx="12053455" cy="6719455"/>
          </a:xfrm>
        </p:spPr>
        <p:txBody>
          <a:bodyPr>
            <a:normAutofit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latin typeface="Times New Roman" panose="02020603050405020304" pitchFamily="18" charset="0"/>
                <a:cs typeface="Times New Roman" panose="02020603050405020304" pitchFamily="18" charset="0"/>
              </a:rPr>
              <a:t>Armature Current Limit</a:t>
            </a:r>
            <a:endParaRPr kumimoji="0" lang="en-US" altLang="en-US" sz="2400" b="0" i="0" u="sng"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Armature current is the load current in the </a:t>
            </a:r>
            <a:r>
              <a:rPr lang="en-US" altLang="en-US" dirty="0">
                <a:latin typeface="Times New Roman" panose="02020603050405020304" pitchFamily="18" charset="0"/>
                <a:cs typeface="Times New Roman" panose="02020603050405020304" pitchFamily="18" charset="0"/>
              </a:rPr>
              <a:t>stator winding</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Let the armature current is I. This current will lead to heating of stator winding due to </a:t>
            </a:r>
            <a:r>
              <a:rPr lang="en-US" altLang="en-US" dirty="0">
                <a:latin typeface="Times New Roman" panose="02020603050405020304" pitchFamily="18" charset="0"/>
                <a:cs typeface="Times New Roman" panose="02020603050405020304" pitchFamily="18" charset="0"/>
              </a:rPr>
              <a:t>ohmic loss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I</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R in the resistance of stator winding. This means that, a constraint is put by the limit of cooling of generator stator winding. Ideally there is a balance between the heat produced by I</a:t>
            </a:r>
            <a:r>
              <a:rPr kumimoji="0" lang="en-US" altLang="en-US" sz="16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R loss and cooling of stator winding. But if the heating of stator winding is more than its cooling then it will lead to excessive heating and consequent damage to armature of generator.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Therefore the armature current of Generator shall not exceed the design maximum value. Let’s us now try to plot this armature current limit on P-Q plane.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As we know that complex power is given as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P+jQ</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VI* where I* is conjugate of I.</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VI(</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CosØ</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jSinØ</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Taking modulus to both sides, we get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P</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Q</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 (VI)</a:t>
            </a:r>
            <a:r>
              <a:rPr kumimoji="0" lang="en-US" altLang="en-US" sz="3500"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sz="35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which is an equation of circle with center at origin and of radius VI as shown below.</a:t>
            </a:r>
            <a:endParaRPr kumimoji="0" lang="en-US" altLang="en-US" sz="40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061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E58B-AB5F-41CD-8CDC-339BC93C4ED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3808DDE-0619-460B-8D1B-F6C25FA961F3}"/>
              </a:ext>
            </a:extLst>
          </p:cNvPr>
          <p:cNvSpPr>
            <a:spLocks noGrp="1"/>
          </p:cNvSpPr>
          <p:nvPr>
            <p:ph idx="1"/>
          </p:nvPr>
        </p:nvSpPr>
        <p:spPr>
          <a:xfrm>
            <a:off x="152400" y="365124"/>
            <a:ext cx="11831782" cy="6382039"/>
          </a:xfrm>
        </p:spPr>
        <p:txBody>
          <a:bodyPr/>
          <a:lstStyle/>
          <a:p>
            <a:endParaRPr lang="en-US" b="0" i="0" dirty="0">
              <a:solidFill>
                <a:srgbClr val="3A3A3A"/>
              </a:solidFill>
              <a:effectLst/>
              <a:latin typeface="arial" panose="020B0604020202020204" pitchFamily="34" charset="0"/>
            </a:endParaRPr>
          </a:p>
          <a:p>
            <a:endParaRPr lang="en-US" dirty="0">
              <a:solidFill>
                <a:srgbClr val="3A3A3A"/>
              </a:solidFill>
              <a:latin typeface="arial" panose="020B0604020202020204" pitchFamily="34" charset="0"/>
            </a:endParaRPr>
          </a:p>
          <a:p>
            <a:endParaRPr lang="en-US" b="0" i="0" dirty="0">
              <a:solidFill>
                <a:srgbClr val="3A3A3A"/>
              </a:solidFill>
              <a:effectLst/>
              <a:latin typeface="arial" panose="020B0604020202020204" pitchFamily="34" charset="0"/>
            </a:endParaRPr>
          </a:p>
          <a:p>
            <a:endParaRPr lang="en-US" dirty="0">
              <a:solidFill>
                <a:srgbClr val="3A3A3A"/>
              </a:solidFill>
              <a:latin typeface="arial" panose="020B0604020202020204" pitchFamily="34" charset="0"/>
            </a:endParaRPr>
          </a:p>
          <a:p>
            <a:endParaRPr lang="en-US" b="0" i="0" dirty="0">
              <a:solidFill>
                <a:srgbClr val="3A3A3A"/>
              </a:solidFill>
              <a:effectLst/>
              <a:latin typeface="arial" panose="020B0604020202020204" pitchFamily="34" charset="0"/>
            </a:endParaRPr>
          </a:p>
          <a:p>
            <a:endParaRPr lang="en-US" dirty="0">
              <a:solidFill>
                <a:srgbClr val="3A3A3A"/>
              </a:solidFill>
              <a:latin typeface="arial" panose="020B0604020202020204" pitchFamily="34" charset="0"/>
            </a:endParaRPr>
          </a:p>
          <a:p>
            <a:endParaRPr lang="en-US" b="0" i="0" dirty="0">
              <a:solidFill>
                <a:srgbClr val="3A3A3A"/>
              </a:solidFill>
              <a:effectLst/>
              <a:latin typeface="arial" panose="020B0604020202020204" pitchFamily="34" charset="0"/>
            </a:endParaRPr>
          </a:p>
          <a:p>
            <a:r>
              <a:rPr lang="en-US" b="0" i="0" dirty="0">
                <a:effectLst/>
                <a:latin typeface="Times New Roman" panose="02020603050405020304" pitchFamily="18" charset="0"/>
                <a:cs typeface="Times New Roman" panose="02020603050405020304" pitchFamily="18" charset="0"/>
              </a:rPr>
              <a:t>The above circle represent the armature current heating limit on generator operation. Generator shall always be operated under the circle to avoid heating.</a:t>
            </a:r>
            <a:endParaRPr lang="en-US" dirty="0">
              <a:latin typeface="Times New Roman" panose="02020603050405020304" pitchFamily="18" charset="0"/>
              <a:cs typeface="Times New Roman" panose="02020603050405020304" pitchFamily="18" charset="0"/>
            </a:endParaRPr>
          </a:p>
        </p:txBody>
      </p:sp>
      <p:pic>
        <p:nvPicPr>
          <p:cNvPr id="2050" name="Picture 2" descr="capability curve-armature heating limit">
            <a:extLst>
              <a:ext uri="{FF2B5EF4-FFF2-40B4-BE49-F238E27FC236}">
                <a16:creationId xmlns:a16="http://schemas.microsoft.com/office/drawing/2014/main" id="{89C03C92-0E7B-4E77-9855-E733E865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8" y="123825"/>
            <a:ext cx="5652655" cy="354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4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7F6A-FD3A-4D8F-855B-9D9BF442FC7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BE09B42-A723-4ADD-816B-36A0FFF8DE25}"/>
              </a:ext>
            </a:extLst>
          </p:cNvPr>
          <p:cNvSpPr>
            <a:spLocks noGrp="1"/>
          </p:cNvSpPr>
          <p:nvPr>
            <p:ph idx="1"/>
          </p:nvPr>
        </p:nvSpPr>
        <p:spPr>
          <a:xfrm>
            <a:off x="0" y="0"/>
            <a:ext cx="12081164" cy="6858000"/>
          </a:xfrm>
        </p:spPr>
        <p:txBody>
          <a:bodyPr>
            <a:normAutofit/>
          </a:bodyPr>
          <a:lstStyle/>
          <a:p>
            <a:pPr marL="0" indent="0" algn="just">
              <a:buNone/>
            </a:pPr>
            <a:r>
              <a:rPr lang="en-US" sz="1800" b="1" i="0" u="sng" dirty="0">
                <a:effectLst/>
                <a:latin typeface="Times New Roman" panose="02020603050405020304" pitchFamily="18" charset="0"/>
                <a:cs typeface="Times New Roman" panose="02020603050405020304" pitchFamily="18" charset="0"/>
              </a:rPr>
              <a:t>Field Current Limit</a:t>
            </a:r>
            <a:endParaRPr lang="en-US" b="1" i="0" u="sng"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A maximum limit on the value of field current is imposed by the heating in the field winding due to I</a:t>
            </a:r>
            <a:r>
              <a:rPr lang="en-US" sz="1800" b="0" i="0" baseline="-25000" dirty="0">
                <a:effectLst/>
                <a:latin typeface="Times New Roman" panose="02020603050405020304" pitchFamily="18" charset="0"/>
                <a:cs typeface="Times New Roman" panose="02020603050405020304" pitchFamily="18" charset="0"/>
              </a:rPr>
              <a:t>f</a:t>
            </a:r>
            <a:r>
              <a:rPr lang="en-US" sz="1800" b="0" i="0" baseline="30000" dirty="0">
                <a:effectLst/>
                <a:latin typeface="Times New Roman" panose="02020603050405020304" pitchFamily="18" charset="0"/>
                <a:cs typeface="Times New Roman" panose="02020603050405020304" pitchFamily="18" charset="0"/>
              </a:rPr>
              <a:t>2</a:t>
            </a:r>
            <a:r>
              <a:rPr lang="en-US" sz="1800" b="0" i="0" dirty="0">
                <a:effectLst/>
                <a:latin typeface="Times New Roman" panose="02020603050405020304" pitchFamily="18" charset="0"/>
                <a:cs typeface="Times New Roman" panose="02020603050405020304" pitchFamily="18" charset="0"/>
              </a:rPr>
              <a:t>R loss where R is the </a:t>
            </a:r>
            <a:r>
              <a:rPr lang="en-US" sz="1800" dirty="0">
                <a:latin typeface="Times New Roman" panose="02020603050405020304" pitchFamily="18" charset="0"/>
                <a:cs typeface="Times New Roman" panose="02020603050405020304" pitchFamily="18" charset="0"/>
              </a:rPr>
              <a:t>resistance</a:t>
            </a:r>
            <a:r>
              <a:rPr lang="en-US" sz="1800" b="0" i="0" dirty="0">
                <a:effectLst/>
                <a:latin typeface="Times New Roman" panose="02020603050405020304" pitchFamily="18" charset="0"/>
                <a:cs typeface="Times New Roman" panose="02020603050405020304" pitchFamily="18" charset="0"/>
              </a:rPr>
              <a:t> of field winding. This means that generator can only supply / absorb a fixed maximum value of reactive power. We know that,</a:t>
            </a:r>
            <a:r>
              <a:rPr lang="en-US" b="0"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E = V</a:t>
            </a:r>
            <a:r>
              <a:rPr lang="en-US" sz="1800" b="0" i="0" baseline="-25000" dirty="0">
                <a:effectLst/>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 + </a:t>
            </a:r>
            <a:r>
              <a:rPr lang="en-US" sz="1800" b="0" i="0" dirty="0" err="1">
                <a:effectLst/>
                <a:latin typeface="Times New Roman" panose="02020603050405020304" pitchFamily="18" charset="0"/>
                <a:cs typeface="Times New Roman" panose="02020603050405020304" pitchFamily="18" charset="0"/>
              </a:rPr>
              <a:t>jIX</a:t>
            </a:r>
            <a:r>
              <a:rPr lang="en-US" sz="1800" b="0" i="0" baseline="-25000" dirty="0" err="1">
                <a:effectLst/>
                <a:latin typeface="Times New Roman" panose="02020603050405020304" pitchFamily="18" charset="0"/>
                <a:cs typeface="Times New Roman" panose="02020603050405020304" pitchFamily="18" charset="0"/>
              </a:rPr>
              <a:t>s</a:t>
            </a: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sz="1800" b="0" i="0" dirty="0">
                <a:effectLst/>
                <a:latin typeface="Times New Roman" panose="02020603050405020304" pitchFamily="18" charset="0"/>
                <a:cs typeface="Times New Roman" panose="02020603050405020304" pitchFamily="18" charset="0"/>
              </a:rPr>
              <a:t>	where E is no load excitation voltage, V</a:t>
            </a:r>
            <a:r>
              <a:rPr lang="en-US" sz="1800" b="0" i="0" baseline="-25000" dirty="0">
                <a:effectLst/>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 is terminal voltage, I is load current and </a:t>
            </a:r>
            <a:r>
              <a:rPr lang="en-US" sz="1800" b="0" i="0" dirty="0" err="1">
                <a:effectLst/>
                <a:latin typeface="Times New Roman" panose="02020603050405020304" pitchFamily="18" charset="0"/>
                <a:cs typeface="Times New Roman" panose="02020603050405020304" pitchFamily="18" charset="0"/>
              </a:rPr>
              <a:t>X</a:t>
            </a:r>
            <a:r>
              <a:rPr lang="en-US" sz="1800" b="0" i="0" baseline="-25000" dirty="0" err="1">
                <a:effectLst/>
                <a:latin typeface="Times New Roman" panose="02020603050405020304" pitchFamily="18" charset="0"/>
                <a:cs typeface="Times New Roman" panose="02020603050405020304" pitchFamily="18" charset="0"/>
              </a:rPr>
              <a:t>s</a:t>
            </a:r>
            <a:r>
              <a:rPr lang="en-US" sz="1800" b="0" i="0" dirty="0">
                <a:effectLst/>
                <a:latin typeface="Times New Roman" panose="02020603050405020304" pitchFamily="18" charset="0"/>
                <a:cs typeface="Times New Roman" panose="02020603050405020304" pitchFamily="18" charset="0"/>
              </a:rPr>
              <a:t> is synchronous impedance of Generator. The above equation can be represented by the phasor as shown below.</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From the above phasor,</a:t>
            </a:r>
          </a:p>
          <a:p>
            <a:pPr marL="0" indent="0" algn="just">
              <a:buNone/>
            </a:pP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X</a:t>
            </a:r>
            <a:r>
              <a:rPr lang="en-US" sz="2400" b="0" i="0" baseline="-25000" dirty="0" err="1">
                <a:effectLst/>
                <a:latin typeface="Times New Roman" panose="02020603050405020304" pitchFamily="18" charset="0"/>
                <a:cs typeface="Times New Roman" panose="02020603050405020304" pitchFamily="18" charset="0"/>
              </a:rPr>
              <a:t>s</a:t>
            </a:r>
            <a:r>
              <a:rPr lang="en-US" sz="2400" b="0" i="0" dirty="0" err="1">
                <a:effectLst/>
                <a:latin typeface="Times New Roman" panose="02020603050405020304" pitchFamily="18" charset="0"/>
                <a:cs typeface="Times New Roman" panose="02020603050405020304" pitchFamily="18" charset="0"/>
              </a:rPr>
              <a:t>ICosØ</a:t>
            </a:r>
            <a:r>
              <a:rPr lang="en-US" sz="2400" b="0" i="0" dirty="0">
                <a:effectLst/>
                <a:latin typeface="Times New Roman" panose="02020603050405020304" pitchFamily="18" charset="0"/>
                <a:cs typeface="Times New Roman" panose="02020603050405020304" pitchFamily="18" charset="0"/>
              </a:rPr>
              <a:t> = </a:t>
            </a:r>
            <a:r>
              <a:rPr lang="en-US" sz="2400" b="0" i="0" dirty="0" err="1">
                <a:effectLst/>
                <a:latin typeface="Times New Roman" panose="02020603050405020304" pitchFamily="18" charset="0"/>
                <a:cs typeface="Times New Roman" panose="02020603050405020304" pitchFamily="18" charset="0"/>
              </a:rPr>
              <a:t>ESin</a:t>
            </a:r>
            <a:r>
              <a:rPr lang="el-GR" sz="2400" b="0" i="0" dirty="0">
                <a:effectLst/>
                <a:latin typeface="Times New Roman" panose="02020603050405020304" pitchFamily="18" charset="0"/>
                <a:cs typeface="Times New Roman" panose="02020603050405020304" pitchFamily="18" charset="0"/>
              </a:rPr>
              <a:t>θ</a:t>
            </a:r>
          </a:p>
          <a:p>
            <a:pPr marL="457200" lvl="1" indent="0" algn="just">
              <a:buNone/>
            </a:pPr>
            <a:r>
              <a:rPr lang="en-US" b="0" i="0" dirty="0">
                <a:effectLst/>
                <a:latin typeface="Times New Roman" panose="02020603050405020304" pitchFamily="18" charset="0"/>
                <a:cs typeface="Times New Roman" panose="02020603050405020304" pitchFamily="18" charset="0"/>
              </a:rPr>
              <a:t>	</a:t>
            </a:r>
            <a:r>
              <a:rPr lang="el-GR"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ICosØ</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ESin</a:t>
            </a:r>
            <a:r>
              <a:rPr lang="el-GR" b="0" i="0" dirty="0">
                <a:effectLst/>
                <a:latin typeface="Times New Roman" panose="02020603050405020304" pitchFamily="18" charset="0"/>
                <a:cs typeface="Times New Roman" panose="02020603050405020304" pitchFamily="18" charset="0"/>
              </a:rPr>
              <a:t>θ) /  </a:t>
            </a:r>
            <a:r>
              <a:rPr lang="en-US" b="0" i="0" dirty="0" err="1">
                <a:effectLst/>
                <a:latin typeface="Times New Roman" panose="02020603050405020304" pitchFamily="18" charset="0"/>
                <a:cs typeface="Times New Roman" panose="02020603050405020304" pitchFamily="18" charset="0"/>
              </a:rPr>
              <a:t>X</a:t>
            </a:r>
            <a:r>
              <a:rPr lang="en-US" b="0" i="0" baseline="-25000" dirty="0" err="1">
                <a:effectLst/>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a:p>
            <a:pPr marL="457200" lvl="1" indent="0" algn="just">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X</a:t>
            </a:r>
            <a:r>
              <a:rPr lang="en-US" b="0" i="0" baseline="-25000" dirty="0" err="1">
                <a:effectLst/>
                <a:latin typeface="Times New Roman" panose="02020603050405020304" pitchFamily="18" charset="0"/>
                <a:cs typeface="Times New Roman" panose="02020603050405020304" pitchFamily="18" charset="0"/>
              </a:rPr>
              <a:t>s</a:t>
            </a:r>
            <a:r>
              <a:rPr lang="en-US" b="0" i="0" dirty="0" err="1">
                <a:effectLst/>
                <a:latin typeface="Times New Roman" panose="02020603050405020304" pitchFamily="18" charset="0"/>
                <a:cs typeface="Times New Roman" panose="02020603050405020304" pitchFamily="18" charset="0"/>
              </a:rPr>
              <a:t>ISinØ</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ECos</a:t>
            </a:r>
            <a:r>
              <a:rPr lang="el-GR" b="0" i="0" dirty="0">
                <a:effectLst/>
                <a:latin typeface="Times New Roman" panose="02020603050405020304" pitchFamily="18" charset="0"/>
                <a:cs typeface="Times New Roman" panose="02020603050405020304" pitchFamily="18" charset="0"/>
              </a:rPr>
              <a:t>θ – </a:t>
            </a:r>
            <a:r>
              <a:rPr lang="en-US" b="0" i="0" dirty="0">
                <a:effectLst/>
                <a:latin typeface="Times New Roman" panose="02020603050405020304" pitchFamily="18" charset="0"/>
                <a:cs typeface="Times New Roman" panose="02020603050405020304" pitchFamily="18" charset="0"/>
              </a:rPr>
              <a:t>V</a:t>
            </a:r>
            <a:r>
              <a:rPr lang="en-US" b="0" i="0" baseline="-25000" dirty="0">
                <a:effectLst/>
                <a:latin typeface="Times New Roman" panose="02020603050405020304" pitchFamily="18" charset="0"/>
                <a:cs typeface="Times New Roman" panose="02020603050405020304" pitchFamily="18" charset="0"/>
              </a:rPr>
              <a:t>t</a:t>
            </a: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ISinØ</a:t>
            </a:r>
            <a:r>
              <a:rPr lang="en-US" sz="2400" b="0" i="0" dirty="0">
                <a:effectLst/>
                <a:latin typeface="Times New Roman" panose="02020603050405020304" pitchFamily="18" charset="0"/>
                <a:cs typeface="Times New Roman" panose="02020603050405020304" pitchFamily="18" charset="0"/>
              </a:rPr>
              <a:t> = [(</a:t>
            </a:r>
            <a:r>
              <a:rPr lang="en-US" sz="2400" b="0" i="0" dirty="0" err="1">
                <a:effectLst/>
                <a:latin typeface="Times New Roman" panose="02020603050405020304" pitchFamily="18" charset="0"/>
                <a:cs typeface="Times New Roman" panose="02020603050405020304" pitchFamily="18" charset="0"/>
              </a:rPr>
              <a:t>ECos</a:t>
            </a:r>
            <a:r>
              <a:rPr lang="el-GR" sz="2400" b="0" i="0" dirty="0">
                <a:effectLst/>
                <a:latin typeface="Times New Roman" panose="02020603050405020304" pitchFamily="18" charset="0"/>
                <a:cs typeface="Times New Roman" panose="02020603050405020304" pitchFamily="18" charset="0"/>
              </a:rPr>
              <a:t>θ) / </a:t>
            </a:r>
            <a:r>
              <a:rPr lang="en-US" sz="2400" b="0" i="0" dirty="0" err="1">
                <a:effectLst/>
                <a:latin typeface="Times New Roman" panose="02020603050405020304" pitchFamily="18" charset="0"/>
                <a:cs typeface="Times New Roman" panose="02020603050405020304" pitchFamily="18" charset="0"/>
              </a:rPr>
              <a:t>X</a:t>
            </a:r>
            <a:r>
              <a:rPr lang="en-US" sz="2400" b="0" i="0" baseline="-25000" dirty="0" err="1">
                <a:effectLst/>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  – (V</a:t>
            </a:r>
            <a:r>
              <a:rPr lang="en-US" sz="2400" b="0" i="0" baseline="-25000" dirty="0">
                <a:effectLst/>
                <a:latin typeface="Times New Roman" panose="02020603050405020304" pitchFamily="18" charset="0"/>
                <a:cs typeface="Times New Roman" panose="02020603050405020304" pitchFamily="18" charset="0"/>
              </a:rPr>
              <a:t>t </a:t>
            </a:r>
            <a:r>
              <a:rPr lang="en-US" sz="2400" b="0" i="0" dirty="0">
                <a:effectLst/>
                <a:latin typeface="Times New Roman" panose="02020603050405020304" pitchFamily="18" charset="0"/>
                <a:cs typeface="Times New Roman" panose="02020603050405020304" pitchFamily="18" charset="0"/>
              </a:rPr>
              <a:t>/ X</a:t>
            </a:r>
            <a:r>
              <a:rPr lang="en-US" sz="2400" b="0" i="0" baseline="-25000" dirty="0">
                <a:effectLst/>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)……………………………(2)</a:t>
            </a:r>
          </a:p>
          <a:p>
            <a:pPr algn="just"/>
            <a:endParaRPr lang="en-US" b="0" i="0" dirty="0">
              <a:solidFill>
                <a:srgbClr val="3A3A3A"/>
              </a:solidFill>
              <a:effectLst/>
              <a:latin typeface="-apple-system"/>
            </a:endParaRPr>
          </a:p>
          <a:p>
            <a:endParaRPr lang="en-US" dirty="0"/>
          </a:p>
        </p:txBody>
      </p:sp>
      <p:pic>
        <p:nvPicPr>
          <p:cNvPr id="3074" name="Picture 2" descr="capability curve-Field heating phasor">
            <a:extLst>
              <a:ext uri="{FF2B5EF4-FFF2-40B4-BE49-F238E27FC236}">
                <a16:creationId xmlns:a16="http://schemas.microsoft.com/office/drawing/2014/main" id="{E3FDEED3-904D-4319-B4B7-F0064E006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4" y="2055812"/>
            <a:ext cx="5777345" cy="22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6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AC14-2556-453E-BE4C-DCF7471D7D8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7F29EB1-2629-4640-9FEE-584E4C01E2A0}"/>
              </a:ext>
            </a:extLst>
          </p:cNvPr>
          <p:cNvSpPr>
            <a:spLocks noGrp="1"/>
          </p:cNvSpPr>
          <p:nvPr>
            <p:ph idx="1"/>
          </p:nvPr>
        </p:nvSpPr>
        <p:spPr>
          <a:xfrm>
            <a:off x="96981" y="96982"/>
            <a:ext cx="11873345" cy="6539345"/>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Now, active and reactive power delivered by Generator can be calculated as</a:t>
            </a:r>
          </a:p>
          <a:p>
            <a:pPr marL="457200" lvl="1" indent="0">
              <a:buNone/>
            </a:pPr>
            <a:r>
              <a:rPr lang="en-US" sz="2000" b="0" i="0" dirty="0">
                <a:effectLst/>
                <a:latin typeface="Times New Roman" panose="02020603050405020304" pitchFamily="18" charset="0"/>
                <a:cs typeface="Times New Roman" panose="02020603050405020304" pitchFamily="18" charset="0"/>
              </a:rPr>
              <a:t>	      P = </a:t>
            </a:r>
            <a:r>
              <a:rPr lang="en-US" sz="2000" b="0" i="0" dirty="0" err="1">
                <a:effectLst/>
                <a:latin typeface="Times New Roman" panose="02020603050405020304" pitchFamily="18" charset="0"/>
                <a:cs typeface="Times New Roman" panose="02020603050405020304" pitchFamily="18" charset="0"/>
              </a:rPr>
              <a:t>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ICosØ</a:t>
            </a: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Sinθ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…….[from equation (1)]</a:t>
            </a:r>
          </a:p>
          <a:p>
            <a:pPr marL="0" indent="0">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P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Sinθ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…………….(3)</a:t>
            </a:r>
          </a:p>
          <a:p>
            <a:pPr marL="0" indent="0">
              <a:buNone/>
            </a:pPr>
            <a:r>
              <a:rPr lang="en-US" sz="2000" b="0" i="0" dirty="0">
                <a:effectLst/>
                <a:latin typeface="Times New Roman" panose="02020603050405020304" pitchFamily="18" charset="0"/>
                <a:cs typeface="Times New Roman" panose="02020603050405020304" pitchFamily="18" charset="0"/>
              </a:rPr>
              <a:t>Note that the above equation of active power is not new one rather it is very famous equation where θ is load angle.</a:t>
            </a:r>
          </a:p>
          <a:p>
            <a:r>
              <a:rPr lang="en-US" sz="2000" b="0" i="0" dirty="0">
                <a:effectLst/>
                <a:latin typeface="Times New Roman" panose="02020603050405020304" pitchFamily="18" charset="0"/>
                <a:cs typeface="Times New Roman" panose="02020603050405020304" pitchFamily="18" charset="0"/>
              </a:rPr>
              <a:t> Q = </a:t>
            </a:r>
            <a:r>
              <a:rPr lang="en-US" sz="2000" b="0" i="0" dirty="0" err="1">
                <a:effectLst/>
                <a:latin typeface="Times New Roman" panose="02020603050405020304" pitchFamily="18" charset="0"/>
                <a:cs typeface="Times New Roman" panose="02020603050405020304" pitchFamily="18" charset="0"/>
              </a:rPr>
              <a:t>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ISinØ</a:t>
            </a: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Cosθ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…….[from equation (2)]</a:t>
            </a:r>
          </a:p>
          <a:p>
            <a:pPr marL="0" indent="0">
              <a:buNone/>
            </a:pPr>
            <a:r>
              <a:rPr lang="en-US" sz="2000" b="0" i="0" dirty="0">
                <a:effectLst/>
                <a:latin typeface="Times New Roman" panose="02020603050405020304" pitchFamily="18" charset="0"/>
                <a:cs typeface="Times New Roman" panose="02020603050405020304" pitchFamily="18" charset="0"/>
              </a:rPr>
              <a:t>          ⇒ (Q +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err="1">
                <a:effectLst/>
                <a:latin typeface="Times New Roman" panose="02020603050405020304" pitchFamily="18" charset="0"/>
                <a:cs typeface="Times New Roman" panose="02020603050405020304" pitchFamily="18" charset="0"/>
              </a:rPr>
              <a:t>Cosθ</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baseline="-2500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……..(4)</a:t>
            </a:r>
          </a:p>
          <a:p>
            <a:r>
              <a:rPr lang="en-US" sz="2000" b="0" i="0" dirty="0">
                <a:effectLst/>
                <a:latin typeface="Times New Roman" panose="02020603050405020304" pitchFamily="18" charset="0"/>
                <a:cs typeface="Times New Roman" panose="02020603050405020304" pitchFamily="18" charset="0"/>
              </a:rPr>
              <a:t> Squaring (3) and (4) and then adding we get,</a:t>
            </a:r>
          </a:p>
          <a:p>
            <a:pPr marL="0" indent="0">
              <a:buNone/>
            </a:pPr>
            <a:r>
              <a:rPr lang="en-US" sz="2000" b="0" i="0" dirty="0">
                <a:effectLst/>
                <a:latin typeface="Times New Roman" panose="02020603050405020304" pitchFamily="18" charset="0"/>
                <a:cs typeface="Times New Roman" panose="02020603050405020304" pitchFamily="18" charset="0"/>
              </a:rPr>
              <a:t>	  P</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 (Q +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a:t>
            </a:r>
            <a:r>
              <a:rPr lang="en-US" sz="2000" b="0" i="0" baseline="30000" dirty="0">
                <a:effectLst/>
                <a:latin typeface="Times New Roman" panose="02020603050405020304" pitchFamily="18" charset="0"/>
                <a:cs typeface="Times New Roman" panose="02020603050405020304" pitchFamily="18" charset="0"/>
              </a:rPr>
              <a:t>2</a:t>
            </a: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Assuming generator terminal voltage V</a:t>
            </a:r>
            <a:r>
              <a:rPr lang="en-US" sz="2000" b="0" i="0" baseline="-25000" dirty="0">
                <a:effectLst/>
                <a:latin typeface="Times New Roman" panose="02020603050405020304" pitchFamily="18" charset="0"/>
                <a:cs typeface="Times New Roman" panose="02020603050405020304" pitchFamily="18" charset="0"/>
              </a:rPr>
              <a:t>t </a:t>
            </a:r>
            <a:r>
              <a:rPr lang="en-US" sz="2000" b="0" i="0" dirty="0">
                <a:effectLst/>
                <a:latin typeface="Times New Roman" panose="02020603050405020304" pitchFamily="18" charset="0"/>
                <a:cs typeface="Times New Roman" panose="02020603050405020304" pitchFamily="18" charset="0"/>
              </a:rPr>
              <a:t>and synchronous impedance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to be constant, the variable in the above equation is only E and we know that E a Air gap flux. Air gap flux is directly proportional to field current I</a:t>
            </a:r>
            <a:r>
              <a:rPr lang="en-US" sz="2000" b="0" i="0" baseline="-25000" dirty="0">
                <a:effectLst/>
                <a:latin typeface="Times New Roman" panose="02020603050405020304" pitchFamily="18" charset="0"/>
                <a:cs typeface="Times New Roman" panose="02020603050405020304" pitchFamily="18" charset="0"/>
              </a:rPr>
              <a:t>f</a:t>
            </a:r>
            <a:r>
              <a:rPr lang="en-US" sz="2000" b="0" i="0" dirty="0">
                <a:effectLst/>
                <a:latin typeface="Times New Roman" panose="02020603050405020304" pitchFamily="18" charset="0"/>
                <a:cs typeface="Times New Roman" panose="02020603050405020304" pitchFamily="18" charset="0"/>
              </a:rPr>
              <a:t>. Hence this equation represents the locus of field current.</a:t>
            </a:r>
          </a:p>
          <a:p>
            <a:r>
              <a:rPr lang="en-US" sz="2000" b="0" i="0" dirty="0">
                <a:effectLst/>
                <a:latin typeface="Times New Roman" panose="02020603050405020304" pitchFamily="18" charset="0"/>
                <a:cs typeface="Times New Roman" panose="02020603050405020304" pitchFamily="18" charset="0"/>
              </a:rPr>
              <a:t>The above equation is the equation of circle having </a:t>
            </a:r>
            <a:r>
              <a:rPr lang="en-US" sz="2000" b="0" i="0" dirty="0" err="1">
                <a:effectLst/>
                <a:latin typeface="Times New Roman" panose="02020603050405020304" pitchFamily="18" charset="0"/>
                <a:cs typeface="Times New Roman" panose="02020603050405020304" pitchFamily="18" charset="0"/>
              </a:rPr>
              <a:t>centre</a:t>
            </a:r>
            <a:r>
              <a:rPr lang="en-US" sz="2000" b="0" i="0" dirty="0">
                <a:effectLst/>
                <a:latin typeface="Times New Roman" panose="02020603050405020304" pitchFamily="18" charset="0"/>
                <a:cs typeface="Times New Roman" panose="02020603050405020304" pitchFamily="18" charset="0"/>
              </a:rPr>
              <a:t> at (0 , – V</a:t>
            </a:r>
            <a:r>
              <a:rPr lang="en-US" sz="2000" b="0" i="0" baseline="-25000" dirty="0">
                <a:effectLst/>
                <a:latin typeface="Times New Roman" panose="02020603050405020304" pitchFamily="18" charset="0"/>
                <a:cs typeface="Times New Roman" panose="02020603050405020304" pitchFamily="18" charset="0"/>
              </a:rPr>
              <a:t>t</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and radius (</a:t>
            </a:r>
            <a:r>
              <a:rPr lang="en-US" sz="2000" b="0" i="0" dirty="0" err="1">
                <a:effectLst/>
                <a:latin typeface="Times New Roman" panose="02020603050405020304" pitchFamily="18" charset="0"/>
                <a:cs typeface="Times New Roman" panose="02020603050405020304" pitchFamily="18" charset="0"/>
              </a:rPr>
              <a:t>EV</a:t>
            </a:r>
            <a:r>
              <a:rPr lang="en-US" sz="2000" b="0" i="0" baseline="-25000" dirty="0" err="1">
                <a:effectLst/>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 / </a:t>
            </a:r>
            <a:r>
              <a:rPr lang="en-US" sz="2000" b="0" i="0" dirty="0" err="1">
                <a:effectLst/>
                <a:latin typeface="Times New Roman" panose="02020603050405020304" pitchFamily="18" charset="0"/>
                <a:cs typeface="Times New Roman" panose="02020603050405020304" pitchFamily="18" charset="0"/>
              </a:rPr>
              <a:t>X</a:t>
            </a:r>
            <a:r>
              <a:rPr lang="en-US" sz="2000" b="0" i="0" baseline="-25000" dirty="0" err="1">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This circle is shown below.</a:t>
            </a:r>
            <a:b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22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B4C5-4C58-4DC8-A143-3C91E6B01C7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12BE073-7D93-4498-90AF-E4C5C5C35B5F}"/>
              </a:ext>
            </a:extLst>
          </p:cNvPr>
          <p:cNvSpPr>
            <a:spLocks noGrp="1"/>
          </p:cNvSpPr>
          <p:nvPr>
            <p:ph idx="1"/>
          </p:nvPr>
        </p:nvSpPr>
        <p:spPr>
          <a:xfrm>
            <a:off x="152399" y="166254"/>
            <a:ext cx="11748655" cy="6691745"/>
          </a:xfrm>
        </p:spPr>
        <p:txBody>
          <a:bodyPr/>
          <a:lstStyle/>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above circle represents the field heating limit. Generator must be operated within this circle to avoid field heating.</a:t>
            </a:r>
            <a:endParaRPr lang="en-US" dirty="0">
              <a:latin typeface="Times New Roman" panose="02020603050405020304" pitchFamily="18" charset="0"/>
              <a:cs typeface="Times New Roman" panose="02020603050405020304" pitchFamily="18" charset="0"/>
            </a:endParaRPr>
          </a:p>
        </p:txBody>
      </p:sp>
      <p:sp>
        <p:nvSpPr>
          <p:cNvPr id="4" name="AutoShape 2" descr="capability curve-Field heating limit">
            <a:extLst>
              <a:ext uri="{FF2B5EF4-FFF2-40B4-BE49-F238E27FC236}">
                <a16:creationId xmlns:a16="http://schemas.microsoft.com/office/drawing/2014/main" id="{C13E0117-224A-4207-96B4-91E214AE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capability curve-Field heating limit">
            <a:extLst>
              <a:ext uri="{FF2B5EF4-FFF2-40B4-BE49-F238E27FC236}">
                <a16:creationId xmlns:a16="http://schemas.microsoft.com/office/drawing/2014/main" id="{39E300A1-B0E5-4BF9-BFA9-56B2C9184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781" y="219075"/>
            <a:ext cx="6788727"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6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E5F0-9FFB-4F75-AB28-0D34E79515E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A47A87E-58B6-4440-9778-EF3FB41AAFEA}"/>
              </a:ext>
            </a:extLst>
          </p:cNvPr>
          <p:cNvSpPr>
            <a:spLocks noGrp="1"/>
          </p:cNvSpPr>
          <p:nvPr>
            <p:ph idx="1"/>
          </p:nvPr>
        </p:nvSpPr>
        <p:spPr>
          <a:xfrm>
            <a:off x="110835" y="152400"/>
            <a:ext cx="11914909" cy="6511636"/>
          </a:xfrm>
        </p:spPr>
        <p:txBody>
          <a:bodyPr/>
          <a:lstStyle/>
          <a:p>
            <a:pPr marL="0" indent="0" algn="l" rtl="0">
              <a:buNone/>
            </a:pPr>
            <a:r>
              <a:rPr lang="en-US" sz="1800" b="1" i="0" u="sng" dirty="0">
                <a:effectLst/>
                <a:latin typeface="Times New Roman" panose="02020603050405020304" pitchFamily="18" charset="0"/>
                <a:cs typeface="Times New Roman" panose="02020603050405020304" pitchFamily="18" charset="0"/>
              </a:rPr>
              <a:t>End Part Heating</a:t>
            </a:r>
            <a:endParaRPr lang="en-US" b="0" i="0" u="sng" dirty="0">
              <a:effectLst/>
              <a:latin typeface="Times New Roman" panose="02020603050405020304" pitchFamily="18" charset="0"/>
              <a:cs typeface="Times New Roman" panose="02020603050405020304" pitchFamily="18" charset="0"/>
            </a:endParaRPr>
          </a:p>
          <a:p>
            <a:pPr algn="just" rtl="0"/>
            <a:r>
              <a:rPr lang="en-US" sz="1800" dirty="0">
                <a:latin typeface="Times New Roman" panose="02020603050405020304" pitchFamily="18" charset="0"/>
                <a:cs typeface="Times New Roman" panose="02020603050405020304" pitchFamily="18" charset="0"/>
              </a:rPr>
              <a:t>End part heating</a:t>
            </a:r>
            <a:r>
              <a:rPr lang="en-US" sz="1800" b="0" i="0" dirty="0">
                <a:effectLst/>
                <a:latin typeface="Times New Roman" panose="02020603050405020304" pitchFamily="18" charset="0"/>
                <a:cs typeface="Times New Roman" panose="02020603050405020304" pitchFamily="18" charset="0"/>
              </a:rPr>
              <a:t> puts a limit on generator reactive power when machine is operating under leading power factor condition. Leading power factor means, the machine is under excited, therefore field current will increase to meet the required working flux. This will cause more end flux in the machine which will link with the stator lamination to cause eddy current heating.</a:t>
            </a:r>
            <a:endParaRPr lang="en-US" b="0" i="0" dirty="0">
              <a:effectLst/>
              <a:latin typeface="Times New Roman" panose="02020603050405020304" pitchFamily="18" charset="0"/>
              <a:cs typeface="Times New Roman" panose="02020603050405020304" pitchFamily="18" charset="0"/>
            </a:endParaRPr>
          </a:p>
          <a:p>
            <a:pPr algn="just" rtl="0"/>
            <a:r>
              <a:rPr lang="en-US" sz="1800" b="0" i="0" dirty="0">
                <a:effectLst/>
                <a:latin typeface="Times New Roman" panose="02020603050405020304" pitchFamily="18" charset="0"/>
                <a:cs typeface="Times New Roman" panose="02020603050405020304" pitchFamily="18" charset="0"/>
              </a:rPr>
              <a:t>Till now we have discussed the three constraints on generator reactive power capability. It’s now time to sum up the three constrains to get the Capability Curve of Generator. The Capability Curve of Generator is shown below.</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122" name="Picture 2" descr="Capability Curve Generator">
            <a:extLst>
              <a:ext uri="{FF2B5EF4-FFF2-40B4-BE49-F238E27FC236}">
                <a16:creationId xmlns:a16="http://schemas.microsoft.com/office/drawing/2014/main" id="{068D24D5-98A5-4CF7-B9DC-F64407494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45" y="2378075"/>
            <a:ext cx="924098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7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96B8-8D25-4FFA-9F57-8FADC79CE6D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9F98D31-B8FC-48FF-90F9-8E58FD57C7D8}"/>
              </a:ext>
            </a:extLst>
          </p:cNvPr>
          <p:cNvSpPr>
            <a:spLocks noGrp="1"/>
          </p:cNvSpPr>
          <p:nvPr>
            <p:ph idx="1"/>
          </p:nvPr>
        </p:nvSpPr>
        <p:spPr>
          <a:xfrm>
            <a:off x="152399" y="193964"/>
            <a:ext cx="11804073" cy="6664036"/>
          </a:xfrm>
        </p:spPr>
        <p:txBody>
          <a:bodyPr>
            <a:normAutofit/>
          </a:bodyPr>
          <a:lstStyle/>
          <a:p>
            <a:pPr marL="0" indent="0" algn="just">
              <a:buNone/>
            </a:pPr>
            <a:r>
              <a:rPr lang="en-US" sz="2400" b="1" i="0" u="sng" dirty="0">
                <a:effectLst/>
                <a:latin typeface="Times New Roman" panose="02020603050405020304" pitchFamily="18" charset="0"/>
                <a:cs typeface="Times New Roman" panose="02020603050405020304" pitchFamily="18" charset="0"/>
              </a:rPr>
              <a:t>SUMMARY</a:t>
            </a:r>
          </a:p>
          <a:p>
            <a:pPr marL="0" indent="0" algn="just">
              <a:buNone/>
            </a:pPr>
            <a:r>
              <a:rPr lang="en-US" sz="2400" b="0" i="0" dirty="0">
                <a:effectLst/>
                <a:latin typeface="Times New Roman" panose="02020603050405020304" pitchFamily="18" charset="0"/>
                <a:cs typeface="Times New Roman" panose="02020603050405020304" pitchFamily="18" charset="0"/>
              </a:rPr>
              <a:t>Following points can be observed and noted from the capability curve:</a:t>
            </a:r>
          </a:p>
          <a:p>
            <a:pPr marL="0" indent="0" algn="just">
              <a:buNone/>
            </a:pPr>
            <a:r>
              <a:rPr lang="en-US" sz="2400" b="0" i="0" dirty="0">
                <a:effectLst/>
                <a:latin typeface="Times New Roman" panose="02020603050405020304" pitchFamily="18" charset="0"/>
                <a:cs typeface="Times New Roman" panose="02020603050405020304" pitchFamily="18" charset="0"/>
              </a:rPr>
              <a:t> 1) Armature heating and field heating limits are shown by curve QR and QT respectively. Both these curve cut at point Q which means the generator shall be operated at this point under lagging load condition.</a:t>
            </a:r>
          </a:p>
          <a:p>
            <a:pPr marL="0" indent="0" algn="just">
              <a:buNone/>
            </a:pPr>
            <a:r>
              <a:rPr lang="en-US" sz="2400" b="0" i="0" dirty="0">
                <a:effectLst/>
                <a:latin typeface="Times New Roman" panose="02020603050405020304" pitchFamily="18" charset="0"/>
                <a:cs typeface="Times New Roman" panose="02020603050405020304" pitchFamily="18" charset="0"/>
              </a:rPr>
              <a:t> 2) End part heating is shown by curve RS for leading load condition. It shall be noted that armature heating limit and end part heating limit curves cut each other at point R. This point is the point of operation of generator under leading load condition.</a:t>
            </a:r>
          </a:p>
          <a:p>
            <a:pPr marL="0" indent="0" algn="just">
              <a:buNone/>
            </a:pPr>
            <a:r>
              <a:rPr lang="en-US" sz="2400" b="0" i="0" dirty="0">
                <a:effectLst/>
                <a:latin typeface="Times New Roman" panose="02020603050405020304" pitchFamily="18" charset="0"/>
                <a:cs typeface="Times New Roman" panose="02020603050405020304" pitchFamily="18" charset="0"/>
              </a:rPr>
              <a:t> 3) Generator operation shall always be confined within the capability curve at all the time else it may damage due to overheating.</a:t>
            </a:r>
          </a:p>
          <a:p>
            <a:pPr marL="0" indent="0" algn="just">
              <a:buNone/>
            </a:pPr>
            <a:r>
              <a:rPr lang="en-US" sz="2400" b="0" i="0" dirty="0">
                <a:effectLst/>
                <a:latin typeface="Times New Roman" panose="02020603050405020304" pitchFamily="18" charset="0"/>
                <a:cs typeface="Times New Roman" panose="02020603050405020304" pitchFamily="18" charset="0"/>
              </a:rPr>
              <a:t>  4) Capability Curve is supplied by the manufacturer and works as a guideline for operator of generator.</a:t>
            </a:r>
          </a:p>
          <a:p>
            <a:pPr marL="0" indent="0" algn="just">
              <a:buNone/>
            </a:pPr>
            <a:r>
              <a:rPr lang="en-US" sz="2400" b="0" i="0" dirty="0">
                <a:effectLst/>
                <a:latin typeface="Times New Roman" panose="02020603050405020304" pitchFamily="18" charset="0"/>
                <a:cs typeface="Times New Roman" panose="02020603050405020304" pitchFamily="18" charset="0"/>
              </a:rPr>
              <a:t> 5) Capability Curve is all about heating of different parts. This means that if the </a:t>
            </a:r>
            <a:r>
              <a:rPr lang="en-US" sz="2400" dirty="0">
                <a:latin typeface="Times New Roman" panose="02020603050405020304" pitchFamily="18" charset="0"/>
                <a:cs typeface="Times New Roman" panose="02020603050405020304" pitchFamily="18" charset="0"/>
              </a:rPr>
              <a:t>cooling of machine</a:t>
            </a:r>
            <a:r>
              <a:rPr lang="en-US" sz="2400" b="0" i="0" dirty="0">
                <a:effectLst/>
                <a:latin typeface="Times New Roman" panose="02020603050405020304" pitchFamily="18" charset="0"/>
                <a:cs typeface="Times New Roman" panose="02020603050405020304" pitchFamily="18" charset="0"/>
              </a:rPr>
              <a:t> is increased then the limits of generator operation will also increase. This means the individual limits will increase and the operation boundary will broaden.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1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A20F-7866-4F53-B3C2-11553138904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B0EDE27-6511-4DE7-8058-1BF11237EB4B}"/>
              </a:ext>
            </a:extLst>
          </p:cNvPr>
          <p:cNvSpPr>
            <a:spLocks noGrp="1"/>
          </p:cNvSpPr>
          <p:nvPr>
            <p:ph idx="1"/>
          </p:nvPr>
        </p:nvSpPr>
        <p:spPr>
          <a:xfrm>
            <a:off x="185529" y="225287"/>
            <a:ext cx="11781183" cy="6440556"/>
          </a:xfrm>
        </p:spPr>
        <p:txBody>
          <a:bodyPr/>
          <a:lstStyle/>
          <a:p>
            <a:r>
              <a:rPr lang="en-US" dirty="0">
                <a:latin typeface="Times New Roman" panose="02020603050405020304" pitchFamily="18" charset="0"/>
                <a:cs typeface="Times New Roman" panose="02020603050405020304" pitchFamily="18" charset="0"/>
              </a:rPr>
              <a:t>Thus, </a:t>
            </a:r>
            <a:r>
              <a:rPr lang="en-US" b="0" i="0" dirty="0">
                <a:effectLst/>
                <a:latin typeface="Times New Roman" panose="02020603050405020304" pitchFamily="18" charset="0"/>
                <a:cs typeface="Times New Roman" panose="02020603050405020304" pitchFamily="18" charset="0"/>
              </a:rPr>
              <a:t>Voltage stability in the power system is defined as the ability of a power system to maintain acceptable voltages at all bus in the system under normal condition and after being subjected to a disturbance. In the normal operating condition the voltage of a power system is stable, but when the fault or disturbance occurs in the system, the voltage becomes unstable this result in a progressive and uncontrollable decline in voltage. Voltage stability is sometimes also called load stability.</a:t>
            </a:r>
          </a:p>
          <a:p>
            <a:r>
              <a:rPr lang="en-US" b="0" i="0" dirty="0">
                <a:effectLst/>
                <a:latin typeface="Times New Roman" panose="02020603050405020304" pitchFamily="18" charset="0"/>
                <a:cs typeface="Times New Roman" panose="02020603050405020304" pitchFamily="18" charset="0"/>
              </a:rPr>
              <a:t>Due to the voltage instability, </a:t>
            </a:r>
            <a:r>
              <a:rPr lang="en-US" dirty="0">
                <a:latin typeface="Times New Roman" panose="02020603050405020304" pitchFamily="18" charset="0"/>
                <a:cs typeface="Times New Roman" panose="02020603050405020304" pitchFamily="18" charset="0"/>
              </a:rPr>
              <a:t>voltage becomes uncontrollable in </a:t>
            </a:r>
            <a:r>
              <a:rPr lang="en-US" b="0" i="0" dirty="0">
                <a:effectLst/>
                <a:latin typeface="Times New Roman" panose="02020603050405020304" pitchFamily="18" charset="0"/>
                <a:cs typeface="Times New Roman" panose="02020603050405020304" pitchFamily="18" charset="0"/>
              </a:rPr>
              <a:t>a power system and may undergo voltage collapse, if the post-disturbance equilibrium voltage near loads is below acceptable limits.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Voltage collapse is the process by which the voltage falls to a low, unacceptable value as a result of an avalanche of events accompanying voltage instability.</a:t>
            </a:r>
          </a:p>
          <a:p>
            <a:r>
              <a:rPr lang="en-US" b="0" i="0" dirty="0">
                <a:effectLst/>
                <a:latin typeface="Times New Roman" panose="02020603050405020304" pitchFamily="18" charset="0"/>
                <a:cs typeface="Times New Roman" panose="02020603050405020304" pitchFamily="18" charset="0"/>
              </a:rPr>
              <a:t>Voltage collapse may be total or partial blackout.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1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A35A-579A-420C-B580-0099BD88407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23DE584-7090-4AC9-BD67-D6BF4E21FA0B}"/>
              </a:ext>
            </a:extLst>
          </p:cNvPr>
          <p:cNvSpPr>
            <a:spLocks noGrp="1"/>
          </p:cNvSpPr>
          <p:nvPr>
            <p:ph idx="1"/>
          </p:nvPr>
        </p:nvSpPr>
        <p:spPr>
          <a:xfrm>
            <a:off x="0" y="106017"/>
            <a:ext cx="12085983" cy="6559826"/>
          </a:xfrm>
        </p:spPr>
        <p:txBody>
          <a:bodyPr>
            <a:normAutofit fontScale="77500" lnSpcReduction="20000"/>
          </a:bodyPr>
          <a:lstStyle/>
          <a:p>
            <a:pPr marL="0" indent="0">
              <a:buNone/>
            </a:pPr>
            <a:r>
              <a:rPr lang="en-US" b="1" i="0" u="sng" dirty="0">
                <a:effectLst/>
                <a:latin typeface="Times New Roman" panose="02020603050405020304" pitchFamily="18" charset="0"/>
                <a:cs typeface="Times New Roman" panose="02020603050405020304" pitchFamily="18" charset="0"/>
              </a:rPr>
              <a:t>CAUSES OF VOLTAGE COLLAPSE</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t>
            </a:r>
            <a:r>
              <a:rPr lang="en-US" b="0" i="0" dirty="0">
                <a:effectLst/>
                <a:latin typeface="Times New Roman" panose="02020603050405020304" pitchFamily="18" charset="0"/>
                <a:cs typeface="Times New Roman" panose="02020603050405020304" pitchFamily="18" charset="0"/>
              </a:rPr>
              <a:t>oad on the transmission lines is too high.</a:t>
            </a:r>
          </a:p>
          <a:p>
            <a:r>
              <a:rPr lang="en-US" dirty="0">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oltage sources are too far from the load </a:t>
            </a:r>
            <a:r>
              <a:rPr lang="en-US" b="0" i="0" dirty="0" err="1">
                <a:effectLst/>
                <a:latin typeface="Times New Roman" panose="02020603050405020304" pitchFamily="18" charset="0"/>
                <a:cs typeface="Times New Roman" panose="02020603050405020304" pitchFamily="18" charset="0"/>
              </a:rPr>
              <a:t>centres</a:t>
            </a:r>
            <a:r>
              <a:rPr lang="en-US" b="0" i="0" dirty="0">
                <a:effectLs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ource voltages are too low.</a:t>
            </a:r>
          </a:p>
          <a:p>
            <a:r>
              <a:rPr lang="en-US" dirty="0">
                <a:latin typeface="Times New Roman" panose="02020603050405020304" pitchFamily="18" charset="0"/>
                <a:cs typeface="Times New Roman" panose="02020603050405020304" pitchFamily="18" charset="0"/>
              </a:rPr>
              <a:t>L</a:t>
            </a:r>
            <a:r>
              <a:rPr lang="en-US" b="0" i="0" dirty="0">
                <a:effectLst/>
                <a:latin typeface="Times New Roman" panose="02020603050405020304" pitchFamily="18" charset="0"/>
                <a:cs typeface="Times New Roman" panose="02020603050405020304" pitchFamily="18" charset="0"/>
              </a:rPr>
              <a:t>arge distances between generation and load.</a:t>
            </a:r>
          </a:p>
          <a:p>
            <a:r>
              <a:rPr lang="en-US" b="0" i="0" dirty="0">
                <a:effectLst/>
                <a:latin typeface="Times New Roman" panose="02020603050405020304" pitchFamily="18" charset="0"/>
                <a:cs typeface="Times New Roman" panose="02020603050405020304" pitchFamily="18" charset="0"/>
              </a:rPr>
              <a:t>ULTC action during low voltage conditions.</a:t>
            </a:r>
          </a:p>
          <a:p>
            <a:r>
              <a:rPr lang="en-US" dirty="0">
                <a:latin typeface="Times New Roman" panose="02020603050405020304" pitchFamily="18" charset="0"/>
                <a:cs typeface="Times New Roman" panose="02020603050405020304" pitchFamily="18" charset="0"/>
              </a:rPr>
              <a:t>P</a:t>
            </a:r>
            <a:r>
              <a:rPr lang="en-US" b="0" i="0" dirty="0">
                <a:effectLst/>
                <a:latin typeface="Times New Roman" panose="02020603050405020304" pitchFamily="18" charset="0"/>
                <a:cs typeface="Times New Roman" panose="02020603050405020304" pitchFamily="18" charset="0"/>
              </a:rPr>
              <a:t>oor co-ordination between various control and protective systems.</a:t>
            </a:r>
          </a:p>
          <a:p>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nsufficient load reactive compensation.</a:t>
            </a:r>
          </a:p>
          <a:p>
            <a:pPr marL="0" indent="0">
              <a:buNone/>
            </a:pP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a:t>
            </a:r>
            <a:r>
              <a:rPr lang="en-US" b="1" i="0" u="sng" dirty="0">
                <a:effectLst/>
                <a:latin typeface="Times New Roman" panose="02020603050405020304" pitchFamily="18" charset="0"/>
                <a:cs typeface="Times New Roman" panose="02020603050405020304" pitchFamily="18" charset="0"/>
              </a:rPr>
              <a:t>PREVENTION OF VOLTAGE COLLEPSE</a:t>
            </a:r>
          </a:p>
          <a:p>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pplication of reactive power compensating devices</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ontrol of network voltage and generator reactive o/p</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o-ordination of protection / controls</a:t>
            </a:r>
          </a:p>
          <a:p>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ontrol of transformer tap changers</a:t>
            </a:r>
          </a:p>
          <a:p>
            <a:r>
              <a:rPr lang="en-US" dirty="0">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ndervoltage load shedding</a:t>
            </a:r>
          </a:p>
          <a:p>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tability margin</a:t>
            </a:r>
          </a:p>
          <a:p>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pinning reserve</a:t>
            </a:r>
          </a:p>
          <a:p>
            <a:r>
              <a:rPr lang="en-US" dirty="0">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perators' action</a:t>
            </a:r>
          </a:p>
          <a:p>
            <a:endParaRPr lang="en-US" dirty="0"/>
          </a:p>
        </p:txBody>
      </p:sp>
    </p:spTree>
    <p:extLst>
      <p:ext uri="{BB962C8B-B14F-4D97-AF65-F5344CB8AC3E}">
        <p14:creationId xmlns:p14="http://schemas.microsoft.com/office/powerpoint/2010/main" val="83358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F001-0C16-4927-B17D-AAB729B8DEF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05B83F9-C3DB-4CB3-825D-61BCBF3A2252}"/>
              </a:ext>
            </a:extLst>
          </p:cNvPr>
          <p:cNvSpPr>
            <a:spLocks noGrp="1"/>
          </p:cNvSpPr>
          <p:nvPr>
            <p:ph idx="1"/>
          </p:nvPr>
        </p:nvSpPr>
        <p:spPr>
          <a:xfrm>
            <a:off x="1" y="123030"/>
            <a:ext cx="12192000" cy="6734970"/>
          </a:xfrm>
        </p:spPr>
        <p:txBody>
          <a:bodyPr>
            <a:normAutofit fontScale="70000" lnSpcReduction="20000"/>
          </a:bodyPr>
          <a:lstStyle/>
          <a:p>
            <a:pPr marL="0" indent="0">
              <a:buNone/>
            </a:pPr>
            <a:r>
              <a:rPr lang="en-US" sz="3400" b="1" i="0" u="sng" dirty="0">
                <a:solidFill>
                  <a:srgbClr val="222222"/>
                </a:solidFill>
                <a:effectLst/>
                <a:latin typeface="Times New Roman" panose="02020603050405020304" pitchFamily="18" charset="0"/>
                <a:cs typeface="Times New Roman" panose="02020603050405020304" pitchFamily="18" charset="0"/>
              </a:rPr>
              <a:t>Classification of  Voltage Stability</a:t>
            </a:r>
          </a:p>
          <a:p>
            <a:endParaRPr lang="en-US" b="0" i="0" dirty="0">
              <a:solidFill>
                <a:srgbClr val="222222"/>
              </a:solidFill>
              <a:effectLst/>
              <a:latin typeface="Rubik"/>
            </a:endParaRPr>
          </a:p>
          <a:p>
            <a:endParaRPr lang="en-US" dirty="0">
              <a:solidFill>
                <a:srgbClr val="222222"/>
              </a:solidFill>
              <a:latin typeface="Rubik"/>
            </a:endParaRPr>
          </a:p>
          <a:p>
            <a:endParaRPr lang="en-US" b="0" i="0" dirty="0">
              <a:solidFill>
                <a:srgbClr val="222222"/>
              </a:solidFill>
              <a:effectLst/>
              <a:latin typeface="Rubik"/>
            </a:endParaRPr>
          </a:p>
          <a:p>
            <a:endParaRPr lang="en-US" dirty="0">
              <a:solidFill>
                <a:srgbClr val="222222"/>
              </a:solidFill>
              <a:latin typeface="Rubik"/>
            </a:endParaRPr>
          </a:p>
          <a:p>
            <a:endParaRPr lang="en-US" b="0" i="0" dirty="0">
              <a:solidFill>
                <a:srgbClr val="222222"/>
              </a:solidFill>
              <a:effectLst/>
              <a:latin typeface="Rubik"/>
            </a:endParaRPr>
          </a:p>
          <a:p>
            <a:pPr marL="0" indent="0">
              <a:buNone/>
            </a:pPr>
            <a:endParaRPr lang="en-US" b="0" i="0" dirty="0">
              <a:solidFill>
                <a:srgbClr val="222222"/>
              </a:solidFill>
              <a:effectLst/>
              <a:latin typeface="Rubik"/>
            </a:endParaRPr>
          </a:p>
          <a:p>
            <a:r>
              <a:rPr lang="en-US" sz="3100" b="1" i="0" u="sng" dirty="0">
                <a:effectLst/>
                <a:latin typeface="Times New Roman" panose="02020603050405020304" pitchFamily="18" charset="0"/>
                <a:cs typeface="Times New Roman" panose="02020603050405020304" pitchFamily="18" charset="0"/>
              </a:rPr>
              <a:t>Small disturbance voltage stability </a:t>
            </a:r>
            <a:r>
              <a:rPr lang="en-US" sz="3100" b="0" i="0" dirty="0">
                <a:effectLst/>
                <a:latin typeface="Times New Roman" panose="02020603050405020304" pitchFamily="18" charset="0"/>
                <a:cs typeface="Times New Roman" panose="02020603050405020304" pitchFamily="18" charset="0"/>
              </a:rPr>
              <a:t>: It refers to a system’s ability to keep the voltage within an acceptable range when experiencing disturbances, such as load rising by a small amount. Both load characteristics and influences of continuous and </a:t>
            </a:r>
            <a:r>
              <a:rPr lang="en-US" sz="3100" dirty="0">
                <a:latin typeface="Times New Roman" panose="02020603050405020304" pitchFamily="18" charset="0"/>
                <a:cs typeface="Times New Roman" panose="02020603050405020304" pitchFamily="18" charset="0"/>
              </a:rPr>
              <a:t>discontinuous control</a:t>
            </a:r>
            <a:r>
              <a:rPr lang="en-US" sz="3100" b="0" i="0" dirty="0">
                <a:effectLst/>
                <a:latin typeface="Times New Roman" panose="02020603050405020304" pitchFamily="18" charset="0"/>
                <a:cs typeface="Times New Roman" panose="02020603050405020304" pitchFamily="18" charset="0"/>
              </a:rPr>
              <a:t> can affect the </a:t>
            </a:r>
            <a:r>
              <a:rPr lang="en-US" sz="3100" dirty="0">
                <a:latin typeface="Times New Roman" panose="02020603050405020304" pitchFamily="18" charset="0"/>
                <a:cs typeface="Times New Roman" panose="02020603050405020304" pitchFamily="18" charset="0"/>
              </a:rPr>
              <a:t>small disturbance voltage</a:t>
            </a:r>
            <a:r>
              <a:rPr lang="en-US" sz="3100" b="0" i="0" dirty="0">
                <a:effectLst/>
                <a:latin typeface="Times New Roman" panose="02020603050405020304" pitchFamily="18" charset="0"/>
                <a:cs typeface="Times New Roman" panose="02020603050405020304" pitchFamily="18" charset="0"/>
              </a:rPr>
              <a:t> stability. </a:t>
            </a:r>
            <a:r>
              <a:rPr lang="en-US" sz="3100" dirty="0">
                <a:latin typeface="Times New Roman" panose="02020603050405020304" pitchFamily="18" charset="0"/>
                <a:cs typeface="Times New Roman" panose="02020603050405020304" pitchFamily="18" charset="0"/>
              </a:rPr>
              <a:t>Automatic voltage regulators, excitation systems, turbine and governor dynamics fall in this short-term or ‘transient’ time scale, which is typically a few seconds. Induction motors, electronically operated loads and HVDC interconnections also fall in this category The</a:t>
            </a:r>
            <a:r>
              <a:rPr lang="en-US" sz="3100" b="0" i="0" dirty="0">
                <a:effectLst/>
                <a:latin typeface="Times New Roman" panose="02020603050405020304" pitchFamily="18" charset="0"/>
                <a:cs typeface="Times New Roman" panose="02020603050405020304" pitchFamily="18" charset="0"/>
              </a:rPr>
              <a:t> concept of small disturbance stability is related to steady state and be analyzed using a small-signal model of the system.</a:t>
            </a:r>
          </a:p>
          <a:p>
            <a:r>
              <a:rPr lang="en-US" sz="3100" b="1" i="0" u="sng" dirty="0">
                <a:effectLst/>
                <a:latin typeface="Times New Roman" panose="02020603050405020304" pitchFamily="18" charset="0"/>
                <a:cs typeface="Times New Roman" panose="02020603050405020304" pitchFamily="18" charset="0"/>
              </a:rPr>
              <a:t>Large disturbance voltage stability</a:t>
            </a:r>
            <a:r>
              <a:rPr lang="en-US" sz="3100" b="0" i="0" dirty="0">
                <a:effectLst/>
                <a:latin typeface="Times New Roman" panose="02020603050405020304" pitchFamily="18" charset="0"/>
                <a:cs typeface="Times New Roman" panose="02020603050405020304" pitchFamily="18" charset="0"/>
              </a:rPr>
              <a:t>: It refers to the ability to keep the </a:t>
            </a:r>
            <a:r>
              <a:rPr lang="en-US" sz="3100" dirty="0">
                <a:latin typeface="Times New Roman" panose="02020603050405020304" pitchFamily="18" charset="0"/>
                <a:cs typeface="Times New Roman" panose="02020603050405020304" pitchFamily="18" charset="0"/>
              </a:rPr>
              <a:t>bus voltage</a:t>
            </a:r>
            <a:r>
              <a:rPr lang="en-US" sz="3100" b="0" i="0" dirty="0">
                <a:effectLst/>
                <a:latin typeface="Times New Roman" panose="02020603050405020304" pitchFamily="18" charset="0"/>
                <a:cs typeface="Times New Roman" panose="02020603050405020304" pitchFamily="18" charset="0"/>
              </a:rPr>
              <a:t> within an acceptable range when experiencing disturbances such as losing the generator, short circuit, line outage, or system failure. System characteristics, load characteristics, as well as the control and protection of the two combined, can determine large disturbance voltage stability.</a:t>
            </a:r>
            <a:r>
              <a:rPr lang="en-US" sz="3100" dirty="0">
                <a:latin typeface="Times New Roman" panose="02020603050405020304" pitchFamily="18" charset="0"/>
                <a:cs typeface="Times New Roman" panose="02020603050405020304" pitchFamily="18" charset="0"/>
              </a:rPr>
              <a:t> Components operating in the long-term time frame are transformer tap changers, limiters, boilers etc. Typically, this time frame is for a few minutes to tens of minutes. </a:t>
            </a:r>
            <a:r>
              <a:rPr lang="en-US" sz="3100" b="0" i="0" dirty="0">
                <a:effectLst/>
                <a:latin typeface="Times New Roman" panose="02020603050405020304" pitchFamily="18" charset="0"/>
                <a:cs typeface="Times New Roman" panose="02020603050405020304" pitchFamily="18" charset="0"/>
              </a:rPr>
              <a:t> Large disturbance voltage studies can be studied by using non-linear time domain simulations which include proper modeling.</a:t>
            </a:r>
          </a:p>
          <a:p>
            <a:r>
              <a:rPr lang="en-US" sz="3100" b="0" i="0" dirty="0">
                <a:effectLst/>
                <a:latin typeface="Times New Roman" panose="02020603050405020304" pitchFamily="18" charset="0"/>
                <a:cs typeface="Times New Roman" panose="02020603050405020304" pitchFamily="18" charset="0"/>
              </a:rPr>
              <a:t>Voltage stability can be divided into long-term voltage stability and short-term voltage stability, according to their period and time length. </a:t>
            </a:r>
          </a:p>
        </p:txBody>
      </p:sp>
      <p:pic>
        <p:nvPicPr>
          <p:cNvPr id="1026" name="Picture 2">
            <a:extLst>
              <a:ext uri="{FF2B5EF4-FFF2-40B4-BE49-F238E27FC236}">
                <a16:creationId xmlns:a16="http://schemas.microsoft.com/office/drawing/2014/main" id="{DAC8D5FE-A68D-45EC-82D3-A988FC0DE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39" y="123030"/>
            <a:ext cx="7328452" cy="214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5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F1CC-AF62-4E13-84E2-6432E2CAC63A}"/>
              </a:ext>
            </a:extLst>
          </p:cNvPr>
          <p:cNvSpPr>
            <a:spLocks noGrp="1"/>
          </p:cNvSpPr>
          <p:nvPr>
            <p:ph type="title"/>
          </p:nvPr>
        </p:nvSpPr>
        <p:spPr/>
        <p:txBody>
          <a:bodyPr/>
          <a:lstStyle/>
          <a:p>
            <a:r>
              <a:rPr lang="en-US" dirty="0"/>
              <a:t> </a:t>
            </a:r>
          </a:p>
        </p:txBody>
      </p:sp>
      <p:sp>
        <p:nvSpPr>
          <p:cNvPr id="7" name="Content Placeholder 6">
            <a:extLst>
              <a:ext uri="{FF2B5EF4-FFF2-40B4-BE49-F238E27FC236}">
                <a16:creationId xmlns:a16="http://schemas.microsoft.com/office/drawing/2014/main" id="{91065A52-B074-46CD-A5E8-90CC70A518C0}"/>
              </a:ext>
            </a:extLst>
          </p:cNvPr>
          <p:cNvSpPr>
            <a:spLocks noGrp="1"/>
          </p:cNvSpPr>
          <p:nvPr>
            <p:ph idx="1"/>
          </p:nvPr>
        </p:nvSpPr>
        <p:spPr>
          <a:xfrm>
            <a:off x="185530" y="159026"/>
            <a:ext cx="11168270" cy="6017937"/>
          </a:xfrm>
        </p:spPr>
        <p:txBody>
          <a:bodyPr/>
          <a:lstStyle/>
          <a:p>
            <a:r>
              <a:rPr lang="en-US" u="sng" dirty="0">
                <a:latin typeface="Times New Roman" panose="02020603050405020304" pitchFamily="18" charset="0"/>
                <a:cs typeface="Times New Roman" panose="02020603050405020304" pitchFamily="18" charset="0"/>
              </a:rPr>
              <a:t>Comparison between rotor angle stability and voltage stability</a:t>
            </a:r>
          </a:p>
          <a:p>
            <a:endParaRPr lang="en-US" dirty="0"/>
          </a:p>
        </p:txBody>
      </p:sp>
      <p:graphicFrame>
        <p:nvGraphicFramePr>
          <p:cNvPr id="10" name="Table 5">
            <a:extLst>
              <a:ext uri="{FF2B5EF4-FFF2-40B4-BE49-F238E27FC236}">
                <a16:creationId xmlns:a16="http://schemas.microsoft.com/office/drawing/2014/main" id="{715B9C9F-598F-4BDD-B96F-5EC0A09E8FE5}"/>
              </a:ext>
            </a:extLst>
          </p:cNvPr>
          <p:cNvGraphicFramePr>
            <a:graphicFrameLocks/>
          </p:cNvGraphicFramePr>
          <p:nvPr>
            <p:extLst>
              <p:ext uri="{D42A27DB-BD31-4B8C-83A1-F6EECF244321}">
                <p14:modId xmlns:p14="http://schemas.microsoft.com/office/powerpoint/2010/main" val="2706062054"/>
              </p:ext>
            </p:extLst>
          </p:nvPr>
        </p:nvGraphicFramePr>
        <p:xfrm>
          <a:off x="185530" y="536320"/>
          <a:ext cx="11741427" cy="4966190"/>
        </p:xfrm>
        <a:graphic>
          <a:graphicData uri="http://schemas.openxmlformats.org/drawingml/2006/table">
            <a:tbl>
              <a:tblPr firstRow="1" bandRow="1">
                <a:tableStyleId>{5C22544A-7EE6-4342-B048-85BDC9FD1C3A}</a:tableStyleId>
              </a:tblPr>
              <a:tblGrid>
                <a:gridCol w="5958970">
                  <a:extLst>
                    <a:ext uri="{9D8B030D-6E8A-4147-A177-3AD203B41FA5}">
                      <a16:colId xmlns:a16="http://schemas.microsoft.com/office/drawing/2014/main" val="3239916883"/>
                    </a:ext>
                  </a:extLst>
                </a:gridCol>
                <a:gridCol w="5782457">
                  <a:extLst>
                    <a:ext uri="{9D8B030D-6E8A-4147-A177-3AD203B41FA5}">
                      <a16:colId xmlns:a16="http://schemas.microsoft.com/office/drawing/2014/main" val="1314440522"/>
                    </a:ext>
                  </a:extLst>
                </a:gridCol>
              </a:tblGrid>
              <a:tr h="704464">
                <a:tc>
                  <a:txBody>
                    <a:bodyPr/>
                    <a:lstStyle/>
                    <a:p>
                      <a:r>
                        <a:rPr lang="en-US" u="sng" dirty="0">
                          <a:latin typeface="Times New Roman" panose="02020603050405020304" pitchFamily="18" charset="0"/>
                          <a:cs typeface="Times New Roman" panose="02020603050405020304" pitchFamily="18" charset="0"/>
                        </a:rPr>
                        <a:t>Rotor angle stability </a:t>
                      </a:r>
                      <a:endParaRPr lang="en-US" dirty="0"/>
                    </a:p>
                  </a:txBody>
                  <a:tcPr/>
                </a:tc>
                <a:tc>
                  <a:txBody>
                    <a:bodyPr/>
                    <a:lstStyle/>
                    <a:p>
                      <a:r>
                        <a:rPr lang="en-US" u="sng" dirty="0">
                          <a:latin typeface="Times New Roman" panose="02020603050405020304" pitchFamily="18" charset="0"/>
                          <a:cs typeface="Times New Roman" panose="02020603050405020304" pitchFamily="18" charset="0"/>
                        </a:rPr>
                        <a:t>Voltage stability</a:t>
                      </a:r>
                      <a:endParaRPr lang="en-US" dirty="0"/>
                    </a:p>
                  </a:txBody>
                  <a:tcPr/>
                </a:tc>
                <a:extLst>
                  <a:ext uri="{0D108BD9-81ED-4DB2-BD59-A6C34878D82A}">
                    <a16:rowId xmlns:a16="http://schemas.microsoft.com/office/drawing/2014/main" val="3219501552"/>
                  </a:ext>
                </a:extLst>
              </a:tr>
              <a:tr h="1047486">
                <a:tc>
                  <a:txBody>
                    <a:bodyPr/>
                    <a:lstStyle/>
                    <a:p>
                      <a:r>
                        <a:rPr lang="en-US" dirty="0"/>
                        <a:t>1. Concerned with ability of power system to maintain synchronism when subjected to sudden disturbance.</a:t>
                      </a:r>
                    </a:p>
                  </a:txBody>
                  <a:tcPr/>
                </a:tc>
                <a:tc>
                  <a:txBody>
                    <a:bodyPr/>
                    <a:lstStyle/>
                    <a:p>
                      <a:r>
                        <a:rPr lang="en-US" dirty="0"/>
                        <a:t>1. Concerned with </a:t>
                      </a:r>
                      <a:r>
                        <a:rPr lang="en-US" b="0" i="0" dirty="0">
                          <a:solidFill>
                            <a:srgbClr val="222222"/>
                          </a:solidFill>
                          <a:effectLst/>
                          <a:latin typeface="Nunito Sans"/>
                        </a:rPr>
                        <a:t> ability of a power system to maintain acceptable voltages at all bus in the system under normal condition and after being subjected to a disturbance. </a:t>
                      </a:r>
                      <a:endParaRPr lang="en-US" dirty="0"/>
                    </a:p>
                  </a:txBody>
                  <a:tcPr/>
                </a:tc>
                <a:extLst>
                  <a:ext uri="{0D108BD9-81ED-4DB2-BD59-A6C34878D82A}">
                    <a16:rowId xmlns:a16="http://schemas.microsoft.com/office/drawing/2014/main" val="730561280"/>
                  </a:ext>
                </a:extLst>
              </a:tr>
              <a:tr h="366705">
                <a:tc>
                  <a:txBody>
                    <a:bodyPr/>
                    <a:lstStyle/>
                    <a:p>
                      <a:r>
                        <a:rPr lang="en-US" dirty="0"/>
                        <a:t>2. Basically a generator stability.</a:t>
                      </a:r>
                    </a:p>
                  </a:txBody>
                  <a:tcPr/>
                </a:tc>
                <a:tc>
                  <a:txBody>
                    <a:bodyPr/>
                    <a:lstStyle/>
                    <a:p>
                      <a:r>
                        <a:rPr lang="en-US" dirty="0"/>
                        <a:t>2. Basically a load stability.</a:t>
                      </a:r>
                    </a:p>
                  </a:txBody>
                  <a:tcPr/>
                </a:tc>
                <a:extLst>
                  <a:ext uri="{0D108BD9-81ED-4DB2-BD59-A6C34878D82A}">
                    <a16:rowId xmlns:a16="http://schemas.microsoft.com/office/drawing/2014/main" val="4087448931"/>
                  </a:ext>
                </a:extLst>
              </a:tr>
              <a:tr h="539363">
                <a:tc>
                  <a:txBody>
                    <a:bodyPr/>
                    <a:lstStyle/>
                    <a:p>
                      <a:r>
                        <a:rPr lang="en-US" dirty="0"/>
                        <a:t>3. Concerned with integrating remote power plant to a large system over long transmission lines.</a:t>
                      </a:r>
                    </a:p>
                  </a:txBody>
                  <a:tcPr/>
                </a:tc>
                <a:tc>
                  <a:txBody>
                    <a:bodyPr/>
                    <a:lstStyle/>
                    <a:p>
                      <a:r>
                        <a:rPr lang="en-US" dirty="0"/>
                        <a:t>3. Concerned with load area and load characteristics.</a:t>
                      </a:r>
                    </a:p>
                  </a:txBody>
                  <a:tcPr/>
                </a:tc>
                <a:extLst>
                  <a:ext uri="{0D108BD9-81ED-4DB2-BD59-A6C34878D82A}">
                    <a16:rowId xmlns:a16="http://schemas.microsoft.com/office/drawing/2014/main" val="3341145423"/>
                  </a:ext>
                </a:extLst>
              </a:tr>
              <a:tr h="393589">
                <a:tc>
                  <a:txBody>
                    <a:bodyPr/>
                    <a:lstStyle/>
                    <a:p>
                      <a:r>
                        <a:rPr lang="en-US" dirty="0"/>
                        <a:t>4. May also involve voltage collapse.</a:t>
                      </a:r>
                    </a:p>
                  </a:txBody>
                  <a:tcPr/>
                </a:tc>
                <a:tc>
                  <a:txBody>
                    <a:bodyPr/>
                    <a:lstStyle/>
                    <a:p>
                      <a:r>
                        <a:rPr lang="en-US" dirty="0"/>
                        <a:t>4. May or may not involve rotor angle stability.</a:t>
                      </a:r>
                    </a:p>
                  </a:txBody>
                  <a:tcPr/>
                </a:tc>
                <a:extLst>
                  <a:ext uri="{0D108BD9-81ED-4DB2-BD59-A6C34878D82A}">
                    <a16:rowId xmlns:a16="http://schemas.microsoft.com/office/drawing/2014/main" val="2239027855"/>
                  </a:ext>
                </a:extLst>
              </a:tr>
              <a:tr h="331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5. Angle stability mainly depends on the balance between real power generation and demand.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Voltage stability depends on the balance of reactive power demand and generation in the system</a:t>
                      </a:r>
                    </a:p>
                    <a:p>
                      <a:endParaRPr lang="en-US" dirty="0"/>
                    </a:p>
                  </a:txBody>
                  <a:tcPr/>
                </a:tc>
                <a:extLst>
                  <a:ext uri="{0D108BD9-81ED-4DB2-BD59-A6C34878D82A}">
                    <a16:rowId xmlns:a16="http://schemas.microsoft.com/office/drawing/2014/main" val="3213745833"/>
                  </a:ext>
                </a:extLst>
              </a:tr>
              <a:tr h="758232">
                <a:tc>
                  <a:txBody>
                    <a:bodyPr/>
                    <a:lstStyle/>
                    <a:p>
                      <a:r>
                        <a:rPr lang="en-US" dirty="0"/>
                        <a:t>6. Rotor angle problem arise during and after fault.</a:t>
                      </a:r>
                    </a:p>
                  </a:txBody>
                  <a:tcPr/>
                </a:tc>
                <a:tc>
                  <a:txBody>
                    <a:bodyPr/>
                    <a:lstStyle/>
                    <a:p>
                      <a:r>
                        <a:rPr lang="en-US" dirty="0"/>
                        <a:t>6. Voltage stability problem arise mainly in the event of faults.</a:t>
                      </a:r>
                    </a:p>
                  </a:txBody>
                  <a:tcPr/>
                </a:tc>
                <a:extLst>
                  <a:ext uri="{0D108BD9-81ED-4DB2-BD59-A6C34878D82A}">
                    <a16:rowId xmlns:a16="http://schemas.microsoft.com/office/drawing/2014/main" val="811900978"/>
                  </a:ext>
                </a:extLst>
              </a:tr>
            </a:tbl>
          </a:graphicData>
        </a:graphic>
      </p:graphicFrame>
    </p:spTree>
    <p:extLst>
      <p:ext uri="{BB962C8B-B14F-4D97-AF65-F5344CB8AC3E}">
        <p14:creationId xmlns:p14="http://schemas.microsoft.com/office/powerpoint/2010/main" val="96388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23F2-0704-4E00-9159-F14BD145A96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9C9EE47-EC58-44CC-A83D-F3437BF3FF51}"/>
              </a:ext>
            </a:extLst>
          </p:cNvPr>
          <p:cNvSpPr>
            <a:spLocks noGrp="1"/>
          </p:cNvSpPr>
          <p:nvPr>
            <p:ph idx="1"/>
          </p:nvPr>
        </p:nvSpPr>
        <p:spPr>
          <a:xfrm>
            <a:off x="0" y="106016"/>
            <a:ext cx="12192000" cy="6751983"/>
          </a:xfrm>
        </p:spPr>
        <p:txBody>
          <a:bodyPr/>
          <a:lstStyle/>
          <a:p>
            <a:pPr marL="0" indent="0" algn="l" fontAlgn="base">
              <a:buNone/>
            </a:pPr>
            <a:r>
              <a:rPr lang="en-US" b="1" i="0" u="sng" dirty="0">
                <a:solidFill>
                  <a:srgbClr val="222222"/>
                </a:solidFill>
                <a:effectLst/>
                <a:latin typeface="Nunito Sans"/>
              </a:rPr>
              <a:t>Voltage Stability Limit</a:t>
            </a:r>
            <a:endParaRPr lang="en-US" b="0" i="0" u="sng" dirty="0">
              <a:solidFill>
                <a:srgbClr val="222222"/>
              </a:solidFill>
              <a:effectLst/>
              <a:latin typeface="Nunito Sans"/>
            </a:endParaRPr>
          </a:p>
          <a:p>
            <a:pPr algn="l" fontAlgn="base"/>
            <a:r>
              <a:rPr lang="en-US" sz="2400" b="0" i="0" dirty="0">
                <a:solidFill>
                  <a:srgbClr val="222222"/>
                </a:solidFill>
                <a:effectLst/>
                <a:latin typeface="Times New Roman" panose="02020603050405020304" pitchFamily="18" charset="0"/>
                <a:cs typeface="Times New Roman" panose="02020603050405020304" pitchFamily="18" charset="0"/>
              </a:rPr>
              <a:t>The Voltage stability limit can be defined as the limiting stage in a power system beyond which no amount of reactive power injection will raise the system voltage to its nominal state. The system voltage can only be adjusted by reactive power injections till the system voltage stability is maintained.</a:t>
            </a:r>
          </a:p>
          <a:p>
            <a:pPr algn="l" fontAlgn="base"/>
            <a:r>
              <a:rPr lang="en-US" sz="2400" b="0" i="0" dirty="0">
                <a:solidFill>
                  <a:srgbClr val="222222"/>
                </a:solidFill>
                <a:effectLst/>
                <a:latin typeface="Times New Roman" panose="02020603050405020304" pitchFamily="18" charset="0"/>
                <a:cs typeface="Times New Roman" panose="02020603050405020304" pitchFamily="18" charset="0"/>
              </a:rPr>
              <a:t>The power transfer over a lossless line is given by:</a:t>
            </a:r>
          </a:p>
          <a:p>
            <a:pPr marL="0" indent="0" algn="l" fontAlgn="base">
              <a:buNone/>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0" indent="0" algn="l" fontAlgn="base">
              <a:buNone/>
            </a:pPr>
            <a:r>
              <a:rPr lang="en-US" sz="2400" b="0" i="0" dirty="0">
                <a:solidFill>
                  <a:srgbClr val="222222"/>
                </a:solidFill>
                <a:effectLst/>
                <a:latin typeface="Times New Roman" panose="02020603050405020304" pitchFamily="18" charset="0"/>
                <a:cs typeface="Times New Roman" panose="02020603050405020304" pitchFamily="18" charset="0"/>
              </a:rPr>
              <a:t>					where P = power transferred per phase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V</a:t>
            </a:r>
            <a:r>
              <a:rPr lang="en-US" sz="2400" b="0" i="0" baseline="-25000" dirty="0">
                <a:solidFill>
                  <a:srgbClr val="222222"/>
                </a:solidFill>
                <a:effectLst/>
                <a:latin typeface="Times New Roman" panose="02020603050405020304" pitchFamily="18" charset="0"/>
                <a:cs typeface="Times New Roman" panose="02020603050405020304" pitchFamily="18" charset="0"/>
              </a:rPr>
              <a:t>s</a:t>
            </a:r>
            <a:r>
              <a:rPr lang="en-US" sz="2400" b="0" i="0" dirty="0">
                <a:solidFill>
                  <a:srgbClr val="222222"/>
                </a:solidFill>
                <a:effectLst/>
                <a:latin typeface="Times New Roman" panose="02020603050405020304" pitchFamily="18" charset="0"/>
                <a:cs typeface="Times New Roman" panose="02020603050405020304" pitchFamily="18" charset="0"/>
              </a:rPr>
              <a:t> = sending-end phase voltage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0" i="0" dirty="0" err="1">
                <a:solidFill>
                  <a:srgbClr val="222222"/>
                </a:solidFill>
                <a:effectLst/>
                <a:latin typeface="Times New Roman" panose="02020603050405020304" pitchFamily="18" charset="0"/>
                <a:cs typeface="Times New Roman" panose="02020603050405020304" pitchFamily="18" charset="0"/>
              </a:rPr>
              <a:t>V</a:t>
            </a:r>
            <a:r>
              <a:rPr lang="en-US" sz="2400" b="0" i="0" baseline="-25000" dirty="0" err="1">
                <a:solidFill>
                  <a:srgbClr val="222222"/>
                </a:solidFill>
                <a:effectLst/>
                <a:latin typeface="Times New Roman" panose="02020603050405020304" pitchFamily="18" charset="0"/>
                <a:cs typeface="Times New Roman" panose="02020603050405020304" pitchFamily="18" charset="0"/>
              </a:rPr>
              <a:t>r</a:t>
            </a:r>
            <a:r>
              <a:rPr lang="en-US" sz="2400" b="0" i="0" dirty="0">
                <a:solidFill>
                  <a:srgbClr val="222222"/>
                </a:solidFill>
                <a:effectLst/>
                <a:latin typeface="Times New Roman" panose="02020603050405020304" pitchFamily="18" charset="0"/>
                <a:cs typeface="Times New Roman" panose="02020603050405020304" pitchFamily="18" charset="0"/>
              </a:rPr>
              <a:t> = receiving-end phase voltage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X = transfer reactance per phase</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δ = phase angle between V</a:t>
            </a:r>
            <a:r>
              <a:rPr lang="en-US" sz="2400" b="0" i="0" baseline="-25000" dirty="0">
                <a:solidFill>
                  <a:srgbClr val="222222"/>
                </a:solidFill>
                <a:effectLst/>
                <a:latin typeface="Times New Roman" panose="02020603050405020304" pitchFamily="18" charset="0"/>
                <a:cs typeface="Times New Roman" panose="02020603050405020304" pitchFamily="18" charset="0"/>
              </a:rPr>
              <a:t>s</a:t>
            </a:r>
            <a:r>
              <a:rPr lang="en-US" sz="2400" b="0" i="0" dirty="0">
                <a:solidFill>
                  <a:srgbClr val="222222"/>
                </a:solidFill>
                <a:effectLst/>
                <a:latin typeface="Times New Roman" panose="02020603050405020304" pitchFamily="18" charset="0"/>
                <a:cs typeface="Times New Roman" panose="02020603050405020304" pitchFamily="18" charset="0"/>
              </a:rPr>
              <a:t> and </a:t>
            </a:r>
            <a:r>
              <a:rPr lang="en-US" sz="2400" b="0" i="0" dirty="0" err="1">
                <a:solidFill>
                  <a:srgbClr val="222222"/>
                </a:solidFill>
                <a:effectLst/>
                <a:latin typeface="Times New Roman" panose="02020603050405020304" pitchFamily="18" charset="0"/>
                <a:cs typeface="Times New Roman" panose="02020603050405020304" pitchFamily="18" charset="0"/>
              </a:rPr>
              <a:t>V</a:t>
            </a:r>
            <a:r>
              <a:rPr lang="en-US" sz="2400" b="0" i="0" baseline="-25000" dirty="0" err="1">
                <a:solidFill>
                  <a:srgbClr val="222222"/>
                </a:solidFill>
                <a:effectLst/>
                <a:latin typeface="Times New Roman" panose="02020603050405020304" pitchFamily="18" charset="0"/>
                <a:cs typeface="Times New Roman" panose="02020603050405020304" pitchFamily="18" charset="0"/>
              </a:rPr>
              <a:t>r</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fontAlgn="base"/>
            <a:r>
              <a:rPr lang="en-US" sz="2400" b="0" i="0" dirty="0">
                <a:solidFill>
                  <a:srgbClr val="222222"/>
                </a:solidFill>
                <a:effectLst/>
                <a:latin typeface="Times New Roman" panose="02020603050405020304" pitchFamily="18" charset="0"/>
                <a:cs typeface="Times New Roman" panose="02020603050405020304" pitchFamily="18" charset="0"/>
              </a:rPr>
              <a:t>Since the Line is lossless</a:t>
            </a:r>
          </a:p>
          <a:p>
            <a:pPr marL="0" indent="0" algn="l" fontAlgn="base">
              <a:buNone/>
            </a:pPr>
            <a:endParaRPr lang="en-US" b="0" i="0" dirty="0">
              <a:solidFill>
                <a:srgbClr val="222222"/>
              </a:solidFill>
              <a:effectLst/>
              <a:latin typeface="Nunito Sans"/>
            </a:endParaRPr>
          </a:p>
        </p:txBody>
      </p:sp>
      <p:pic>
        <p:nvPicPr>
          <p:cNvPr id="2050" name="Picture 2" descr="voltage-stability-equation-1">
            <a:extLst>
              <a:ext uri="{FF2B5EF4-FFF2-40B4-BE49-F238E27FC236}">
                <a16:creationId xmlns:a16="http://schemas.microsoft.com/office/drawing/2014/main" id="{24E94F05-3815-47F3-B68E-46805DA17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8" y="2624447"/>
            <a:ext cx="2319130" cy="10999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otlage-stability-equation-2">
            <a:extLst>
              <a:ext uri="{FF2B5EF4-FFF2-40B4-BE49-F238E27FC236}">
                <a16:creationId xmlns:a16="http://schemas.microsoft.com/office/drawing/2014/main" id="{D2015783-777D-41A7-A2D2-F46B65A10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0" y="5452027"/>
            <a:ext cx="4306955" cy="132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57A9-77C8-4A40-9995-70A2B88A830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D06A991-8562-4748-9B3C-6AC7E0366897}"/>
              </a:ext>
            </a:extLst>
          </p:cNvPr>
          <p:cNvSpPr>
            <a:spLocks noGrp="1"/>
          </p:cNvSpPr>
          <p:nvPr>
            <p:ph idx="1"/>
          </p:nvPr>
        </p:nvSpPr>
        <p:spPr>
          <a:xfrm>
            <a:off x="212035" y="238539"/>
            <a:ext cx="11860695" cy="6520070"/>
          </a:xfrm>
        </p:spPr>
        <p:txBody>
          <a:bodyPr>
            <a:normAutofit/>
          </a:bodyPr>
          <a:lstStyle/>
          <a:p>
            <a:r>
              <a:rPr lang="en-US" b="0" i="0" dirty="0">
                <a:solidFill>
                  <a:srgbClr val="222222"/>
                </a:solidFill>
                <a:effectLst/>
                <a:latin typeface="Times New Roman" panose="02020603050405020304" pitchFamily="18" charset="0"/>
                <a:cs typeface="Times New Roman" panose="02020603050405020304" pitchFamily="18" charset="0"/>
              </a:rPr>
              <a:t>Assuming the power generation to be constant,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l" fontAlgn="base"/>
            <a:r>
              <a:rPr lang="en-US" b="0" i="0" dirty="0">
                <a:solidFill>
                  <a:srgbClr val="222222"/>
                </a:solidFill>
                <a:effectLst/>
                <a:latin typeface="Times New Roman" panose="02020603050405020304" pitchFamily="18" charset="0"/>
                <a:cs typeface="Times New Roman" panose="02020603050405020304" pitchFamily="18" charset="0"/>
              </a:rPr>
              <a:t>For maximum power transfer: δ = 90º, so that as </a:t>
            </a:r>
            <a:r>
              <a:rPr lang="en-US" b="0" i="0" dirty="0" err="1">
                <a:solidFill>
                  <a:srgbClr val="222222"/>
                </a:solidFill>
                <a:effectLst/>
                <a:latin typeface="Times New Roman" panose="02020603050405020304" pitchFamily="18" charset="0"/>
                <a:cs typeface="Times New Roman" panose="02020603050405020304" pitchFamily="18" charset="0"/>
              </a:rPr>
              <a:t>tanδ</a:t>
            </a:r>
            <a:r>
              <a:rPr lang="en-US" b="0" i="0" dirty="0">
                <a:solidFill>
                  <a:srgbClr val="222222"/>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fontAlgn="base"/>
            <a:r>
              <a:rPr lang="en-US" b="0" i="0" dirty="0">
                <a:solidFill>
                  <a:srgbClr val="222222"/>
                </a:solidFill>
                <a:effectLst/>
                <a:latin typeface="Times New Roman" panose="02020603050405020304" pitchFamily="18" charset="0"/>
                <a:cs typeface="Times New Roman" panose="02020603050405020304" pitchFamily="18" charset="0"/>
              </a:rPr>
              <a:t>Above equation gives the location of the critical point on the δ versus V</a:t>
            </a:r>
            <a:r>
              <a:rPr lang="en-US" b="0" i="0" baseline="-25000" dirty="0">
                <a:solidFill>
                  <a:srgbClr val="222222"/>
                </a:solidFill>
                <a:effectLst/>
                <a:latin typeface="Times New Roman" panose="02020603050405020304" pitchFamily="18" charset="0"/>
                <a:cs typeface="Times New Roman" panose="02020603050405020304" pitchFamily="18" charset="0"/>
              </a:rPr>
              <a:t>s</a:t>
            </a:r>
            <a:r>
              <a:rPr lang="en-US" b="0" i="0" dirty="0">
                <a:solidFill>
                  <a:srgbClr val="222222"/>
                </a:solidFill>
                <a:effectLst/>
                <a:latin typeface="Times New Roman" panose="02020603050405020304" pitchFamily="18" charset="0"/>
                <a:cs typeface="Times New Roman" panose="02020603050405020304" pitchFamily="18" charset="0"/>
              </a:rPr>
              <a:t> curve. It is assumed that the receiving end voltage is constant.</a:t>
            </a:r>
          </a:p>
          <a:p>
            <a:pPr algn="l" fontAlgn="base"/>
            <a:r>
              <a:rPr lang="en-US" b="0" i="0" dirty="0">
                <a:solidFill>
                  <a:srgbClr val="222222"/>
                </a:solidFill>
                <a:effectLst/>
                <a:latin typeface="Times New Roman" panose="02020603050405020304" pitchFamily="18" charset="0"/>
                <a:cs typeface="Times New Roman" panose="02020603050405020304" pitchFamily="18" charset="0"/>
              </a:rPr>
              <a:t>The Similar result can be obtained assuming the sending end voltage constant and analyzing the system taken </a:t>
            </a:r>
            <a:r>
              <a:rPr lang="en-US" b="0" i="0" dirty="0" err="1">
                <a:solidFill>
                  <a:srgbClr val="222222"/>
                </a:solidFill>
                <a:effectLst/>
                <a:latin typeface="Times New Roman" panose="02020603050405020304" pitchFamily="18" charset="0"/>
                <a:cs typeface="Times New Roman" panose="02020603050405020304" pitchFamily="18" charset="0"/>
              </a:rPr>
              <a:t>V</a:t>
            </a:r>
            <a:r>
              <a:rPr lang="en-US" b="0" i="0" baseline="-25000" dirty="0" err="1">
                <a:solidFill>
                  <a:srgbClr val="222222"/>
                </a:solidFill>
                <a:effectLst/>
                <a:latin typeface="Times New Roman" panose="02020603050405020304" pitchFamily="18" charset="0"/>
                <a:cs typeface="Times New Roman" panose="02020603050405020304" pitchFamily="18" charset="0"/>
              </a:rPr>
              <a:t>r</a:t>
            </a:r>
            <a:r>
              <a:rPr lang="en-US" b="0" i="0" dirty="0">
                <a:solidFill>
                  <a:srgbClr val="222222"/>
                </a:solidFill>
                <a:effectLst/>
                <a:latin typeface="Times New Roman" panose="02020603050405020304" pitchFamily="18" charset="0"/>
                <a:cs typeface="Times New Roman" panose="02020603050405020304" pitchFamily="18" charset="0"/>
              </a:rPr>
              <a:t> as a variable parameter.  In this case, the resultant equation is</a:t>
            </a:r>
          </a:p>
          <a:p>
            <a:endParaRPr lang="en-US" dirty="0"/>
          </a:p>
        </p:txBody>
      </p:sp>
      <p:pic>
        <p:nvPicPr>
          <p:cNvPr id="3074" name="Picture 2" descr="voltage-stability-equation-3-">
            <a:extLst>
              <a:ext uri="{FF2B5EF4-FFF2-40B4-BE49-F238E27FC236}">
                <a16:creationId xmlns:a16="http://schemas.microsoft.com/office/drawing/2014/main" id="{43EC0226-D9B2-4007-BB19-B56D630E5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670" y="579799"/>
            <a:ext cx="4969565" cy="14440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oltage-stability-equation-4">
            <a:extLst>
              <a:ext uri="{FF2B5EF4-FFF2-40B4-BE49-F238E27FC236}">
                <a16:creationId xmlns:a16="http://schemas.microsoft.com/office/drawing/2014/main" id="{0DCD8E9E-4E3A-4F42-A08C-76671C6CF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670" y="2034288"/>
            <a:ext cx="3790122" cy="6293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oltage-stability-equation-5">
            <a:extLst>
              <a:ext uri="{FF2B5EF4-FFF2-40B4-BE49-F238E27FC236}">
                <a16:creationId xmlns:a16="http://schemas.microsoft.com/office/drawing/2014/main" id="{8449CD23-F28D-4804-900D-1666008CF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661" y="3214219"/>
            <a:ext cx="2079763" cy="85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64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D9EA-97E9-4AEF-80E3-6E7488AFD054}"/>
              </a:ext>
            </a:extLst>
          </p:cNvPr>
          <p:cNvSpPr>
            <a:spLocks noGrp="1"/>
          </p:cNvSpPr>
          <p:nvPr>
            <p:ph type="title"/>
          </p:nvPr>
        </p:nvSpPr>
        <p:spPr/>
        <p:txBody>
          <a:bodyPr/>
          <a:lstStyle/>
          <a:p>
            <a:r>
              <a:rPr lang="en-US" dirty="0"/>
              <a:t> </a:t>
            </a:r>
          </a:p>
        </p:txBody>
      </p:sp>
      <p:sp>
        <p:nvSpPr>
          <p:cNvPr id="4" name="Content Placeholder 3">
            <a:extLst>
              <a:ext uri="{FF2B5EF4-FFF2-40B4-BE49-F238E27FC236}">
                <a16:creationId xmlns:a16="http://schemas.microsoft.com/office/drawing/2014/main" id="{91E9DE1C-1FB3-474B-B924-8AFA2545E013}"/>
              </a:ext>
            </a:extLst>
          </p:cNvPr>
          <p:cNvSpPr>
            <a:spLocks noGrp="1"/>
          </p:cNvSpPr>
          <p:nvPr>
            <p:ph idx="1"/>
          </p:nvPr>
        </p:nvSpPr>
        <p:spPr>
          <a:xfrm>
            <a:off x="184731" y="68193"/>
            <a:ext cx="11900452" cy="6738730"/>
          </a:xfrm>
        </p:spPr>
        <p:txBody>
          <a:bodyPr/>
          <a:lstStyle/>
          <a:p>
            <a:pPr marL="0" indent="0">
              <a:buNone/>
            </a:pPr>
            <a:endParaRPr lang="en-US" dirty="0"/>
          </a:p>
          <a:p>
            <a:r>
              <a:rPr lang="en-US" b="0" i="0" dirty="0">
                <a:solidFill>
                  <a:srgbClr val="222222"/>
                </a:solidFill>
                <a:effectLst/>
                <a:latin typeface="Times New Roman" panose="02020603050405020304" pitchFamily="18" charset="0"/>
                <a:cs typeface="Times New Roman" panose="02020603050405020304" pitchFamily="18" charset="0"/>
              </a:rPr>
              <a:t>The reactive power expression at the receiving-end bus may be written as</a:t>
            </a:r>
          </a:p>
          <a:p>
            <a:pPr marL="0" indent="0">
              <a:buNone/>
            </a:pPr>
            <a:endParaRPr lang="en-US" dirty="0">
              <a:solidFill>
                <a:srgbClr val="222222"/>
              </a:solidFill>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Therefore,</a:t>
            </a:r>
          </a:p>
          <a:p>
            <a:pPr marL="0" indent="0">
              <a:buNone/>
            </a:pPr>
            <a:endParaRPr lang="en-US" dirty="0">
              <a:solidFill>
                <a:srgbClr val="222222"/>
              </a:solidFill>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On substituting the value of d</a:t>
            </a:r>
            <a:r>
              <a:rPr lang="el-GR" b="0" i="0" dirty="0">
                <a:solidFill>
                  <a:srgbClr val="222222"/>
                </a:solidFill>
                <a:effectLst/>
                <a:latin typeface="Times New Roman" panose="02020603050405020304" pitchFamily="18" charset="0"/>
                <a:cs typeface="Times New Roman" panose="02020603050405020304" pitchFamily="18" charset="0"/>
              </a:rPr>
              <a:t>δ</a:t>
            </a:r>
            <a:r>
              <a:rPr lang="en-US" b="0" i="0" dirty="0">
                <a:solidFill>
                  <a:srgbClr val="222222"/>
                </a:solidFill>
                <a:effectLst/>
                <a:latin typeface="Times New Roman" panose="02020603050405020304" pitchFamily="18" charset="0"/>
                <a:cs typeface="Times New Roman" panose="02020603050405020304" pitchFamily="18" charset="0"/>
              </a:rPr>
              <a:t>/</a:t>
            </a:r>
            <a:r>
              <a:rPr lang="en-US" b="0" i="0" dirty="0" err="1">
                <a:solidFill>
                  <a:srgbClr val="222222"/>
                </a:solidFill>
                <a:effectLst/>
                <a:latin typeface="Times New Roman" panose="02020603050405020304" pitchFamily="18" charset="0"/>
                <a:cs typeface="Times New Roman" panose="02020603050405020304" pitchFamily="18" charset="0"/>
              </a:rPr>
              <a:t>dVr</a:t>
            </a:r>
            <a:r>
              <a:rPr lang="en-US" b="0" i="0" dirty="0">
                <a:solidFill>
                  <a:srgbClr val="222222"/>
                </a:solidFill>
                <a:effectLst/>
                <a:latin typeface="Times New Roman" panose="02020603050405020304" pitchFamily="18" charset="0"/>
                <a:cs typeface="Times New Roman" panose="02020603050405020304" pitchFamily="18" charset="0"/>
              </a:rPr>
              <a:t> from equation, we get</a:t>
            </a:r>
          </a:p>
          <a:p>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a:t>
            </a:r>
          </a:p>
        </p:txBody>
      </p:sp>
      <p:pic>
        <p:nvPicPr>
          <p:cNvPr id="6" name="Picture 2" descr="voltage-stability-equation-6-">
            <a:extLst>
              <a:ext uri="{FF2B5EF4-FFF2-40B4-BE49-F238E27FC236}">
                <a16:creationId xmlns:a16="http://schemas.microsoft.com/office/drawing/2014/main" id="{12A2ADD5-6584-4848-B717-58638799C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09" y="84931"/>
            <a:ext cx="2120348"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F91D813-D90F-4497-99C9-90580B20DBA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descr="voltage-stability-equation-7-">
            <a:hlinkClick r:id="rId3"/>
            <a:extLst>
              <a:ext uri="{FF2B5EF4-FFF2-40B4-BE49-F238E27FC236}">
                <a16:creationId xmlns:a16="http://schemas.microsoft.com/office/drawing/2014/main" id="{AC5C2C86-B7B6-484F-9CAE-A24CACA28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192" y="1021779"/>
            <a:ext cx="3019011" cy="76810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oltage-stability-equation-8">
            <a:hlinkClick r:id="rId5"/>
            <a:extLst>
              <a:ext uri="{FF2B5EF4-FFF2-40B4-BE49-F238E27FC236}">
                <a16:creationId xmlns:a16="http://schemas.microsoft.com/office/drawing/2014/main" id="{5139F2C7-4F51-4FE3-A5FF-BEE2ABCC85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877" y="1723610"/>
            <a:ext cx="4477405" cy="96806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voltage-stability-equation-10">
            <a:extLst>
              <a:ext uri="{FF2B5EF4-FFF2-40B4-BE49-F238E27FC236}">
                <a16:creationId xmlns:a16="http://schemas.microsoft.com/office/drawing/2014/main" id="{A81138C1-A9AE-4F9E-A899-6DF0A7A4F0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2870" y="3746777"/>
            <a:ext cx="4326835" cy="853903"/>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9" descr="voltage-stabiltiy-equation-9">
            <a:extLst>
              <a:ext uri="{FF2B5EF4-FFF2-40B4-BE49-F238E27FC236}">
                <a16:creationId xmlns:a16="http://schemas.microsoft.com/office/drawing/2014/main" id="{CC4A5CA7-0A5B-416F-B97A-3206DFB994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1" descr="voltage-stabiltiy-equation-9">
            <a:extLst>
              <a:ext uri="{FF2B5EF4-FFF2-40B4-BE49-F238E27FC236}">
                <a16:creationId xmlns:a16="http://schemas.microsoft.com/office/drawing/2014/main" id="{B33E5CFF-BFC4-407D-8185-0A61ED46B80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9" name="Picture 13" descr="voltage-stabiltiy-equation-9">
            <a:extLst>
              <a:ext uri="{FF2B5EF4-FFF2-40B4-BE49-F238E27FC236}">
                <a16:creationId xmlns:a16="http://schemas.microsoft.com/office/drawing/2014/main" id="{3508DA5D-332B-4222-8BE7-EE2C8E3842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0996" y="3111223"/>
            <a:ext cx="4477404" cy="752132"/>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voltage-stability-equation-11">
            <a:extLst>
              <a:ext uri="{FF2B5EF4-FFF2-40B4-BE49-F238E27FC236}">
                <a16:creationId xmlns:a16="http://schemas.microsoft.com/office/drawing/2014/main" id="{7D6201AA-6CFB-4107-B0A9-202A1C30C2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078" y="4662487"/>
            <a:ext cx="4291721" cy="62140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7" descr="voltage-stability-equation-12-">
            <a:extLst>
              <a:ext uri="{FF2B5EF4-FFF2-40B4-BE49-F238E27FC236}">
                <a16:creationId xmlns:a16="http://schemas.microsoft.com/office/drawing/2014/main" id="{D6F3A51D-F294-4132-836E-3368DC45877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9" descr="voltage-stability-equation-12-">
            <a:extLst>
              <a:ext uri="{FF2B5EF4-FFF2-40B4-BE49-F238E27FC236}">
                <a16:creationId xmlns:a16="http://schemas.microsoft.com/office/drawing/2014/main" id="{EBB0B7BD-4FB9-4CBD-9FC5-CC954B927D14}"/>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7" name="Picture 21" descr="voltage-stability-equation-12-">
            <a:extLst>
              <a:ext uri="{FF2B5EF4-FFF2-40B4-BE49-F238E27FC236}">
                <a16:creationId xmlns:a16="http://schemas.microsoft.com/office/drawing/2014/main" id="{FE434F1F-4211-49B2-9132-E6C69210F0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0179" y="5399812"/>
            <a:ext cx="3556378" cy="79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12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3385</Words>
  <Application>Microsoft Office PowerPoint</Application>
  <PresentationFormat>Widescreen</PresentationFormat>
  <Paragraphs>229</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arial</vt:lpstr>
      <vt:lpstr>Calibri</vt:lpstr>
      <vt:lpstr>Calibri Light</vt:lpstr>
      <vt:lpstr>Cambria Math</vt:lpstr>
      <vt:lpstr>Nunito Sans</vt:lpstr>
      <vt:lpstr>Roboto</vt:lpstr>
      <vt:lpstr>Rubik</vt:lpstr>
      <vt:lpstr>Times New Roman</vt:lpstr>
      <vt:lpstr>Office Theme</vt:lpstr>
      <vt:lpstr>Voltage Stability</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Stability</dc:title>
  <dc:creator>Damodar Bhandari</dc:creator>
  <cp:lastModifiedBy>Damodar Bhandari</cp:lastModifiedBy>
  <cp:revision>46</cp:revision>
  <dcterms:created xsi:type="dcterms:W3CDTF">2021-05-11T02:00:52Z</dcterms:created>
  <dcterms:modified xsi:type="dcterms:W3CDTF">2022-07-10T02:22:05Z</dcterms:modified>
</cp:coreProperties>
</file>