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 id="336" r:id="rId79"/>
    <p:sldId id="337" r:id="rId80"/>
    <p:sldId id="338" r:id="rId81"/>
    <p:sldId id="339" r:id="rId82"/>
    <p:sldId id="340" r:id="rId83"/>
    <p:sldId id="341" r:id="rId84"/>
    <p:sldId id="342" r:id="rId85"/>
    <p:sldId id="343" r:id="rId86"/>
    <p:sldId id="344" r:id="rId87"/>
    <p:sldId id="345" r:id="rId88"/>
    <p:sldId id="346" r:id="rId89"/>
    <p:sldId id="347" r:id="rId90"/>
    <p:sldId id="348" r:id="rId91"/>
    <p:sldId id="349" r:id="rId92"/>
    <p:sldId id="350" r:id="rId93"/>
    <p:sldId id="351" r:id="rId94"/>
    <p:sldId id="352" r:id="rId95"/>
    <p:sldId id="353" r:id="rId96"/>
    <p:sldId id="354" r:id="rId97"/>
    <p:sldId id="355" r:id="rId98"/>
    <p:sldId id="356" r:id="rId99"/>
    <p:sldId id="357" r:id="rId100"/>
    <p:sldId id="358" r:id="rId101"/>
    <p:sldId id="359" r:id="rId102"/>
    <p:sldId id="360" r:id="rId103"/>
    <p:sldId id="361" r:id="rId104"/>
    <p:sldId id="362" r:id="rId105"/>
    <p:sldId id="363" r:id="rId106"/>
    <p:sldId id="364" r:id="rId107"/>
    <p:sldId id="365" r:id="rId108"/>
    <p:sldId id="366" r:id="rId109"/>
    <p:sldId id="367" r:id="rId110"/>
    <p:sldId id="368" r:id="rId111"/>
    <p:sldId id="369" r:id="rId112"/>
    <p:sldId id="370" r:id="rId113"/>
    <p:sldId id="371" r:id="rId114"/>
    <p:sldId id="372" r:id="rId115"/>
    <p:sldId id="373" r:id="rId116"/>
    <p:sldId id="374" r:id="rId117"/>
    <p:sldId id="375" r:id="rId118"/>
    <p:sldId id="376" r:id="rId119"/>
    <p:sldId id="377" r:id="rId120"/>
    <p:sldId id="378" r:id="rId121"/>
    <p:sldId id="379" r:id="rId122"/>
    <p:sldId id="380" r:id="rId123"/>
    <p:sldId id="381" r:id="rId124"/>
    <p:sldId id="382" r:id="rId125"/>
    <p:sldId id="383" r:id="rId126"/>
    <p:sldId id="384" r:id="rId127"/>
    <p:sldId id="385" r:id="rId128"/>
    <p:sldId id="386" r:id="rId129"/>
    <p:sldId id="387" r:id="rId130"/>
    <p:sldId id="388" r:id="rId131"/>
    <p:sldId id="389" r:id="rId132"/>
    <p:sldId id="390" r:id="rId133"/>
    <p:sldId id="391" r:id="rId134"/>
    <p:sldId id="392" r:id="rId135"/>
    <p:sldId id="393" r:id="rId136"/>
    <p:sldId id="394" r:id="rId137"/>
    <p:sldId id="395" r:id="rId138"/>
    <p:sldId id="396" r:id="rId139"/>
    <p:sldId id="397" r:id="rId140"/>
    <p:sldId id="398" r:id="rId141"/>
    <p:sldId id="399" r:id="rId142"/>
    <p:sldId id="400" r:id="rId143"/>
    <p:sldId id="401" r:id="rId144"/>
    <p:sldId id="402" r:id="rId145"/>
    <p:sldId id="403" r:id="rId146"/>
    <p:sldId id="404" r:id="rId147"/>
    <p:sldId id="405" r:id="rId148"/>
    <p:sldId id="406" r:id="rId149"/>
    <p:sldId id="407" r:id="rId150"/>
    <p:sldId id="408" r:id="rId151"/>
    <p:sldId id="409" r:id="rId152"/>
    <p:sldId id="410" r:id="rId153"/>
    <p:sldId id="411" r:id="rId154"/>
    <p:sldId id="412" r:id="rId155"/>
    <p:sldId id="413" r:id="rId156"/>
    <p:sldId id="414" r:id="rId157"/>
    <p:sldId id="415" r:id="rId158"/>
    <p:sldId id="416" r:id="rId159"/>
    <p:sldId id="417" r:id="rId160"/>
    <p:sldId id="418" r:id="rId161"/>
    <p:sldId id="419" r:id="rId162"/>
    <p:sldId id="420" r:id="rId163"/>
    <p:sldId id="421" r:id="rId164"/>
    <p:sldId id="422" r:id="rId165"/>
    <p:sldId id="423" r:id="rId166"/>
    <p:sldId id="424" r:id="rId167"/>
    <p:sldId id="425" r:id="rId168"/>
    <p:sldId id="426" r:id="rId169"/>
    <p:sldId id="427" r:id="rId170"/>
    <p:sldId id="428" r:id="rId171"/>
    <p:sldId id="429" r:id="rId172"/>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1618"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theme" Target="theme/theme1.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0" i="0">
                <a:solidFill>
                  <a:schemeClr val="tx1"/>
                </a:solidFill>
                <a:latin typeface="Carlito"/>
                <a:cs typeface="Carlito"/>
              </a:defRPr>
            </a:lvl1pPr>
          </a:lstStyle>
          <a:p>
            <a:endParaRPr/>
          </a:p>
        </p:txBody>
      </p:sp>
      <p:sp>
        <p:nvSpPr>
          <p:cNvPr id="3" name="Holder 3"/>
          <p:cNvSpPr>
            <a:spLocks noGrp="1"/>
          </p:cNvSpPr>
          <p:nvPr>
            <p:ph type="body" idx="1"/>
          </p:nvPr>
        </p:nvSpPr>
        <p:spPr/>
        <p:txBody>
          <a:bodyPr lIns="0" tIns="0" rIns="0" bIns="0"/>
          <a:lstStyle>
            <a:lvl1pPr>
              <a:defRPr sz="3200" b="1" i="0">
                <a:solidFill>
                  <a:schemeClr val="tx1"/>
                </a:solidFill>
                <a:latin typeface="Carlito"/>
                <a:cs typeface="Carlit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0" i="0">
                <a:solidFill>
                  <a:schemeClr val="tx1"/>
                </a:solidFill>
                <a:latin typeface="Carlito"/>
                <a:cs typeface="Carlito"/>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5/14/2024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0" i="0">
                <a:solidFill>
                  <a:schemeClr val="tx1"/>
                </a:solidFill>
                <a:latin typeface="Carlito"/>
                <a:cs typeface="Carli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5/14/2024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5/14/2024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37236" y="694690"/>
            <a:ext cx="8546465" cy="1950720"/>
          </a:xfrm>
          <a:prstGeom prst="rect">
            <a:avLst/>
          </a:prstGeom>
        </p:spPr>
        <p:txBody>
          <a:bodyPr wrap="square" lIns="0" tIns="0" rIns="0" bIns="0">
            <a:spAutoFit/>
          </a:bodyPr>
          <a:lstStyle>
            <a:lvl1pPr>
              <a:defRPr sz="3000" b="0" i="0">
                <a:solidFill>
                  <a:schemeClr val="tx1"/>
                </a:solidFill>
                <a:latin typeface="Carlito"/>
                <a:cs typeface="Carlito"/>
              </a:defRPr>
            </a:lvl1pPr>
          </a:lstStyle>
          <a:p>
            <a:endParaRPr/>
          </a:p>
        </p:txBody>
      </p:sp>
      <p:sp>
        <p:nvSpPr>
          <p:cNvPr id="3" name="Holder 3"/>
          <p:cNvSpPr>
            <a:spLocks noGrp="1"/>
          </p:cNvSpPr>
          <p:nvPr>
            <p:ph type="body" idx="1"/>
          </p:nvPr>
        </p:nvSpPr>
        <p:spPr>
          <a:xfrm>
            <a:off x="368934" y="1389634"/>
            <a:ext cx="8406130" cy="4648835"/>
          </a:xfrm>
          <a:prstGeom prst="rect">
            <a:avLst/>
          </a:prstGeom>
        </p:spPr>
        <p:txBody>
          <a:bodyPr wrap="square" lIns="0" tIns="0" rIns="0" bIns="0">
            <a:spAutoFit/>
          </a:bodyPr>
          <a:lstStyle>
            <a:lvl1pPr>
              <a:defRPr sz="3200" b="1" i="0">
                <a:solidFill>
                  <a:schemeClr val="tx1"/>
                </a:solidFill>
                <a:latin typeface="Carlito"/>
                <a:cs typeface="Carlito"/>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5/14/2024</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5.xml"/><Relationship Id="rId5" Type="http://schemas.openxmlformats.org/officeDocument/2006/relationships/image" Target="../media/image4.jpg"/><Relationship Id="rId4" Type="http://schemas.openxmlformats.org/officeDocument/2006/relationships/image" Target="../media/image3.jp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2" Type="http://schemas.openxmlformats.org/officeDocument/2006/relationships/hyperlink" Target="http://www.ocr.gov.np/index.php/en/component/content/category/87-registration-process-information" TargetMode="External"/><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5.xml"/></Relationships>
</file>

<file path=ppt/slides/_rels/slide1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5.xml"/></Relationships>
</file>

<file path=ppt/slides/_rels/slide1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Layout" Target="../slideLayouts/slideLayout5.xml"/><Relationship Id="rId4" Type="http://schemas.openxmlformats.org/officeDocument/2006/relationships/image" Target="../media/image21.jp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hyperlink" Target="https://thehimalayantimes.com/business/weak-intellectual-property-rights-laws-bane-foreign-investment/" TargetMode="External"/><Relationship Id="rId1" Type="http://schemas.openxmlformats.org/officeDocument/2006/relationships/slideLayout" Target="../slideLayouts/slideLayout5.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5.xml"/><Relationship Id="rId5" Type="http://schemas.openxmlformats.org/officeDocument/2006/relationships/image" Target="../media/image8.jpg"/><Relationship Id="rId4" Type="http://schemas.openxmlformats.org/officeDocument/2006/relationships/image" Target="../media/image7.jpg"/></Relationships>
</file>

<file path=ppt/slides/_rels/slide160.xml.rels><?xml version="1.0" encoding="UTF-8" standalone="yes"?>
<Relationships xmlns="http://schemas.openxmlformats.org/package/2006/relationships"><Relationship Id="rId2" Type="http://schemas.openxmlformats.org/officeDocument/2006/relationships/hyperlink" Target="http://learn.genetics.utah.edu/content/stemcells/scissues/" TargetMode="Externa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5.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www.ieee.org/about/corporate/governance/p7-8.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s://collegegrad.com/careers/electrical-and-electronics-engineers" TargetMode="Externa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hyperlink" Target="http://www.neanepal.org.np/showmodule.php?what=weeklytalk&amp;under=home"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35582" y="616965"/>
            <a:ext cx="5672455" cy="513715"/>
          </a:xfrm>
          <a:prstGeom prst="rect">
            <a:avLst/>
          </a:prstGeom>
        </p:spPr>
        <p:txBody>
          <a:bodyPr vert="horz" wrap="square" lIns="0" tIns="13335" rIns="0" bIns="0" rtlCol="0">
            <a:spAutoFit/>
          </a:bodyPr>
          <a:lstStyle/>
          <a:p>
            <a:pPr marL="12700">
              <a:lnSpc>
                <a:spcPct val="100000"/>
              </a:lnSpc>
              <a:spcBef>
                <a:spcPts val="105"/>
              </a:spcBef>
            </a:pPr>
            <a:r>
              <a:rPr sz="3200" b="1" spc="-5" dirty="0">
                <a:latin typeface="Carlito"/>
                <a:cs typeface="Carlito"/>
              </a:rPr>
              <a:t>Professional Ethics </a:t>
            </a:r>
            <a:r>
              <a:rPr sz="3200" b="1" dirty="0">
                <a:latin typeface="Carlito"/>
                <a:cs typeface="Carlito"/>
              </a:rPr>
              <a:t>in</a:t>
            </a:r>
            <a:r>
              <a:rPr sz="3200" b="1" spc="-30" dirty="0">
                <a:latin typeface="Carlito"/>
                <a:cs typeface="Carlito"/>
              </a:rPr>
              <a:t> </a:t>
            </a:r>
            <a:r>
              <a:rPr sz="3200" b="1" spc="-5" dirty="0">
                <a:latin typeface="Carlito"/>
                <a:cs typeface="Carlito"/>
              </a:rPr>
              <a:t>Engineering</a:t>
            </a:r>
            <a:endParaRPr sz="3200">
              <a:latin typeface="Carlito"/>
              <a:cs typeface="Carlito"/>
            </a:endParaRPr>
          </a:p>
        </p:txBody>
      </p:sp>
      <p:sp>
        <p:nvSpPr>
          <p:cNvPr id="3" name="object 3"/>
          <p:cNvSpPr txBox="1"/>
          <p:nvPr/>
        </p:nvSpPr>
        <p:spPr>
          <a:xfrm>
            <a:off x="3171570" y="1401826"/>
            <a:ext cx="2802890" cy="330835"/>
          </a:xfrm>
          <a:prstGeom prst="rect">
            <a:avLst/>
          </a:prstGeom>
        </p:spPr>
        <p:txBody>
          <a:bodyPr vert="horz" wrap="square" lIns="0" tIns="13335" rIns="0" bIns="0" rtlCol="0">
            <a:spAutoFit/>
          </a:bodyPr>
          <a:lstStyle/>
          <a:p>
            <a:pPr marL="12700">
              <a:lnSpc>
                <a:spcPct val="100000"/>
              </a:lnSpc>
              <a:spcBef>
                <a:spcPts val="105"/>
              </a:spcBef>
              <a:tabLst>
                <a:tab pos="1842770" algn="l"/>
              </a:tabLst>
            </a:pPr>
            <a:r>
              <a:rPr sz="2000" b="1" dirty="0">
                <a:latin typeface="Carlito"/>
                <a:cs typeface="Carlito"/>
              </a:rPr>
              <a:t>Background	(5</a:t>
            </a:r>
            <a:r>
              <a:rPr sz="2000" b="1" spc="-60" dirty="0">
                <a:latin typeface="Carlito"/>
                <a:cs typeface="Carlito"/>
              </a:rPr>
              <a:t> </a:t>
            </a:r>
            <a:r>
              <a:rPr sz="2000" b="1" spc="-5" dirty="0">
                <a:latin typeface="Carlito"/>
                <a:cs typeface="Carlito"/>
              </a:rPr>
              <a:t>hours)</a:t>
            </a:r>
            <a:endParaRPr sz="2000">
              <a:latin typeface="Carlito"/>
              <a:cs typeface="Carlito"/>
            </a:endParaRPr>
          </a:p>
        </p:txBody>
      </p:sp>
      <p:sp>
        <p:nvSpPr>
          <p:cNvPr id="4" name="object 4"/>
          <p:cNvSpPr txBox="1"/>
          <p:nvPr/>
        </p:nvSpPr>
        <p:spPr>
          <a:xfrm>
            <a:off x="610616" y="2644266"/>
            <a:ext cx="318770" cy="1531620"/>
          </a:xfrm>
          <a:prstGeom prst="rect">
            <a:avLst/>
          </a:prstGeom>
        </p:spPr>
        <p:txBody>
          <a:bodyPr vert="horz" wrap="square" lIns="0" tIns="41275" rIns="0" bIns="0" rtlCol="0">
            <a:spAutoFit/>
          </a:bodyPr>
          <a:lstStyle/>
          <a:p>
            <a:pPr marL="12700">
              <a:lnSpc>
                <a:spcPct val="100000"/>
              </a:lnSpc>
              <a:spcBef>
                <a:spcPts val="325"/>
              </a:spcBef>
            </a:pPr>
            <a:r>
              <a:rPr sz="1800" b="1" dirty="0">
                <a:latin typeface="Carlito"/>
                <a:cs typeface="Carlito"/>
              </a:rPr>
              <a:t>1.0</a:t>
            </a:r>
            <a:endParaRPr sz="1800">
              <a:latin typeface="Carlito"/>
              <a:cs typeface="Carlito"/>
            </a:endParaRPr>
          </a:p>
          <a:p>
            <a:pPr marL="12700">
              <a:lnSpc>
                <a:spcPct val="100000"/>
              </a:lnSpc>
              <a:spcBef>
                <a:spcPts val="229"/>
              </a:spcBef>
            </a:pPr>
            <a:r>
              <a:rPr sz="1800" dirty="0">
                <a:latin typeface="Carlito"/>
                <a:cs typeface="Carlito"/>
              </a:rPr>
              <a:t>1.1</a:t>
            </a:r>
            <a:endParaRPr sz="1800">
              <a:latin typeface="Carlito"/>
              <a:cs typeface="Carlito"/>
            </a:endParaRPr>
          </a:p>
          <a:p>
            <a:pPr marL="12700">
              <a:lnSpc>
                <a:spcPct val="100000"/>
              </a:lnSpc>
              <a:spcBef>
                <a:spcPts val="204"/>
              </a:spcBef>
            </a:pPr>
            <a:r>
              <a:rPr sz="1800" dirty="0">
                <a:latin typeface="Carlito"/>
                <a:cs typeface="Carlito"/>
              </a:rPr>
              <a:t>1.2</a:t>
            </a:r>
            <a:endParaRPr sz="1800">
              <a:latin typeface="Carlito"/>
              <a:cs typeface="Carlito"/>
            </a:endParaRPr>
          </a:p>
          <a:p>
            <a:pPr marL="12700">
              <a:lnSpc>
                <a:spcPct val="100000"/>
              </a:lnSpc>
              <a:spcBef>
                <a:spcPts val="204"/>
              </a:spcBef>
            </a:pPr>
            <a:r>
              <a:rPr sz="1800" dirty="0">
                <a:latin typeface="Carlito"/>
                <a:cs typeface="Carlito"/>
              </a:rPr>
              <a:t>1.3</a:t>
            </a:r>
            <a:endParaRPr sz="1800">
              <a:latin typeface="Carlito"/>
              <a:cs typeface="Carlito"/>
            </a:endParaRPr>
          </a:p>
          <a:p>
            <a:pPr marL="12700">
              <a:lnSpc>
                <a:spcPct val="100000"/>
              </a:lnSpc>
              <a:spcBef>
                <a:spcPts val="190"/>
              </a:spcBef>
            </a:pPr>
            <a:r>
              <a:rPr sz="1800" dirty="0">
                <a:latin typeface="Carlito"/>
                <a:cs typeface="Carlito"/>
              </a:rPr>
              <a:t>1.4</a:t>
            </a:r>
            <a:endParaRPr sz="1800">
              <a:latin typeface="Carlito"/>
              <a:cs typeface="Carlito"/>
            </a:endParaRPr>
          </a:p>
        </p:txBody>
      </p:sp>
      <p:sp>
        <p:nvSpPr>
          <p:cNvPr id="5" name="object 5"/>
          <p:cNvSpPr txBox="1"/>
          <p:nvPr/>
        </p:nvSpPr>
        <p:spPr>
          <a:xfrm>
            <a:off x="1510030" y="2644266"/>
            <a:ext cx="5984240" cy="1531620"/>
          </a:xfrm>
          <a:prstGeom prst="rect">
            <a:avLst/>
          </a:prstGeom>
        </p:spPr>
        <p:txBody>
          <a:bodyPr vert="horz" wrap="square" lIns="0" tIns="41275" rIns="0" bIns="0" rtlCol="0">
            <a:spAutoFit/>
          </a:bodyPr>
          <a:lstStyle/>
          <a:p>
            <a:pPr marL="27305">
              <a:lnSpc>
                <a:spcPct val="100000"/>
              </a:lnSpc>
              <a:spcBef>
                <a:spcPts val="325"/>
              </a:spcBef>
            </a:pPr>
            <a:r>
              <a:rPr sz="1800" b="1" dirty="0">
                <a:latin typeface="Carlito"/>
                <a:cs typeface="Carlito"/>
              </a:rPr>
              <a:t>Background</a:t>
            </a:r>
            <a:endParaRPr sz="1800">
              <a:latin typeface="Carlito"/>
              <a:cs typeface="Carlito"/>
            </a:endParaRPr>
          </a:p>
          <a:p>
            <a:pPr marL="24765">
              <a:lnSpc>
                <a:spcPct val="100000"/>
              </a:lnSpc>
              <a:spcBef>
                <a:spcPts val="229"/>
              </a:spcBef>
            </a:pPr>
            <a:r>
              <a:rPr sz="1800" spc="-5" dirty="0">
                <a:latin typeface="Carlito"/>
                <a:cs typeface="Carlito"/>
              </a:rPr>
              <a:t>History of Engineering </a:t>
            </a:r>
            <a:r>
              <a:rPr sz="1800" spc="-10" dirty="0">
                <a:latin typeface="Carlito"/>
                <a:cs typeface="Carlito"/>
              </a:rPr>
              <a:t>practice</a:t>
            </a:r>
            <a:endParaRPr sz="1800">
              <a:latin typeface="Carlito"/>
              <a:cs typeface="Carlito"/>
            </a:endParaRPr>
          </a:p>
          <a:p>
            <a:pPr marL="26034" marR="963294" indent="-13970">
              <a:lnSpc>
                <a:spcPts val="2370"/>
              </a:lnSpc>
              <a:spcBef>
                <a:spcPts val="110"/>
              </a:spcBef>
            </a:pPr>
            <a:r>
              <a:rPr sz="1800" spc="-10" dirty="0">
                <a:latin typeface="Carlito"/>
                <a:cs typeface="Carlito"/>
              </a:rPr>
              <a:t>Cultural, </a:t>
            </a:r>
            <a:r>
              <a:rPr sz="1800" spc="-5" dirty="0">
                <a:latin typeface="Carlito"/>
                <a:cs typeface="Carlito"/>
              </a:rPr>
              <a:t>Political, Societal motivations </a:t>
            </a:r>
            <a:r>
              <a:rPr sz="1800" dirty="0">
                <a:latin typeface="Carlito"/>
                <a:cs typeface="Carlito"/>
              </a:rPr>
              <a:t>and </a:t>
            </a:r>
            <a:r>
              <a:rPr sz="1800" spc="-5" dirty="0">
                <a:latin typeface="Carlito"/>
                <a:cs typeface="Carlito"/>
              </a:rPr>
              <a:t>limitations  Impacts </a:t>
            </a:r>
            <a:r>
              <a:rPr sz="1800" dirty="0">
                <a:latin typeface="Carlito"/>
                <a:cs typeface="Carlito"/>
              </a:rPr>
              <a:t>and </a:t>
            </a:r>
            <a:r>
              <a:rPr sz="1800" spc="-5" dirty="0">
                <a:latin typeface="Carlito"/>
                <a:cs typeface="Carlito"/>
              </a:rPr>
              <a:t>consequences of technology on</a:t>
            </a:r>
            <a:r>
              <a:rPr sz="1800" dirty="0">
                <a:latin typeface="Carlito"/>
                <a:cs typeface="Carlito"/>
              </a:rPr>
              <a:t> </a:t>
            </a:r>
            <a:r>
              <a:rPr sz="1800" spc="-5" dirty="0">
                <a:latin typeface="Carlito"/>
                <a:cs typeface="Carlito"/>
              </a:rPr>
              <a:t>society</a:t>
            </a:r>
            <a:endParaRPr sz="1800">
              <a:latin typeface="Carlito"/>
              <a:cs typeface="Carlito"/>
            </a:endParaRPr>
          </a:p>
          <a:p>
            <a:pPr marL="15240">
              <a:lnSpc>
                <a:spcPct val="100000"/>
              </a:lnSpc>
              <a:spcBef>
                <a:spcPts val="70"/>
              </a:spcBef>
            </a:pPr>
            <a:r>
              <a:rPr sz="1800" spc="-5" dirty="0">
                <a:latin typeface="Carlito"/>
                <a:cs typeface="Carlito"/>
              </a:rPr>
              <a:t>Education and training of technologists, scientists </a:t>
            </a:r>
            <a:r>
              <a:rPr sz="1800" dirty="0">
                <a:latin typeface="Carlito"/>
                <a:cs typeface="Carlito"/>
              </a:rPr>
              <a:t>and</a:t>
            </a:r>
            <a:r>
              <a:rPr sz="1800" spc="-10" dirty="0">
                <a:latin typeface="Carlito"/>
                <a:cs typeface="Carlito"/>
              </a:rPr>
              <a:t> </a:t>
            </a:r>
            <a:r>
              <a:rPr sz="1800" dirty="0">
                <a:latin typeface="Carlito"/>
                <a:cs typeface="Carlito"/>
              </a:rPr>
              <a:t>engineers</a:t>
            </a:r>
            <a:endParaRPr sz="1800">
              <a:latin typeface="Carlito"/>
              <a:cs typeface="Carlito"/>
            </a:endParaRPr>
          </a:p>
        </p:txBody>
      </p:sp>
      <p:sp>
        <p:nvSpPr>
          <p:cNvPr id="6" name="object 6"/>
          <p:cNvSpPr txBox="1"/>
          <p:nvPr/>
        </p:nvSpPr>
        <p:spPr>
          <a:xfrm>
            <a:off x="2381757" y="4960518"/>
            <a:ext cx="4379595" cy="751205"/>
          </a:xfrm>
          <a:prstGeom prst="rect">
            <a:avLst/>
          </a:prstGeom>
        </p:spPr>
        <p:txBody>
          <a:bodyPr vert="horz" wrap="square" lIns="0" tIns="70485" rIns="0" bIns="0" rtlCol="0">
            <a:spAutoFit/>
          </a:bodyPr>
          <a:lstStyle/>
          <a:p>
            <a:pPr marL="3175" algn="ctr">
              <a:lnSpc>
                <a:spcPct val="100000"/>
              </a:lnSpc>
              <a:spcBef>
                <a:spcPts val="555"/>
              </a:spcBef>
            </a:pPr>
            <a:endParaRPr sz="2000" dirty="0">
              <a:latin typeface="Carlito"/>
              <a:cs typeface="Carlito"/>
            </a:endParaRPr>
          </a:p>
          <a:p>
            <a:pPr algn="ctr">
              <a:lnSpc>
                <a:spcPct val="100000"/>
              </a:lnSpc>
              <a:spcBef>
                <a:spcPts val="455"/>
              </a:spcBef>
            </a:pPr>
            <a:r>
              <a:rPr sz="2000" spc="-5" dirty="0">
                <a:latin typeface="Carlito"/>
                <a:cs typeface="Carlito"/>
              </a:rPr>
              <a:t>School of Engineering </a:t>
            </a:r>
            <a:r>
              <a:rPr sz="2000" dirty="0">
                <a:latin typeface="Carlito"/>
                <a:cs typeface="Carlito"/>
              </a:rPr>
              <a:t>, </a:t>
            </a:r>
            <a:r>
              <a:rPr sz="2000" spc="-5" dirty="0">
                <a:latin typeface="Carlito"/>
                <a:cs typeface="Carlito"/>
              </a:rPr>
              <a:t>Pokhara</a:t>
            </a:r>
            <a:r>
              <a:rPr sz="2000" dirty="0">
                <a:latin typeface="Carlito"/>
                <a:cs typeface="Carlito"/>
              </a:rPr>
              <a:t> </a:t>
            </a:r>
            <a:r>
              <a:rPr sz="2000" spc="-5" dirty="0">
                <a:latin typeface="Carlito"/>
                <a:cs typeface="Carlito"/>
              </a:rPr>
              <a:t>University</a:t>
            </a:r>
            <a:endParaRPr sz="2000" dirty="0">
              <a:latin typeface="Carlito"/>
              <a:cs typeface="Carli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4939" y="0"/>
            <a:ext cx="4761865" cy="3180841"/>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245363" y="3339210"/>
            <a:ext cx="2136140" cy="228600"/>
          </a:xfrm>
          <a:prstGeom prst="rect">
            <a:avLst/>
          </a:prstGeom>
        </p:spPr>
        <p:txBody>
          <a:bodyPr vert="horz" wrap="square" lIns="0" tIns="0" rIns="0" bIns="0" rtlCol="0">
            <a:spAutoFit/>
          </a:bodyPr>
          <a:lstStyle/>
          <a:p>
            <a:pPr>
              <a:lnSpc>
                <a:spcPts val="1710"/>
              </a:lnSpc>
            </a:pPr>
            <a:r>
              <a:rPr sz="1800" spc="-5" dirty="0">
                <a:latin typeface="Carlito"/>
                <a:cs typeface="Carlito"/>
              </a:rPr>
              <a:t>Hydroponic</a:t>
            </a:r>
            <a:r>
              <a:rPr sz="1800" spc="-20" dirty="0">
                <a:latin typeface="Carlito"/>
                <a:cs typeface="Carlito"/>
              </a:rPr>
              <a:t> </a:t>
            </a:r>
            <a:r>
              <a:rPr sz="1800" spc="-5" dirty="0">
                <a:latin typeface="Carlito"/>
                <a:cs typeface="Carlito"/>
              </a:rPr>
              <a:t>agriculture</a:t>
            </a:r>
            <a:endParaRPr sz="1800">
              <a:latin typeface="Carlito"/>
              <a:cs typeface="Carlito"/>
            </a:endParaRPr>
          </a:p>
        </p:txBody>
      </p:sp>
      <p:sp>
        <p:nvSpPr>
          <p:cNvPr id="4" name="object 4"/>
          <p:cNvSpPr/>
          <p:nvPr/>
        </p:nvSpPr>
        <p:spPr>
          <a:xfrm>
            <a:off x="154939" y="3266947"/>
            <a:ext cx="5514213" cy="3514216"/>
          </a:xfrm>
          <a:prstGeom prst="rect">
            <a:avLst/>
          </a:prstGeom>
          <a:blipFill>
            <a:blip r:embed="rId3" cstate="print"/>
            <a:stretch>
              <a:fillRect/>
            </a:stretch>
          </a:blipFill>
        </p:spPr>
        <p:txBody>
          <a:bodyPr wrap="square" lIns="0" tIns="0" rIns="0" bIns="0" rtlCol="0"/>
          <a:lstStyle/>
          <a:p>
            <a:endParaRPr/>
          </a:p>
        </p:txBody>
      </p:sp>
      <p:grpSp>
        <p:nvGrpSpPr>
          <p:cNvPr id="5" name="object 5"/>
          <p:cNvGrpSpPr/>
          <p:nvPr/>
        </p:nvGrpSpPr>
        <p:grpSpPr>
          <a:xfrm>
            <a:off x="4992496" y="0"/>
            <a:ext cx="4163060" cy="6365875"/>
            <a:chOff x="4992496" y="0"/>
            <a:chExt cx="4163060" cy="6365875"/>
          </a:xfrm>
        </p:grpSpPr>
        <p:sp>
          <p:nvSpPr>
            <p:cNvPr id="6" name="object 6"/>
            <p:cNvSpPr/>
            <p:nvPr/>
          </p:nvSpPr>
          <p:spPr>
            <a:xfrm>
              <a:off x="4992496" y="0"/>
              <a:ext cx="4150233" cy="2857246"/>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8900667" y="2857500"/>
              <a:ext cx="241935" cy="3495675"/>
            </a:xfrm>
            <a:custGeom>
              <a:avLst/>
              <a:gdLst/>
              <a:ahLst/>
              <a:cxnLst/>
              <a:rect l="l" t="t" r="r" b="b"/>
              <a:pathLst>
                <a:path w="241934" h="3495675">
                  <a:moveTo>
                    <a:pt x="121030" y="0"/>
                  </a:moveTo>
                  <a:lnTo>
                    <a:pt x="0" y="121030"/>
                  </a:lnTo>
                  <a:lnTo>
                    <a:pt x="60578" y="121030"/>
                  </a:lnTo>
                  <a:lnTo>
                    <a:pt x="60578" y="3495636"/>
                  </a:lnTo>
                  <a:lnTo>
                    <a:pt x="181482" y="3495636"/>
                  </a:lnTo>
                  <a:lnTo>
                    <a:pt x="181482" y="121030"/>
                  </a:lnTo>
                  <a:lnTo>
                    <a:pt x="241934" y="121030"/>
                  </a:lnTo>
                  <a:lnTo>
                    <a:pt x="121030" y="0"/>
                  </a:lnTo>
                  <a:close/>
                </a:path>
              </a:pathLst>
            </a:custGeom>
            <a:solidFill>
              <a:srgbClr val="4F81BC"/>
            </a:solidFill>
          </p:spPr>
          <p:txBody>
            <a:bodyPr wrap="square" lIns="0" tIns="0" rIns="0" bIns="0" rtlCol="0"/>
            <a:lstStyle/>
            <a:p>
              <a:endParaRPr/>
            </a:p>
          </p:txBody>
        </p:sp>
        <p:sp>
          <p:nvSpPr>
            <p:cNvPr id="8" name="object 8"/>
            <p:cNvSpPr/>
            <p:nvPr/>
          </p:nvSpPr>
          <p:spPr>
            <a:xfrm>
              <a:off x="8900667" y="2857500"/>
              <a:ext cx="241935" cy="3495675"/>
            </a:xfrm>
            <a:custGeom>
              <a:avLst/>
              <a:gdLst/>
              <a:ahLst/>
              <a:cxnLst/>
              <a:rect l="l" t="t" r="r" b="b"/>
              <a:pathLst>
                <a:path w="241934" h="3495675">
                  <a:moveTo>
                    <a:pt x="0" y="121030"/>
                  </a:moveTo>
                  <a:lnTo>
                    <a:pt x="121030" y="0"/>
                  </a:lnTo>
                  <a:lnTo>
                    <a:pt x="241934" y="121030"/>
                  </a:lnTo>
                  <a:lnTo>
                    <a:pt x="181482" y="121030"/>
                  </a:lnTo>
                  <a:lnTo>
                    <a:pt x="181482" y="3495636"/>
                  </a:lnTo>
                  <a:lnTo>
                    <a:pt x="60578" y="3495636"/>
                  </a:lnTo>
                  <a:lnTo>
                    <a:pt x="60578" y="121030"/>
                  </a:lnTo>
                  <a:lnTo>
                    <a:pt x="0" y="121030"/>
                  </a:lnTo>
                  <a:close/>
                </a:path>
              </a:pathLst>
            </a:custGeom>
            <a:ln w="25400">
              <a:solidFill>
                <a:srgbClr val="385D89"/>
              </a:solidFill>
            </a:ln>
          </p:spPr>
          <p:txBody>
            <a:bodyPr wrap="square" lIns="0" tIns="0" rIns="0" bIns="0" rtlCol="0"/>
            <a:lstStyle/>
            <a:p>
              <a:endParaRPr/>
            </a:p>
          </p:txBody>
        </p:sp>
        <p:sp>
          <p:nvSpPr>
            <p:cNvPr id="9" name="object 9"/>
            <p:cNvSpPr/>
            <p:nvPr/>
          </p:nvSpPr>
          <p:spPr>
            <a:xfrm>
              <a:off x="5659373" y="3238373"/>
              <a:ext cx="3240912" cy="2304034"/>
            </a:xfrm>
            <a:prstGeom prst="rect">
              <a:avLst/>
            </a:prstGeom>
            <a:blipFill>
              <a:blip r:embed="rId5" cstate="print"/>
              <a:stretch>
                <a:fillRect/>
              </a:stretch>
            </a:blipFill>
          </p:spPr>
          <p:txBody>
            <a:bodyPr wrap="square" lIns="0" tIns="0" rIns="0" bIns="0" rtlCol="0"/>
            <a:lstStyle/>
            <a:p>
              <a:endParaRPr/>
            </a:p>
          </p:txBody>
        </p:sp>
      </p:grpSp>
      <p:sp>
        <p:nvSpPr>
          <p:cNvPr id="10" name="object 10"/>
          <p:cNvSpPr txBox="1"/>
          <p:nvPr/>
        </p:nvSpPr>
        <p:spPr>
          <a:xfrm>
            <a:off x="6556629" y="6202171"/>
            <a:ext cx="2288540" cy="577215"/>
          </a:xfrm>
          <a:prstGeom prst="rect">
            <a:avLst/>
          </a:prstGeom>
        </p:spPr>
        <p:txBody>
          <a:bodyPr vert="horz" wrap="square" lIns="0" tIns="9525" rIns="0" bIns="0" rtlCol="0">
            <a:spAutoFit/>
          </a:bodyPr>
          <a:lstStyle/>
          <a:p>
            <a:pPr marL="12700" marR="5080">
              <a:lnSpc>
                <a:spcPct val="101099"/>
              </a:lnSpc>
              <a:spcBef>
                <a:spcPts val="75"/>
              </a:spcBef>
            </a:pPr>
            <a:r>
              <a:rPr sz="1800" spc="-5" dirty="0">
                <a:latin typeface="Carlito"/>
                <a:cs typeface="Carlito"/>
              </a:rPr>
              <a:t>From </a:t>
            </a:r>
            <a:r>
              <a:rPr sz="1800" dirty="0">
                <a:latin typeface="Carlito"/>
                <a:cs typeface="Carlito"/>
              </a:rPr>
              <a:t>traditional to  modern </a:t>
            </a:r>
            <a:r>
              <a:rPr sz="1800" spc="-5" dirty="0">
                <a:latin typeface="Carlito"/>
                <a:cs typeface="Carlito"/>
              </a:rPr>
              <a:t>food</a:t>
            </a:r>
            <a:r>
              <a:rPr sz="1800" spc="-65" dirty="0">
                <a:latin typeface="Carlito"/>
                <a:cs typeface="Carlito"/>
              </a:rPr>
              <a:t> </a:t>
            </a:r>
            <a:r>
              <a:rPr sz="1800" spc="-5" dirty="0">
                <a:latin typeface="Carlito"/>
                <a:cs typeface="Carlito"/>
              </a:rPr>
              <a:t>processing</a:t>
            </a:r>
            <a:endParaRPr sz="1800">
              <a:latin typeface="Carlito"/>
              <a:cs typeface="Carlito"/>
            </a:endParaRPr>
          </a:p>
        </p:txBody>
      </p:sp>
      <p:grpSp>
        <p:nvGrpSpPr>
          <p:cNvPr id="11" name="object 11"/>
          <p:cNvGrpSpPr/>
          <p:nvPr/>
        </p:nvGrpSpPr>
        <p:grpSpPr>
          <a:xfrm>
            <a:off x="5657088" y="6235674"/>
            <a:ext cx="679450" cy="235585"/>
            <a:chOff x="5657088" y="6235674"/>
            <a:chExt cx="679450" cy="235585"/>
          </a:xfrm>
        </p:grpSpPr>
        <p:sp>
          <p:nvSpPr>
            <p:cNvPr id="12" name="object 12"/>
            <p:cNvSpPr/>
            <p:nvPr/>
          </p:nvSpPr>
          <p:spPr>
            <a:xfrm>
              <a:off x="5669788" y="6248374"/>
              <a:ext cx="654050" cy="210185"/>
            </a:xfrm>
            <a:custGeom>
              <a:avLst/>
              <a:gdLst/>
              <a:ahLst/>
              <a:cxnLst/>
              <a:rect l="l" t="t" r="r" b="b"/>
              <a:pathLst>
                <a:path w="654050" h="210185">
                  <a:moveTo>
                    <a:pt x="105028" y="0"/>
                  </a:moveTo>
                  <a:lnTo>
                    <a:pt x="0" y="104940"/>
                  </a:lnTo>
                  <a:lnTo>
                    <a:pt x="105028" y="209867"/>
                  </a:lnTo>
                  <a:lnTo>
                    <a:pt x="105028" y="157416"/>
                  </a:lnTo>
                  <a:lnTo>
                    <a:pt x="653796" y="157416"/>
                  </a:lnTo>
                  <a:lnTo>
                    <a:pt x="653796" y="52476"/>
                  </a:lnTo>
                  <a:lnTo>
                    <a:pt x="105028" y="52476"/>
                  </a:lnTo>
                  <a:lnTo>
                    <a:pt x="105028" y="0"/>
                  </a:lnTo>
                  <a:close/>
                </a:path>
              </a:pathLst>
            </a:custGeom>
            <a:solidFill>
              <a:srgbClr val="4F81BC"/>
            </a:solidFill>
          </p:spPr>
          <p:txBody>
            <a:bodyPr wrap="square" lIns="0" tIns="0" rIns="0" bIns="0" rtlCol="0"/>
            <a:lstStyle/>
            <a:p>
              <a:endParaRPr/>
            </a:p>
          </p:txBody>
        </p:sp>
        <p:sp>
          <p:nvSpPr>
            <p:cNvPr id="13" name="object 13"/>
            <p:cNvSpPr/>
            <p:nvPr/>
          </p:nvSpPr>
          <p:spPr>
            <a:xfrm>
              <a:off x="5669788" y="6248374"/>
              <a:ext cx="654050" cy="210185"/>
            </a:xfrm>
            <a:custGeom>
              <a:avLst/>
              <a:gdLst/>
              <a:ahLst/>
              <a:cxnLst/>
              <a:rect l="l" t="t" r="r" b="b"/>
              <a:pathLst>
                <a:path w="654050" h="210185">
                  <a:moveTo>
                    <a:pt x="0" y="104940"/>
                  </a:moveTo>
                  <a:lnTo>
                    <a:pt x="105028" y="0"/>
                  </a:lnTo>
                  <a:lnTo>
                    <a:pt x="105028" y="52476"/>
                  </a:lnTo>
                  <a:lnTo>
                    <a:pt x="653796" y="52476"/>
                  </a:lnTo>
                  <a:lnTo>
                    <a:pt x="653796" y="157416"/>
                  </a:lnTo>
                  <a:lnTo>
                    <a:pt x="105028" y="157416"/>
                  </a:lnTo>
                  <a:lnTo>
                    <a:pt x="105028" y="209867"/>
                  </a:lnTo>
                  <a:lnTo>
                    <a:pt x="0" y="104940"/>
                  </a:lnTo>
                  <a:close/>
                </a:path>
              </a:pathLst>
            </a:custGeom>
            <a:ln w="25400">
              <a:solidFill>
                <a:srgbClr val="385D89"/>
              </a:solidFill>
            </a:ln>
          </p:spPr>
          <p:txBody>
            <a:bodyPr wrap="square" lIns="0" tIns="0" rIns="0" bIns="0" rtlCol="0"/>
            <a:lstStyle/>
            <a:p>
              <a:endParaRPr/>
            </a:p>
          </p:txBody>
        </p:sp>
      </p:gr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31140" y="717550"/>
            <a:ext cx="7992745" cy="1814195"/>
          </a:xfrm>
          <a:prstGeom prst="rect">
            <a:avLst/>
          </a:prstGeom>
        </p:spPr>
        <p:txBody>
          <a:bodyPr vert="horz" wrap="square" lIns="0" tIns="10795" rIns="0" bIns="0" rtlCol="0">
            <a:spAutoFit/>
          </a:bodyPr>
          <a:lstStyle/>
          <a:p>
            <a:pPr marL="355600" marR="24130" indent="-342900">
              <a:lnSpc>
                <a:spcPts val="2520"/>
              </a:lnSpc>
              <a:spcBef>
                <a:spcPts val="85"/>
              </a:spcBef>
              <a:buFont typeface="Arial"/>
              <a:buChar char="•"/>
              <a:tabLst>
                <a:tab pos="354965" algn="l"/>
                <a:tab pos="355600" algn="l"/>
              </a:tabLst>
            </a:pPr>
            <a:r>
              <a:rPr sz="2000" dirty="0">
                <a:latin typeface="Carlito"/>
                <a:cs typeface="Carlito"/>
              </a:rPr>
              <a:t>All other </a:t>
            </a:r>
            <a:r>
              <a:rPr sz="2000" spc="-5" dirty="0">
                <a:latin typeface="Carlito"/>
                <a:cs typeface="Carlito"/>
              </a:rPr>
              <a:t>rights </a:t>
            </a:r>
            <a:r>
              <a:rPr sz="2000" dirty="0">
                <a:latin typeface="Carlito"/>
                <a:cs typeface="Carlito"/>
              </a:rPr>
              <a:t>resulting </a:t>
            </a:r>
            <a:r>
              <a:rPr sz="2000" spc="-5" dirty="0">
                <a:latin typeface="Carlito"/>
                <a:cs typeface="Carlito"/>
              </a:rPr>
              <a:t>from intellectual activities </a:t>
            </a:r>
            <a:r>
              <a:rPr sz="2000" dirty="0">
                <a:latin typeface="Carlito"/>
                <a:cs typeface="Carlito"/>
              </a:rPr>
              <a:t>in </a:t>
            </a:r>
            <a:r>
              <a:rPr sz="2000" spc="-5" dirty="0">
                <a:latin typeface="Carlito"/>
                <a:cs typeface="Carlito"/>
              </a:rPr>
              <a:t>industrial, scientific,  literary or artistic</a:t>
            </a:r>
            <a:r>
              <a:rPr sz="2000" spc="5" dirty="0">
                <a:latin typeface="Carlito"/>
                <a:cs typeface="Carlito"/>
              </a:rPr>
              <a:t> </a:t>
            </a:r>
            <a:r>
              <a:rPr sz="2000" spc="-5" dirty="0">
                <a:latin typeface="Carlito"/>
                <a:cs typeface="Carlito"/>
              </a:rPr>
              <a:t>fields</a:t>
            </a:r>
            <a:endParaRPr sz="2000">
              <a:latin typeface="Carlito"/>
              <a:cs typeface="Carlito"/>
            </a:endParaRPr>
          </a:p>
          <a:p>
            <a:pPr marL="12700">
              <a:lnSpc>
                <a:spcPct val="100000"/>
              </a:lnSpc>
              <a:spcBef>
                <a:spcPts val="1540"/>
              </a:spcBef>
            </a:pPr>
            <a:r>
              <a:rPr sz="2000" spc="-5" dirty="0">
                <a:latin typeface="Carlito"/>
                <a:cs typeface="Carlito"/>
              </a:rPr>
              <a:t>The laws related </a:t>
            </a:r>
            <a:r>
              <a:rPr sz="2000" dirty="0">
                <a:latin typeface="Carlito"/>
                <a:cs typeface="Carlito"/>
              </a:rPr>
              <a:t>to </a:t>
            </a:r>
            <a:r>
              <a:rPr sz="2000" spc="-5" dirty="0">
                <a:latin typeface="Carlito"/>
                <a:cs typeface="Carlito"/>
              </a:rPr>
              <a:t>intellectual property </a:t>
            </a:r>
            <a:r>
              <a:rPr sz="2000" dirty="0">
                <a:latin typeface="Carlito"/>
                <a:cs typeface="Carlito"/>
              </a:rPr>
              <a:t>rights in </a:t>
            </a:r>
            <a:r>
              <a:rPr sz="2000" spc="-5" dirty="0">
                <a:latin typeface="Carlito"/>
                <a:cs typeface="Carlito"/>
              </a:rPr>
              <a:t>Nepal</a:t>
            </a:r>
            <a:r>
              <a:rPr sz="2000" spc="15" dirty="0">
                <a:latin typeface="Carlito"/>
                <a:cs typeface="Carlito"/>
              </a:rPr>
              <a:t> </a:t>
            </a:r>
            <a:r>
              <a:rPr sz="2000" spc="-5" dirty="0">
                <a:latin typeface="Carlito"/>
                <a:cs typeface="Carlito"/>
              </a:rPr>
              <a:t>are:</a:t>
            </a:r>
            <a:endParaRPr sz="2000">
              <a:latin typeface="Carlito"/>
              <a:cs typeface="Carlito"/>
            </a:endParaRPr>
          </a:p>
          <a:p>
            <a:pPr marL="393700" marR="5080" indent="-381000">
              <a:lnSpc>
                <a:spcPct val="104500"/>
              </a:lnSpc>
              <a:spcBef>
                <a:spcPts val="100"/>
              </a:spcBef>
            </a:pPr>
            <a:r>
              <a:rPr sz="2000" spc="-5" dirty="0">
                <a:latin typeface="Carlito"/>
                <a:cs typeface="Carlito"/>
              </a:rPr>
              <a:t>(a) </a:t>
            </a:r>
            <a:r>
              <a:rPr sz="2000" dirty="0">
                <a:latin typeface="Carlito"/>
                <a:cs typeface="Carlito"/>
              </a:rPr>
              <a:t>Patent, </a:t>
            </a:r>
            <a:r>
              <a:rPr sz="2000" spc="-5" dirty="0">
                <a:latin typeface="Carlito"/>
                <a:cs typeface="Carlito"/>
              </a:rPr>
              <a:t>Design </a:t>
            </a:r>
            <a:r>
              <a:rPr sz="2000" dirty="0">
                <a:latin typeface="Carlito"/>
                <a:cs typeface="Carlito"/>
              </a:rPr>
              <a:t>and </a:t>
            </a:r>
            <a:r>
              <a:rPr sz="2000" spc="-10" dirty="0">
                <a:latin typeface="Carlito"/>
                <a:cs typeface="Carlito"/>
              </a:rPr>
              <a:t>Trademark </a:t>
            </a:r>
            <a:r>
              <a:rPr sz="2000" dirty="0">
                <a:latin typeface="Carlito"/>
                <a:cs typeface="Carlito"/>
              </a:rPr>
              <a:t>Act 2022 </a:t>
            </a:r>
            <a:r>
              <a:rPr sz="2000" spc="-5" dirty="0">
                <a:latin typeface="Carlito"/>
                <a:cs typeface="Carlito"/>
              </a:rPr>
              <a:t>(1965), amended </a:t>
            </a:r>
            <a:r>
              <a:rPr sz="2000" spc="-10" dirty="0">
                <a:latin typeface="Carlito"/>
                <a:cs typeface="Carlito"/>
              </a:rPr>
              <a:t>in </a:t>
            </a:r>
            <a:r>
              <a:rPr sz="2000" spc="-5" dirty="0">
                <a:latin typeface="Carlito"/>
                <a:cs typeface="Carlito"/>
              </a:rPr>
              <a:t>1987 and (b)  Copyright Act </a:t>
            </a:r>
            <a:r>
              <a:rPr sz="2000" dirty="0">
                <a:latin typeface="Carlito"/>
                <a:cs typeface="Carlito"/>
              </a:rPr>
              <a:t>2059</a:t>
            </a:r>
            <a:r>
              <a:rPr sz="2000" spc="-10" dirty="0">
                <a:latin typeface="Carlito"/>
                <a:cs typeface="Carlito"/>
              </a:rPr>
              <a:t> </a:t>
            </a:r>
            <a:r>
              <a:rPr sz="2000" spc="-5" dirty="0">
                <a:latin typeface="Carlito"/>
                <a:cs typeface="Carlito"/>
              </a:rPr>
              <a:t>(2002).</a:t>
            </a:r>
            <a:endParaRPr sz="2000">
              <a:latin typeface="Carlito"/>
              <a:cs typeface="Carlito"/>
            </a:endParaRPr>
          </a:p>
        </p:txBody>
      </p:sp>
      <p:sp>
        <p:nvSpPr>
          <p:cNvPr id="3" name="object 3"/>
          <p:cNvSpPr txBox="1"/>
          <p:nvPr/>
        </p:nvSpPr>
        <p:spPr>
          <a:xfrm>
            <a:off x="153923" y="2554858"/>
            <a:ext cx="8834755" cy="669290"/>
          </a:xfrm>
          <a:prstGeom prst="rect">
            <a:avLst/>
          </a:prstGeom>
          <a:solidFill>
            <a:srgbClr val="9AB5E3"/>
          </a:solidFill>
        </p:spPr>
        <p:txBody>
          <a:bodyPr vert="horz" wrap="square" lIns="0" tIns="0" rIns="0" bIns="0" rtlCol="0">
            <a:spAutoFit/>
          </a:bodyPr>
          <a:lstStyle/>
          <a:p>
            <a:pPr algn="ctr">
              <a:lnSpc>
                <a:spcPts val="4605"/>
              </a:lnSpc>
            </a:pPr>
            <a:r>
              <a:rPr sz="4000" spc="-5" dirty="0">
                <a:latin typeface="Carlito"/>
                <a:cs typeface="Carlito"/>
              </a:rPr>
              <a:t>Patent</a:t>
            </a:r>
            <a:endParaRPr sz="4000">
              <a:latin typeface="Carlito"/>
              <a:cs typeface="Carlito"/>
            </a:endParaRPr>
          </a:p>
        </p:txBody>
      </p:sp>
      <p:sp>
        <p:nvSpPr>
          <p:cNvPr id="4" name="object 4"/>
          <p:cNvSpPr txBox="1"/>
          <p:nvPr/>
        </p:nvSpPr>
        <p:spPr>
          <a:xfrm>
            <a:off x="231140" y="3199002"/>
            <a:ext cx="8665210" cy="2760980"/>
          </a:xfrm>
          <a:prstGeom prst="rect">
            <a:avLst/>
          </a:prstGeom>
        </p:spPr>
        <p:txBody>
          <a:bodyPr vert="horz" wrap="square" lIns="0" tIns="13335" rIns="0" bIns="0" rtlCol="0">
            <a:spAutoFit/>
          </a:bodyPr>
          <a:lstStyle/>
          <a:p>
            <a:pPr marL="355600" indent="-342900">
              <a:lnSpc>
                <a:spcPct val="100000"/>
              </a:lnSpc>
              <a:spcBef>
                <a:spcPts val="105"/>
              </a:spcBef>
              <a:buFont typeface="Arial"/>
              <a:buChar char="•"/>
              <a:tabLst>
                <a:tab pos="354965" algn="l"/>
                <a:tab pos="355600" algn="l"/>
              </a:tabLst>
            </a:pPr>
            <a:r>
              <a:rPr sz="2000" b="1" spc="-5" dirty="0">
                <a:latin typeface="Carlito"/>
                <a:cs typeface="Carlito"/>
              </a:rPr>
              <a:t>Patent: </a:t>
            </a:r>
            <a:r>
              <a:rPr sz="2000" dirty="0">
                <a:latin typeface="Carlito"/>
                <a:cs typeface="Carlito"/>
              </a:rPr>
              <a:t>As </a:t>
            </a:r>
            <a:r>
              <a:rPr sz="2000" spc="-5" dirty="0">
                <a:latin typeface="Carlito"/>
                <a:cs typeface="Carlito"/>
              </a:rPr>
              <a:t>per </a:t>
            </a:r>
            <a:r>
              <a:rPr sz="2000" dirty="0">
                <a:latin typeface="Carlito"/>
                <a:cs typeface="Carlito"/>
              </a:rPr>
              <a:t>the PDT Act 2022, the </a:t>
            </a:r>
            <a:r>
              <a:rPr sz="2000" spc="-5" dirty="0">
                <a:latin typeface="Carlito"/>
                <a:cs typeface="Carlito"/>
              </a:rPr>
              <a:t>patent </a:t>
            </a:r>
            <a:r>
              <a:rPr sz="2000" dirty="0">
                <a:latin typeface="Carlito"/>
                <a:cs typeface="Carlito"/>
              </a:rPr>
              <a:t>can </a:t>
            </a:r>
            <a:r>
              <a:rPr sz="2000" spc="-5" dirty="0">
                <a:latin typeface="Carlito"/>
                <a:cs typeface="Carlito"/>
              </a:rPr>
              <a:t>be issued </a:t>
            </a:r>
            <a:r>
              <a:rPr sz="2000" spc="-10" dirty="0">
                <a:latin typeface="Carlito"/>
                <a:cs typeface="Carlito"/>
              </a:rPr>
              <a:t>to </a:t>
            </a:r>
            <a:r>
              <a:rPr sz="2000" dirty="0">
                <a:latin typeface="Carlito"/>
                <a:cs typeface="Carlito"/>
              </a:rPr>
              <a:t>any</a:t>
            </a:r>
            <a:r>
              <a:rPr sz="2000" spc="-35" dirty="0">
                <a:latin typeface="Carlito"/>
                <a:cs typeface="Carlito"/>
              </a:rPr>
              <a:t> </a:t>
            </a:r>
            <a:r>
              <a:rPr sz="2000" spc="-5" dirty="0">
                <a:latin typeface="Carlito"/>
                <a:cs typeface="Carlito"/>
              </a:rPr>
              <a:t>useful</a:t>
            </a:r>
            <a:endParaRPr sz="2000">
              <a:latin typeface="Carlito"/>
              <a:cs typeface="Carlito"/>
            </a:endParaRPr>
          </a:p>
          <a:p>
            <a:pPr marL="355600" marR="555625">
              <a:lnSpc>
                <a:spcPct val="104700"/>
              </a:lnSpc>
              <a:spcBef>
                <a:spcPts val="5"/>
              </a:spcBef>
            </a:pPr>
            <a:r>
              <a:rPr sz="2000" dirty="0">
                <a:latin typeface="Carlito"/>
                <a:cs typeface="Carlito"/>
              </a:rPr>
              <a:t>invention </a:t>
            </a:r>
            <a:r>
              <a:rPr sz="2000" spc="-5" dirty="0">
                <a:latin typeface="Carlito"/>
                <a:cs typeface="Carlito"/>
              </a:rPr>
              <a:t>based on </a:t>
            </a:r>
            <a:r>
              <a:rPr sz="2000" dirty="0">
                <a:latin typeface="Carlito"/>
                <a:cs typeface="Carlito"/>
              </a:rPr>
              <a:t>new </a:t>
            </a:r>
            <a:r>
              <a:rPr sz="2000" spc="-5" dirty="0">
                <a:latin typeface="Carlito"/>
                <a:cs typeface="Carlito"/>
              </a:rPr>
              <a:t>principle or formula, or any new way or method of  construction, operation or transmission </a:t>
            </a:r>
            <a:r>
              <a:rPr sz="2000" dirty="0">
                <a:latin typeface="Carlito"/>
                <a:cs typeface="Carlito"/>
              </a:rPr>
              <a:t>related to </a:t>
            </a:r>
            <a:r>
              <a:rPr sz="2000" spc="-5" dirty="0">
                <a:latin typeface="Carlito"/>
                <a:cs typeface="Carlito"/>
              </a:rPr>
              <a:t>substance or </a:t>
            </a:r>
            <a:r>
              <a:rPr sz="2000" dirty="0">
                <a:latin typeface="Carlito"/>
                <a:cs typeface="Carlito"/>
              </a:rPr>
              <a:t>a </a:t>
            </a:r>
            <a:r>
              <a:rPr sz="2000" spc="-5" dirty="0">
                <a:latin typeface="Carlito"/>
                <a:cs typeface="Carlito"/>
              </a:rPr>
              <a:t>body of  substance.</a:t>
            </a:r>
            <a:endParaRPr sz="2000">
              <a:latin typeface="Carlito"/>
              <a:cs typeface="Carlito"/>
            </a:endParaRPr>
          </a:p>
          <a:p>
            <a:pPr marL="355600" marR="5080" indent="-342900">
              <a:lnSpc>
                <a:spcPct val="104700"/>
              </a:lnSpc>
              <a:spcBef>
                <a:spcPts val="1535"/>
              </a:spcBef>
              <a:buFont typeface="Arial"/>
              <a:buChar char="•"/>
              <a:tabLst>
                <a:tab pos="354965" algn="l"/>
                <a:tab pos="355600" algn="l"/>
              </a:tabLst>
            </a:pPr>
            <a:r>
              <a:rPr sz="2000" dirty="0">
                <a:latin typeface="Carlito"/>
                <a:cs typeface="Carlito"/>
              </a:rPr>
              <a:t>A </a:t>
            </a:r>
            <a:r>
              <a:rPr sz="2000" spc="-5" dirty="0">
                <a:latin typeface="Carlito"/>
                <a:cs typeface="Carlito"/>
              </a:rPr>
              <a:t>patent should be duly registered, by submitting </a:t>
            </a:r>
            <a:r>
              <a:rPr sz="2000" dirty="0">
                <a:latin typeface="Carlito"/>
                <a:cs typeface="Carlito"/>
              </a:rPr>
              <a:t>all </a:t>
            </a:r>
            <a:r>
              <a:rPr sz="2000" spc="-5" dirty="0">
                <a:latin typeface="Carlito"/>
                <a:cs typeface="Carlito"/>
              </a:rPr>
              <a:t>the required documents, </a:t>
            </a:r>
            <a:r>
              <a:rPr sz="2000" dirty="0">
                <a:latin typeface="Carlito"/>
                <a:cs typeface="Carlito"/>
              </a:rPr>
              <a:t>to  </a:t>
            </a:r>
            <a:r>
              <a:rPr sz="2000" spc="-5" dirty="0">
                <a:latin typeface="Carlito"/>
                <a:cs typeface="Carlito"/>
              </a:rPr>
              <a:t>have </a:t>
            </a:r>
            <a:r>
              <a:rPr sz="2000" dirty="0">
                <a:latin typeface="Carlito"/>
                <a:cs typeface="Carlito"/>
              </a:rPr>
              <a:t>the </a:t>
            </a:r>
            <a:r>
              <a:rPr sz="2000" spc="-5" dirty="0">
                <a:latin typeface="Carlito"/>
                <a:cs typeface="Carlito"/>
              </a:rPr>
              <a:t>patent </a:t>
            </a:r>
            <a:r>
              <a:rPr sz="2000" dirty="0">
                <a:latin typeface="Carlito"/>
                <a:cs typeface="Carlito"/>
              </a:rPr>
              <a:t>right. </a:t>
            </a:r>
            <a:r>
              <a:rPr sz="2000" spc="-5" dirty="0">
                <a:latin typeface="Carlito"/>
                <a:cs typeface="Carlito"/>
              </a:rPr>
              <a:t>Once registered, </a:t>
            </a:r>
            <a:r>
              <a:rPr sz="2000" dirty="0">
                <a:latin typeface="Carlito"/>
                <a:cs typeface="Carlito"/>
              </a:rPr>
              <a:t>the </a:t>
            </a:r>
            <a:r>
              <a:rPr sz="2000" spc="-5" dirty="0">
                <a:latin typeface="Carlito"/>
                <a:cs typeface="Carlito"/>
              </a:rPr>
              <a:t>right </a:t>
            </a:r>
            <a:r>
              <a:rPr sz="2000" dirty="0">
                <a:latin typeface="Carlito"/>
                <a:cs typeface="Carlito"/>
              </a:rPr>
              <a:t>over the </a:t>
            </a:r>
            <a:r>
              <a:rPr sz="2000" spc="-5" dirty="0">
                <a:latin typeface="Carlito"/>
                <a:cs typeface="Carlito"/>
              </a:rPr>
              <a:t>patent </a:t>
            </a:r>
            <a:r>
              <a:rPr sz="2000" dirty="0">
                <a:latin typeface="Carlito"/>
                <a:cs typeface="Carlito"/>
              </a:rPr>
              <a:t>is </a:t>
            </a:r>
            <a:r>
              <a:rPr sz="2000" spc="-5" dirty="0">
                <a:latin typeface="Carlito"/>
                <a:cs typeface="Carlito"/>
              </a:rPr>
              <a:t>protected for  </a:t>
            </a:r>
            <a:r>
              <a:rPr sz="2000" dirty="0">
                <a:latin typeface="Carlito"/>
                <a:cs typeface="Carlito"/>
              </a:rPr>
              <a:t>7 </a:t>
            </a:r>
            <a:r>
              <a:rPr sz="2000" spc="-5" dirty="0">
                <a:latin typeface="Carlito"/>
                <a:cs typeface="Carlito"/>
              </a:rPr>
              <a:t>years (plus two extensions, </a:t>
            </a:r>
            <a:r>
              <a:rPr sz="2000" dirty="0">
                <a:latin typeface="Carlito"/>
                <a:cs typeface="Carlito"/>
              </a:rPr>
              <a:t>each </a:t>
            </a:r>
            <a:r>
              <a:rPr sz="2000" spc="-5" dirty="0">
                <a:latin typeface="Carlito"/>
                <a:cs typeface="Carlito"/>
              </a:rPr>
              <a:t>of </a:t>
            </a:r>
            <a:r>
              <a:rPr sz="2000" dirty="0">
                <a:latin typeface="Carlito"/>
                <a:cs typeface="Carlito"/>
              </a:rPr>
              <a:t>7 </a:t>
            </a:r>
            <a:r>
              <a:rPr sz="2000" spc="-5" dirty="0">
                <a:latin typeface="Carlito"/>
                <a:cs typeface="Carlito"/>
              </a:rPr>
              <a:t>years). The patent </a:t>
            </a:r>
            <a:r>
              <a:rPr sz="2000" dirty="0">
                <a:latin typeface="Carlito"/>
                <a:cs typeface="Carlito"/>
              </a:rPr>
              <a:t>right is </a:t>
            </a:r>
            <a:r>
              <a:rPr sz="2000" spc="-5" dirty="0">
                <a:latin typeface="Carlito"/>
                <a:cs typeface="Carlito"/>
              </a:rPr>
              <a:t>transferrable.  The registered patent should not be used or </a:t>
            </a:r>
            <a:r>
              <a:rPr sz="2000" dirty="0">
                <a:latin typeface="Carlito"/>
                <a:cs typeface="Carlito"/>
              </a:rPr>
              <a:t>copied without </a:t>
            </a:r>
            <a:r>
              <a:rPr sz="2000" spc="-5" dirty="0">
                <a:latin typeface="Carlito"/>
                <a:cs typeface="Carlito"/>
              </a:rPr>
              <a:t>obtaining</a:t>
            </a:r>
            <a:r>
              <a:rPr sz="2000" spc="5" dirty="0">
                <a:latin typeface="Carlito"/>
                <a:cs typeface="Carlito"/>
              </a:rPr>
              <a:t> </a:t>
            </a:r>
            <a:r>
              <a:rPr sz="2000" spc="-5" dirty="0">
                <a:latin typeface="Carlito"/>
                <a:cs typeface="Carlito"/>
              </a:rPr>
              <a:t>specific</a:t>
            </a:r>
            <a:endParaRPr sz="2000">
              <a:latin typeface="Carlito"/>
              <a:cs typeface="Carlito"/>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31140" y="717550"/>
            <a:ext cx="8750935" cy="3760470"/>
          </a:xfrm>
          <a:prstGeom prst="rect">
            <a:avLst/>
          </a:prstGeom>
        </p:spPr>
        <p:txBody>
          <a:bodyPr vert="horz" wrap="square" lIns="0" tIns="13335" rIns="0" bIns="0" rtlCol="0">
            <a:spAutoFit/>
          </a:bodyPr>
          <a:lstStyle/>
          <a:p>
            <a:pPr marL="355600">
              <a:lnSpc>
                <a:spcPct val="100000"/>
              </a:lnSpc>
              <a:spcBef>
                <a:spcPts val="105"/>
              </a:spcBef>
            </a:pPr>
            <a:r>
              <a:rPr sz="2000" dirty="0">
                <a:latin typeface="Carlito"/>
                <a:cs typeface="Carlito"/>
              </a:rPr>
              <a:t>written </a:t>
            </a:r>
            <a:r>
              <a:rPr sz="2000" spc="-5" dirty="0">
                <a:latin typeface="Carlito"/>
                <a:cs typeface="Carlito"/>
              </a:rPr>
              <a:t>permission from </a:t>
            </a:r>
            <a:r>
              <a:rPr sz="2000" dirty="0">
                <a:latin typeface="Carlito"/>
                <a:cs typeface="Carlito"/>
              </a:rPr>
              <a:t>the </a:t>
            </a:r>
            <a:r>
              <a:rPr sz="2000" spc="-5" dirty="0">
                <a:latin typeface="Carlito"/>
                <a:cs typeface="Carlito"/>
              </a:rPr>
              <a:t>patent holder, </a:t>
            </a:r>
            <a:r>
              <a:rPr sz="2000" dirty="0">
                <a:latin typeface="Carlito"/>
                <a:cs typeface="Carlito"/>
              </a:rPr>
              <a:t>until the </a:t>
            </a:r>
            <a:r>
              <a:rPr sz="2000" spc="-5" dirty="0">
                <a:latin typeface="Carlito"/>
                <a:cs typeface="Carlito"/>
              </a:rPr>
              <a:t>patent </a:t>
            </a:r>
            <a:r>
              <a:rPr sz="2000" dirty="0">
                <a:latin typeface="Carlito"/>
                <a:cs typeface="Carlito"/>
              </a:rPr>
              <a:t>duration</a:t>
            </a:r>
            <a:r>
              <a:rPr sz="2000" spc="-15" dirty="0">
                <a:latin typeface="Carlito"/>
                <a:cs typeface="Carlito"/>
              </a:rPr>
              <a:t> </a:t>
            </a:r>
            <a:r>
              <a:rPr sz="2000" spc="-5" dirty="0">
                <a:latin typeface="Carlito"/>
                <a:cs typeface="Carlito"/>
              </a:rPr>
              <a:t>expires,</a:t>
            </a:r>
            <a:endParaRPr sz="2000">
              <a:latin typeface="Carlito"/>
              <a:cs typeface="Carlito"/>
            </a:endParaRPr>
          </a:p>
          <a:p>
            <a:pPr marL="355600" marR="74295">
              <a:lnSpc>
                <a:spcPct val="104700"/>
              </a:lnSpc>
              <a:spcBef>
                <a:spcPts val="5"/>
              </a:spcBef>
            </a:pPr>
            <a:r>
              <a:rPr sz="2000" dirty="0">
                <a:latin typeface="Carlito"/>
                <a:cs typeface="Carlito"/>
              </a:rPr>
              <a:t>within the </a:t>
            </a:r>
            <a:r>
              <a:rPr sz="2000" spc="-5" dirty="0">
                <a:latin typeface="Carlito"/>
                <a:cs typeface="Carlito"/>
              </a:rPr>
              <a:t>jurisdiction of the patent provider. The </a:t>
            </a:r>
            <a:r>
              <a:rPr sz="2000" dirty="0">
                <a:latin typeface="Carlito"/>
                <a:cs typeface="Carlito"/>
              </a:rPr>
              <a:t>law </a:t>
            </a:r>
            <a:r>
              <a:rPr sz="2000" spc="-5" dirty="0">
                <a:latin typeface="Carlito"/>
                <a:cs typeface="Carlito"/>
              </a:rPr>
              <a:t>breaker can be fined up </a:t>
            </a:r>
            <a:r>
              <a:rPr sz="2000" dirty="0">
                <a:latin typeface="Carlito"/>
                <a:cs typeface="Carlito"/>
              </a:rPr>
              <a:t>to  Rs. 500000 </a:t>
            </a:r>
            <a:r>
              <a:rPr sz="2000" spc="-5" dirty="0">
                <a:latin typeface="Carlito"/>
                <a:cs typeface="Carlito"/>
              </a:rPr>
              <a:t>and confiscation of </a:t>
            </a:r>
            <a:r>
              <a:rPr sz="2000" dirty="0">
                <a:latin typeface="Carlito"/>
                <a:cs typeface="Carlito"/>
              </a:rPr>
              <a:t>the related </a:t>
            </a:r>
            <a:r>
              <a:rPr sz="2000" spc="-5" dirty="0">
                <a:latin typeface="Carlito"/>
                <a:cs typeface="Carlito"/>
              </a:rPr>
              <a:t>items, </a:t>
            </a:r>
            <a:r>
              <a:rPr sz="2000" dirty="0">
                <a:latin typeface="Carlito"/>
                <a:cs typeface="Carlito"/>
              </a:rPr>
              <a:t>and </a:t>
            </a:r>
            <a:r>
              <a:rPr sz="2000" spc="-5" dirty="0">
                <a:latin typeface="Carlito"/>
                <a:cs typeface="Carlito"/>
              </a:rPr>
              <a:t>up </a:t>
            </a:r>
            <a:r>
              <a:rPr sz="2000" spc="-10" dirty="0">
                <a:latin typeface="Carlito"/>
                <a:cs typeface="Carlito"/>
              </a:rPr>
              <a:t>to </a:t>
            </a:r>
            <a:r>
              <a:rPr sz="2000" spc="-5" dirty="0">
                <a:latin typeface="Carlito"/>
                <a:cs typeface="Carlito"/>
              </a:rPr>
              <a:t>Rs. 250000 </a:t>
            </a:r>
            <a:r>
              <a:rPr sz="2000" spc="-10" dirty="0">
                <a:latin typeface="Carlito"/>
                <a:cs typeface="Carlito"/>
              </a:rPr>
              <a:t>for  </a:t>
            </a:r>
            <a:r>
              <a:rPr sz="2000" spc="-5" dirty="0">
                <a:latin typeface="Carlito"/>
                <a:cs typeface="Carlito"/>
              </a:rPr>
              <a:t>committing </a:t>
            </a:r>
            <a:r>
              <a:rPr sz="2000" dirty="0">
                <a:latin typeface="Carlito"/>
                <a:cs typeface="Carlito"/>
              </a:rPr>
              <a:t>an </a:t>
            </a:r>
            <a:r>
              <a:rPr sz="2000" spc="-5" dirty="0">
                <a:latin typeface="Carlito"/>
                <a:cs typeface="Carlito"/>
              </a:rPr>
              <a:t>attempt </a:t>
            </a:r>
            <a:r>
              <a:rPr sz="2000" spc="-10" dirty="0">
                <a:latin typeface="Carlito"/>
                <a:cs typeface="Carlito"/>
              </a:rPr>
              <a:t>of </a:t>
            </a:r>
            <a:r>
              <a:rPr sz="2000" dirty="0">
                <a:latin typeface="Carlito"/>
                <a:cs typeface="Carlito"/>
              </a:rPr>
              <a:t>an</a:t>
            </a:r>
            <a:r>
              <a:rPr sz="2000" spc="5" dirty="0">
                <a:latin typeface="Carlito"/>
                <a:cs typeface="Carlito"/>
              </a:rPr>
              <a:t> </a:t>
            </a:r>
            <a:r>
              <a:rPr sz="2000" spc="-5" dirty="0">
                <a:latin typeface="Carlito"/>
                <a:cs typeface="Carlito"/>
              </a:rPr>
              <a:t>offence.</a:t>
            </a:r>
            <a:endParaRPr sz="2000">
              <a:latin typeface="Carlito"/>
              <a:cs typeface="Carlito"/>
            </a:endParaRPr>
          </a:p>
          <a:p>
            <a:pPr marL="12700">
              <a:lnSpc>
                <a:spcPct val="100000"/>
              </a:lnSpc>
              <a:spcBef>
                <a:spcPts val="1645"/>
              </a:spcBef>
            </a:pPr>
            <a:r>
              <a:rPr sz="2000" dirty="0">
                <a:latin typeface="Carlito"/>
                <a:cs typeface="Carlito"/>
              </a:rPr>
              <a:t>A </a:t>
            </a:r>
            <a:r>
              <a:rPr sz="2000" spc="-5" dirty="0">
                <a:latin typeface="Carlito"/>
                <a:cs typeface="Carlito"/>
              </a:rPr>
              <a:t>patent </a:t>
            </a:r>
            <a:r>
              <a:rPr sz="2000" dirty="0">
                <a:latin typeface="Carlito"/>
                <a:cs typeface="Carlito"/>
              </a:rPr>
              <a:t>right cannot </a:t>
            </a:r>
            <a:r>
              <a:rPr sz="2000" spc="-5" dirty="0">
                <a:latin typeface="Carlito"/>
                <a:cs typeface="Carlito"/>
              </a:rPr>
              <a:t>be granted</a:t>
            </a:r>
            <a:r>
              <a:rPr sz="2000" spc="-30" dirty="0">
                <a:latin typeface="Carlito"/>
                <a:cs typeface="Carlito"/>
              </a:rPr>
              <a:t> </a:t>
            </a:r>
            <a:r>
              <a:rPr sz="2000" dirty="0">
                <a:latin typeface="Carlito"/>
                <a:cs typeface="Carlito"/>
              </a:rPr>
              <a:t>if:</a:t>
            </a:r>
            <a:endParaRPr sz="2000">
              <a:latin typeface="Carlito"/>
              <a:cs typeface="Carlito"/>
            </a:endParaRPr>
          </a:p>
          <a:p>
            <a:pPr marL="355600" indent="-342900">
              <a:lnSpc>
                <a:spcPct val="100000"/>
              </a:lnSpc>
              <a:spcBef>
                <a:spcPts val="195"/>
              </a:spcBef>
              <a:buChar char="•"/>
              <a:tabLst>
                <a:tab pos="354965" algn="l"/>
                <a:tab pos="355600" algn="l"/>
              </a:tabLst>
            </a:pPr>
            <a:r>
              <a:rPr sz="2000" spc="-145" dirty="0">
                <a:latin typeface="Arial"/>
                <a:cs typeface="Arial"/>
              </a:rPr>
              <a:t>The </a:t>
            </a:r>
            <a:r>
              <a:rPr sz="2000" spc="-35" dirty="0">
                <a:latin typeface="Arial"/>
                <a:cs typeface="Arial"/>
              </a:rPr>
              <a:t>patent </a:t>
            </a:r>
            <a:r>
              <a:rPr sz="2000" spc="-105" dirty="0">
                <a:latin typeface="Arial"/>
                <a:cs typeface="Arial"/>
              </a:rPr>
              <a:t>is </a:t>
            </a:r>
            <a:r>
              <a:rPr sz="2000" spc="-80" dirty="0">
                <a:latin typeface="Arial"/>
                <a:cs typeface="Arial"/>
              </a:rPr>
              <a:t>already </a:t>
            </a:r>
            <a:r>
              <a:rPr sz="2000" spc="-65" dirty="0">
                <a:latin typeface="Arial"/>
                <a:cs typeface="Arial"/>
              </a:rPr>
              <a:t>registered </a:t>
            </a:r>
            <a:r>
              <a:rPr sz="2000" spc="-25" dirty="0">
                <a:latin typeface="Arial"/>
                <a:cs typeface="Arial"/>
              </a:rPr>
              <a:t>in </a:t>
            </a:r>
            <a:r>
              <a:rPr sz="2000" spc="-50" dirty="0">
                <a:latin typeface="Arial"/>
                <a:cs typeface="Arial"/>
              </a:rPr>
              <a:t>another </a:t>
            </a:r>
            <a:r>
              <a:rPr sz="2000" spc="-85" dirty="0">
                <a:latin typeface="Arial"/>
                <a:cs typeface="Arial"/>
              </a:rPr>
              <a:t>person’s</a:t>
            </a:r>
            <a:r>
              <a:rPr sz="2000" spc="-340" dirty="0">
                <a:latin typeface="Arial"/>
                <a:cs typeface="Arial"/>
              </a:rPr>
              <a:t> </a:t>
            </a:r>
            <a:r>
              <a:rPr sz="2000" spc="-105" dirty="0">
                <a:latin typeface="Arial"/>
                <a:cs typeface="Arial"/>
              </a:rPr>
              <a:t>name</a:t>
            </a:r>
            <a:endParaRPr sz="2000">
              <a:latin typeface="Arial"/>
              <a:cs typeface="Arial"/>
            </a:endParaRPr>
          </a:p>
          <a:p>
            <a:pPr marL="355600" marR="5080" indent="-342900">
              <a:lnSpc>
                <a:spcPct val="104500"/>
              </a:lnSpc>
              <a:spcBef>
                <a:spcPts val="95"/>
              </a:spcBef>
              <a:buFont typeface="Arial"/>
              <a:buChar char="•"/>
              <a:tabLst>
                <a:tab pos="354965" algn="l"/>
                <a:tab pos="355600" algn="l"/>
              </a:tabLst>
            </a:pPr>
            <a:r>
              <a:rPr sz="2000" spc="-5" dirty="0">
                <a:latin typeface="Carlito"/>
                <a:cs typeface="Carlito"/>
              </a:rPr>
              <a:t>The patent was not invented by the applicant and the right </a:t>
            </a:r>
            <a:r>
              <a:rPr sz="2000" dirty="0">
                <a:latin typeface="Carlito"/>
                <a:cs typeface="Carlito"/>
              </a:rPr>
              <a:t>to </a:t>
            </a:r>
            <a:r>
              <a:rPr sz="2000" spc="-5" dirty="0">
                <a:latin typeface="Carlito"/>
                <a:cs typeface="Carlito"/>
              </a:rPr>
              <a:t>patent </a:t>
            </a:r>
            <a:r>
              <a:rPr sz="2000" dirty="0">
                <a:latin typeface="Carlito"/>
                <a:cs typeface="Carlito"/>
              </a:rPr>
              <a:t>has also </a:t>
            </a:r>
            <a:r>
              <a:rPr sz="2000" spc="-5" dirty="0">
                <a:latin typeface="Carlito"/>
                <a:cs typeface="Carlito"/>
              </a:rPr>
              <a:t>not  been received from </a:t>
            </a:r>
            <a:r>
              <a:rPr sz="2000" dirty="0">
                <a:latin typeface="Carlito"/>
                <a:cs typeface="Carlito"/>
              </a:rPr>
              <a:t>the</a:t>
            </a:r>
            <a:r>
              <a:rPr sz="2000" spc="-5" dirty="0">
                <a:latin typeface="Carlito"/>
                <a:cs typeface="Carlito"/>
              </a:rPr>
              <a:t> inventor</a:t>
            </a:r>
            <a:endParaRPr sz="2000">
              <a:latin typeface="Carlito"/>
              <a:cs typeface="Carlito"/>
            </a:endParaRPr>
          </a:p>
          <a:p>
            <a:pPr marL="355600" marR="10160" indent="-342900">
              <a:lnSpc>
                <a:spcPct val="104500"/>
              </a:lnSpc>
              <a:spcBef>
                <a:spcPts val="100"/>
              </a:spcBef>
              <a:buFont typeface="Arial"/>
              <a:buChar char="•"/>
              <a:tabLst>
                <a:tab pos="354965" algn="l"/>
                <a:tab pos="355600" algn="l"/>
              </a:tabLst>
            </a:pPr>
            <a:r>
              <a:rPr sz="2000" spc="-5" dirty="0">
                <a:latin typeface="Carlito"/>
                <a:cs typeface="Carlito"/>
              </a:rPr>
              <a:t>The patent </a:t>
            </a:r>
            <a:r>
              <a:rPr sz="2000" dirty="0">
                <a:latin typeface="Carlito"/>
                <a:cs typeface="Carlito"/>
              </a:rPr>
              <a:t>is </a:t>
            </a:r>
            <a:r>
              <a:rPr sz="2000" spc="-5" dirty="0">
                <a:latin typeface="Carlito"/>
                <a:cs typeface="Carlito"/>
              </a:rPr>
              <a:t>likely </a:t>
            </a:r>
            <a:r>
              <a:rPr sz="2000" dirty="0">
                <a:latin typeface="Carlito"/>
                <a:cs typeface="Carlito"/>
              </a:rPr>
              <a:t>to </a:t>
            </a:r>
            <a:r>
              <a:rPr sz="2000" spc="-5" dirty="0">
                <a:latin typeface="Carlito"/>
                <a:cs typeface="Carlito"/>
              </a:rPr>
              <a:t>produce adverse effects on health, conduct and morality of  </a:t>
            </a:r>
            <a:r>
              <a:rPr sz="2000" dirty="0">
                <a:latin typeface="Carlito"/>
                <a:cs typeface="Carlito"/>
              </a:rPr>
              <a:t>the citizen </a:t>
            </a:r>
            <a:r>
              <a:rPr sz="2000" spc="-5" dirty="0">
                <a:latin typeface="Carlito"/>
                <a:cs typeface="Carlito"/>
              </a:rPr>
              <a:t>or </a:t>
            </a:r>
            <a:r>
              <a:rPr sz="2000" spc="-10" dirty="0">
                <a:latin typeface="Carlito"/>
                <a:cs typeface="Carlito"/>
              </a:rPr>
              <a:t>on </a:t>
            </a:r>
            <a:r>
              <a:rPr sz="2000" spc="-5" dirty="0">
                <a:latin typeface="Carlito"/>
                <a:cs typeface="Carlito"/>
              </a:rPr>
              <a:t>national</a:t>
            </a:r>
            <a:r>
              <a:rPr sz="2000" spc="-15" dirty="0">
                <a:latin typeface="Carlito"/>
                <a:cs typeface="Carlito"/>
              </a:rPr>
              <a:t> </a:t>
            </a:r>
            <a:r>
              <a:rPr sz="2000" spc="-5" dirty="0">
                <a:latin typeface="Carlito"/>
                <a:cs typeface="Carlito"/>
              </a:rPr>
              <a:t>interest</a:t>
            </a:r>
            <a:endParaRPr sz="2000">
              <a:latin typeface="Carlito"/>
              <a:cs typeface="Carlito"/>
            </a:endParaRPr>
          </a:p>
          <a:p>
            <a:pPr marL="355600" indent="-342900">
              <a:lnSpc>
                <a:spcPct val="100000"/>
              </a:lnSpc>
              <a:spcBef>
                <a:spcPts val="190"/>
              </a:spcBef>
              <a:buFont typeface="Arial"/>
              <a:buChar char="•"/>
              <a:tabLst>
                <a:tab pos="354965" algn="l"/>
                <a:tab pos="355600" algn="l"/>
              </a:tabLst>
            </a:pPr>
            <a:r>
              <a:rPr sz="2000" spc="-5" dirty="0">
                <a:latin typeface="Carlito"/>
                <a:cs typeface="Carlito"/>
              </a:rPr>
              <a:t>The patent </a:t>
            </a:r>
            <a:r>
              <a:rPr sz="2000" dirty="0">
                <a:latin typeface="Carlito"/>
                <a:cs typeface="Carlito"/>
              </a:rPr>
              <a:t>is against </a:t>
            </a:r>
            <a:r>
              <a:rPr sz="2000" spc="-5" dirty="0">
                <a:latin typeface="Carlito"/>
                <a:cs typeface="Carlito"/>
              </a:rPr>
              <a:t>the existing</a:t>
            </a:r>
            <a:r>
              <a:rPr sz="2000" dirty="0">
                <a:latin typeface="Carlito"/>
                <a:cs typeface="Carlito"/>
              </a:rPr>
              <a:t> law</a:t>
            </a:r>
            <a:endParaRPr sz="2000">
              <a:latin typeface="Carlito"/>
              <a:cs typeface="Carlito"/>
            </a:endParaRPr>
          </a:p>
        </p:txBody>
      </p:sp>
      <p:sp>
        <p:nvSpPr>
          <p:cNvPr id="3" name="object 3"/>
          <p:cNvSpPr txBox="1"/>
          <p:nvPr/>
        </p:nvSpPr>
        <p:spPr>
          <a:xfrm>
            <a:off x="153923" y="4687265"/>
            <a:ext cx="8839200" cy="669925"/>
          </a:xfrm>
          <a:prstGeom prst="rect">
            <a:avLst/>
          </a:prstGeom>
          <a:solidFill>
            <a:srgbClr val="9AB5E3"/>
          </a:solidFill>
        </p:spPr>
        <p:txBody>
          <a:bodyPr vert="horz" wrap="square" lIns="0" tIns="0" rIns="0" bIns="0" rtlCol="0">
            <a:spAutoFit/>
          </a:bodyPr>
          <a:lstStyle/>
          <a:p>
            <a:pPr algn="ctr">
              <a:lnSpc>
                <a:spcPts val="4605"/>
              </a:lnSpc>
            </a:pPr>
            <a:r>
              <a:rPr sz="4000" spc="-10" dirty="0">
                <a:latin typeface="Carlito"/>
                <a:cs typeface="Carlito"/>
              </a:rPr>
              <a:t>Design</a:t>
            </a:r>
            <a:endParaRPr sz="4000">
              <a:latin typeface="Carlito"/>
              <a:cs typeface="Carlito"/>
            </a:endParaRPr>
          </a:p>
        </p:txBody>
      </p:sp>
      <p:sp>
        <p:nvSpPr>
          <p:cNvPr id="4" name="object 4"/>
          <p:cNvSpPr txBox="1"/>
          <p:nvPr/>
        </p:nvSpPr>
        <p:spPr>
          <a:xfrm>
            <a:off x="231140" y="5301183"/>
            <a:ext cx="8442960" cy="758190"/>
          </a:xfrm>
          <a:prstGeom prst="rect">
            <a:avLst/>
          </a:prstGeom>
        </p:spPr>
        <p:txBody>
          <a:bodyPr vert="horz" wrap="square" lIns="0" tIns="48260" rIns="0" bIns="0" rtlCol="0">
            <a:spAutoFit/>
          </a:bodyPr>
          <a:lstStyle/>
          <a:p>
            <a:pPr marL="355600" marR="5080" indent="-342900">
              <a:lnSpc>
                <a:spcPts val="2770"/>
              </a:lnSpc>
              <a:spcBef>
                <a:spcPts val="380"/>
              </a:spcBef>
              <a:buFont typeface="Arial"/>
              <a:buChar char="•"/>
              <a:tabLst>
                <a:tab pos="354965" algn="l"/>
                <a:tab pos="355600" algn="l"/>
              </a:tabLst>
            </a:pPr>
            <a:r>
              <a:rPr sz="2500" b="1" spc="-5" dirty="0">
                <a:latin typeface="Carlito"/>
                <a:cs typeface="Carlito"/>
              </a:rPr>
              <a:t>Design: </a:t>
            </a:r>
            <a:r>
              <a:rPr sz="2500" spc="-5" dirty="0">
                <a:latin typeface="Carlito"/>
                <a:cs typeface="Carlito"/>
              </a:rPr>
              <a:t>The PDT Act 2022 </a:t>
            </a:r>
            <a:r>
              <a:rPr sz="2500" spc="-10" dirty="0">
                <a:latin typeface="Carlito"/>
                <a:cs typeface="Carlito"/>
              </a:rPr>
              <a:t>has </a:t>
            </a:r>
            <a:r>
              <a:rPr sz="2500" spc="-5" dirty="0">
                <a:latin typeface="Carlito"/>
                <a:cs typeface="Carlito"/>
              </a:rPr>
              <a:t>defined design as a feature,  pattern or </a:t>
            </a:r>
            <a:r>
              <a:rPr sz="2500" spc="-10" dirty="0">
                <a:latin typeface="Carlito"/>
                <a:cs typeface="Carlito"/>
              </a:rPr>
              <a:t>shape </a:t>
            </a:r>
            <a:r>
              <a:rPr sz="2500" spc="-5" dirty="0">
                <a:latin typeface="Carlito"/>
                <a:cs typeface="Carlito"/>
              </a:rPr>
              <a:t>of a substance </a:t>
            </a:r>
            <a:r>
              <a:rPr sz="2500" dirty="0">
                <a:latin typeface="Carlito"/>
                <a:cs typeface="Carlito"/>
              </a:rPr>
              <a:t>made </a:t>
            </a:r>
            <a:r>
              <a:rPr sz="2500" spc="-5" dirty="0">
                <a:latin typeface="Carlito"/>
                <a:cs typeface="Carlito"/>
              </a:rPr>
              <a:t>by following any</a:t>
            </a:r>
            <a:r>
              <a:rPr sz="2500" spc="25" dirty="0">
                <a:latin typeface="Carlito"/>
                <a:cs typeface="Carlito"/>
              </a:rPr>
              <a:t> </a:t>
            </a:r>
            <a:r>
              <a:rPr sz="2500" spc="-5" dirty="0">
                <a:latin typeface="Carlito"/>
                <a:cs typeface="Carlito"/>
              </a:rPr>
              <a:t>means.</a:t>
            </a:r>
            <a:endParaRPr sz="2500">
              <a:latin typeface="Carlito"/>
              <a:cs typeface="Carlito"/>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3136" y="5548490"/>
            <a:ext cx="8235696" cy="56661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231140" y="687069"/>
            <a:ext cx="8598535" cy="5538470"/>
          </a:xfrm>
          <a:prstGeom prst="rect">
            <a:avLst/>
          </a:prstGeom>
        </p:spPr>
        <p:txBody>
          <a:bodyPr vert="horz" wrap="square" lIns="0" tIns="40640" rIns="0" bIns="0" rtlCol="0">
            <a:spAutoFit/>
          </a:bodyPr>
          <a:lstStyle/>
          <a:p>
            <a:pPr marL="355600" marR="58419" indent="-342900">
              <a:lnSpc>
                <a:spcPct val="92400"/>
              </a:lnSpc>
              <a:spcBef>
                <a:spcPts val="320"/>
              </a:spcBef>
              <a:buFont typeface="Arial"/>
              <a:buChar char="•"/>
              <a:tabLst>
                <a:tab pos="354965" algn="l"/>
                <a:tab pos="355600" algn="l"/>
              </a:tabLst>
            </a:pPr>
            <a:r>
              <a:rPr sz="2500" spc="-10" dirty="0">
                <a:latin typeface="Carlito"/>
                <a:cs typeface="Carlito"/>
              </a:rPr>
              <a:t>The </a:t>
            </a:r>
            <a:r>
              <a:rPr sz="2500" spc="-5" dirty="0">
                <a:latin typeface="Carlito"/>
                <a:cs typeface="Carlito"/>
              </a:rPr>
              <a:t>design should be </a:t>
            </a:r>
            <a:r>
              <a:rPr sz="2500" dirty="0">
                <a:latin typeface="Carlito"/>
                <a:cs typeface="Carlito"/>
              </a:rPr>
              <a:t>registered </a:t>
            </a:r>
            <a:r>
              <a:rPr sz="2500" spc="-5" dirty="0">
                <a:latin typeface="Carlito"/>
                <a:cs typeface="Carlito"/>
              </a:rPr>
              <a:t>to have design right. A  registered </a:t>
            </a:r>
            <a:r>
              <a:rPr sz="2500" spc="-10" dirty="0">
                <a:latin typeface="Carlito"/>
                <a:cs typeface="Carlito"/>
              </a:rPr>
              <a:t>design </a:t>
            </a:r>
            <a:r>
              <a:rPr sz="2500" spc="-5" dirty="0">
                <a:latin typeface="Carlito"/>
                <a:cs typeface="Carlito"/>
              </a:rPr>
              <a:t>should be used by </a:t>
            </a:r>
            <a:r>
              <a:rPr sz="2500" spc="-10" dirty="0">
                <a:latin typeface="Carlito"/>
                <a:cs typeface="Carlito"/>
              </a:rPr>
              <a:t>someone </a:t>
            </a:r>
            <a:r>
              <a:rPr sz="2500" spc="-5" dirty="0">
                <a:latin typeface="Carlito"/>
                <a:cs typeface="Carlito"/>
              </a:rPr>
              <a:t>else </a:t>
            </a:r>
            <a:r>
              <a:rPr sz="2500" spc="-10" dirty="0">
                <a:latin typeface="Carlito"/>
                <a:cs typeface="Carlito"/>
              </a:rPr>
              <a:t>only </a:t>
            </a:r>
            <a:r>
              <a:rPr sz="2500" spc="-5" dirty="0">
                <a:latin typeface="Carlito"/>
                <a:cs typeface="Carlito"/>
              </a:rPr>
              <a:t>with  </a:t>
            </a:r>
            <a:r>
              <a:rPr sz="2500" spc="-10" dirty="0">
                <a:latin typeface="Carlito"/>
                <a:cs typeface="Carlito"/>
              </a:rPr>
              <a:t>specific </a:t>
            </a:r>
            <a:r>
              <a:rPr sz="2500" spc="-5" dirty="0">
                <a:latin typeface="Carlito"/>
                <a:cs typeface="Carlito"/>
              </a:rPr>
              <a:t>written permission of the design right holder, until the  </a:t>
            </a:r>
            <a:r>
              <a:rPr sz="2500" spc="-10" dirty="0">
                <a:latin typeface="Carlito"/>
                <a:cs typeface="Carlito"/>
              </a:rPr>
              <a:t>design </a:t>
            </a:r>
            <a:r>
              <a:rPr sz="2500" spc="-5" dirty="0">
                <a:latin typeface="Carlito"/>
                <a:cs typeface="Carlito"/>
              </a:rPr>
              <a:t>right duration expires (5 </a:t>
            </a:r>
            <a:r>
              <a:rPr sz="2500" dirty="0">
                <a:latin typeface="Carlito"/>
                <a:cs typeface="Carlito"/>
              </a:rPr>
              <a:t>years </a:t>
            </a:r>
            <a:r>
              <a:rPr sz="2500" spc="-10" dirty="0">
                <a:latin typeface="Carlito"/>
                <a:cs typeface="Carlito"/>
              </a:rPr>
              <a:t>plus </a:t>
            </a:r>
            <a:r>
              <a:rPr sz="2500" spc="-5" dirty="0">
                <a:latin typeface="Carlito"/>
                <a:cs typeface="Carlito"/>
              </a:rPr>
              <a:t>two extensions, each  of 5</a:t>
            </a:r>
            <a:r>
              <a:rPr sz="2500" spc="-10" dirty="0">
                <a:latin typeface="Carlito"/>
                <a:cs typeface="Carlito"/>
              </a:rPr>
              <a:t> </a:t>
            </a:r>
            <a:r>
              <a:rPr sz="2500" spc="-5" dirty="0">
                <a:latin typeface="Carlito"/>
                <a:cs typeface="Carlito"/>
              </a:rPr>
              <a:t>years).</a:t>
            </a:r>
            <a:endParaRPr sz="2500">
              <a:latin typeface="Carlito"/>
              <a:cs typeface="Carlito"/>
            </a:endParaRPr>
          </a:p>
          <a:p>
            <a:pPr marL="12700" marR="5080">
              <a:lnSpc>
                <a:spcPts val="2770"/>
              </a:lnSpc>
              <a:spcBef>
                <a:spcPts val="1750"/>
              </a:spcBef>
            </a:pPr>
            <a:r>
              <a:rPr sz="2500" spc="-10" dirty="0">
                <a:latin typeface="Carlito"/>
                <a:cs typeface="Carlito"/>
              </a:rPr>
              <a:t>The </a:t>
            </a:r>
            <a:r>
              <a:rPr sz="2500" spc="-5" dirty="0">
                <a:latin typeface="Carlito"/>
                <a:cs typeface="Carlito"/>
              </a:rPr>
              <a:t>breach of the design right </a:t>
            </a:r>
            <a:r>
              <a:rPr sz="2500" dirty="0">
                <a:latin typeface="Carlito"/>
                <a:cs typeface="Carlito"/>
              </a:rPr>
              <a:t>constitutes </a:t>
            </a:r>
            <a:r>
              <a:rPr sz="2500" spc="-5" dirty="0">
                <a:latin typeface="Carlito"/>
                <a:cs typeface="Carlito"/>
              </a:rPr>
              <a:t>a </a:t>
            </a:r>
            <a:r>
              <a:rPr sz="2500" spc="-10" dirty="0">
                <a:latin typeface="Carlito"/>
                <a:cs typeface="Carlito"/>
              </a:rPr>
              <a:t>fine </a:t>
            </a:r>
            <a:r>
              <a:rPr sz="2500" spc="-5" dirty="0">
                <a:latin typeface="Carlito"/>
                <a:cs typeface="Carlito"/>
              </a:rPr>
              <a:t>of up to </a:t>
            </a:r>
            <a:r>
              <a:rPr sz="2500" dirty="0">
                <a:latin typeface="Carlito"/>
                <a:cs typeface="Carlito"/>
              </a:rPr>
              <a:t>Rs. </a:t>
            </a:r>
            <a:r>
              <a:rPr sz="2500" spc="-5" dirty="0">
                <a:latin typeface="Carlito"/>
                <a:cs typeface="Carlito"/>
              </a:rPr>
              <a:t>50000  and confiscation of the related items.</a:t>
            </a:r>
            <a:endParaRPr sz="2500">
              <a:latin typeface="Carlito"/>
              <a:cs typeface="Carlito"/>
            </a:endParaRPr>
          </a:p>
          <a:p>
            <a:pPr marL="12700">
              <a:lnSpc>
                <a:spcPct val="100000"/>
              </a:lnSpc>
              <a:spcBef>
                <a:spcPts val="1415"/>
              </a:spcBef>
            </a:pPr>
            <a:r>
              <a:rPr sz="2500" spc="-10" dirty="0">
                <a:latin typeface="Carlito"/>
                <a:cs typeface="Carlito"/>
              </a:rPr>
              <a:t>The </a:t>
            </a:r>
            <a:r>
              <a:rPr sz="2500" spc="-5" dirty="0">
                <a:latin typeface="Carlito"/>
                <a:cs typeface="Carlito"/>
              </a:rPr>
              <a:t>design right </a:t>
            </a:r>
            <a:r>
              <a:rPr sz="2500" dirty="0">
                <a:latin typeface="Carlito"/>
                <a:cs typeface="Carlito"/>
              </a:rPr>
              <a:t>cannot </a:t>
            </a:r>
            <a:r>
              <a:rPr sz="2500" spc="-5" dirty="0">
                <a:latin typeface="Carlito"/>
                <a:cs typeface="Carlito"/>
              </a:rPr>
              <a:t>be issued</a:t>
            </a:r>
            <a:r>
              <a:rPr sz="2500" dirty="0">
                <a:latin typeface="Carlito"/>
                <a:cs typeface="Carlito"/>
              </a:rPr>
              <a:t> </a:t>
            </a:r>
            <a:r>
              <a:rPr sz="2500" spc="-5" dirty="0">
                <a:latin typeface="Carlito"/>
                <a:cs typeface="Carlito"/>
              </a:rPr>
              <a:t>if</a:t>
            </a:r>
            <a:endParaRPr sz="2500">
              <a:latin typeface="Carlito"/>
              <a:cs typeface="Carlito"/>
            </a:endParaRPr>
          </a:p>
          <a:p>
            <a:pPr marL="393700" indent="-381000">
              <a:lnSpc>
                <a:spcPct val="100000"/>
              </a:lnSpc>
              <a:spcBef>
                <a:spcPts val="190"/>
              </a:spcBef>
              <a:buAutoNum type="alphaLcParenBoth"/>
              <a:tabLst>
                <a:tab pos="393700" algn="l"/>
              </a:tabLst>
            </a:pPr>
            <a:r>
              <a:rPr sz="2500" spc="-5" dirty="0">
                <a:latin typeface="Carlito"/>
                <a:cs typeface="Carlito"/>
              </a:rPr>
              <a:t>the design was already registered by someone else,</a:t>
            </a:r>
            <a:r>
              <a:rPr sz="2500" spc="30" dirty="0">
                <a:latin typeface="Carlito"/>
                <a:cs typeface="Carlito"/>
              </a:rPr>
              <a:t> </a:t>
            </a:r>
            <a:r>
              <a:rPr sz="2500" spc="-5" dirty="0">
                <a:latin typeface="Carlito"/>
                <a:cs typeface="Carlito"/>
              </a:rPr>
              <a:t>and</a:t>
            </a:r>
            <a:endParaRPr sz="2500">
              <a:latin typeface="Carlito"/>
              <a:cs typeface="Carlito"/>
            </a:endParaRPr>
          </a:p>
          <a:p>
            <a:pPr marL="12700" marR="163195">
              <a:lnSpc>
                <a:spcPct val="92400"/>
              </a:lnSpc>
              <a:spcBef>
                <a:spcPts val="409"/>
              </a:spcBef>
              <a:buAutoNum type="alphaLcParenBoth"/>
              <a:tabLst>
                <a:tab pos="393700" algn="l"/>
                <a:tab pos="7551420" algn="l"/>
              </a:tabLst>
            </a:pPr>
            <a:r>
              <a:rPr sz="2500" spc="-5" dirty="0">
                <a:latin typeface="Carlito"/>
                <a:cs typeface="Carlito"/>
              </a:rPr>
              <a:t>the design </a:t>
            </a:r>
            <a:r>
              <a:rPr sz="2500" dirty="0">
                <a:latin typeface="Carlito"/>
                <a:cs typeface="Carlito"/>
              </a:rPr>
              <a:t>is </a:t>
            </a:r>
            <a:r>
              <a:rPr sz="2500" spc="-5" dirty="0">
                <a:latin typeface="Carlito"/>
                <a:cs typeface="Carlito"/>
              </a:rPr>
              <a:t>likely to </a:t>
            </a:r>
            <a:r>
              <a:rPr sz="2500" spc="-10" dirty="0">
                <a:latin typeface="Carlito"/>
                <a:cs typeface="Carlito"/>
              </a:rPr>
              <a:t>have </a:t>
            </a:r>
            <a:r>
              <a:rPr sz="2500" spc="-5" dirty="0">
                <a:latin typeface="Carlito"/>
                <a:cs typeface="Carlito"/>
              </a:rPr>
              <a:t>adverse impact on </a:t>
            </a:r>
            <a:r>
              <a:rPr sz="2500" dirty="0">
                <a:latin typeface="Carlito"/>
                <a:cs typeface="Carlito"/>
              </a:rPr>
              <a:t>the </a:t>
            </a:r>
            <a:r>
              <a:rPr sz="2500" spc="-5" dirty="0">
                <a:latin typeface="Carlito"/>
                <a:cs typeface="Carlito"/>
              </a:rPr>
              <a:t>conduct </a:t>
            </a:r>
            <a:r>
              <a:rPr sz="2500" spc="-10" dirty="0">
                <a:latin typeface="Carlito"/>
                <a:cs typeface="Carlito"/>
              </a:rPr>
              <a:t>or  </a:t>
            </a:r>
            <a:r>
              <a:rPr sz="2500" dirty="0">
                <a:latin typeface="Carlito"/>
                <a:cs typeface="Carlito"/>
              </a:rPr>
              <a:t>morality </a:t>
            </a:r>
            <a:r>
              <a:rPr sz="2500" spc="-5" dirty="0">
                <a:latin typeface="Carlito"/>
                <a:cs typeface="Carlito"/>
              </a:rPr>
              <a:t>of a </a:t>
            </a:r>
            <a:r>
              <a:rPr sz="2500" spc="-10" dirty="0">
                <a:latin typeface="Carlito"/>
                <a:cs typeface="Carlito"/>
              </a:rPr>
              <a:t>person </a:t>
            </a:r>
            <a:r>
              <a:rPr sz="2500" spc="-5" dirty="0">
                <a:latin typeface="Carlito"/>
                <a:cs typeface="Carlito"/>
              </a:rPr>
              <a:t>or institution or on</a:t>
            </a:r>
            <a:r>
              <a:rPr sz="2500" spc="125" dirty="0">
                <a:latin typeface="Carlito"/>
                <a:cs typeface="Carlito"/>
              </a:rPr>
              <a:t> </a:t>
            </a:r>
            <a:r>
              <a:rPr sz="2500" spc="-5" dirty="0">
                <a:latin typeface="Carlito"/>
                <a:cs typeface="Carlito"/>
              </a:rPr>
              <a:t>national</a:t>
            </a:r>
            <a:r>
              <a:rPr sz="2500" spc="10" dirty="0">
                <a:latin typeface="Carlito"/>
                <a:cs typeface="Carlito"/>
              </a:rPr>
              <a:t> </a:t>
            </a:r>
            <a:r>
              <a:rPr sz="2500" spc="-5" dirty="0">
                <a:latin typeface="Carlito"/>
                <a:cs typeface="Carlito"/>
              </a:rPr>
              <a:t>interest.	(c)</a:t>
            </a:r>
            <a:r>
              <a:rPr sz="2500" spc="-90" dirty="0">
                <a:latin typeface="Carlito"/>
                <a:cs typeface="Carlito"/>
              </a:rPr>
              <a:t> </a:t>
            </a:r>
            <a:r>
              <a:rPr sz="2500" spc="-10" dirty="0">
                <a:latin typeface="Carlito"/>
                <a:cs typeface="Carlito"/>
              </a:rPr>
              <a:t>The  </a:t>
            </a:r>
            <a:r>
              <a:rPr sz="2500" spc="-5" dirty="0">
                <a:latin typeface="Carlito"/>
                <a:cs typeface="Carlito"/>
              </a:rPr>
              <a:t>patent is against the existing</a:t>
            </a:r>
            <a:r>
              <a:rPr sz="2500" dirty="0">
                <a:latin typeface="Carlito"/>
                <a:cs typeface="Carlito"/>
              </a:rPr>
              <a:t> </a:t>
            </a:r>
            <a:r>
              <a:rPr sz="2500" spc="-5" dirty="0">
                <a:latin typeface="Carlito"/>
                <a:cs typeface="Carlito"/>
              </a:rPr>
              <a:t>law</a:t>
            </a:r>
            <a:endParaRPr sz="2500">
              <a:latin typeface="Carlito"/>
              <a:cs typeface="Carlito"/>
            </a:endParaRPr>
          </a:p>
          <a:p>
            <a:pPr marL="126364" algn="ctr">
              <a:lnSpc>
                <a:spcPct val="100000"/>
              </a:lnSpc>
              <a:spcBef>
                <a:spcPts val="900"/>
              </a:spcBef>
            </a:pPr>
            <a:r>
              <a:rPr sz="4000" spc="-10" dirty="0">
                <a:latin typeface="Carlito"/>
                <a:cs typeface="Carlito"/>
              </a:rPr>
              <a:t>Trademark</a:t>
            </a:r>
            <a:endParaRPr sz="4000">
              <a:latin typeface="Carlito"/>
              <a:cs typeface="Carlito"/>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940" y="698652"/>
            <a:ext cx="8260715" cy="5201920"/>
          </a:xfrm>
          <a:prstGeom prst="rect">
            <a:avLst/>
          </a:prstGeom>
        </p:spPr>
        <p:txBody>
          <a:bodyPr vert="horz" wrap="square" lIns="0" tIns="13335" rIns="0" bIns="0" rtlCol="0">
            <a:spAutoFit/>
          </a:bodyPr>
          <a:lstStyle/>
          <a:p>
            <a:pPr marL="18415" marR="224790" indent="-6350">
              <a:lnSpc>
                <a:spcPct val="105200"/>
              </a:lnSpc>
              <a:spcBef>
                <a:spcPts val="105"/>
              </a:spcBef>
            </a:pPr>
            <a:r>
              <a:rPr sz="2200" b="1" spc="-5" dirty="0">
                <a:latin typeface="Carlito"/>
                <a:cs typeface="Carlito"/>
              </a:rPr>
              <a:t>Trademark: </a:t>
            </a:r>
            <a:r>
              <a:rPr sz="2200" spc="-5" dirty="0">
                <a:latin typeface="Carlito"/>
                <a:cs typeface="Carlito"/>
              </a:rPr>
              <a:t>The PDT Act </a:t>
            </a:r>
            <a:r>
              <a:rPr sz="2200" dirty="0">
                <a:latin typeface="Carlito"/>
                <a:cs typeface="Carlito"/>
              </a:rPr>
              <a:t>2022 </a:t>
            </a:r>
            <a:r>
              <a:rPr sz="2200" spc="-10" dirty="0">
                <a:latin typeface="Carlito"/>
                <a:cs typeface="Carlito"/>
              </a:rPr>
              <a:t>has </a:t>
            </a:r>
            <a:r>
              <a:rPr sz="2200" spc="-5" dirty="0">
                <a:latin typeface="Carlito"/>
                <a:cs typeface="Carlito"/>
              </a:rPr>
              <a:t>defined trademark as the </a:t>
            </a:r>
            <a:r>
              <a:rPr sz="2200" spc="-10" dirty="0">
                <a:latin typeface="Carlito"/>
                <a:cs typeface="Carlito"/>
              </a:rPr>
              <a:t>use </a:t>
            </a:r>
            <a:r>
              <a:rPr sz="2200" spc="-5" dirty="0">
                <a:latin typeface="Carlito"/>
                <a:cs typeface="Carlito"/>
              </a:rPr>
              <a:t>of any  word, </a:t>
            </a:r>
            <a:r>
              <a:rPr sz="2200" spc="-10" dirty="0">
                <a:latin typeface="Carlito"/>
                <a:cs typeface="Carlito"/>
              </a:rPr>
              <a:t>sign </a:t>
            </a:r>
            <a:r>
              <a:rPr sz="2200" spc="-5" dirty="0">
                <a:latin typeface="Carlito"/>
                <a:cs typeface="Carlito"/>
              </a:rPr>
              <a:t>or </a:t>
            </a:r>
            <a:r>
              <a:rPr sz="2200" spc="-10" dirty="0">
                <a:latin typeface="Carlito"/>
                <a:cs typeface="Carlito"/>
              </a:rPr>
              <a:t>picture </a:t>
            </a:r>
            <a:r>
              <a:rPr sz="2200" spc="-5" dirty="0">
                <a:latin typeface="Carlito"/>
                <a:cs typeface="Carlito"/>
              </a:rPr>
              <a:t>or a combination of them by a firm, company or  person </a:t>
            </a:r>
            <a:r>
              <a:rPr sz="2200" spc="-10" dirty="0">
                <a:latin typeface="Carlito"/>
                <a:cs typeface="Carlito"/>
              </a:rPr>
              <a:t>to distinguish </a:t>
            </a:r>
            <a:r>
              <a:rPr sz="2200" spc="-5" dirty="0">
                <a:latin typeface="Carlito"/>
                <a:cs typeface="Carlito"/>
              </a:rPr>
              <a:t>the product or services from those of</a:t>
            </a:r>
            <a:r>
              <a:rPr sz="2200" spc="80" dirty="0">
                <a:latin typeface="Carlito"/>
                <a:cs typeface="Carlito"/>
              </a:rPr>
              <a:t> </a:t>
            </a:r>
            <a:r>
              <a:rPr sz="2200" spc="-10" dirty="0">
                <a:latin typeface="Carlito"/>
                <a:cs typeface="Carlito"/>
              </a:rPr>
              <a:t>others.</a:t>
            </a:r>
            <a:endParaRPr sz="2200">
              <a:latin typeface="Carlito"/>
              <a:cs typeface="Carlito"/>
            </a:endParaRPr>
          </a:p>
          <a:p>
            <a:pPr marL="18415" marR="601980" indent="-6350">
              <a:lnSpc>
                <a:spcPct val="105200"/>
              </a:lnSpc>
              <a:spcBef>
                <a:spcPts val="1450"/>
              </a:spcBef>
            </a:pPr>
            <a:r>
              <a:rPr sz="2200" spc="-10" dirty="0">
                <a:latin typeface="Carlito"/>
                <a:cs typeface="Carlito"/>
              </a:rPr>
              <a:t>The </a:t>
            </a:r>
            <a:r>
              <a:rPr sz="2200" spc="-5" dirty="0">
                <a:latin typeface="Carlito"/>
                <a:cs typeface="Carlito"/>
              </a:rPr>
              <a:t>trademark </a:t>
            </a:r>
            <a:r>
              <a:rPr sz="2200" spc="-10" dirty="0">
                <a:latin typeface="Carlito"/>
                <a:cs typeface="Carlito"/>
              </a:rPr>
              <a:t>should </a:t>
            </a:r>
            <a:r>
              <a:rPr sz="2200" spc="-5" dirty="0">
                <a:latin typeface="Carlito"/>
                <a:cs typeface="Carlito"/>
              </a:rPr>
              <a:t>be registered to have trademark </a:t>
            </a:r>
            <a:r>
              <a:rPr sz="2200" dirty="0">
                <a:latin typeface="Carlito"/>
                <a:cs typeface="Carlito"/>
              </a:rPr>
              <a:t>right. </a:t>
            </a:r>
            <a:r>
              <a:rPr sz="2200" spc="-5" dirty="0">
                <a:latin typeface="Carlito"/>
                <a:cs typeface="Carlito"/>
              </a:rPr>
              <a:t>A  registered trademark, or </a:t>
            </a:r>
            <a:r>
              <a:rPr sz="2200" dirty="0">
                <a:latin typeface="Carlito"/>
                <a:cs typeface="Carlito"/>
              </a:rPr>
              <a:t>its </a:t>
            </a:r>
            <a:r>
              <a:rPr sz="2200" spc="-5" dirty="0">
                <a:latin typeface="Carlito"/>
                <a:cs typeface="Carlito"/>
              </a:rPr>
              <a:t>close imitation, should not be </a:t>
            </a:r>
            <a:r>
              <a:rPr sz="2200" spc="-10" dirty="0">
                <a:latin typeface="Carlito"/>
                <a:cs typeface="Carlito"/>
              </a:rPr>
              <a:t>used by  </a:t>
            </a:r>
            <a:r>
              <a:rPr sz="2200" spc="-5" dirty="0">
                <a:latin typeface="Carlito"/>
                <a:cs typeface="Carlito"/>
              </a:rPr>
              <a:t>someone else. The </a:t>
            </a:r>
            <a:r>
              <a:rPr sz="2200" dirty="0">
                <a:latin typeface="Carlito"/>
                <a:cs typeface="Carlito"/>
              </a:rPr>
              <a:t>right </a:t>
            </a:r>
            <a:r>
              <a:rPr sz="2200" spc="-5" dirty="0">
                <a:latin typeface="Carlito"/>
                <a:cs typeface="Carlito"/>
              </a:rPr>
              <a:t>over a trademark </a:t>
            </a:r>
            <a:r>
              <a:rPr sz="2200" spc="-10" dirty="0">
                <a:latin typeface="Carlito"/>
                <a:cs typeface="Carlito"/>
              </a:rPr>
              <a:t>can </a:t>
            </a:r>
            <a:r>
              <a:rPr sz="2200" spc="-5" dirty="0">
                <a:latin typeface="Carlito"/>
                <a:cs typeface="Carlito"/>
              </a:rPr>
              <a:t>be protected forever  subject to renewal (7 </a:t>
            </a:r>
            <a:r>
              <a:rPr sz="2200" dirty="0">
                <a:latin typeface="Carlito"/>
                <a:cs typeface="Carlito"/>
              </a:rPr>
              <a:t>years </a:t>
            </a:r>
            <a:r>
              <a:rPr sz="2200" spc="-5" dirty="0">
                <a:latin typeface="Carlito"/>
                <a:cs typeface="Carlito"/>
              </a:rPr>
              <a:t>in each</a:t>
            </a:r>
            <a:r>
              <a:rPr sz="2200" spc="-15" dirty="0">
                <a:latin typeface="Carlito"/>
                <a:cs typeface="Carlito"/>
              </a:rPr>
              <a:t> </a:t>
            </a:r>
            <a:r>
              <a:rPr sz="2200" dirty="0">
                <a:latin typeface="Carlito"/>
                <a:cs typeface="Carlito"/>
              </a:rPr>
              <a:t>renewal).</a:t>
            </a:r>
            <a:endParaRPr sz="2200">
              <a:latin typeface="Carlito"/>
              <a:cs typeface="Carlito"/>
            </a:endParaRPr>
          </a:p>
          <a:p>
            <a:pPr marL="12700">
              <a:lnSpc>
                <a:spcPct val="100000"/>
              </a:lnSpc>
              <a:spcBef>
                <a:spcPts val="1585"/>
              </a:spcBef>
            </a:pPr>
            <a:r>
              <a:rPr sz="2200" spc="-10" dirty="0">
                <a:latin typeface="Carlito"/>
                <a:cs typeface="Carlito"/>
              </a:rPr>
              <a:t>The </a:t>
            </a:r>
            <a:r>
              <a:rPr sz="2200" spc="-5" dirty="0">
                <a:latin typeface="Carlito"/>
                <a:cs typeface="Carlito"/>
              </a:rPr>
              <a:t>trademark will not be registered</a:t>
            </a:r>
            <a:r>
              <a:rPr sz="2200" spc="5" dirty="0">
                <a:latin typeface="Carlito"/>
                <a:cs typeface="Carlito"/>
              </a:rPr>
              <a:t> </a:t>
            </a:r>
            <a:r>
              <a:rPr sz="2200" spc="-5" dirty="0">
                <a:latin typeface="Carlito"/>
                <a:cs typeface="Carlito"/>
              </a:rPr>
              <a:t>if</a:t>
            </a:r>
            <a:endParaRPr sz="2200">
              <a:latin typeface="Carlito"/>
              <a:cs typeface="Carlito"/>
            </a:endParaRPr>
          </a:p>
          <a:p>
            <a:pPr marL="527685" indent="-515620">
              <a:lnSpc>
                <a:spcPct val="100000"/>
              </a:lnSpc>
              <a:spcBef>
                <a:spcPts val="240"/>
              </a:spcBef>
              <a:buAutoNum type="alphaLcParenBoth"/>
              <a:tabLst>
                <a:tab pos="527685" algn="l"/>
                <a:tab pos="528320" algn="l"/>
              </a:tabLst>
            </a:pPr>
            <a:r>
              <a:rPr sz="2200" spc="-5" dirty="0">
                <a:latin typeface="Carlito"/>
                <a:cs typeface="Carlito"/>
              </a:rPr>
              <a:t>the trademark </a:t>
            </a:r>
            <a:r>
              <a:rPr sz="2200" spc="-10" dirty="0">
                <a:latin typeface="Carlito"/>
                <a:cs typeface="Carlito"/>
              </a:rPr>
              <a:t>has </a:t>
            </a:r>
            <a:r>
              <a:rPr sz="2200" spc="-5" dirty="0">
                <a:latin typeface="Carlito"/>
                <a:cs typeface="Carlito"/>
              </a:rPr>
              <a:t>already </a:t>
            </a:r>
            <a:r>
              <a:rPr sz="2200" spc="-10" dirty="0">
                <a:latin typeface="Carlito"/>
                <a:cs typeface="Carlito"/>
              </a:rPr>
              <a:t>been </a:t>
            </a:r>
            <a:r>
              <a:rPr sz="2200" spc="-5" dirty="0">
                <a:latin typeface="Carlito"/>
                <a:cs typeface="Carlito"/>
              </a:rPr>
              <a:t>registered by someone else</a:t>
            </a:r>
            <a:r>
              <a:rPr sz="2200" spc="100" dirty="0">
                <a:latin typeface="Carlito"/>
                <a:cs typeface="Carlito"/>
              </a:rPr>
              <a:t> </a:t>
            </a:r>
            <a:r>
              <a:rPr sz="2200" spc="-5" dirty="0">
                <a:latin typeface="Carlito"/>
                <a:cs typeface="Carlito"/>
              </a:rPr>
              <a:t>and</a:t>
            </a:r>
            <a:endParaRPr sz="2200">
              <a:latin typeface="Carlito"/>
              <a:cs typeface="Carlito"/>
            </a:endParaRPr>
          </a:p>
          <a:p>
            <a:pPr marL="527685" marR="5080" indent="-515620">
              <a:lnSpc>
                <a:spcPct val="105000"/>
              </a:lnSpc>
              <a:spcBef>
                <a:spcPts val="110"/>
              </a:spcBef>
              <a:buAutoNum type="alphaLcParenBoth"/>
              <a:tabLst>
                <a:tab pos="527685" algn="l"/>
                <a:tab pos="528320" algn="l"/>
              </a:tabLst>
            </a:pPr>
            <a:r>
              <a:rPr sz="2200" spc="-5" dirty="0">
                <a:latin typeface="Carlito"/>
                <a:cs typeface="Carlito"/>
              </a:rPr>
              <a:t>the registration will have adverse impact on the conduct or morality  of a person </a:t>
            </a:r>
            <a:r>
              <a:rPr sz="2200" dirty="0">
                <a:latin typeface="Carlito"/>
                <a:cs typeface="Carlito"/>
              </a:rPr>
              <a:t>or </a:t>
            </a:r>
            <a:r>
              <a:rPr sz="2200" spc="-5" dirty="0">
                <a:latin typeface="Carlito"/>
                <a:cs typeface="Carlito"/>
              </a:rPr>
              <a:t>institution or on national</a:t>
            </a:r>
            <a:r>
              <a:rPr sz="2200" spc="25" dirty="0">
                <a:latin typeface="Carlito"/>
                <a:cs typeface="Carlito"/>
              </a:rPr>
              <a:t> </a:t>
            </a:r>
            <a:r>
              <a:rPr sz="2200" spc="-5" dirty="0">
                <a:latin typeface="Carlito"/>
                <a:cs typeface="Carlito"/>
              </a:rPr>
              <a:t>interest.</a:t>
            </a:r>
            <a:endParaRPr sz="2200">
              <a:latin typeface="Carlito"/>
              <a:cs typeface="Carlito"/>
            </a:endParaRPr>
          </a:p>
          <a:p>
            <a:pPr marL="12700" marR="1013460">
              <a:lnSpc>
                <a:spcPct val="109100"/>
              </a:lnSpc>
              <a:spcBef>
                <a:spcPts val="1345"/>
              </a:spcBef>
            </a:pPr>
            <a:r>
              <a:rPr sz="2200" spc="-10" dirty="0">
                <a:latin typeface="Carlito"/>
                <a:cs typeface="Carlito"/>
              </a:rPr>
              <a:t>The </a:t>
            </a:r>
            <a:r>
              <a:rPr sz="2200" spc="-5" dirty="0">
                <a:latin typeface="Carlito"/>
                <a:cs typeface="Carlito"/>
              </a:rPr>
              <a:t>breach </a:t>
            </a:r>
            <a:r>
              <a:rPr sz="2200" dirty="0">
                <a:latin typeface="Carlito"/>
                <a:cs typeface="Carlito"/>
              </a:rPr>
              <a:t>of </a:t>
            </a:r>
            <a:r>
              <a:rPr sz="2200" spc="-10" dirty="0">
                <a:latin typeface="Carlito"/>
                <a:cs typeface="Carlito"/>
              </a:rPr>
              <a:t>the </a:t>
            </a:r>
            <a:r>
              <a:rPr sz="2200" spc="-5" dirty="0">
                <a:latin typeface="Carlito"/>
                <a:cs typeface="Carlito"/>
              </a:rPr>
              <a:t>trademark right constitutes a </a:t>
            </a:r>
            <a:r>
              <a:rPr sz="2200" spc="-10" dirty="0">
                <a:latin typeface="Carlito"/>
                <a:cs typeface="Carlito"/>
              </a:rPr>
              <a:t>fine </a:t>
            </a:r>
            <a:r>
              <a:rPr sz="2200" spc="5" dirty="0">
                <a:latin typeface="Carlito"/>
                <a:cs typeface="Carlito"/>
              </a:rPr>
              <a:t>of </a:t>
            </a:r>
            <a:r>
              <a:rPr sz="2200" spc="-5" dirty="0">
                <a:latin typeface="Carlito"/>
                <a:cs typeface="Carlito"/>
              </a:rPr>
              <a:t>up </a:t>
            </a:r>
            <a:r>
              <a:rPr sz="2200" spc="-10" dirty="0">
                <a:latin typeface="Carlito"/>
                <a:cs typeface="Carlito"/>
              </a:rPr>
              <a:t>to </a:t>
            </a:r>
            <a:r>
              <a:rPr sz="2200" spc="-5" dirty="0">
                <a:latin typeface="Carlito"/>
                <a:cs typeface="Carlito"/>
              </a:rPr>
              <a:t>Rs.  100000 and confiscation of the related</a:t>
            </a:r>
            <a:r>
              <a:rPr sz="2200" spc="25" dirty="0">
                <a:latin typeface="Carlito"/>
                <a:cs typeface="Carlito"/>
              </a:rPr>
              <a:t> </a:t>
            </a:r>
            <a:r>
              <a:rPr sz="2200" dirty="0">
                <a:latin typeface="Carlito"/>
                <a:cs typeface="Carlito"/>
              </a:rPr>
              <a:t>items.</a:t>
            </a:r>
            <a:endParaRPr sz="2200">
              <a:latin typeface="Carlito"/>
              <a:cs typeface="Carlito"/>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4196" y="742441"/>
            <a:ext cx="8928100" cy="670560"/>
          </a:xfrm>
          <a:custGeom>
            <a:avLst/>
            <a:gdLst/>
            <a:ahLst/>
            <a:cxnLst/>
            <a:rect l="l" t="t" r="r" b="b"/>
            <a:pathLst>
              <a:path w="8928100" h="670560">
                <a:moveTo>
                  <a:pt x="8927592" y="0"/>
                </a:moveTo>
                <a:lnTo>
                  <a:pt x="0" y="0"/>
                </a:lnTo>
                <a:lnTo>
                  <a:pt x="0" y="670560"/>
                </a:lnTo>
                <a:lnTo>
                  <a:pt x="8927592" y="670560"/>
                </a:lnTo>
                <a:lnTo>
                  <a:pt x="8927592" y="0"/>
                </a:lnTo>
                <a:close/>
              </a:path>
            </a:pathLst>
          </a:custGeom>
          <a:solidFill>
            <a:srgbClr val="9AB5E3"/>
          </a:solidFill>
        </p:spPr>
        <p:txBody>
          <a:bodyPr wrap="square" lIns="0" tIns="0" rIns="0" bIns="0" rtlCol="0"/>
          <a:lstStyle/>
          <a:p>
            <a:endParaRPr/>
          </a:p>
        </p:txBody>
      </p:sp>
      <p:sp>
        <p:nvSpPr>
          <p:cNvPr id="3" name="object 3"/>
          <p:cNvSpPr txBox="1">
            <a:spLocks noGrp="1"/>
          </p:cNvSpPr>
          <p:nvPr>
            <p:ph type="title"/>
          </p:nvPr>
        </p:nvSpPr>
        <p:spPr>
          <a:xfrm>
            <a:off x="3491610" y="705358"/>
            <a:ext cx="2026920" cy="635000"/>
          </a:xfrm>
          <a:prstGeom prst="rect">
            <a:avLst/>
          </a:prstGeom>
        </p:spPr>
        <p:txBody>
          <a:bodyPr vert="horz" wrap="square" lIns="0" tIns="12065" rIns="0" bIns="0" rtlCol="0">
            <a:spAutoFit/>
          </a:bodyPr>
          <a:lstStyle/>
          <a:p>
            <a:pPr marL="12700">
              <a:lnSpc>
                <a:spcPct val="100000"/>
              </a:lnSpc>
              <a:spcBef>
                <a:spcPts val="95"/>
              </a:spcBef>
            </a:pPr>
            <a:r>
              <a:rPr sz="4000" spc="-10" dirty="0"/>
              <a:t>Copyright</a:t>
            </a:r>
            <a:endParaRPr sz="4000"/>
          </a:p>
        </p:txBody>
      </p:sp>
      <p:sp>
        <p:nvSpPr>
          <p:cNvPr id="4" name="object 4"/>
          <p:cNvSpPr txBox="1"/>
          <p:nvPr/>
        </p:nvSpPr>
        <p:spPr>
          <a:xfrm>
            <a:off x="426212" y="1370736"/>
            <a:ext cx="8395970" cy="4726940"/>
          </a:xfrm>
          <a:prstGeom prst="rect">
            <a:avLst/>
          </a:prstGeom>
        </p:spPr>
        <p:txBody>
          <a:bodyPr vert="horz" wrap="square" lIns="0" tIns="12700" rIns="0" bIns="0" rtlCol="0">
            <a:spAutoFit/>
          </a:bodyPr>
          <a:lstStyle/>
          <a:p>
            <a:pPr marL="18415" marR="523240" indent="-6350">
              <a:lnSpc>
                <a:spcPct val="105000"/>
              </a:lnSpc>
              <a:spcBef>
                <a:spcPts val="100"/>
              </a:spcBef>
            </a:pPr>
            <a:r>
              <a:rPr sz="2200" spc="-5" dirty="0">
                <a:latin typeface="Carlito"/>
                <a:cs typeface="Carlito"/>
              </a:rPr>
              <a:t>As </a:t>
            </a:r>
            <a:r>
              <a:rPr sz="2200" spc="-10" dirty="0">
                <a:latin typeface="Carlito"/>
                <a:cs typeface="Carlito"/>
              </a:rPr>
              <a:t>per </a:t>
            </a:r>
            <a:r>
              <a:rPr sz="2200" spc="-5" dirty="0">
                <a:latin typeface="Carlito"/>
                <a:cs typeface="Carlito"/>
              </a:rPr>
              <a:t>the Copy Right </a:t>
            </a:r>
            <a:r>
              <a:rPr sz="2200" dirty="0">
                <a:latin typeface="Carlito"/>
                <a:cs typeface="Carlito"/>
              </a:rPr>
              <a:t>Act </a:t>
            </a:r>
            <a:r>
              <a:rPr sz="2200" spc="-5" dirty="0">
                <a:latin typeface="Carlito"/>
                <a:cs typeface="Carlito"/>
              </a:rPr>
              <a:t>2059, the </a:t>
            </a:r>
            <a:r>
              <a:rPr sz="2200" dirty="0">
                <a:latin typeface="Carlito"/>
                <a:cs typeface="Carlito"/>
              </a:rPr>
              <a:t>copy </a:t>
            </a:r>
            <a:r>
              <a:rPr sz="2200" spc="-5" dirty="0">
                <a:latin typeface="Carlito"/>
                <a:cs typeface="Carlito"/>
              </a:rPr>
              <a:t>right can be </a:t>
            </a:r>
            <a:r>
              <a:rPr sz="2200" spc="-10" dirty="0">
                <a:latin typeface="Carlito"/>
                <a:cs typeface="Carlito"/>
              </a:rPr>
              <a:t>provided to </a:t>
            </a:r>
            <a:r>
              <a:rPr sz="2200" spc="-5" dirty="0">
                <a:latin typeface="Carlito"/>
                <a:cs typeface="Carlito"/>
              </a:rPr>
              <a:t>the  author of the works that </a:t>
            </a:r>
            <a:r>
              <a:rPr sz="2200" dirty="0">
                <a:latin typeface="Carlito"/>
                <a:cs typeface="Carlito"/>
              </a:rPr>
              <a:t>are </a:t>
            </a:r>
            <a:r>
              <a:rPr sz="2200" spc="-5" dirty="0">
                <a:latin typeface="Carlito"/>
                <a:cs typeface="Carlito"/>
              </a:rPr>
              <a:t>related to the</a:t>
            </a:r>
            <a:r>
              <a:rPr sz="2200" spc="35" dirty="0">
                <a:latin typeface="Carlito"/>
                <a:cs typeface="Carlito"/>
              </a:rPr>
              <a:t> </a:t>
            </a:r>
            <a:r>
              <a:rPr sz="2200" spc="-5" dirty="0">
                <a:latin typeface="Carlito"/>
                <a:cs typeface="Carlito"/>
              </a:rPr>
              <a:t>following.</a:t>
            </a:r>
            <a:endParaRPr sz="2200">
              <a:latin typeface="Carlito"/>
              <a:cs typeface="Carlito"/>
            </a:endParaRPr>
          </a:p>
          <a:p>
            <a:pPr marL="355600" indent="-342900">
              <a:lnSpc>
                <a:spcPct val="100000"/>
              </a:lnSpc>
              <a:spcBef>
                <a:spcPts val="240"/>
              </a:spcBef>
              <a:buFont typeface="Arial"/>
              <a:buChar char="•"/>
              <a:tabLst>
                <a:tab pos="354965" algn="l"/>
                <a:tab pos="355600" algn="l"/>
              </a:tabLst>
            </a:pPr>
            <a:r>
              <a:rPr sz="2200" dirty="0">
                <a:latin typeface="Carlito"/>
                <a:cs typeface="Carlito"/>
              </a:rPr>
              <a:t>Book, </a:t>
            </a:r>
            <a:r>
              <a:rPr sz="2200" spc="-10" dirty="0">
                <a:latin typeface="Carlito"/>
                <a:cs typeface="Carlito"/>
              </a:rPr>
              <a:t>pamphlet, </a:t>
            </a:r>
            <a:r>
              <a:rPr sz="2200" spc="-5" dirty="0">
                <a:latin typeface="Carlito"/>
                <a:cs typeface="Carlito"/>
              </a:rPr>
              <a:t>article, </a:t>
            </a:r>
            <a:r>
              <a:rPr sz="2200" dirty="0">
                <a:latin typeface="Carlito"/>
                <a:cs typeface="Carlito"/>
              </a:rPr>
              <a:t>and </a:t>
            </a:r>
            <a:r>
              <a:rPr sz="2200" spc="-5" dirty="0">
                <a:latin typeface="Carlito"/>
                <a:cs typeface="Carlito"/>
              </a:rPr>
              <a:t>research</a:t>
            </a:r>
            <a:r>
              <a:rPr sz="2200" spc="5" dirty="0">
                <a:latin typeface="Carlito"/>
                <a:cs typeface="Carlito"/>
              </a:rPr>
              <a:t> </a:t>
            </a:r>
            <a:r>
              <a:rPr sz="2200" spc="-5" dirty="0">
                <a:latin typeface="Carlito"/>
                <a:cs typeface="Carlito"/>
              </a:rPr>
              <a:t>paper</a:t>
            </a:r>
            <a:endParaRPr sz="2200">
              <a:latin typeface="Carlito"/>
              <a:cs typeface="Carlito"/>
            </a:endParaRPr>
          </a:p>
          <a:p>
            <a:pPr marL="355600" indent="-342900">
              <a:lnSpc>
                <a:spcPct val="100000"/>
              </a:lnSpc>
              <a:spcBef>
                <a:spcPts val="240"/>
              </a:spcBef>
              <a:buFont typeface="Arial"/>
              <a:buChar char="•"/>
              <a:tabLst>
                <a:tab pos="354965" algn="l"/>
                <a:tab pos="355600" algn="l"/>
              </a:tabLst>
            </a:pPr>
            <a:r>
              <a:rPr sz="2200" spc="-5" dirty="0">
                <a:latin typeface="Carlito"/>
                <a:cs typeface="Carlito"/>
              </a:rPr>
              <a:t>Drama, </a:t>
            </a:r>
            <a:r>
              <a:rPr sz="2200" spc="-10" dirty="0">
                <a:latin typeface="Carlito"/>
                <a:cs typeface="Carlito"/>
              </a:rPr>
              <a:t>opera, </a:t>
            </a:r>
            <a:r>
              <a:rPr sz="2200" spc="-5" dirty="0">
                <a:latin typeface="Carlito"/>
                <a:cs typeface="Carlito"/>
              </a:rPr>
              <a:t>dumb-show and </a:t>
            </a:r>
            <a:r>
              <a:rPr sz="2200" spc="-10" dirty="0">
                <a:latin typeface="Carlito"/>
                <a:cs typeface="Carlito"/>
              </a:rPr>
              <a:t>similar </a:t>
            </a:r>
            <a:r>
              <a:rPr sz="2200" spc="-5" dirty="0">
                <a:latin typeface="Carlito"/>
                <a:cs typeface="Carlito"/>
              </a:rPr>
              <a:t>works prepared for</a:t>
            </a:r>
            <a:r>
              <a:rPr sz="2200" spc="60" dirty="0">
                <a:latin typeface="Carlito"/>
                <a:cs typeface="Carlito"/>
              </a:rPr>
              <a:t> </a:t>
            </a:r>
            <a:r>
              <a:rPr sz="2200" spc="-5" dirty="0">
                <a:latin typeface="Carlito"/>
                <a:cs typeface="Carlito"/>
              </a:rPr>
              <a:t>show</a:t>
            </a:r>
            <a:endParaRPr sz="2200">
              <a:latin typeface="Carlito"/>
              <a:cs typeface="Carlito"/>
            </a:endParaRPr>
          </a:p>
          <a:p>
            <a:pPr marL="355600" indent="-342900">
              <a:lnSpc>
                <a:spcPct val="100000"/>
              </a:lnSpc>
              <a:spcBef>
                <a:spcPts val="240"/>
              </a:spcBef>
              <a:buFont typeface="Arial"/>
              <a:buChar char="•"/>
              <a:tabLst>
                <a:tab pos="354965" algn="l"/>
                <a:tab pos="355600" algn="l"/>
              </a:tabLst>
            </a:pPr>
            <a:r>
              <a:rPr sz="2200" spc="-5" dirty="0">
                <a:latin typeface="Carlito"/>
                <a:cs typeface="Carlito"/>
              </a:rPr>
              <a:t>Musical </a:t>
            </a:r>
            <a:r>
              <a:rPr sz="2200" dirty="0">
                <a:latin typeface="Carlito"/>
                <a:cs typeface="Carlito"/>
              </a:rPr>
              <a:t>works </a:t>
            </a:r>
            <a:r>
              <a:rPr sz="2200" spc="-5" dirty="0">
                <a:latin typeface="Carlito"/>
                <a:cs typeface="Carlito"/>
              </a:rPr>
              <a:t>with or without</a:t>
            </a:r>
            <a:r>
              <a:rPr sz="2200" dirty="0">
                <a:latin typeface="Carlito"/>
                <a:cs typeface="Carlito"/>
              </a:rPr>
              <a:t> </a:t>
            </a:r>
            <a:r>
              <a:rPr sz="2200" spc="-5" dirty="0">
                <a:latin typeface="Carlito"/>
                <a:cs typeface="Carlito"/>
              </a:rPr>
              <a:t>words</a:t>
            </a:r>
            <a:endParaRPr sz="2200">
              <a:latin typeface="Carlito"/>
              <a:cs typeface="Carlito"/>
            </a:endParaRPr>
          </a:p>
          <a:p>
            <a:pPr marL="355600" indent="-342900">
              <a:lnSpc>
                <a:spcPct val="100000"/>
              </a:lnSpc>
              <a:spcBef>
                <a:spcPts val="240"/>
              </a:spcBef>
              <a:buFont typeface="Arial"/>
              <a:buChar char="•"/>
              <a:tabLst>
                <a:tab pos="354965" algn="l"/>
                <a:tab pos="355600" algn="l"/>
              </a:tabLst>
            </a:pPr>
            <a:r>
              <a:rPr sz="2200" spc="-5" dirty="0">
                <a:latin typeface="Carlito"/>
                <a:cs typeface="Carlito"/>
              </a:rPr>
              <a:t>Audiovisual</a:t>
            </a:r>
            <a:r>
              <a:rPr sz="2200" dirty="0">
                <a:latin typeface="Carlito"/>
                <a:cs typeface="Carlito"/>
              </a:rPr>
              <a:t> </a:t>
            </a:r>
            <a:r>
              <a:rPr sz="2200" spc="-5" dirty="0">
                <a:latin typeface="Carlito"/>
                <a:cs typeface="Carlito"/>
              </a:rPr>
              <a:t>works</a:t>
            </a:r>
            <a:endParaRPr sz="2200">
              <a:latin typeface="Carlito"/>
              <a:cs typeface="Carlito"/>
            </a:endParaRPr>
          </a:p>
          <a:p>
            <a:pPr marL="355600" indent="-342900">
              <a:lnSpc>
                <a:spcPct val="100000"/>
              </a:lnSpc>
              <a:spcBef>
                <a:spcPts val="245"/>
              </a:spcBef>
              <a:buFont typeface="Arial"/>
              <a:buChar char="•"/>
              <a:tabLst>
                <a:tab pos="354965" algn="l"/>
                <a:tab pos="355600" algn="l"/>
              </a:tabLst>
            </a:pPr>
            <a:r>
              <a:rPr sz="2200" spc="-5" dirty="0">
                <a:latin typeface="Carlito"/>
                <a:cs typeface="Carlito"/>
              </a:rPr>
              <a:t>Architectural</a:t>
            </a:r>
            <a:r>
              <a:rPr sz="2200" dirty="0">
                <a:latin typeface="Carlito"/>
                <a:cs typeface="Carlito"/>
              </a:rPr>
              <a:t> </a:t>
            </a:r>
            <a:r>
              <a:rPr sz="2200" spc="-10" dirty="0">
                <a:latin typeface="Carlito"/>
                <a:cs typeface="Carlito"/>
              </a:rPr>
              <a:t>design</a:t>
            </a:r>
            <a:endParaRPr sz="2200">
              <a:latin typeface="Carlito"/>
              <a:cs typeface="Carlito"/>
            </a:endParaRPr>
          </a:p>
          <a:p>
            <a:pPr marL="355600" marR="5080" indent="-342900">
              <a:lnSpc>
                <a:spcPct val="105000"/>
              </a:lnSpc>
              <a:spcBef>
                <a:spcPts val="105"/>
              </a:spcBef>
              <a:buFont typeface="Arial"/>
              <a:buChar char="•"/>
              <a:tabLst>
                <a:tab pos="354965" algn="l"/>
                <a:tab pos="355600" algn="l"/>
              </a:tabLst>
            </a:pPr>
            <a:r>
              <a:rPr sz="2200" spc="-5" dirty="0">
                <a:latin typeface="Carlito"/>
                <a:cs typeface="Carlito"/>
              </a:rPr>
              <a:t>Painting, sculpture, wood carving, lithography </a:t>
            </a:r>
            <a:r>
              <a:rPr sz="2200" dirty="0">
                <a:latin typeface="Carlito"/>
                <a:cs typeface="Carlito"/>
              </a:rPr>
              <a:t>and </a:t>
            </a:r>
            <a:r>
              <a:rPr sz="2200" spc="-5" dirty="0">
                <a:latin typeface="Carlito"/>
                <a:cs typeface="Carlito"/>
              </a:rPr>
              <a:t>architecture related  other</a:t>
            </a:r>
            <a:r>
              <a:rPr sz="2200" spc="-15" dirty="0">
                <a:latin typeface="Carlito"/>
                <a:cs typeface="Carlito"/>
              </a:rPr>
              <a:t> </a:t>
            </a:r>
            <a:r>
              <a:rPr sz="2200" spc="-5" dirty="0">
                <a:latin typeface="Carlito"/>
                <a:cs typeface="Carlito"/>
              </a:rPr>
              <a:t>works</a:t>
            </a:r>
            <a:endParaRPr sz="2200">
              <a:latin typeface="Carlito"/>
              <a:cs typeface="Carlito"/>
            </a:endParaRPr>
          </a:p>
          <a:p>
            <a:pPr marL="355600" indent="-342900">
              <a:lnSpc>
                <a:spcPct val="100000"/>
              </a:lnSpc>
              <a:spcBef>
                <a:spcPts val="240"/>
              </a:spcBef>
              <a:buFont typeface="Arial"/>
              <a:buChar char="•"/>
              <a:tabLst>
                <a:tab pos="354965" algn="l"/>
                <a:tab pos="355600" algn="l"/>
              </a:tabLst>
            </a:pPr>
            <a:r>
              <a:rPr sz="2200" spc="-5" dirty="0">
                <a:latin typeface="Carlito"/>
                <a:cs typeface="Carlito"/>
              </a:rPr>
              <a:t>Photographic</a:t>
            </a:r>
            <a:r>
              <a:rPr sz="2200" dirty="0">
                <a:latin typeface="Carlito"/>
                <a:cs typeface="Carlito"/>
              </a:rPr>
              <a:t> </a:t>
            </a:r>
            <a:r>
              <a:rPr sz="2200" spc="-5" dirty="0">
                <a:latin typeface="Carlito"/>
                <a:cs typeface="Carlito"/>
              </a:rPr>
              <a:t>works</a:t>
            </a:r>
            <a:endParaRPr sz="2200">
              <a:latin typeface="Carlito"/>
              <a:cs typeface="Carlito"/>
            </a:endParaRPr>
          </a:p>
          <a:p>
            <a:pPr marL="355600" indent="-342900">
              <a:lnSpc>
                <a:spcPct val="100000"/>
              </a:lnSpc>
              <a:spcBef>
                <a:spcPts val="245"/>
              </a:spcBef>
              <a:buFont typeface="Arial"/>
              <a:buChar char="•"/>
              <a:tabLst>
                <a:tab pos="354965" algn="l"/>
                <a:tab pos="355600" algn="l"/>
              </a:tabLst>
            </a:pPr>
            <a:r>
              <a:rPr sz="2200" spc="-5" dirty="0">
                <a:latin typeface="Carlito"/>
                <a:cs typeface="Carlito"/>
              </a:rPr>
              <a:t>Works related </a:t>
            </a:r>
            <a:r>
              <a:rPr sz="2200" spc="-10" dirty="0">
                <a:latin typeface="Carlito"/>
                <a:cs typeface="Carlito"/>
              </a:rPr>
              <a:t>to </a:t>
            </a:r>
            <a:r>
              <a:rPr sz="2200" spc="-5" dirty="0">
                <a:latin typeface="Carlito"/>
                <a:cs typeface="Carlito"/>
              </a:rPr>
              <a:t>applied</a:t>
            </a:r>
            <a:r>
              <a:rPr sz="2200" spc="5" dirty="0">
                <a:latin typeface="Carlito"/>
                <a:cs typeface="Carlito"/>
              </a:rPr>
              <a:t> </a:t>
            </a:r>
            <a:r>
              <a:rPr sz="2200" dirty="0">
                <a:latin typeface="Carlito"/>
                <a:cs typeface="Carlito"/>
              </a:rPr>
              <a:t>art</a:t>
            </a:r>
            <a:endParaRPr sz="2200">
              <a:latin typeface="Carlito"/>
              <a:cs typeface="Carlito"/>
            </a:endParaRPr>
          </a:p>
          <a:p>
            <a:pPr marL="355600" marR="358140" indent="-342900">
              <a:lnSpc>
                <a:spcPct val="105000"/>
              </a:lnSpc>
              <a:spcBef>
                <a:spcPts val="110"/>
              </a:spcBef>
              <a:buFont typeface="Arial"/>
              <a:buChar char="•"/>
              <a:tabLst>
                <a:tab pos="354965" algn="l"/>
                <a:tab pos="355600" algn="l"/>
              </a:tabLst>
            </a:pPr>
            <a:r>
              <a:rPr sz="2200" spc="-10" dirty="0">
                <a:latin typeface="Carlito"/>
                <a:cs typeface="Carlito"/>
              </a:rPr>
              <a:t>Excerpt, </a:t>
            </a:r>
            <a:r>
              <a:rPr sz="2200" spc="-5" dirty="0">
                <a:latin typeface="Carlito"/>
                <a:cs typeface="Carlito"/>
              </a:rPr>
              <a:t>maps, </a:t>
            </a:r>
            <a:r>
              <a:rPr sz="2200" spc="-10" dirty="0">
                <a:latin typeface="Carlito"/>
                <a:cs typeface="Carlito"/>
              </a:rPr>
              <a:t>plan, </a:t>
            </a:r>
            <a:r>
              <a:rPr sz="2200" spc="-5" dirty="0">
                <a:latin typeface="Carlito"/>
                <a:cs typeface="Carlito"/>
              </a:rPr>
              <a:t>three </a:t>
            </a:r>
            <a:r>
              <a:rPr sz="2200" spc="-10" dirty="0">
                <a:latin typeface="Carlito"/>
                <a:cs typeface="Carlito"/>
              </a:rPr>
              <a:t>dimensional </a:t>
            </a:r>
            <a:r>
              <a:rPr sz="2200" spc="-5" dirty="0">
                <a:latin typeface="Carlito"/>
                <a:cs typeface="Carlito"/>
              </a:rPr>
              <a:t>works related </a:t>
            </a:r>
            <a:r>
              <a:rPr sz="2200" spc="-10" dirty="0">
                <a:latin typeface="Carlito"/>
                <a:cs typeface="Carlito"/>
              </a:rPr>
              <a:t>to </a:t>
            </a:r>
            <a:r>
              <a:rPr sz="2200" spc="-5" dirty="0">
                <a:latin typeface="Carlito"/>
                <a:cs typeface="Carlito"/>
              </a:rPr>
              <a:t>geography,  topography, and scientific writing and</a:t>
            </a:r>
            <a:r>
              <a:rPr sz="2200" spc="30" dirty="0">
                <a:latin typeface="Carlito"/>
                <a:cs typeface="Carlito"/>
              </a:rPr>
              <a:t> </a:t>
            </a:r>
            <a:r>
              <a:rPr sz="2200" spc="-5" dirty="0">
                <a:latin typeface="Carlito"/>
                <a:cs typeface="Carlito"/>
              </a:rPr>
              <a:t>articles</a:t>
            </a:r>
            <a:endParaRPr sz="2200">
              <a:latin typeface="Carlito"/>
              <a:cs typeface="Carlito"/>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5211" y="691032"/>
            <a:ext cx="8860155" cy="4802505"/>
          </a:xfrm>
          <a:prstGeom prst="rect">
            <a:avLst/>
          </a:prstGeom>
        </p:spPr>
        <p:txBody>
          <a:bodyPr vert="horz" wrap="square" lIns="0" tIns="38735" rIns="0" bIns="0" rtlCol="0">
            <a:spAutoFit/>
          </a:bodyPr>
          <a:lstStyle/>
          <a:p>
            <a:pPr marL="736600" indent="-342900">
              <a:lnSpc>
                <a:spcPct val="100000"/>
              </a:lnSpc>
              <a:spcBef>
                <a:spcPts val="305"/>
              </a:spcBef>
              <a:buFont typeface="Arial"/>
              <a:buChar char="•"/>
              <a:tabLst>
                <a:tab pos="735965" algn="l"/>
                <a:tab pos="736600" algn="l"/>
              </a:tabLst>
            </a:pPr>
            <a:r>
              <a:rPr sz="2200" spc="-5" dirty="0">
                <a:latin typeface="Carlito"/>
                <a:cs typeface="Carlito"/>
              </a:rPr>
              <a:t>Computer</a:t>
            </a:r>
            <a:r>
              <a:rPr sz="2200" dirty="0">
                <a:latin typeface="Carlito"/>
                <a:cs typeface="Carlito"/>
              </a:rPr>
              <a:t> </a:t>
            </a:r>
            <a:r>
              <a:rPr sz="2200" spc="-5" dirty="0">
                <a:latin typeface="Carlito"/>
                <a:cs typeface="Carlito"/>
              </a:rPr>
              <a:t>program</a:t>
            </a:r>
            <a:endParaRPr sz="2200">
              <a:latin typeface="Carlito"/>
              <a:cs typeface="Carlito"/>
            </a:endParaRPr>
          </a:p>
          <a:p>
            <a:pPr marL="736600" marR="5080" indent="-342900">
              <a:lnSpc>
                <a:spcPct val="104900"/>
              </a:lnSpc>
              <a:spcBef>
                <a:spcPts val="285"/>
              </a:spcBef>
              <a:buSzPct val="110000"/>
              <a:buFont typeface="Arial"/>
              <a:buChar char="•"/>
              <a:tabLst>
                <a:tab pos="735965" algn="l"/>
                <a:tab pos="736600" algn="l"/>
              </a:tabLst>
            </a:pPr>
            <a:r>
              <a:rPr sz="2000" spc="-5" dirty="0">
                <a:latin typeface="Carlito"/>
                <a:cs typeface="Carlito"/>
              </a:rPr>
              <a:t>The description or the explanations of the ideas, </a:t>
            </a:r>
            <a:r>
              <a:rPr sz="2000" dirty="0">
                <a:latin typeface="Carlito"/>
                <a:cs typeface="Carlito"/>
              </a:rPr>
              <a:t>religion, </a:t>
            </a:r>
            <a:r>
              <a:rPr sz="2000" spc="-5" dirty="0">
                <a:latin typeface="Carlito"/>
                <a:cs typeface="Carlito"/>
              </a:rPr>
              <a:t>news, concept,  formula, </a:t>
            </a:r>
            <a:r>
              <a:rPr sz="2000" dirty="0">
                <a:latin typeface="Carlito"/>
                <a:cs typeface="Carlito"/>
              </a:rPr>
              <a:t>law, court </a:t>
            </a:r>
            <a:r>
              <a:rPr sz="2000" spc="-5" dirty="0">
                <a:latin typeface="Carlito"/>
                <a:cs typeface="Carlito"/>
              </a:rPr>
              <a:t>decisions, administrative </a:t>
            </a:r>
            <a:r>
              <a:rPr sz="2000" dirty="0">
                <a:latin typeface="Carlito"/>
                <a:cs typeface="Carlito"/>
              </a:rPr>
              <a:t>decisions, </a:t>
            </a:r>
            <a:r>
              <a:rPr sz="2000" spc="-5" dirty="0">
                <a:latin typeface="Carlito"/>
                <a:cs typeface="Carlito"/>
              </a:rPr>
              <a:t>folk songs, folk stories,  proverbs </a:t>
            </a:r>
            <a:r>
              <a:rPr sz="2000" dirty="0">
                <a:latin typeface="Carlito"/>
                <a:cs typeface="Carlito"/>
              </a:rPr>
              <a:t>&amp; </a:t>
            </a:r>
            <a:r>
              <a:rPr sz="2000" spc="-5" dirty="0">
                <a:latin typeface="Carlito"/>
                <a:cs typeface="Carlito"/>
              </a:rPr>
              <a:t>general statistics, even </a:t>
            </a:r>
            <a:r>
              <a:rPr sz="2000" dirty="0">
                <a:latin typeface="Carlito"/>
                <a:cs typeface="Carlito"/>
              </a:rPr>
              <a:t>if </a:t>
            </a:r>
            <a:r>
              <a:rPr sz="2000" spc="-5" dirty="0">
                <a:latin typeface="Carlito"/>
                <a:cs typeface="Carlito"/>
              </a:rPr>
              <a:t>they are included </a:t>
            </a:r>
            <a:r>
              <a:rPr sz="2000" spc="-10" dirty="0">
                <a:latin typeface="Carlito"/>
                <a:cs typeface="Carlito"/>
              </a:rPr>
              <a:t>in </a:t>
            </a:r>
            <a:r>
              <a:rPr sz="2000" spc="-5" dirty="0">
                <a:latin typeface="Carlito"/>
                <a:cs typeface="Carlito"/>
              </a:rPr>
              <a:t>any works, </a:t>
            </a:r>
            <a:r>
              <a:rPr sz="2000" dirty="0">
                <a:latin typeface="Carlito"/>
                <a:cs typeface="Carlito"/>
              </a:rPr>
              <a:t>cannot </a:t>
            </a:r>
            <a:r>
              <a:rPr sz="2000" spc="-5" dirty="0">
                <a:latin typeface="Carlito"/>
                <a:cs typeface="Carlito"/>
              </a:rPr>
              <a:t>be  </a:t>
            </a:r>
            <a:r>
              <a:rPr sz="2000" dirty="0">
                <a:latin typeface="Carlito"/>
                <a:cs typeface="Carlito"/>
              </a:rPr>
              <a:t>copy</a:t>
            </a:r>
            <a:r>
              <a:rPr sz="2000" spc="-5" dirty="0">
                <a:latin typeface="Carlito"/>
                <a:cs typeface="Carlito"/>
              </a:rPr>
              <a:t> righted.</a:t>
            </a:r>
            <a:endParaRPr sz="2000">
              <a:latin typeface="Carlito"/>
              <a:cs typeface="Carlito"/>
            </a:endParaRPr>
          </a:p>
          <a:p>
            <a:pPr marL="736600" indent="-342900">
              <a:lnSpc>
                <a:spcPct val="100000"/>
              </a:lnSpc>
              <a:spcBef>
                <a:spcPts val="780"/>
              </a:spcBef>
              <a:buSzPct val="110000"/>
              <a:buFont typeface="Arial"/>
              <a:buChar char="•"/>
              <a:tabLst>
                <a:tab pos="735965" algn="l"/>
                <a:tab pos="736600" algn="l"/>
              </a:tabLst>
            </a:pPr>
            <a:r>
              <a:rPr sz="2000" spc="-5" dirty="0">
                <a:latin typeface="Carlito"/>
                <a:cs typeface="Carlito"/>
              </a:rPr>
              <a:t>Specific registration </a:t>
            </a:r>
            <a:r>
              <a:rPr sz="2000" dirty="0">
                <a:latin typeface="Carlito"/>
                <a:cs typeface="Carlito"/>
              </a:rPr>
              <a:t>is </a:t>
            </a:r>
            <a:r>
              <a:rPr sz="2000" spc="-5" dirty="0">
                <a:latin typeface="Carlito"/>
                <a:cs typeface="Carlito"/>
              </a:rPr>
              <a:t>not required to </a:t>
            </a:r>
            <a:r>
              <a:rPr sz="2000" dirty="0">
                <a:latin typeface="Carlito"/>
                <a:cs typeface="Carlito"/>
              </a:rPr>
              <a:t>have </a:t>
            </a:r>
            <a:r>
              <a:rPr sz="2000" spc="-5" dirty="0">
                <a:latin typeface="Carlito"/>
                <a:cs typeface="Carlito"/>
              </a:rPr>
              <a:t>copy</a:t>
            </a:r>
            <a:r>
              <a:rPr sz="2000" spc="15" dirty="0">
                <a:latin typeface="Carlito"/>
                <a:cs typeface="Carlito"/>
              </a:rPr>
              <a:t> </a:t>
            </a:r>
            <a:r>
              <a:rPr sz="2000" spc="-5" dirty="0">
                <a:latin typeface="Carlito"/>
                <a:cs typeface="Carlito"/>
              </a:rPr>
              <a:t>right.</a:t>
            </a:r>
            <a:endParaRPr sz="2000">
              <a:latin typeface="Carlito"/>
              <a:cs typeface="Carlito"/>
            </a:endParaRPr>
          </a:p>
          <a:p>
            <a:pPr marL="736600" marR="60960" indent="-342900">
              <a:lnSpc>
                <a:spcPct val="104700"/>
              </a:lnSpc>
              <a:spcBef>
                <a:spcPts val="630"/>
              </a:spcBef>
              <a:buSzPct val="110000"/>
              <a:buFont typeface="Arial"/>
              <a:buChar char="•"/>
              <a:tabLst>
                <a:tab pos="735965" algn="l"/>
                <a:tab pos="736600" algn="l"/>
              </a:tabLst>
            </a:pPr>
            <a:r>
              <a:rPr sz="2000" spc="-5" dirty="0">
                <a:latin typeface="Carlito"/>
                <a:cs typeface="Carlito"/>
              </a:rPr>
              <a:t>There </a:t>
            </a:r>
            <a:r>
              <a:rPr sz="2000" dirty="0">
                <a:latin typeface="Carlito"/>
                <a:cs typeface="Carlito"/>
              </a:rPr>
              <a:t>are two types </a:t>
            </a:r>
            <a:r>
              <a:rPr sz="2000" spc="-10" dirty="0">
                <a:latin typeface="Carlito"/>
                <a:cs typeface="Carlito"/>
              </a:rPr>
              <a:t>of </a:t>
            </a:r>
            <a:r>
              <a:rPr sz="2000" spc="-5" dirty="0">
                <a:latin typeface="Carlito"/>
                <a:cs typeface="Carlito"/>
              </a:rPr>
              <a:t>rights </a:t>
            </a:r>
            <a:r>
              <a:rPr sz="2000" dirty="0">
                <a:latin typeface="Carlito"/>
                <a:cs typeface="Carlito"/>
              </a:rPr>
              <a:t>granted </a:t>
            </a:r>
            <a:r>
              <a:rPr sz="2000" spc="-5" dirty="0">
                <a:latin typeface="Carlito"/>
                <a:cs typeface="Carlito"/>
              </a:rPr>
              <a:t>under </a:t>
            </a:r>
            <a:r>
              <a:rPr sz="2000" dirty="0">
                <a:latin typeface="Carlito"/>
                <a:cs typeface="Carlito"/>
              </a:rPr>
              <a:t>the </a:t>
            </a:r>
            <a:r>
              <a:rPr sz="2000" spc="-5" dirty="0">
                <a:latin typeface="Carlito"/>
                <a:cs typeface="Carlito"/>
              </a:rPr>
              <a:t>Copy Right Act: Economic </a:t>
            </a:r>
            <a:r>
              <a:rPr sz="2000" dirty="0">
                <a:latin typeface="Carlito"/>
                <a:cs typeface="Carlito"/>
              </a:rPr>
              <a:t>and  Moral. </a:t>
            </a:r>
            <a:r>
              <a:rPr sz="2000" spc="-5" dirty="0">
                <a:latin typeface="Carlito"/>
                <a:cs typeface="Carlito"/>
              </a:rPr>
              <a:t>Moreover, </a:t>
            </a:r>
            <a:r>
              <a:rPr sz="2000" dirty="0">
                <a:latin typeface="Carlito"/>
                <a:cs typeface="Carlito"/>
              </a:rPr>
              <a:t>the Act </a:t>
            </a:r>
            <a:r>
              <a:rPr sz="2000" spc="-5" dirty="0">
                <a:latin typeface="Carlito"/>
                <a:cs typeface="Carlito"/>
              </a:rPr>
              <a:t>has </a:t>
            </a:r>
            <a:r>
              <a:rPr sz="2000" dirty="0">
                <a:latin typeface="Carlito"/>
                <a:cs typeface="Carlito"/>
              </a:rPr>
              <a:t>granted </a:t>
            </a:r>
            <a:r>
              <a:rPr sz="2000" spc="-5" dirty="0">
                <a:latin typeface="Carlito"/>
                <a:cs typeface="Carlito"/>
              </a:rPr>
              <a:t>rights </a:t>
            </a:r>
            <a:r>
              <a:rPr sz="2000" dirty="0">
                <a:latin typeface="Carlito"/>
                <a:cs typeface="Carlito"/>
              </a:rPr>
              <a:t>to </a:t>
            </a:r>
            <a:r>
              <a:rPr sz="2000" spc="-5" dirty="0">
                <a:latin typeface="Carlito"/>
                <a:cs typeface="Carlito"/>
              </a:rPr>
              <a:t>performers, </a:t>
            </a:r>
            <a:r>
              <a:rPr sz="2000" dirty="0">
                <a:latin typeface="Carlito"/>
                <a:cs typeface="Carlito"/>
              </a:rPr>
              <a:t>producers </a:t>
            </a:r>
            <a:r>
              <a:rPr sz="2000" spc="-5" dirty="0">
                <a:latin typeface="Carlito"/>
                <a:cs typeface="Carlito"/>
              </a:rPr>
              <a:t>of  </a:t>
            </a:r>
            <a:r>
              <a:rPr sz="2000" dirty="0">
                <a:latin typeface="Carlito"/>
                <a:cs typeface="Carlito"/>
              </a:rPr>
              <a:t>phonograms </a:t>
            </a:r>
            <a:r>
              <a:rPr sz="2000" spc="-5" dirty="0">
                <a:latin typeface="Carlito"/>
                <a:cs typeface="Carlito"/>
              </a:rPr>
              <a:t>and </a:t>
            </a:r>
            <a:r>
              <a:rPr sz="2000" dirty="0">
                <a:latin typeface="Carlito"/>
                <a:cs typeface="Carlito"/>
              </a:rPr>
              <a:t>to </a:t>
            </a:r>
            <a:r>
              <a:rPr sz="2000" spc="-5" dirty="0">
                <a:latin typeface="Carlito"/>
                <a:cs typeface="Carlito"/>
              </a:rPr>
              <a:t>broadcasting institutions. The copy right </a:t>
            </a:r>
            <a:r>
              <a:rPr sz="2000" dirty="0">
                <a:latin typeface="Carlito"/>
                <a:cs typeface="Carlito"/>
              </a:rPr>
              <a:t>is </a:t>
            </a:r>
            <a:r>
              <a:rPr sz="2000" spc="-5" dirty="0">
                <a:latin typeface="Carlito"/>
                <a:cs typeface="Carlito"/>
              </a:rPr>
              <a:t>effective up </a:t>
            </a:r>
            <a:r>
              <a:rPr sz="2000" dirty="0">
                <a:latin typeface="Carlito"/>
                <a:cs typeface="Carlito"/>
              </a:rPr>
              <a:t>to  50 years </a:t>
            </a:r>
            <a:r>
              <a:rPr sz="2000" spc="-5" dirty="0">
                <a:latin typeface="Carlito"/>
                <a:cs typeface="Carlito"/>
              </a:rPr>
              <a:t>after </a:t>
            </a:r>
            <a:r>
              <a:rPr sz="2000" dirty="0">
                <a:latin typeface="Carlito"/>
                <a:cs typeface="Carlito"/>
              </a:rPr>
              <a:t>the </a:t>
            </a:r>
            <a:r>
              <a:rPr sz="2000" spc="-5" dirty="0">
                <a:latin typeface="Carlito"/>
                <a:cs typeface="Carlito"/>
              </a:rPr>
              <a:t>death of </a:t>
            </a:r>
            <a:r>
              <a:rPr sz="2000" spc="-10" dirty="0">
                <a:latin typeface="Carlito"/>
                <a:cs typeface="Carlito"/>
              </a:rPr>
              <a:t>the </a:t>
            </a:r>
            <a:r>
              <a:rPr sz="2000" spc="-5" dirty="0">
                <a:latin typeface="Carlito"/>
                <a:cs typeface="Carlito"/>
              </a:rPr>
              <a:t>author </a:t>
            </a:r>
            <a:r>
              <a:rPr sz="2000" dirty="0">
                <a:latin typeface="Carlito"/>
                <a:cs typeface="Carlito"/>
              </a:rPr>
              <a:t>(or </a:t>
            </a:r>
            <a:r>
              <a:rPr sz="2000" spc="-5" dirty="0">
                <a:latin typeface="Carlito"/>
                <a:cs typeface="Carlito"/>
              </a:rPr>
              <a:t>creator) of </a:t>
            </a:r>
            <a:r>
              <a:rPr sz="2000" dirty="0">
                <a:latin typeface="Carlito"/>
                <a:cs typeface="Carlito"/>
              </a:rPr>
              <a:t>the copy </a:t>
            </a:r>
            <a:r>
              <a:rPr sz="2000" spc="-5" dirty="0">
                <a:latin typeface="Carlito"/>
                <a:cs typeface="Carlito"/>
              </a:rPr>
              <a:t>righted  materials. </a:t>
            </a:r>
            <a:r>
              <a:rPr sz="2000" b="1" dirty="0">
                <a:latin typeface="Carlito"/>
                <a:cs typeface="Carlito"/>
              </a:rPr>
              <a:t>The </a:t>
            </a:r>
            <a:r>
              <a:rPr sz="2000" b="1" spc="-5" dirty="0">
                <a:latin typeface="Carlito"/>
                <a:cs typeface="Carlito"/>
              </a:rPr>
              <a:t>copy righted materials can </a:t>
            </a:r>
            <a:r>
              <a:rPr sz="2000" b="1" dirty="0">
                <a:latin typeface="Carlito"/>
                <a:cs typeface="Carlito"/>
              </a:rPr>
              <a:t>be </a:t>
            </a:r>
            <a:r>
              <a:rPr sz="2000" b="1" spc="-5" dirty="0">
                <a:latin typeface="Carlito"/>
                <a:cs typeface="Carlito"/>
              </a:rPr>
              <a:t>used without permission in the  following circumstances.</a:t>
            </a:r>
            <a:endParaRPr sz="2000">
              <a:latin typeface="Carlito"/>
              <a:cs typeface="Carlito"/>
            </a:endParaRPr>
          </a:p>
          <a:p>
            <a:pPr marL="469900" marR="887094" indent="-457200">
              <a:lnSpc>
                <a:spcPct val="105000"/>
              </a:lnSpc>
              <a:spcBef>
                <a:spcPts val="484"/>
              </a:spcBef>
              <a:tabLst>
                <a:tab pos="469265" algn="l"/>
              </a:tabLst>
            </a:pPr>
            <a:r>
              <a:rPr sz="2000" dirty="0">
                <a:latin typeface="Carlito"/>
                <a:cs typeface="Carlito"/>
              </a:rPr>
              <a:t>a)	A </a:t>
            </a:r>
            <a:r>
              <a:rPr sz="2000" spc="-5" dirty="0">
                <a:latin typeface="Carlito"/>
                <a:cs typeface="Carlito"/>
              </a:rPr>
              <a:t>portion of </a:t>
            </a:r>
            <a:r>
              <a:rPr sz="2000" dirty="0">
                <a:latin typeface="Carlito"/>
                <a:cs typeface="Carlito"/>
              </a:rPr>
              <a:t>the work </a:t>
            </a:r>
            <a:r>
              <a:rPr sz="2000" spc="-5" dirty="0">
                <a:latin typeface="Carlito"/>
                <a:cs typeface="Carlito"/>
              </a:rPr>
              <a:t>for personal use, </a:t>
            </a:r>
            <a:r>
              <a:rPr sz="2000" dirty="0">
                <a:latin typeface="Carlito"/>
                <a:cs typeface="Carlito"/>
              </a:rPr>
              <a:t>as </a:t>
            </a:r>
            <a:r>
              <a:rPr sz="2000" spc="-5" dirty="0">
                <a:latin typeface="Carlito"/>
                <a:cs typeface="Carlito"/>
              </a:rPr>
              <a:t>long </a:t>
            </a:r>
            <a:r>
              <a:rPr sz="2000" dirty="0">
                <a:latin typeface="Carlito"/>
                <a:cs typeface="Carlito"/>
              </a:rPr>
              <a:t>as it </a:t>
            </a:r>
            <a:r>
              <a:rPr sz="2000" spc="-5" dirty="0">
                <a:latin typeface="Carlito"/>
                <a:cs typeface="Carlito"/>
              </a:rPr>
              <a:t>does not hamper </a:t>
            </a:r>
            <a:r>
              <a:rPr sz="2000" dirty="0">
                <a:latin typeface="Carlito"/>
                <a:cs typeface="Carlito"/>
              </a:rPr>
              <a:t>the  </a:t>
            </a:r>
            <a:r>
              <a:rPr sz="2000" spc="-5" dirty="0">
                <a:latin typeface="Carlito"/>
                <a:cs typeface="Carlito"/>
              </a:rPr>
              <a:t>economic </a:t>
            </a:r>
            <a:r>
              <a:rPr sz="2000" dirty="0">
                <a:latin typeface="Carlito"/>
                <a:cs typeface="Carlito"/>
              </a:rPr>
              <a:t>right </a:t>
            </a:r>
            <a:r>
              <a:rPr sz="2000" spc="-5" dirty="0">
                <a:latin typeface="Carlito"/>
                <a:cs typeface="Carlito"/>
              </a:rPr>
              <a:t>of the copy right holder.</a:t>
            </a:r>
            <a:endParaRPr sz="2000">
              <a:latin typeface="Carlito"/>
              <a:cs typeface="Carlito"/>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5211" y="717550"/>
            <a:ext cx="8915400" cy="2690495"/>
          </a:xfrm>
          <a:prstGeom prst="rect">
            <a:avLst/>
          </a:prstGeom>
        </p:spPr>
        <p:txBody>
          <a:bodyPr vert="horz" wrap="square" lIns="0" tIns="13335" rIns="0" bIns="0" rtlCol="0">
            <a:spAutoFit/>
          </a:bodyPr>
          <a:lstStyle/>
          <a:p>
            <a:pPr marL="469900" indent="-457200">
              <a:lnSpc>
                <a:spcPct val="100000"/>
              </a:lnSpc>
              <a:spcBef>
                <a:spcPts val="105"/>
              </a:spcBef>
              <a:buAutoNum type="alphaLcParenR" startAt="2"/>
              <a:tabLst>
                <a:tab pos="469265" algn="l"/>
                <a:tab pos="469900" algn="l"/>
              </a:tabLst>
            </a:pPr>
            <a:r>
              <a:rPr sz="2000" spc="-5" dirty="0">
                <a:latin typeface="Carlito"/>
                <a:cs typeface="Carlito"/>
              </a:rPr>
              <a:t>For public cause or academic purpose, portion of </a:t>
            </a:r>
            <a:r>
              <a:rPr sz="2000" dirty="0">
                <a:latin typeface="Carlito"/>
                <a:cs typeface="Carlito"/>
              </a:rPr>
              <a:t>a </a:t>
            </a:r>
            <a:r>
              <a:rPr sz="2000" spc="-5" dirty="0">
                <a:latin typeface="Carlito"/>
                <a:cs typeface="Carlito"/>
              </a:rPr>
              <a:t>published </a:t>
            </a:r>
            <a:r>
              <a:rPr sz="2000" dirty="0">
                <a:latin typeface="Carlito"/>
                <a:cs typeface="Carlito"/>
              </a:rPr>
              <a:t>materials </a:t>
            </a:r>
            <a:r>
              <a:rPr sz="2000" spc="-5" dirty="0">
                <a:latin typeface="Carlito"/>
                <a:cs typeface="Carlito"/>
              </a:rPr>
              <a:t>may</a:t>
            </a:r>
            <a:r>
              <a:rPr sz="2000" spc="45" dirty="0">
                <a:latin typeface="Carlito"/>
                <a:cs typeface="Carlito"/>
              </a:rPr>
              <a:t> </a:t>
            </a:r>
            <a:r>
              <a:rPr sz="2000" spc="-5" dirty="0">
                <a:latin typeface="Carlito"/>
                <a:cs typeface="Carlito"/>
              </a:rPr>
              <a:t>be</a:t>
            </a:r>
            <a:endParaRPr sz="2000">
              <a:latin typeface="Carlito"/>
              <a:cs typeface="Carlito"/>
            </a:endParaRPr>
          </a:p>
          <a:p>
            <a:pPr marL="469900" marR="276225">
              <a:lnSpc>
                <a:spcPct val="104500"/>
              </a:lnSpc>
              <a:spcBef>
                <a:spcPts val="10"/>
              </a:spcBef>
            </a:pPr>
            <a:r>
              <a:rPr sz="2000" spc="-5" dirty="0">
                <a:latin typeface="Carlito"/>
                <a:cs typeface="Carlito"/>
              </a:rPr>
              <a:t>used </a:t>
            </a:r>
            <a:r>
              <a:rPr sz="2000" dirty="0">
                <a:latin typeface="Carlito"/>
                <a:cs typeface="Carlito"/>
              </a:rPr>
              <a:t>with </a:t>
            </a:r>
            <a:r>
              <a:rPr sz="2000" spc="-5" dirty="0">
                <a:latin typeface="Carlito"/>
                <a:cs typeface="Carlito"/>
              </a:rPr>
              <a:t>proper citation of the source, provided that the use does not directly  benefit (economically) the user of </a:t>
            </a:r>
            <a:r>
              <a:rPr sz="2000" dirty="0">
                <a:latin typeface="Carlito"/>
                <a:cs typeface="Carlito"/>
              </a:rPr>
              <a:t>the </a:t>
            </a:r>
            <a:r>
              <a:rPr sz="2000" spc="-5" dirty="0">
                <a:latin typeface="Carlito"/>
                <a:cs typeface="Carlito"/>
              </a:rPr>
              <a:t>copy </a:t>
            </a:r>
            <a:r>
              <a:rPr sz="2000" dirty="0">
                <a:latin typeface="Carlito"/>
                <a:cs typeface="Carlito"/>
              </a:rPr>
              <a:t>righted</a:t>
            </a:r>
            <a:r>
              <a:rPr sz="2000" spc="-30" dirty="0">
                <a:latin typeface="Carlito"/>
                <a:cs typeface="Carlito"/>
              </a:rPr>
              <a:t> </a:t>
            </a:r>
            <a:r>
              <a:rPr sz="2000" spc="-5" dirty="0">
                <a:latin typeface="Carlito"/>
                <a:cs typeface="Carlito"/>
              </a:rPr>
              <a:t>materials.</a:t>
            </a:r>
            <a:endParaRPr sz="2000">
              <a:latin typeface="Carlito"/>
              <a:cs typeface="Carlito"/>
            </a:endParaRPr>
          </a:p>
          <a:p>
            <a:pPr marL="469900" indent="-457200">
              <a:lnSpc>
                <a:spcPct val="100000"/>
              </a:lnSpc>
              <a:spcBef>
                <a:spcPts val="625"/>
              </a:spcBef>
              <a:buAutoNum type="alphaLcParenR" startAt="3"/>
              <a:tabLst>
                <a:tab pos="469265" algn="l"/>
                <a:tab pos="469900" algn="l"/>
              </a:tabLst>
            </a:pPr>
            <a:r>
              <a:rPr sz="2000" spc="-5" dirty="0">
                <a:latin typeface="Carlito"/>
                <a:cs typeface="Carlito"/>
              </a:rPr>
              <a:t>Libraries </a:t>
            </a:r>
            <a:r>
              <a:rPr sz="2000" dirty="0">
                <a:latin typeface="Carlito"/>
                <a:cs typeface="Carlito"/>
              </a:rPr>
              <a:t>and </a:t>
            </a:r>
            <a:r>
              <a:rPr sz="2000" spc="-5" dirty="0">
                <a:latin typeface="Carlito"/>
                <a:cs typeface="Carlito"/>
              </a:rPr>
              <a:t>archives can </a:t>
            </a:r>
            <a:r>
              <a:rPr sz="2000" dirty="0">
                <a:latin typeface="Carlito"/>
                <a:cs typeface="Carlito"/>
              </a:rPr>
              <a:t>reproduce the </a:t>
            </a:r>
            <a:r>
              <a:rPr sz="2000" spc="-5" dirty="0">
                <a:latin typeface="Carlito"/>
                <a:cs typeface="Carlito"/>
              </a:rPr>
              <a:t>works for general</a:t>
            </a:r>
            <a:r>
              <a:rPr sz="2000" dirty="0">
                <a:latin typeface="Carlito"/>
                <a:cs typeface="Carlito"/>
              </a:rPr>
              <a:t> purpose.</a:t>
            </a:r>
            <a:endParaRPr sz="2000">
              <a:latin typeface="Carlito"/>
              <a:cs typeface="Carlito"/>
            </a:endParaRPr>
          </a:p>
          <a:p>
            <a:pPr marL="355600" marR="5080" indent="-342900">
              <a:lnSpc>
                <a:spcPct val="104700"/>
              </a:lnSpc>
              <a:spcBef>
                <a:spcPts val="475"/>
              </a:spcBef>
              <a:buFont typeface="Arial"/>
              <a:buChar char="•"/>
              <a:tabLst>
                <a:tab pos="354965" algn="l"/>
                <a:tab pos="355600" algn="l"/>
              </a:tabLst>
            </a:pPr>
            <a:r>
              <a:rPr sz="2000" spc="-5" dirty="0">
                <a:latin typeface="Carlito"/>
                <a:cs typeface="Carlito"/>
              </a:rPr>
              <a:t>Depending on </a:t>
            </a:r>
            <a:r>
              <a:rPr sz="2000" dirty="0">
                <a:latin typeface="Carlito"/>
                <a:cs typeface="Carlito"/>
              </a:rPr>
              <a:t>the degree </a:t>
            </a:r>
            <a:r>
              <a:rPr sz="2000" spc="-10" dirty="0">
                <a:latin typeface="Carlito"/>
                <a:cs typeface="Carlito"/>
              </a:rPr>
              <a:t>of </a:t>
            </a:r>
            <a:r>
              <a:rPr sz="2000" spc="-5" dirty="0">
                <a:latin typeface="Carlito"/>
                <a:cs typeface="Carlito"/>
              </a:rPr>
              <a:t>infringement of </a:t>
            </a:r>
            <a:r>
              <a:rPr sz="2000" dirty="0">
                <a:latin typeface="Carlito"/>
                <a:cs typeface="Carlito"/>
              </a:rPr>
              <a:t>the copy </a:t>
            </a:r>
            <a:r>
              <a:rPr sz="2000" spc="-5" dirty="0">
                <a:latin typeface="Carlito"/>
                <a:cs typeface="Carlito"/>
              </a:rPr>
              <a:t>righted </a:t>
            </a:r>
            <a:r>
              <a:rPr sz="2000" dirty="0">
                <a:latin typeface="Carlito"/>
                <a:cs typeface="Carlito"/>
              </a:rPr>
              <a:t>material, </a:t>
            </a:r>
            <a:r>
              <a:rPr sz="2000" spc="-5" dirty="0">
                <a:latin typeface="Carlito"/>
                <a:cs typeface="Carlito"/>
              </a:rPr>
              <a:t>the penalty  </a:t>
            </a:r>
            <a:r>
              <a:rPr sz="2000" dirty="0">
                <a:latin typeface="Carlito"/>
                <a:cs typeface="Carlito"/>
              </a:rPr>
              <a:t>can </a:t>
            </a:r>
            <a:r>
              <a:rPr sz="2000" spc="-5" dirty="0">
                <a:latin typeface="Carlito"/>
                <a:cs typeface="Carlito"/>
              </a:rPr>
              <a:t>range </a:t>
            </a:r>
            <a:r>
              <a:rPr sz="2000" spc="-10" dirty="0">
                <a:latin typeface="Carlito"/>
                <a:cs typeface="Carlito"/>
              </a:rPr>
              <a:t>from </a:t>
            </a:r>
            <a:r>
              <a:rPr sz="2000" dirty="0">
                <a:latin typeface="Carlito"/>
                <a:cs typeface="Carlito"/>
              </a:rPr>
              <a:t>Rs. </a:t>
            </a:r>
            <a:r>
              <a:rPr sz="2000" spc="-5" dirty="0">
                <a:latin typeface="Carlito"/>
                <a:cs typeface="Carlito"/>
              </a:rPr>
              <a:t>10,000 </a:t>
            </a:r>
            <a:r>
              <a:rPr sz="2000" spc="-10" dirty="0">
                <a:latin typeface="Carlito"/>
                <a:cs typeface="Carlito"/>
              </a:rPr>
              <a:t>to </a:t>
            </a:r>
            <a:r>
              <a:rPr sz="2000" dirty="0">
                <a:latin typeface="Carlito"/>
                <a:cs typeface="Carlito"/>
              </a:rPr>
              <a:t>Rs. </a:t>
            </a:r>
            <a:r>
              <a:rPr sz="2000" spc="-5" dirty="0">
                <a:latin typeface="Carlito"/>
                <a:cs typeface="Carlito"/>
              </a:rPr>
              <a:t>100000 </a:t>
            </a:r>
            <a:r>
              <a:rPr sz="2000" spc="-10" dirty="0">
                <a:latin typeface="Carlito"/>
                <a:cs typeface="Carlito"/>
              </a:rPr>
              <a:t>or </a:t>
            </a:r>
            <a:r>
              <a:rPr sz="2000" spc="-5" dirty="0">
                <a:latin typeface="Carlito"/>
                <a:cs typeface="Carlito"/>
              </a:rPr>
              <a:t>imprisonment </a:t>
            </a:r>
            <a:r>
              <a:rPr sz="2000" dirty="0">
                <a:latin typeface="Carlito"/>
                <a:cs typeface="Carlito"/>
              </a:rPr>
              <a:t>up to </a:t>
            </a:r>
            <a:r>
              <a:rPr sz="2000" spc="-5" dirty="0">
                <a:latin typeface="Carlito"/>
                <a:cs typeface="Carlito"/>
              </a:rPr>
              <a:t>six months or both  for </a:t>
            </a:r>
            <a:r>
              <a:rPr sz="2000" dirty="0">
                <a:latin typeface="Carlito"/>
                <a:cs typeface="Carlito"/>
              </a:rPr>
              <a:t>the </a:t>
            </a:r>
            <a:r>
              <a:rPr sz="2000" spc="-5" dirty="0">
                <a:latin typeface="Carlito"/>
                <a:cs typeface="Carlito"/>
              </a:rPr>
              <a:t>first offense. The penalty doubles </a:t>
            </a:r>
            <a:r>
              <a:rPr sz="2000" spc="-10" dirty="0">
                <a:latin typeface="Carlito"/>
                <a:cs typeface="Carlito"/>
              </a:rPr>
              <a:t>for </a:t>
            </a:r>
            <a:r>
              <a:rPr sz="2000" dirty="0">
                <a:latin typeface="Carlito"/>
                <a:cs typeface="Carlito"/>
              </a:rPr>
              <a:t>the </a:t>
            </a:r>
            <a:r>
              <a:rPr sz="2000" spc="-5" dirty="0">
                <a:latin typeface="Carlito"/>
                <a:cs typeface="Carlito"/>
              </a:rPr>
              <a:t>second offense. Besides, </a:t>
            </a:r>
            <a:r>
              <a:rPr sz="2000" dirty="0">
                <a:latin typeface="Carlito"/>
                <a:cs typeface="Carlito"/>
              </a:rPr>
              <a:t>the  </a:t>
            </a:r>
            <a:r>
              <a:rPr sz="2000" spc="-5" dirty="0">
                <a:latin typeface="Carlito"/>
                <a:cs typeface="Carlito"/>
              </a:rPr>
              <a:t>offender shall be </a:t>
            </a:r>
            <a:r>
              <a:rPr sz="2000" dirty="0">
                <a:latin typeface="Carlito"/>
                <a:cs typeface="Carlito"/>
              </a:rPr>
              <a:t>liable </a:t>
            </a:r>
            <a:r>
              <a:rPr sz="2000" spc="-5" dirty="0">
                <a:latin typeface="Carlito"/>
                <a:cs typeface="Carlito"/>
              </a:rPr>
              <a:t>for compensation of </a:t>
            </a:r>
            <a:r>
              <a:rPr sz="2000" dirty="0">
                <a:latin typeface="Carlito"/>
                <a:cs typeface="Carlito"/>
              </a:rPr>
              <a:t>the damages caused </a:t>
            </a:r>
            <a:r>
              <a:rPr sz="2000" spc="-5" dirty="0">
                <a:latin typeface="Carlito"/>
                <a:cs typeface="Carlito"/>
              </a:rPr>
              <a:t>by his/her</a:t>
            </a:r>
            <a:r>
              <a:rPr sz="2000" spc="-25" dirty="0">
                <a:latin typeface="Carlito"/>
                <a:cs typeface="Carlito"/>
              </a:rPr>
              <a:t> </a:t>
            </a:r>
            <a:r>
              <a:rPr sz="2000" dirty="0">
                <a:latin typeface="Carlito"/>
                <a:cs typeface="Carlito"/>
              </a:rPr>
              <a:t>act.</a:t>
            </a:r>
            <a:endParaRPr sz="2000">
              <a:latin typeface="Carlito"/>
              <a:cs typeface="Carlito"/>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2191" y="368808"/>
          <a:ext cx="9057640" cy="5009515"/>
        </p:xfrm>
        <a:graphic>
          <a:graphicData uri="http://schemas.openxmlformats.org/drawingml/2006/table">
            <a:tbl>
              <a:tblPr firstRow="1" bandRow="1">
                <a:tableStyleId>{2D5ABB26-0587-4C30-8999-92F81FD0307C}</a:tableStyleId>
              </a:tblPr>
              <a:tblGrid>
                <a:gridCol w="316230">
                  <a:extLst>
                    <a:ext uri="{9D8B030D-6E8A-4147-A177-3AD203B41FA5}">
                      <a16:colId xmlns:a16="http://schemas.microsoft.com/office/drawing/2014/main" val="20000"/>
                    </a:ext>
                  </a:extLst>
                </a:gridCol>
                <a:gridCol w="933450">
                  <a:extLst>
                    <a:ext uri="{9D8B030D-6E8A-4147-A177-3AD203B41FA5}">
                      <a16:colId xmlns:a16="http://schemas.microsoft.com/office/drawing/2014/main" val="20001"/>
                    </a:ext>
                  </a:extLst>
                </a:gridCol>
                <a:gridCol w="2531110">
                  <a:extLst>
                    <a:ext uri="{9D8B030D-6E8A-4147-A177-3AD203B41FA5}">
                      <a16:colId xmlns:a16="http://schemas.microsoft.com/office/drawing/2014/main" val="20002"/>
                    </a:ext>
                  </a:extLst>
                </a:gridCol>
                <a:gridCol w="1678939">
                  <a:extLst>
                    <a:ext uri="{9D8B030D-6E8A-4147-A177-3AD203B41FA5}">
                      <a16:colId xmlns:a16="http://schemas.microsoft.com/office/drawing/2014/main" val="20003"/>
                    </a:ext>
                  </a:extLst>
                </a:gridCol>
                <a:gridCol w="1695450">
                  <a:extLst>
                    <a:ext uri="{9D8B030D-6E8A-4147-A177-3AD203B41FA5}">
                      <a16:colId xmlns:a16="http://schemas.microsoft.com/office/drawing/2014/main" val="20004"/>
                    </a:ext>
                  </a:extLst>
                </a:gridCol>
                <a:gridCol w="1898015">
                  <a:extLst>
                    <a:ext uri="{9D8B030D-6E8A-4147-A177-3AD203B41FA5}">
                      <a16:colId xmlns:a16="http://schemas.microsoft.com/office/drawing/2014/main" val="20005"/>
                    </a:ext>
                  </a:extLst>
                </a:gridCol>
              </a:tblGrid>
              <a:tr h="273532">
                <a:tc>
                  <a:txBody>
                    <a:bodyPr/>
                    <a:lstStyle/>
                    <a:p>
                      <a:pPr marL="68580">
                        <a:lnSpc>
                          <a:spcPct val="100000"/>
                        </a:lnSpc>
                        <a:spcBef>
                          <a:spcPts val="285"/>
                        </a:spcBef>
                      </a:pPr>
                      <a:r>
                        <a:rPr sz="1200" b="1" dirty="0">
                          <a:solidFill>
                            <a:srgbClr val="FFFFFF"/>
                          </a:solidFill>
                          <a:latin typeface="Carlito"/>
                          <a:cs typeface="Carlito"/>
                        </a:rPr>
                        <a:t>SN</a:t>
                      </a:r>
                      <a:endParaRPr sz="1200">
                        <a:latin typeface="Carlito"/>
                        <a:cs typeface="Carlito"/>
                      </a:endParaRPr>
                    </a:p>
                  </a:txBody>
                  <a:tcPr marL="0" marR="0" marT="36195" marB="0">
                    <a:lnR w="12700">
                      <a:solidFill>
                        <a:srgbClr val="FFFFFF"/>
                      </a:solidFill>
                      <a:prstDash val="solid"/>
                    </a:lnR>
                    <a:lnB w="38100">
                      <a:solidFill>
                        <a:srgbClr val="FFFFFF"/>
                      </a:solidFill>
                      <a:prstDash val="solid"/>
                    </a:lnB>
                    <a:solidFill>
                      <a:srgbClr val="4F81BC"/>
                    </a:solidFill>
                  </a:tcPr>
                </a:tc>
                <a:tc>
                  <a:txBody>
                    <a:bodyPr/>
                    <a:lstStyle/>
                    <a:p>
                      <a:pPr marL="6350">
                        <a:lnSpc>
                          <a:spcPct val="100000"/>
                        </a:lnSpc>
                        <a:spcBef>
                          <a:spcPts val="285"/>
                        </a:spcBef>
                      </a:pPr>
                      <a:r>
                        <a:rPr sz="1200" b="1" spc="-5" dirty="0">
                          <a:solidFill>
                            <a:srgbClr val="FFFFFF"/>
                          </a:solidFill>
                          <a:latin typeface="Carlito"/>
                          <a:cs typeface="Carlito"/>
                        </a:rPr>
                        <a:t>Particular</a:t>
                      </a:r>
                      <a:endParaRPr sz="1200">
                        <a:latin typeface="Carlito"/>
                        <a:cs typeface="Carlito"/>
                      </a:endParaRPr>
                    </a:p>
                  </a:txBody>
                  <a:tcPr marL="0" marR="0" marT="36195" marB="0">
                    <a:lnL w="12700">
                      <a:solidFill>
                        <a:srgbClr val="FFFFFF"/>
                      </a:solidFill>
                      <a:prstDash val="solid"/>
                    </a:lnL>
                    <a:lnR w="12700">
                      <a:solidFill>
                        <a:srgbClr val="FFFFFF"/>
                      </a:solidFill>
                      <a:prstDash val="solid"/>
                    </a:lnR>
                    <a:lnB w="38100">
                      <a:solidFill>
                        <a:srgbClr val="FFFFFF"/>
                      </a:solidFill>
                      <a:prstDash val="solid"/>
                    </a:lnB>
                    <a:solidFill>
                      <a:srgbClr val="4F81BC"/>
                    </a:solidFill>
                  </a:tcPr>
                </a:tc>
                <a:tc>
                  <a:txBody>
                    <a:bodyPr/>
                    <a:lstStyle/>
                    <a:p>
                      <a:pPr marL="5715">
                        <a:lnSpc>
                          <a:spcPct val="100000"/>
                        </a:lnSpc>
                        <a:spcBef>
                          <a:spcPts val="285"/>
                        </a:spcBef>
                      </a:pPr>
                      <a:r>
                        <a:rPr sz="1200" b="1" spc="-5" dirty="0">
                          <a:solidFill>
                            <a:srgbClr val="FFFFFF"/>
                          </a:solidFill>
                          <a:latin typeface="Carlito"/>
                          <a:cs typeface="Carlito"/>
                        </a:rPr>
                        <a:t>Copy</a:t>
                      </a:r>
                      <a:r>
                        <a:rPr sz="1200" b="1" spc="-10" dirty="0">
                          <a:solidFill>
                            <a:srgbClr val="FFFFFF"/>
                          </a:solidFill>
                          <a:latin typeface="Carlito"/>
                          <a:cs typeface="Carlito"/>
                        </a:rPr>
                        <a:t> </a:t>
                      </a:r>
                      <a:r>
                        <a:rPr sz="1200" b="1" spc="-5" dirty="0">
                          <a:solidFill>
                            <a:srgbClr val="FFFFFF"/>
                          </a:solidFill>
                          <a:latin typeface="Carlito"/>
                          <a:cs typeface="Carlito"/>
                        </a:rPr>
                        <a:t>Right</a:t>
                      </a:r>
                      <a:endParaRPr sz="1200">
                        <a:latin typeface="Carlito"/>
                        <a:cs typeface="Carlito"/>
                      </a:endParaRPr>
                    </a:p>
                  </a:txBody>
                  <a:tcPr marL="0" marR="0" marT="36195" marB="0">
                    <a:lnL w="12700">
                      <a:solidFill>
                        <a:srgbClr val="FFFFFF"/>
                      </a:solidFill>
                      <a:prstDash val="solid"/>
                    </a:lnL>
                    <a:lnR w="12700">
                      <a:solidFill>
                        <a:srgbClr val="FFFFFF"/>
                      </a:solidFill>
                      <a:prstDash val="solid"/>
                    </a:lnR>
                    <a:lnB w="38100">
                      <a:solidFill>
                        <a:srgbClr val="FFFFFF"/>
                      </a:solidFill>
                      <a:prstDash val="solid"/>
                    </a:lnB>
                    <a:solidFill>
                      <a:srgbClr val="4F81BC"/>
                    </a:solidFill>
                  </a:tcPr>
                </a:tc>
                <a:tc>
                  <a:txBody>
                    <a:bodyPr/>
                    <a:lstStyle/>
                    <a:p>
                      <a:pPr marL="7620">
                        <a:lnSpc>
                          <a:spcPct val="100000"/>
                        </a:lnSpc>
                        <a:spcBef>
                          <a:spcPts val="285"/>
                        </a:spcBef>
                      </a:pPr>
                      <a:r>
                        <a:rPr sz="1200" b="1" spc="-5" dirty="0">
                          <a:solidFill>
                            <a:srgbClr val="FFFFFF"/>
                          </a:solidFill>
                          <a:latin typeface="Carlito"/>
                          <a:cs typeface="Carlito"/>
                        </a:rPr>
                        <a:t>Patent</a:t>
                      </a:r>
                      <a:endParaRPr sz="1200">
                        <a:latin typeface="Carlito"/>
                        <a:cs typeface="Carlito"/>
                      </a:endParaRPr>
                    </a:p>
                  </a:txBody>
                  <a:tcPr marL="0" marR="0" marT="36195" marB="0">
                    <a:lnL w="12700">
                      <a:solidFill>
                        <a:srgbClr val="FFFFFF"/>
                      </a:solidFill>
                      <a:prstDash val="solid"/>
                    </a:lnL>
                    <a:lnR w="12700">
                      <a:solidFill>
                        <a:srgbClr val="FFFFFF"/>
                      </a:solidFill>
                      <a:prstDash val="solid"/>
                    </a:lnR>
                    <a:lnB w="38100">
                      <a:solidFill>
                        <a:srgbClr val="FFFFFF"/>
                      </a:solidFill>
                      <a:prstDash val="solid"/>
                    </a:lnB>
                    <a:solidFill>
                      <a:srgbClr val="4F81BC"/>
                    </a:solidFill>
                  </a:tcPr>
                </a:tc>
                <a:tc>
                  <a:txBody>
                    <a:bodyPr/>
                    <a:lstStyle/>
                    <a:p>
                      <a:pPr marL="5715">
                        <a:lnSpc>
                          <a:spcPct val="100000"/>
                        </a:lnSpc>
                        <a:spcBef>
                          <a:spcPts val="285"/>
                        </a:spcBef>
                      </a:pPr>
                      <a:r>
                        <a:rPr sz="1200" b="1" spc="-5" dirty="0">
                          <a:solidFill>
                            <a:srgbClr val="FFFFFF"/>
                          </a:solidFill>
                          <a:latin typeface="Carlito"/>
                          <a:cs typeface="Carlito"/>
                        </a:rPr>
                        <a:t>Design</a:t>
                      </a:r>
                      <a:endParaRPr sz="1200">
                        <a:latin typeface="Carlito"/>
                        <a:cs typeface="Carlito"/>
                      </a:endParaRPr>
                    </a:p>
                  </a:txBody>
                  <a:tcPr marL="0" marR="0" marT="36195" marB="0">
                    <a:lnL w="12700">
                      <a:solidFill>
                        <a:srgbClr val="FFFFFF"/>
                      </a:solidFill>
                      <a:prstDash val="solid"/>
                    </a:lnL>
                    <a:lnR w="12700">
                      <a:solidFill>
                        <a:srgbClr val="FFFFFF"/>
                      </a:solidFill>
                      <a:prstDash val="solid"/>
                    </a:lnR>
                    <a:lnB w="38100">
                      <a:solidFill>
                        <a:srgbClr val="FFFFFF"/>
                      </a:solidFill>
                      <a:prstDash val="solid"/>
                    </a:lnB>
                    <a:solidFill>
                      <a:srgbClr val="4F81BC"/>
                    </a:solidFill>
                  </a:tcPr>
                </a:tc>
                <a:tc>
                  <a:txBody>
                    <a:bodyPr/>
                    <a:lstStyle/>
                    <a:p>
                      <a:pPr marL="8890">
                        <a:lnSpc>
                          <a:spcPct val="100000"/>
                        </a:lnSpc>
                        <a:spcBef>
                          <a:spcPts val="285"/>
                        </a:spcBef>
                      </a:pPr>
                      <a:r>
                        <a:rPr sz="1200" b="1" spc="-5" dirty="0">
                          <a:solidFill>
                            <a:srgbClr val="FFFFFF"/>
                          </a:solidFill>
                          <a:latin typeface="Carlito"/>
                          <a:cs typeface="Carlito"/>
                        </a:rPr>
                        <a:t>Trademark</a:t>
                      </a:r>
                      <a:endParaRPr sz="1200">
                        <a:latin typeface="Carlito"/>
                        <a:cs typeface="Carlito"/>
                      </a:endParaRPr>
                    </a:p>
                  </a:txBody>
                  <a:tcPr marL="0" marR="0" marT="36195" marB="0">
                    <a:lnL w="12700">
                      <a:solidFill>
                        <a:srgbClr val="FFFFFF"/>
                      </a:solidFill>
                      <a:prstDash val="solid"/>
                    </a:lnL>
                    <a:lnB w="38100">
                      <a:solidFill>
                        <a:srgbClr val="FFFFFF"/>
                      </a:solidFill>
                      <a:prstDash val="solid"/>
                    </a:lnB>
                    <a:solidFill>
                      <a:srgbClr val="4F81BC"/>
                    </a:solidFill>
                  </a:tcPr>
                </a:tc>
                <a:extLst>
                  <a:ext uri="{0D108BD9-81ED-4DB2-BD59-A6C34878D82A}">
                    <a16:rowId xmlns:a16="http://schemas.microsoft.com/office/drawing/2014/main" val="10000"/>
                  </a:ext>
                </a:extLst>
              </a:tr>
              <a:tr h="910869">
                <a:tc>
                  <a:txBody>
                    <a:bodyPr/>
                    <a:lstStyle/>
                    <a:p>
                      <a:pPr marL="112395">
                        <a:lnSpc>
                          <a:spcPct val="100000"/>
                        </a:lnSpc>
                        <a:spcBef>
                          <a:spcPts val="440"/>
                        </a:spcBef>
                      </a:pPr>
                      <a:r>
                        <a:rPr sz="1200" b="1" dirty="0">
                          <a:solidFill>
                            <a:srgbClr val="FFFFFF"/>
                          </a:solidFill>
                          <a:latin typeface="Carlito"/>
                          <a:cs typeface="Carlito"/>
                        </a:rPr>
                        <a:t>1</a:t>
                      </a:r>
                      <a:endParaRPr sz="1200">
                        <a:latin typeface="Carlito"/>
                        <a:cs typeface="Carlito"/>
                      </a:endParaRPr>
                    </a:p>
                  </a:txBody>
                  <a:tcPr marL="0" marR="0" marT="55880" marB="0">
                    <a:lnR w="12700">
                      <a:solidFill>
                        <a:srgbClr val="FFFFFF"/>
                      </a:solidFill>
                      <a:prstDash val="solid"/>
                    </a:lnR>
                    <a:lnT w="38100">
                      <a:solidFill>
                        <a:srgbClr val="FFFFFF"/>
                      </a:solidFill>
                      <a:prstDash val="solid"/>
                    </a:lnT>
                    <a:lnB w="12700">
                      <a:solidFill>
                        <a:srgbClr val="FFFFFF"/>
                      </a:solidFill>
                      <a:prstDash val="solid"/>
                    </a:lnB>
                    <a:solidFill>
                      <a:srgbClr val="4F81BC"/>
                    </a:solidFill>
                  </a:tcPr>
                </a:tc>
                <a:tc>
                  <a:txBody>
                    <a:bodyPr/>
                    <a:lstStyle/>
                    <a:p>
                      <a:pPr marL="6350" marR="339090" algn="just">
                        <a:lnSpc>
                          <a:spcPct val="107100"/>
                        </a:lnSpc>
                        <a:spcBef>
                          <a:spcPts val="335"/>
                        </a:spcBef>
                      </a:pPr>
                      <a:r>
                        <a:rPr sz="1200" spc="-5" dirty="0">
                          <a:latin typeface="Carlito"/>
                          <a:cs typeface="Carlito"/>
                        </a:rPr>
                        <a:t>Subject  Matter/  Cov</a:t>
                      </a:r>
                      <a:r>
                        <a:rPr sz="1200" dirty="0">
                          <a:latin typeface="Carlito"/>
                          <a:cs typeface="Carlito"/>
                        </a:rPr>
                        <a:t>erage</a:t>
                      </a:r>
                      <a:endParaRPr sz="1200">
                        <a:latin typeface="Carlito"/>
                        <a:cs typeface="Carlito"/>
                      </a:endParaRPr>
                    </a:p>
                  </a:txBody>
                  <a:tcPr marL="0" marR="0" marT="4254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5715" marR="29209">
                        <a:lnSpc>
                          <a:spcPct val="101699"/>
                        </a:lnSpc>
                        <a:spcBef>
                          <a:spcPts val="415"/>
                        </a:spcBef>
                      </a:pPr>
                      <a:r>
                        <a:rPr sz="1200" spc="-5" dirty="0">
                          <a:latin typeface="Carlito"/>
                          <a:cs typeface="Carlito"/>
                        </a:rPr>
                        <a:t>Rights related </a:t>
                      </a:r>
                      <a:r>
                        <a:rPr sz="1200" dirty="0">
                          <a:latin typeface="Carlito"/>
                          <a:cs typeface="Carlito"/>
                        </a:rPr>
                        <a:t>to </a:t>
                      </a:r>
                      <a:r>
                        <a:rPr sz="1200" spc="-5" dirty="0">
                          <a:latin typeface="Carlito"/>
                          <a:cs typeface="Carlito"/>
                        </a:rPr>
                        <a:t>work authorship/  </a:t>
                      </a:r>
                      <a:r>
                        <a:rPr sz="1200" dirty="0">
                          <a:latin typeface="Carlito"/>
                          <a:cs typeface="Carlito"/>
                        </a:rPr>
                        <a:t>literary </a:t>
                      </a:r>
                      <a:r>
                        <a:rPr sz="1200" spc="-5" dirty="0">
                          <a:latin typeface="Carlito"/>
                          <a:cs typeface="Carlito"/>
                        </a:rPr>
                        <a:t>work, artistic work: music, book,  </a:t>
                      </a:r>
                      <a:r>
                        <a:rPr sz="1200" dirty="0">
                          <a:latin typeface="Carlito"/>
                          <a:cs typeface="Carlito"/>
                        </a:rPr>
                        <a:t>movies, </a:t>
                      </a:r>
                      <a:r>
                        <a:rPr sz="1200" spc="-5" dirty="0">
                          <a:latin typeface="Carlito"/>
                          <a:cs typeface="Carlito"/>
                        </a:rPr>
                        <a:t>painting,</a:t>
                      </a:r>
                      <a:r>
                        <a:rPr sz="1200" spc="-15" dirty="0">
                          <a:latin typeface="Carlito"/>
                          <a:cs typeface="Carlito"/>
                        </a:rPr>
                        <a:t> </a:t>
                      </a:r>
                      <a:r>
                        <a:rPr sz="1200" spc="-5" dirty="0">
                          <a:latin typeface="Carlito"/>
                          <a:cs typeface="Carlito"/>
                        </a:rPr>
                        <a:t>photos</a:t>
                      </a:r>
                      <a:endParaRPr sz="1200">
                        <a:latin typeface="Carlito"/>
                        <a:cs typeface="Carlito"/>
                      </a:endParaRPr>
                    </a:p>
                  </a:txBody>
                  <a:tcPr marL="0" marR="0" marT="527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7620" marR="340360">
                        <a:lnSpc>
                          <a:spcPct val="101899"/>
                        </a:lnSpc>
                        <a:spcBef>
                          <a:spcPts val="409"/>
                        </a:spcBef>
                      </a:pPr>
                      <a:r>
                        <a:rPr sz="1200" spc="-5" dirty="0">
                          <a:latin typeface="Carlito"/>
                          <a:cs typeface="Carlito"/>
                        </a:rPr>
                        <a:t>Rights related </a:t>
                      </a:r>
                      <a:r>
                        <a:rPr sz="1200" dirty="0">
                          <a:latin typeface="Carlito"/>
                          <a:cs typeface="Carlito"/>
                        </a:rPr>
                        <a:t>to</a:t>
                      </a:r>
                      <a:r>
                        <a:rPr sz="1200" spc="-65" dirty="0">
                          <a:latin typeface="Carlito"/>
                          <a:cs typeface="Carlito"/>
                        </a:rPr>
                        <a:t> </a:t>
                      </a:r>
                      <a:r>
                        <a:rPr sz="1200" dirty="0">
                          <a:latin typeface="Carlito"/>
                          <a:cs typeface="Carlito"/>
                        </a:rPr>
                        <a:t>new  </a:t>
                      </a:r>
                      <a:r>
                        <a:rPr sz="1200" spc="-5" dirty="0">
                          <a:latin typeface="Carlito"/>
                          <a:cs typeface="Carlito"/>
                        </a:rPr>
                        <a:t>inventions/theory/  principles, process,  formula</a:t>
                      </a:r>
                      <a:endParaRPr sz="1200">
                        <a:latin typeface="Carlito"/>
                        <a:cs typeface="Carlito"/>
                      </a:endParaRPr>
                    </a:p>
                  </a:txBody>
                  <a:tcPr marL="0" marR="0" marT="52069"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5715" marR="228600" algn="just">
                        <a:lnSpc>
                          <a:spcPct val="101699"/>
                        </a:lnSpc>
                        <a:spcBef>
                          <a:spcPts val="415"/>
                        </a:spcBef>
                      </a:pPr>
                      <a:r>
                        <a:rPr sz="1200" spc="-5" dirty="0">
                          <a:latin typeface="Carlito"/>
                          <a:cs typeface="Carlito"/>
                        </a:rPr>
                        <a:t>Rights related </a:t>
                      </a:r>
                      <a:r>
                        <a:rPr sz="1200" dirty="0">
                          <a:latin typeface="Carlito"/>
                          <a:cs typeface="Carlito"/>
                        </a:rPr>
                        <a:t>to</a:t>
                      </a:r>
                      <a:r>
                        <a:rPr sz="1200" spc="-140" dirty="0">
                          <a:latin typeface="Carlito"/>
                          <a:cs typeface="Carlito"/>
                        </a:rPr>
                        <a:t> </a:t>
                      </a:r>
                      <a:r>
                        <a:rPr sz="1200" spc="-5" dirty="0">
                          <a:latin typeface="Carlito"/>
                          <a:cs typeface="Carlito"/>
                        </a:rPr>
                        <a:t>shape,  pattern, color of  commodities,</a:t>
                      </a:r>
                      <a:r>
                        <a:rPr sz="1200" spc="-20" dirty="0">
                          <a:latin typeface="Carlito"/>
                          <a:cs typeface="Carlito"/>
                        </a:rPr>
                        <a:t> </a:t>
                      </a:r>
                      <a:r>
                        <a:rPr sz="1200" spc="-5" dirty="0">
                          <a:latin typeface="Carlito"/>
                          <a:cs typeface="Carlito"/>
                        </a:rPr>
                        <a:t>product</a:t>
                      </a:r>
                      <a:endParaRPr sz="1200">
                        <a:latin typeface="Carlito"/>
                        <a:cs typeface="Carlito"/>
                      </a:endParaRPr>
                    </a:p>
                  </a:txBody>
                  <a:tcPr marL="0" marR="0" marT="527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8890" marR="139700" algn="just">
                        <a:lnSpc>
                          <a:spcPct val="101899"/>
                        </a:lnSpc>
                        <a:spcBef>
                          <a:spcPts val="409"/>
                        </a:spcBef>
                      </a:pPr>
                      <a:r>
                        <a:rPr sz="1200" spc="-5" dirty="0">
                          <a:latin typeface="Carlito"/>
                          <a:cs typeface="Carlito"/>
                        </a:rPr>
                        <a:t>Rights related to word,  symbol, picture, figure or  combination of </a:t>
                      </a:r>
                      <a:r>
                        <a:rPr sz="1200" dirty="0">
                          <a:latin typeface="Carlito"/>
                          <a:cs typeface="Carlito"/>
                        </a:rPr>
                        <a:t>all </a:t>
                      </a:r>
                      <a:r>
                        <a:rPr sz="1200" spc="-5" dirty="0">
                          <a:latin typeface="Carlito"/>
                          <a:cs typeface="Carlito"/>
                        </a:rPr>
                        <a:t>these </a:t>
                      </a:r>
                      <a:r>
                        <a:rPr sz="1200" dirty="0">
                          <a:latin typeface="Carlito"/>
                          <a:cs typeface="Carlito"/>
                        </a:rPr>
                        <a:t>to  </a:t>
                      </a:r>
                      <a:r>
                        <a:rPr sz="1200" spc="-5" dirty="0">
                          <a:latin typeface="Carlito"/>
                          <a:cs typeface="Carlito"/>
                        </a:rPr>
                        <a:t>recognize goods or</a:t>
                      </a:r>
                      <a:r>
                        <a:rPr sz="1200" spc="-130" dirty="0">
                          <a:latin typeface="Carlito"/>
                          <a:cs typeface="Carlito"/>
                        </a:rPr>
                        <a:t> </a:t>
                      </a:r>
                      <a:r>
                        <a:rPr sz="1200" spc="-5" dirty="0">
                          <a:latin typeface="Carlito"/>
                          <a:cs typeface="Carlito"/>
                        </a:rPr>
                        <a:t>products</a:t>
                      </a:r>
                      <a:endParaRPr sz="1200">
                        <a:latin typeface="Carlito"/>
                        <a:cs typeface="Carlito"/>
                      </a:endParaRPr>
                    </a:p>
                  </a:txBody>
                  <a:tcPr marL="0" marR="0" marT="52069" marB="0">
                    <a:lnL w="12700">
                      <a:solidFill>
                        <a:srgbClr val="FFFFFF"/>
                      </a:solidFill>
                      <a:prstDash val="solid"/>
                    </a:lnL>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r h="1823085">
                <a:tc>
                  <a:txBody>
                    <a:bodyPr/>
                    <a:lstStyle/>
                    <a:p>
                      <a:pPr marL="112395">
                        <a:lnSpc>
                          <a:spcPct val="100000"/>
                        </a:lnSpc>
                        <a:spcBef>
                          <a:spcPts val="345"/>
                        </a:spcBef>
                      </a:pPr>
                      <a:r>
                        <a:rPr sz="1200" b="1" dirty="0">
                          <a:solidFill>
                            <a:srgbClr val="FFFFFF"/>
                          </a:solidFill>
                          <a:latin typeface="Carlito"/>
                          <a:cs typeface="Carlito"/>
                        </a:rPr>
                        <a:t>2</a:t>
                      </a:r>
                      <a:endParaRPr sz="1200">
                        <a:latin typeface="Carlito"/>
                        <a:cs typeface="Carlito"/>
                      </a:endParaRPr>
                    </a:p>
                  </a:txBody>
                  <a:tcPr marL="0" marR="0" marT="43815" marB="0">
                    <a:lnR w="12700">
                      <a:solidFill>
                        <a:srgbClr val="FFFFFF"/>
                      </a:solidFill>
                      <a:prstDash val="solid"/>
                    </a:lnR>
                    <a:lnT w="12700">
                      <a:solidFill>
                        <a:srgbClr val="FFFFFF"/>
                      </a:solidFill>
                      <a:prstDash val="solid"/>
                    </a:lnT>
                    <a:lnB w="12700">
                      <a:solidFill>
                        <a:srgbClr val="FFFFFF"/>
                      </a:solidFill>
                      <a:prstDash val="solid"/>
                    </a:lnB>
                    <a:solidFill>
                      <a:srgbClr val="4F81BC"/>
                    </a:solidFill>
                  </a:tcPr>
                </a:tc>
                <a:tc>
                  <a:txBody>
                    <a:bodyPr/>
                    <a:lstStyle/>
                    <a:p>
                      <a:pPr marL="6350">
                        <a:lnSpc>
                          <a:spcPct val="100000"/>
                        </a:lnSpc>
                        <a:spcBef>
                          <a:spcPts val="345"/>
                        </a:spcBef>
                      </a:pPr>
                      <a:r>
                        <a:rPr sz="1200" dirty="0">
                          <a:latin typeface="Carlito"/>
                          <a:cs typeface="Carlito"/>
                        </a:rPr>
                        <a:t>Validity</a:t>
                      </a:r>
                      <a:endParaRPr sz="1200">
                        <a:latin typeface="Carlito"/>
                        <a:cs typeface="Carlito"/>
                      </a:endParaRPr>
                    </a:p>
                  </a:txBody>
                  <a:tcPr marL="0" marR="0" marT="438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180975" indent="-175895">
                        <a:lnSpc>
                          <a:spcPct val="100000"/>
                        </a:lnSpc>
                        <a:spcBef>
                          <a:spcPts val="345"/>
                        </a:spcBef>
                        <a:buAutoNum type="alphaLcParenR"/>
                        <a:tabLst>
                          <a:tab pos="181610" algn="l"/>
                        </a:tabLst>
                      </a:pPr>
                      <a:r>
                        <a:rPr sz="1200" spc="-5" dirty="0">
                          <a:latin typeface="Carlito"/>
                          <a:cs typeface="Carlito"/>
                        </a:rPr>
                        <a:t>Life </a:t>
                      </a:r>
                      <a:r>
                        <a:rPr sz="1200" dirty="0">
                          <a:latin typeface="Carlito"/>
                          <a:cs typeface="Carlito"/>
                        </a:rPr>
                        <a:t>time + </a:t>
                      </a:r>
                      <a:r>
                        <a:rPr sz="1200" spc="-5" dirty="0">
                          <a:latin typeface="Carlito"/>
                          <a:cs typeface="Carlito"/>
                        </a:rPr>
                        <a:t>50 </a:t>
                      </a:r>
                      <a:r>
                        <a:rPr sz="1200" dirty="0">
                          <a:latin typeface="Carlito"/>
                          <a:cs typeface="Carlito"/>
                        </a:rPr>
                        <a:t>years</a:t>
                      </a:r>
                      <a:endParaRPr sz="1200">
                        <a:latin typeface="Carlito"/>
                        <a:cs typeface="Carlito"/>
                      </a:endParaRPr>
                    </a:p>
                    <a:p>
                      <a:pPr marL="180975" marR="89535" indent="-175260">
                        <a:lnSpc>
                          <a:spcPts val="1670"/>
                        </a:lnSpc>
                        <a:spcBef>
                          <a:spcPts val="45"/>
                        </a:spcBef>
                        <a:buAutoNum type="alphaLcParenR"/>
                        <a:tabLst>
                          <a:tab pos="181610" algn="l"/>
                        </a:tabLst>
                      </a:pPr>
                      <a:r>
                        <a:rPr sz="1200" dirty="0">
                          <a:latin typeface="Carlito"/>
                          <a:cs typeface="Carlito"/>
                        </a:rPr>
                        <a:t>50 years from </a:t>
                      </a:r>
                      <a:r>
                        <a:rPr sz="1200" spc="-5" dirty="0">
                          <a:latin typeface="Carlito"/>
                          <a:cs typeface="Carlito"/>
                        </a:rPr>
                        <a:t>death of last surviving  author</a:t>
                      </a:r>
                      <a:endParaRPr sz="1200">
                        <a:latin typeface="Carlito"/>
                        <a:cs typeface="Carlito"/>
                      </a:endParaRPr>
                    </a:p>
                    <a:p>
                      <a:pPr marL="159385" marR="24765" indent="-154305">
                        <a:lnSpc>
                          <a:spcPct val="107500"/>
                        </a:lnSpc>
                        <a:spcBef>
                          <a:spcPts val="75"/>
                        </a:spcBef>
                        <a:buAutoNum type="alphaLcParenR"/>
                        <a:tabLst>
                          <a:tab pos="181610" algn="l"/>
                        </a:tabLst>
                      </a:pPr>
                      <a:r>
                        <a:rPr sz="1200" spc="-5" dirty="0">
                          <a:latin typeface="Carlito"/>
                          <a:cs typeface="Carlito"/>
                        </a:rPr>
                        <a:t>For anonymous or pseudonym work:  </a:t>
                      </a:r>
                      <a:r>
                        <a:rPr sz="1200" dirty="0">
                          <a:latin typeface="Carlito"/>
                          <a:cs typeface="Carlito"/>
                        </a:rPr>
                        <a:t>50 years from </a:t>
                      </a:r>
                      <a:r>
                        <a:rPr sz="1200" spc="-5" dirty="0">
                          <a:latin typeface="Carlito"/>
                          <a:cs typeface="Carlito"/>
                        </a:rPr>
                        <a:t>first date of</a:t>
                      </a:r>
                      <a:r>
                        <a:rPr sz="1200" spc="-50" dirty="0">
                          <a:latin typeface="Carlito"/>
                          <a:cs typeface="Carlito"/>
                        </a:rPr>
                        <a:t> </a:t>
                      </a:r>
                      <a:r>
                        <a:rPr sz="1200" spc="-5" dirty="0">
                          <a:latin typeface="Carlito"/>
                          <a:cs typeface="Carlito"/>
                        </a:rPr>
                        <a:t>publication</a:t>
                      </a:r>
                      <a:endParaRPr sz="1200">
                        <a:latin typeface="Carlito"/>
                        <a:cs typeface="Carlito"/>
                      </a:endParaRPr>
                    </a:p>
                    <a:p>
                      <a:pPr marL="180975" marR="80010" indent="-175260">
                        <a:lnSpc>
                          <a:spcPts val="1660"/>
                        </a:lnSpc>
                        <a:spcBef>
                          <a:spcPts val="55"/>
                        </a:spcBef>
                        <a:buAutoNum type="alphaLcParenR"/>
                        <a:tabLst>
                          <a:tab pos="181610" algn="l"/>
                        </a:tabLst>
                      </a:pPr>
                      <a:r>
                        <a:rPr sz="1200" spc="-5" dirty="0">
                          <a:latin typeface="Carlito"/>
                          <a:cs typeface="Carlito"/>
                        </a:rPr>
                        <a:t>For applied art </a:t>
                      </a:r>
                      <a:r>
                        <a:rPr sz="1200" dirty="0">
                          <a:latin typeface="Carlito"/>
                          <a:cs typeface="Carlito"/>
                        </a:rPr>
                        <a:t>&amp; </a:t>
                      </a:r>
                      <a:r>
                        <a:rPr sz="1200" spc="-5" dirty="0">
                          <a:latin typeface="Carlito"/>
                          <a:cs typeface="Carlito"/>
                        </a:rPr>
                        <a:t>photograph: </a:t>
                      </a:r>
                      <a:r>
                        <a:rPr sz="1200" dirty="0">
                          <a:latin typeface="Carlito"/>
                          <a:cs typeface="Carlito"/>
                        </a:rPr>
                        <a:t>25  years from </a:t>
                      </a:r>
                      <a:r>
                        <a:rPr sz="1200" spc="-5" dirty="0">
                          <a:latin typeface="Carlito"/>
                          <a:cs typeface="Carlito"/>
                        </a:rPr>
                        <a:t>preparation of such</a:t>
                      </a:r>
                      <a:r>
                        <a:rPr sz="1200" spc="-55" dirty="0">
                          <a:latin typeface="Carlito"/>
                          <a:cs typeface="Carlito"/>
                        </a:rPr>
                        <a:t> </a:t>
                      </a:r>
                      <a:r>
                        <a:rPr sz="1200" spc="-5" dirty="0">
                          <a:latin typeface="Carlito"/>
                          <a:cs typeface="Carlito"/>
                        </a:rPr>
                        <a:t>work</a:t>
                      </a:r>
                      <a:endParaRPr sz="1200">
                        <a:latin typeface="Carlito"/>
                        <a:cs typeface="Carlito"/>
                      </a:endParaRPr>
                    </a:p>
                    <a:p>
                      <a:pPr marL="180975" indent="-175895">
                        <a:lnSpc>
                          <a:spcPct val="100000"/>
                        </a:lnSpc>
                        <a:spcBef>
                          <a:spcPts val="190"/>
                        </a:spcBef>
                        <a:buAutoNum type="alphaLcParenR"/>
                        <a:tabLst>
                          <a:tab pos="181610" algn="l"/>
                        </a:tabLst>
                      </a:pPr>
                      <a:r>
                        <a:rPr sz="1200" dirty="0">
                          <a:latin typeface="Carlito"/>
                          <a:cs typeface="Carlito"/>
                        </a:rPr>
                        <a:t>50 years </a:t>
                      </a:r>
                      <a:r>
                        <a:rPr sz="1200" spc="-5" dirty="0">
                          <a:latin typeface="Carlito"/>
                          <a:cs typeface="Carlito"/>
                        </a:rPr>
                        <a:t>for posthumous</a:t>
                      </a:r>
                      <a:r>
                        <a:rPr sz="1200" spc="-30" dirty="0">
                          <a:latin typeface="Carlito"/>
                          <a:cs typeface="Carlito"/>
                        </a:rPr>
                        <a:t> </a:t>
                      </a:r>
                      <a:r>
                        <a:rPr sz="1200" spc="-5" dirty="0">
                          <a:latin typeface="Carlito"/>
                          <a:cs typeface="Carlito"/>
                        </a:rPr>
                        <a:t>publication</a:t>
                      </a:r>
                      <a:endParaRPr sz="1200">
                        <a:latin typeface="Carlito"/>
                        <a:cs typeface="Carlito"/>
                      </a:endParaRPr>
                    </a:p>
                  </a:txBody>
                  <a:tcPr marL="0" marR="0" marT="438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7620" marR="300355">
                        <a:lnSpc>
                          <a:spcPct val="101800"/>
                        </a:lnSpc>
                        <a:spcBef>
                          <a:spcPts val="320"/>
                        </a:spcBef>
                      </a:pPr>
                      <a:r>
                        <a:rPr sz="1200" dirty="0">
                          <a:latin typeface="Carlito"/>
                          <a:cs typeface="Carlito"/>
                        </a:rPr>
                        <a:t>7 years </a:t>
                      </a:r>
                      <a:r>
                        <a:rPr sz="1200" spc="-5" dirty="0">
                          <a:latin typeface="Carlito"/>
                          <a:cs typeface="Carlito"/>
                        </a:rPr>
                        <a:t>and two</a:t>
                      </a:r>
                      <a:r>
                        <a:rPr sz="1200" spc="-95" dirty="0">
                          <a:latin typeface="Carlito"/>
                          <a:cs typeface="Carlito"/>
                        </a:rPr>
                        <a:t> </a:t>
                      </a:r>
                      <a:r>
                        <a:rPr sz="1200" dirty="0">
                          <a:latin typeface="Carlito"/>
                          <a:cs typeface="Carlito"/>
                        </a:rPr>
                        <a:t>times  renewable </a:t>
                      </a:r>
                      <a:r>
                        <a:rPr sz="1200" spc="-5" dirty="0">
                          <a:latin typeface="Carlito"/>
                          <a:cs typeface="Carlito"/>
                        </a:rPr>
                        <a:t>(21 </a:t>
                      </a:r>
                      <a:r>
                        <a:rPr sz="1200" dirty="0">
                          <a:latin typeface="Carlito"/>
                          <a:cs typeface="Carlito"/>
                        </a:rPr>
                        <a:t>years  maximum)</a:t>
                      </a:r>
                      <a:endParaRPr sz="1200">
                        <a:latin typeface="Carlito"/>
                        <a:cs typeface="Carlito"/>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5715" marR="318770">
                        <a:lnSpc>
                          <a:spcPct val="101800"/>
                        </a:lnSpc>
                        <a:spcBef>
                          <a:spcPts val="320"/>
                        </a:spcBef>
                      </a:pPr>
                      <a:r>
                        <a:rPr sz="1200" dirty="0">
                          <a:latin typeface="Carlito"/>
                          <a:cs typeface="Carlito"/>
                        </a:rPr>
                        <a:t>5 years </a:t>
                      </a:r>
                      <a:r>
                        <a:rPr sz="1200" spc="-5" dirty="0">
                          <a:latin typeface="Carlito"/>
                          <a:cs typeface="Carlito"/>
                        </a:rPr>
                        <a:t>and two</a:t>
                      </a:r>
                      <a:r>
                        <a:rPr sz="1200" spc="-95" dirty="0">
                          <a:latin typeface="Carlito"/>
                          <a:cs typeface="Carlito"/>
                        </a:rPr>
                        <a:t> </a:t>
                      </a:r>
                      <a:r>
                        <a:rPr sz="1200" dirty="0">
                          <a:latin typeface="Carlito"/>
                          <a:cs typeface="Carlito"/>
                        </a:rPr>
                        <a:t>times  renewable </a:t>
                      </a:r>
                      <a:r>
                        <a:rPr sz="1200" spc="-5" dirty="0">
                          <a:latin typeface="Carlito"/>
                          <a:cs typeface="Carlito"/>
                        </a:rPr>
                        <a:t>(15 </a:t>
                      </a:r>
                      <a:r>
                        <a:rPr sz="1200" dirty="0">
                          <a:latin typeface="Carlito"/>
                          <a:cs typeface="Carlito"/>
                        </a:rPr>
                        <a:t>years  maximum)</a:t>
                      </a:r>
                      <a:endParaRPr sz="1200">
                        <a:latin typeface="Carlito"/>
                        <a:cs typeface="Carlito"/>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890" marR="104775">
                        <a:lnSpc>
                          <a:spcPct val="101699"/>
                        </a:lnSpc>
                        <a:spcBef>
                          <a:spcPts val="320"/>
                        </a:spcBef>
                      </a:pPr>
                      <a:r>
                        <a:rPr sz="1200" dirty="0">
                          <a:latin typeface="Carlito"/>
                          <a:cs typeface="Carlito"/>
                        </a:rPr>
                        <a:t>7 years </a:t>
                      </a:r>
                      <a:r>
                        <a:rPr sz="1200" spc="-5" dirty="0">
                          <a:latin typeface="Carlito"/>
                          <a:cs typeface="Carlito"/>
                        </a:rPr>
                        <a:t>and indefinite</a:t>
                      </a:r>
                      <a:r>
                        <a:rPr sz="1200" spc="-60" dirty="0">
                          <a:latin typeface="Carlito"/>
                          <a:cs typeface="Carlito"/>
                        </a:rPr>
                        <a:t> </a:t>
                      </a:r>
                      <a:r>
                        <a:rPr sz="1200" spc="-5" dirty="0">
                          <a:latin typeface="Carlito"/>
                          <a:cs typeface="Carlito"/>
                        </a:rPr>
                        <a:t>period  </a:t>
                      </a:r>
                      <a:r>
                        <a:rPr sz="1200" dirty="0">
                          <a:latin typeface="Carlito"/>
                          <a:cs typeface="Carlito"/>
                        </a:rPr>
                        <a:t>as long as </a:t>
                      </a:r>
                      <a:r>
                        <a:rPr sz="1200" spc="-5" dirty="0">
                          <a:latin typeface="Carlito"/>
                          <a:cs typeface="Carlito"/>
                        </a:rPr>
                        <a:t>timely</a:t>
                      </a:r>
                      <a:r>
                        <a:rPr sz="1200" spc="-45" dirty="0">
                          <a:latin typeface="Carlito"/>
                          <a:cs typeface="Carlito"/>
                        </a:rPr>
                        <a:t> </a:t>
                      </a:r>
                      <a:r>
                        <a:rPr sz="1200" spc="-5" dirty="0">
                          <a:latin typeface="Carlito"/>
                          <a:cs typeface="Carlito"/>
                        </a:rPr>
                        <a:t>renewed</a:t>
                      </a:r>
                      <a:endParaRPr sz="1200">
                        <a:latin typeface="Carlito"/>
                        <a:cs typeface="Carlito"/>
                      </a:endParaRPr>
                    </a:p>
                  </a:txBody>
                  <a:tcPr marL="0" marR="0" marT="40640" marB="0">
                    <a:lnL w="12700">
                      <a:solidFill>
                        <a:srgbClr val="FFFFFF"/>
                      </a:solidFill>
                      <a:prstDash val="solid"/>
                    </a:lnL>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2"/>
                  </a:ext>
                </a:extLst>
              </a:tr>
              <a:tr h="1109725">
                <a:tc>
                  <a:txBody>
                    <a:bodyPr/>
                    <a:lstStyle/>
                    <a:p>
                      <a:pPr marL="112395">
                        <a:lnSpc>
                          <a:spcPct val="100000"/>
                        </a:lnSpc>
                        <a:spcBef>
                          <a:spcPts val="350"/>
                        </a:spcBef>
                      </a:pPr>
                      <a:r>
                        <a:rPr sz="1200" b="1" dirty="0">
                          <a:solidFill>
                            <a:srgbClr val="FFFFFF"/>
                          </a:solidFill>
                          <a:latin typeface="Carlito"/>
                          <a:cs typeface="Carlito"/>
                        </a:rPr>
                        <a:t>3</a:t>
                      </a:r>
                      <a:endParaRPr sz="1200">
                        <a:latin typeface="Carlito"/>
                        <a:cs typeface="Carlito"/>
                      </a:endParaRPr>
                    </a:p>
                  </a:txBody>
                  <a:tcPr marL="0" marR="0" marT="44450" marB="0">
                    <a:lnR w="12700">
                      <a:solidFill>
                        <a:srgbClr val="FFFFFF"/>
                      </a:solidFill>
                      <a:prstDash val="solid"/>
                    </a:lnR>
                    <a:lnT w="12700">
                      <a:solidFill>
                        <a:srgbClr val="FFFFFF"/>
                      </a:solidFill>
                      <a:prstDash val="solid"/>
                    </a:lnT>
                    <a:lnB w="12700">
                      <a:solidFill>
                        <a:srgbClr val="FFFFFF"/>
                      </a:solidFill>
                      <a:prstDash val="solid"/>
                    </a:lnB>
                    <a:solidFill>
                      <a:srgbClr val="4F81BC"/>
                    </a:solidFill>
                  </a:tcPr>
                </a:tc>
                <a:tc>
                  <a:txBody>
                    <a:bodyPr/>
                    <a:lstStyle/>
                    <a:p>
                      <a:pPr marL="6350">
                        <a:lnSpc>
                          <a:spcPct val="100000"/>
                        </a:lnSpc>
                        <a:spcBef>
                          <a:spcPts val="350"/>
                        </a:spcBef>
                      </a:pPr>
                      <a:r>
                        <a:rPr sz="1200" spc="-5" dirty="0">
                          <a:latin typeface="Carlito"/>
                          <a:cs typeface="Carlito"/>
                        </a:rPr>
                        <a:t>Infringement</a:t>
                      </a:r>
                      <a:endParaRPr sz="1200">
                        <a:latin typeface="Carlito"/>
                        <a:cs typeface="Carlito"/>
                      </a:endParaRPr>
                    </a:p>
                  </a:txBody>
                  <a:tcPr marL="0" marR="0" marT="444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5715" marR="23495">
                        <a:lnSpc>
                          <a:spcPct val="101699"/>
                        </a:lnSpc>
                        <a:spcBef>
                          <a:spcPts val="325"/>
                        </a:spcBef>
                      </a:pPr>
                      <a:r>
                        <a:rPr sz="1200" dirty="0">
                          <a:latin typeface="Carlito"/>
                          <a:cs typeface="Carlito"/>
                        </a:rPr>
                        <a:t>Person </a:t>
                      </a:r>
                      <a:r>
                        <a:rPr sz="1200" spc="-5" dirty="0">
                          <a:latin typeface="Carlito"/>
                          <a:cs typeface="Carlito"/>
                        </a:rPr>
                        <a:t>other than owner comes up with  same work, there </a:t>
                      </a:r>
                      <a:r>
                        <a:rPr sz="1200" dirty="0">
                          <a:latin typeface="Carlito"/>
                          <a:cs typeface="Carlito"/>
                        </a:rPr>
                        <a:t>is </a:t>
                      </a:r>
                      <a:r>
                        <a:rPr sz="1200" spc="-5" dirty="0">
                          <a:latin typeface="Carlito"/>
                          <a:cs typeface="Carlito"/>
                        </a:rPr>
                        <a:t>no infringement;  can </a:t>
                      </a:r>
                      <a:r>
                        <a:rPr sz="1200" dirty="0">
                          <a:latin typeface="Carlito"/>
                          <a:cs typeface="Carlito"/>
                        </a:rPr>
                        <a:t>be </a:t>
                      </a:r>
                      <a:r>
                        <a:rPr sz="1200" spc="-5" dirty="0">
                          <a:latin typeface="Carlito"/>
                          <a:cs typeface="Carlito"/>
                        </a:rPr>
                        <a:t>copied and used without  permission for academic, public welfare  purpose, with source</a:t>
                      </a:r>
                      <a:r>
                        <a:rPr sz="1200" spc="5" dirty="0">
                          <a:latin typeface="Carlito"/>
                          <a:cs typeface="Carlito"/>
                        </a:rPr>
                        <a:t> </a:t>
                      </a:r>
                      <a:r>
                        <a:rPr sz="1200" spc="-10" dirty="0">
                          <a:latin typeface="Carlito"/>
                          <a:cs typeface="Carlito"/>
                        </a:rPr>
                        <a:t>cited</a:t>
                      </a:r>
                      <a:endParaRPr sz="1200">
                        <a:latin typeface="Carlito"/>
                        <a:cs typeface="Carlito"/>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7620" marR="40005">
                        <a:lnSpc>
                          <a:spcPct val="114799"/>
                        </a:lnSpc>
                        <a:spcBef>
                          <a:spcPts val="135"/>
                        </a:spcBef>
                      </a:pPr>
                      <a:r>
                        <a:rPr sz="1200" spc="-5" dirty="0">
                          <a:latin typeface="Carlito"/>
                          <a:cs typeface="Carlito"/>
                        </a:rPr>
                        <a:t>Confers statutory  monopoly </a:t>
                      </a:r>
                      <a:r>
                        <a:rPr sz="1200" spc="-10" dirty="0">
                          <a:latin typeface="Carlito"/>
                          <a:cs typeface="Carlito"/>
                        </a:rPr>
                        <a:t>that </a:t>
                      </a:r>
                      <a:r>
                        <a:rPr sz="1200" spc="-5" dirty="0">
                          <a:latin typeface="Carlito"/>
                          <a:cs typeface="Carlito"/>
                        </a:rPr>
                        <a:t>prevents  </a:t>
                      </a:r>
                      <a:r>
                        <a:rPr sz="1200" dirty="0">
                          <a:latin typeface="Carlito"/>
                          <a:cs typeface="Carlito"/>
                        </a:rPr>
                        <a:t>anyone </a:t>
                      </a:r>
                      <a:r>
                        <a:rPr sz="1200" spc="-5" dirty="0">
                          <a:latin typeface="Carlito"/>
                          <a:cs typeface="Carlito"/>
                        </a:rPr>
                        <a:t>other than patent  holder from making, </a:t>
                      </a:r>
                      <a:r>
                        <a:rPr sz="1200" spc="-10" dirty="0">
                          <a:latin typeface="Carlito"/>
                          <a:cs typeface="Carlito"/>
                        </a:rPr>
                        <a:t>using  </a:t>
                      </a:r>
                      <a:r>
                        <a:rPr sz="1200" spc="-5" dirty="0">
                          <a:latin typeface="Carlito"/>
                          <a:cs typeface="Carlito"/>
                        </a:rPr>
                        <a:t>or</a:t>
                      </a:r>
                      <a:r>
                        <a:rPr sz="1200" dirty="0">
                          <a:latin typeface="Carlito"/>
                          <a:cs typeface="Carlito"/>
                        </a:rPr>
                        <a:t> </a:t>
                      </a:r>
                      <a:r>
                        <a:rPr sz="1200" spc="-5" dirty="0">
                          <a:latin typeface="Carlito"/>
                          <a:cs typeface="Carlito"/>
                        </a:rPr>
                        <a:t>selling</a:t>
                      </a:r>
                      <a:endParaRPr sz="1200">
                        <a:latin typeface="Carlito"/>
                        <a:cs typeface="Carlito"/>
                      </a:endParaRPr>
                    </a:p>
                  </a:txBody>
                  <a:tcPr marL="0" marR="0" marT="171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5715" marR="59055">
                        <a:lnSpc>
                          <a:spcPct val="114799"/>
                        </a:lnSpc>
                        <a:spcBef>
                          <a:spcPts val="135"/>
                        </a:spcBef>
                      </a:pPr>
                      <a:r>
                        <a:rPr sz="1200" spc="-5" dirty="0">
                          <a:latin typeface="Carlito"/>
                          <a:cs typeface="Carlito"/>
                        </a:rPr>
                        <a:t>Confers statutory  monopoly </a:t>
                      </a:r>
                      <a:r>
                        <a:rPr sz="1200" spc="-10" dirty="0">
                          <a:latin typeface="Carlito"/>
                          <a:cs typeface="Carlito"/>
                        </a:rPr>
                        <a:t>that </a:t>
                      </a:r>
                      <a:r>
                        <a:rPr sz="1200" spc="-5" dirty="0">
                          <a:latin typeface="Carlito"/>
                          <a:cs typeface="Carlito"/>
                        </a:rPr>
                        <a:t>prevents  </a:t>
                      </a:r>
                      <a:r>
                        <a:rPr sz="1200" dirty="0">
                          <a:latin typeface="Carlito"/>
                          <a:cs typeface="Carlito"/>
                        </a:rPr>
                        <a:t>anyone </a:t>
                      </a:r>
                      <a:r>
                        <a:rPr sz="1200" spc="-5" dirty="0">
                          <a:latin typeface="Carlito"/>
                          <a:cs typeface="Carlito"/>
                        </a:rPr>
                        <a:t>other than design  holder from making, </a:t>
                      </a:r>
                      <a:r>
                        <a:rPr sz="1200" spc="-10" dirty="0">
                          <a:latin typeface="Carlito"/>
                          <a:cs typeface="Carlito"/>
                        </a:rPr>
                        <a:t>using  </a:t>
                      </a:r>
                      <a:r>
                        <a:rPr sz="1200" spc="-5" dirty="0">
                          <a:latin typeface="Carlito"/>
                          <a:cs typeface="Carlito"/>
                        </a:rPr>
                        <a:t>or</a:t>
                      </a:r>
                      <a:r>
                        <a:rPr sz="1200" dirty="0">
                          <a:latin typeface="Carlito"/>
                          <a:cs typeface="Carlito"/>
                        </a:rPr>
                        <a:t> </a:t>
                      </a:r>
                      <a:r>
                        <a:rPr sz="1200" spc="-5" dirty="0">
                          <a:latin typeface="Carlito"/>
                          <a:cs typeface="Carlito"/>
                        </a:rPr>
                        <a:t>selling</a:t>
                      </a:r>
                      <a:endParaRPr sz="1200">
                        <a:latin typeface="Carlito"/>
                        <a:cs typeface="Carlito"/>
                      </a:endParaRPr>
                    </a:p>
                  </a:txBody>
                  <a:tcPr marL="0" marR="0" marT="171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890" marR="151765" algn="just">
                        <a:lnSpc>
                          <a:spcPct val="101699"/>
                        </a:lnSpc>
                        <a:spcBef>
                          <a:spcPts val="325"/>
                        </a:spcBef>
                      </a:pPr>
                      <a:r>
                        <a:rPr sz="1200" spc="-5" dirty="0">
                          <a:latin typeface="Carlito"/>
                          <a:cs typeface="Carlito"/>
                        </a:rPr>
                        <a:t>Confers statutory</a:t>
                      </a:r>
                      <a:r>
                        <a:rPr sz="1200" spc="-130" dirty="0">
                          <a:latin typeface="Carlito"/>
                          <a:cs typeface="Carlito"/>
                        </a:rPr>
                        <a:t> </a:t>
                      </a:r>
                      <a:r>
                        <a:rPr sz="1200" spc="-5" dirty="0">
                          <a:latin typeface="Carlito"/>
                          <a:cs typeface="Carlito"/>
                        </a:rPr>
                        <a:t>monopoly  that prevents anyone other  than trademark holder</a:t>
                      </a:r>
                      <a:r>
                        <a:rPr sz="1200" spc="-145" dirty="0">
                          <a:latin typeface="Carlito"/>
                          <a:cs typeface="Carlito"/>
                        </a:rPr>
                        <a:t> </a:t>
                      </a:r>
                      <a:r>
                        <a:rPr sz="1200" spc="-10" dirty="0">
                          <a:latin typeface="Carlito"/>
                          <a:cs typeface="Carlito"/>
                        </a:rPr>
                        <a:t>from  </a:t>
                      </a:r>
                      <a:r>
                        <a:rPr sz="1200" dirty="0">
                          <a:latin typeface="Carlito"/>
                          <a:cs typeface="Carlito"/>
                        </a:rPr>
                        <a:t>making, </a:t>
                      </a:r>
                      <a:r>
                        <a:rPr sz="1200" spc="-5" dirty="0">
                          <a:latin typeface="Carlito"/>
                          <a:cs typeface="Carlito"/>
                        </a:rPr>
                        <a:t>using or</a:t>
                      </a:r>
                      <a:r>
                        <a:rPr sz="1200" spc="-30" dirty="0">
                          <a:latin typeface="Carlito"/>
                          <a:cs typeface="Carlito"/>
                        </a:rPr>
                        <a:t> </a:t>
                      </a:r>
                      <a:r>
                        <a:rPr sz="1200" spc="-5" dirty="0">
                          <a:latin typeface="Carlito"/>
                          <a:cs typeface="Carlito"/>
                        </a:rPr>
                        <a:t>selling</a:t>
                      </a:r>
                      <a:endParaRPr sz="1200">
                        <a:latin typeface="Carlito"/>
                        <a:cs typeface="Carlito"/>
                      </a:endParaRPr>
                    </a:p>
                  </a:txBody>
                  <a:tcPr marL="0" marR="0" marT="41275" marB="0">
                    <a:lnL w="12700">
                      <a:solidFill>
                        <a:srgbClr val="FFFFFF"/>
                      </a:solidFill>
                      <a:prstDash val="solid"/>
                    </a:lnL>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3"/>
                  </a:ext>
                </a:extLst>
              </a:tr>
              <a:tr h="891920">
                <a:tc>
                  <a:txBody>
                    <a:bodyPr/>
                    <a:lstStyle/>
                    <a:p>
                      <a:pPr marL="112395">
                        <a:lnSpc>
                          <a:spcPct val="100000"/>
                        </a:lnSpc>
                        <a:spcBef>
                          <a:spcPts val="335"/>
                        </a:spcBef>
                      </a:pPr>
                      <a:r>
                        <a:rPr sz="1200" b="1" dirty="0">
                          <a:solidFill>
                            <a:srgbClr val="FFFFFF"/>
                          </a:solidFill>
                          <a:latin typeface="Carlito"/>
                          <a:cs typeface="Carlito"/>
                        </a:rPr>
                        <a:t>4</a:t>
                      </a:r>
                      <a:endParaRPr sz="1200">
                        <a:latin typeface="Carlito"/>
                        <a:cs typeface="Carlito"/>
                      </a:endParaRPr>
                    </a:p>
                  </a:txBody>
                  <a:tcPr marL="0" marR="0" marT="42545" marB="0">
                    <a:lnR w="12700">
                      <a:solidFill>
                        <a:srgbClr val="FFFFFF"/>
                      </a:solidFill>
                      <a:prstDash val="solid"/>
                    </a:lnR>
                    <a:lnT w="12700">
                      <a:solidFill>
                        <a:srgbClr val="FFFFFF"/>
                      </a:solidFill>
                      <a:prstDash val="solid"/>
                    </a:lnT>
                    <a:solidFill>
                      <a:srgbClr val="4F81BC"/>
                    </a:solidFill>
                  </a:tcPr>
                </a:tc>
                <a:tc>
                  <a:txBody>
                    <a:bodyPr/>
                    <a:lstStyle/>
                    <a:p>
                      <a:pPr marL="6350" marR="112395">
                        <a:lnSpc>
                          <a:spcPct val="101800"/>
                        </a:lnSpc>
                        <a:spcBef>
                          <a:spcPts val="310"/>
                        </a:spcBef>
                      </a:pPr>
                      <a:r>
                        <a:rPr sz="1200" spc="-5" dirty="0">
                          <a:latin typeface="Carlito"/>
                          <a:cs typeface="Carlito"/>
                        </a:rPr>
                        <a:t>Punishment  on  </a:t>
                      </a:r>
                      <a:r>
                        <a:rPr sz="1200" dirty="0">
                          <a:latin typeface="Carlito"/>
                          <a:cs typeface="Carlito"/>
                        </a:rPr>
                        <a:t>i</a:t>
                      </a:r>
                      <a:r>
                        <a:rPr sz="1200" spc="5" dirty="0">
                          <a:latin typeface="Carlito"/>
                          <a:cs typeface="Carlito"/>
                        </a:rPr>
                        <a:t>n</a:t>
                      </a:r>
                      <a:r>
                        <a:rPr sz="1200" dirty="0">
                          <a:latin typeface="Carlito"/>
                          <a:cs typeface="Carlito"/>
                        </a:rPr>
                        <a:t>fr</a:t>
                      </a:r>
                      <a:r>
                        <a:rPr sz="1200" spc="-15" dirty="0">
                          <a:latin typeface="Carlito"/>
                          <a:cs typeface="Carlito"/>
                        </a:rPr>
                        <a:t>i</a:t>
                      </a:r>
                      <a:r>
                        <a:rPr sz="1200" dirty="0">
                          <a:latin typeface="Carlito"/>
                          <a:cs typeface="Carlito"/>
                        </a:rPr>
                        <a:t>ngem</a:t>
                      </a:r>
                      <a:r>
                        <a:rPr sz="1200" spc="-10" dirty="0">
                          <a:latin typeface="Carlito"/>
                          <a:cs typeface="Carlito"/>
                        </a:rPr>
                        <a:t>e</a:t>
                      </a:r>
                      <a:r>
                        <a:rPr sz="1200" dirty="0">
                          <a:latin typeface="Carlito"/>
                          <a:cs typeface="Carlito"/>
                        </a:rPr>
                        <a:t>nt</a:t>
                      </a:r>
                      <a:endParaRPr sz="1200">
                        <a:latin typeface="Carlito"/>
                        <a:cs typeface="Carlito"/>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solidFill>
                      <a:srgbClr val="E9ECF4"/>
                    </a:solidFill>
                  </a:tcPr>
                </a:tc>
                <a:tc>
                  <a:txBody>
                    <a:bodyPr/>
                    <a:lstStyle/>
                    <a:p>
                      <a:pPr marL="180975" marR="42545" indent="-175260">
                        <a:lnSpc>
                          <a:spcPct val="115799"/>
                        </a:lnSpc>
                        <a:spcBef>
                          <a:spcPts val="105"/>
                        </a:spcBef>
                      </a:pPr>
                      <a:r>
                        <a:rPr sz="1200" dirty="0">
                          <a:latin typeface="Carlito"/>
                          <a:cs typeface="Carlito"/>
                        </a:rPr>
                        <a:t>a) 10,000 to </a:t>
                      </a:r>
                      <a:r>
                        <a:rPr sz="1200" spc="-5" dirty="0">
                          <a:latin typeface="Carlito"/>
                          <a:cs typeface="Carlito"/>
                        </a:rPr>
                        <a:t>100,000 or </a:t>
                      </a:r>
                      <a:r>
                        <a:rPr sz="1200" dirty="0">
                          <a:latin typeface="Carlito"/>
                          <a:cs typeface="Carlito"/>
                        </a:rPr>
                        <a:t>6 </a:t>
                      </a:r>
                      <a:r>
                        <a:rPr sz="1200" spc="-5" dirty="0">
                          <a:latin typeface="Carlito"/>
                          <a:cs typeface="Carlito"/>
                        </a:rPr>
                        <a:t>months  imprisonment, or both </a:t>
                      </a:r>
                      <a:r>
                        <a:rPr sz="1200" dirty="0">
                          <a:latin typeface="Carlito"/>
                          <a:cs typeface="Carlito"/>
                        </a:rPr>
                        <a:t>+</a:t>
                      </a:r>
                      <a:r>
                        <a:rPr sz="1200" spc="10" dirty="0">
                          <a:latin typeface="Carlito"/>
                          <a:cs typeface="Carlito"/>
                        </a:rPr>
                        <a:t> </a:t>
                      </a:r>
                      <a:r>
                        <a:rPr sz="1200" spc="-5" dirty="0">
                          <a:latin typeface="Carlito"/>
                          <a:cs typeface="Carlito"/>
                        </a:rPr>
                        <a:t>confiscation</a:t>
                      </a:r>
                      <a:endParaRPr sz="1200">
                        <a:latin typeface="Carlito"/>
                        <a:cs typeface="Carlito"/>
                      </a:endParaRPr>
                    </a:p>
                    <a:p>
                      <a:pPr marL="180975" marR="80645" indent="-175260">
                        <a:lnSpc>
                          <a:spcPct val="101699"/>
                        </a:lnSpc>
                        <a:spcBef>
                          <a:spcPts val="270"/>
                        </a:spcBef>
                      </a:pPr>
                      <a:r>
                        <a:rPr sz="1200" dirty="0">
                          <a:latin typeface="Carlito"/>
                          <a:cs typeface="Carlito"/>
                        </a:rPr>
                        <a:t>b) 20,000 to </a:t>
                      </a:r>
                      <a:r>
                        <a:rPr sz="1200" spc="-5" dirty="0">
                          <a:latin typeface="Carlito"/>
                          <a:cs typeface="Carlito"/>
                        </a:rPr>
                        <a:t>200,000 or one </a:t>
                      </a:r>
                      <a:r>
                        <a:rPr sz="1200" dirty="0">
                          <a:latin typeface="Carlito"/>
                          <a:cs typeface="Carlito"/>
                        </a:rPr>
                        <a:t>year  </a:t>
                      </a:r>
                      <a:r>
                        <a:rPr sz="1200" spc="-5" dirty="0">
                          <a:latin typeface="Carlito"/>
                          <a:cs typeface="Carlito"/>
                        </a:rPr>
                        <a:t>imprisonment or both </a:t>
                      </a:r>
                      <a:r>
                        <a:rPr sz="1200" dirty="0">
                          <a:latin typeface="Carlito"/>
                          <a:cs typeface="Carlito"/>
                        </a:rPr>
                        <a:t>+ </a:t>
                      </a:r>
                      <a:r>
                        <a:rPr sz="1200" spc="-5" dirty="0">
                          <a:latin typeface="Carlito"/>
                          <a:cs typeface="Carlito"/>
                        </a:rPr>
                        <a:t>confiscation</a:t>
                      </a:r>
                      <a:endParaRPr sz="1200">
                        <a:latin typeface="Carlito"/>
                        <a:cs typeface="Carlito"/>
                      </a:endParaRPr>
                    </a:p>
                  </a:txBody>
                  <a:tcPr marL="0" marR="0" marT="13335" marB="0">
                    <a:lnL w="12700">
                      <a:solidFill>
                        <a:srgbClr val="FFFFFF"/>
                      </a:solidFill>
                      <a:prstDash val="solid"/>
                    </a:lnL>
                    <a:lnR w="12700">
                      <a:solidFill>
                        <a:srgbClr val="FFFFFF"/>
                      </a:solidFill>
                      <a:prstDash val="solid"/>
                    </a:lnR>
                    <a:lnT w="12700">
                      <a:solidFill>
                        <a:srgbClr val="FFFFFF"/>
                      </a:solidFill>
                      <a:prstDash val="solid"/>
                    </a:lnT>
                    <a:solidFill>
                      <a:srgbClr val="E9ECF4"/>
                    </a:solidFill>
                  </a:tcPr>
                </a:tc>
                <a:tc>
                  <a:txBody>
                    <a:bodyPr/>
                    <a:lstStyle/>
                    <a:p>
                      <a:pPr marL="7620">
                        <a:lnSpc>
                          <a:spcPct val="100000"/>
                        </a:lnSpc>
                        <a:spcBef>
                          <a:spcPts val="335"/>
                        </a:spcBef>
                      </a:pPr>
                      <a:r>
                        <a:rPr sz="1200" spc="-5" dirty="0">
                          <a:latin typeface="Carlito"/>
                          <a:cs typeface="Carlito"/>
                        </a:rPr>
                        <a:t>Rs. </a:t>
                      </a:r>
                      <a:r>
                        <a:rPr sz="1200" dirty="0">
                          <a:latin typeface="Carlito"/>
                          <a:cs typeface="Carlito"/>
                        </a:rPr>
                        <a:t>250,000 to 500,000</a:t>
                      </a:r>
                      <a:r>
                        <a:rPr sz="1200" spc="-60" dirty="0">
                          <a:latin typeface="Carlito"/>
                          <a:cs typeface="Carlito"/>
                        </a:rPr>
                        <a:t> </a:t>
                      </a:r>
                      <a:r>
                        <a:rPr sz="1200" dirty="0">
                          <a:latin typeface="Carlito"/>
                          <a:cs typeface="Carlito"/>
                        </a:rPr>
                        <a:t>+</a:t>
                      </a:r>
                      <a:endParaRPr sz="1200">
                        <a:latin typeface="Carlito"/>
                        <a:cs typeface="Carlito"/>
                      </a:endParaRPr>
                    </a:p>
                    <a:p>
                      <a:pPr marL="7620">
                        <a:lnSpc>
                          <a:spcPct val="100000"/>
                        </a:lnSpc>
                        <a:spcBef>
                          <a:spcPts val="25"/>
                        </a:spcBef>
                      </a:pPr>
                      <a:r>
                        <a:rPr sz="1200" spc="-5" dirty="0">
                          <a:latin typeface="Carlito"/>
                          <a:cs typeface="Carlito"/>
                        </a:rPr>
                        <a:t>confiscation of</a:t>
                      </a:r>
                      <a:r>
                        <a:rPr sz="1200" spc="-10" dirty="0">
                          <a:latin typeface="Carlito"/>
                          <a:cs typeface="Carlito"/>
                        </a:rPr>
                        <a:t> </a:t>
                      </a:r>
                      <a:r>
                        <a:rPr sz="1200" spc="-5" dirty="0">
                          <a:latin typeface="Carlito"/>
                          <a:cs typeface="Carlito"/>
                        </a:rPr>
                        <a:t>product</a:t>
                      </a:r>
                      <a:endParaRPr sz="1200">
                        <a:latin typeface="Carlito"/>
                        <a:cs typeface="Carlito"/>
                      </a:endParaRPr>
                    </a:p>
                  </a:txBody>
                  <a:tcPr marL="0" marR="0" marT="42545" marB="0">
                    <a:lnL w="12700">
                      <a:solidFill>
                        <a:srgbClr val="FFFFFF"/>
                      </a:solidFill>
                      <a:prstDash val="solid"/>
                    </a:lnL>
                    <a:lnR w="12700">
                      <a:solidFill>
                        <a:srgbClr val="FFFFFF"/>
                      </a:solidFill>
                      <a:prstDash val="solid"/>
                    </a:lnR>
                    <a:lnT w="12700">
                      <a:solidFill>
                        <a:srgbClr val="FFFFFF"/>
                      </a:solidFill>
                      <a:prstDash val="solid"/>
                    </a:lnT>
                    <a:solidFill>
                      <a:srgbClr val="E9ECF4"/>
                    </a:solidFill>
                  </a:tcPr>
                </a:tc>
                <a:tc>
                  <a:txBody>
                    <a:bodyPr/>
                    <a:lstStyle/>
                    <a:p>
                      <a:pPr marL="5715">
                        <a:lnSpc>
                          <a:spcPct val="100000"/>
                        </a:lnSpc>
                        <a:spcBef>
                          <a:spcPts val="335"/>
                        </a:spcBef>
                      </a:pPr>
                      <a:r>
                        <a:rPr sz="1200" dirty="0">
                          <a:latin typeface="Carlito"/>
                          <a:cs typeface="Carlito"/>
                        </a:rPr>
                        <a:t>Up to R. </a:t>
                      </a:r>
                      <a:r>
                        <a:rPr sz="1200" spc="-5" dirty="0">
                          <a:latin typeface="Carlito"/>
                          <a:cs typeface="Carlito"/>
                        </a:rPr>
                        <a:t>50,000</a:t>
                      </a:r>
                      <a:r>
                        <a:rPr sz="1200" spc="-30" dirty="0">
                          <a:latin typeface="Carlito"/>
                          <a:cs typeface="Carlito"/>
                        </a:rPr>
                        <a:t> </a:t>
                      </a:r>
                      <a:r>
                        <a:rPr sz="1200" dirty="0">
                          <a:latin typeface="Carlito"/>
                          <a:cs typeface="Carlito"/>
                        </a:rPr>
                        <a:t>+</a:t>
                      </a:r>
                      <a:endParaRPr sz="1200">
                        <a:latin typeface="Carlito"/>
                        <a:cs typeface="Carlito"/>
                      </a:endParaRPr>
                    </a:p>
                    <a:p>
                      <a:pPr marL="5715">
                        <a:lnSpc>
                          <a:spcPct val="100000"/>
                        </a:lnSpc>
                        <a:spcBef>
                          <a:spcPts val="25"/>
                        </a:spcBef>
                      </a:pPr>
                      <a:r>
                        <a:rPr sz="1200" spc="-5" dirty="0">
                          <a:latin typeface="Carlito"/>
                          <a:cs typeface="Carlito"/>
                        </a:rPr>
                        <a:t>confiscation of</a:t>
                      </a:r>
                      <a:r>
                        <a:rPr sz="1200" spc="-10" dirty="0">
                          <a:latin typeface="Carlito"/>
                          <a:cs typeface="Carlito"/>
                        </a:rPr>
                        <a:t> </a:t>
                      </a:r>
                      <a:r>
                        <a:rPr sz="1200" spc="-5" dirty="0">
                          <a:latin typeface="Carlito"/>
                          <a:cs typeface="Carlito"/>
                        </a:rPr>
                        <a:t>product</a:t>
                      </a:r>
                      <a:endParaRPr sz="1200">
                        <a:latin typeface="Carlito"/>
                        <a:cs typeface="Carlito"/>
                      </a:endParaRPr>
                    </a:p>
                  </a:txBody>
                  <a:tcPr marL="0" marR="0" marT="42545" marB="0">
                    <a:lnL w="12700">
                      <a:solidFill>
                        <a:srgbClr val="FFFFFF"/>
                      </a:solidFill>
                      <a:prstDash val="solid"/>
                    </a:lnL>
                    <a:lnR w="12700">
                      <a:solidFill>
                        <a:srgbClr val="FFFFFF"/>
                      </a:solidFill>
                      <a:prstDash val="solid"/>
                    </a:lnR>
                    <a:lnT w="12700">
                      <a:solidFill>
                        <a:srgbClr val="FFFFFF"/>
                      </a:solidFill>
                      <a:prstDash val="solid"/>
                    </a:lnT>
                    <a:solidFill>
                      <a:srgbClr val="E9ECF4"/>
                    </a:solidFill>
                  </a:tcPr>
                </a:tc>
                <a:tc>
                  <a:txBody>
                    <a:bodyPr/>
                    <a:lstStyle/>
                    <a:p>
                      <a:pPr marL="8890">
                        <a:lnSpc>
                          <a:spcPct val="100000"/>
                        </a:lnSpc>
                        <a:spcBef>
                          <a:spcPts val="335"/>
                        </a:spcBef>
                      </a:pPr>
                      <a:r>
                        <a:rPr sz="1200" dirty="0">
                          <a:latin typeface="Carlito"/>
                          <a:cs typeface="Carlito"/>
                        </a:rPr>
                        <a:t>Up to </a:t>
                      </a:r>
                      <a:r>
                        <a:rPr sz="1200" spc="-5" dirty="0">
                          <a:latin typeface="Carlito"/>
                          <a:cs typeface="Carlito"/>
                        </a:rPr>
                        <a:t>Rs. </a:t>
                      </a:r>
                      <a:r>
                        <a:rPr sz="1200" dirty="0">
                          <a:latin typeface="Carlito"/>
                          <a:cs typeface="Carlito"/>
                        </a:rPr>
                        <a:t>100,000</a:t>
                      </a:r>
                      <a:r>
                        <a:rPr sz="1200" spc="-25" dirty="0">
                          <a:latin typeface="Carlito"/>
                          <a:cs typeface="Carlito"/>
                        </a:rPr>
                        <a:t> </a:t>
                      </a:r>
                      <a:r>
                        <a:rPr sz="1200" dirty="0">
                          <a:latin typeface="Carlito"/>
                          <a:cs typeface="Carlito"/>
                        </a:rPr>
                        <a:t>+</a:t>
                      </a:r>
                      <a:endParaRPr sz="1200">
                        <a:latin typeface="Carlito"/>
                        <a:cs typeface="Carlito"/>
                      </a:endParaRPr>
                    </a:p>
                    <a:p>
                      <a:pPr marL="8890">
                        <a:lnSpc>
                          <a:spcPct val="100000"/>
                        </a:lnSpc>
                        <a:spcBef>
                          <a:spcPts val="25"/>
                        </a:spcBef>
                      </a:pPr>
                      <a:r>
                        <a:rPr sz="1200" spc="-5" dirty="0">
                          <a:latin typeface="Carlito"/>
                          <a:cs typeface="Carlito"/>
                        </a:rPr>
                        <a:t>confiscation of product</a:t>
                      </a:r>
                      <a:endParaRPr sz="1200">
                        <a:latin typeface="Carlito"/>
                        <a:cs typeface="Carlito"/>
                      </a:endParaRPr>
                    </a:p>
                  </a:txBody>
                  <a:tcPr marL="0" marR="0" marT="42545" marB="0">
                    <a:lnL w="12700">
                      <a:solidFill>
                        <a:srgbClr val="FFFFFF"/>
                      </a:solidFill>
                      <a:prstDash val="solid"/>
                    </a:lnL>
                    <a:lnT w="12700">
                      <a:solidFill>
                        <a:srgbClr val="FFFFFF"/>
                      </a:solidFill>
                      <a:prstDash val="solid"/>
                    </a:lnT>
                    <a:solidFill>
                      <a:srgbClr val="E9ECF4"/>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98422" y="2432431"/>
            <a:ext cx="5803265" cy="330835"/>
          </a:xfrm>
          <a:prstGeom prst="rect">
            <a:avLst/>
          </a:prstGeom>
        </p:spPr>
        <p:txBody>
          <a:bodyPr vert="horz" wrap="square" lIns="0" tIns="13335" rIns="0" bIns="0" rtlCol="0">
            <a:spAutoFit/>
          </a:bodyPr>
          <a:lstStyle/>
          <a:p>
            <a:pPr marL="12700">
              <a:lnSpc>
                <a:spcPct val="100000"/>
              </a:lnSpc>
              <a:spcBef>
                <a:spcPts val="105"/>
              </a:spcBef>
            </a:pPr>
            <a:r>
              <a:rPr sz="2000" b="1" spc="-5" dirty="0">
                <a:latin typeface="Carlito"/>
                <a:cs typeface="Carlito"/>
              </a:rPr>
              <a:t>Copy Right, Patent, Design and Trademark</a:t>
            </a:r>
            <a:r>
              <a:rPr sz="2000" b="1" spc="25" dirty="0">
                <a:latin typeface="Carlito"/>
                <a:cs typeface="Carlito"/>
              </a:rPr>
              <a:t> </a:t>
            </a:r>
            <a:r>
              <a:rPr sz="2000" b="1" spc="-5" dirty="0">
                <a:latin typeface="Carlito"/>
                <a:cs typeface="Carlito"/>
              </a:rPr>
              <a:t>Comparison</a:t>
            </a:r>
            <a:endParaRPr sz="2000">
              <a:latin typeface="Carlito"/>
              <a:cs typeface="Carlito"/>
            </a:endParaRPr>
          </a:p>
        </p:txBody>
      </p:sp>
      <p:graphicFrame>
        <p:nvGraphicFramePr>
          <p:cNvPr id="3" name="object 3"/>
          <p:cNvGraphicFramePr>
            <a:graphicFrameLocks noGrp="1"/>
          </p:cNvGraphicFramePr>
          <p:nvPr/>
        </p:nvGraphicFramePr>
        <p:xfrm>
          <a:off x="12191" y="754633"/>
          <a:ext cx="9067165" cy="1689100"/>
        </p:xfrm>
        <a:graphic>
          <a:graphicData uri="http://schemas.openxmlformats.org/drawingml/2006/table">
            <a:tbl>
              <a:tblPr firstRow="1" bandRow="1">
                <a:tableStyleId>{2D5ABB26-0587-4C30-8999-92F81FD0307C}</a:tableStyleId>
              </a:tblPr>
              <a:tblGrid>
                <a:gridCol w="316230">
                  <a:extLst>
                    <a:ext uri="{9D8B030D-6E8A-4147-A177-3AD203B41FA5}">
                      <a16:colId xmlns:a16="http://schemas.microsoft.com/office/drawing/2014/main" val="20000"/>
                    </a:ext>
                  </a:extLst>
                </a:gridCol>
                <a:gridCol w="933450">
                  <a:extLst>
                    <a:ext uri="{9D8B030D-6E8A-4147-A177-3AD203B41FA5}">
                      <a16:colId xmlns:a16="http://schemas.microsoft.com/office/drawing/2014/main" val="20001"/>
                    </a:ext>
                  </a:extLst>
                </a:gridCol>
                <a:gridCol w="2531110">
                  <a:extLst>
                    <a:ext uri="{9D8B030D-6E8A-4147-A177-3AD203B41FA5}">
                      <a16:colId xmlns:a16="http://schemas.microsoft.com/office/drawing/2014/main" val="20002"/>
                    </a:ext>
                  </a:extLst>
                </a:gridCol>
                <a:gridCol w="1678939">
                  <a:extLst>
                    <a:ext uri="{9D8B030D-6E8A-4147-A177-3AD203B41FA5}">
                      <a16:colId xmlns:a16="http://schemas.microsoft.com/office/drawing/2014/main" val="20003"/>
                    </a:ext>
                  </a:extLst>
                </a:gridCol>
                <a:gridCol w="1695450">
                  <a:extLst>
                    <a:ext uri="{9D8B030D-6E8A-4147-A177-3AD203B41FA5}">
                      <a16:colId xmlns:a16="http://schemas.microsoft.com/office/drawing/2014/main" val="20004"/>
                    </a:ext>
                  </a:extLst>
                </a:gridCol>
                <a:gridCol w="1907540">
                  <a:extLst>
                    <a:ext uri="{9D8B030D-6E8A-4147-A177-3AD203B41FA5}">
                      <a16:colId xmlns:a16="http://schemas.microsoft.com/office/drawing/2014/main" val="20005"/>
                    </a:ext>
                  </a:extLst>
                </a:gridCol>
              </a:tblGrid>
              <a:tr h="472440">
                <a:tc>
                  <a:txBody>
                    <a:bodyPr/>
                    <a:lstStyle/>
                    <a:p>
                      <a:pPr marR="5715" algn="ctr">
                        <a:lnSpc>
                          <a:spcPct val="100000"/>
                        </a:lnSpc>
                        <a:spcBef>
                          <a:spcPts val="300"/>
                        </a:spcBef>
                      </a:pPr>
                      <a:r>
                        <a:rPr sz="1200" b="1" dirty="0">
                          <a:solidFill>
                            <a:srgbClr val="FFFFFF"/>
                          </a:solidFill>
                          <a:latin typeface="Carlito"/>
                          <a:cs typeface="Carlito"/>
                        </a:rPr>
                        <a:t>5</a:t>
                      </a:r>
                      <a:endParaRPr sz="1200">
                        <a:latin typeface="Carlito"/>
                        <a:cs typeface="Carlito"/>
                      </a:endParaRPr>
                    </a:p>
                  </a:txBody>
                  <a:tcPr marL="0" marR="0" marT="38100" marB="0">
                    <a:lnR w="12700">
                      <a:solidFill>
                        <a:srgbClr val="FFFFFF"/>
                      </a:solidFill>
                      <a:prstDash val="solid"/>
                    </a:lnR>
                    <a:lnB w="12700">
                      <a:solidFill>
                        <a:srgbClr val="FFFFFF"/>
                      </a:solidFill>
                      <a:prstDash val="solid"/>
                    </a:lnB>
                    <a:solidFill>
                      <a:srgbClr val="4F81BC"/>
                    </a:solidFill>
                  </a:tcPr>
                </a:tc>
                <a:tc>
                  <a:txBody>
                    <a:bodyPr/>
                    <a:lstStyle/>
                    <a:p>
                      <a:pPr marL="6350" marR="267335">
                        <a:lnSpc>
                          <a:spcPct val="101699"/>
                        </a:lnSpc>
                        <a:spcBef>
                          <a:spcPts val="275"/>
                        </a:spcBef>
                      </a:pPr>
                      <a:r>
                        <a:rPr sz="1200" dirty="0">
                          <a:latin typeface="Carlito"/>
                          <a:cs typeface="Carlito"/>
                        </a:rPr>
                        <a:t>Start </a:t>
                      </a:r>
                      <a:r>
                        <a:rPr sz="1200" spc="-5" dirty="0">
                          <a:latin typeface="Carlito"/>
                          <a:cs typeface="Carlito"/>
                        </a:rPr>
                        <a:t>of  </a:t>
                      </a:r>
                      <a:r>
                        <a:rPr sz="1200" dirty="0">
                          <a:latin typeface="Carlito"/>
                          <a:cs typeface="Carlito"/>
                        </a:rPr>
                        <a:t>pro</a:t>
                      </a:r>
                      <a:r>
                        <a:rPr sz="1200" spc="-10" dirty="0">
                          <a:latin typeface="Carlito"/>
                          <a:cs typeface="Carlito"/>
                        </a:rPr>
                        <a:t>t</a:t>
                      </a:r>
                      <a:r>
                        <a:rPr sz="1200" dirty="0">
                          <a:latin typeface="Carlito"/>
                          <a:cs typeface="Carlito"/>
                        </a:rPr>
                        <a:t>ecti</a:t>
                      </a:r>
                      <a:r>
                        <a:rPr sz="1200" spc="-10" dirty="0">
                          <a:latin typeface="Carlito"/>
                          <a:cs typeface="Carlito"/>
                        </a:rPr>
                        <a:t>o</a:t>
                      </a:r>
                      <a:r>
                        <a:rPr sz="1200" dirty="0">
                          <a:latin typeface="Carlito"/>
                          <a:cs typeface="Carlito"/>
                        </a:rPr>
                        <a:t>n</a:t>
                      </a:r>
                      <a:endParaRPr sz="1200">
                        <a:latin typeface="Carlito"/>
                        <a:cs typeface="Carlito"/>
                      </a:endParaRPr>
                    </a:p>
                  </a:txBody>
                  <a:tcPr marL="0" marR="0" marT="34925" marB="0">
                    <a:lnL w="12700">
                      <a:solidFill>
                        <a:srgbClr val="FFFFFF"/>
                      </a:solidFill>
                      <a:prstDash val="solid"/>
                    </a:lnL>
                    <a:lnR w="12700">
                      <a:solidFill>
                        <a:srgbClr val="FFFFFF"/>
                      </a:solidFill>
                      <a:prstDash val="solid"/>
                    </a:lnR>
                    <a:lnB w="12700">
                      <a:solidFill>
                        <a:srgbClr val="FFFFFF"/>
                      </a:solidFill>
                      <a:prstDash val="solid"/>
                    </a:lnB>
                    <a:solidFill>
                      <a:srgbClr val="D0D7E8"/>
                    </a:solidFill>
                  </a:tcPr>
                </a:tc>
                <a:tc>
                  <a:txBody>
                    <a:bodyPr/>
                    <a:lstStyle/>
                    <a:p>
                      <a:pPr marL="5715" marR="86360">
                        <a:lnSpc>
                          <a:spcPct val="101699"/>
                        </a:lnSpc>
                        <a:spcBef>
                          <a:spcPts val="275"/>
                        </a:spcBef>
                      </a:pPr>
                      <a:r>
                        <a:rPr sz="1200" dirty="0">
                          <a:latin typeface="Carlito"/>
                          <a:cs typeface="Carlito"/>
                        </a:rPr>
                        <a:t>As </a:t>
                      </a:r>
                      <a:r>
                        <a:rPr sz="1200" spc="-5" dirty="0">
                          <a:latin typeface="Carlito"/>
                          <a:cs typeface="Carlito"/>
                        </a:rPr>
                        <a:t>soon </a:t>
                      </a:r>
                      <a:r>
                        <a:rPr sz="1200" dirty="0">
                          <a:latin typeface="Carlito"/>
                          <a:cs typeface="Carlito"/>
                        </a:rPr>
                        <a:t>as </a:t>
                      </a:r>
                      <a:r>
                        <a:rPr sz="1200" spc="-5" dirty="0">
                          <a:latin typeface="Carlito"/>
                          <a:cs typeface="Carlito"/>
                        </a:rPr>
                        <a:t>work </a:t>
                      </a:r>
                      <a:r>
                        <a:rPr sz="1200" dirty="0">
                          <a:latin typeface="Carlito"/>
                          <a:cs typeface="Carlito"/>
                        </a:rPr>
                        <a:t>is </a:t>
                      </a:r>
                      <a:r>
                        <a:rPr sz="1200" spc="-5" dirty="0">
                          <a:latin typeface="Carlito"/>
                          <a:cs typeface="Carlito"/>
                        </a:rPr>
                        <a:t>created (registration  </a:t>
                      </a:r>
                      <a:r>
                        <a:rPr sz="1200" dirty="0">
                          <a:latin typeface="Carlito"/>
                          <a:cs typeface="Carlito"/>
                        </a:rPr>
                        <a:t>is</a:t>
                      </a:r>
                      <a:r>
                        <a:rPr sz="1200" spc="-5" dirty="0">
                          <a:latin typeface="Carlito"/>
                          <a:cs typeface="Carlito"/>
                        </a:rPr>
                        <a:t> optional)</a:t>
                      </a:r>
                      <a:endParaRPr sz="1200">
                        <a:latin typeface="Carlito"/>
                        <a:cs typeface="Carlito"/>
                      </a:endParaRPr>
                    </a:p>
                  </a:txBody>
                  <a:tcPr marL="0" marR="0" marT="34925" marB="0">
                    <a:lnL w="12700">
                      <a:solidFill>
                        <a:srgbClr val="FFFFFF"/>
                      </a:solidFill>
                      <a:prstDash val="solid"/>
                    </a:lnL>
                    <a:lnR w="12700">
                      <a:solidFill>
                        <a:srgbClr val="FFFFFF"/>
                      </a:solidFill>
                      <a:prstDash val="solid"/>
                    </a:lnR>
                    <a:lnB w="12700">
                      <a:solidFill>
                        <a:srgbClr val="FFFFFF"/>
                      </a:solidFill>
                      <a:prstDash val="solid"/>
                    </a:lnB>
                    <a:solidFill>
                      <a:srgbClr val="D0D7E8"/>
                    </a:solidFill>
                  </a:tcPr>
                </a:tc>
                <a:tc>
                  <a:txBody>
                    <a:bodyPr/>
                    <a:lstStyle/>
                    <a:p>
                      <a:pPr marL="7620">
                        <a:lnSpc>
                          <a:spcPct val="101699"/>
                        </a:lnSpc>
                        <a:spcBef>
                          <a:spcPts val="275"/>
                        </a:spcBef>
                      </a:pPr>
                      <a:r>
                        <a:rPr sz="1200" spc="-5" dirty="0">
                          <a:latin typeface="Carlito"/>
                          <a:cs typeface="Carlito"/>
                        </a:rPr>
                        <a:t>From patent application  registration date</a:t>
                      </a:r>
                      <a:endParaRPr sz="1200">
                        <a:latin typeface="Carlito"/>
                        <a:cs typeface="Carlito"/>
                      </a:endParaRPr>
                    </a:p>
                  </a:txBody>
                  <a:tcPr marL="0" marR="0" marT="34925" marB="0">
                    <a:lnL w="12700">
                      <a:solidFill>
                        <a:srgbClr val="FFFFFF"/>
                      </a:solidFill>
                      <a:prstDash val="solid"/>
                    </a:lnL>
                    <a:lnR w="12700">
                      <a:solidFill>
                        <a:srgbClr val="FFFFFF"/>
                      </a:solidFill>
                      <a:prstDash val="solid"/>
                    </a:lnR>
                    <a:lnB w="12700">
                      <a:solidFill>
                        <a:srgbClr val="FFFFFF"/>
                      </a:solidFill>
                      <a:prstDash val="solid"/>
                    </a:lnB>
                    <a:solidFill>
                      <a:srgbClr val="D0D7E8"/>
                    </a:solidFill>
                  </a:tcPr>
                </a:tc>
                <a:tc>
                  <a:txBody>
                    <a:bodyPr/>
                    <a:lstStyle/>
                    <a:p>
                      <a:pPr marL="5715" marR="635">
                        <a:lnSpc>
                          <a:spcPct val="101699"/>
                        </a:lnSpc>
                        <a:spcBef>
                          <a:spcPts val="275"/>
                        </a:spcBef>
                        <a:tabLst>
                          <a:tab pos="465455" algn="l"/>
                          <a:tab pos="1003300" algn="l"/>
                        </a:tabLst>
                      </a:pPr>
                      <a:r>
                        <a:rPr sz="1200" spc="-5" dirty="0">
                          <a:latin typeface="Carlito"/>
                          <a:cs typeface="Carlito"/>
                        </a:rPr>
                        <a:t>Fr</a:t>
                      </a:r>
                      <a:r>
                        <a:rPr sz="1200" dirty="0">
                          <a:latin typeface="Carlito"/>
                          <a:cs typeface="Carlito"/>
                        </a:rPr>
                        <a:t>om	design	</a:t>
                      </a:r>
                      <a:r>
                        <a:rPr sz="1200" spc="-15" dirty="0">
                          <a:latin typeface="Carlito"/>
                          <a:cs typeface="Carlito"/>
                        </a:rPr>
                        <a:t>a</a:t>
                      </a:r>
                      <a:r>
                        <a:rPr sz="1200" dirty="0">
                          <a:latin typeface="Carlito"/>
                          <a:cs typeface="Carlito"/>
                        </a:rPr>
                        <a:t>ppli</a:t>
                      </a:r>
                      <a:r>
                        <a:rPr sz="1200" spc="-5" dirty="0">
                          <a:latin typeface="Carlito"/>
                          <a:cs typeface="Carlito"/>
                        </a:rPr>
                        <a:t>c</a:t>
                      </a:r>
                      <a:r>
                        <a:rPr sz="1200" spc="-15" dirty="0">
                          <a:latin typeface="Carlito"/>
                          <a:cs typeface="Carlito"/>
                        </a:rPr>
                        <a:t>a</a:t>
                      </a:r>
                      <a:r>
                        <a:rPr sz="1200" dirty="0">
                          <a:latin typeface="Carlito"/>
                          <a:cs typeface="Carlito"/>
                        </a:rPr>
                        <a:t>t</a:t>
                      </a:r>
                      <a:r>
                        <a:rPr sz="1200" spc="-15" dirty="0">
                          <a:latin typeface="Carlito"/>
                          <a:cs typeface="Carlito"/>
                        </a:rPr>
                        <a:t>i</a:t>
                      </a:r>
                      <a:r>
                        <a:rPr sz="1200" spc="-5" dirty="0">
                          <a:latin typeface="Carlito"/>
                          <a:cs typeface="Carlito"/>
                        </a:rPr>
                        <a:t>on  registration date</a:t>
                      </a:r>
                      <a:endParaRPr sz="1200">
                        <a:latin typeface="Carlito"/>
                        <a:cs typeface="Carlito"/>
                      </a:endParaRPr>
                    </a:p>
                  </a:txBody>
                  <a:tcPr marL="0" marR="0" marT="34925" marB="0">
                    <a:lnL w="12700">
                      <a:solidFill>
                        <a:srgbClr val="FFFFFF"/>
                      </a:solidFill>
                      <a:prstDash val="solid"/>
                    </a:lnL>
                    <a:lnR w="12700">
                      <a:solidFill>
                        <a:srgbClr val="FFFFFF"/>
                      </a:solidFill>
                      <a:prstDash val="solid"/>
                    </a:lnR>
                    <a:lnB w="12700">
                      <a:solidFill>
                        <a:srgbClr val="FFFFFF"/>
                      </a:solidFill>
                      <a:prstDash val="solid"/>
                    </a:lnB>
                    <a:solidFill>
                      <a:srgbClr val="D0D7E8"/>
                    </a:solidFill>
                  </a:tcPr>
                </a:tc>
                <a:tc>
                  <a:txBody>
                    <a:bodyPr/>
                    <a:lstStyle/>
                    <a:p>
                      <a:pPr marL="8890">
                        <a:lnSpc>
                          <a:spcPct val="101699"/>
                        </a:lnSpc>
                        <a:spcBef>
                          <a:spcPts val="275"/>
                        </a:spcBef>
                      </a:pPr>
                      <a:r>
                        <a:rPr sz="1200" spc="-5" dirty="0">
                          <a:latin typeface="Carlito"/>
                          <a:cs typeface="Carlito"/>
                        </a:rPr>
                        <a:t>From trademark application  registration date</a:t>
                      </a:r>
                      <a:endParaRPr sz="1200">
                        <a:latin typeface="Carlito"/>
                        <a:cs typeface="Carlito"/>
                      </a:endParaRPr>
                    </a:p>
                  </a:txBody>
                  <a:tcPr marL="0" marR="0" marT="34925" marB="0">
                    <a:lnL w="12700">
                      <a:solidFill>
                        <a:srgbClr val="FFFFFF"/>
                      </a:solidFill>
                      <a:prstDash val="solid"/>
                    </a:lnL>
                    <a:lnB w="12700">
                      <a:solidFill>
                        <a:srgbClr val="FFFFFF"/>
                      </a:solidFill>
                      <a:prstDash val="solid"/>
                    </a:lnB>
                    <a:solidFill>
                      <a:srgbClr val="D0D7E8"/>
                    </a:solidFill>
                  </a:tcPr>
                </a:tc>
                <a:extLst>
                  <a:ext uri="{0D108BD9-81ED-4DB2-BD59-A6C34878D82A}">
                    <a16:rowId xmlns:a16="http://schemas.microsoft.com/office/drawing/2014/main" val="10000"/>
                  </a:ext>
                </a:extLst>
              </a:tr>
              <a:tr h="266700">
                <a:tc>
                  <a:txBody>
                    <a:bodyPr/>
                    <a:lstStyle/>
                    <a:p>
                      <a:pPr marR="5715" algn="ctr">
                        <a:lnSpc>
                          <a:spcPct val="100000"/>
                        </a:lnSpc>
                        <a:spcBef>
                          <a:spcPts val="335"/>
                        </a:spcBef>
                      </a:pPr>
                      <a:r>
                        <a:rPr sz="1200" b="1" dirty="0">
                          <a:solidFill>
                            <a:srgbClr val="FFFFFF"/>
                          </a:solidFill>
                          <a:latin typeface="Carlito"/>
                          <a:cs typeface="Carlito"/>
                        </a:rPr>
                        <a:t>6</a:t>
                      </a:r>
                      <a:endParaRPr sz="1200">
                        <a:latin typeface="Carlito"/>
                        <a:cs typeface="Carlito"/>
                      </a:endParaRPr>
                    </a:p>
                  </a:txBody>
                  <a:tcPr marL="0" marR="0" marT="42545" marB="0">
                    <a:lnR w="12700">
                      <a:solidFill>
                        <a:srgbClr val="FFFFFF"/>
                      </a:solidFill>
                      <a:prstDash val="solid"/>
                    </a:lnR>
                    <a:lnT w="12700">
                      <a:solidFill>
                        <a:srgbClr val="FFFFFF"/>
                      </a:solidFill>
                      <a:prstDash val="solid"/>
                    </a:lnT>
                    <a:lnB w="12700">
                      <a:solidFill>
                        <a:srgbClr val="FFFFFF"/>
                      </a:solidFill>
                      <a:prstDash val="solid"/>
                    </a:lnB>
                    <a:solidFill>
                      <a:srgbClr val="4F81BC"/>
                    </a:solidFill>
                  </a:tcPr>
                </a:tc>
                <a:tc>
                  <a:txBody>
                    <a:bodyPr/>
                    <a:lstStyle/>
                    <a:p>
                      <a:pPr marR="100965" algn="ctr">
                        <a:lnSpc>
                          <a:spcPct val="100000"/>
                        </a:lnSpc>
                        <a:spcBef>
                          <a:spcPts val="335"/>
                        </a:spcBef>
                      </a:pPr>
                      <a:r>
                        <a:rPr sz="1200" dirty="0">
                          <a:latin typeface="Carlito"/>
                          <a:cs typeface="Carlito"/>
                        </a:rPr>
                        <a:t>Require</a:t>
                      </a:r>
                      <a:r>
                        <a:rPr sz="1200" spc="-10" dirty="0">
                          <a:latin typeface="Carlito"/>
                          <a:cs typeface="Carlito"/>
                        </a:rPr>
                        <a:t>m</a:t>
                      </a:r>
                      <a:r>
                        <a:rPr sz="1200" dirty="0">
                          <a:latin typeface="Carlito"/>
                          <a:cs typeface="Carlito"/>
                        </a:rPr>
                        <a:t>e</a:t>
                      </a:r>
                      <a:r>
                        <a:rPr sz="1200" spc="-5" dirty="0">
                          <a:latin typeface="Carlito"/>
                          <a:cs typeface="Carlito"/>
                        </a:rPr>
                        <a:t>n</a:t>
                      </a:r>
                      <a:r>
                        <a:rPr sz="1200" dirty="0">
                          <a:latin typeface="Carlito"/>
                          <a:cs typeface="Carlito"/>
                        </a:rPr>
                        <a:t>t</a:t>
                      </a:r>
                      <a:endParaRPr sz="1200">
                        <a:latin typeface="Carlito"/>
                        <a:cs typeface="Carlito"/>
                      </a:endParaRPr>
                    </a:p>
                  </a:txBody>
                  <a:tcPr marL="0" marR="0" marT="425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5715">
                        <a:lnSpc>
                          <a:spcPct val="100000"/>
                        </a:lnSpc>
                        <a:spcBef>
                          <a:spcPts val="335"/>
                        </a:spcBef>
                      </a:pPr>
                      <a:r>
                        <a:rPr sz="1200" spc="-5" dirty="0">
                          <a:latin typeface="Carlito"/>
                          <a:cs typeface="Carlito"/>
                        </a:rPr>
                        <a:t>Original</a:t>
                      </a:r>
                      <a:endParaRPr sz="1200">
                        <a:latin typeface="Carlito"/>
                        <a:cs typeface="Carlito"/>
                      </a:endParaRPr>
                    </a:p>
                  </a:txBody>
                  <a:tcPr marL="0" marR="0" marT="425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7620">
                        <a:lnSpc>
                          <a:spcPct val="100000"/>
                        </a:lnSpc>
                        <a:spcBef>
                          <a:spcPts val="335"/>
                        </a:spcBef>
                      </a:pPr>
                      <a:r>
                        <a:rPr sz="1200" spc="-5" dirty="0">
                          <a:latin typeface="Carlito"/>
                          <a:cs typeface="Carlito"/>
                        </a:rPr>
                        <a:t>Novel/non-obvious,</a:t>
                      </a:r>
                      <a:r>
                        <a:rPr sz="1200" spc="-30" dirty="0">
                          <a:latin typeface="Carlito"/>
                          <a:cs typeface="Carlito"/>
                        </a:rPr>
                        <a:t> </a:t>
                      </a:r>
                      <a:r>
                        <a:rPr sz="1200" spc="-5" dirty="0">
                          <a:latin typeface="Carlito"/>
                          <a:cs typeface="Carlito"/>
                        </a:rPr>
                        <a:t>useful</a:t>
                      </a:r>
                      <a:endParaRPr sz="1200">
                        <a:latin typeface="Carlito"/>
                        <a:cs typeface="Carlito"/>
                      </a:endParaRPr>
                    </a:p>
                  </a:txBody>
                  <a:tcPr marL="0" marR="0" marT="425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5715">
                        <a:lnSpc>
                          <a:spcPct val="100000"/>
                        </a:lnSpc>
                        <a:spcBef>
                          <a:spcPts val="335"/>
                        </a:spcBef>
                      </a:pPr>
                      <a:r>
                        <a:rPr sz="1200" dirty="0">
                          <a:latin typeface="Carlito"/>
                          <a:cs typeface="Carlito"/>
                        </a:rPr>
                        <a:t>New and</a:t>
                      </a:r>
                      <a:r>
                        <a:rPr sz="1200" spc="-5" dirty="0">
                          <a:latin typeface="Carlito"/>
                          <a:cs typeface="Carlito"/>
                        </a:rPr>
                        <a:t> different</a:t>
                      </a:r>
                      <a:endParaRPr sz="1200">
                        <a:latin typeface="Carlito"/>
                        <a:cs typeface="Carlito"/>
                      </a:endParaRPr>
                    </a:p>
                  </a:txBody>
                  <a:tcPr marL="0" marR="0" marT="425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890" marR="3175">
                        <a:lnSpc>
                          <a:spcPct val="100000"/>
                        </a:lnSpc>
                        <a:spcBef>
                          <a:spcPts val="335"/>
                        </a:spcBef>
                      </a:pPr>
                      <a:r>
                        <a:rPr sz="1200" dirty="0">
                          <a:latin typeface="Carlito"/>
                          <a:cs typeface="Carlito"/>
                        </a:rPr>
                        <a:t>New and</a:t>
                      </a:r>
                      <a:r>
                        <a:rPr sz="1200" spc="-5" dirty="0">
                          <a:latin typeface="Carlito"/>
                          <a:cs typeface="Carlito"/>
                        </a:rPr>
                        <a:t> different</a:t>
                      </a:r>
                      <a:endParaRPr sz="1200">
                        <a:latin typeface="Carlito"/>
                        <a:cs typeface="Carlito"/>
                      </a:endParaRPr>
                    </a:p>
                  </a:txBody>
                  <a:tcPr marL="0" marR="0" marT="42545" marB="0">
                    <a:lnL w="12700">
                      <a:solidFill>
                        <a:srgbClr val="FFFFFF"/>
                      </a:solidFill>
                      <a:prstDash val="solid"/>
                    </a:lnL>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1"/>
                  </a:ext>
                </a:extLst>
              </a:tr>
              <a:tr h="689228">
                <a:tc>
                  <a:txBody>
                    <a:bodyPr/>
                    <a:lstStyle/>
                    <a:p>
                      <a:pPr marR="5715" algn="ctr">
                        <a:lnSpc>
                          <a:spcPct val="100000"/>
                        </a:lnSpc>
                        <a:spcBef>
                          <a:spcPts val="345"/>
                        </a:spcBef>
                      </a:pPr>
                      <a:r>
                        <a:rPr sz="1200" b="1" dirty="0">
                          <a:solidFill>
                            <a:srgbClr val="FFFFFF"/>
                          </a:solidFill>
                          <a:latin typeface="Carlito"/>
                          <a:cs typeface="Carlito"/>
                        </a:rPr>
                        <a:t>7</a:t>
                      </a:r>
                      <a:endParaRPr sz="1200">
                        <a:latin typeface="Carlito"/>
                        <a:cs typeface="Carlito"/>
                      </a:endParaRPr>
                    </a:p>
                  </a:txBody>
                  <a:tcPr marL="0" marR="0" marT="43815" marB="0">
                    <a:lnR w="12700">
                      <a:solidFill>
                        <a:srgbClr val="FFFFFF"/>
                      </a:solidFill>
                      <a:prstDash val="solid"/>
                    </a:lnR>
                    <a:lnT w="12700">
                      <a:solidFill>
                        <a:srgbClr val="FFFFFF"/>
                      </a:solidFill>
                      <a:prstDash val="solid"/>
                    </a:lnT>
                    <a:lnB w="12700">
                      <a:solidFill>
                        <a:srgbClr val="FFFFFF"/>
                      </a:solidFill>
                      <a:prstDash val="solid"/>
                    </a:lnB>
                    <a:solidFill>
                      <a:srgbClr val="4F81BC"/>
                    </a:solidFill>
                  </a:tcPr>
                </a:tc>
                <a:tc>
                  <a:txBody>
                    <a:bodyPr/>
                    <a:lstStyle/>
                    <a:p>
                      <a:pPr marL="6350" marR="24130">
                        <a:lnSpc>
                          <a:spcPct val="101699"/>
                        </a:lnSpc>
                        <a:spcBef>
                          <a:spcPts val="320"/>
                        </a:spcBef>
                      </a:pPr>
                      <a:r>
                        <a:rPr sz="1200" dirty="0">
                          <a:latin typeface="Carlito"/>
                          <a:cs typeface="Carlito"/>
                        </a:rPr>
                        <a:t>Application,  </a:t>
                      </a:r>
                      <a:r>
                        <a:rPr sz="1200" spc="-5" dirty="0">
                          <a:latin typeface="Carlito"/>
                          <a:cs typeface="Carlito"/>
                        </a:rPr>
                        <a:t>registration  </a:t>
                      </a:r>
                      <a:r>
                        <a:rPr sz="1200" dirty="0">
                          <a:latin typeface="Carlito"/>
                          <a:cs typeface="Carlito"/>
                        </a:rPr>
                        <a:t>and renew</a:t>
                      </a:r>
                      <a:r>
                        <a:rPr sz="1200" spc="-105" dirty="0">
                          <a:latin typeface="Carlito"/>
                          <a:cs typeface="Carlito"/>
                        </a:rPr>
                        <a:t> </a:t>
                      </a:r>
                      <a:r>
                        <a:rPr sz="1200" dirty="0">
                          <a:latin typeface="Carlito"/>
                          <a:cs typeface="Carlito"/>
                        </a:rPr>
                        <a:t>fee</a:t>
                      </a:r>
                      <a:endParaRPr sz="1200">
                        <a:latin typeface="Carlito"/>
                        <a:cs typeface="Carlito"/>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a:lnSpc>
                          <a:spcPct val="100000"/>
                        </a:lnSpc>
                      </a:pPr>
                      <a:endParaRPr sz="12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7620">
                        <a:lnSpc>
                          <a:spcPct val="100000"/>
                        </a:lnSpc>
                        <a:spcBef>
                          <a:spcPts val="345"/>
                        </a:spcBef>
                      </a:pPr>
                      <a:r>
                        <a:rPr sz="1200" spc="-5" dirty="0">
                          <a:latin typeface="Carlito"/>
                          <a:cs typeface="Carlito"/>
                        </a:rPr>
                        <a:t>Rs. </a:t>
                      </a:r>
                      <a:r>
                        <a:rPr sz="1200" dirty="0">
                          <a:latin typeface="Carlito"/>
                          <a:cs typeface="Carlito"/>
                        </a:rPr>
                        <a:t>100; </a:t>
                      </a:r>
                      <a:r>
                        <a:rPr sz="1200" spc="-5" dirty="0">
                          <a:latin typeface="Carlito"/>
                          <a:cs typeface="Carlito"/>
                        </a:rPr>
                        <a:t>1000;</a:t>
                      </a:r>
                      <a:r>
                        <a:rPr sz="1200" spc="-10" dirty="0">
                          <a:latin typeface="Carlito"/>
                          <a:cs typeface="Carlito"/>
                        </a:rPr>
                        <a:t> </a:t>
                      </a:r>
                      <a:r>
                        <a:rPr sz="1200" spc="-5" dirty="0">
                          <a:latin typeface="Carlito"/>
                          <a:cs typeface="Carlito"/>
                        </a:rPr>
                        <a:t>300</a:t>
                      </a:r>
                      <a:endParaRPr sz="1200">
                        <a:latin typeface="Carlito"/>
                        <a:cs typeface="Carlito"/>
                      </a:endParaRPr>
                    </a:p>
                  </a:txBody>
                  <a:tcPr marL="0" marR="0" marT="438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5715">
                        <a:lnSpc>
                          <a:spcPct val="100000"/>
                        </a:lnSpc>
                        <a:spcBef>
                          <a:spcPts val="345"/>
                        </a:spcBef>
                      </a:pPr>
                      <a:r>
                        <a:rPr sz="1200" spc="-5" dirty="0">
                          <a:latin typeface="Carlito"/>
                          <a:cs typeface="Carlito"/>
                        </a:rPr>
                        <a:t>Rs. </a:t>
                      </a:r>
                      <a:r>
                        <a:rPr sz="1200" dirty="0">
                          <a:latin typeface="Carlito"/>
                          <a:cs typeface="Carlito"/>
                        </a:rPr>
                        <a:t>100; 700;</a:t>
                      </a:r>
                      <a:r>
                        <a:rPr sz="1200" spc="-20" dirty="0">
                          <a:latin typeface="Carlito"/>
                          <a:cs typeface="Carlito"/>
                        </a:rPr>
                        <a:t> </a:t>
                      </a:r>
                      <a:r>
                        <a:rPr sz="1200" spc="-5" dirty="0">
                          <a:latin typeface="Carlito"/>
                          <a:cs typeface="Carlito"/>
                        </a:rPr>
                        <a:t>200</a:t>
                      </a:r>
                      <a:endParaRPr sz="1200">
                        <a:latin typeface="Carlito"/>
                        <a:cs typeface="Carlito"/>
                      </a:endParaRPr>
                    </a:p>
                  </a:txBody>
                  <a:tcPr marL="0" marR="0" marT="438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890" marR="3175">
                        <a:lnSpc>
                          <a:spcPct val="100000"/>
                        </a:lnSpc>
                        <a:spcBef>
                          <a:spcPts val="345"/>
                        </a:spcBef>
                      </a:pPr>
                      <a:r>
                        <a:rPr sz="1200" spc="-5" dirty="0">
                          <a:latin typeface="Carlito"/>
                          <a:cs typeface="Carlito"/>
                        </a:rPr>
                        <a:t>Rs. </a:t>
                      </a:r>
                      <a:r>
                        <a:rPr sz="1200" dirty="0">
                          <a:latin typeface="Carlito"/>
                          <a:cs typeface="Carlito"/>
                        </a:rPr>
                        <a:t>100; 400;</a:t>
                      </a:r>
                      <a:r>
                        <a:rPr sz="1200" spc="-20" dirty="0">
                          <a:latin typeface="Carlito"/>
                          <a:cs typeface="Carlito"/>
                        </a:rPr>
                        <a:t> </a:t>
                      </a:r>
                      <a:r>
                        <a:rPr sz="1200" spc="-5" dirty="0">
                          <a:latin typeface="Carlito"/>
                          <a:cs typeface="Carlito"/>
                        </a:rPr>
                        <a:t>150</a:t>
                      </a:r>
                      <a:endParaRPr sz="1200">
                        <a:latin typeface="Carlito"/>
                        <a:cs typeface="Carlito"/>
                      </a:endParaRPr>
                    </a:p>
                  </a:txBody>
                  <a:tcPr marL="0" marR="0" marT="43815" marB="0">
                    <a:lnL w="12700">
                      <a:solidFill>
                        <a:srgbClr val="FFFFFF"/>
                      </a:solidFill>
                      <a:prstDash val="solid"/>
                    </a:lnL>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2"/>
                  </a:ext>
                </a:extLst>
              </a:tr>
              <a:tr h="260603">
                <a:tc>
                  <a:txBody>
                    <a:bodyPr/>
                    <a:lstStyle/>
                    <a:p>
                      <a:pPr marR="5715" algn="ctr">
                        <a:lnSpc>
                          <a:spcPct val="100000"/>
                        </a:lnSpc>
                        <a:spcBef>
                          <a:spcPts val="335"/>
                        </a:spcBef>
                      </a:pPr>
                      <a:r>
                        <a:rPr sz="1200" b="1" dirty="0">
                          <a:solidFill>
                            <a:srgbClr val="FFFFFF"/>
                          </a:solidFill>
                          <a:latin typeface="Carlito"/>
                          <a:cs typeface="Carlito"/>
                        </a:rPr>
                        <a:t>8</a:t>
                      </a:r>
                      <a:endParaRPr sz="1200">
                        <a:latin typeface="Carlito"/>
                        <a:cs typeface="Carlito"/>
                      </a:endParaRPr>
                    </a:p>
                  </a:txBody>
                  <a:tcPr marL="0" marR="0" marT="42545" marB="0">
                    <a:lnR w="12700">
                      <a:solidFill>
                        <a:srgbClr val="FFFFFF"/>
                      </a:solidFill>
                      <a:prstDash val="solid"/>
                    </a:lnR>
                    <a:lnT w="12700">
                      <a:solidFill>
                        <a:srgbClr val="FFFFFF"/>
                      </a:solidFill>
                      <a:prstDash val="solid"/>
                    </a:lnT>
                    <a:solidFill>
                      <a:srgbClr val="4F81BC"/>
                    </a:solidFill>
                  </a:tcPr>
                </a:tc>
                <a:tc>
                  <a:txBody>
                    <a:bodyPr/>
                    <a:lstStyle/>
                    <a:p>
                      <a:pPr marR="32384" algn="ctr">
                        <a:lnSpc>
                          <a:spcPct val="100000"/>
                        </a:lnSpc>
                        <a:spcBef>
                          <a:spcPts val="335"/>
                        </a:spcBef>
                      </a:pPr>
                      <a:r>
                        <a:rPr sz="1200" dirty="0">
                          <a:latin typeface="Carlito"/>
                          <a:cs typeface="Carlito"/>
                        </a:rPr>
                        <a:t>Governing</a:t>
                      </a:r>
                      <a:r>
                        <a:rPr sz="1200" spc="-90" dirty="0">
                          <a:latin typeface="Carlito"/>
                          <a:cs typeface="Carlito"/>
                        </a:rPr>
                        <a:t> </a:t>
                      </a:r>
                      <a:r>
                        <a:rPr sz="1200" dirty="0">
                          <a:latin typeface="Carlito"/>
                          <a:cs typeface="Carlito"/>
                        </a:rPr>
                        <a:t>Act</a:t>
                      </a:r>
                      <a:endParaRPr sz="1200">
                        <a:latin typeface="Carlito"/>
                        <a:cs typeface="Carlito"/>
                      </a:endParaRPr>
                    </a:p>
                  </a:txBody>
                  <a:tcPr marL="0" marR="0" marT="42545" marB="0">
                    <a:lnL w="12700">
                      <a:solidFill>
                        <a:srgbClr val="FFFFFF"/>
                      </a:solidFill>
                      <a:prstDash val="solid"/>
                    </a:lnL>
                    <a:lnR w="12700">
                      <a:solidFill>
                        <a:srgbClr val="FFFFFF"/>
                      </a:solidFill>
                      <a:prstDash val="solid"/>
                    </a:lnR>
                    <a:lnT w="12700">
                      <a:solidFill>
                        <a:srgbClr val="FFFFFF"/>
                      </a:solidFill>
                      <a:prstDash val="solid"/>
                    </a:lnT>
                    <a:solidFill>
                      <a:srgbClr val="E9ECF4"/>
                    </a:solidFill>
                  </a:tcPr>
                </a:tc>
                <a:tc>
                  <a:txBody>
                    <a:bodyPr/>
                    <a:lstStyle/>
                    <a:p>
                      <a:pPr marL="5715">
                        <a:lnSpc>
                          <a:spcPct val="100000"/>
                        </a:lnSpc>
                        <a:spcBef>
                          <a:spcPts val="335"/>
                        </a:spcBef>
                      </a:pPr>
                      <a:r>
                        <a:rPr sz="1200" spc="-5" dirty="0">
                          <a:latin typeface="Carlito"/>
                          <a:cs typeface="Carlito"/>
                        </a:rPr>
                        <a:t>Copy </a:t>
                      </a:r>
                      <a:r>
                        <a:rPr sz="1200" dirty="0">
                          <a:latin typeface="Carlito"/>
                          <a:cs typeface="Carlito"/>
                        </a:rPr>
                        <a:t>Right Act</a:t>
                      </a:r>
                      <a:r>
                        <a:rPr sz="1200" spc="-15" dirty="0">
                          <a:latin typeface="Carlito"/>
                          <a:cs typeface="Carlito"/>
                        </a:rPr>
                        <a:t> </a:t>
                      </a:r>
                      <a:r>
                        <a:rPr sz="1200" spc="-5" dirty="0">
                          <a:latin typeface="Carlito"/>
                          <a:cs typeface="Carlito"/>
                        </a:rPr>
                        <a:t>2059</a:t>
                      </a:r>
                      <a:endParaRPr sz="1200">
                        <a:latin typeface="Carlito"/>
                        <a:cs typeface="Carlito"/>
                      </a:endParaRPr>
                    </a:p>
                  </a:txBody>
                  <a:tcPr marL="0" marR="0" marT="42545" marB="0">
                    <a:lnL w="12700">
                      <a:solidFill>
                        <a:srgbClr val="FFFFFF"/>
                      </a:solidFill>
                      <a:prstDash val="solid"/>
                    </a:lnL>
                    <a:lnR w="12700">
                      <a:solidFill>
                        <a:srgbClr val="FFFFFF"/>
                      </a:solidFill>
                      <a:prstDash val="solid"/>
                    </a:lnR>
                    <a:lnT w="12700">
                      <a:solidFill>
                        <a:srgbClr val="FFFFFF"/>
                      </a:solidFill>
                      <a:prstDash val="solid"/>
                    </a:lnT>
                    <a:solidFill>
                      <a:srgbClr val="E9ECF4"/>
                    </a:solidFill>
                  </a:tcPr>
                </a:tc>
                <a:tc>
                  <a:txBody>
                    <a:bodyPr/>
                    <a:lstStyle/>
                    <a:p>
                      <a:pPr marL="7620">
                        <a:lnSpc>
                          <a:spcPct val="100000"/>
                        </a:lnSpc>
                        <a:spcBef>
                          <a:spcPts val="335"/>
                        </a:spcBef>
                      </a:pPr>
                      <a:r>
                        <a:rPr sz="1200" dirty="0">
                          <a:latin typeface="Carlito"/>
                          <a:cs typeface="Carlito"/>
                        </a:rPr>
                        <a:t>PDTA</a:t>
                      </a:r>
                      <a:r>
                        <a:rPr sz="1200" spc="-10" dirty="0">
                          <a:latin typeface="Carlito"/>
                          <a:cs typeface="Carlito"/>
                        </a:rPr>
                        <a:t> </a:t>
                      </a:r>
                      <a:r>
                        <a:rPr sz="1200" spc="-5" dirty="0">
                          <a:latin typeface="Carlito"/>
                          <a:cs typeface="Carlito"/>
                        </a:rPr>
                        <a:t>2022</a:t>
                      </a:r>
                      <a:endParaRPr sz="1200">
                        <a:latin typeface="Carlito"/>
                        <a:cs typeface="Carlito"/>
                      </a:endParaRPr>
                    </a:p>
                  </a:txBody>
                  <a:tcPr marL="0" marR="0" marT="42545" marB="0">
                    <a:lnL w="12700">
                      <a:solidFill>
                        <a:srgbClr val="FFFFFF"/>
                      </a:solidFill>
                      <a:prstDash val="solid"/>
                    </a:lnL>
                    <a:lnR w="12700">
                      <a:solidFill>
                        <a:srgbClr val="FFFFFF"/>
                      </a:solidFill>
                      <a:prstDash val="solid"/>
                    </a:lnR>
                    <a:lnT w="12700">
                      <a:solidFill>
                        <a:srgbClr val="FFFFFF"/>
                      </a:solidFill>
                      <a:prstDash val="solid"/>
                    </a:lnT>
                    <a:solidFill>
                      <a:srgbClr val="E9ECF4"/>
                    </a:solidFill>
                  </a:tcPr>
                </a:tc>
                <a:tc>
                  <a:txBody>
                    <a:bodyPr/>
                    <a:lstStyle/>
                    <a:p>
                      <a:pPr marL="5715">
                        <a:lnSpc>
                          <a:spcPct val="100000"/>
                        </a:lnSpc>
                        <a:spcBef>
                          <a:spcPts val="335"/>
                        </a:spcBef>
                      </a:pPr>
                      <a:r>
                        <a:rPr sz="1200" dirty="0">
                          <a:latin typeface="Carlito"/>
                          <a:cs typeface="Carlito"/>
                        </a:rPr>
                        <a:t>PDTA</a:t>
                      </a:r>
                      <a:r>
                        <a:rPr sz="1200" spc="-10" dirty="0">
                          <a:latin typeface="Carlito"/>
                          <a:cs typeface="Carlito"/>
                        </a:rPr>
                        <a:t> </a:t>
                      </a:r>
                      <a:r>
                        <a:rPr sz="1200" spc="-5" dirty="0">
                          <a:latin typeface="Carlito"/>
                          <a:cs typeface="Carlito"/>
                        </a:rPr>
                        <a:t>2022</a:t>
                      </a:r>
                      <a:endParaRPr sz="1200">
                        <a:latin typeface="Carlito"/>
                        <a:cs typeface="Carlito"/>
                      </a:endParaRPr>
                    </a:p>
                  </a:txBody>
                  <a:tcPr marL="0" marR="0" marT="42545" marB="0">
                    <a:lnL w="12700">
                      <a:solidFill>
                        <a:srgbClr val="FFFFFF"/>
                      </a:solidFill>
                      <a:prstDash val="solid"/>
                    </a:lnL>
                    <a:lnR w="12700">
                      <a:solidFill>
                        <a:srgbClr val="FFFFFF"/>
                      </a:solidFill>
                      <a:prstDash val="solid"/>
                    </a:lnR>
                    <a:lnT w="12700">
                      <a:solidFill>
                        <a:srgbClr val="FFFFFF"/>
                      </a:solidFill>
                      <a:prstDash val="solid"/>
                    </a:lnT>
                    <a:solidFill>
                      <a:srgbClr val="E9ECF4"/>
                    </a:solidFill>
                  </a:tcPr>
                </a:tc>
                <a:tc>
                  <a:txBody>
                    <a:bodyPr/>
                    <a:lstStyle/>
                    <a:p>
                      <a:pPr marL="8890" marR="3175">
                        <a:lnSpc>
                          <a:spcPct val="100000"/>
                        </a:lnSpc>
                        <a:spcBef>
                          <a:spcPts val="335"/>
                        </a:spcBef>
                      </a:pPr>
                      <a:r>
                        <a:rPr sz="1200" dirty="0">
                          <a:latin typeface="Carlito"/>
                          <a:cs typeface="Carlito"/>
                        </a:rPr>
                        <a:t>PDTA</a:t>
                      </a:r>
                      <a:r>
                        <a:rPr sz="1200" spc="-10" dirty="0">
                          <a:latin typeface="Carlito"/>
                          <a:cs typeface="Carlito"/>
                        </a:rPr>
                        <a:t> </a:t>
                      </a:r>
                      <a:r>
                        <a:rPr sz="1200" spc="-5" dirty="0">
                          <a:latin typeface="Carlito"/>
                          <a:cs typeface="Carlito"/>
                        </a:rPr>
                        <a:t>2022</a:t>
                      </a:r>
                      <a:endParaRPr sz="1200">
                        <a:latin typeface="Carlito"/>
                        <a:cs typeface="Carlito"/>
                      </a:endParaRPr>
                    </a:p>
                  </a:txBody>
                  <a:tcPr marL="0" marR="0" marT="42545" marB="0">
                    <a:lnL w="12700">
                      <a:solidFill>
                        <a:srgbClr val="FFFFFF"/>
                      </a:solidFill>
                      <a:prstDash val="solid"/>
                    </a:lnL>
                    <a:lnT w="12700">
                      <a:solidFill>
                        <a:srgbClr val="FFFFFF"/>
                      </a:solidFill>
                      <a:prstDash val="solid"/>
                    </a:lnT>
                    <a:solidFill>
                      <a:srgbClr val="E9ECF4"/>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9844" y="705358"/>
            <a:ext cx="7799705" cy="635000"/>
          </a:xfrm>
          <a:prstGeom prst="rect">
            <a:avLst/>
          </a:prstGeom>
        </p:spPr>
        <p:txBody>
          <a:bodyPr vert="horz" wrap="square" lIns="0" tIns="12065" rIns="0" bIns="0" rtlCol="0">
            <a:spAutoFit/>
          </a:bodyPr>
          <a:lstStyle/>
          <a:p>
            <a:pPr marL="12700">
              <a:lnSpc>
                <a:spcPct val="100000"/>
              </a:lnSpc>
              <a:spcBef>
                <a:spcPts val="95"/>
              </a:spcBef>
            </a:pPr>
            <a:r>
              <a:rPr sz="4000" spc="-5" dirty="0"/>
              <a:t>4.7 Company Registration</a:t>
            </a:r>
            <a:r>
              <a:rPr sz="4000" spc="40" dirty="0"/>
              <a:t> </a:t>
            </a:r>
            <a:r>
              <a:rPr sz="4000" spc="-5" dirty="0"/>
              <a:t>Procedures</a:t>
            </a:r>
            <a:endParaRPr sz="4000"/>
          </a:p>
        </p:txBody>
      </p:sp>
      <p:sp>
        <p:nvSpPr>
          <p:cNvPr id="3" name="object 3"/>
          <p:cNvSpPr txBox="1"/>
          <p:nvPr/>
        </p:nvSpPr>
        <p:spPr>
          <a:xfrm>
            <a:off x="45211" y="1369821"/>
            <a:ext cx="8965565" cy="4427855"/>
          </a:xfrm>
          <a:prstGeom prst="rect">
            <a:avLst/>
          </a:prstGeom>
        </p:spPr>
        <p:txBody>
          <a:bodyPr vert="horz" wrap="square" lIns="0" tIns="31114" rIns="0" bIns="0" rtlCol="0">
            <a:spAutoFit/>
          </a:bodyPr>
          <a:lstStyle/>
          <a:p>
            <a:pPr marL="504825" indent="-492759">
              <a:lnSpc>
                <a:spcPct val="100000"/>
              </a:lnSpc>
              <a:spcBef>
                <a:spcPts val="244"/>
              </a:spcBef>
              <a:buFont typeface="Arial"/>
              <a:buChar char="•"/>
              <a:tabLst>
                <a:tab pos="504825" algn="l"/>
                <a:tab pos="505459" algn="l"/>
              </a:tabLst>
            </a:pPr>
            <a:r>
              <a:rPr sz="1500" spc="-5" dirty="0">
                <a:latin typeface="Carlito"/>
                <a:cs typeface="Carlito"/>
              </a:rPr>
              <a:t>Application with following</a:t>
            </a:r>
            <a:r>
              <a:rPr sz="1500" spc="10" dirty="0">
                <a:latin typeface="Carlito"/>
                <a:cs typeface="Carlito"/>
              </a:rPr>
              <a:t> </a:t>
            </a:r>
            <a:r>
              <a:rPr sz="1500" spc="-5" dirty="0">
                <a:latin typeface="Carlito"/>
                <a:cs typeface="Carlito"/>
              </a:rPr>
              <a:t>documents:</a:t>
            </a:r>
            <a:endParaRPr sz="1500">
              <a:latin typeface="Carlito"/>
              <a:cs typeface="Carlito"/>
            </a:endParaRPr>
          </a:p>
          <a:p>
            <a:pPr marL="739140" lvl="1" indent="-457834">
              <a:lnSpc>
                <a:spcPct val="100000"/>
              </a:lnSpc>
              <a:spcBef>
                <a:spcPts val="140"/>
              </a:spcBef>
              <a:buFont typeface="Arial"/>
              <a:buChar char="–"/>
              <a:tabLst>
                <a:tab pos="739140" algn="l"/>
                <a:tab pos="739775" algn="l"/>
              </a:tabLst>
            </a:pPr>
            <a:r>
              <a:rPr sz="1500" spc="-5" dirty="0">
                <a:latin typeface="Carlito"/>
                <a:cs typeface="Carlito"/>
              </a:rPr>
              <a:t>Filled application form, format </a:t>
            </a:r>
            <a:r>
              <a:rPr sz="1500" dirty="0">
                <a:latin typeface="Carlito"/>
                <a:cs typeface="Carlito"/>
              </a:rPr>
              <a:t>as per </a:t>
            </a:r>
            <a:r>
              <a:rPr sz="1500" spc="-5" dirty="0">
                <a:latin typeface="Carlito"/>
                <a:cs typeface="Carlito"/>
              </a:rPr>
              <a:t>Annex</a:t>
            </a:r>
            <a:r>
              <a:rPr sz="1500" dirty="0">
                <a:latin typeface="Carlito"/>
                <a:cs typeface="Carlito"/>
              </a:rPr>
              <a:t> 1</a:t>
            </a:r>
            <a:endParaRPr sz="1500">
              <a:latin typeface="Carlito"/>
              <a:cs typeface="Carlito"/>
            </a:endParaRPr>
          </a:p>
          <a:p>
            <a:pPr marL="739140" marR="2695575" lvl="1" indent="-457200">
              <a:lnSpc>
                <a:spcPct val="105100"/>
              </a:lnSpc>
              <a:spcBef>
                <a:spcPts val="55"/>
              </a:spcBef>
              <a:buFont typeface="Arial"/>
              <a:buChar char="–"/>
              <a:tabLst>
                <a:tab pos="739140" algn="l"/>
                <a:tab pos="739775" algn="l"/>
              </a:tabLst>
            </a:pPr>
            <a:r>
              <a:rPr sz="1500" spc="-5" dirty="0">
                <a:latin typeface="Carlito"/>
                <a:cs typeface="Carlito"/>
              </a:rPr>
              <a:t>Two </a:t>
            </a:r>
            <a:r>
              <a:rPr sz="1500" dirty="0">
                <a:latin typeface="Carlito"/>
                <a:cs typeface="Carlito"/>
              </a:rPr>
              <a:t>copies </a:t>
            </a:r>
            <a:r>
              <a:rPr sz="1500" spc="-5" dirty="0">
                <a:latin typeface="Carlito"/>
                <a:cs typeface="Carlito"/>
              </a:rPr>
              <a:t>of Prabandha Patra (Article of Association), </a:t>
            </a:r>
            <a:r>
              <a:rPr sz="1500" dirty="0">
                <a:latin typeface="Carlito"/>
                <a:cs typeface="Carlito"/>
              </a:rPr>
              <a:t>and </a:t>
            </a:r>
            <a:r>
              <a:rPr sz="1500" spc="-5" dirty="0">
                <a:latin typeface="Carlito"/>
                <a:cs typeface="Carlito"/>
              </a:rPr>
              <a:t>Niyamawali  (Article of Memorandum) </a:t>
            </a:r>
            <a:r>
              <a:rPr sz="1500" dirty="0">
                <a:latin typeface="Arial"/>
                <a:cs typeface="Arial"/>
              </a:rPr>
              <a:t>– </a:t>
            </a:r>
            <a:r>
              <a:rPr sz="1500" spc="-5" dirty="0">
                <a:latin typeface="Carlito"/>
                <a:cs typeface="Carlito"/>
              </a:rPr>
              <a:t>Citizenship certificates of </a:t>
            </a:r>
            <a:r>
              <a:rPr sz="1500" dirty="0">
                <a:latin typeface="Carlito"/>
                <a:cs typeface="Carlito"/>
              </a:rPr>
              <a:t>all </a:t>
            </a:r>
            <a:r>
              <a:rPr sz="1500" spc="-5" dirty="0">
                <a:latin typeface="Carlito"/>
                <a:cs typeface="Carlito"/>
              </a:rPr>
              <a:t>the founder  shareholders</a:t>
            </a:r>
            <a:endParaRPr sz="1500">
              <a:latin typeface="Carlito"/>
              <a:cs typeface="Carlito"/>
            </a:endParaRPr>
          </a:p>
          <a:p>
            <a:pPr marL="739140" marR="2738120" lvl="1" indent="-457200">
              <a:lnSpc>
                <a:spcPct val="105300"/>
              </a:lnSpc>
              <a:spcBef>
                <a:spcPts val="45"/>
              </a:spcBef>
              <a:buFont typeface="Arial"/>
              <a:buChar char="–"/>
              <a:tabLst>
                <a:tab pos="739140" algn="l"/>
                <a:tab pos="739775" algn="l"/>
              </a:tabLst>
            </a:pPr>
            <a:r>
              <a:rPr sz="1500" dirty="0">
                <a:latin typeface="Carlito"/>
                <a:cs typeface="Carlito"/>
              </a:rPr>
              <a:t>In case </a:t>
            </a:r>
            <a:r>
              <a:rPr sz="1500" spc="-5" dirty="0">
                <a:latin typeface="Carlito"/>
                <a:cs typeface="Carlito"/>
              </a:rPr>
              <a:t>of </a:t>
            </a:r>
            <a:r>
              <a:rPr sz="1500" dirty="0">
                <a:latin typeface="Carlito"/>
                <a:cs typeface="Carlito"/>
              </a:rPr>
              <a:t>a </a:t>
            </a:r>
            <a:r>
              <a:rPr sz="1500" spc="-5" dirty="0">
                <a:latin typeface="Carlito"/>
                <a:cs typeface="Carlito"/>
              </a:rPr>
              <a:t>public company, </a:t>
            </a:r>
            <a:r>
              <a:rPr sz="1500" dirty="0">
                <a:latin typeface="Carlito"/>
                <a:cs typeface="Carlito"/>
              </a:rPr>
              <a:t>a </a:t>
            </a:r>
            <a:r>
              <a:rPr sz="1500" spc="-5" dirty="0">
                <a:latin typeface="Carlito"/>
                <a:cs typeface="Carlito"/>
              </a:rPr>
              <a:t>copy of </a:t>
            </a:r>
            <a:r>
              <a:rPr sz="1500" dirty="0">
                <a:latin typeface="Carlito"/>
                <a:cs typeface="Carlito"/>
              </a:rPr>
              <a:t>the </a:t>
            </a:r>
            <a:r>
              <a:rPr sz="1500" spc="-5" dirty="0">
                <a:latin typeface="Carlito"/>
                <a:cs typeface="Carlito"/>
              </a:rPr>
              <a:t>agreement made </a:t>
            </a:r>
            <a:r>
              <a:rPr sz="1500" dirty="0">
                <a:latin typeface="Carlito"/>
                <a:cs typeface="Carlito"/>
              </a:rPr>
              <a:t>among the  </a:t>
            </a:r>
            <a:r>
              <a:rPr sz="1500" spc="-5" dirty="0">
                <a:latin typeface="Carlito"/>
                <a:cs typeface="Carlito"/>
              </a:rPr>
              <a:t>founder members before </a:t>
            </a:r>
            <a:r>
              <a:rPr sz="1500" dirty="0">
                <a:latin typeface="Carlito"/>
                <a:cs typeface="Carlito"/>
              </a:rPr>
              <a:t>the </a:t>
            </a:r>
            <a:r>
              <a:rPr sz="1500" spc="-5" dirty="0">
                <a:latin typeface="Carlito"/>
                <a:cs typeface="Carlito"/>
              </a:rPr>
              <a:t>establishment of </a:t>
            </a:r>
            <a:r>
              <a:rPr sz="1500" dirty="0">
                <a:latin typeface="Carlito"/>
                <a:cs typeface="Carlito"/>
              </a:rPr>
              <a:t>the</a:t>
            </a:r>
            <a:r>
              <a:rPr sz="1500" spc="10" dirty="0">
                <a:latin typeface="Carlito"/>
                <a:cs typeface="Carlito"/>
              </a:rPr>
              <a:t> </a:t>
            </a:r>
            <a:r>
              <a:rPr sz="1500" spc="-5" dirty="0">
                <a:latin typeface="Carlito"/>
                <a:cs typeface="Carlito"/>
              </a:rPr>
              <a:t>company.</a:t>
            </a:r>
            <a:endParaRPr sz="1500">
              <a:latin typeface="Carlito"/>
              <a:cs typeface="Carlito"/>
            </a:endParaRPr>
          </a:p>
          <a:p>
            <a:pPr marL="739140" marR="2444115" lvl="1" indent="-457200">
              <a:lnSpc>
                <a:spcPct val="105400"/>
              </a:lnSpc>
              <a:spcBef>
                <a:spcPts val="35"/>
              </a:spcBef>
              <a:buFont typeface="Arial"/>
              <a:buChar char="–"/>
              <a:tabLst>
                <a:tab pos="739140" algn="l"/>
                <a:tab pos="739775" algn="l"/>
              </a:tabLst>
            </a:pPr>
            <a:r>
              <a:rPr sz="1500" dirty="0">
                <a:latin typeface="Carlito"/>
                <a:cs typeface="Carlito"/>
              </a:rPr>
              <a:t>In case </a:t>
            </a:r>
            <a:r>
              <a:rPr sz="1500" spc="-5" dirty="0">
                <a:latin typeface="Carlito"/>
                <a:cs typeface="Carlito"/>
              </a:rPr>
              <a:t>of </a:t>
            </a:r>
            <a:r>
              <a:rPr sz="1500" dirty="0">
                <a:latin typeface="Carlito"/>
                <a:cs typeface="Carlito"/>
              </a:rPr>
              <a:t>a </a:t>
            </a:r>
            <a:r>
              <a:rPr sz="1500" spc="-5" dirty="0">
                <a:latin typeface="Carlito"/>
                <a:cs typeface="Carlito"/>
              </a:rPr>
              <a:t>private company, </a:t>
            </a:r>
            <a:r>
              <a:rPr sz="1500" dirty="0">
                <a:latin typeface="Carlito"/>
                <a:cs typeface="Carlito"/>
              </a:rPr>
              <a:t>a copy </a:t>
            </a:r>
            <a:r>
              <a:rPr sz="1500" spc="-5" dirty="0">
                <a:latin typeface="Carlito"/>
                <a:cs typeface="Carlito"/>
              </a:rPr>
              <a:t>of </a:t>
            </a:r>
            <a:r>
              <a:rPr sz="1500" dirty="0">
                <a:latin typeface="Carlito"/>
                <a:cs typeface="Carlito"/>
              </a:rPr>
              <a:t>the mutual </a:t>
            </a:r>
            <a:r>
              <a:rPr sz="1500" spc="-5" dirty="0">
                <a:latin typeface="Carlito"/>
                <a:cs typeface="Carlito"/>
              </a:rPr>
              <a:t>agreement (if </a:t>
            </a:r>
            <a:r>
              <a:rPr sz="1500" dirty="0">
                <a:latin typeface="Carlito"/>
                <a:cs typeface="Carlito"/>
              </a:rPr>
              <a:t>any).  </a:t>
            </a:r>
            <a:r>
              <a:rPr sz="1500" spc="-5" dirty="0">
                <a:latin typeface="Carlito"/>
                <a:cs typeface="Carlito"/>
              </a:rPr>
              <a:t>(Additional documents needed for foreigner registering </a:t>
            </a:r>
            <a:r>
              <a:rPr sz="1500" dirty="0">
                <a:latin typeface="Carlito"/>
                <a:cs typeface="Carlito"/>
              </a:rPr>
              <a:t>a </a:t>
            </a:r>
            <a:r>
              <a:rPr sz="1500" spc="-5" dirty="0">
                <a:latin typeface="Carlito"/>
                <a:cs typeface="Carlito"/>
              </a:rPr>
              <a:t>company.) Other  considerations:</a:t>
            </a:r>
            <a:endParaRPr sz="1500">
              <a:latin typeface="Carlito"/>
              <a:cs typeface="Carlito"/>
            </a:endParaRPr>
          </a:p>
          <a:p>
            <a:pPr marL="739140" lvl="1" indent="-457834">
              <a:lnSpc>
                <a:spcPct val="100000"/>
              </a:lnSpc>
              <a:spcBef>
                <a:spcPts val="145"/>
              </a:spcBef>
              <a:buFont typeface="Arial"/>
              <a:buChar char="–"/>
              <a:tabLst>
                <a:tab pos="739140" algn="l"/>
                <a:tab pos="739775" algn="l"/>
              </a:tabLst>
            </a:pPr>
            <a:r>
              <a:rPr sz="1500" dirty="0">
                <a:latin typeface="Carlito"/>
                <a:cs typeface="Carlito"/>
              </a:rPr>
              <a:t>Max </a:t>
            </a:r>
            <a:r>
              <a:rPr sz="1500" spc="-5" dirty="0">
                <a:latin typeface="Carlito"/>
                <a:cs typeface="Carlito"/>
              </a:rPr>
              <a:t>101 founders in private company; minimum </a:t>
            </a:r>
            <a:r>
              <a:rPr sz="1500" dirty="0">
                <a:latin typeface="Carlito"/>
                <a:cs typeface="Carlito"/>
              </a:rPr>
              <a:t>7 </a:t>
            </a:r>
            <a:r>
              <a:rPr sz="1500" spc="-5" dirty="0">
                <a:latin typeface="Carlito"/>
                <a:cs typeface="Carlito"/>
              </a:rPr>
              <a:t>founders </a:t>
            </a:r>
            <a:r>
              <a:rPr sz="1500" dirty="0">
                <a:latin typeface="Carlito"/>
                <a:cs typeface="Carlito"/>
              </a:rPr>
              <a:t>in </a:t>
            </a:r>
            <a:r>
              <a:rPr sz="1500" spc="-5" dirty="0">
                <a:latin typeface="Carlito"/>
                <a:cs typeface="Carlito"/>
              </a:rPr>
              <a:t>public</a:t>
            </a:r>
            <a:r>
              <a:rPr sz="1500" spc="25" dirty="0">
                <a:latin typeface="Carlito"/>
                <a:cs typeface="Carlito"/>
              </a:rPr>
              <a:t> </a:t>
            </a:r>
            <a:r>
              <a:rPr sz="1500" spc="-5" dirty="0">
                <a:latin typeface="Carlito"/>
                <a:cs typeface="Carlito"/>
              </a:rPr>
              <a:t>company</a:t>
            </a:r>
            <a:endParaRPr sz="1500">
              <a:latin typeface="Carlito"/>
              <a:cs typeface="Carlito"/>
            </a:endParaRPr>
          </a:p>
          <a:p>
            <a:pPr marL="739140" lvl="1" indent="-457834">
              <a:lnSpc>
                <a:spcPct val="100000"/>
              </a:lnSpc>
              <a:spcBef>
                <a:spcPts val="135"/>
              </a:spcBef>
              <a:buFont typeface="Arial"/>
              <a:buChar char="–"/>
              <a:tabLst>
                <a:tab pos="739140" algn="l"/>
                <a:tab pos="739775" algn="l"/>
              </a:tabLst>
            </a:pPr>
            <a:r>
              <a:rPr sz="1500" spc="-5" dirty="0">
                <a:latin typeface="Carlito"/>
                <a:cs typeface="Carlito"/>
              </a:rPr>
              <a:t>Prabandha </a:t>
            </a:r>
            <a:r>
              <a:rPr sz="1500" dirty="0">
                <a:latin typeface="Carlito"/>
                <a:cs typeface="Carlito"/>
              </a:rPr>
              <a:t>Patra </a:t>
            </a:r>
            <a:r>
              <a:rPr sz="1500" spc="-5" dirty="0">
                <a:latin typeface="Carlito"/>
                <a:cs typeface="Carlito"/>
              </a:rPr>
              <a:t>and Niyamawali </a:t>
            </a:r>
            <a:r>
              <a:rPr sz="1500" dirty="0">
                <a:latin typeface="Carlito"/>
                <a:cs typeface="Carlito"/>
              </a:rPr>
              <a:t>to </a:t>
            </a:r>
            <a:r>
              <a:rPr sz="1500" spc="-5" dirty="0">
                <a:latin typeface="Carlito"/>
                <a:cs typeface="Carlito"/>
              </a:rPr>
              <a:t>be </a:t>
            </a:r>
            <a:r>
              <a:rPr sz="1500" dirty="0">
                <a:latin typeface="Carlito"/>
                <a:cs typeface="Carlito"/>
              </a:rPr>
              <a:t>in </a:t>
            </a:r>
            <a:r>
              <a:rPr sz="1500" spc="-5" dirty="0">
                <a:latin typeface="Carlito"/>
                <a:cs typeface="Carlito"/>
              </a:rPr>
              <a:t>Nepali</a:t>
            </a:r>
            <a:endParaRPr sz="1500">
              <a:latin typeface="Carlito"/>
              <a:cs typeface="Carlito"/>
            </a:endParaRPr>
          </a:p>
          <a:p>
            <a:pPr marL="739140" lvl="1" indent="-457834">
              <a:lnSpc>
                <a:spcPct val="100000"/>
              </a:lnSpc>
              <a:spcBef>
                <a:spcPts val="140"/>
              </a:spcBef>
              <a:buFont typeface="Arial"/>
              <a:buChar char="–"/>
              <a:tabLst>
                <a:tab pos="739140" algn="l"/>
                <a:tab pos="739775" algn="l"/>
              </a:tabLst>
            </a:pPr>
            <a:r>
              <a:rPr sz="1500" spc="-5" dirty="0">
                <a:latin typeface="Carlito"/>
                <a:cs typeface="Carlito"/>
              </a:rPr>
              <a:t>Each founder should sign on </a:t>
            </a:r>
            <a:r>
              <a:rPr sz="1500" dirty="0">
                <a:latin typeface="Carlito"/>
                <a:cs typeface="Carlito"/>
              </a:rPr>
              <a:t>each </a:t>
            </a:r>
            <a:r>
              <a:rPr sz="1500" spc="-5" dirty="0">
                <a:latin typeface="Carlito"/>
                <a:cs typeface="Carlito"/>
              </a:rPr>
              <a:t>page of Prabandha Patra </a:t>
            </a:r>
            <a:r>
              <a:rPr sz="1500" dirty="0">
                <a:latin typeface="Carlito"/>
                <a:cs typeface="Carlito"/>
              </a:rPr>
              <a:t>and</a:t>
            </a:r>
            <a:r>
              <a:rPr sz="1500" spc="35" dirty="0">
                <a:latin typeface="Carlito"/>
                <a:cs typeface="Carlito"/>
              </a:rPr>
              <a:t> </a:t>
            </a:r>
            <a:r>
              <a:rPr sz="1500" spc="-5" dirty="0">
                <a:latin typeface="Carlito"/>
                <a:cs typeface="Carlito"/>
              </a:rPr>
              <a:t>Niyamawali</a:t>
            </a:r>
            <a:endParaRPr sz="1500">
              <a:latin typeface="Carlito"/>
              <a:cs typeface="Carlito"/>
            </a:endParaRPr>
          </a:p>
          <a:p>
            <a:pPr marL="739140" lvl="1" indent="-457834">
              <a:lnSpc>
                <a:spcPct val="100000"/>
              </a:lnSpc>
              <a:spcBef>
                <a:spcPts val="145"/>
              </a:spcBef>
              <a:buFont typeface="Arial"/>
              <a:buChar char="–"/>
              <a:tabLst>
                <a:tab pos="739140" algn="l"/>
                <a:tab pos="739775" algn="l"/>
              </a:tabLst>
            </a:pPr>
            <a:r>
              <a:rPr sz="1500" dirty="0">
                <a:latin typeface="Carlito"/>
                <a:cs typeface="Carlito"/>
              </a:rPr>
              <a:t>Last page </a:t>
            </a:r>
            <a:r>
              <a:rPr sz="1500" spc="-5" dirty="0">
                <a:latin typeface="Carlito"/>
                <a:cs typeface="Carlito"/>
              </a:rPr>
              <a:t>should</a:t>
            </a:r>
            <a:r>
              <a:rPr sz="1500" spc="-10" dirty="0">
                <a:latin typeface="Carlito"/>
                <a:cs typeface="Carlito"/>
              </a:rPr>
              <a:t> have</a:t>
            </a:r>
            <a:endParaRPr sz="1500">
              <a:latin typeface="Carlito"/>
              <a:cs typeface="Carlito"/>
            </a:endParaRPr>
          </a:p>
          <a:p>
            <a:pPr marL="1140460" lvl="2" indent="-457834">
              <a:lnSpc>
                <a:spcPct val="100000"/>
              </a:lnSpc>
              <a:spcBef>
                <a:spcPts val="150"/>
              </a:spcBef>
              <a:buFont typeface="Arial"/>
              <a:buChar char="•"/>
              <a:tabLst>
                <a:tab pos="1140460" algn="l"/>
                <a:tab pos="1141095" algn="l"/>
              </a:tabLst>
            </a:pPr>
            <a:r>
              <a:rPr sz="1500" spc="-5" dirty="0">
                <a:latin typeface="Carlito"/>
                <a:cs typeface="Carlito"/>
              </a:rPr>
              <a:t>full </a:t>
            </a:r>
            <a:r>
              <a:rPr sz="1500" dirty="0">
                <a:latin typeface="Carlito"/>
                <a:cs typeface="Carlito"/>
              </a:rPr>
              <a:t>name, </a:t>
            </a:r>
            <a:r>
              <a:rPr sz="1500" spc="-5" dirty="0">
                <a:latin typeface="Carlito"/>
                <a:cs typeface="Carlito"/>
              </a:rPr>
              <a:t>full signature, </a:t>
            </a:r>
            <a:r>
              <a:rPr sz="1500" dirty="0">
                <a:latin typeface="Carlito"/>
                <a:cs typeface="Carlito"/>
              </a:rPr>
              <a:t>address, </a:t>
            </a:r>
            <a:r>
              <a:rPr sz="1500" spc="-5" dirty="0">
                <a:latin typeface="Carlito"/>
                <a:cs typeface="Carlito"/>
              </a:rPr>
              <a:t>number of share of each</a:t>
            </a:r>
            <a:r>
              <a:rPr sz="1500" spc="5" dirty="0">
                <a:latin typeface="Carlito"/>
                <a:cs typeface="Carlito"/>
              </a:rPr>
              <a:t> </a:t>
            </a:r>
            <a:r>
              <a:rPr sz="1500" spc="-5" dirty="0">
                <a:latin typeface="Carlito"/>
                <a:cs typeface="Carlito"/>
              </a:rPr>
              <a:t>founder,</a:t>
            </a:r>
            <a:endParaRPr sz="1500">
              <a:latin typeface="Carlito"/>
              <a:cs typeface="Carlito"/>
            </a:endParaRPr>
          </a:p>
          <a:p>
            <a:pPr marL="1140460" lvl="2" indent="-457834">
              <a:lnSpc>
                <a:spcPct val="100000"/>
              </a:lnSpc>
              <a:spcBef>
                <a:spcPts val="140"/>
              </a:spcBef>
              <a:buFont typeface="Arial"/>
              <a:buChar char="•"/>
              <a:tabLst>
                <a:tab pos="1140460" algn="l"/>
                <a:tab pos="1141095" algn="l"/>
              </a:tabLst>
            </a:pPr>
            <a:r>
              <a:rPr sz="1500" spc="-5" dirty="0">
                <a:latin typeface="Carlito"/>
                <a:cs typeface="Carlito"/>
              </a:rPr>
              <a:t>full </a:t>
            </a:r>
            <a:r>
              <a:rPr sz="1500" dirty="0">
                <a:latin typeface="Carlito"/>
                <a:cs typeface="Carlito"/>
              </a:rPr>
              <a:t>name, </a:t>
            </a:r>
            <a:r>
              <a:rPr sz="1500" spc="-5" dirty="0">
                <a:latin typeface="Carlito"/>
                <a:cs typeface="Carlito"/>
              </a:rPr>
              <a:t>full signature, </a:t>
            </a:r>
            <a:r>
              <a:rPr sz="1500" dirty="0">
                <a:latin typeface="Carlito"/>
                <a:cs typeface="Carlito"/>
              </a:rPr>
              <a:t>address </a:t>
            </a:r>
            <a:r>
              <a:rPr sz="1500" spc="-5" dirty="0">
                <a:latin typeface="Carlito"/>
                <a:cs typeface="Carlito"/>
              </a:rPr>
              <a:t>of witness (one witness per</a:t>
            </a:r>
            <a:r>
              <a:rPr sz="1500" spc="10" dirty="0">
                <a:latin typeface="Carlito"/>
                <a:cs typeface="Carlito"/>
              </a:rPr>
              <a:t> </a:t>
            </a:r>
            <a:r>
              <a:rPr sz="1500" spc="-5" dirty="0">
                <a:latin typeface="Carlito"/>
                <a:cs typeface="Carlito"/>
              </a:rPr>
              <a:t>founder)</a:t>
            </a:r>
            <a:endParaRPr sz="1500">
              <a:latin typeface="Carlito"/>
              <a:cs typeface="Carlito"/>
            </a:endParaRPr>
          </a:p>
          <a:p>
            <a:pPr marL="1140460" marR="5080" lvl="2" indent="-457834">
              <a:lnSpc>
                <a:spcPct val="104600"/>
              </a:lnSpc>
              <a:spcBef>
                <a:spcPts val="65"/>
              </a:spcBef>
              <a:buFont typeface="Arial"/>
              <a:buChar char="•"/>
              <a:tabLst>
                <a:tab pos="1140460" algn="l"/>
                <a:tab pos="1141095" algn="l"/>
              </a:tabLst>
            </a:pPr>
            <a:r>
              <a:rPr sz="1500" spc="-5" dirty="0">
                <a:latin typeface="Carlito"/>
                <a:cs typeface="Carlito"/>
              </a:rPr>
              <a:t>full </a:t>
            </a:r>
            <a:r>
              <a:rPr sz="1500" dirty="0">
                <a:latin typeface="Carlito"/>
                <a:cs typeface="Carlito"/>
              </a:rPr>
              <a:t>name, </a:t>
            </a:r>
            <a:r>
              <a:rPr sz="1500" spc="-5" dirty="0">
                <a:latin typeface="Carlito"/>
                <a:cs typeface="Carlito"/>
              </a:rPr>
              <a:t>full signature, registration number of legal-professional </a:t>
            </a:r>
            <a:r>
              <a:rPr sz="1500" spc="-10" dirty="0">
                <a:latin typeface="Carlito"/>
                <a:cs typeface="Carlito"/>
              </a:rPr>
              <a:t>or </a:t>
            </a:r>
            <a:r>
              <a:rPr sz="1500" spc="-5" dirty="0">
                <a:latin typeface="Carlito"/>
                <a:cs typeface="Carlito"/>
              </a:rPr>
              <a:t>chartered </a:t>
            </a:r>
            <a:r>
              <a:rPr sz="1500" dirty="0">
                <a:latin typeface="Carlito"/>
                <a:cs typeface="Carlito"/>
              </a:rPr>
              <a:t>accountant </a:t>
            </a:r>
            <a:r>
              <a:rPr sz="1500" spc="-5" dirty="0">
                <a:latin typeface="Carlito"/>
                <a:cs typeface="Carlito"/>
              </a:rPr>
              <a:t>preparing  </a:t>
            </a:r>
            <a:r>
              <a:rPr sz="1500" dirty="0">
                <a:latin typeface="Carlito"/>
                <a:cs typeface="Carlito"/>
              </a:rPr>
              <a:t>the </a:t>
            </a:r>
            <a:r>
              <a:rPr sz="1500" spc="-5" dirty="0">
                <a:latin typeface="Carlito"/>
                <a:cs typeface="Carlito"/>
              </a:rPr>
              <a:t>document, and date of document preparation</a:t>
            </a:r>
            <a:endParaRPr sz="1500">
              <a:latin typeface="Carlito"/>
              <a:cs typeface="Carlito"/>
            </a:endParaRPr>
          </a:p>
        </p:txBody>
      </p:sp>
      <p:sp>
        <p:nvSpPr>
          <p:cNvPr id="4" name="object 4"/>
          <p:cNvSpPr/>
          <p:nvPr/>
        </p:nvSpPr>
        <p:spPr>
          <a:xfrm>
            <a:off x="7007225" y="1905000"/>
            <a:ext cx="2136140" cy="159981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12776" y="1155446"/>
            <a:ext cx="8892540" cy="1602105"/>
            <a:chOff x="112776" y="1155446"/>
            <a:chExt cx="8892540" cy="1602105"/>
          </a:xfrm>
        </p:grpSpPr>
        <p:sp>
          <p:nvSpPr>
            <p:cNvPr id="3" name="object 3"/>
            <p:cNvSpPr/>
            <p:nvPr/>
          </p:nvSpPr>
          <p:spPr>
            <a:xfrm>
              <a:off x="3740531" y="1155445"/>
              <a:ext cx="5259070" cy="599440"/>
            </a:xfrm>
            <a:custGeom>
              <a:avLst/>
              <a:gdLst/>
              <a:ahLst/>
              <a:cxnLst/>
              <a:rect l="l" t="t" r="r" b="b"/>
              <a:pathLst>
                <a:path w="5259070" h="599439">
                  <a:moveTo>
                    <a:pt x="5258676" y="557784"/>
                  </a:moveTo>
                  <a:lnTo>
                    <a:pt x="5252593" y="557784"/>
                  </a:lnTo>
                  <a:lnTo>
                    <a:pt x="5252593" y="0"/>
                  </a:lnTo>
                  <a:lnTo>
                    <a:pt x="6096" y="0"/>
                  </a:lnTo>
                  <a:lnTo>
                    <a:pt x="6096" y="557784"/>
                  </a:lnTo>
                  <a:lnTo>
                    <a:pt x="0" y="557784"/>
                  </a:lnTo>
                  <a:lnTo>
                    <a:pt x="0" y="598932"/>
                  </a:lnTo>
                  <a:lnTo>
                    <a:pt x="6096" y="598932"/>
                  </a:lnTo>
                  <a:lnTo>
                    <a:pt x="5252593" y="598932"/>
                  </a:lnTo>
                  <a:lnTo>
                    <a:pt x="5258676" y="598932"/>
                  </a:lnTo>
                  <a:lnTo>
                    <a:pt x="5258676" y="557784"/>
                  </a:lnTo>
                  <a:close/>
                </a:path>
              </a:pathLst>
            </a:custGeom>
            <a:solidFill>
              <a:srgbClr val="4F81BC"/>
            </a:solidFill>
          </p:spPr>
          <p:txBody>
            <a:bodyPr wrap="square" lIns="0" tIns="0" rIns="0" bIns="0" rtlCol="0"/>
            <a:lstStyle/>
            <a:p>
              <a:endParaRPr/>
            </a:p>
          </p:txBody>
        </p:sp>
        <p:sp>
          <p:nvSpPr>
            <p:cNvPr id="4" name="object 4"/>
            <p:cNvSpPr/>
            <p:nvPr/>
          </p:nvSpPr>
          <p:spPr>
            <a:xfrm>
              <a:off x="112776" y="1256029"/>
              <a:ext cx="8892540" cy="498475"/>
            </a:xfrm>
            <a:custGeom>
              <a:avLst/>
              <a:gdLst/>
              <a:ahLst/>
              <a:cxnLst/>
              <a:rect l="l" t="t" r="r" b="b"/>
              <a:pathLst>
                <a:path w="8892540" h="498475">
                  <a:moveTo>
                    <a:pt x="12192" y="0"/>
                  </a:moveTo>
                  <a:lnTo>
                    <a:pt x="0" y="0"/>
                  </a:lnTo>
                  <a:lnTo>
                    <a:pt x="0" y="498348"/>
                  </a:lnTo>
                  <a:lnTo>
                    <a:pt x="12192" y="498348"/>
                  </a:lnTo>
                  <a:lnTo>
                    <a:pt x="12192" y="0"/>
                  </a:lnTo>
                  <a:close/>
                </a:path>
                <a:path w="8892540" h="498475">
                  <a:moveTo>
                    <a:pt x="3633838" y="0"/>
                  </a:moveTo>
                  <a:lnTo>
                    <a:pt x="3621659" y="0"/>
                  </a:lnTo>
                  <a:lnTo>
                    <a:pt x="3621659" y="498348"/>
                  </a:lnTo>
                  <a:lnTo>
                    <a:pt x="3633838" y="498348"/>
                  </a:lnTo>
                  <a:lnTo>
                    <a:pt x="3633838" y="0"/>
                  </a:lnTo>
                  <a:close/>
                </a:path>
                <a:path w="8892540" h="498475">
                  <a:moveTo>
                    <a:pt x="8892540" y="0"/>
                  </a:moveTo>
                  <a:lnTo>
                    <a:pt x="8880348" y="0"/>
                  </a:lnTo>
                  <a:lnTo>
                    <a:pt x="8880348" y="498348"/>
                  </a:lnTo>
                  <a:lnTo>
                    <a:pt x="8892540" y="498348"/>
                  </a:lnTo>
                  <a:lnTo>
                    <a:pt x="8892540" y="0"/>
                  </a:lnTo>
                  <a:close/>
                </a:path>
              </a:pathLst>
            </a:custGeom>
            <a:solidFill>
              <a:srgbClr val="FFFFFF"/>
            </a:solidFill>
          </p:spPr>
          <p:txBody>
            <a:bodyPr wrap="square" lIns="0" tIns="0" rIns="0" bIns="0" rtlCol="0"/>
            <a:lstStyle/>
            <a:p>
              <a:endParaRPr/>
            </a:p>
          </p:txBody>
        </p:sp>
        <p:sp>
          <p:nvSpPr>
            <p:cNvPr id="5" name="object 5"/>
            <p:cNvSpPr/>
            <p:nvPr/>
          </p:nvSpPr>
          <p:spPr>
            <a:xfrm>
              <a:off x="126492" y="1792554"/>
              <a:ext cx="3608070" cy="965200"/>
            </a:xfrm>
            <a:custGeom>
              <a:avLst/>
              <a:gdLst/>
              <a:ahLst/>
              <a:cxnLst/>
              <a:rect l="l" t="t" r="r" b="b"/>
              <a:pathLst>
                <a:path w="3608070" h="965200">
                  <a:moveTo>
                    <a:pt x="3607942" y="0"/>
                  </a:moveTo>
                  <a:lnTo>
                    <a:pt x="0" y="0"/>
                  </a:lnTo>
                  <a:lnTo>
                    <a:pt x="0" y="964996"/>
                  </a:lnTo>
                  <a:lnTo>
                    <a:pt x="3607942" y="964996"/>
                  </a:lnTo>
                  <a:lnTo>
                    <a:pt x="3607942" y="0"/>
                  </a:lnTo>
                  <a:close/>
                </a:path>
              </a:pathLst>
            </a:custGeom>
            <a:solidFill>
              <a:srgbClr val="8EB4E2"/>
            </a:solidFill>
          </p:spPr>
          <p:txBody>
            <a:bodyPr wrap="square" lIns="0" tIns="0" rIns="0" bIns="0" rtlCol="0"/>
            <a:lstStyle/>
            <a:p>
              <a:endParaRPr/>
            </a:p>
          </p:txBody>
        </p:sp>
        <p:sp>
          <p:nvSpPr>
            <p:cNvPr id="6" name="object 6"/>
            <p:cNvSpPr/>
            <p:nvPr/>
          </p:nvSpPr>
          <p:spPr>
            <a:xfrm>
              <a:off x="3746627" y="1792554"/>
              <a:ext cx="5247005" cy="965200"/>
            </a:xfrm>
            <a:custGeom>
              <a:avLst/>
              <a:gdLst/>
              <a:ahLst/>
              <a:cxnLst/>
              <a:rect l="l" t="t" r="r" b="b"/>
              <a:pathLst>
                <a:path w="5247005" h="965200">
                  <a:moveTo>
                    <a:pt x="5246497" y="0"/>
                  </a:moveTo>
                  <a:lnTo>
                    <a:pt x="0" y="0"/>
                  </a:lnTo>
                  <a:lnTo>
                    <a:pt x="0" y="964996"/>
                  </a:lnTo>
                  <a:lnTo>
                    <a:pt x="5246497" y="964996"/>
                  </a:lnTo>
                  <a:lnTo>
                    <a:pt x="5246497" y="0"/>
                  </a:lnTo>
                  <a:close/>
                </a:path>
              </a:pathLst>
            </a:custGeom>
            <a:solidFill>
              <a:srgbClr val="D0D7E7"/>
            </a:solidFill>
          </p:spPr>
          <p:txBody>
            <a:bodyPr wrap="square" lIns="0" tIns="0" rIns="0" bIns="0" rtlCol="0"/>
            <a:lstStyle/>
            <a:p>
              <a:endParaRPr/>
            </a:p>
          </p:txBody>
        </p:sp>
      </p:grpSp>
      <p:sp>
        <p:nvSpPr>
          <p:cNvPr id="7" name="object 7"/>
          <p:cNvSpPr txBox="1"/>
          <p:nvPr/>
        </p:nvSpPr>
        <p:spPr>
          <a:xfrm>
            <a:off x="118871" y="566674"/>
            <a:ext cx="7703184" cy="2061845"/>
          </a:xfrm>
          <a:prstGeom prst="rect">
            <a:avLst/>
          </a:prstGeom>
        </p:spPr>
        <p:txBody>
          <a:bodyPr vert="horz" wrap="square" lIns="0" tIns="160655" rIns="0" bIns="0" rtlCol="0">
            <a:spAutoFit/>
          </a:bodyPr>
          <a:lstStyle/>
          <a:p>
            <a:pPr marL="2322195">
              <a:lnSpc>
                <a:spcPct val="100000"/>
              </a:lnSpc>
              <a:spcBef>
                <a:spcPts val="1265"/>
              </a:spcBef>
              <a:tabLst>
                <a:tab pos="3234055" algn="l"/>
              </a:tabLst>
            </a:pPr>
            <a:r>
              <a:rPr sz="2400" b="1" spc="-5" dirty="0">
                <a:latin typeface="Carlito"/>
                <a:cs typeface="Carlito"/>
              </a:rPr>
              <a:t>1.3</a:t>
            </a:r>
            <a:r>
              <a:rPr sz="2400" b="1" dirty="0">
                <a:latin typeface="Carlito"/>
                <a:cs typeface="Carlito"/>
              </a:rPr>
              <a:t> b	Impact on</a:t>
            </a:r>
            <a:r>
              <a:rPr sz="2400" b="1" spc="-25" dirty="0">
                <a:latin typeface="Carlito"/>
                <a:cs typeface="Carlito"/>
              </a:rPr>
              <a:t> </a:t>
            </a:r>
            <a:r>
              <a:rPr sz="2400" b="1" spc="-5" dirty="0">
                <a:latin typeface="Carlito"/>
                <a:cs typeface="Carlito"/>
              </a:rPr>
              <a:t>Communication</a:t>
            </a:r>
            <a:endParaRPr sz="2400">
              <a:latin typeface="Carlito"/>
              <a:cs typeface="Carlito"/>
            </a:endParaRPr>
          </a:p>
          <a:p>
            <a:pPr marL="68580">
              <a:lnSpc>
                <a:spcPct val="100000"/>
              </a:lnSpc>
              <a:spcBef>
                <a:spcPts val="1160"/>
              </a:spcBef>
              <a:tabLst>
                <a:tab pos="3689985" algn="l"/>
              </a:tabLst>
            </a:pPr>
            <a:r>
              <a:rPr sz="2400" b="1" dirty="0">
                <a:solidFill>
                  <a:srgbClr val="C00000"/>
                </a:solidFill>
                <a:latin typeface="Carlito"/>
                <a:cs typeface="Carlito"/>
              </a:rPr>
              <a:t>Impact on	</a:t>
            </a:r>
            <a:r>
              <a:rPr sz="2400" b="1" dirty="0">
                <a:solidFill>
                  <a:srgbClr val="FFFFFF"/>
                </a:solidFill>
                <a:latin typeface="Carlito"/>
                <a:cs typeface="Carlito"/>
              </a:rPr>
              <a:t>Impact</a:t>
            </a:r>
            <a:endParaRPr sz="2400">
              <a:latin typeface="Carlito"/>
              <a:cs typeface="Carlito"/>
            </a:endParaRPr>
          </a:p>
          <a:p>
            <a:pPr marL="68580">
              <a:lnSpc>
                <a:spcPct val="100000"/>
              </a:lnSpc>
              <a:spcBef>
                <a:spcPts val="2140"/>
              </a:spcBef>
            </a:pPr>
            <a:r>
              <a:rPr sz="2400" b="1" spc="-5" dirty="0">
                <a:solidFill>
                  <a:srgbClr val="C00000"/>
                </a:solidFill>
                <a:latin typeface="Carlito"/>
                <a:cs typeface="Carlito"/>
              </a:rPr>
              <a:t>Information generation </a:t>
            </a:r>
            <a:r>
              <a:rPr sz="2400" b="1" dirty="0">
                <a:solidFill>
                  <a:srgbClr val="C00000"/>
                </a:solidFill>
                <a:latin typeface="Carlito"/>
                <a:cs typeface="Carlito"/>
              </a:rPr>
              <a:t>and </a:t>
            </a:r>
            <a:r>
              <a:rPr sz="2400" dirty="0">
                <a:latin typeface="Carlito"/>
                <a:cs typeface="Carlito"/>
              </a:rPr>
              <a:t>Increasing access to</a:t>
            </a:r>
            <a:r>
              <a:rPr sz="2400" spc="-280" dirty="0">
                <a:latin typeface="Carlito"/>
                <a:cs typeface="Carlito"/>
              </a:rPr>
              <a:t> </a:t>
            </a:r>
            <a:r>
              <a:rPr sz="2400" spc="-5" dirty="0">
                <a:latin typeface="Carlito"/>
                <a:cs typeface="Carlito"/>
              </a:rPr>
              <a:t>information</a:t>
            </a:r>
            <a:endParaRPr sz="2400">
              <a:latin typeface="Carlito"/>
              <a:cs typeface="Carlito"/>
            </a:endParaRPr>
          </a:p>
          <a:p>
            <a:pPr marL="68580">
              <a:lnSpc>
                <a:spcPct val="100000"/>
              </a:lnSpc>
              <a:spcBef>
                <a:spcPts val="50"/>
              </a:spcBef>
            </a:pPr>
            <a:r>
              <a:rPr sz="2400" b="1" spc="-5" dirty="0">
                <a:solidFill>
                  <a:srgbClr val="C00000"/>
                </a:solidFill>
                <a:latin typeface="Carlito"/>
                <a:cs typeface="Carlito"/>
              </a:rPr>
              <a:t>dissemination</a:t>
            </a:r>
            <a:endParaRPr sz="2400">
              <a:latin typeface="Carlito"/>
              <a:cs typeface="Carlito"/>
            </a:endParaRPr>
          </a:p>
        </p:txBody>
      </p:sp>
      <p:grpSp>
        <p:nvGrpSpPr>
          <p:cNvPr id="8" name="object 8"/>
          <p:cNvGrpSpPr/>
          <p:nvPr/>
        </p:nvGrpSpPr>
        <p:grpSpPr>
          <a:xfrm>
            <a:off x="112776" y="1792477"/>
            <a:ext cx="8892540" cy="2673985"/>
            <a:chOff x="112776" y="1792477"/>
            <a:chExt cx="8892540" cy="2673985"/>
          </a:xfrm>
        </p:grpSpPr>
        <p:sp>
          <p:nvSpPr>
            <p:cNvPr id="9" name="object 9"/>
            <p:cNvSpPr/>
            <p:nvPr/>
          </p:nvSpPr>
          <p:spPr>
            <a:xfrm>
              <a:off x="3746627" y="1792477"/>
              <a:ext cx="26034" cy="100965"/>
            </a:xfrm>
            <a:custGeom>
              <a:avLst/>
              <a:gdLst/>
              <a:ahLst/>
              <a:cxnLst/>
              <a:rect l="l" t="t" r="r" b="b"/>
              <a:pathLst>
                <a:path w="26035" h="100964">
                  <a:moveTo>
                    <a:pt x="25908" y="0"/>
                  </a:moveTo>
                  <a:lnTo>
                    <a:pt x="0" y="0"/>
                  </a:lnTo>
                  <a:lnTo>
                    <a:pt x="0" y="100584"/>
                  </a:lnTo>
                  <a:lnTo>
                    <a:pt x="25908" y="100584"/>
                  </a:lnTo>
                  <a:lnTo>
                    <a:pt x="25908" y="0"/>
                  </a:lnTo>
                  <a:close/>
                </a:path>
              </a:pathLst>
            </a:custGeom>
            <a:solidFill>
              <a:srgbClr val="D0D7E7"/>
            </a:solidFill>
          </p:spPr>
          <p:txBody>
            <a:bodyPr wrap="square" lIns="0" tIns="0" rIns="0" bIns="0" rtlCol="0"/>
            <a:lstStyle/>
            <a:p>
              <a:endParaRPr/>
            </a:p>
          </p:txBody>
        </p:sp>
        <p:sp>
          <p:nvSpPr>
            <p:cNvPr id="10" name="object 10"/>
            <p:cNvSpPr/>
            <p:nvPr/>
          </p:nvSpPr>
          <p:spPr>
            <a:xfrm>
              <a:off x="118872" y="2714878"/>
              <a:ext cx="3622040" cy="41275"/>
            </a:xfrm>
            <a:custGeom>
              <a:avLst/>
              <a:gdLst/>
              <a:ahLst/>
              <a:cxnLst/>
              <a:rect l="l" t="t" r="r" b="b"/>
              <a:pathLst>
                <a:path w="3622040" h="41275">
                  <a:moveTo>
                    <a:pt x="3621659" y="0"/>
                  </a:moveTo>
                  <a:lnTo>
                    <a:pt x="0" y="0"/>
                  </a:lnTo>
                  <a:lnTo>
                    <a:pt x="0" y="41148"/>
                  </a:lnTo>
                  <a:lnTo>
                    <a:pt x="3621659" y="41148"/>
                  </a:lnTo>
                  <a:lnTo>
                    <a:pt x="3621659" y="0"/>
                  </a:lnTo>
                  <a:close/>
                </a:path>
              </a:pathLst>
            </a:custGeom>
            <a:solidFill>
              <a:srgbClr val="8EB4E2"/>
            </a:solidFill>
          </p:spPr>
          <p:txBody>
            <a:bodyPr wrap="square" lIns="0" tIns="0" rIns="0" bIns="0" rtlCol="0"/>
            <a:lstStyle/>
            <a:p>
              <a:endParaRPr/>
            </a:p>
          </p:txBody>
        </p:sp>
        <p:sp>
          <p:nvSpPr>
            <p:cNvPr id="11" name="object 11"/>
            <p:cNvSpPr/>
            <p:nvPr/>
          </p:nvSpPr>
          <p:spPr>
            <a:xfrm>
              <a:off x="112776" y="1893138"/>
              <a:ext cx="12700" cy="862965"/>
            </a:xfrm>
            <a:custGeom>
              <a:avLst/>
              <a:gdLst/>
              <a:ahLst/>
              <a:cxnLst/>
              <a:rect l="l" t="t" r="r" b="b"/>
              <a:pathLst>
                <a:path w="12700" h="862964">
                  <a:moveTo>
                    <a:pt x="12191" y="0"/>
                  </a:moveTo>
                  <a:lnTo>
                    <a:pt x="0" y="0"/>
                  </a:lnTo>
                  <a:lnTo>
                    <a:pt x="0" y="862888"/>
                  </a:lnTo>
                  <a:lnTo>
                    <a:pt x="12191" y="862888"/>
                  </a:lnTo>
                  <a:lnTo>
                    <a:pt x="12191" y="0"/>
                  </a:lnTo>
                  <a:close/>
                </a:path>
              </a:pathLst>
            </a:custGeom>
            <a:solidFill>
              <a:srgbClr val="FFFFFF"/>
            </a:solidFill>
          </p:spPr>
          <p:txBody>
            <a:bodyPr wrap="square" lIns="0" tIns="0" rIns="0" bIns="0" rtlCol="0"/>
            <a:lstStyle/>
            <a:p>
              <a:endParaRPr/>
            </a:p>
          </p:txBody>
        </p:sp>
        <p:sp>
          <p:nvSpPr>
            <p:cNvPr id="12" name="object 12"/>
            <p:cNvSpPr/>
            <p:nvPr/>
          </p:nvSpPr>
          <p:spPr>
            <a:xfrm>
              <a:off x="3740530" y="2714878"/>
              <a:ext cx="5259070" cy="41275"/>
            </a:xfrm>
            <a:custGeom>
              <a:avLst/>
              <a:gdLst/>
              <a:ahLst/>
              <a:cxnLst/>
              <a:rect l="l" t="t" r="r" b="b"/>
              <a:pathLst>
                <a:path w="5259070" h="41275">
                  <a:moveTo>
                    <a:pt x="5258688" y="0"/>
                  </a:moveTo>
                  <a:lnTo>
                    <a:pt x="0" y="0"/>
                  </a:lnTo>
                  <a:lnTo>
                    <a:pt x="0" y="41148"/>
                  </a:lnTo>
                  <a:lnTo>
                    <a:pt x="5258688" y="41148"/>
                  </a:lnTo>
                  <a:lnTo>
                    <a:pt x="5258688" y="0"/>
                  </a:lnTo>
                  <a:close/>
                </a:path>
              </a:pathLst>
            </a:custGeom>
            <a:solidFill>
              <a:srgbClr val="D0D7E7"/>
            </a:solidFill>
          </p:spPr>
          <p:txBody>
            <a:bodyPr wrap="square" lIns="0" tIns="0" rIns="0" bIns="0" rtlCol="0"/>
            <a:lstStyle/>
            <a:p>
              <a:endParaRPr/>
            </a:p>
          </p:txBody>
        </p:sp>
        <p:sp>
          <p:nvSpPr>
            <p:cNvPr id="13" name="object 13"/>
            <p:cNvSpPr/>
            <p:nvPr/>
          </p:nvSpPr>
          <p:spPr>
            <a:xfrm>
              <a:off x="3734435" y="1893137"/>
              <a:ext cx="5271135" cy="862965"/>
            </a:xfrm>
            <a:custGeom>
              <a:avLst/>
              <a:gdLst/>
              <a:ahLst/>
              <a:cxnLst/>
              <a:rect l="l" t="t" r="r" b="b"/>
              <a:pathLst>
                <a:path w="5271134" h="862964">
                  <a:moveTo>
                    <a:pt x="12179" y="0"/>
                  </a:moveTo>
                  <a:lnTo>
                    <a:pt x="0" y="0"/>
                  </a:lnTo>
                  <a:lnTo>
                    <a:pt x="0" y="862888"/>
                  </a:lnTo>
                  <a:lnTo>
                    <a:pt x="12179" y="862888"/>
                  </a:lnTo>
                  <a:lnTo>
                    <a:pt x="12179" y="0"/>
                  </a:lnTo>
                  <a:close/>
                </a:path>
                <a:path w="5271134" h="862964">
                  <a:moveTo>
                    <a:pt x="5270881" y="0"/>
                  </a:moveTo>
                  <a:lnTo>
                    <a:pt x="5258689" y="0"/>
                  </a:lnTo>
                  <a:lnTo>
                    <a:pt x="5258689" y="862888"/>
                  </a:lnTo>
                  <a:lnTo>
                    <a:pt x="5270881" y="862888"/>
                  </a:lnTo>
                  <a:lnTo>
                    <a:pt x="5270881" y="0"/>
                  </a:lnTo>
                  <a:close/>
                </a:path>
              </a:pathLst>
            </a:custGeom>
            <a:solidFill>
              <a:srgbClr val="FFFFFF"/>
            </a:solidFill>
          </p:spPr>
          <p:txBody>
            <a:bodyPr wrap="square" lIns="0" tIns="0" rIns="0" bIns="0" rtlCol="0"/>
            <a:lstStyle/>
            <a:p>
              <a:endParaRPr/>
            </a:p>
          </p:txBody>
        </p:sp>
        <p:sp>
          <p:nvSpPr>
            <p:cNvPr id="14" name="object 14"/>
            <p:cNvSpPr/>
            <p:nvPr/>
          </p:nvSpPr>
          <p:spPr>
            <a:xfrm>
              <a:off x="126492" y="2769742"/>
              <a:ext cx="3608070" cy="1696720"/>
            </a:xfrm>
            <a:custGeom>
              <a:avLst/>
              <a:gdLst/>
              <a:ahLst/>
              <a:cxnLst/>
              <a:rect l="l" t="t" r="r" b="b"/>
              <a:pathLst>
                <a:path w="3608070" h="1696720">
                  <a:moveTo>
                    <a:pt x="3607942" y="0"/>
                  </a:moveTo>
                  <a:lnTo>
                    <a:pt x="0" y="0"/>
                  </a:lnTo>
                  <a:lnTo>
                    <a:pt x="0" y="1696466"/>
                  </a:lnTo>
                  <a:lnTo>
                    <a:pt x="3607942" y="1696466"/>
                  </a:lnTo>
                  <a:lnTo>
                    <a:pt x="3607942" y="0"/>
                  </a:lnTo>
                  <a:close/>
                </a:path>
              </a:pathLst>
            </a:custGeom>
            <a:solidFill>
              <a:srgbClr val="8EB4E2"/>
            </a:solidFill>
          </p:spPr>
          <p:txBody>
            <a:bodyPr wrap="square" lIns="0" tIns="0" rIns="0" bIns="0" rtlCol="0"/>
            <a:lstStyle/>
            <a:p>
              <a:endParaRPr/>
            </a:p>
          </p:txBody>
        </p:sp>
      </p:grpSp>
      <p:sp>
        <p:nvSpPr>
          <p:cNvPr id="15" name="object 15"/>
          <p:cNvSpPr txBox="1"/>
          <p:nvPr/>
        </p:nvSpPr>
        <p:spPr>
          <a:xfrm>
            <a:off x="187452" y="2842386"/>
            <a:ext cx="3501390" cy="1507490"/>
          </a:xfrm>
          <a:prstGeom prst="rect">
            <a:avLst/>
          </a:prstGeom>
        </p:spPr>
        <p:txBody>
          <a:bodyPr vert="horz" wrap="square" lIns="0" tIns="6350" rIns="0" bIns="0" rtlCol="0">
            <a:spAutoFit/>
          </a:bodyPr>
          <a:lstStyle/>
          <a:p>
            <a:pPr marR="5080">
              <a:lnSpc>
                <a:spcPct val="101699"/>
              </a:lnSpc>
              <a:spcBef>
                <a:spcPts val="50"/>
              </a:spcBef>
            </a:pPr>
            <a:r>
              <a:rPr sz="2400" b="1" spc="-5" dirty="0">
                <a:solidFill>
                  <a:srgbClr val="C00000"/>
                </a:solidFill>
                <a:latin typeface="Carlito"/>
                <a:cs typeface="Carlito"/>
              </a:rPr>
              <a:t>Mass </a:t>
            </a:r>
            <a:r>
              <a:rPr sz="2400" b="1" spc="-10" dirty="0">
                <a:solidFill>
                  <a:srgbClr val="C00000"/>
                </a:solidFill>
                <a:latin typeface="Carlito"/>
                <a:cs typeface="Carlito"/>
              </a:rPr>
              <a:t>communication:  </a:t>
            </a:r>
            <a:r>
              <a:rPr sz="2400" b="1" spc="-5" dirty="0">
                <a:solidFill>
                  <a:srgbClr val="C00000"/>
                </a:solidFill>
                <a:latin typeface="Carlito"/>
                <a:cs typeface="Carlito"/>
              </a:rPr>
              <a:t>Newspaper, Magazines,</a:t>
            </a:r>
            <a:r>
              <a:rPr sz="2400" b="1" spc="-80" dirty="0">
                <a:solidFill>
                  <a:srgbClr val="C00000"/>
                </a:solidFill>
                <a:latin typeface="Carlito"/>
                <a:cs typeface="Carlito"/>
              </a:rPr>
              <a:t> </a:t>
            </a:r>
            <a:r>
              <a:rPr sz="2400" b="1" dirty="0">
                <a:solidFill>
                  <a:srgbClr val="C00000"/>
                </a:solidFill>
                <a:latin typeface="Carlito"/>
                <a:cs typeface="Carlito"/>
              </a:rPr>
              <a:t>FM  Radio, </a:t>
            </a:r>
            <a:r>
              <a:rPr sz="2400" b="1" spc="-5" dirty="0">
                <a:solidFill>
                  <a:srgbClr val="C00000"/>
                </a:solidFill>
                <a:latin typeface="Carlito"/>
                <a:cs typeface="Carlito"/>
              </a:rPr>
              <a:t>HAM radio, TV,  instant/breaking </a:t>
            </a:r>
            <a:r>
              <a:rPr sz="2400" b="1" spc="-10" dirty="0">
                <a:solidFill>
                  <a:srgbClr val="C00000"/>
                </a:solidFill>
                <a:latin typeface="Carlito"/>
                <a:cs typeface="Carlito"/>
              </a:rPr>
              <a:t>news</a:t>
            </a:r>
            <a:endParaRPr sz="2400">
              <a:latin typeface="Carlito"/>
              <a:cs typeface="Carlito"/>
            </a:endParaRPr>
          </a:p>
        </p:txBody>
      </p:sp>
      <p:sp>
        <p:nvSpPr>
          <p:cNvPr id="16" name="object 16"/>
          <p:cNvSpPr/>
          <p:nvPr/>
        </p:nvSpPr>
        <p:spPr>
          <a:xfrm>
            <a:off x="3746627" y="2769742"/>
            <a:ext cx="5247005" cy="1696720"/>
          </a:xfrm>
          <a:custGeom>
            <a:avLst/>
            <a:gdLst/>
            <a:ahLst/>
            <a:cxnLst/>
            <a:rect l="l" t="t" r="r" b="b"/>
            <a:pathLst>
              <a:path w="5247005" h="1696720">
                <a:moveTo>
                  <a:pt x="5246497" y="0"/>
                </a:moveTo>
                <a:lnTo>
                  <a:pt x="0" y="0"/>
                </a:lnTo>
                <a:lnTo>
                  <a:pt x="0" y="1696466"/>
                </a:lnTo>
                <a:lnTo>
                  <a:pt x="5246497" y="1696466"/>
                </a:lnTo>
                <a:lnTo>
                  <a:pt x="5246497" y="0"/>
                </a:lnTo>
                <a:close/>
              </a:path>
            </a:pathLst>
          </a:custGeom>
          <a:solidFill>
            <a:srgbClr val="E9EBF3"/>
          </a:solidFill>
        </p:spPr>
        <p:txBody>
          <a:bodyPr wrap="square" lIns="0" tIns="0" rIns="0" bIns="0" rtlCol="0"/>
          <a:lstStyle/>
          <a:p>
            <a:endParaRPr/>
          </a:p>
        </p:txBody>
      </p:sp>
      <p:sp>
        <p:nvSpPr>
          <p:cNvPr id="17" name="object 17"/>
          <p:cNvSpPr txBox="1"/>
          <p:nvPr/>
        </p:nvSpPr>
        <p:spPr>
          <a:xfrm>
            <a:off x="3796410" y="2842386"/>
            <a:ext cx="5183505" cy="763270"/>
          </a:xfrm>
          <a:prstGeom prst="rect">
            <a:avLst/>
          </a:prstGeom>
        </p:spPr>
        <p:txBody>
          <a:bodyPr vert="horz" wrap="square" lIns="0" tIns="6350" rIns="0" bIns="0" rtlCol="0">
            <a:spAutoFit/>
          </a:bodyPr>
          <a:lstStyle/>
          <a:p>
            <a:pPr marL="12700" marR="5080">
              <a:lnSpc>
                <a:spcPct val="101699"/>
              </a:lnSpc>
              <a:spcBef>
                <a:spcPts val="50"/>
              </a:spcBef>
              <a:tabLst>
                <a:tab pos="1569720" algn="l"/>
                <a:tab pos="2660650" algn="l"/>
                <a:tab pos="4396105" algn="l"/>
              </a:tabLst>
            </a:pPr>
            <a:r>
              <a:rPr sz="2400" spc="-5" dirty="0">
                <a:latin typeface="Carlito"/>
                <a:cs typeface="Carlito"/>
              </a:rPr>
              <a:t>Enh</a:t>
            </a:r>
            <a:r>
              <a:rPr sz="2400" dirty="0">
                <a:latin typeface="Carlito"/>
                <a:cs typeface="Carlito"/>
              </a:rPr>
              <a:t>a</a:t>
            </a:r>
            <a:r>
              <a:rPr sz="2400" spc="-5" dirty="0">
                <a:latin typeface="Carlito"/>
                <a:cs typeface="Carlito"/>
              </a:rPr>
              <a:t>nc</a:t>
            </a:r>
            <a:r>
              <a:rPr sz="2400" spc="5" dirty="0">
                <a:latin typeface="Carlito"/>
                <a:cs typeface="Carlito"/>
              </a:rPr>
              <a:t>e</a:t>
            </a:r>
            <a:r>
              <a:rPr sz="2400" dirty="0">
                <a:latin typeface="Carlito"/>
                <a:cs typeface="Carlito"/>
              </a:rPr>
              <a:t>d	</a:t>
            </a:r>
            <a:r>
              <a:rPr sz="2400" spc="-5" dirty="0">
                <a:latin typeface="Carlito"/>
                <a:cs typeface="Carlito"/>
              </a:rPr>
              <a:t>publi</a:t>
            </a:r>
            <a:r>
              <a:rPr sz="2400" dirty="0">
                <a:latin typeface="Carlito"/>
                <a:cs typeface="Carlito"/>
              </a:rPr>
              <a:t>c	a</a:t>
            </a:r>
            <a:r>
              <a:rPr sz="2400" spc="-10" dirty="0">
                <a:latin typeface="Carlito"/>
                <a:cs typeface="Carlito"/>
              </a:rPr>
              <a:t>w</a:t>
            </a:r>
            <a:r>
              <a:rPr sz="2400" dirty="0">
                <a:latin typeface="Carlito"/>
                <a:cs typeface="Carlito"/>
              </a:rPr>
              <a:t>ar</a:t>
            </a:r>
            <a:r>
              <a:rPr sz="2400" spc="5" dirty="0">
                <a:latin typeface="Carlito"/>
                <a:cs typeface="Carlito"/>
              </a:rPr>
              <a:t>e</a:t>
            </a:r>
            <a:r>
              <a:rPr sz="2400" spc="-5" dirty="0">
                <a:latin typeface="Carlito"/>
                <a:cs typeface="Carlito"/>
              </a:rPr>
              <a:t>ness</a:t>
            </a:r>
            <a:r>
              <a:rPr sz="2400" dirty="0">
                <a:latin typeface="Carlito"/>
                <a:cs typeface="Carlito"/>
              </a:rPr>
              <a:t>,	t</a:t>
            </a:r>
            <a:r>
              <a:rPr sz="2400" spc="-15" dirty="0">
                <a:latin typeface="Carlito"/>
                <a:cs typeface="Carlito"/>
              </a:rPr>
              <a:t>i</a:t>
            </a:r>
            <a:r>
              <a:rPr sz="2400" dirty="0">
                <a:latin typeface="Carlito"/>
                <a:cs typeface="Carlito"/>
              </a:rPr>
              <a:t>mely  information to</a:t>
            </a:r>
            <a:r>
              <a:rPr sz="2400" spc="-40" dirty="0">
                <a:latin typeface="Carlito"/>
                <a:cs typeface="Carlito"/>
              </a:rPr>
              <a:t> </a:t>
            </a:r>
            <a:r>
              <a:rPr sz="2400" spc="-5" dirty="0">
                <a:latin typeface="Carlito"/>
                <a:cs typeface="Carlito"/>
              </a:rPr>
              <a:t>people</a:t>
            </a:r>
            <a:endParaRPr sz="2400">
              <a:latin typeface="Carlito"/>
              <a:cs typeface="Carlito"/>
            </a:endParaRPr>
          </a:p>
        </p:txBody>
      </p:sp>
      <p:grpSp>
        <p:nvGrpSpPr>
          <p:cNvPr id="18" name="object 18"/>
          <p:cNvGrpSpPr/>
          <p:nvPr/>
        </p:nvGrpSpPr>
        <p:grpSpPr>
          <a:xfrm>
            <a:off x="112776" y="2870326"/>
            <a:ext cx="8892540" cy="2939415"/>
            <a:chOff x="112776" y="2870326"/>
            <a:chExt cx="8892540" cy="2939415"/>
          </a:xfrm>
        </p:grpSpPr>
        <p:sp>
          <p:nvSpPr>
            <p:cNvPr id="19" name="object 19"/>
            <p:cNvSpPr/>
            <p:nvPr/>
          </p:nvSpPr>
          <p:spPr>
            <a:xfrm>
              <a:off x="118872" y="4425060"/>
              <a:ext cx="3622040" cy="41275"/>
            </a:xfrm>
            <a:custGeom>
              <a:avLst/>
              <a:gdLst/>
              <a:ahLst/>
              <a:cxnLst/>
              <a:rect l="l" t="t" r="r" b="b"/>
              <a:pathLst>
                <a:path w="3622040" h="41275">
                  <a:moveTo>
                    <a:pt x="3621659" y="0"/>
                  </a:moveTo>
                  <a:lnTo>
                    <a:pt x="0" y="0"/>
                  </a:lnTo>
                  <a:lnTo>
                    <a:pt x="0" y="41148"/>
                  </a:lnTo>
                  <a:lnTo>
                    <a:pt x="3621659" y="41148"/>
                  </a:lnTo>
                  <a:lnTo>
                    <a:pt x="3621659" y="0"/>
                  </a:lnTo>
                  <a:close/>
                </a:path>
              </a:pathLst>
            </a:custGeom>
            <a:solidFill>
              <a:srgbClr val="8EB4E2"/>
            </a:solidFill>
          </p:spPr>
          <p:txBody>
            <a:bodyPr wrap="square" lIns="0" tIns="0" rIns="0" bIns="0" rtlCol="0"/>
            <a:lstStyle/>
            <a:p>
              <a:endParaRPr/>
            </a:p>
          </p:txBody>
        </p:sp>
        <p:sp>
          <p:nvSpPr>
            <p:cNvPr id="20" name="object 20"/>
            <p:cNvSpPr/>
            <p:nvPr/>
          </p:nvSpPr>
          <p:spPr>
            <a:xfrm>
              <a:off x="112776" y="2870326"/>
              <a:ext cx="12700" cy="1596390"/>
            </a:xfrm>
            <a:custGeom>
              <a:avLst/>
              <a:gdLst/>
              <a:ahLst/>
              <a:cxnLst/>
              <a:rect l="l" t="t" r="r" b="b"/>
              <a:pathLst>
                <a:path w="12700" h="1596389">
                  <a:moveTo>
                    <a:pt x="12191" y="0"/>
                  </a:moveTo>
                  <a:lnTo>
                    <a:pt x="0" y="0"/>
                  </a:lnTo>
                  <a:lnTo>
                    <a:pt x="0" y="1595882"/>
                  </a:lnTo>
                  <a:lnTo>
                    <a:pt x="12191" y="1595882"/>
                  </a:lnTo>
                  <a:lnTo>
                    <a:pt x="12191" y="0"/>
                  </a:lnTo>
                  <a:close/>
                </a:path>
              </a:pathLst>
            </a:custGeom>
            <a:solidFill>
              <a:srgbClr val="FFFFFF"/>
            </a:solidFill>
          </p:spPr>
          <p:txBody>
            <a:bodyPr wrap="square" lIns="0" tIns="0" rIns="0" bIns="0" rtlCol="0"/>
            <a:lstStyle/>
            <a:p>
              <a:endParaRPr/>
            </a:p>
          </p:txBody>
        </p:sp>
        <p:sp>
          <p:nvSpPr>
            <p:cNvPr id="21" name="object 21"/>
            <p:cNvSpPr/>
            <p:nvPr/>
          </p:nvSpPr>
          <p:spPr>
            <a:xfrm>
              <a:off x="3740530" y="4425060"/>
              <a:ext cx="5259070" cy="41275"/>
            </a:xfrm>
            <a:custGeom>
              <a:avLst/>
              <a:gdLst/>
              <a:ahLst/>
              <a:cxnLst/>
              <a:rect l="l" t="t" r="r" b="b"/>
              <a:pathLst>
                <a:path w="5259070" h="41275">
                  <a:moveTo>
                    <a:pt x="5258688" y="0"/>
                  </a:moveTo>
                  <a:lnTo>
                    <a:pt x="0" y="0"/>
                  </a:lnTo>
                  <a:lnTo>
                    <a:pt x="0" y="41148"/>
                  </a:lnTo>
                  <a:lnTo>
                    <a:pt x="5258688" y="41148"/>
                  </a:lnTo>
                  <a:lnTo>
                    <a:pt x="5258688" y="0"/>
                  </a:lnTo>
                  <a:close/>
                </a:path>
              </a:pathLst>
            </a:custGeom>
            <a:solidFill>
              <a:srgbClr val="E9EBF3"/>
            </a:solidFill>
          </p:spPr>
          <p:txBody>
            <a:bodyPr wrap="square" lIns="0" tIns="0" rIns="0" bIns="0" rtlCol="0"/>
            <a:lstStyle/>
            <a:p>
              <a:endParaRPr/>
            </a:p>
          </p:txBody>
        </p:sp>
        <p:sp>
          <p:nvSpPr>
            <p:cNvPr id="22" name="object 22"/>
            <p:cNvSpPr/>
            <p:nvPr/>
          </p:nvSpPr>
          <p:spPr>
            <a:xfrm>
              <a:off x="3734435" y="2870326"/>
              <a:ext cx="5271135" cy="1596390"/>
            </a:xfrm>
            <a:custGeom>
              <a:avLst/>
              <a:gdLst/>
              <a:ahLst/>
              <a:cxnLst/>
              <a:rect l="l" t="t" r="r" b="b"/>
              <a:pathLst>
                <a:path w="5271134" h="1596389">
                  <a:moveTo>
                    <a:pt x="12179" y="0"/>
                  </a:moveTo>
                  <a:lnTo>
                    <a:pt x="0" y="0"/>
                  </a:lnTo>
                  <a:lnTo>
                    <a:pt x="0" y="1595882"/>
                  </a:lnTo>
                  <a:lnTo>
                    <a:pt x="12179" y="1595882"/>
                  </a:lnTo>
                  <a:lnTo>
                    <a:pt x="12179" y="0"/>
                  </a:lnTo>
                  <a:close/>
                </a:path>
                <a:path w="5271134" h="1596389">
                  <a:moveTo>
                    <a:pt x="5270881" y="0"/>
                  </a:moveTo>
                  <a:lnTo>
                    <a:pt x="5258689" y="0"/>
                  </a:lnTo>
                  <a:lnTo>
                    <a:pt x="5258689" y="1595882"/>
                  </a:lnTo>
                  <a:lnTo>
                    <a:pt x="5270881" y="1595882"/>
                  </a:lnTo>
                  <a:lnTo>
                    <a:pt x="5270881" y="0"/>
                  </a:lnTo>
                  <a:close/>
                </a:path>
              </a:pathLst>
            </a:custGeom>
            <a:solidFill>
              <a:srgbClr val="FFFFFF"/>
            </a:solidFill>
          </p:spPr>
          <p:txBody>
            <a:bodyPr wrap="square" lIns="0" tIns="0" rIns="0" bIns="0" rtlCol="0"/>
            <a:lstStyle/>
            <a:p>
              <a:endParaRPr/>
            </a:p>
          </p:txBody>
        </p:sp>
        <p:sp>
          <p:nvSpPr>
            <p:cNvPr id="23" name="object 23"/>
            <p:cNvSpPr/>
            <p:nvPr/>
          </p:nvSpPr>
          <p:spPr>
            <a:xfrm>
              <a:off x="126492" y="4478477"/>
              <a:ext cx="3608070" cy="1330960"/>
            </a:xfrm>
            <a:custGeom>
              <a:avLst/>
              <a:gdLst/>
              <a:ahLst/>
              <a:cxnLst/>
              <a:rect l="l" t="t" r="r" b="b"/>
              <a:pathLst>
                <a:path w="3608070" h="1330960">
                  <a:moveTo>
                    <a:pt x="3607942" y="0"/>
                  </a:moveTo>
                  <a:lnTo>
                    <a:pt x="0" y="0"/>
                  </a:lnTo>
                  <a:lnTo>
                    <a:pt x="0" y="1330706"/>
                  </a:lnTo>
                  <a:lnTo>
                    <a:pt x="3607942" y="1330706"/>
                  </a:lnTo>
                  <a:lnTo>
                    <a:pt x="3607942" y="0"/>
                  </a:lnTo>
                  <a:close/>
                </a:path>
              </a:pathLst>
            </a:custGeom>
            <a:solidFill>
              <a:srgbClr val="8EB4E2"/>
            </a:solidFill>
          </p:spPr>
          <p:txBody>
            <a:bodyPr wrap="square" lIns="0" tIns="0" rIns="0" bIns="0" rtlCol="0"/>
            <a:lstStyle/>
            <a:p>
              <a:endParaRPr/>
            </a:p>
          </p:txBody>
        </p:sp>
      </p:grpSp>
      <p:sp>
        <p:nvSpPr>
          <p:cNvPr id="24" name="object 24"/>
          <p:cNvSpPr txBox="1"/>
          <p:nvPr/>
        </p:nvSpPr>
        <p:spPr>
          <a:xfrm>
            <a:off x="187452" y="4551045"/>
            <a:ext cx="3275329" cy="391160"/>
          </a:xfrm>
          <a:prstGeom prst="rect">
            <a:avLst/>
          </a:prstGeom>
        </p:spPr>
        <p:txBody>
          <a:bodyPr vert="horz" wrap="square" lIns="0" tIns="12700" rIns="0" bIns="0" rtlCol="0">
            <a:spAutoFit/>
          </a:bodyPr>
          <a:lstStyle/>
          <a:p>
            <a:pPr>
              <a:lnSpc>
                <a:spcPct val="100000"/>
              </a:lnSpc>
              <a:spcBef>
                <a:spcPts val="100"/>
              </a:spcBef>
            </a:pPr>
            <a:r>
              <a:rPr sz="2400" b="1" spc="-5" dirty="0">
                <a:solidFill>
                  <a:srgbClr val="C00000"/>
                </a:solidFill>
                <a:latin typeface="Carlito"/>
                <a:cs typeface="Carlito"/>
              </a:rPr>
              <a:t>Internet </a:t>
            </a:r>
            <a:r>
              <a:rPr sz="2400" b="1" dirty="0">
                <a:solidFill>
                  <a:srgbClr val="C00000"/>
                </a:solidFill>
                <a:latin typeface="Carlito"/>
                <a:cs typeface="Carlito"/>
              </a:rPr>
              <a:t>and </a:t>
            </a:r>
            <a:r>
              <a:rPr sz="2400" b="1" spc="-5" dirty="0">
                <a:solidFill>
                  <a:srgbClr val="C00000"/>
                </a:solidFill>
                <a:latin typeface="Carlito"/>
                <a:cs typeface="Carlito"/>
              </a:rPr>
              <a:t>Social</a:t>
            </a:r>
            <a:r>
              <a:rPr sz="2400" b="1" spc="-60" dirty="0">
                <a:solidFill>
                  <a:srgbClr val="C00000"/>
                </a:solidFill>
                <a:latin typeface="Carlito"/>
                <a:cs typeface="Carlito"/>
              </a:rPr>
              <a:t> </a:t>
            </a:r>
            <a:r>
              <a:rPr sz="2400" b="1" spc="-5" dirty="0">
                <a:solidFill>
                  <a:srgbClr val="C00000"/>
                </a:solidFill>
                <a:latin typeface="Carlito"/>
                <a:cs typeface="Carlito"/>
              </a:rPr>
              <a:t>Media</a:t>
            </a:r>
            <a:endParaRPr sz="2400">
              <a:latin typeface="Carlito"/>
              <a:cs typeface="Carlito"/>
            </a:endParaRPr>
          </a:p>
        </p:txBody>
      </p:sp>
      <p:sp>
        <p:nvSpPr>
          <p:cNvPr id="25" name="object 25"/>
          <p:cNvSpPr/>
          <p:nvPr/>
        </p:nvSpPr>
        <p:spPr>
          <a:xfrm>
            <a:off x="3746627" y="4478477"/>
            <a:ext cx="5247005" cy="1330960"/>
          </a:xfrm>
          <a:custGeom>
            <a:avLst/>
            <a:gdLst/>
            <a:ahLst/>
            <a:cxnLst/>
            <a:rect l="l" t="t" r="r" b="b"/>
            <a:pathLst>
              <a:path w="5247005" h="1330960">
                <a:moveTo>
                  <a:pt x="5246497" y="0"/>
                </a:moveTo>
                <a:lnTo>
                  <a:pt x="0" y="0"/>
                </a:lnTo>
                <a:lnTo>
                  <a:pt x="0" y="1330706"/>
                </a:lnTo>
                <a:lnTo>
                  <a:pt x="5246497" y="1330706"/>
                </a:lnTo>
                <a:lnTo>
                  <a:pt x="5246497" y="0"/>
                </a:lnTo>
                <a:close/>
              </a:path>
            </a:pathLst>
          </a:custGeom>
          <a:solidFill>
            <a:srgbClr val="D0D7E7"/>
          </a:solidFill>
        </p:spPr>
        <p:txBody>
          <a:bodyPr wrap="square" lIns="0" tIns="0" rIns="0" bIns="0" rtlCol="0"/>
          <a:lstStyle/>
          <a:p>
            <a:endParaRPr/>
          </a:p>
        </p:txBody>
      </p:sp>
      <p:sp>
        <p:nvSpPr>
          <p:cNvPr id="26" name="object 26"/>
          <p:cNvSpPr txBox="1"/>
          <p:nvPr/>
        </p:nvSpPr>
        <p:spPr>
          <a:xfrm>
            <a:off x="3796410" y="4551045"/>
            <a:ext cx="4796790" cy="1137285"/>
          </a:xfrm>
          <a:prstGeom prst="rect">
            <a:avLst/>
          </a:prstGeom>
        </p:spPr>
        <p:txBody>
          <a:bodyPr vert="horz" wrap="square" lIns="0" tIns="5715" rIns="0" bIns="0" rtlCol="0">
            <a:spAutoFit/>
          </a:bodyPr>
          <a:lstStyle/>
          <a:p>
            <a:pPr marL="12700" marR="5080" algn="just">
              <a:lnSpc>
                <a:spcPct val="101899"/>
              </a:lnSpc>
              <a:spcBef>
                <a:spcPts val="45"/>
              </a:spcBef>
            </a:pPr>
            <a:r>
              <a:rPr sz="2400" dirty="0">
                <a:latin typeface="Carlito"/>
                <a:cs typeface="Carlito"/>
              </a:rPr>
              <a:t>Increased </a:t>
            </a:r>
            <a:r>
              <a:rPr sz="2400" spc="-5" dirty="0">
                <a:latin typeface="Carlito"/>
                <a:cs typeface="Carlito"/>
              </a:rPr>
              <a:t>access </a:t>
            </a:r>
            <a:r>
              <a:rPr sz="2400" dirty="0">
                <a:latin typeface="Carlito"/>
                <a:cs typeface="Carlito"/>
              </a:rPr>
              <a:t>to information,</a:t>
            </a:r>
            <a:r>
              <a:rPr sz="2400" spc="-130" dirty="0">
                <a:latin typeface="Carlito"/>
                <a:cs typeface="Carlito"/>
              </a:rPr>
              <a:t> </a:t>
            </a:r>
            <a:r>
              <a:rPr sz="2400" spc="-5" dirty="0">
                <a:latin typeface="Carlito"/>
                <a:cs typeface="Carlito"/>
              </a:rPr>
              <a:t>social  </a:t>
            </a:r>
            <a:r>
              <a:rPr sz="2400" dirty="0">
                <a:latin typeface="Carlito"/>
                <a:cs typeface="Carlito"/>
              </a:rPr>
              <a:t>media influencing </a:t>
            </a:r>
            <a:r>
              <a:rPr sz="2400" spc="-5" dirty="0">
                <a:latin typeface="Carlito"/>
                <a:cs typeface="Carlito"/>
              </a:rPr>
              <a:t>design of  communication</a:t>
            </a:r>
            <a:r>
              <a:rPr sz="2400" spc="-10" dirty="0">
                <a:latin typeface="Carlito"/>
                <a:cs typeface="Carlito"/>
              </a:rPr>
              <a:t> </a:t>
            </a:r>
            <a:r>
              <a:rPr sz="2400" spc="-5" dirty="0">
                <a:latin typeface="Carlito"/>
                <a:cs typeface="Carlito"/>
              </a:rPr>
              <a:t>techniques</a:t>
            </a:r>
            <a:endParaRPr sz="2400" dirty="0">
              <a:latin typeface="Carlito"/>
              <a:cs typeface="Carlito"/>
            </a:endParaRPr>
          </a:p>
        </p:txBody>
      </p:sp>
      <p:grpSp>
        <p:nvGrpSpPr>
          <p:cNvPr id="27" name="object 27"/>
          <p:cNvGrpSpPr/>
          <p:nvPr/>
        </p:nvGrpSpPr>
        <p:grpSpPr>
          <a:xfrm>
            <a:off x="112776" y="4580534"/>
            <a:ext cx="8892540" cy="1228725"/>
            <a:chOff x="112776" y="4580534"/>
            <a:chExt cx="8892540" cy="1228725"/>
          </a:xfrm>
        </p:grpSpPr>
        <p:sp>
          <p:nvSpPr>
            <p:cNvPr id="28" name="object 28"/>
            <p:cNvSpPr/>
            <p:nvPr/>
          </p:nvSpPr>
          <p:spPr>
            <a:xfrm>
              <a:off x="118872" y="5768035"/>
              <a:ext cx="3622040" cy="41275"/>
            </a:xfrm>
            <a:custGeom>
              <a:avLst/>
              <a:gdLst/>
              <a:ahLst/>
              <a:cxnLst/>
              <a:rect l="l" t="t" r="r" b="b"/>
              <a:pathLst>
                <a:path w="3622040" h="41275">
                  <a:moveTo>
                    <a:pt x="3621659" y="0"/>
                  </a:moveTo>
                  <a:lnTo>
                    <a:pt x="0" y="0"/>
                  </a:lnTo>
                  <a:lnTo>
                    <a:pt x="0" y="41148"/>
                  </a:lnTo>
                  <a:lnTo>
                    <a:pt x="3621659" y="41148"/>
                  </a:lnTo>
                  <a:lnTo>
                    <a:pt x="3621659" y="0"/>
                  </a:lnTo>
                  <a:close/>
                </a:path>
              </a:pathLst>
            </a:custGeom>
            <a:solidFill>
              <a:srgbClr val="8EB4E2"/>
            </a:solidFill>
          </p:spPr>
          <p:txBody>
            <a:bodyPr wrap="square" lIns="0" tIns="0" rIns="0" bIns="0" rtlCol="0"/>
            <a:lstStyle/>
            <a:p>
              <a:endParaRPr/>
            </a:p>
          </p:txBody>
        </p:sp>
        <p:sp>
          <p:nvSpPr>
            <p:cNvPr id="29" name="object 29"/>
            <p:cNvSpPr/>
            <p:nvPr/>
          </p:nvSpPr>
          <p:spPr>
            <a:xfrm>
              <a:off x="112776" y="4580534"/>
              <a:ext cx="12700" cy="1228725"/>
            </a:xfrm>
            <a:custGeom>
              <a:avLst/>
              <a:gdLst/>
              <a:ahLst/>
              <a:cxnLst/>
              <a:rect l="l" t="t" r="r" b="b"/>
              <a:pathLst>
                <a:path w="12700" h="1228725">
                  <a:moveTo>
                    <a:pt x="12191" y="0"/>
                  </a:moveTo>
                  <a:lnTo>
                    <a:pt x="0" y="0"/>
                  </a:lnTo>
                  <a:lnTo>
                    <a:pt x="0" y="1228648"/>
                  </a:lnTo>
                  <a:lnTo>
                    <a:pt x="12191" y="1228648"/>
                  </a:lnTo>
                  <a:lnTo>
                    <a:pt x="12191" y="0"/>
                  </a:lnTo>
                  <a:close/>
                </a:path>
              </a:pathLst>
            </a:custGeom>
            <a:solidFill>
              <a:srgbClr val="FFFFFF"/>
            </a:solidFill>
          </p:spPr>
          <p:txBody>
            <a:bodyPr wrap="square" lIns="0" tIns="0" rIns="0" bIns="0" rtlCol="0"/>
            <a:lstStyle/>
            <a:p>
              <a:endParaRPr/>
            </a:p>
          </p:txBody>
        </p:sp>
        <p:sp>
          <p:nvSpPr>
            <p:cNvPr id="30" name="object 30"/>
            <p:cNvSpPr/>
            <p:nvPr/>
          </p:nvSpPr>
          <p:spPr>
            <a:xfrm>
              <a:off x="3740530" y="5768035"/>
              <a:ext cx="5259070" cy="41275"/>
            </a:xfrm>
            <a:custGeom>
              <a:avLst/>
              <a:gdLst/>
              <a:ahLst/>
              <a:cxnLst/>
              <a:rect l="l" t="t" r="r" b="b"/>
              <a:pathLst>
                <a:path w="5259070" h="41275">
                  <a:moveTo>
                    <a:pt x="5258688" y="0"/>
                  </a:moveTo>
                  <a:lnTo>
                    <a:pt x="0" y="0"/>
                  </a:lnTo>
                  <a:lnTo>
                    <a:pt x="0" y="41148"/>
                  </a:lnTo>
                  <a:lnTo>
                    <a:pt x="5258688" y="41148"/>
                  </a:lnTo>
                  <a:lnTo>
                    <a:pt x="5258688" y="0"/>
                  </a:lnTo>
                  <a:close/>
                </a:path>
              </a:pathLst>
            </a:custGeom>
            <a:solidFill>
              <a:srgbClr val="D0D7E7"/>
            </a:solidFill>
          </p:spPr>
          <p:txBody>
            <a:bodyPr wrap="square" lIns="0" tIns="0" rIns="0" bIns="0" rtlCol="0"/>
            <a:lstStyle/>
            <a:p>
              <a:endParaRPr/>
            </a:p>
          </p:txBody>
        </p:sp>
        <p:sp>
          <p:nvSpPr>
            <p:cNvPr id="31" name="object 31"/>
            <p:cNvSpPr/>
            <p:nvPr/>
          </p:nvSpPr>
          <p:spPr>
            <a:xfrm>
              <a:off x="3734435" y="4580534"/>
              <a:ext cx="5271135" cy="1228725"/>
            </a:xfrm>
            <a:custGeom>
              <a:avLst/>
              <a:gdLst/>
              <a:ahLst/>
              <a:cxnLst/>
              <a:rect l="l" t="t" r="r" b="b"/>
              <a:pathLst>
                <a:path w="5271134" h="1228725">
                  <a:moveTo>
                    <a:pt x="12179" y="0"/>
                  </a:moveTo>
                  <a:lnTo>
                    <a:pt x="0" y="0"/>
                  </a:lnTo>
                  <a:lnTo>
                    <a:pt x="0" y="1228648"/>
                  </a:lnTo>
                  <a:lnTo>
                    <a:pt x="12179" y="1228648"/>
                  </a:lnTo>
                  <a:lnTo>
                    <a:pt x="12179" y="0"/>
                  </a:lnTo>
                  <a:close/>
                </a:path>
                <a:path w="5271134" h="1228725">
                  <a:moveTo>
                    <a:pt x="5270881" y="0"/>
                  </a:moveTo>
                  <a:lnTo>
                    <a:pt x="5258689" y="0"/>
                  </a:lnTo>
                  <a:lnTo>
                    <a:pt x="5258689" y="1228648"/>
                  </a:lnTo>
                  <a:lnTo>
                    <a:pt x="5270881" y="1228648"/>
                  </a:lnTo>
                  <a:lnTo>
                    <a:pt x="5270881" y="0"/>
                  </a:lnTo>
                  <a:close/>
                </a:path>
              </a:pathLst>
            </a:custGeom>
            <a:solidFill>
              <a:srgbClr val="FFFFFF"/>
            </a:solidFill>
          </p:spPr>
          <p:txBody>
            <a:bodyPr wrap="square" lIns="0" tIns="0" rIns="0" bIns="0" rtlCol="0"/>
            <a:lstStyle/>
            <a:p>
              <a:endParaRPr/>
            </a:p>
          </p:txBody>
        </p:sp>
      </p:gr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15772" y="2409571"/>
            <a:ext cx="92710" cy="254000"/>
          </a:xfrm>
          <a:prstGeom prst="rect">
            <a:avLst/>
          </a:prstGeom>
        </p:spPr>
        <p:txBody>
          <a:bodyPr vert="horz" wrap="square" lIns="0" tIns="12700" rIns="0" bIns="0" rtlCol="0">
            <a:spAutoFit/>
          </a:bodyPr>
          <a:lstStyle/>
          <a:p>
            <a:pPr marL="12700">
              <a:lnSpc>
                <a:spcPct val="100000"/>
              </a:lnSpc>
              <a:spcBef>
                <a:spcPts val="100"/>
              </a:spcBef>
            </a:pPr>
            <a:r>
              <a:rPr sz="1500" dirty="0">
                <a:latin typeface="Arial"/>
                <a:cs typeface="Arial"/>
              </a:rPr>
              <a:t>•</a:t>
            </a:r>
            <a:endParaRPr sz="1500">
              <a:latin typeface="Arial"/>
              <a:cs typeface="Arial"/>
            </a:endParaRPr>
          </a:p>
        </p:txBody>
      </p:sp>
      <p:sp>
        <p:nvSpPr>
          <p:cNvPr id="3" name="object 3"/>
          <p:cNvSpPr txBox="1"/>
          <p:nvPr/>
        </p:nvSpPr>
        <p:spPr>
          <a:xfrm>
            <a:off x="715772" y="708405"/>
            <a:ext cx="8270875" cy="2669540"/>
          </a:xfrm>
          <a:prstGeom prst="rect">
            <a:avLst/>
          </a:prstGeom>
        </p:spPr>
        <p:txBody>
          <a:bodyPr vert="horz" wrap="square" lIns="0" tIns="12700" rIns="0" bIns="0" rtlCol="0">
            <a:spAutoFit/>
          </a:bodyPr>
          <a:lstStyle/>
          <a:p>
            <a:pPr marL="469900" marR="5080" indent="-457834" algn="just">
              <a:lnSpc>
                <a:spcPct val="105300"/>
              </a:lnSpc>
              <a:spcBef>
                <a:spcPts val="100"/>
              </a:spcBef>
              <a:buFont typeface="Arial"/>
              <a:buChar char="•"/>
              <a:tabLst>
                <a:tab pos="470534" algn="l"/>
              </a:tabLst>
            </a:pPr>
            <a:r>
              <a:rPr sz="1500" spc="-5" dirty="0">
                <a:latin typeface="Carlito"/>
                <a:cs typeface="Carlito"/>
              </a:rPr>
              <a:t>The </a:t>
            </a:r>
            <a:r>
              <a:rPr sz="1500" dirty="0">
                <a:latin typeface="Carlito"/>
                <a:cs typeface="Carlito"/>
              </a:rPr>
              <a:t>OCR checks the </a:t>
            </a:r>
            <a:r>
              <a:rPr sz="1500" spc="-5" dirty="0">
                <a:latin typeface="Carlito"/>
                <a:cs typeface="Carlito"/>
              </a:rPr>
              <a:t>documents and </a:t>
            </a:r>
            <a:r>
              <a:rPr sz="1500" dirty="0">
                <a:latin typeface="Carlito"/>
                <a:cs typeface="Carlito"/>
              </a:rPr>
              <a:t>if </a:t>
            </a:r>
            <a:r>
              <a:rPr sz="1500" spc="-5" dirty="0">
                <a:latin typeface="Carlito"/>
                <a:cs typeface="Carlito"/>
              </a:rPr>
              <a:t>found OK, notifies the applicant(s) </a:t>
            </a:r>
            <a:r>
              <a:rPr sz="1500" dirty="0">
                <a:latin typeface="Carlito"/>
                <a:cs typeface="Carlito"/>
              </a:rPr>
              <a:t>to </a:t>
            </a:r>
            <a:r>
              <a:rPr sz="1500" spc="-5" dirty="0">
                <a:latin typeface="Carlito"/>
                <a:cs typeface="Carlito"/>
              </a:rPr>
              <a:t>pay </a:t>
            </a:r>
            <a:r>
              <a:rPr sz="1500" dirty="0">
                <a:latin typeface="Carlito"/>
                <a:cs typeface="Carlito"/>
              </a:rPr>
              <a:t>registration </a:t>
            </a:r>
            <a:r>
              <a:rPr sz="1500" spc="-5" dirty="0">
                <a:latin typeface="Carlito"/>
                <a:cs typeface="Carlito"/>
              </a:rPr>
              <a:t>fee and  </a:t>
            </a:r>
            <a:r>
              <a:rPr sz="1500" dirty="0">
                <a:latin typeface="Carlito"/>
                <a:cs typeface="Carlito"/>
              </a:rPr>
              <a:t>collect </a:t>
            </a:r>
            <a:r>
              <a:rPr sz="1500" spc="-5" dirty="0">
                <a:latin typeface="Carlito"/>
                <a:cs typeface="Carlito"/>
              </a:rPr>
              <a:t>certificate. </a:t>
            </a:r>
            <a:r>
              <a:rPr sz="1500" dirty="0">
                <a:latin typeface="Carlito"/>
                <a:cs typeface="Carlito"/>
              </a:rPr>
              <a:t>If the Registered </a:t>
            </a:r>
            <a:r>
              <a:rPr sz="1500" spc="-5" dirty="0">
                <a:latin typeface="Carlito"/>
                <a:cs typeface="Carlito"/>
              </a:rPr>
              <a:t>Capital </a:t>
            </a:r>
            <a:r>
              <a:rPr sz="1500" dirty="0">
                <a:latin typeface="Carlito"/>
                <a:cs typeface="Carlito"/>
              </a:rPr>
              <a:t>is </a:t>
            </a:r>
            <a:r>
              <a:rPr sz="1500" spc="-5" dirty="0">
                <a:latin typeface="Carlito"/>
                <a:cs typeface="Carlito"/>
              </a:rPr>
              <a:t>up </a:t>
            </a:r>
            <a:r>
              <a:rPr sz="1500" dirty="0">
                <a:latin typeface="Carlito"/>
                <a:cs typeface="Carlito"/>
              </a:rPr>
              <a:t>to Rs. </a:t>
            </a:r>
            <a:r>
              <a:rPr sz="1500" spc="-5" dirty="0">
                <a:latin typeface="Carlito"/>
                <a:cs typeface="Carlito"/>
              </a:rPr>
              <a:t>5000, </a:t>
            </a:r>
            <a:r>
              <a:rPr sz="1500" dirty="0">
                <a:latin typeface="Carlito"/>
                <a:cs typeface="Carlito"/>
              </a:rPr>
              <a:t>the charge can be paid at the </a:t>
            </a:r>
            <a:r>
              <a:rPr sz="1500" spc="-5" dirty="0">
                <a:latin typeface="Carlito"/>
                <a:cs typeface="Carlito"/>
              </a:rPr>
              <a:t>OCR; else  </a:t>
            </a:r>
            <a:r>
              <a:rPr sz="1500" spc="-35" dirty="0">
                <a:latin typeface="Arial"/>
                <a:cs typeface="Arial"/>
              </a:rPr>
              <a:t>required </a:t>
            </a:r>
            <a:r>
              <a:rPr sz="1500" spc="-50" dirty="0">
                <a:latin typeface="Arial"/>
                <a:cs typeface="Arial"/>
              </a:rPr>
              <a:t>fee </a:t>
            </a:r>
            <a:r>
              <a:rPr sz="1500" spc="20" dirty="0">
                <a:latin typeface="Arial"/>
                <a:cs typeface="Arial"/>
              </a:rPr>
              <a:t>to </a:t>
            </a:r>
            <a:r>
              <a:rPr sz="1500" spc="-70" dirty="0">
                <a:latin typeface="Arial"/>
                <a:cs typeface="Arial"/>
              </a:rPr>
              <a:t>be </a:t>
            </a:r>
            <a:r>
              <a:rPr sz="1500" spc="-50" dirty="0">
                <a:latin typeface="Arial"/>
                <a:cs typeface="Arial"/>
              </a:rPr>
              <a:t>deposited </a:t>
            </a:r>
            <a:r>
              <a:rPr sz="1500" spc="-20" dirty="0">
                <a:latin typeface="Arial"/>
                <a:cs typeface="Arial"/>
              </a:rPr>
              <a:t>in </a:t>
            </a:r>
            <a:r>
              <a:rPr sz="1500" spc="-190" dirty="0">
                <a:latin typeface="Arial"/>
                <a:cs typeface="Arial"/>
              </a:rPr>
              <a:t>NRB </a:t>
            </a:r>
            <a:r>
              <a:rPr sz="1500" spc="-20" dirty="0">
                <a:latin typeface="Arial"/>
                <a:cs typeface="Arial"/>
              </a:rPr>
              <a:t>or </a:t>
            </a:r>
            <a:r>
              <a:rPr sz="1500" spc="-15" dirty="0">
                <a:latin typeface="Arial"/>
                <a:cs typeface="Arial"/>
              </a:rPr>
              <a:t>other </a:t>
            </a:r>
            <a:r>
              <a:rPr sz="1500" spc="-45" dirty="0">
                <a:latin typeface="Arial"/>
                <a:cs typeface="Arial"/>
              </a:rPr>
              <a:t>authorized </a:t>
            </a:r>
            <a:r>
              <a:rPr sz="1500" spc="-95" dirty="0">
                <a:latin typeface="Arial"/>
                <a:cs typeface="Arial"/>
              </a:rPr>
              <a:t>banks </a:t>
            </a:r>
            <a:r>
              <a:rPr sz="1500" spc="-20" dirty="0">
                <a:latin typeface="Arial"/>
                <a:cs typeface="Arial"/>
              </a:rPr>
              <a:t>in </a:t>
            </a:r>
            <a:r>
              <a:rPr sz="1500" spc="-145" dirty="0">
                <a:latin typeface="Arial"/>
                <a:cs typeface="Arial"/>
              </a:rPr>
              <a:t>‘RAJASWA’ </a:t>
            </a:r>
            <a:r>
              <a:rPr sz="1500" spc="-55" dirty="0">
                <a:latin typeface="Arial"/>
                <a:cs typeface="Arial"/>
              </a:rPr>
              <a:t>account</a:t>
            </a:r>
            <a:r>
              <a:rPr sz="1500" spc="-310" dirty="0">
                <a:latin typeface="Arial"/>
                <a:cs typeface="Arial"/>
              </a:rPr>
              <a:t> </a:t>
            </a:r>
            <a:r>
              <a:rPr sz="1500" spc="-5" dirty="0">
                <a:latin typeface="Carlito"/>
                <a:cs typeface="Carlito"/>
              </a:rPr>
              <a:t>number1-1-05-</a:t>
            </a:r>
            <a:endParaRPr sz="1500">
              <a:latin typeface="Carlito"/>
              <a:cs typeface="Carlito"/>
            </a:endParaRPr>
          </a:p>
          <a:p>
            <a:pPr marL="469900">
              <a:lnSpc>
                <a:spcPct val="100000"/>
              </a:lnSpc>
              <a:spcBef>
                <a:spcPts val="85"/>
              </a:spcBef>
            </a:pPr>
            <a:r>
              <a:rPr sz="1500" spc="-70" dirty="0">
                <a:latin typeface="Arial"/>
                <a:cs typeface="Arial"/>
              </a:rPr>
              <a:t>10.</a:t>
            </a:r>
            <a:r>
              <a:rPr sz="1500" spc="-75" dirty="0">
                <a:latin typeface="Arial"/>
                <a:cs typeface="Arial"/>
              </a:rPr>
              <a:t> </a:t>
            </a:r>
            <a:r>
              <a:rPr sz="1500" spc="-85" dirty="0">
                <a:latin typeface="Arial"/>
                <a:cs typeface="Arial"/>
              </a:rPr>
              <a:t>Two</a:t>
            </a:r>
            <a:r>
              <a:rPr sz="1500" spc="-75" dirty="0">
                <a:latin typeface="Arial"/>
                <a:cs typeface="Arial"/>
              </a:rPr>
              <a:t> copies </a:t>
            </a:r>
            <a:r>
              <a:rPr sz="1500" spc="-5" dirty="0">
                <a:latin typeface="Arial"/>
                <a:cs typeface="Arial"/>
              </a:rPr>
              <a:t>of</a:t>
            </a:r>
            <a:r>
              <a:rPr sz="1500" spc="-85" dirty="0">
                <a:latin typeface="Arial"/>
                <a:cs typeface="Arial"/>
              </a:rPr>
              <a:t> </a:t>
            </a:r>
            <a:r>
              <a:rPr sz="1500" spc="-20" dirty="0">
                <a:latin typeface="Arial"/>
                <a:cs typeface="Arial"/>
              </a:rPr>
              <a:t>the</a:t>
            </a:r>
            <a:r>
              <a:rPr sz="1500" spc="-80" dirty="0">
                <a:latin typeface="Arial"/>
                <a:cs typeface="Arial"/>
              </a:rPr>
              <a:t> </a:t>
            </a:r>
            <a:r>
              <a:rPr sz="1500" spc="-60" dirty="0">
                <a:latin typeface="Arial"/>
                <a:cs typeface="Arial"/>
              </a:rPr>
              <a:t>voucher</a:t>
            </a:r>
            <a:r>
              <a:rPr sz="1500" spc="-75" dirty="0">
                <a:latin typeface="Arial"/>
                <a:cs typeface="Arial"/>
              </a:rPr>
              <a:t> </a:t>
            </a:r>
            <a:r>
              <a:rPr sz="1500" spc="20" dirty="0">
                <a:latin typeface="Arial"/>
                <a:cs typeface="Arial"/>
              </a:rPr>
              <a:t>to</a:t>
            </a:r>
            <a:r>
              <a:rPr sz="1500" spc="-80" dirty="0">
                <a:latin typeface="Arial"/>
                <a:cs typeface="Arial"/>
              </a:rPr>
              <a:t> </a:t>
            </a:r>
            <a:r>
              <a:rPr sz="1500" spc="-70" dirty="0">
                <a:latin typeface="Arial"/>
                <a:cs typeface="Arial"/>
              </a:rPr>
              <a:t>be</a:t>
            </a:r>
            <a:r>
              <a:rPr sz="1500" spc="-75" dirty="0">
                <a:latin typeface="Arial"/>
                <a:cs typeface="Arial"/>
              </a:rPr>
              <a:t> </a:t>
            </a:r>
            <a:r>
              <a:rPr sz="1500" spc="-30" dirty="0">
                <a:latin typeface="Arial"/>
                <a:cs typeface="Arial"/>
              </a:rPr>
              <a:t>submitted</a:t>
            </a:r>
            <a:r>
              <a:rPr sz="1500" spc="-70" dirty="0">
                <a:latin typeface="Arial"/>
                <a:cs typeface="Arial"/>
              </a:rPr>
              <a:t> </a:t>
            </a:r>
            <a:r>
              <a:rPr sz="1500" spc="-20" dirty="0">
                <a:latin typeface="Arial"/>
                <a:cs typeface="Arial"/>
              </a:rPr>
              <a:t>in</a:t>
            </a:r>
            <a:r>
              <a:rPr sz="1500" spc="-75" dirty="0">
                <a:latin typeface="Arial"/>
                <a:cs typeface="Arial"/>
              </a:rPr>
              <a:t> </a:t>
            </a:r>
            <a:r>
              <a:rPr sz="1500" spc="-20" dirty="0">
                <a:latin typeface="Arial"/>
                <a:cs typeface="Arial"/>
              </a:rPr>
              <a:t>the</a:t>
            </a:r>
            <a:r>
              <a:rPr sz="1500" spc="-75" dirty="0">
                <a:latin typeface="Arial"/>
                <a:cs typeface="Arial"/>
              </a:rPr>
              <a:t> </a:t>
            </a:r>
            <a:r>
              <a:rPr sz="1500" spc="-175" dirty="0">
                <a:latin typeface="Arial"/>
                <a:cs typeface="Arial"/>
              </a:rPr>
              <a:t>OCR’s</a:t>
            </a:r>
            <a:r>
              <a:rPr sz="1500" spc="-75" dirty="0">
                <a:latin typeface="Arial"/>
                <a:cs typeface="Arial"/>
              </a:rPr>
              <a:t> </a:t>
            </a:r>
            <a:r>
              <a:rPr sz="1500" spc="-90" dirty="0">
                <a:latin typeface="Arial"/>
                <a:cs typeface="Arial"/>
              </a:rPr>
              <a:t>A/C</a:t>
            </a:r>
            <a:r>
              <a:rPr sz="1500" spc="-80" dirty="0">
                <a:latin typeface="Arial"/>
                <a:cs typeface="Arial"/>
              </a:rPr>
              <a:t> </a:t>
            </a:r>
            <a:r>
              <a:rPr sz="1500" spc="-55" dirty="0">
                <a:latin typeface="Arial"/>
                <a:cs typeface="Arial"/>
              </a:rPr>
              <a:t>section,</a:t>
            </a:r>
            <a:r>
              <a:rPr sz="1500" spc="-80" dirty="0">
                <a:latin typeface="Arial"/>
                <a:cs typeface="Arial"/>
              </a:rPr>
              <a:t> </a:t>
            </a:r>
            <a:r>
              <a:rPr sz="1500" spc="-70" dirty="0">
                <a:latin typeface="Arial"/>
                <a:cs typeface="Arial"/>
              </a:rPr>
              <a:t>and</a:t>
            </a:r>
            <a:r>
              <a:rPr sz="1500" spc="-75" dirty="0">
                <a:latin typeface="Arial"/>
                <a:cs typeface="Arial"/>
              </a:rPr>
              <a:t> </a:t>
            </a:r>
            <a:r>
              <a:rPr sz="1500" spc="-30" dirty="0">
                <a:latin typeface="Arial"/>
                <a:cs typeface="Arial"/>
              </a:rPr>
              <a:t>then</a:t>
            </a:r>
            <a:r>
              <a:rPr sz="1500" spc="-80" dirty="0">
                <a:latin typeface="Arial"/>
                <a:cs typeface="Arial"/>
              </a:rPr>
              <a:t> </a:t>
            </a:r>
            <a:r>
              <a:rPr sz="1500" spc="-55" dirty="0">
                <a:latin typeface="Arial"/>
                <a:cs typeface="Arial"/>
              </a:rPr>
              <a:t>presented</a:t>
            </a:r>
            <a:r>
              <a:rPr sz="1500" spc="-75" dirty="0">
                <a:latin typeface="Arial"/>
                <a:cs typeface="Arial"/>
              </a:rPr>
              <a:t> </a:t>
            </a:r>
            <a:r>
              <a:rPr sz="1500" spc="-20" dirty="0">
                <a:latin typeface="Arial"/>
                <a:cs typeface="Arial"/>
              </a:rPr>
              <a:t>in</a:t>
            </a:r>
            <a:r>
              <a:rPr sz="1500" spc="-70" dirty="0">
                <a:latin typeface="Arial"/>
                <a:cs typeface="Arial"/>
              </a:rPr>
              <a:t> </a:t>
            </a:r>
            <a:r>
              <a:rPr sz="1500" spc="-20" dirty="0">
                <a:latin typeface="Arial"/>
                <a:cs typeface="Arial"/>
              </a:rPr>
              <a:t>the</a:t>
            </a:r>
            <a:endParaRPr sz="1500">
              <a:latin typeface="Arial"/>
              <a:cs typeface="Arial"/>
            </a:endParaRPr>
          </a:p>
          <a:p>
            <a:pPr marL="469900" marR="257175">
              <a:lnSpc>
                <a:spcPts val="1900"/>
              </a:lnSpc>
              <a:spcBef>
                <a:spcPts val="75"/>
              </a:spcBef>
            </a:pPr>
            <a:r>
              <a:rPr sz="1500" spc="-5" dirty="0">
                <a:latin typeface="Carlito"/>
                <a:cs typeface="Carlito"/>
              </a:rPr>
              <a:t>registration section. After </a:t>
            </a:r>
            <a:r>
              <a:rPr sz="1500" dirty="0">
                <a:latin typeface="Carlito"/>
                <a:cs typeface="Carlito"/>
              </a:rPr>
              <a:t>this, the company </a:t>
            </a:r>
            <a:r>
              <a:rPr sz="1500" spc="-5" dirty="0">
                <a:latin typeface="Carlito"/>
                <a:cs typeface="Carlito"/>
              </a:rPr>
              <a:t>registration certificate (according </a:t>
            </a:r>
            <a:r>
              <a:rPr sz="1500" dirty="0">
                <a:latin typeface="Carlito"/>
                <a:cs typeface="Carlito"/>
              </a:rPr>
              <a:t>to the index </a:t>
            </a:r>
            <a:r>
              <a:rPr sz="1500" spc="-5" dirty="0">
                <a:latin typeface="Carlito"/>
                <a:cs typeface="Carlito"/>
              </a:rPr>
              <a:t>5) </a:t>
            </a:r>
            <a:r>
              <a:rPr sz="1500" dirty="0">
                <a:latin typeface="Carlito"/>
                <a:cs typeface="Carlito"/>
              </a:rPr>
              <a:t>and  </a:t>
            </a:r>
            <a:r>
              <a:rPr sz="1500" spc="-5" dirty="0">
                <a:latin typeface="Carlito"/>
                <a:cs typeface="Carlito"/>
              </a:rPr>
              <a:t>one </a:t>
            </a:r>
            <a:r>
              <a:rPr sz="1500" dirty="0">
                <a:latin typeface="Carlito"/>
                <a:cs typeface="Carlito"/>
              </a:rPr>
              <a:t>copy </a:t>
            </a:r>
            <a:r>
              <a:rPr sz="1500" spc="-5" dirty="0">
                <a:latin typeface="Carlito"/>
                <a:cs typeface="Carlito"/>
              </a:rPr>
              <a:t>of each (approved </a:t>
            </a:r>
            <a:r>
              <a:rPr sz="1500" dirty="0">
                <a:latin typeface="Carlito"/>
                <a:cs typeface="Carlito"/>
              </a:rPr>
              <a:t>and </a:t>
            </a:r>
            <a:r>
              <a:rPr sz="1500" spc="-5" dirty="0">
                <a:latin typeface="Carlito"/>
                <a:cs typeface="Carlito"/>
              </a:rPr>
              <a:t>signed by </a:t>
            </a:r>
            <a:r>
              <a:rPr sz="1500" spc="-145" dirty="0">
                <a:latin typeface="Carlito"/>
                <a:cs typeface="Carlito"/>
              </a:rPr>
              <a:t>C</a:t>
            </a:r>
            <a:r>
              <a:rPr sz="1500" spc="-145" dirty="0">
                <a:latin typeface="Arial"/>
                <a:cs typeface="Arial"/>
              </a:rPr>
              <a:t>RO </a:t>
            </a:r>
            <a:r>
              <a:rPr sz="1500" spc="-45" dirty="0">
                <a:latin typeface="Arial"/>
                <a:cs typeface="Arial"/>
              </a:rPr>
              <a:t>Officer) </a:t>
            </a:r>
            <a:r>
              <a:rPr sz="1500" spc="-5" dirty="0">
                <a:latin typeface="Arial"/>
                <a:cs typeface="Arial"/>
              </a:rPr>
              <a:t>of </a:t>
            </a:r>
            <a:r>
              <a:rPr sz="1500" spc="-25" dirty="0">
                <a:latin typeface="Arial"/>
                <a:cs typeface="Arial"/>
              </a:rPr>
              <a:t>the </a:t>
            </a:r>
            <a:r>
              <a:rPr sz="1500" spc="-150" dirty="0">
                <a:latin typeface="Arial"/>
                <a:cs typeface="Arial"/>
              </a:rPr>
              <a:t>‘PRABHANDA </a:t>
            </a:r>
            <a:r>
              <a:rPr sz="1500" spc="-155" dirty="0">
                <a:latin typeface="Arial"/>
                <a:cs typeface="Arial"/>
              </a:rPr>
              <a:t>PATRA’ </a:t>
            </a:r>
            <a:r>
              <a:rPr sz="1500" spc="-70" dirty="0">
                <a:latin typeface="Arial"/>
                <a:cs typeface="Arial"/>
              </a:rPr>
              <a:t>and</a:t>
            </a:r>
            <a:r>
              <a:rPr sz="1500" spc="15" dirty="0">
                <a:latin typeface="Arial"/>
                <a:cs typeface="Arial"/>
              </a:rPr>
              <a:t> </a:t>
            </a:r>
            <a:r>
              <a:rPr sz="1500" spc="-20" dirty="0">
                <a:latin typeface="Arial"/>
                <a:cs typeface="Arial"/>
              </a:rPr>
              <a:t>the</a:t>
            </a:r>
            <a:endParaRPr sz="1500">
              <a:latin typeface="Arial"/>
              <a:cs typeface="Arial"/>
            </a:endParaRPr>
          </a:p>
          <a:p>
            <a:pPr marL="469900">
              <a:lnSpc>
                <a:spcPct val="100000"/>
              </a:lnSpc>
            </a:pPr>
            <a:r>
              <a:rPr sz="1500" spc="-90" dirty="0">
                <a:latin typeface="Arial"/>
                <a:cs typeface="Arial"/>
              </a:rPr>
              <a:t>‘NIYAMAWALI’</a:t>
            </a:r>
            <a:r>
              <a:rPr sz="1500" spc="-85" dirty="0">
                <a:latin typeface="Arial"/>
                <a:cs typeface="Arial"/>
              </a:rPr>
              <a:t> </a:t>
            </a:r>
            <a:r>
              <a:rPr sz="1500" spc="-55" dirty="0">
                <a:latin typeface="Arial"/>
                <a:cs typeface="Arial"/>
              </a:rPr>
              <a:t>presented</a:t>
            </a:r>
            <a:r>
              <a:rPr sz="1500" spc="-80" dirty="0">
                <a:latin typeface="Arial"/>
                <a:cs typeface="Arial"/>
              </a:rPr>
              <a:t> </a:t>
            </a:r>
            <a:r>
              <a:rPr sz="1500" spc="-60" dirty="0">
                <a:latin typeface="Arial"/>
                <a:cs typeface="Arial"/>
              </a:rPr>
              <a:t>by</a:t>
            </a:r>
            <a:r>
              <a:rPr sz="1500" spc="-80" dirty="0">
                <a:latin typeface="Arial"/>
                <a:cs typeface="Arial"/>
              </a:rPr>
              <a:t> </a:t>
            </a:r>
            <a:r>
              <a:rPr sz="1500" spc="-15" dirty="0">
                <a:latin typeface="Arial"/>
                <a:cs typeface="Arial"/>
              </a:rPr>
              <a:t>the</a:t>
            </a:r>
            <a:r>
              <a:rPr sz="1500" spc="-85" dirty="0">
                <a:latin typeface="Arial"/>
                <a:cs typeface="Arial"/>
              </a:rPr>
              <a:t> </a:t>
            </a:r>
            <a:r>
              <a:rPr sz="1500" spc="-50" dirty="0">
                <a:latin typeface="Arial"/>
                <a:cs typeface="Arial"/>
              </a:rPr>
              <a:t>founders</a:t>
            </a:r>
            <a:r>
              <a:rPr sz="1500" spc="-80" dirty="0">
                <a:latin typeface="Arial"/>
                <a:cs typeface="Arial"/>
              </a:rPr>
              <a:t> </a:t>
            </a:r>
            <a:r>
              <a:rPr sz="1500" spc="-65" dirty="0">
                <a:latin typeface="Arial"/>
                <a:cs typeface="Arial"/>
              </a:rPr>
              <a:t>are</a:t>
            </a:r>
            <a:r>
              <a:rPr sz="1500" spc="-85" dirty="0">
                <a:latin typeface="Arial"/>
                <a:cs typeface="Arial"/>
              </a:rPr>
              <a:t> </a:t>
            </a:r>
            <a:r>
              <a:rPr sz="1500" spc="-40" dirty="0">
                <a:latin typeface="Arial"/>
                <a:cs typeface="Arial"/>
              </a:rPr>
              <a:t>provided</a:t>
            </a:r>
            <a:r>
              <a:rPr sz="1500" spc="-80" dirty="0">
                <a:latin typeface="Arial"/>
                <a:cs typeface="Arial"/>
              </a:rPr>
              <a:t> </a:t>
            </a:r>
            <a:r>
              <a:rPr sz="1500" spc="20" dirty="0">
                <a:latin typeface="Arial"/>
                <a:cs typeface="Arial"/>
              </a:rPr>
              <a:t>to</a:t>
            </a:r>
            <a:r>
              <a:rPr sz="1500" spc="-95" dirty="0">
                <a:latin typeface="Arial"/>
                <a:cs typeface="Arial"/>
              </a:rPr>
              <a:t> </a:t>
            </a:r>
            <a:r>
              <a:rPr sz="1500" spc="-20" dirty="0">
                <a:latin typeface="Arial"/>
                <a:cs typeface="Arial"/>
              </a:rPr>
              <a:t>the</a:t>
            </a:r>
            <a:r>
              <a:rPr sz="1500" spc="-85" dirty="0">
                <a:latin typeface="Arial"/>
                <a:cs typeface="Arial"/>
              </a:rPr>
              <a:t> </a:t>
            </a:r>
            <a:r>
              <a:rPr sz="1500" spc="-50" dirty="0">
                <a:latin typeface="Arial"/>
                <a:cs typeface="Arial"/>
              </a:rPr>
              <a:t>founders.</a:t>
            </a:r>
            <a:endParaRPr sz="1500">
              <a:latin typeface="Arial"/>
              <a:cs typeface="Arial"/>
            </a:endParaRPr>
          </a:p>
          <a:p>
            <a:pPr marL="469900">
              <a:lnSpc>
                <a:spcPct val="100000"/>
              </a:lnSpc>
              <a:spcBef>
                <a:spcPts val="145"/>
              </a:spcBef>
            </a:pPr>
            <a:r>
              <a:rPr sz="1500" dirty="0">
                <a:latin typeface="Carlito"/>
                <a:cs typeface="Carlito"/>
              </a:rPr>
              <a:t>Only </a:t>
            </a:r>
            <a:r>
              <a:rPr sz="1500" spc="-5" dirty="0">
                <a:latin typeface="Carlito"/>
                <a:cs typeface="Carlito"/>
              </a:rPr>
              <a:t>electronic registration, from Baisakh 2074, </a:t>
            </a:r>
            <a:r>
              <a:rPr sz="1500" dirty="0">
                <a:latin typeface="Carlito"/>
                <a:cs typeface="Carlito"/>
              </a:rPr>
              <a:t>as </a:t>
            </a:r>
            <a:r>
              <a:rPr sz="1500" spc="-5" dirty="0">
                <a:latin typeface="Carlito"/>
                <a:cs typeface="Carlito"/>
              </a:rPr>
              <a:t>per first </a:t>
            </a:r>
            <a:r>
              <a:rPr sz="1500" dirty="0">
                <a:latin typeface="Carlito"/>
                <a:cs typeface="Carlito"/>
              </a:rPr>
              <a:t>amendment in</a:t>
            </a:r>
            <a:r>
              <a:rPr sz="1500" spc="20" dirty="0">
                <a:latin typeface="Carlito"/>
                <a:cs typeface="Carlito"/>
              </a:rPr>
              <a:t> </a:t>
            </a:r>
            <a:r>
              <a:rPr sz="1500" spc="-5" dirty="0">
                <a:latin typeface="Carlito"/>
                <a:cs typeface="Carlito"/>
              </a:rPr>
              <a:t>2074</a:t>
            </a:r>
            <a:endParaRPr sz="1500">
              <a:latin typeface="Carlito"/>
              <a:cs typeface="Carlito"/>
            </a:endParaRPr>
          </a:p>
          <a:p>
            <a:pPr marL="469900" marR="74295">
              <a:lnSpc>
                <a:spcPts val="2840"/>
              </a:lnSpc>
              <a:spcBef>
                <a:spcPts val="190"/>
              </a:spcBef>
            </a:pPr>
            <a:r>
              <a:rPr sz="1600" u="heavy" spc="-5" dirty="0">
                <a:solidFill>
                  <a:srgbClr val="0000FF"/>
                </a:solidFill>
                <a:uFill>
                  <a:solidFill>
                    <a:srgbClr val="0000FF"/>
                  </a:solidFill>
                </a:uFill>
                <a:latin typeface="Carlito"/>
                <a:cs typeface="Carlito"/>
                <a:hlinkClick r:id="rId2"/>
              </a:rPr>
              <a:t>http://www.ocr.gov.np/index.php/en/component/content/category/87-registration-process- </a:t>
            </a:r>
            <a:r>
              <a:rPr sz="1600" spc="-5" dirty="0">
                <a:solidFill>
                  <a:srgbClr val="0000FF"/>
                </a:solidFill>
                <a:latin typeface="Carlito"/>
                <a:cs typeface="Carlito"/>
              </a:rPr>
              <a:t> </a:t>
            </a:r>
            <a:r>
              <a:rPr sz="1600" u="heavy" spc="-5" dirty="0">
                <a:solidFill>
                  <a:srgbClr val="0000FF"/>
                </a:solidFill>
                <a:uFill>
                  <a:solidFill>
                    <a:srgbClr val="0000FF"/>
                  </a:solidFill>
                </a:uFill>
                <a:latin typeface="Carlito"/>
                <a:cs typeface="Carlito"/>
                <a:hlinkClick r:id="rId2"/>
              </a:rPr>
              <a:t>information</a:t>
            </a:r>
            <a:endParaRPr sz="1600">
              <a:latin typeface="Carlito"/>
              <a:cs typeface="Carlito"/>
            </a:endParaRPr>
          </a:p>
        </p:txBody>
      </p:sp>
      <p:sp>
        <p:nvSpPr>
          <p:cNvPr id="4" name="object 4"/>
          <p:cNvSpPr txBox="1"/>
          <p:nvPr/>
        </p:nvSpPr>
        <p:spPr>
          <a:xfrm>
            <a:off x="112268" y="3371426"/>
            <a:ext cx="8606790" cy="1804670"/>
          </a:xfrm>
          <a:prstGeom prst="rect">
            <a:avLst/>
          </a:prstGeom>
        </p:spPr>
        <p:txBody>
          <a:bodyPr vert="horz" wrap="square" lIns="0" tIns="101600" rIns="0" bIns="0" rtlCol="0">
            <a:spAutoFit/>
          </a:bodyPr>
          <a:lstStyle/>
          <a:p>
            <a:pPr marL="117475">
              <a:lnSpc>
                <a:spcPct val="100000"/>
              </a:lnSpc>
              <a:spcBef>
                <a:spcPts val="800"/>
              </a:spcBef>
              <a:tabLst>
                <a:tab pos="1021715" algn="l"/>
              </a:tabLst>
            </a:pPr>
            <a:r>
              <a:rPr sz="3200" dirty="0">
                <a:latin typeface="Carlito"/>
                <a:cs typeface="Carlito"/>
              </a:rPr>
              <a:t>4.8	</a:t>
            </a:r>
            <a:r>
              <a:rPr sz="3200" spc="-5" dirty="0">
                <a:latin typeface="Carlito"/>
                <a:cs typeface="Carlito"/>
              </a:rPr>
              <a:t>Relationship </a:t>
            </a:r>
            <a:r>
              <a:rPr sz="3200" spc="-10" dirty="0">
                <a:latin typeface="Carlito"/>
                <a:cs typeface="Carlito"/>
              </a:rPr>
              <a:t>to </a:t>
            </a:r>
            <a:r>
              <a:rPr sz="3200" spc="-5" dirty="0">
                <a:latin typeface="Carlito"/>
                <a:cs typeface="Carlito"/>
              </a:rPr>
              <a:t>foreign firms working </a:t>
            </a:r>
            <a:r>
              <a:rPr sz="3200" dirty="0">
                <a:latin typeface="Carlito"/>
                <a:cs typeface="Carlito"/>
              </a:rPr>
              <a:t>in</a:t>
            </a:r>
            <a:r>
              <a:rPr sz="3200" spc="10" dirty="0">
                <a:latin typeface="Carlito"/>
                <a:cs typeface="Carlito"/>
              </a:rPr>
              <a:t> </a:t>
            </a:r>
            <a:r>
              <a:rPr sz="3200" spc="-5" dirty="0">
                <a:latin typeface="Carlito"/>
                <a:cs typeface="Carlito"/>
              </a:rPr>
              <a:t>Nepal</a:t>
            </a:r>
            <a:endParaRPr sz="3200">
              <a:latin typeface="Carlito"/>
              <a:cs typeface="Carlito"/>
            </a:endParaRPr>
          </a:p>
          <a:p>
            <a:pPr marL="355600" marR="342900" indent="-342900">
              <a:lnSpc>
                <a:spcPct val="105300"/>
              </a:lnSpc>
              <a:spcBef>
                <a:spcPts val="275"/>
              </a:spcBef>
              <a:buFont typeface="Arial"/>
              <a:buChar char="•"/>
              <a:tabLst>
                <a:tab pos="354965" algn="l"/>
                <a:tab pos="355600" algn="l"/>
              </a:tabLst>
            </a:pPr>
            <a:r>
              <a:rPr sz="1800" spc="-5" dirty="0">
                <a:latin typeface="Carlito"/>
                <a:cs typeface="Carlito"/>
              </a:rPr>
              <a:t>Hundreds of foreign firms </a:t>
            </a:r>
            <a:r>
              <a:rPr sz="1800" dirty="0">
                <a:latin typeface="Carlito"/>
                <a:cs typeface="Carlito"/>
              </a:rPr>
              <a:t>are </a:t>
            </a:r>
            <a:r>
              <a:rPr sz="1800" spc="-10" dirty="0">
                <a:latin typeface="Carlito"/>
                <a:cs typeface="Carlito"/>
              </a:rPr>
              <a:t>working </a:t>
            </a:r>
            <a:r>
              <a:rPr sz="1800" dirty="0">
                <a:latin typeface="Carlito"/>
                <a:cs typeface="Carlito"/>
              </a:rPr>
              <a:t>in Nepal, </a:t>
            </a:r>
            <a:r>
              <a:rPr sz="1800" spc="-5" dirty="0">
                <a:latin typeface="Carlito"/>
                <a:cs typeface="Carlito"/>
              </a:rPr>
              <a:t>directly </a:t>
            </a:r>
            <a:r>
              <a:rPr sz="1800" spc="5" dirty="0">
                <a:latin typeface="Carlito"/>
                <a:cs typeface="Carlito"/>
              </a:rPr>
              <a:t>or </a:t>
            </a:r>
            <a:r>
              <a:rPr sz="1800" spc="-5" dirty="0">
                <a:latin typeface="Carlito"/>
                <a:cs typeface="Carlito"/>
              </a:rPr>
              <a:t>indirectly, </a:t>
            </a:r>
            <a:r>
              <a:rPr sz="1800" dirty="0">
                <a:latin typeface="Carlito"/>
                <a:cs typeface="Carlito"/>
              </a:rPr>
              <a:t>as INGO, </a:t>
            </a:r>
            <a:r>
              <a:rPr sz="1800" spc="-5" dirty="0">
                <a:latin typeface="Carlito"/>
                <a:cs typeface="Carlito"/>
              </a:rPr>
              <a:t>banks,  industry, management consultants, </a:t>
            </a:r>
            <a:r>
              <a:rPr sz="1800" dirty="0">
                <a:latin typeface="Carlito"/>
                <a:cs typeface="Carlito"/>
              </a:rPr>
              <a:t>engineers in </a:t>
            </a:r>
            <a:r>
              <a:rPr sz="1800" spc="-5" dirty="0">
                <a:latin typeface="Carlito"/>
                <a:cs typeface="Carlito"/>
              </a:rPr>
              <a:t>consulting companies, software,  </a:t>
            </a:r>
            <a:r>
              <a:rPr sz="1800" spc="-60" dirty="0">
                <a:latin typeface="Arial"/>
                <a:cs typeface="Arial"/>
              </a:rPr>
              <a:t>outsourcing,</a:t>
            </a:r>
            <a:r>
              <a:rPr sz="1800" spc="-105" dirty="0">
                <a:latin typeface="Arial"/>
                <a:cs typeface="Arial"/>
              </a:rPr>
              <a:t> </a:t>
            </a:r>
            <a:r>
              <a:rPr sz="1800" spc="-560" dirty="0">
                <a:latin typeface="Arial"/>
                <a:cs typeface="Arial"/>
              </a:rPr>
              <a:t>…</a:t>
            </a:r>
            <a:endParaRPr sz="1800">
              <a:latin typeface="Arial"/>
              <a:cs typeface="Arial"/>
            </a:endParaRPr>
          </a:p>
          <a:p>
            <a:pPr marL="355600" indent="-342900">
              <a:lnSpc>
                <a:spcPct val="100000"/>
              </a:lnSpc>
              <a:spcBef>
                <a:spcPts val="209"/>
              </a:spcBef>
              <a:buFont typeface="Arial"/>
              <a:buChar char="•"/>
              <a:tabLst>
                <a:tab pos="354965" algn="l"/>
                <a:tab pos="355600" algn="l"/>
              </a:tabLst>
            </a:pPr>
            <a:r>
              <a:rPr sz="1800" spc="-5" dirty="0">
                <a:latin typeface="Carlito"/>
                <a:cs typeface="Carlito"/>
              </a:rPr>
              <a:t>Directly related acts: Foreign Investments </a:t>
            </a:r>
            <a:r>
              <a:rPr sz="1800" dirty="0">
                <a:latin typeface="Carlito"/>
                <a:cs typeface="Carlito"/>
              </a:rPr>
              <a:t>and </a:t>
            </a:r>
            <a:r>
              <a:rPr sz="1800" spc="-5" dirty="0">
                <a:latin typeface="Carlito"/>
                <a:cs typeface="Carlito"/>
              </a:rPr>
              <a:t>Technology Transfer Act,1992;</a:t>
            </a:r>
            <a:r>
              <a:rPr sz="1800" spc="100" dirty="0">
                <a:latin typeface="Carlito"/>
                <a:cs typeface="Carlito"/>
              </a:rPr>
              <a:t> </a:t>
            </a:r>
            <a:r>
              <a:rPr sz="1800" spc="-5" dirty="0">
                <a:latin typeface="Carlito"/>
                <a:cs typeface="Carlito"/>
              </a:rPr>
              <a:t>Foreign</a:t>
            </a:r>
            <a:endParaRPr sz="1800">
              <a:latin typeface="Carlito"/>
              <a:cs typeface="Carlito"/>
            </a:endParaRPr>
          </a:p>
        </p:txBody>
      </p:sp>
      <p:sp>
        <p:nvSpPr>
          <p:cNvPr id="5" name="object 5"/>
          <p:cNvSpPr txBox="1"/>
          <p:nvPr/>
        </p:nvSpPr>
        <p:spPr>
          <a:xfrm>
            <a:off x="5532501" y="5164073"/>
            <a:ext cx="349885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rlito"/>
                <a:cs typeface="Carlito"/>
              </a:rPr>
              <a:t>Foreign Investment </a:t>
            </a:r>
            <a:r>
              <a:rPr sz="1800" dirty="0">
                <a:latin typeface="Carlito"/>
                <a:cs typeface="Carlito"/>
              </a:rPr>
              <a:t>and </a:t>
            </a:r>
            <a:r>
              <a:rPr sz="1800" spc="-5" dirty="0">
                <a:latin typeface="Carlito"/>
                <a:cs typeface="Carlito"/>
              </a:rPr>
              <a:t>One</a:t>
            </a:r>
            <a:r>
              <a:rPr sz="1800" spc="-40" dirty="0">
                <a:latin typeface="Carlito"/>
                <a:cs typeface="Carlito"/>
              </a:rPr>
              <a:t> </a:t>
            </a:r>
            <a:r>
              <a:rPr sz="1800" spc="-5" dirty="0">
                <a:latin typeface="Carlito"/>
                <a:cs typeface="Carlito"/>
              </a:rPr>
              <a:t>Window</a:t>
            </a:r>
            <a:endParaRPr sz="1800">
              <a:latin typeface="Carlito"/>
              <a:cs typeface="Carlito"/>
            </a:endParaRPr>
          </a:p>
        </p:txBody>
      </p:sp>
      <p:sp>
        <p:nvSpPr>
          <p:cNvPr id="6" name="object 6"/>
          <p:cNvSpPr txBox="1"/>
          <p:nvPr/>
        </p:nvSpPr>
        <p:spPr>
          <a:xfrm>
            <a:off x="112268" y="5164073"/>
            <a:ext cx="5058410" cy="888365"/>
          </a:xfrm>
          <a:prstGeom prst="rect">
            <a:avLst/>
          </a:prstGeom>
        </p:spPr>
        <p:txBody>
          <a:bodyPr vert="horz" wrap="square" lIns="0" tIns="12700" rIns="0" bIns="0" rtlCol="0">
            <a:spAutoFit/>
          </a:bodyPr>
          <a:lstStyle/>
          <a:p>
            <a:pPr marL="355600">
              <a:lnSpc>
                <a:spcPct val="100000"/>
              </a:lnSpc>
              <a:spcBef>
                <a:spcPts val="100"/>
              </a:spcBef>
            </a:pPr>
            <a:r>
              <a:rPr sz="1800" spc="-5" dirty="0">
                <a:latin typeface="Carlito"/>
                <a:cs typeface="Carlito"/>
              </a:rPr>
              <a:t>Exchange (Regulation) Act,1963; Immigration </a:t>
            </a:r>
            <a:r>
              <a:rPr sz="1800" dirty="0">
                <a:latin typeface="Carlito"/>
                <a:cs typeface="Carlito"/>
              </a:rPr>
              <a:t>Act</a:t>
            </a:r>
            <a:r>
              <a:rPr sz="1800" spc="45" dirty="0">
                <a:latin typeface="Carlito"/>
                <a:cs typeface="Carlito"/>
              </a:rPr>
              <a:t> </a:t>
            </a:r>
            <a:r>
              <a:rPr sz="1800" dirty="0">
                <a:latin typeface="Arial"/>
                <a:cs typeface="Arial"/>
              </a:rPr>
              <a:t>•</a:t>
            </a:r>
            <a:endParaRPr sz="1800">
              <a:latin typeface="Arial"/>
              <a:cs typeface="Arial"/>
            </a:endParaRPr>
          </a:p>
          <a:p>
            <a:pPr marL="355600">
              <a:lnSpc>
                <a:spcPct val="100000"/>
              </a:lnSpc>
              <a:spcBef>
                <a:spcPts val="105"/>
              </a:spcBef>
            </a:pPr>
            <a:r>
              <a:rPr sz="1800" spc="-10" dirty="0">
                <a:latin typeface="Carlito"/>
                <a:cs typeface="Carlito"/>
              </a:rPr>
              <a:t>Policy</a:t>
            </a:r>
            <a:endParaRPr sz="1800">
              <a:latin typeface="Carlito"/>
              <a:cs typeface="Carlito"/>
            </a:endParaRPr>
          </a:p>
          <a:p>
            <a:pPr marL="355600" indent="-342900">
              <a:lnSpc>
                <a:spcPct val="100000"/>
              </a:lnSpc>
              <a:spcBef>
                <a:spcPts val="204"/>
              </a:spcBef>
              <a:buFont typeface="Arial"/>
              <a:buChar char="•"/>
              <a:tabLst>
                <a:tab pos="354965" algn="l"/>
                <a:tab pos="355600" algn="l"/>
              </a:tabLst>
            </a:pPr>
            <a:r>
              <a:rPr sz="1800" spc="-5" dirty="0">
                <a:latin typeface="Carlito"/>
                <a:cs typeface="Carlito"/>
              </a:rPr>
              <a:t>Foreign Investment Policy, </a:t>
            </a:r>
            <a:r>
              <a:rPr sz="1800" dirty="0">
                <a:latin typeface="Carlito"/>
                <a:cs typeface="Carlito"/>
              </a:rPr>
              <a:t>2015 aims</a:t>
            </a:r>
            <a:r>
              <a:rPr sz="1800" spc="15" dirty="0">
                <a:latin typeface="Carlito"/>
                <a:cs typeface="Carlito"/>
              </a:rPr>
              <a:t> </a:t>
            </a:r>
            <a:r>
              <a:rPr sz="1800" dirty="0">
                <a:latin typeface="Carlito"/>
                <a:cs typeface="Carlito"/>
              </a:rPr>
              <a:t>to:</a:t>
            </a:r>
            <a:endParaRPr sz="1800">
              <a:latin typeface="Carlito"/>
              <a:cs typeface="Carlito"/>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78612" y="702309"/>
            <a:ext cx="8199120" cy="4688840"/>
          </a:xfrm>
          <a:prstGeom prst="rect">
            <a:avLst/>
          </a:prstGeom>
        </p:spPr>
        <p:txBody>
          <a:bodyPr vert="horz" wrap="square" lIns="0" tIns="31114" rIns="0" bIns="0" rtlCol="0">
            <a:spAutoFit/>
          </a:bodyPr>
          <a:lstStyle/>
          <a:p>
            <a:pPr marL="299085" indent="-287020">
              <a:lnSpc>
                <a:spcPct val="100000"/>
              </a:lnSpc>
              <a:spcBef>
                <a:spcPts val="244"/>
              </a:spcBef>
              <a:buFont typeface="Arial"/>
              <a:buChar char="–"/>
              <a:tabLst>
                <a:tab pos="299085" algn="l"/>
                <a:tab pos="299720" algn="l"/>
              </a:tabLst>
            </a:pPr>
            <a:r>
              <a:rPr sz="1500" dirty="0">
                <a:latin typeface="Carlito"/>
                <a:cs typeface="Carlito"/>
              </a:rPr>
              <a:t>Attract </a:t>
            </a:r>
            <a:r>
              <a:rPr sz="1500" spc="-5" dirty="0">
                <a:latin typeface="Carlito"/>
                <a:cs typeface="Carlito"/>
              </a:rPr>
              <a:t>foreign investment </a:t>
            </a:r>
            <a:r>
              <a:rPr sz="1500" dirty="0">
                <a:latin typeface="Carlito"/>
                <a:cs typeface="Carlito"/>
              </a:rPr>
              <a:t>in </a:t>
            </a:r>
            <a:r>
              <a:rPr sz="1500" spc="-5" dirty="0">
                <a:latin typeface="Carlito"/>
                <a:cs typeface="Carlito"/>
              </a:rPr>
              <a:t>energy efficient/non-polluting industries by granting additional</a:t>
            </a:r>
            <a:r>
              <a:rPr sz="1500" spc="210" dirty="0">
                <a:latin typeface="Carlito"/>
                <a:cs typeface="Carlito"/>
              </a:rPr>
              <a:t> </a:t>
            </a:r>
            <a:r>
              <a:rPr sz="1500" spc="-5" dirty="0">
                <a:latin typeface="Carlito"/>
                <a:cs typeface="Carlito"/>
              </a:rPr>
              <a:t>facilities.</a:t>
            </a:r>
            <a:endParaRPr sz="1500">
              <a:latin typeface="Carlito"/>
              <a:cs typeface="Carlito"/>
            </a:endParaRPr>
          </a:p>
          <a:p>
            <a:pPr marL="299085" indent="-287020">
              <a:lnSpc>
                <a:spcPct val="100000"/>
              </a:lnSpc>
              <a:spcBef>
                <a:spcPts val="140"/>
              </a:spcBef>
              <a:buFont typeface="Arial"/>
              <a:buChar char="–"/>
              <a:tabLst>
                <a:tab pos="299085" algn="l"/>
                <a:tab pos="299720" algn="l"/>
              </a:tabLst>
            </a:pPr>
            <a:r>
              <a:rPr sz="1500" spc="-5" dirty="0">
                <a:latin typeface="Carlito"/>
                <a:cs typeface="Carlito"/>
              </a:rPr>
              <a:t>Establish SEZ or export promotion</a:t>
            </a:r>
            <a:r>
              <a:rPr sz="1500" spc="10" dirty="0">
                <a:latin typeface="Carlito"/>
                <a:cs typeface="Carlito"/>
              </a:rPr>
              <a:t> </a:t>
            </a:r>
            <a:r>
              <a:rPr sz="1500" spc="-10" dirty="0">
                <a:latin typeface="Carlito"/>
                <a:cs typeface="Carlito"/>
              </a:rPr>
              <a:t>zones.</a:t>
            </a:r>
            <a:endParaRPr sz="1500">
              <a:latin typeface="Carlito"/>
              <a:cs typeface="Carlito"/>
            </a:endParaRPr>
          </a:p>
          <a:p>
            <a:pPr marL="299085" indent="-287020">
              <a:lnSpc>
                <a:spcPct val="100000"/>
              </a:lnSpc>
              <a:spcBef>
                <a:spcPts val="145"/>
              </a:spcBef>
              <a:buChar char="–"/>
              <a:tabLst>
                <a:tab pos="299085" algn="l"/>
                <a:tab pos="299720" algn="l"/>
              </a:tabLst>
            </a:pPr>
            <a:r>
              <a:rPr sz="1500" spc="-50" dirty="0">
                <a:latin typeface="Arial"/>
                <a:cs typeface="Arial"/>
              </a:rPr>
              <a:t>Promote </a:t>
            </a:r>
            <a:r>
              <a:rPr sz="1500" spc="-90" dirty="0">
                <a:latin typeface="Arial"/>
                <a:cs typeface="Arial"/>
              </a:rPr>
              <a:t>Nepalese </a:t>
            </a:r>
            <a:r>
              <a:rPr sz="1500" spc="-45" dirty="0">
                <a:latin typeface="Arial"/>
                <a:cs typeface="Arial"/>
              </a:rPr>
              <a:t>products </a:t>
            </a:r>
            <a:r>
              <a:rPr sz="1500" spc="-20" dirty="0">
                <a:latin typeface="Arial"/>
                <a:cs typeface="Arial"/>
              </a:rPr>
              <a:t>in </a:t>
            </a:r>
            <a:r>
              <a:rPr sz="1500" spc="15" dirty="0">
                <a:latin typeface="Arial"/>
                <a:cs typeface="Arial"/>
              </a:rPr>
              <a:t>int’l</a:t>
            </a:r>
            <a:r>
              <a:rPr sz="1500" spc="-310" dirty="0">
                <a:latin typeface="Arial"/>
                <a:cs typeface="Arial"/>
              </a:rPr>
              <a:t> </a:t>
            </a:r>
            <a:r>
              <a:rPr sz="1500" spc="-40" dirty="0">
                <a:latin typeface="Arial"/>
                <a:cs typeface="Arial"/>
              </a:rPr>
              <a:t>market </a:t>
            </a:r>
            <a:r>
              <a:rPr sz="1500" spc="-70" dirty="0">
                <a:latin typeface="Arial"/>
                <a:cs typeface="Arial"/>
              </a:rPr>
              <a:t>and </a:t>
            </a:r>
            <a:r>
              <a:rPr sz="1500" spc="-20" dirty="0">
                <a:latin typeface="Arial"/>
                <a:cs typeface="Arial"/>
              </a:rPr>
              <a:t>protect </a:t>
            </a:r>
            <a:r>
              <a:rPr sz="1500" spc="-25" dirty="0">
                <a:latin typeface="Arial"/>
                <a:cs typeface="Arial"/>
              </a:rPr>
              <a:t>intellectual </a:t>
            </a:r>
            <a:r>
              <a:rPr sz="1500" spc="-30" dirty="0">
                <a:latin typeface="Arial"/>
                <a:cs typeface="Arial"/>
              </a:rPr>
              <a:t>prope</a:t>
            </a:r>
            <a:r>
              <a:rPr sz="1500" spc="-30" dirty="0">
                <a:latin typeface="Carlito"/>
                <a:cs typeface="Carlito"/>
              </a:rPr>
              <a:t>rty </a:t>
            </a:r>
            <a:r>
              <a:rPr sz="1500" spc="-5" dirty="0">
                <a:latin typeface="Carlito"/>
                <a:cs typeface="Carlito"/>
              </a:rPr>
              <a:t>of such products.</a:t>
            </a:r>
            <a:endParaRPr sz="1500">
              <a:latin typeface="Carlito"/>
              <a:cs typeface="Carlito"/>
            </a:endParaRPr>
          </a:p>
          <a:p>
            <a:pPr marL="299085" indent="-287020">
              <a:lnSpc>
                <a:spcPct val="100000"/>
              </a:lnSpc>
              <a:spcBef>
                <a:spcPts val="145"/>
              </a:spcBef>
              <a:buFont typeface="Arial"/>
              <a:buChar char="–"/>
              <a:tabLst>
                <a:tab pos="299085" algn="l"/>
                <a:tab pos="299720" algn="l"/>
              </a:tabLst>
            </a:pPr>
            <a:r>
              <a:rPr sz="1500" spc="-5" dirty="0">
                <a:latin typeface="Carlito"/>
                <a:cs typeface="Carlito"/>
              </a:rPr>
              <a:t>Transfer of technology within </a:t>
            </a:r>
            <a:r>
              <a:rPr sz="1500" dirty="0">
                <a:latin typeface="Carlito"/>
                <a:cs typeface="Carlito"/>
              </a:rPr>
              <a:t>a </a:t>
            </a:r>
            <a:r>
              <a:rPr sz="1500" spc="-5" dirty="0">
                <a:latin typeface="Carlito"/>
                <a:cs typeface="Carlito"/>
              </a:rPr>
              <a:t>specified period of</a:t>
            </a:r>
            <a:r>
              <a:rPr sz="1500" spc="15" dirty="0">
                <a:latin typeface="Carlito"/>
                <a:cs typeface="Carlito"/>
              </a:rPr>
              <a:t> </a:t>
            </a:r>
            <a:r>
              <a:rPr sz="1500" dirty="0">
                <a:latin typeface="Carlito"/>
                <a:cs typeface="Carlito"/>
              </a:rPr>
              <a:t>time.</a:t>
            </a:r>
            <a:endParaRPr sz="1500">
              <a:latin typeface="Carlito"/>
              <a:cs typeface="Carlito"/>
            </a:endParaRPr>
          </a:p>
          <a:p>
            <a:pPr marL="299085" indent="-287020">
              <a:lnSpc>
                <a:spcPct val="100000"/>
              </a:lnSpc>
              <a:spcBef>
                <a:spcPts val="145"/>
              </a:spcBef>
              <a:buFont typeface="Arial"/>
              <a:buChar char="–"/>
              <a:tabLst>
                <a:tab pos="299085" algn="l"/>
                <a:tab pos="299720" algn="l"/>
              </a:tabLst>
            </a:pPr>
            <a:r>
              <a:rPr sz="1500" spc="-5" dirty="0">
                <a:latin typeface="Carlito"/>
                <a:cs typeface="Carlito"/>
              </a:rPr>
              <a:t>Develop </a:t>
            </a:r>
            <a:r>
              <a:rPr sz="1500" dirty="0">
                <a:latin typeface="Carlito"/>
                <a:cs typeface="Carlito"/>
              </a:rPr>
              <a:t>legal basis </a:t>
            </a:r>
            <a:r>
              <a:rPr sz="1500" spc="-5" dirty="0">
                <a:latin typeface="Carlito"/>
                <a:cs typeface="Carlito"/>
              </a:rPr>
              <a:t>for technology transfer </a:t>
            </a:r>
            <a:r>
              <a:rPr sz="1500" dirty="0">
                <a:latin typeface="Carlito"/>
                <a:cs typeface="Carlito"/>
              </a:rPr>
              <a:t>in </a:t>
            </a:r>
            <a:r>
              <a:rPr sz="1500" spc="-5" dirty="0">
                <a:latin typeface="Carlito"/>
                <a:cs typeface="Carlito"/>
              </a:rPr>
              <a:t>industries where foreign investment </a:t>
            </a:r>
            <a:r>
              <a:rPr sz="1500" dirty="0">
                <a:latin typeface="Carlito"/>
                <a:cs typeface="Carlito"/>
              </a:rPr>
              <a:t>is</a:t>
            </a:r>
            <a:r>
              <a:rPr sz="1500" spc="65" dirty="0">
                <a:latin typeface="Carlito"/>
                <a:cs typeface="Carlito"/>
              </a:rPr>
              <a:t> </a:t>
            </a:r>
            <a:r>
              <a:rPr sz="1500" spc="-5" dirty="0">
                <a:latin typeface="Carlito"/>
                <a:cs typeface="Carlito"/>
              </a:rPr>
              <a:t>restricted.</a:t>
            </a:r>
            <a:endParaRPr sz="1500">
              <a:latin typeface="Carlito"/>
              <a:cs typeface="Carlito"/>
            </a:endParaRPr>
          </a:p>
          <a:p>
            <a:pPr marL="299085" indent="-287020">
              <a:lnSpc>
                <a:spcPct val="100000"/>
              </a:lnSpc>
              <a:spcBef>
                <a:spcPts val="145"/>
              </a:spcBef>
              <a:buChar char="–"/>
              <a:tabLst>
                <a:tab pos="299085" algn="l"/>
                <a:tab pos="299720" algn="l"/>
              </a:tabLst>
            </a:pPr>
            <a:r>
              <a:rPr sz="1500" spc="-55" dirty="0">
                <a:latin typeface="Arial"/>
                <a:cs typeface="Arial"/>
              </a:rPr>
              <a:t>Include</a:t>
            </a:r>
            <a:r>
              <a:rPr sz="1500" spc="-80" dirty="0">
                <a:latin typeface="Arial"/>
                <a:cs typeface="Arial"/>
              </a:rPr>
              <a:t> </a:t>
            </a:r>
            <a:r>
              <a:rPr sz="1500" spc="-65" dirty="0">
                <a:latin typeface="Arial"/>
                <a:cs typeface="Arial"/>
              </a:rPr>
              <a:t>supply </a:t>
            </a:r>
            <a:r>
              <a:rPr sz="1500" spc="-5" dirty="0">
                <a:latin typeface="Arial"/>
                <a:cs typeface="Arial"/>
              </a:rPr>
              <a:t>of</a:t>
            </a:r>
            <a:r>
              <a:rPr sz="1500" spc="-80" dirty="0">
                <a:latin typeface="Arial"/>
                <a:cs typeface="Arial"/>
              </a:rPr>
              <a:t> </a:t>
            </a:r>
            <a:r>
              <a:rPr sz="1500" spc="-40" dirty="0">
                <a:latin typeface="Arial"/>
                <a:cs typeface="Arial"/>
              </a:rPr>
              <a:t>equipment</a:t>
            </a:r>
            <a:r>
              <a:rPr sz="1500" spc="-65" dirty="0">
                <a:latin typeface="Arial"/>
                <a:cs typeface="Arial"/>
              </a:rPr>
              <a:t> </a:t>
            </a:r>
            <a:r>
              <a:rPr sz="1500" spc="-45" dirty="0">
                <a:latin typeface="Arial"/>
                <a:cs typeface="Arial"/>
              </a:rPr>
              <a:t>under</a:t>
            </a:r>
            <a:r>
              <a:rPr sz="1500" spc="-75" dirty="0">
                <a:latin typeface="Arial"/>
                <a:cs typeface="Arial"/>
              </a:rPr>
              <a:t> </a:t>
            </a:r>
            <a:r>
              <a:rPr sz="1500" spc="-20" dirty="0">
                <a:latin typeface="Arial"/>
                <a:cs typeface="Arial"/>
              </a:rPr>
              <a:t>the</a:t>
            </a:r>
            <a:r>
              <a:rPr sz="1500" spc="-70" dirty="0">
                <a:latin typeface="Arial"/>
                <a:cs typeface="Arial"/>
              </a:rPr>
              <a:t> </a:t>
            </a:r>
            <a:r>
              <a:rPr sz="1500" spc="-75" dirty="0">
                <a:latin typeface="Arial"/>
                <a:cs typeface="Arial"/>
              </a:rPr>
              <a:t>‘lease </a:t>
            </a:r>
            <a:r>
              <a:rPr sz="1500" spc="-45" dirty="0">
                <a:latin typeface="Arial"/>
                <a:cs typeface="Arial"/>
              </a:rPr>
              <a:t>financing’</a:t>
            </a:r>
            <a:r>
              <a:rPr sz="1500" spc="-70" dirty="0">
                <a:latin typeface="Arial"/>
                <a:cs typeface="Arial"/>
              </a:rPr>
              <a:t> </a:t>
            </a:r>
            <a:r>
              <a:rPr sz="1500" spc="-45" dirty="0">
                <a:latin typeface="Arial"/>
                <a:cs typeface="Arial"/>
              </a:rPr>
              <a:t>model,</a:t>
            </a:r>
            <a:r>
              <a:rPr sz="1500" spc="-75" dirty="0">
                <a:latin typeface="Arial"/>
                <a:cs typeface="Arial"/>
              </a:rPr>
              <a:t> </a:t>
            </a:r>
            <a:r>
              <a:rPr sz="1500" spc="-40" dirty="0">
                <a:latin typeface="Arial"/>
                <a:cs typeface="Arial"/>
              </a:rPr>
              <a:t>investment</a:t>
            </a:r>
            <a:r>
              <a:rPr sz="1500" spc="-70" dirty="0">
                <a:latin typeface="Arial"/>
                <a:cs typeface="Arial"/>
              </a:rPr>
              <a:t> </a:t>
            </a:r>
            <a:r>
              <a:rPr sz="1500" spc="-20" dirty="0">
                <a:latin typeface="Arial"/>
                <a:cs typeface="Arial"/>
              </a:rPr>
              <a:t>in</a:t>
            </a:r>
            <a:r>
              <a:rPr sz="1500" spc="-70" dirty="0">
                <a:latin typeface="Arial"/>
                <a:cs typeface="Arial"/>
              </a:rPr>
              <a:t> </a:t>
            </a:r>
            <a:r>
              <a:rPr sz="1500" spc="-75" dirty="0">
                <a:latin typeface="Arial"/>
                <a:cs typeface="Arial"/>
              </a:rPr>
              <a:t>bonds</a:t>
            </a:r>
            <a:r>
              <a:rPr sz="1500" spc="-70" dirty="0">
                <a:latin typeface="Arial"/>
                <a:cs typeface="Arial"/>
              </a:rPr>
              <a:t> and</a:t>
            </a:r>
            <a:r>
              <a:rPr sz="1500" spc="-75" dirty="0">
                <a:latin typeface="Arial"/>
                <a:cs typeface="Arial"/>
              </a:rPr>
              <a:t> </a:t>
            </a:r>
            <a:r>
              <a:rPr sz="1500" spc="-55" dirty="0">
                <a:latin typeface="Arial"/>
                <a:cs typeface="Arial"/>
              </a:rPr>
              <a:t>debentures,</a:t>
            </a:r>
            <a:endParaRPr sz="1500">
              <a:latin typeface="Arial"/>
              <a:cs typeface="Arial"/>
            </a:endParaRPr>
          </a:p>
          <a:p>
            <a:pPr marL="299085">
              <a:lnSpc>
                <a:spcPct val="100000"/>
              </a:lnSpc>
              <a:spcBef>
                <a:spcPts val="85"/>
              </a:spcBef>
            </a:pPr>
            <a:r>
              <a:rPr sz="1500" dirty="0">
                <a:latin typeface="Carlito"/>
                <a:cs typeface="Carlito"/>
              </a:rPr>
              <a:t>and </a:t>
            </a:r>
            <a:r>
              <a:rPr sz="1500" spc="-5" dirty="0">
                <a:latin typeface="Carlito"/>
                <a:cs typeface="Carlito"/>
              </a:rPr>
              <a:t>investment through secondary market within </a:t>
            </a:r>
            <a:r>
              <a:rPr sz="1500" dirty="0">
                <a:latin typeface="Carlito"/>
                <a:cs typeface="Carlito"/>
              </a:rPr>
              <a:t>the </a:t>
            </a:r>
            <a:r>
              <a:rPr sz="1500" spc="-5" dirty="0">
                <a:latin typeface="Carlito"/>
                <a:cs typeface="Carlito"/>
              </a:rPr>
              <a:t>purview of foreign</a:t>
            </a:r>
            <a:r>
              <a:rPr sz="1500" spc="50" dirty="0">
                <a:latin typeface="Carlito"/>
                <a:cs typeface="Carlito"/>
              </a:rPr>
              <a:t> </a:t>
            </a:r>
            <a:r>
              <a:rPr sz="1500" spc="-5" dirty="0">
                <a:latin typeface="Carlito"/>
                <a:cs typeface="Carlito"/>
              </a:rPr>
              <a:t>investment.</a:t>
            </a:r>
            <a:endParaRPr sz="1500">
              <a:latin typeface="Carlito"/>
              <a:cs typeface="Carlito"/>
            </a:endParaRPr>
          </a:p>
          <a:p>
            <a:pPr marL="299085" indent="-287020">
              <a:lnSpc>
                <a:spcPct val="100000"/>
              </a:lnSpc>
              <a:spcBef>
                <a:spcPts val="145"/>
              </a:spcBef>
              <a:buFont typeface="Arial"/>
              <a:buChar char="–"/>
              <a:tabLst>
                <a:tab pos="299085" algn="l"/>
                <a:tab pos="299720" algn="l"/>
              </a:tabLst>
            </a:pPr>
            <a:r>
              <a:rPr sz="1500" spc="-5" dirty="0">
                <a:latin typeface="Carlito"/>
                <a:cs typeface="Carlito"/>
              </a:rPr>
              <a:t>Technology transfer via </a:t>
            </a:r>
            <a:r>
              <a:rPr sz="1500" spc="-90" dirty="0">
                <a:latin typeface="Arial"/>
                <a:cs typeface="Arial"/>
              </a:rPr>
              <a:t>– </a:t>
            </a:r>
            <a:r>
              <a:rPr sz="1500" spc="-70" dirty="0">
                <a:latin typeface="Arial"/>
                <a:cs typeface="Arial"/>
              </a:rPr>
              <a:t>assignment, user’s </a:t>
            </a:r>
            <a:r>
              <a:rPr sz="1500" spc="-65" dirty="0">
                <a:latin typeface="Arial"/>
                <a:cs typeface="Arial"/>
              </a:rPr>
              <a:t>licensing, </a:t>
            </a:r>
            <a:r>
              <a:rPr sz="1500" spc="-75" dirty="0">
                <a:latin typeface="Arial"/>
                <a:cs typeface="Arial"/>
              </a:rPr>
              <a:t>sharing </a:t>
            </a:r>
            <a:r>
              <a:rPr sz="1500" spc="-5" dirty="0">
                <a:latin typeface="Arial"/>
                <a:cs typeface="Arial"/>
              </a:rPr>
              <a:t>of </a:t>
            </a:r>
            <a:r>
              <a:rPr sz="1500" spc="-35" dirty="0">
                <a:latin typeface="Arial"/>
                <a:cs typeface="Arial"/>
              </a:rPr>
              <a:t>technic</a:t>
            </a:r>
            <a:r>
              <a:rPr sz="1500" spc="-35" dirty="0">
                <a:latin typeface="Carlito"/>
                <a:cs typeface="Carlito"/>
              </a:rPr>
              <a:t>al </a:t>
            </a:r>
            <a:r>
              <a:rPr sz="1500" spc="-5" dirty="0">
                <a:latin typeface="Carlito"/>
                <a:cs typeface="Carlito"/>
              </a:rPr>
              <a:t>know-how </a:t>
            </a:r>
            <a:r>
              <a:rPr sz="1500" dirty="0">
                <a:latin typeface="Carlito"/>
                <a:cs typeface="Carlito"/>
              </a:rPr>
              <a:t>and</a:t>
            </a:r>
            <a:r>
              <a:rPr sz="1500" spc="30" dirty="0">
                <a:latin typeface="Carlito"/>
                <a:cs typeface="Carlito"/>
              </a:rPr>
              <a:t> </a:t>
            </a:r>
            <a:r>
              <a:rPr sz="1500" spc="-5" dirty="0">
                <a:latin typeface="Carlito"/>
                <a:cs typeface="Carlito"/>
              </a:rPr>
              <a:t>franchising.</a:t>
            </a:r>
            <a:endParaRPr sz="1500">
              <a:latin typeface="Carlito"/>
              <a:cs typeface="Carlito"/>
            </a:endParaRPr>
          </a:p>
          <a:p>
            <a:pPr marL="299085" indent="-287020">
              <a:lnSpc>
                <a:spcPct val="100000"/>
              </a:lnSpc>
              <a:spcBef>
                <a:spcPts val="145"/>
              </a:spcBef>
              <a:buFont typeface="Arial"/>
              <a:buChar char="–"/>
              <a:tabLst>
                <a:tab pos="299085" algn="l"/>
                <a:tab pos="299720" algn="l"/>
              </a:tabLst>
            </a:pPr>
            <a:r>
              <a:rPr sz="1500" spc="-5" dirty="0">
                <a:latin typeface="Carlito"/>
                <a:cs typeface="Carlito"/>
              </a:rPr>
              <a:t>Institutional investors </a:t>
            </a:r>
            <a:r>
              <a:rPr sz="1500" dirty="0">
                <a:latin typeface="Carlito"/>
                <a:cs typeface="Carlito"/>
              </a:rPr>
              <a:t>to </a:t>
            </a:r>
            <a:r>
              <a:rPr sz="1500" spc="-5" dirty="0">
                <a:latin typeface="Carlito"/>
                <a:cs typeface="Carlito"/>
              </a:rPr>
              <a:t>invest through </a:t>
            </a:r>
            <a:r>
              <a:rPr sz="1500" dirty="0">
                <a:latin typeface="Carlito"/>
                <a:cs typeface="Carlito"/>
              </a:rPr>
              <a:t>the </a:t>
            </a:r>
            <a:r>
              <a:rPr sz="1500" spc="-5" dirty="0">
                <a:latin typeface="Carlito"/>
                <a:cs typeface="Carlito"/>
              </a:rPr>
              <a:t>secondary market (portfolio</a:t>
            </a:r>
            <a:r>
              <a:rPr sz="1500" spc="20" dirty="0">
                <a:latin typeface="Carlito"/>
                <a:cs typeface="Carlito"/>
              </a:rPr>
              <a:t> </a:t>
            </a:r>
            <a:r>
              <a:rPr sz="1500" dirty="0">
                <a:latin typeface="Carlito"/>
                <a:cs typeface="Carlito"/>
              </a:rPr>
              <a:t>investment).</a:t>
            </a:r>
            <a:endParaRPr sz="1500">
              <a:latin typeface="Carlito"/>
              <a:cs typeface="Carlito"/>
            </a:endParaRPr>
          </a:p>
          <a:p>
            <a:pPr marL="299085" marR="238760" indent="-287020">
              <a:lnSpc>
                <a:spcPct val="104700"/>
              </a:lnSpc>
              <a:spcBef>
                <a:spcPts val="55"/>
              </a:spcBef>
              <a:buFont typeface="Arial"/>
              <a:buChar char="–"/>
              <a:tabLst>
                <a:tab pos="299085" algn="l"/>
                <a:tab pos="299720" algn="l"/>
              </a:tabLst>
            </a:pPr>
            <a:r>
              <a:rPr sz="1500" spc="-5" dirty="0">
                <a:latin typeface="Carlito"/>
                <a:cs typeface="Carlito"/>
              </a:rPr>
              <a:t>Form Foreign Investment Promotion Board </a:t>
            </a:r>
            <a:r>
              <a:rPr sz="1500" dirty="0">
                <a:latin typeface="Carlito"/>
                <a:cs typeface="Carlito"/>
              </a:rPr>
              <a:t>to </a:t>
            </a:r>
            <a:r>
              <a:rPr sz="1500" spc="-5" dirty="0">
                <a:latin typeface="Carlito"/>
                <a:cs typeface="Carlito"/>
              </a:rPr>
              <a:t>facilitate establishment of foreign investment based  industries</a:t>
            </a:r>
            <a:endParaRPr sz="1500">
              <a:latin typeface="Carlito"/>
              <a:cs typeface="Carlito"/>
            </a:endParaRPr>
          </a:p>
          <a:p>
            <a:pPr marL="299085" indent="-287020">
              <a:lnSpc>
                <a:spcPct val="100000"/>
              </a:lnSpc>
              <a:spcBef>
                <a:spcPts val="150"/>
              </a:spcBef>
              <a:buFont typeface="Arial"/>
              <a:buChar char="–"/>
              <a:tabLst>
                <a:tab pos="299085" algn="l"/>
                <a:tab pos="299720" algn="l"/>
              </a:tabLst>
            </a:pPr>
            <a:r>
              <a:rPr sz="1500" spc="-5" dirty="0">
                <a:latin typeface="Carlito"/>
                <a:cs typeface="Carlito"/>
              </a:rPr>
              <a:t>Form SOP </a:t>
            </a:r>
            <a:r>
              <a:rPr sz="1500" dirty="0">
                <a:latin typeface="Carlito"/>
                <a:cs typeface="Carlito"/>
              </a:rPr>
              <a:t>to </a:t>
            </a:r>
            <a:r>
              <a:rPr sz="1500" spc="-5" dirty="0">
                <a:latin typeface="Carlito"/>
                <a:cs typeface="Carlito"/>
              </a:rPr>
              <a:t>simplify </a:t>
            </a:r>
            <a:r>
              <a:rPr sz="1500" dirty="0">
                <a:latin typeface="Carlito"/>
                <a:cs typeface="Carlito"/>
              </a:rPr>
              <a:t>the process </a:t>
            </a:r>
            <a:r>
              <a:rPr sz="1500" spc="-5" dirty="0">
                <a:latin typeface="Carlito"/>
                <a:cs typeface="Carlito"/>
              </a:rPr>
              <a:t>of foreign</a:t>
            </a:r>
            <a:r>
              <a:rPr sz="1500" spc="10" dirty="0">
                <a:latin typeface="Carlito"/>
                <a:cs typeface="Carlito"/>
              </a:rPr>
              <a:t> </a:t>
            </a:r>
            <a:r>
              <a:rPr sz="1500" spc="-5" dirty="0">
                <a:latin typeface="Carlito"/>
                <a:cs typeface="Carlito"/>
              </a:rPr>
              <a:t>investment.</a:t>
            </a:r>
            <a:endParaRPr sz="1500">
              <a:latin typeface="Carlito"/>
              <a:cs typeface="Carlito"/>
            </a:endParaRPr>
          </a:p>
          <a:p>
            <a:pPr marL="299085" indent="-287020">
              <a:lnSpc>
                <a:spcPct val="100000"/>
              </a:lnSpc>
              <a:spcBef>
                <a:spcPts val="140"/>
              </a:spcBef>
              <a:buFont typeface="Arial"/>
              <a:buChar char="–"/>
              <a:tabLst>
                <a:tab pos="299085" algn="l"/>
                <a:tab pos="299720" algn="l"/>
              </a:tabLst>
            </a:pPr>
            <a:r>
              <a:rPr sz="1500" dirty="0">
                <a:latin typeface="Carlito"/>
                <a:cs typeface="Carlito"/>
              </a:rPr>
              <a:t>Limit </a:t>
            </a:r>
            <a:r>
              <a:rPr sz="1500" spc="-5" dirty="0">
                <a:latin typeface="Carlito"/>
                <a:cs typeface="Carlito"/>
              </a:rPr>
              <a:t>customs tariff on machinery imported for foreign investment </a:t>
            </a:r>
            <a:r>
              <a:rPr sz="1500" dirty="0">
                <a:latin typeface="Carlito"/>
                <a:cs typeface="Carlito"/>
              </a:rPr>
              <a:t>in </a:t>
            </a:r>
            <a:r>
              <a:rPr sz="1500" spc="-5" dirty="0">
                <a:latin typeface="Carlito"/>
                <a:cs typeface="Carlito"/>
              </a:rPr>
              <a:t>kind </a:t>
            </a:r>
            <a:r>
              <a:rPr sz="1500" dirty="0">
                <a:latin typeface="Carlito"/>
                <a:cs typeface="Carlito"/>
              </a:rPr>
              <a:t>to</a:t>
            </a:r>
            <a:r>
              <a:rPr sz="1500" spc="65" dirty="0">
                <a:latin typeface="Carlito"/>
                <a:cs typeface="Carlito"/>
              </a:rPr>
              <a:t> </a:t>
            </a:r>
            <a:r>
              <a:rPr sz="1500" spc="-5" dirty="0">
                <a:latin typeface="Carlito"/>
                <a:cs typeface="Carlito"/>
              </a:rPr>
              <a:t>4%.</a:t>
            </a:r>
            <a:endParaRPr sz="1500">
              <a:latin typeface="Carlito"/>
              <a:cs typeface="Carlito"/>
            </a:endParaRPr>
          </a:p>
          <a:p>
            <a:pPr marL="299085" indent="-287020">
              <a:lnSpc>
                <a:spcPct val="100000"/>
              </a:lnSpc>
              <a:spcBef>
                <a:spcPts val="145"/>
              </a:spcBef>
              <a:buFont typeface="Arial"/>
              <a:buChar char="–"/>
              <a:tabLst>
                <a:tab pos="299085" algn="l"/>
                <a:tab pos="299720" algn="l"/>
              </a:tabLst>
            </a:pPr>
            <a:r>
              <a:rPr sz="1500" spc="-5" dirty="0">
                <a:latin typeface="Carlito"/>
                <a:cs typeface="Carlito"/>
              </a:rPr>
              <a:t>Avoid double taxation with additional</a:t>
            </a:r>
            <a:r>
              <a:rPr sz="1500" spc="25" dirty="0">
                <a:latin typeface="Carlito"/>
                <a:cs typeface="Carlito"/>
              </a:rPr>
              <a:t> </a:t>
            </a:r>
            <a:r>
              <a:rPr sz="1500" spc="-5" dirty="0">
                <a:latin typeface="Carlito"/>
                <a:cs typeface="Carlito"/>
              </a:rPr>
              <a:t>countries.</a:t>
            </a:r>
            <a:endParaRPr sz="1500">
              <a:latin typeface="Carlito"/>
              <a:cs typeface="Carlito"/>
            </a:endParaRPr>
          </a:p>
          <a:p>
            <a:pPr marL="299085" marR="46355" indent="-287020">
              <a:lnSpc>
                <a:spcPct val="105300"/>
              </a:lnSpc>
              <a:spcBef>
                <a:spcPts val="50"/>
              </a:spcBef>
              <a:buFont typeface="Arial"/>
              <a:buChar char="–"/>
              <a:tabLst>
                <a:tab pos="299085" algn="l"/>
                <a:tab pos="299720" algn="l"/>
              </a:tabLst>
            </a:pPr>
            <a:r>
              <a:rPr sz="1500" dirty="0">
                <a:latin typeface="Carlito"/>
                <a:cs typeface="Carlito"/>
              </a:rPr>
              <a:t>Rights to </a:t>
            </a:r>
            <a:r>
              <a:rPr sz="1500" spc="-5" dirty="0">
                <a:latin typeface="Carlito"/>
                <a:cs typeface="Carlito"/>
              </a:rPr>
              <a:t>use immovable property </a:t>
            </a:r>
            <a:r>
              <a:rPr sz="1500" dirty="0">
                <a:latin typeface="Carlito"/>
                <a:cs typeface="Carlito"/>
              </a:rPr>
              <a:t>in </a:t>
            </a:r>
            <a:r>
              <a:rPr sz="1500" spc="-5" dirty="0">
                <a:latin typeface="Carlito"/>
                <a:cs typeface="Carlito"/>
              </a:rPr>
              <a:t>relation </a:t>
            </a:r>
            <a:r>
              <a:rPr sz="1500" dirty="0">
                <a:latin typeface="Carlito"/>
                <a:cs typeface="Carlito"/>
              </a:rPr>
              <a:t>to </a:t>
            </a:r>
            <a:r>
              <a:rPr sz="1500" spc="-5" dirty="0">
                <a:latin typeface="Carlito"/>
                <a:cs typeface="Carlito"/>
              </a:rPr>
              <a:t>HEP and infrastructure projects </a:t>
            </a:r>
            <a:r>
              <a:rPr sz="1500" dirty="0">
                <a:latin typeface="Carlito"/>
                <a:cs typeface="Carlito"/>
              </a:rPr>
              <a:t>under the BOT model  remain </a:t>
            </a:r>
            <a:r>
              <a:rPr sz="1500" spc="-5" dirty="0">
                <a:latin typeface="Carlito"/>
                <a:cs typeface="Carlito"/>
              </a:rPr>
              <a:t>with </a:t>
            </a:r>
            <a:r>
              <a:rPr sz="1500" dirty="0">
                <a:latin typeface="Carlito"/>
                <a:cs typeface="Carlito"/>
              </a:rPr>
              <a:t>the </a:t>
            </a:r>
            <a:r>
              <a:rPr sz="1500" spc="-5" dirty="0">
                <a:latin typeface="Carlito"/>
                <a:cs typeface="Carlito"/>
              </a:rPr>
              <a:t>investor for </a:t>
            </a:r>
            <a:r>
              <a:rPr sz="1500" dirty="0">
                <a:latin typeface="Carlito"/>
                <a:cs typeface="Carlito"/>
              </a:rPr>
              <a:t>the </a:t>
            </a:r>
            <a:r>
              <a:rPr sz="1500" spc="-5" dirty="0">
                <a:latin typeface="Carlito"/>
                <a:cs typeface="Carlito"/>
              </a:rPr>
              <a:t>duration of </a:t>
            </a:r>
            <a:r>
              <a:rPr sz="1500" dirty="0">
                <a:latin typeface="Carlito"/>
                <a:cs typeface="Carlito"/>
              </a:rPr>
              <a:t>the related BOT</a:t>
            </a:r>
            <a:r>
              <a:rPr sz="1500" spc="15" dirty="0">
                <a:latin typeface="Carlito"/>
                <a:cs typeface="Carlito"/>
              </a:rPr>
              <a:t> </a:t>
            </a:r>
            <a:r>
              <a:rPr sz="1500" spc="-5" dirty="0">
                <a:latin typeface="Carlito"/>
                <a:cs typeface="Carlito"/>
              </a:rPr>
              <a:t>agreement.</a:t>
            </a:r>
            <a:endParaRPr sz="1500">
              <a:latin typeface="Carlito"/>
              <a:cs typeface="Carlito"/>
            </a:endParaRPr>
          </a:p>
          <a:p>
            <a:pPr marL="299085" indent="-287020">
              <a:lnSpc>
                <a:spcPct val="100000"/>
              </a:lnSpc>
              <a:spcBef>
                <a:spcPts val="130"/>
              </a:spcBef>
              <a:buFont typeface="Arial"/>
              <a:buChar char="–"/>
              <a:tabLst>
                <a:tab pos="299085" algn="l"/>
                <a:tab pos="299720" algn="l"/>
              </a:tabLst>
            </a:pPr>
            <a:r>
              <a:rPr sz="1500" spc="-5" dirty="0">
                <a:latin typeface="Carlito"/>
                <a:cs typeface="Carlito"/>
              </a:rPr>
              <a:t>Facilitate repatriation of </a:t>
            </a:r>
            <a:r>
              <a:rPr sz="1500" dirty="0">
                <a:latin typeface="Carlito"/>
                <a:cs typeface="Carlito"/>
              </a:rPr>
              <a:t>amount </a:t>
            </a:r>
            <a:r>
              <a:rPr sz="1500" spc="-5" dirty="0">
                <a:latin typeface="Carlito"/>
                <a:cs typeface="Carlito"/>
              </a:rPr>
              <a:t>remaining </a:t>
            </a:r>
            <a:r>
              <a:rPr sz="1500" dirty="0">
                <a:latin typeface="Carlito"/>
                <a:cs typeface="Carlito"/>
              </a:rPr>
              <a:t>after </a:t>
            </a:r>
            <a:r>
              <a:rPr sz="1500" spc="-5" dirty="0">
                <a:latin typeface="Carlito"/>
                <a:cs typeface="Carlito"/>
              </a:rPr>
              <a:t>liquidation of </a:t>
            </a:r>
            <a:r>
              <a:rPr sz="1500" dirty="0">
                <a:latin typeface="Carlito"/>
                <a:cs typeface="Carlito"/>
              </a:rPr>
              <a:t>the company </a:t>
            </a:r>
            <a:r>
              <a:rPr sz="1500" spc="-5" dirty="0">
                <a:latin typeface="Carlito"/>
                <a:cs typeface="Carlito"/>
              </a:rPr>
              <a:t>by </a:t>
            </a:r>
            <a:r>
              <a:rPr sz="1500" dirty="0">
                <a:latin typeface="Carlito"/>
                <a:cs typeface="Carlito"/>
              </a:rPr>
              <a:t>the </a:t>
            </a:r>
            <a:r>
              <a:rPr sz="1500" spc="-5" dirty="0">
                <a:latin typeface="Carlito"/>
                <a:cs typeface="Carlito"/>
              </a:rPr>
              <a:t>foreign</a:t>
            </a:r>
            <a:r>
              <a:rPr sz="1500" spc="70" dirty="0">
                <a:latin typeface="Carlito"/>
                <a:cs typeface="Carlito"/>
              </a:rPr>
              <a:t> </a:t>
            </a:r>
            <a:r>
              <a:rPr sz="1500" spc="-5" dirty="0">
                <a:latin typeface="Carlito"/>
                <a:cs typeface="Carlito"/>
              </a:rPr>
              <a:t>investor.</a:t>
            </a:r>
            <a:endParaRPr sz="1500">
              <a:latin typeface="Carlito"/>
              <a:cs typeface="Carlito"/>
            </a:endParaRPr>
          </a:p>
          <a:p>
            <a:pPr marL="299085" marR="11430" indent="-287020">
              <a:lnSpc>
                <a:spcPct val="105300"/>
              </a:lnSpc>
              <a:spcBef>
                <a:spcPts val="55"/>
              </a:spcBef>
              <a:buFont typeface="Arial"/>
              <a:buChar char="–"/>
              <a:tabLst>
                <a:tab pos="299085" algn="l"/>
                <a:tab pos="299720" algn="l"/>
              </a:tabLst>
            </a:pPr>
            <a:r>
              <a:rPr sz="1500" spc="-5" dirty="0">
                <a:latin typeface="Carlito"/>
                <a:cs typeface="Carlito"/>
              </a:rPr>
              <a:t>Enable parties </a:t>
            </a:r>
            <a:r>
              <a:rPr sz="1500" dirty="0">
                <a:latin typeface="Carlito"/>
                <a:cs typeface="Carlito"/>
              </a:rPr>
              <a:t>to </a:t>
            </a:r>
            <a:r>
              <a:rPr sz="1500" spc="-5" dirty="0">
                <a:latin typeface="Carlito"/>
                <a:cs typeface="Carlito"/>
              </a:rPr>
              <a:t>determine </a:t>
            </a:r>
            <a:r>
              <a:rPr sz="1500" dirty="0">
                <a:latin typeface="Carlito"/>
                <a:cs typeface="Carlito"/>
              </a:rPr>
              <a:t>the mode </a:t>
            </a:r>
            <a:r>
              <a:rPr sz="1500" spc="-5" dirty="0">
                <a:latin typeface="Carlito"/>
                <a:cs typeface="Carlito"/>
              </a:rPr>
              <a:t>and venue of dispute resolution procedure </a:t>
            </a:r>
            <a:r>
              <a:rPr sz="1500" dirty="0">
                <a:latin typeface="Carlito"/>
                <a:cs typeface="Carlito"/>
              </a:rPr>
              <a:t>in case </a:t>
            </a:r>
            <a:r>
              <a:rPr sz="1500" spc="-5" dirty="0">
                <a:latin typeface="Carlito"/>
                <a:cs typeface="Carlito"/>
              </a:rPr>
              <a:t>of industries  </a:t>
            </a:r>
            <a:r>
              <a:rPr sz="1500" dirty="0">
                <a:latin typeface="Carlito"/>
                <a:cs typeface="Carlito"/>
              </a:rPr>
              <a:t>having </a:t>
            </a:r>
            <a:r>
              <a:rPr sz="1500" spc="-5" dirty="0">
                <a:latin typeface="Carlito"/>
                <a:cs typeface="Carlito"/>
              </a:rPr>
              <a:t>over USD10 million </a:t>
            </a:r>
            <a:r>
              <a:rPr sz="1500" dirty="0">
                <a:latin typeface="Carlito"/>
                <a:cs typeface="Carlito"/>
              </a:rPr>
              <a:t>as</a:t>
            </a:r>
            <a:r>
              <a:rPr sz="1500" spc="5" dirty="0">
                <a:latin typeface="Carlito"/>
                <a:cs typeface="Carlito"/>
              </a:rPr>
              <a:t> </a:t>
            </a:r>
            <a:r>
              <a:rPr sz="1500" spc="-5" dirty="0">
                <a:latin typeface="Carlito"/>
                <a:cs typeface="Carlito"/>
              </a:rPr>
              <a:t>investment.</a:t>
            </a:r>
            <a:endParaRPr sz="1500">
              <a:latin typeface="Carlito"/>
              <a:cs typeface="Carlito"/>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5344" y="709930"/>
            <a:ext cx="7110730" cy="513715"/>
          </a:xfrm>
          <a:prstGeom prst="rect">
            <a:avLst/>
          </a:prstGeom>
        </p:spPr>
        <p:txBody>
          <a:bodyPr vert="horz" wrap="square" lIns="0" tIns="13335" rIns="0" bIns="0" rtlCol="0">
            <a:spAutoFit/>
          </a:bodyPr>
          <a:lstStyle/>
          <a:p>
            <a:pPr marL="12700">
              <a:lnSpc>
                <a:spcPct val="100000"/>
              </a:lnSpc>
              <a:spcBef>
                <a:spcPts val="105"/>
              </a:spcBef>
            </a:pPr>
            <a:r>
              <a:rPr sz="3200" spc="-5" dirty="0"/>
              <a:t>Foreign Investment under </a:t>
            </a:r>
            <a:r>
              <a:rPr sz="3200" dirty="0"/>
              <a:t>the law </a:t>
            </a:r>
            <a:r>
              <a:rPr sz="3200" spc="-5" dirty="0"/>
              <a:t>of</a:t>
            </a:r>
            <a:r>
              <a:rPr sz="3200" spc="-65" dirty="0"/>
              <a:t> </a:t>
            </a:r>
            <a:r>
              <a:rPr sz="3200" dirty="0"/>
              <a:t>Nepal</a:t>
            </a:r>
            <a:endParaRPr sz="3200"/>
          </a:p>
        </p:txBody>
      </p:sp>
      <p:sp>
        <p:nvSpPr>
          <p:cNvPr id="3" name="object 3"/>
          <p:cNvSpPr txBox="1"/>
          <p:nvPr/>
        </p:nvSpPr>
        <p:spPr>
          <a:xfrm>
            <a:off x="197612" y="1250950"/>
            <a:ext cx="8694420" cy="4919345"/>
          </a:xfrm>
          <a:prstGeom prst="rect">
            <a:avLst/>
          </a:prstGeom>
        </p:spPr>
        <p:txBody>
          <a:bodyPr vert="horz" wrap="square" lIns="0" tIns="10160" rIns="0" bIns="0" rtlCol="0">
            <a:spAutoFit/>
          </a:bodyPr>
          <a:lstStyle/>
          <a:p>
            <a:pPr marL="527685" marR="5080" indent="-515620">
              <a:lnSpc>
                <a:spcPts val="3020"/>
              </a:lnSpc>
              <a:spcBef>
                <a:spcPts val="80"/>
              </a:spcBef>
              <a:buAutoNum type="arabicPeriod"/>
              <a:tabLst>
                <a:tab pos="527685" algn="l"/>
                <a:tab pos="528320" algn="l"/>
              </a:tabLst>
            </a:pPr>
            <a:r>
              <a:rPr sz="2400" spc="-5" dirty="0">
                <a:latin typeface="Carlito"/>
                <a:cs typeface="Carlito"/>
              </a:rPr>
              <a:t>Foreign Investment: </a:t>
            </a:r>
            <a:r>
              <a:rPr sz="2400" dirty="0">
                <a:latin typeface="Carlito"/>
                <a:cs typeface="Carlito"/>
              </a:rPr>
              <a:t>Investment made </a:t>
            </a:r>
            <a:r>
              <a:rPr sz="2400" spc="-5" dirty="0">
                <a:latin typeface="Carlito"/>
                <a:cs typeface="Carlito"/>
              </a:rPr>
              <a:t>by </a:t>
            </a:r>
            <a:r>
              <a:rPr sz="2400" dirty="0">
                <a:latin typeface="Carlito"/>
                <a:cs typeface="Carlito"/>
              </a:rPr>
              <a:t>a </a:t>
            </a:r>
            <a:r>
              <a:rPr sz="2400" spc="-10" dirty="0">
                <a:latin typeface="Carlito"/>
                <a:cs typeface="Carlito"/>
              </a:rPr>
              <a:t>foreign </a:t>
            </a:r>
            <a:r>
              <a:rPr sz="2400" spc="-5" dirty="0">
                <a:latin typeface="Carlito"/>
                <a:cs typeface="Carlito"/>
              </a:rPr>
              <a:t>investor </a:t>
            </a:r>
            <a:r>
              <a:rPr sz="2400" dirty="0">
                <a:latin typeface="Carlito"/>
                <a:cs typeface="Carlito"/>
              </a:rPr>
              <a:t>in any  </a:t>
            </a:r>
            <a:r>
              <a:rPr sz="2400" spc="-5" dirty="0">
                <a:latin typeface="Carlito"/>
                <a:cs typeface="Carlito"/>
              </a:rPr>
              <a:t>industry </a:t>
            </a:r>
            <a:r>
              <a:rPr sz="2400" dirty="0">
                <a:latin typeface="Carlito"/>
                <a:cs typeface="Carlito"/>
              </a:rPr>
              <a:t>in </a:t>
            </a:r>
            <a:r>
              <a:rPr sz="2400" spc="-5" dirty="0">
                <a:latin typeface="Carlito"/>
                <a:cs typeface="Carlito"/>
              </a:rPr>
              <a:t>form of:</a:t>
            </a:r>
            <a:endParaRPr sz="2400">
              <a:latin typeface="Carlito"/>
              <a:cs typeface="Carlito"/>
            </a:endParaRPr>
          </a:p>
          <a:p>
            <a:pPr marL="927100" lvl="1" indent="-514350">
              <a:lnSpc>
                <a:spcPct val="100000"/>
              </a:lnSpc>
              <a:spcBef>
                <a:spcPts val="55"/>
              </a:spcBef>
              <a:buAutoNum type="alphaLcParenR"/>
              <a:tabLst>
                <a:tab pos="927100" algn="l"/>
                <a:tab pos="927735" algn="l"/>
              </a:tabLst>
            </a:pPr>
            <a:r>
              <a:rPr sz="2400" dirty="0">
                <a:latin typeface="Carlito"/>
                <a:cs typeface="Carlito"/>
              </a:rPr>
              <a:t>investment in</a:t>
            </a:r>
            <a:r>
              <a:rPr sz="2400" spc="-5" dirty="0">
                <a:latin typeface="Carlito"/>
                <a:cs typeface="Carlito"/>
              </a:rPr>
              <a:t> </a:t>
            </a:r>
            <a:r>
              <a:rPr sz="2400" dirty="0">
                <a:latin typeface="Carlito"/>
                <a:cs typeface="Carlito"/>
              </a:rPr>
              <a:t>equity,</a:t>
            </a:r>
            <a:endParaRPr sz="2400">
              <a:latin typeface="Carlito"/>
              <a:cs typeface="Carlito"/>
            </a:endParaRPr>
          </a:p>
          <a:p>
            <a:pPr marL="927100" lvl="1" indent="-514350">
              <a:lnSpc>
                <a:spcPct val="100000"/>
              </a:lnSpc>
              <a:spcBef>
                <a:spcPts val="180"/>
              </a:spcBef>
              <a:buAutoNum type="alphaLcParenR"/>
              <a:tabLst>
                <a:tab pos="927100" algn="l"/>
                <a:tab pos="927735" algn="l"/>
              </a:tabLst>
            </a:pPr>
            <a:r>
              <a:rPr sz="2400" dirty="0">
                <a:latin typeface="Carlito"/>
                <a:cs typeface="Carlito"/>
              </a:rPr>
              <a:t>reinvestment </a:t>
            </a:r>
            <a:r>
              <a:rPr sz="2400" spc="-5" dirty="0">
                <a:latin typeface="Carlito"/>
                <a:cs typeface="Carlito"/>
              </a:rPr>
              <a:t>of </a:t>
            </a:r>
            <a:r>
              <a:rPr sz="2400" dirty="0">
                <a:latin typeface="Carlito"/>
                <a:cs typeface="Carlito"/>
              </a:rPr>
              <a:t>earning </a:t>
            </a:r>
            <a:r>
              <a:rPr sz="2400" spc="-5" dirty="0">
                <a:latin typeface="Carlito"/>
                <a:cs typeface="Carlito"/>
              </a:rPr>
              <a:t>derived from </a:t>
            </a:r>
            <a:r>
              <a:rPr sz="2400" dirty="0">
                <a:latin typeface="Carlito"/>
                <a:cs typeface="Carlito"/>
              </a:rPr>
              <a:t>existing</a:t>
            </a:r>
            <a:r>
              <a:rPr sz="2400" spc="-50" dirty="0">
                <a:latin typeface="Carlito"/>
                <a:cs typeface="Carlito"/>
              </a:rPr>
              <a:t> </a:t>
            </a:r>
            <a:r>
              <a:rPr sz="2400" dirty="0">
                <a:latin typeface="Carlito"/>
                <a:cs typeface="Carlito"/>
              </a:rPr>
              <a:t>investment,</a:t>
            </a:r>
            <a:endParaRPr sz="2400">
              <a:latin typeface="Carlito"/>
              <a:cs typeface="Carlito"/>
            </a:endParaRPr>
          </a:p>
          <a:p>
            <a:pPr marL="927100" lvl="1" indent="-514350">
              <a:lnSpc>
                <a:spcPct val="100000"/>
              </a:lnSpc>
              <a:spcBef>
                <a:spcPts val="165"/>
              </a:spcBef>
              <a:buAutoNum type="alphaLcParenR"/>
              <a:tabLst>
                <a:tab pos="927100" algn="l"/>
                <a:tab pos="927735" algn="l"/>
              </a:tabLst>
            </a:pPr>
            <a:r>
              <a:rPr sz="2400" dirty="0">
                <a:latin typeface="Carlito"/>
                <a:cs typeface="Carlito"/>
              </a:rPr>
              <a:t>investment made in </a:t>
            </a:r>
            <a:r>
              <a:rPr sz="2400" spc="-5" dirty="0">
                <a:latin typeface="Carlito"/>
                <a:cs typeface="Carlito"/>
              </a:rPr>
              <a:t>form of </a:t>
            </a:r>
            <a:r>
              <a:rPr sz="2400" dirty="0">
                <a:latin typeface="Carlito"/>
                <a:cs typeface="Carlito"/>
              </a:rPr>
              <a:t>loan </a:t>
            </a:r>
            <a:r>
              <a:rPr sz="2400" spc="-5" dirty="0">
                <a:latin typeface="Carlito"/>
                <a:cs typeface="Carlito"/>
              </a:rPr>
              <a:t>or loan</a:t>
            </a:r>
            <a:r>
              <a:rPr sz="2400" spc="-25" dirty="0">
                <a:latin typeface="Carlito"/>
                <a:cs typeface="Carlito"/>
              </a:rPr>
              <a:t> </a:t>
            </a:r>
            <a:r>
              <a:rPr sz="2400" spc="-5" dirty="0">
                <a:latin typeface="Carlito"/>
                <a:cs typeface="Carlito"/>
              </a:rPr>
              <a:t>facilities</a:t>
            </a:r>
            <a:endParaRPr sz="2400">
              <a:latin typeface="Carlito"/>
              <a:cs typeface="Carlito"/>
            </a:endParaRPr>
          </a:p>
          <a:p>
            <a:pPr marL="927100" lvl="1" indent="-514350">
              <a:lnSpc>
                <a:spcPct val="100000"/>
              </a:lnSpc>
              <a:spcBef>
                <a:spcPts val="170"/>
              </a:spcBef>
              <a:buAutoNum type="alphaLcParenR"/>
              <a:tabLst>
                <a:tab pos="927100" algn="l"/>
                <a:tab pos="927735" algn="l"/>
              </a:tabLst>
            </a:pPr>
            <a:r>
              <a:rPr sz="2400" dirty="0">
                <a:latin typeface="Carlito"/>
                <a:cs typeface="Carlito"/>
              </a:rPr>
              <a:t>transfer </a:t>
            </a:r>
            <a:r>
              <a:rPr sz="2400" spc="-5" dirty="0">
                <a:latin typeface="Carlito"/>
                <a:cs typeface="Carlito"/>
              </a:rPr>
              <a:t>of</a:t>
            </a:r>
            <a:r>
              <a:rPr sz="2400" spc="-15" dirty="0">
                <a:latin typeface="Carlito"/>
                <a:cs typeface="Carlito"/>
              </a:rPr>
              <a:t> </a:t>
            </a:r>
            <a:r>
              <a:rPr sz="2400" spc="-5" dirty="0">
                <a:latin typeface="Carlito"/>
                <a:cs typeface="Carlito"/>
              </a:rPr>
              <a:t>technology,</a:t>
            </a:r>
            <a:endParaRPr sz="2400">
              <a:latin typeface="Carlito"/>
              <a:cs typeface="Carlito"/>
            </a:endParaRPr>
          </a:p>
          <a:p>
            <a:pPr marL="927100" lvl="1" indent="-514350">
              <a:lnSpc>
                <a:spcPct val="100000"/>
              </a:lnSpc>
              <a:spcBef>
                <a:spcPts val="180"/>
              </a:spcBef>
              <a:buAutoNum type="alphaLcParenR"/>
              <a:tabLst>
                <a:tab pos="927100" algn="l"/>
                <a:tab pos="927735" algn="l"/>
              </a:tabLst>
            </a:pPr>
            <a:r>
              <a:rPr sz="2400" dirty="0">
                <a:latin typeface="Carlito"/>
                <a:cs typeface="Carlito"/>
              </a:rPr>
              <a:t>lease</a:t>
            </a:r>
            <a:r>
              <a:rPr sz="2400" spc="-10" dirty="0">
                <a:latin typeface="Carlito"/>
                <a:cs typeface="Carlito"/>
              </a:rPr>
              <a:t> </a:t>
            </a:r>
            <a:r>
              <a:rPr sz="2400" spc="-5" dirty="0">
                <a:latin typeface="Carlito"/>
                <a:cs typeface="Carlito"/>
              </a:rPr>
              <a:t>finance,</a:t>
            </a:r>
            <a:endParaRPr sz="2400">
              <a:latin typeface="Carlito"/>
              <a:cs typeface="Carlito"/>
            </a:endParaRPr>
          </a:p>
          <a:p>
            <a:pPr marL="927100" lvl="1" indent="-514350">
              <a:lnSpc>
                <a:spcPct val="100000"/>
              </a:lnSpc>
              <a:spcBef>
                <a:spcPts val="170"/>
              </a:spcBef>
              <a:buAutoNum type="alphaLcParenR"/>
              <a:tabLst>
                <a:tab pos="927100" algn="l"/>
                <a:tab pos="927735" algn="l"/>
              </a:tabLst>
            </a:pPr>
            <a:r>
              <a:rPr sz="2400" spc="-5" dirty="0">
                <a:latin typeface="Carlito"/>
                <a:cs typeface="Carlito"/>
              </a:rPr>
              <a:t>opening </a:t>
            </a:r>
            <a:r>
              <a:rPr sz="2400" dirty="0">
                <a:latin typeface="Carlito"/>
                <a:cs typeface="Carlito"/>
              </a:rPr>
              <a:t>a </a:t>
            </a:r>
            <a:r>
              <a:rPr sz="2400" spc="-5" dirty="0">
                <a:latin typeface="Carlito"/>
                <a:cs typeface="Carlito"/>
              </a:rPr>
              <a:t>branch </a:t>
            </a:r>
            <a:r>
              <a:rPr sz="2400" dirty="0">
                <a:latin typeface="Carlito"/>
                <a:cs typeface="Carlito"/>
              </a:rPr>
              <a:t>to carry </a:t>
            </a:r>
            <a:r>
              <a:rPr sz="2400" spc="-5" dirty="0">
                <a:latin typeface="Carlito"/>
                <a:cs typeface="Carlito"/>
              </a:rPr>
              <a:t>out</a:t>
            </a:r>
            <a:r>
              <a:rPr sz="2400" spc="-25" dirty="0">
                <a:latin typeface="Carlito"/>
                <a:cs typeface="Carlito"/>
              </a:rPr>
              <a:t> </a:t>
            </a:r>
            <a:r>
              <a:rPr sz="2400" spc="-5" dirty="0">
                <a:latin typeface="Carlito"/>
                <a:cs typeface="Carlito"/>
              </a:rPr>
              <a:t>business.</a:t>
            </a:r>
            <a:endParaRPr sz="2400">
              <a:latin typeface="Carlito"/>
              <a:cs typeface="Carlito"/>
            </a:endParaRPr>
          </a:p>
          <a:p>
            <a:pPr marL="527685" marR="739140" indent="-515620">
              <a:lnSpc>
                <a:spcPct val="105100"/>
              </a:lnSpc>
              <a:spcBef>
                <a:spcPts val="35"/>
              </a:spcBef>
              <a:buAutoNum type="arabicPeriod"/>
              <a:tabLst>
                <a:tab pos="527685" algn="l"/>
                <a:tab pos="528320" algn="l"/>
              </a:tabLst>
            </a:pPr>
            <a:r>
              <a:rPr sz="2400" spc="-5" dirty="0">
                <a:latin typeface="Carlito"/>
                <a:cs typeface="Carlito"/>
              </a:rPr>
              <a:t>Transfer of </a:t>
            </a:r>
            <a:r>
              <a:rPr sz="2400" dirty="0">
                <a:latin typeface="Carlito"/>
                <a:cs typeface="Carlito"/>
              </a:rPr>
              <a:t>technology: transfer </a:t>
            </a:r>
            <a:r>
              <a:rPr sz="2400" spc="-5" dirty="0">
                <a:latin typeface="Carlito"/>
                <a:cs typeface="Carlito"/>
              </a:rPr>
              <a:t>of technology under </a:t>
            </a:r>
            <a:r>
              <a:rPr sz="2400" dirty="0">
                <a:latin typeface="Carlito"/>
                <a:cs typeface="Carlito"/>
              </a:rPr>
              <a:t>an  </a:t>
            </a:r>
            <a:r>
              <a:rPr sz="2400" spc="-5" dirty="0">
                <a:latin typeface="Carlito"/>
                <a:cs typeface="Carlito"/>
              </a:rPr>
              <a:t>agreement between foreign </a:t>
            </a:r>
            <a:r>
              <a:rPr sz="2400" dirty="0">
                <a:latin typeface="Carlito"/>
                <a:cs typeface="Carlito"/>
              </a:rPr>
              <a:t>investor and an </a:t>
            </a:r>
            <a:r>
              <a:rPr sz="2400" spc="-5" dirty="0">
                <a:latin typeface="Carlito"/>
                <a:cs typeface="Carlito"/>
              </a:rPr>
              <a:t>industry on </a:t>
            </a:r>
            <a:r>
              <a:rPr sz="2400" dirty="0">
                <a:latin typeface="Carlito"/>
                <a:cs typeface="Carlito"/>
              </a:rPr>
              <a:t>the  </a:t>
            </a:r>
            <a:r>
              <a:rPr sz="2400" spc="-5" dirty="0">
                <a:latin typeface="Carlito"/>
                <a:cs typeface="Carlito"/>
              </a:rPr>
              <a:t>following </a:t>
            </a:r>
            <a:r>
              <a:rPr sz="2400" dirty="0">
                <a:latin typeface="Carlito"/>
                <a:cs typeface="Carlito"/>
              </a:rPr>
              <a:t>matters:</a:t>
            </a:r>
            <a:endParaRPr sz="2400">
              <a:latin typeface="Carlito"/>
              <a:cs typeface="Carlito"/>
            </a:endParaRPr>
          </a:p>
          <a:p>
            <a:pPr marL="1442085" indent="-515620">
              <a:lnSpc>
                <a:spcPct val="100000"/>
              </a:lnSpc>
              <a:spcBef>
                <a:spcPts val="195"/>
              </a:spcBef>
              <a:buAutoNum type="alphaLcPeriod"/>
              <a:tabLst>
                <a:tab pos="1442085" algn="l"/>
                <a:tab pos="1442720" algn="l"/>
              </a:tabLst>
            </a:pPr>
            <a:r>
              <a:rPr sz="2000" spc="-5" dirty="0">
                <a:latin typeface="Carlito"/>
                <a:cs typeface="Carlito"/>
              </a:rPr>
              <a:t>use of any intellectual property rights of foreign</a:t>
            </a:r>
            <a:r>
              <a:rPr sz="2000" spc="20" dirty="0">
                <a:latin typeface="Carlito"/>
                <a:cs typeface="Carlito"/>
              </a:rPr>
              <a:t> </a:t>
            </a:r>
            <a:r>
              <a:rPr sz="2000" spc="-10" dirty="0">
                <a:latin typeface="Carlito"/>
                <a:cs typeface="Carlito"/>
              </a:rPr>
              <a:t>origin,</a:t>
            </a:r>
            <a:endParaRPr sz="2000">
              <a:latin typeface="Carlito"/>
              <a:cs typeface="Carlito"/>
            </a:endParaRPr>
          </a:p>
          <a:p>
            <a:pPr marL="1442085" indent="-515620">
              <a:lnSpc>
                <a:spcPct val="100000"/>
              </a:lnSpc>
              <a:spcBef>
                <a:spcPts val="200"/>
              </a:spcBef>
              <a:buAutoNum type="alphaLcPeriod"/>
              <a:tabLst>
                <a:tab pos="1442085" algn="l"/>
                <a:tab pos="1442720" algn="l"/>
              </a:tabLst>
            </a:pPr>
            <a:r>
              <a:rPr sz="2000" dirty="0">
                <a:latin typeface="Carlito"/>
                <a:cs typeface="Carlito"/>
              </a:rPr>
              <a:t>acquiring </a:t>
            </a:r>
            <a:r>
              <a:rPr sz="2000" spc="-5" dirty="0">
                <a:latin typeface="Carlito"/>
                <a:cs typeface="Carlito"/>
              </a:rPr>
              <a:t>any foreign technical consultancy </a:t>
            </a:r>
            <a:r>
              <a:rPr sz="2000" dirty="0">
                <a:latin typeface="Carlito"/>
                <a:cs typeface="Carlito"/>
              </a:rPr>
              <a:t>and</a:t>
            </a:r>
            <a:r>
              <a:rPr sz="2000" spc="25" dirty="0">
                <a:latin typeface="Carlito"/>
                <a:cs typeface="Carlito"/>
              </a:rPr>
              <a:t> </a:t>
            </a:r>
            <a:r>
              <a:rPr sz="2000" spc="-5" dirty="0">
                <a:latin typeface="Carlito"/>
                <a:cs typeface="Carlito"/>
              </a:rPr>
              <a:t>management,</a:t>
            </a:r>
            <a:endParaRPr sz="2000">
              <a:latin typeface="Carlito"/>
              <a:cs typeface="Carlito"/>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97612" y="667157"/>
            <a:ext cx="8844915" cy="5260975"/>
          </a:xfrm>
          <a:prstGeom prst="rect">
            <a:avLst/>
          </a:prstGeom>
        </p:spPr>
        <p:txBody>
          <a:bodyPr vert="horz" wrap="square" lIns="0" tIns="63500" rIns="0" bIns="0" rtlCol="0">
            <a:spAutoFit/>
          </a:bodyPr>
          <a:lstStyle/>
          <a:p>
            <a:pPr marL="927100">
              <a:lnSpc>
                <a:spcPct val="100000"/>
              </a:lnSpc>
              <a:spcBef>
                <a:spcPts val="500"/>
              </a:spcBef>
              <a:tabLst>
                <a:tab pos="1442085" algn="l"/>
              </a:tabLst>
            </a:pPr>
            <a:r>
              <a:rPr sz="2000" dirty="0">
                <a:latin typeface="Carlito"/>
                <a:cs typeface="Carlito"/>
              </a:rPr>
              <a:t>c.	acquiring </a:t>
            </a:r>
            <a:r>
              <a:rPr sz="2000" spc="-5" dirty="0">
                <a:latin typeface="Carlito"/>
                <a:cs typeface="Carlito"/>
              </a:rPr>
              <a:t>foreign market</a:t>
            </a:r>
            <a:r>
              <a:rPr sz="2000" spc="10" dirty="0">
                <a:latin typeface="Carlito"/>
                <a:cs typeface="Carlito"/>
              </a:rPr>
              <a:t> </a:t>
            </a:r>
            <a:r>
              <a:rPr sz="2000" spc="-5" dirty="0">
                <a:latin typeface="Carlito"/>
                <a:cs typeface="Carlito"/>
              </a:rPr>
              <a:t>service.</a:t>
            </a:r>
            <a:endParaRPr sz="2000">
              <a:latin typeface="Carlito"/>
              <a:cs typeface="Carlito"/>
            </a:endParaRPr>
          </a:p>
          <a:p>
            <a:pPr marL="527685" indent="-515620">
              <a:lnSpc>
                <a:spcPct val="100000"/>
              </a:lnSpc>
              <a:spcBef>
                <a:spcPts val="475"/>
              </a:spcBef>
              <a:buAutoNum type="arabicPeriod" startAt="3"/>
              <a:tabLst>
                <a:tab pos="527685" algn="l"/>
                <a:tab pos="528320" algn="l"/>
              </a:tabLst>
            </a:pPr>
            <a:r>
              <a:rPr sz="2400" spc="-5" dirty="0">
                <a:latin typeface="Carlito"/>
                <a:cs typeface="Carlito"/>
              </a:rPr>
              <a:t>Foreign</a:t>
            </a:r>
            <a:r>
              <a:rPr sz="2400" spc="-10" dirty="0">
                <a:latin typeface="Carlito"/>
                <a:cs typeface="Carlito"/>
              </a:rPr>
              <a:t> </a:t>
            </a:r>
            <a:r>
              <a:rPr sz="2400" spc="-5" dirty="0">
                <a:latin typeface="Carlito"/>
                <a:cs typeface="Carlito"/>
              </a:rPr>
              <a:t>Investor:</a:t>
            </a:r>
            <a:endParaRPr sz="2400">
              <a:latin typeface="Carlito"/>
              <a:cs typeface="Carlito"/>
            </a:endParaRPr>
          </a:p>
          <a:p>
            <a:pPr marL="413384">
              <a:lnSpc>
                <a:spcPct val="100000"/>
              </a:lnSpc>
              <a:spcBef>
                <a:spcPts val="209"/>
              </a:spcBef>
            </a:pPr>
            <a:r>
              <a:rPr sz="2000" dirty="0">
                <a:latin typeface="Carlito"/>
                <a:cs typeface="Carlito"/>
              </a:rPr>
              <a:t>individual, </a:t>
            </a:r>
            <a:r>
              <a:rPr sz="2000" spc="-10" dirty="0">
                <a:latin typeface="Carlito"/>
                <a:cs typeface="Carlito"/>
              </a:rPr>
              <a:t>firm, </a:t>
            </a:r>
            <a:r>
              <a:rPr sz="2000" spc="-5" dirty="0">
                <a:latin typeface="Carlito"/>
                <a:cs typeface="Carlito"/>
              </a:rPr>
              <a:t>company, foreign government or international</a:t>
            </a:r>
            <a:r>
              <a:rPr sz="2000" spc="25" dirty="0">
                <a:latin typeface="Carlito"/>
                <a:cs typeface="Carlito"/>
              </a:rPr>
              <a:t> </a:t>
            </a:r>
            <a:r>
              <a:rPr sz="2000" spc="-5" dirty="0">
                <a:latin typeface="Carlito"/>
                <a:cs typeface="Carlito"/>
              </a:rPr>
              <a:t>agency</a:t>
            </a:r>
            <a:endParaRPr sz="2000">
              <a:latin typeface="Carlito"/>
              <a:cs typeface="Carlito"/>
            </a:endParaRPr>
          </a:p>
          <a:p>
            <a:pPr marL="344805">
              <a:lnSpc>
                <a:spcPct val="100000"/>
              </a:lnSpc>
              <a:spcBef>
                <a:spcPts val="90"/>
              </a:spcBef>
            </a:pPr>
            <a:r>
              <a:rPr sz="4000" spc="-5" dirty="0">
                <a:latin typeface="Carlito"/>
                <a:cs typeface="Carlito"/>
              </a:rPr>
              <a:t>Rights, Guarantees and security of</a:t>
            </a:r>
            <a:r>
              <a:rPr sz="4000" spc="5" dirty="0">
                <a:latin typeface="Carlito"/>
                <a:cs typeface="Carlito"/>
              </a:rPr>
              <a:t> </a:t>
            </a:r>
            <a:r>
              <a:rPr sz="4000" spc="-10" dirty="0">
                <a:latin typeface="Carlito"/>
                <a:cs typeface="Carlito"/>
              </a:rPr>
              <a:t>FDI</a:t>
            </a:r>
            <a:endParaRPr sz="4000">
              <a:latin typeface="Carlito"/>
              <a:cs typeface="Carlito"/>
            </a:endParaRPr>
          </a:p>
          <a:p>
            <a:pPr marL="584200" marR="5080" lvl="1" indent="-342900">
              <a:lnSpc>
                <a:spcPts val="2770"/>
              </a:lnSpc>
              <a:spcBef>
                <a:spcPts val="595"/>
              </a:spcBef>
              <a:buFont typeface="Arial"/>
              <a:buChar char="•"/>
              <a:tabLst>
                <a:tab pos="583565" algn="l"/>
                <a:tab pos="584200" algn="l"/>
              </a:tabLst>
            </a:pPr>
            <a:r>
              <a:rPr sz="2500" spc="-5" dirty="0">
                <a:latin typeface="Carlito"/>
                <a:cs typeface="Carlito"/>
              </a:rPr>
              <a:t>Fair and equitable treatment: No discriminatory treatment in all  time,</a:t>
            </a:r>
            <a:endParaRPr sz="2500">
              <a:latin typeface="Carlito"/>
              <a:cs typeface="Carlito"/>
            </a:endParaRPr>
          </a:p>
          <a:p>
            <a:pPr marL="584200" marR="1639570" lvl="1" indent="-342900">
              <a:lnSpc>
                <a:spcPts val="2770"/>
              </a:lnSpc>
              <a:spcBef>
                <a:spcPts val="409"/>
              </a:spcBef>
              <a:buFont typeface="Arial"/>
              <a:buChar char="•"/>
              <a:tabLst>
                <a:tab pos="583565" algn="l"/>
                <a:tab pos="584200" algn="l"/>
              </a:tabLst>
            </a:pPr>
            <a:r>
              <a:rPr sz="2500" spc="-5" dirty="0">
                <a:latin typeface="Carlito"/>
                <a:cs typeface="Carlito"/>
              </a:rPr>
              <a:t>Most-favoured nation treatment: transfer of funds,  incorporation of a company, FDI approval</a:t>
            </a:r>
            <a:r>
              <a:rPr sz="2500" spc="5" dirty="0">
                <a:latin typeface="Carlito"/>
                <a:cs typeface="Carlito"/>
              </a:rPr>
              <a:t> </a:t>
            </a:r>
            <a:r>
              <a:rPr sz="2500" spc="-5" dirty="0">
                <a:latin typeface="Carlito"/>
                <a:cs typeface="Carlito"/>
              </a:rPr>
              <a:t>etc.</a:t>
            </a:r>
            <a:endParaRPr sz="2500">
              <a:latin typeface="Carlito"/>
              <a:cs typeface="Carlito"/>
            </a:endParaRPr>
          </a:p>
          <a:p>
            <a:pPr marL="584200" marR="892175" lvl="1" indent="-342900">
              <a:lnSpc>
                <a:spcPts val="2770"/>
              </a:lnSpc>
              <a:spcBef>
                <a:spcPts val="430"/>
              </a:spcBef>
              <a:buFont typeface="Arial"/>
              <a:buChar char="•"/>
              <a:tabLst>
                <a:tab pos="583565" algn="l"/>
                <a:tab pos="584200" algn="l"/>
              </a:tabLst>
            </a:pPr>
            <a:r>
              <a:rPr sz="2500" spc="-5" dirty="0">
                <a:latin typeface="Carlito"/>
                <a:cs typeface="Carlito"/>
              </a:rPr>
              <a:t>National treatment: management, operation, protection,  incentives etc.,</a:t>
            </a:r>
            <a:endParaRPr sz="2500">
              <a:latin typeface="Carlito"/>
              <a:cs typeface="Carlito"/>
            </a:endParaRPr>
          </a:p>
          <a:p>
            <a:pPr marL="584200" marR="1495425" lvl="1" indent="-342900">
              <a:lnSpc>
                <a:spcPts val="3190"/>
              </a:lnSpc>
              <a:spcBef>
                <a:spcPts val="75"/>
              </a:spcBef>
              <a:buFont typeface="Arial"/>
              <a:buChar char="•"/>
              <a:tabLst>
                <a:tab pos="583565" algn="l"/>
                <a:tab pos="584200" algn="l"/>
              </a:tabLst>
            </a:pPr>
            <a:r>
              <a:rPr sz="2500" spc="-5" dirty="0">
                <a:latin typeface="Carlito"/>
                <a:cs typeface="Carlito"/>
              </a:rPr>
              <a:t>Guarantee against expropriation: no nationalization,  (Industrial Enterprises</a:t>
            </a:r>
            <a:r>
              <a:rPr sz="2500" dirty="0">
                <a:latin typeface="Carlito"/>
                <a:cs typeface="Carlito"/>
              </a:rPr>
              <a:t> </a:t>
            </a:r>
            <a:r>
              <a:rPr sz="2500" spc="-5" dirty="0">
                <a:latin typeface="Carlito"/>
                <a:cs typeface="Carlito"/>
              </a:rPr>
              <a:t>Act,sec.21)</a:t>
            </a:r>
            <a:endParaRPr sz="2500">
              <a:latin typeface="Carlito"/>
              <a:cs typeface="Carlito"/>
            </a:endParaRPr>
          </a:p>
          <a:p>
            <a:pPr marL="584200" lvl="1" indent="-342900">
              <a:lnSpc>
                <a:spcPct val="100000"/>
              </a:lnSpc>
              <a:spcBef>
                <a:spcPts val="60"/>
              </a:spcBef>
              <a:buFont typeface="Arial"/>
              <a:buChar char="•"/>
              <a:tabLst>
                <a:tab pos="583565" algn="l"/>
                <a:tab pos="584200" algn="l"/>
              </a:tabLst>
            </a:pPr>
            <a:r>
              <a:rPr sz="2500" spc="-5" dirty="0">
                <a:latin typeface="Carlito"/>
                <a:cs typeface="Carlito"/>
              </a:rPr>
              <a:t>Nepal is a </a:t>
            </a:r>
            <a:r>
              <a:rPr sz="2500" dirty="0">
                <a:latin typeface="Carlito"/>
                <a:cs typeface="Carlito"/>
              </a:rPr>
              <a:t>party </a:t>
            </a:r>
            <a:r>
              <a:rPr sz="2500" spc="-5" dirty="0">
                <a:latin typeface="Carlito"/>
                <a:cs typeface="Carlito"/>
              </a:rPr>
              <a:t>to MIGA that protects political </a:t>
            </a:r>
            <a:r>
              <a:rPr sz="2500" dirty="0">
                <a:latin typeface="Carlito"/>
                <a:cs typeface="Carlito"/>
              </a:rPr>
              <a:t>risks </a:t>
            </a:r>
            <a:r>
              <a:rPr sz="2500" spc="-5" dirty="0">
                <a:latin typeface="Carlito"/>
                <a:cs typeface="Carlito"/>
              </a:rPr>
              <a:t>of</a:t>
            </a:r>
            <a:r>
              <a:rPr sz="2500" dirty="0">
                <a:latin typeface="Carlito"/>
                <a:cs typeface="Carlito"/>
              </a:rPr>
              <a:t> </a:t>
            </a:r>
            <a:r>
              <a:rPr sz="2500" spc="-5" dirty="0">
                <a:latin typeface="Carlito"/>
                <a:cs typeface="Carlito"/>
              </a:rPr>
              <a:t>FDI,</a:t>
            </a:r>
            <a:endParaRPr sz="2500">
              <a:latin typeface="Carlito"/>
              <a:cs typeface="Carlito"/>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50011" y="687069"/>
            <a:ext cx="8507730" cy="4719955"/>
          </a:xfrm>
          <a:prstGeom prst="rect">
            <a:avLst/>
          </a:prstGeom>
        </p:spPr>
        <p:txBody>
          <a:bodyPr vert="horz" wrap="square" lIns="0" tIns="48260" rIns="0" bIns="0" rtlCol="0">
            <a:spAutoFit/>
          </a:bodyPr>
          <a:lstStyle/>
          <a:p>
            <a:pPr marL="431800" marR="380365" indent="-342900">
              <a:lnSpc>
                <a:spcPts val="2770"/>
              </a:lnSpc>
              <a:spcBef>
                <a:spcPts val="380"/>
              </a:spcBef>
              <a:buFont typeface="Arial"/>
              <a:buChar char="•"/>
              <a:tabLst>
                <a:tab pos="431165" algn="l"/>
                <a:tab pos="431800" algn="l"/>
              </a:tabLst>
            </a:pPr>
            <a:r>
              <a:rPr sz="2500" spc="-5" dirty="0">
                <a:latin typeface="Carlito"/>
                <a:cs typeface="Carlito"/>
              </a:rPr>
              <a:t>An industry established </a:t>
            </a:r>
            <a:r>
              <a:rPr sz="2500" spc="-10" dirty="0">
                <a:latin typeface="Carlito"/>
                <a:cs typeface="Carlito"/>
              </a:rPr>
              <a:t>under </a:t>
            </a:r>
            <a:r>
              <a:rPr sz="2500" spc="-5" dirty="0">
                <a:latin typeface="Carlito"/>
                <a:cs typeface="Carlito"/>
              </a:rPr>
              <a:t>FDI </a:t>
            </a:r>
            <a:r>
              <a:rPr sz="2500" dirty="0">
                <a:latin typeface="Carlito"/>
                <a:cs typeface="Carlito"/>
              </a:rPr>
              <a:t>in </a:t>
            </a:r>
            <a:r>
              <a:rPr sz="2500" spc="-5" dirty="0">
                <a:latin typeface="Carlito"/>
                <a:cs typeface="Carlito"/>
              </a:rPr>
              <a:t>Nepal is entitled to the  incentives awarded to other industries,</a:t>
            </a:r>
            <a:r>
              <a:rPr sz="2500" spc="25" dirty="0">
                <a:latin typeface="Carlito"/>
                <a:cs typeface="Carlito"/>
              </a:rPr>
              <a:t> </a:t>
            </a:r>
            <a:r>
              <a:rPr sz="2500" spc="-5" dirty="0">
                <a:latin typeface="Carlito"/>
                <a:cs typeface="Carlito"/>
              </a:rPr>
              <a:t>(FITTA,sec.2(a),</a:t>
            </a:r>
            <a:endParaRPr sz="2500">
              <a:latin typeface="Carlito"/>
              <a:cs typeface="Carlito"/>
            </a:endParaRPr>
          </a:p>
          <a:p>
            <a:pPr marL="431800" indent="-342900">
              <a:lnSpc>
                <a:spcPct val="100000"/>
              </a:lnSpc>
              <a:spcBef>
                <a:spcPts val="140"/>
              </a:spcBef>
              <a:buFont typeface="Arial"/>
              <a:buChar char="•"/>
              <a:tabLst>
                <a:tab pos="431165" algn="l"/>
                <a:tab pos="431800" algn="l"/>
              </a:tabLst>
            </a:pPr>
            <a:r>
              <a:rPr sz="2500" spc="-5" dirty="0">
                <a:latin typeface="Carlito"/>
                <a:cs typeface="Carlito"/>
              </a:rPr>
              <a:t>Guarantee for repatriation of </a:t>
            </a:r>
            <a:r>
              <a:rPr sz="2500" spc="-10" dirty="0">
                <a:latin typeface="Carlito"/>
                <a:cs typeface="Carlito"/>
              </a:rPr>
              <a:t>FDI, </a:t>
            </a:r>
            <a:r>
              <a:rPr sz="2500" spc="-5" dirty="0">
                <a:latin typeface="Carlito"/>
                <a:cs typeface="Carlito"/>
              </a:rPr>
              <a:t>(sec.5(2)</a:t>
            </a:r>
            <a:r>
              <a:rPr sz="2500" spc="20" dirty="0">
                <a:latin typeface="Carlito"/>
                <a:cs typeface="Carlito"/>
              </a:rPr>
              <a:t> </a:t>
            </a:r>
            <a:r>
              <a:rPr sz="2500" spc="-5" dirty="0">
                <a:latin typeface="Carlito"/>
                <a:cs typeface="Carlito"/>
              </a:rPr>
              <a:t>FITTA)</a:t>
            </a:r>
            <a:endParaRPr sz="2500">
              <a:latin typeface="Carlito"/>
              <a:cs typeface="Carlito"/>
            </a:endParaRPr>
          </a:p>
          <a:p>
            <a:pPr marL="431800" marR="5080" indent="-342900">
              <a:lnSpc>
                <a:spcPts val="2770"/>
              </a:lnSpc>
              <a:spcBef>
                <a:spcPts val="475"/>
              </a:spcBef>
              <a:buFont typeface="Arial"/>
              <a:buChar char="•"/>
              <a:tabLst>
                <a:tab pos="431165" algn="l"/>
                <a:tab pos="431800" algn="l"/>
              </a:tabLst>
            </a:pPr>
            <a:r>
              <a:rPr sz="2500" spc="-5" dirty="0">
                <a:latin typeface="Carlito"/>
                <a:cs typeface="Carlito"/>
              </a:rPr>
              <a:t>Nepal is a </a:t>
            </a:r>
            <a:r>
              <a:rPr sz="2500" dirty="0">
                <a:latin typeface="Carlito"/>
                <a:cs typeface="Carlito"/>
              </a:rPr>
              <a:t>party </a:t>
            </a:r>
            <a:r>
              <a:rPr sz="2500" spc="-5" dirty="0">
                <a:latin typeface="Carlito"/>
                <a:cs typeface="Carlito"/>
              </a:rPr>
              <a:t>to BITs/BIPPAs concluded with </a:t>
            </a:r>
            <a:r>
              <a:rPr sz="2500" spc="-10" dirty="0">
                <a:latin typeface="Carlito"/>
                <a:cs typeface="Carlito"/>
              </a:rPr>
              <a:t>some </a:t>
            </a:r>
            <a:r>
              <a:rPr sz="2500" dirty="0">
                <a:latin typeface="Carlito"/>
                <a:cs typeface="Carlito"/>
              </a:rPr>
              <a:t>countries  </a:t>
            </a:r>
            <a:r>
              <a:rPr sz="2500" spc="-5" dirty="0">
                <a:latin typeface="Carlito"/>
                <a:cs typeface="Carlito"/>
              </a:rPr>
              <a:t>that protects </a:t>
            </a:r>
            <a:r>
              <a:rPr sz="2500" spc="-10" dirty="0">
                <a:latin typeface="Carlito"/>
                <a:cs typeface="Carlito"/>
              </a:rPr>
              <a:t>FDI </a:t>
            </a:r>
            <a:r>
              <a:rPr sz="2500" dirty="0">
                <a:latin typeface="Carlito"/>
                <a:cs typeface="Carlito"/>
              </a:rPr>
              <a:t>of </a:t>
            </a:r>
            <a:r>
              <a:rPr sz="2500" spc="-5" dirty="0">
                <a:latin typeface="Carlito"/>
                <a:cs typeface="Carlito"/>
              </a:rPr>
              <a:t>the country</a:t>
            </a:r>
            <a:r>
              <a:rPr sz="2500" spc="25" dirty="0">
                <a:latin typeface="Carlito"/>
                <a:cs typeface="Carlito"/>
              </a:rPr>
              <a:t> </a:t>
            </a:r>
            <a:r>
              <a:rPr sz="2500" spc="-5" dirty="0">
                <a:latin typeface="Carlito"/>
                <a:cs typeface="Carlito"/>
              </a:rPr>
              <a:t>concerned.</a:t>
            </a:r>
            <a:endParaRPr sz="2500">
              <a:latin typeface="Carlito"/>
              <a:cs typeface="Carlito"/>
            </a:endParaRPr>
          </a:p>
          <a:p>
            <a:pPr marL="12700">
              <a:lnSpc>
                <a:spcPct val="100000"/>
              </a:lnSpc>
              <a:spcBef>
                <a:spcPts val="335"/>
              </a:spcBef>
            </a:pPr>
            <a:r>
              <a:rPr sz="2800" spc="-5" dirty="0">
                <a:latin typeface="Carlito"/>
                <a:cs typeface="Carlito"/>
              </a:rPr>
              <a:t>Resolution of investment </a:t>
            </a:r>
            <a:r>
              <a:rPr sz="2800" spc="-10" dirty="0">
                <a:latin typeface="Carlito"/>
                <a:cs typeface="Carlito"/>
              </a:rPr>
              <a:t>disputes </a:t>
            </a:r>
            <a:r>
              <a:rPr sz="2800" spc="-5" dirty="0">
                <a:latin typeface="Carlito"/>
                <a:cs typeface="Carlito"/>
              </a:rPr>
              <a:t>involving foreign</a:t>
            </a:r>
            <a:r>
              <a:rPr sz="2800" spc="55" dirty="0">
                <a:latin typeface="Carlito"/>
                <a:cs typeface="Carlito"/>
              </a:rPr>
              <a:t> </a:t>
            </a:r>
            <a:r>
              <a:rPr sz="2800" spc="-10" dirty="0">
                <a:latin typeface="Carlito"/>
                <a:cs typeface="Carlito"/>
              </a:rPr>
              <a:t>forms</a:t>
            </a:r>
            <a:endParaRPr sz="2800">
              <a:latin typeface="Carlito"/>
              <a:cs typeface="Carlito"/>
            </a:endParaRPr>
          </a:p>
          <a:p>
            <a:pPr marL="431800" indent="-342900">
              <a:lnSpc>
                <a:spcPct val="100000"/>
              </a:lnSpc>
              <a:spcBef>
                <a:spcPts val="1065"/>
              </a:spcBef>
              <a:buSzPct val="113636"/>
              <a:buFont typeface="Arial"/>
              <a:buChar char="•"/>
              <a:tabLst>
                <a:tab pos="431165" algn="l"/>
                <a:tab pos="431800" algn="l"/>
              </a:tabLst>
            </a:pPr>
            <a:r>
              <a:rPr sz="2200" spc="-5" dirty="0">
                <a:latin typeface="Carlito"/>
                <a:cs typeface="Carlito"/>
              </a:rPr>
              <a:t>Investment disputes are </a:t>
            </a:r>
            <a:r>
              <a:rPr sz="2200" spc="-10" dirty="0">
                <a:latin typeface="Carlito"/>
                <a:cs typeface="Carlito"/>
              </a:rPr>
              <a:t>contractual </a:t>
            </a:r>
            <a:r>
              <a:rPr sz="2200" spc="-5" dirty="0">
                <a:latin typeface="Carlito"/>
                <a:cs typeface="Carlito"/>
              </a:rPr>
              <a:t>matters under Nepal</a:t>
            </a:r>
            <a:r>
              <a:rPr sz="2200" spc="75" dirty="0">
                <a:latin typeface="Carlito"/>
                <a:cs typeface="Carlito"/>
              </a:rPr>
              <a:t> </a:t>
            </a:r>
            <a:r>
              <a:rPr sz="2200" spc="-5" dirty="0">
                <a:latin typeface="Carlito"/>
                <a:cs typeface="Carlito"/>
              </a:rPr>
              <a:t>law,</a:t>
            </a:r>
            <a:endParaRPr sz="2200">
              <a:latin typeface="Carlito"/>
              <a:cs typeface="Carlito"/>
            </a:endParaRPr>
          </a:p>
          <a:p>
            <a:pPr marL="431800" marR="5715" indent="-342900">
              <a:lnSpc>
                <a:spcPct val="105000"/>
              </a:lnSpc>
              <a:spcBef>
                <a:spcPts val="365"/>
              </a:spcBef>
              <a:buSzPct val="113636"/>
              <a:buFont typeface="Arial"/>
              <a:buChar char="•"/>
              <a:tabLst>
                <a:tab pos="431165" algn="l"/>
                <a:tab pos="431800" algn="l"/>
              </a:tabLst>
            </a:pPr>
            <a:r>
              <a:rPr sz="2200" spc="-10" dirty="0">
                <a:latin typeface="Carlito"/>
                <a:cs typeface="Carlito"/>
              </a:rPr>
              <a:t>Disputes </a:t>
            </a:r>
            <a:r>
              <a:rPr sz="2200" dirty="0">
                <a:latin typeface="Carlito"/>
                <a:cs typeface="Carlito"/>
              </a:rPr>
              <a:t>between </a:t>
            </a:r>
            <a:r>
              <a:rPr sz="2200" spc="-5" dirty="0">
                <a:latin typeface="Carlito"/>
                <a:cs typeface="Carlito"/>
              </a:rPr>
              <a:t>a foreign investor </a:t>
            </a:r>
            <a:r>
              <a:rPr sz="2200" dirty="0">
                <a:latin typeface="Carlito"/>
                <a:cs typeface="Carlito"/>
              </a:rPr>
              <a:t>and </a:t>
            </a:r>
            <a:r>
              <a:rPr sz="2200" spc="-10" dirty="0">
                <a:latin typeface="Carlito"/>
                <a:cs typeface="Carlito"/>
              </a:rPr>
              <a:t>Nepali </a:t>
            </a:r>
            <a:r>
              <a:rPr sz="2200" spc="-5" dirty="0">
                <a:latin typeface="Carlito"/>
                <a:cs typeface="Carlito"/>
              </a:rPr>
              <a:t>investor or concerned  industry </a:t>
            </a:r>
            <a:r>
              <a:rPr sz="2200" spc="-10" dirty="0">
                <a:latin typeface="Carlito"/>
                <a:cs typeface="Carlito"/>
              </a:rPr>
              <a:t>shall </a:t>
            </a:r>
            <a:r>
              <a:rPr sz="2200" spc="-5" dirty="0">
                <a:latin typeface="Carlito"/>
                <a:cs typeface="Carlito"/>
              </a:rPr>
              <a:t>be settled by mutual consultation in the presence </a:t>
            </a:r>
            <a:r>
              <a:rPr sz="2200" dirty="0">
                <a:latin typeface="Carlito"/>
                <a:cs typeface="Carlito"/>
              </a:rPr>
              <a:t>of </a:t>
            </a:r>
            <a:r>
              <a:rPr sz="2200" spc="-10" dirty="0">
                <a:latin typeface="Carlito"/>
                <a:cs typeface="Carlito"/>
              </a:rPr>
              <a:t>DOI,  </a:t>
            </a:r>
            <a:r>
              <a:rPr sz="2200" spc="-5" dirty="0">
                <a:latin typeface="Carlito"/>
                <a:cs typeface="Carlito"/>
              </a:rPr>
              <a:t>(sec.7,FITTA)</a:t>
            </a:r>
            <a:endParaRPr sz="2200">
              <a:latin typeface="Carlito"/>
              <a:cs typeface="Carlito"/>
            </a:endParaRPr>
          </a:p>
          <a:p>
            <a:pPr marL="431800" marR="472440" indent="-342900">
              <a:lnSpc>
                <a:spcPct val="105000"/>
              </a:lnSpc>
              <a:spcBef>
                <a:spcPts val="360"/>
              </a:spcBef>
              <a:buSzPct val="113636"/>
              <a:buFont typeface="Arial"/>
              <a:buChar char="•"/>
              <a:tabLst>
                <a:tab pos="431165" algn="l"/>
                <a:tab pos="431800" algn="l"/>
              </a:tabLst>
            </a:pPr>
            <a:r>
              <a:rPr sz="2200" spc="-5" dirty="0">
                <a:latin typeface="Carlito"/>
                <a:cs typeface="Carlito"/>
              </a:rPr>
              <a:t>If disputes could </a:t>
            </a:r>
            <a:r>
              <a:rPr sz="2200" spc="-10" dirty="0">
                <a:latin typeface="Carlito"/>
                <a:cs typeface="Carlito"/>
              </a:rPr>
              <a:t>not </a:t>
            </a:r>
            <a:r>
              <a:rPr sz="2200" dirty="0">
                <a:latin typeface="Carlito"/>
                <a:cs typeface="Carlito"/>
              </a:rPr>
              <a:t>be </a:t>
            </a:r>
            <a:r>
              <a:rPr sz="2200" spc="-5" dirty="0">
                <a:latin typeface="Carlito"/>
                <a:cs typeface="Carlito"/>
              </a:rPr>
              <a:t>settled in that manner it </a:t>
            </a:r>
            <a:r>
              <a:rPr sz="2200" dirty="0">
                <a:latin typeface="Carlito"/>
                <a:cs typeface="Carlito"/>
              </a:rPr>
              <a:t>shall </a:t>
            </a:r>
            <a:r>
              <a:rPr sz="2200" spc="-5" dirty="0">
                <a:latin typeface="Carlito"/>
                <a:cs typeface="Carlito"/>
              </a:rPr>
              <a:t>be settled </a:t>
            </a:r>
            <a:r>
              <a:rPr sz="2200" spc="-10" dirty="0">
                <a:latin typeface="Carlito"/>
                <a:cs typeface="Carlito"/>
              </a:rPr>
              <a:t>by  </a:t>
            </a:r>
            <a:r>
              <a:rPr sz="2200" spc="-5" dirty="0">
                <a:latin typeface="Carlito"/>
                <a:cs typeface="Carlito"/>
              </a:rPr>
              <a:t>arbitration under UNCITRAL Arbitration Rules, </a:t>
            </a:r>
            <a:r>
              <a:rPr sz="2200" dirty="0">
                <a:latin typeface="Carlito"/>
                <a:cs typeface="Carlito"/>
              </a:rPr>
              <a:t>(sec.7(2)</a:t>
            </a:r>
            <a:r>
              <a:rPr sz="2200" spc="25" dirty="0">
                <a:latin typeface="Carlito"/>
                <a:cs typeface="Carlito"/>
              </a:rPr>
              <a:t> </a:t>
            </a:r>
            <a:r>
              <a:rPr sz="2200" spc="-5" dirty="0">
                <a:latin typeface="Carlito"/>
                <a:cs typeface="Carlito"/>
              </a:rPr>
              <a:t>FITTA)</a:t>
            </a:r>
            <a:endParaRPr sz="2200">
              <a:latin typeface="Carlito"/>
              <a:cs typeface="Carlito"/>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97612" y="730656"/>
            <a:ext cx="8715375" cy="5456555"/>
          </a:xfrm>
          <a:prstGeom prst="rect">
            <a:avLst/>
          </a:prstGeom>
        </p:spPr>
        <p:txBody>
          <a:bodyPr vert="horz" wrap="square" lIns="0" tIns="13335" rIns="0" bIns="0" rtlCol="0">
            <a:spAutoFit/>
          </a:bodyPr>
          <a:lstStyle/>
          <a:p>
            <a:pPr marL="584200" marR="31750" indent="-342900">
              <a:lnSpc>
                <a:spcPct val="105200"/>
              </a:lnSpc>
              <a:spcBef>
                <a:spcPts val="105"/>
              </a:spcBef>
              <a:buSzPct val="113636"/>
              <a:buFont typeface="Arial"/>
              <a:buChar char="•"/>
              <a:tabLst>
                <a:tab pos="583565" algn="l"/>
                <a:tab pos="584200" algn="l"/>
              </a:tabLst>
            </a:pPr>
            <a:r>
              <a:rPr sz="2200" spc="-10" dirty="0">
                <a:latin typeface="Carlito"/>
                <a:cs typeface="Carlito"/>
              </a:rPr>
              <a:t>Disputes </a:t>
            </a:r>
            <a:r>
              <a:rPr sz="2200" spc="-5" dirty="0">
                <a:latin typeface="Carlito"/>
                <a:cs typeface="Carlito"/>
              </a:rPr>
              <a:t>in regard to foreign investment exceeding NRs.5oo million,  may be settled by any manner as the parties design,( Parties are free to  decide the manner for dispute resolution), (</a:t>
            </a:r>
            <a:r>
              <a:rPr sz="2200" spc="10" dirty="0">
                <a:latin typeface="Carlito"/>
                <a:cs typeface="Carlito"/>
              </a:rPr>
              <a:t> </a:t>
            </a:r>
            <a:r>
              <a:rPr sz="2200" spc="-5" dirty="0">
                <a:latin typeface="Carlito"/>
                <a:cs typeface="Carlito"/>
              </a:rPr>
              <a:t>sec.7(4),FITTA)</a:t>
            </a:r>
            <a:endParaRPr sz="2200">
              <a:latin typeface="Carlito"/>
              <a:cs typeface="Carlito"/>
            </a:endParaRPr>
          </a:p>
          <a:p>
            <a:pPr marL="584200" marR="1285875" indent="-342900">
              <a:lnSpc>
                <a:spcPct val="105000"/>
              </a:lnSpc>
              <a:spcBef>
                <a:spcPts val="365"/>
              </a:spcBef>
              <a:buSzPct val="113636"/>
              <a:buFont typeface="Arial"/>
              <a:buChar char="•"/>
              <a:tabLst>
                <a:tab pos="583565" algn="l"/>
                <a:tab pos="584200" algn="l"/>
              </a:tabLst>
            </a:pPr>
            <a:r>
              <a:rPr sz="2200" spc="-5" dirty="0">
                <a:latin typeface="Carlito"/>
                <a:cs typeface="Carlito"/>
              </a:rPr>
              <a:t>Nepal </a:t>
            </a:r>
            <a:r>
              <a:rPr sz="2200" spc="-10" dirty="0">
                <a:latin typeface="Carlito"/>
                <a:cs typeface="Carlito"/>
              </a:rPr>
              <a:t>is </a:t>
            </a:r>
            <a:r>
              <a:rPr sz="2200" spc="-5" dirty="0">
                <a:latin typeface="Carlito"/>
                <a:cs typeface="Carlito"/>
              </a:rPr>
              <a:t>a party to New </a:t>
            </a:r>
            <a:r>
              <a:rPr sz="2200" dirty="0">
                <a:latin typeface="Carlito"/>
                <a:cs typeface="Carlito"/>
              </a:rPr>
              <a:t>york </a:t>
            </a:r>
            <a:r>
              <a:rPr sz="2200" spc="-5" dirty="0">
                <a:latin typeface="Carlito"/>
                <a:cs typeface="Carlito"/>
              </a:rPr>
              <a:t>Convention </a:t>
            </a:r>
            <a:r>
              <a:rPr sz="2200" dirty="0">
                <a:latin typeface="Carlito"/>
                <a:cs typeface="Carlito"/>
              </a:rPr>
              <a:t>on </a:t>
            </a:r>
            <a:r>
              <a:rPr sz="2200" spc="-5" dirty="0">
                <a:latin typeface="Carlito"/>
                <a:cs typeface="Carlito"/>
              </a:rPr>
              <a:t>Recognition and  Enforcement </a:t>
            </a:r>
            <a:r>
              <a:rPr sz="2200" dirty="0">
                <a:latin typeface="Carlito"/>
                <a:cs typeface="Carlito"/>
              </a:rPr>
              <a:t>of </a:t>
            </a:r>
            <a:r>
              <a:rPr sz="2200" spc="-10" dirty="0">
                <a:latin typeface="Carlito"/>
                <a:cs typeface="Carlito"/>
              </a:rPr>
              <a:t>Foreign </a:t>
            </a:r>
            <a:r>
              <a:rPr sz="2200" spc="-5" dirty="0">
                <a:latin typeface="Carlito"/>
                <a:cs typeface="Carlito"/>
              </a:rPr>
              <a:t>Arbitral</a:t>
            </a:r>
            <a:r>
              <a:rPr sz="2200" spc="-10" dirty="0">
                <a:latin typeface="Carlito"/>
                <a:cs typeface="Carlito"/>
              </a:rPr>
              <a:t> </a:t>
            </a:r>
            <a:r>
              <a:rPr sz="2200" spc="-5" dirty="0">
                <a:latin typeface="Carlito"/>
                <a:cs typeface="Carlito"/>
              </a:rPr>
              <a:t>Award(1958),</a:t>
            </a:r>
            <a:endParaRPr sz="2200">
              <a:latin typeface="Carlito"/>
              <a:cs typeface="Carlito"/>
            </a:endParaRPr>
          </a:p>
          <a:p>
            <a:pPr marL="584200" marR="1039494" indent="-342900">
              <a:lnSpc>
                <a:spcPct val="105000"/>
              </a:lnSpc>
              <a:spcBef>
                <a:spcPts val="360"/>
              </a:spcBef>
              <a:buSzPct val="113636"/>
              <a:buFont typeface="Arial"/>
              <a:buChar char="•"/>
              <a:tabLst>
                <a:tab pos="583565" algn="l"/>
                <a:tab pos="584200" algn="l"/>
              </a:tabLst>
            </a:pPr>
            <a:r>
              <a:rPr sz="2200" spc="-5" dirty="0">
                <a:latin typeface="Carlito"/>
                <a:cs typeface="Carlito"/>
              </a:rPr>
              <a:t>Arbitration Act,1999 is based on Model UNCITRAL Commercial  Arbitration Act</a:t>
            </a:r>
            <a:r>
              <a:rPr sz="2200" spc="5" dirty="0">
                <a:latin typeface="Carlito"/>
                <a:cs typeface="Carlito"/>
              </a:rPr>
              <a:t> </a:t>
            </a:r>
            <a:r>
              <a:rPr sz="2200" spc="-10" dirty="0">
                <a:latin typeface="Carlito"/>
                <a:cs typeface="Carlito"/>
              </a:rPr>
              <a:t>(1985)</a:t>
            </a:r>
            <a:endParaRPr sz="2200">
              <a:latin typeface="Carlito"/>
              <a:cs typeface="Carlito"/>
            </a:endParaRPr>
          </a:p>
          <a:p>
            <a:pPr marL="584200" marR="722630" indent="-342900">
              <a:lnSpc>
                <a:spcPct val="105000"/>
              </a:lnSpc>
              <a:spcBef>
                <a:spcPts val="360"/>
              </a:spcBef>
              <a:buSzPct val="113636"/>
              <a:buFont typeface="Arial"/>
              <a:buChar char="•"/>
              <a:tabLst>
                <a:tab pos="583565" algn="l"/>
                <a:tab pos="584200" algn="l"/>
              </a:tabLst>
            </a:pPr>
            <a:r>
              <a:rPr sz="2200" spc="-5" dirty="0">
                <a:latin typeface="Carlito"/>
                <a:cs typeface="Carlito"/>
              </a:rPr>
              <a:t>Nepal </a:t>
            </a:r>
            <a:r>
              <a:rPr sz="2200" spc="-10" dirty="0">
                <a:latin typeface="Carlito"/>
                <a:cs typeface="Carlito"/>
              </a:rPr>
              <a:t>is </a:t>
            </a:r>
            <a:r>
              <a:rPr sz="2200" spc="-5" dirty="0">
                <a:latin typeface="Carlito"/>
                <a:cs typeface="Carlito"/>
              </a:rPr>
              <a:t>also a </a:t>
            </a:r>
            <a:r>
              <a:rPr sz="2200" spc="-10" dirty="0">
                <a:latin typeface="Carlito"/>
                <a:cs typeface="Carlito"/>
              </a:rPr>
              <a:t>party </a:t>
            </a:r>
            <a:r>
              <a:rPr sz="2200" spc="-5" dirty="0">
                <a:latin typeface="Carlito"/>
                <a:cs typeface="Carlito"/>
              </a:rPr>
              <a:t>to the International </a:t>
            </a:r>
            <a:r>
              <a:rPr sz="2200" spc="-10" dirty="0">
                <a:latin typeface="Carlito"/>
                <a:cs typeface="Carlito"/>
              </a:rPr>
              <a:t>Centre </a:t>
            </a:r>
            <a:r>
              <a:rPr sz="2200" spc="-5" dirty="0">
                <a:latin typeface="Carlito"/>
                <a:cs typeface="Carlito"/>
              </a:rPr>
              <a:t>for Settlement of  Investment </a:t>
            </a:r>
            <a:r>
              <a:rPr sz="2200" spc="-10" dirty="0">
                <a:latin typeface="Carlito"/>
                <a:cs typeface="Carlito"/>
              </a:rPr>
              <a:t>Disputes </a:t>
            </a:r>
            <a:r>
              <a:rPr sz="2200" spc="-5" dirty="0">
                <a:latin typeface="Carlito"/>
                <a:cs typeface="Carlito"/>
              </a:rPr>
              <a:t>(ICSID) Convention</a:t>
            </a:r>
            <a:r>
              <a:rPr sz="2200" spc="50" dirty="0">
                <a:latin typeface="Carlito"/>
                <a:cs typeface="Carlito"/>
              </a:rPr>
              <a:t> </a:t>
            </a:r>
            <a:r>
              <a:rPr sz="2200" spc="-10" dirty="0">
                <a:latin typeface="Carlito"/>
                <a:cs typeface="Carlito"/>
              </a:rPr>
              <a:t>(1969)</a:t>
            </a:r>
            <a:endParaRPr sz="2200">
              <a:latin typeface="Carlito"/>
              <a:cs typeface="Carlito"/>
            </a:endParaRPr>
          </a:p>
          <a:p>
            <a:pPr marR="86995" algn="ctr">
              <a:lnSpc>
                <a:spcPct val="100000"/>
              </a:lnSpc>
              <a:spcBef>
                <a:spcPts val="145"/>
              </a:spcBef>
            </a:pPr>
            <a:r>
              <a:rPr sz="4000" spc="-5" dirty="0">
                <a:latin typeface="Carlito"/>
                <a:cs typeface="Carlito"/>
              </a:rPr>
              <a:t>Potential</a:t>
            </a:r>
            <a:r>
              <a:rPr sz="4000" spc="-10" dirty="0">
                <a:latin typeface="Carlito"/>
                <a:cs typeface="Carlito"/>
              </a:rPr>
              <a:t> </a:t>
            </a:r>
            <a:r>
              <a:rPr sz="4000" spc="-5" dirty="0">
                <a:latin typeface="Carlito"/>
                <a:cs typeface="Carlito"/>
              </a:rPr>
              <a:t>Questions</a:t>
            </a:r>
            <a:endParaRPr sz="4000">
              <a:latin typeface="Carlito"/>
              <a:cs typeface="Carlito"/>
            </a:endParaRPr>
          </a:p>
          <a:p>
            <a:pPr marL="355600" indent="-342900">
              <a:lnSpc>
                <a:spcPct val="100000"/>
              </a:lnSpc>
              <a:spcBef>
                <a:spcPts val="555"/>
              </a:spcBef>
              <a:buFont typeface="Arial"/>
              <a:buChar char="•"/>
              <a:tabLst>
                <a:tab pos="354965" algn="l"/>
                <a:tab pos="355600" algn="l"/>
              </a:tabLst>
            </a:pPr>
            <a:r>
              <a:rPr sz="1600" spc="-10" dirty="0">
                <a:latin typeface="Carlito"/>
                <a:cs typeface="Carlito"/>
              </a:rPr>
              <a:t>How </a:t>
            </a:r>
            <a:r>
              <a:rPr sz="1600" spc="-5" dirty="0">
                <a:latin typeface="Carlito"/>
                <a:cs typeface="Carlito"/>
              </a:rPr>
              <a:t>does Nepal Engineering </a:t>
            </a:r>
            <a:r>
              <a:rPr sz="1600" spc="-10" dirty="0">
                <a:latin typeface="Carlito"/>
                <a:cs typeface="Carlito"/>
              </a:rPr>
              <a:t>Council </a:t>
            </a:r>
            <a:r>
              <a:rPr sz="1600" spc="-5" dirty="0">
                <a:latin typeface="Carlito"/>
                <a:cs typeface="Carlito"/>
              </a:rPr>
              <a:t>regulate professional engineering practices in</a:t>
            </a:r>
            <a:r>
              <a:rPr sz="1600" spc="70" dirty="0">
                <a:latin typeface="Carlito"/>
                <a:cs typeface="Carlito"/>
              </a:rPr>
              <a:t> </a:t>
            </a:r>
            <a:r>
              <a:rPr sz="1600" spc="-5" dirty="0">
                <a:latin typeface="Carlito"/>
                <a:cs typeface="Carlito"/>
              </a:rPr>
              <a:t>Nepal?</a:t>
            </a:r>
            <a:endParaRPr sz="1600">
              <a:latin typeface="Carlito"/>
              <a:cs typeface="Carlito"/>
            </a:endParaRPr>
          </a:p>
          <a:p>
            <a:pPr marL="355600" marR="892175" indent="-342900">
              <a:lnSpc>
                <a:spcPct val="105000"/>
              </a:lnSpc>
              <a:spcBef>
                <a:spcPts val="385"/>
              </a:spcBef>
              <a:buFont typeface="Arial"/>
              <a:buChar char="•"/>
              <a:tabLst>
                <a:tab pos="354965" algn="l"/>
                <a:tab pos="355600" algn="l"/>
              </a:tabLst>
            </a:pPr>
            <a:r>
              <a:rPr sz="1600" spc="-5" dirty="0">
                <a:latin typeface="Carlito"/>
                <a:cs typeface="Carlito"/>
              </a:rPr>
              <a:t>Discuss the process of registration of an engineer at </a:t>
            </a:r>
            <a:r>
              <a:rPr sz="1600" dirty="0">
                <a:latin typeface="Carlito"/>
                <a:cs typeface="Carlito"/>
              </a:rPr>
              <a:t>NEC </a:t>
            </a:r>
            <a:r>
              <a:rPr sz="1600" spc="-5" dirty="0">
                <a:latin typeface="Carlito"/>
                <a:cs typeface="Carlito"/>
              </a:rPr>
              <a:t>and conditions for cancellation </a:t>
            </a:r>
            <a:r>
              <a:rPr sz="1600" spc="-10" dirty="0">
                <a:latin typeface="Carlito"/>
                <a:cs typeface="Carlito"/>
              </a:rPr>
              <a:t>of  </a:t>
            </a:r>
            <a:r>
              <a:rPr sz="1600" spc="-5" dirty="0">
                <a:latin typeface="Carlito"/>
                <a:cs typeface="Carlito"/>
              </a:rPr>
              <a:t>registration.</a:t>
            </a:r>
            <a:endParaRPr sz="1600">
              <a:latin typeface="Carlito"/>
              <a:cs typeface="Carlito"/>
            </a:endParaRPr>
          </a:p>
          <a:p>
            <a:pPr marL="355600" indent="-342900">
              <a:lnSpc>
                <a:spcPct val="100000"/>
              </a:lnSpc>
              <a:spcBef>
                <a:spcPts val="515"/>
              </a:spcBef>
              <a:buFont typeface="Arial"/>
              <a:buChar char="•"/>
              <a:tabLst>
                <a:tab pos="354965" algn="l"/>
                <a:tab pos="355600" algn="l"/>
              </a:tabLst>
            </a:pPr>
            <a:r>
              <a:rPr sz="1600" spc="-5" dirty="0">
                <a:latin typeface="Carlito"/>
                <a:cs typeface="Carlito"/>
              </a:rPr>
              <a:t>What are the employment and </a:t>
            </a:r>
            <a:r>
              <a:rPr sz="1600" dirty="0">
                <a:latin typeface="Carlito"/>
                <a:cs typeface="Carlito"/>
              </a:rPr>
              <a:t>job </a:t>
            </a:r>
            <a:r>
              <a:rPr sz="1600" spc="-5" dirty="0">
                <a:latin typeface="Carlito"/>
                <a:cs typeface="Carlito"/>
              </a:rPr>
              <a:t>security provisions </a:t>
            </a:r>
            <a:r>
              <a:rPr sz="1600" dirty="0">
                <a:latin typeface="Carlito"/>
                <a:cs typeface="Carlito"/>
              </a:rPr>
              <a:t>for </a:t>
            </a:r>
            <a:r>
              <a:rPr sz="1600" spc="-5" dirty="0">
                <a:latin typeface="Carlito"/>
                <a:cs typeface="Carlito"/>
              </a:rPr>
              <a:t>the workers, as </a:t>
            </a:r>
            <a:r>
              <a:rPr sz="1600" spc="-10" dirty="0">
                <a:latin typeface="Carlito"/>
                <a:cs typeface="Carlito"/>
              </a:rPr>
              <a:t>per </a:t>
            </a:r>
            <a:r>
              <a:rPr sz="1600" spc="-5" dirty="0">
                <a:latin typeface="Carlito"/>
                <a:cs typeface="Carlito"/>
              </a:rPr>
              <a:t>the Labor </a:t>
            </a:r>
            <a:r>
              <a:rPr sz="1600" dirty="0">
                <a:latin typeface="Carlito"/>
                <a:cs typeface="Carlito"/>
              </a:rPr>
              <a:t>Act </a:t>
            </a:r>
            <a:r>
              <a:rPr sz="1600" spc="-5" dirty="0">
                <a:latin typeface="Carlito"/>
                <a:cs typeface="Carlito"/>
              </a:rPr>
              <a:t>of</a:t>
            </a:r>
            <a:r>
              <a:rPr sz="1600" spc="95" dirty="0">
                <a:latin typeface="Carlito"/>
                <a:cs typeface="Carlito"/>
              </a:rPr>
              <a:t> </a:t>
            </a:r>
            <a:r>
              <a:rPr sz="1600" spc="-5" dirty="0">
                <a:latin typeface="Carlito"/>
                <a:cs typeface="Carlito"/>
              </a:rPr>
              <a:t>Nepal?</a:t>
            </a:r>
            <a:endParaRPr sz="1600">
              <a:latin typeface="Carlito"/>
              <a:cs typeface="Carlito"/>
            </a:endParaRPr>
          </a:p>
          <a:p>
            <a:pPr marL="355600" indent="-342900">
              <a:lnSpc>
                <a:spcPct val="100000"/>
              </a:lnSpc>
              <a:spcBef>
                <a:spcPts val="515"/>
              </a:spcBef>
              <a:buFont typeface="Arial"/>
              <a:buChar char="•"/>
              <a:tabLst>
                <a:tab pos="354965" algn="l"/>
                <a:tab pos="355600" algn="l"/>
              </a:tabLst>
            </a:pPr>
            <a:r>
              <a:rPr sz="1600" spc="-5" dirty="0">
                <a:latin typeface="Carlito"/>
                <a:cs typeface="Carlito"/>
              </a:rPr>
              <a:t>What are the health and safety provisions for the workers, as </a:t>
            </a:r>
            <a:r>
              <a:rPr sz="1600" dirty="0">
                <a:latin typeface="Carlito"/>
                <a:cs typeface="Carlito"/>
              </a:rPr>
              <a:t>per </a:t>
            </a:r>
            <a:r>
              <a:rPr sz="1600" spc="-5" dirty="0">
                <a:latin typeface="Carlito"/>
                <a:cs typeface="Carlito"/>
              </a:rPr>
              <a:t>the Labor Act of</a:t>
            </a:r>
            <a:r>
              <a:rPr sz="1600" spc="40" dirty="0">
                <a:latin typeface="Carlito"/>
                <a:cs typeface="Carlito"/>
              </a:rPr>
              <a:t> </a:t>
            </a:r>
            <a:r>
              <a:rPr sz="1600" dirty="0">
                <a:latin typeface="Carlito"/>
                <a:cs typeface="Carlito"/>
              </a:rPr>
              <a:t>Nepal?</a:t>
            </a:r>
            <a:endParaRPr sz="1600">
              <a:latin typeface="Carlito"/>
              <a:cs typeface="Carlito"/>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97612" y="659028"/>
            <a:ext cx="8707120" cy="5269230"/>
          </a:xfrm>
          <a:prstGeom prst="rect">
            <a:avLst/>
          </a:prstGeom>
        </p:spPr>
        <p:txBody>
          <a:bodyPr vert="horz" wrap="square" lIns="0" tIns="73660" rIns="0" bIns="0" rtlCol="0">
            <a:spAutoFit/>
          </a:bodyPr>
          <a:lstStyle/>
          <a:p>
            <a:pPr marL="355600" indent="-342900">
              <a:lnSpc>
                <a:spcPct val="100000"/>
              </a:lnSpc>
              <a:spcBef>
                <a:spcPts val="580"/>
              </a:spcBef>
              <a:buFont typeface="Arial"/>
              <a:buChar char="•"/>
              <a:tabLst>
                <a:tab pos="354965" algn="l"/>
                <a:tab pos="355600" algn="l"/>
              </a:tabLst>
            </a:pPr>
            <a:r>
              <a:rPr sz="1600" spc="-5" dirty="0">
                <a:latin typeface="Carlito"/>
                <a:cs typeface="Carlito"/>
              </a:rPr>
              <a:t>What are the welfare provisions for the workers, as per the </a:t>
            </a:r>
            <a:r>
              <a:rPr sz="1600" spc="-10" dirty="0">
                <a:latin typeface="Carlito"/>
                <a:cs typeface="Carlito"/>
              </a:rPr>
              <a:t>Labor </a:t>
            </a:r>
            <a:r>
              <a:rPr sz="1600" spc="-5" dirty="0">
                <a:latin typeface="Carlito"/>
                <a:cs typeface="Carlito"/>
              </a:rPr>
              <a:t>Act of</a:t>
            </a:r>
            <a:r>
              <a:rPr sz="1600" spc="50" dirty="0">
                <a:latin typeface="Carlito"/>
                <a:cs typeface="Carlito"/>
              </a:rPr>
              <a:t> </a:t>
            </a:r>
            <a:r>
              <a:rPr sz="1600" dirty="0">
                <a:latin typeface="Carlito"/>
                <a:cs typeface="Carlito"/>
              </a:rPr>
              <a:t>Nepal?</a:t>
            </a:r>
            <a:endParaRPr sz="1600">
              <a:latin typeface="Carlito"/>
              <a:cs typeface="Carlito"/>
            </a:endParaRPr>
          </a:p>
          <a:p>
            <a:pPr marL="355600" indent="-342900">
              <a:lnSpc>
                <a:spcPct val="100000"/>
              </a:lnSpc>
              <a:spcBef>
                <a:spcPts val="480"/>
              </a:spcBef>
              <a:buFont typeface="Arial"/>
              <a:buChar char="•"/>
              <a:tabLst>
                <a:tab pos="354965" algn="l"/>
                <a:tab pos="355600" algn="l"/>
              </a:tabLst>
            </a:pPr>
            <a:r>
              <a:rPr sz="1600" spc="-5" dirty="0">
                <a:latin typeface="Carlito"/>
                <a:cs typeface="Carlito"/>
              </a:rPr>
              <a:t>Discuss the essential elements of a </a:t>
            </a:r>
            <a:r>
              <a:rPr sz="1600" dirty="0">
                <a:latin typeface="Carlito"/>
                <a:cs typeface="Carlito"/>
              </a:rPr>
              <a:t>valid</a:t>
            </a:r>
            <a:r>
              <a:rPr sz="1600" spc="10" dirty="0">
                <a:latin typeface="Carlito"/>
                <a:cs typeface="Carlito"/>
              </a:rPr>
              <a:t> </a:t>
            </a:r>
            <a:r>
              <a:rPr sz="1600" spc="-5" dirty="0">
                <a:latin typeface="Carlito"/>
                <a:cs typeface="Carlito"/>
              </a:rPr>
              <a:t>contract.</a:t>
            </a:r>
            <a:endParaRPr sz="1600">
              <a:latin typeface="Carlito"/>
              <a:cs typeface="Carlito"/>
            </a:endParaRPr>
          </a:p>
          <a:p>
            <a:pPr marL="355600" indent="-342900">
              <a:lnSpc>
                <a:spcPct val="100000"/>
              </a:lnSpc>
              <a:spcBef>
                <a:spcPts val="490"/>
              </a:spcBef>
              <a:buFont typeface="Arial"/>
              <a:buChar char="•"/>
              <a:tabLst>
                <a:tab pos="354965" algn="l"/>
                <a:tab pos="355600" algn="l"/>
              </a:tabLst>
            </a:pPr>
            <a:r>
              <a:rPr sz="1600" spc="-5" dirty="0">
                <a:latin typeface="Carlito"/>
                <a:cs typeface="Carlito"/>
              </a:rPr>
              <a:t>What are the differences between a void and a voidable</a:t>
            </a:r>
            <a:r>
              <a:rPr sz="1600" spc="40" dirty="0">
                <a:latin typeface="Carlito"/>
                <a:cs typeface="Carlito"/>
              </a:rPr>
              <a:t> </a:t>
            </a:r>
            <a:r>
              <a:rPr sz="1600" spc="-5" dirty="0">
                <a:latin typeface="Carlito"/>
                <a:cs typeface="Carlito"/>
              </a:rPr>
              <a:t>contract?</a:t>
            </a:r>
            <a:endParaRPr sz="1600">
              <a:latin typeface="Carlito"/>
              <a:cs typeface="Carlito"/>
            </a:endParaRPr>
          </a:p>
          <a:p>
            <a:pPr marL="355600" indent="-342900">
              <a:lnSpc>
                <a:spcPct val="100000"/>
              </a:lnSpc>
              <a:spcBef>
                <a:spcPts val="470"/>
              </a:spcBef>
              <a:buFont typeface="Arial"/>
              <a:buChar char="•"/>
              <a:tabLst>
                <a:tab pos="354965" algn="l"/>
                <a:tab pos="355600" algn="l"/>
              </a:tabLst>
            </a:pPr>
            <a:r>
              <a:rPr sz="1600" spc="-5" dirty="0">
                <a:latin typeface="Carlito"/>
                <a:cs typeface="Carlito"/>
              </a:rPr>
              <a:t>What are the basic objectives of the Electronic Transaction Act of</a:t>
            </a:r>
            <a:r>
              <a:rPr sz="1600" spc="40" dirty="0">
                <a:latin typeface="Carlito"/>
                <a:cs typeface="Carlito"/>
              </a:rPr>
              <a:t> </a:t>
            </a:r>
            <a:r>
              <a:rPr sz="1600" spc="-5" dirty="0">
                <a:latin typeface="Carlito"/>
                <a:cs typeface="Carlito"/>
              </a:rPr>
              <a:t>Nepal?</a:t>
            </a:r>
            <a:endParaRPr sz="1600">
              <a:latin typeface="Carlito"/>
              <a:cs typeface="Carlito"/>
            </a:endParaRPr>
          </a:p>
          <a:p>
            <a:pPr marL="355600" indent="-342900">
              <a:lnSpc>
                <a:spcPct val="100000"/>
              </a:lnSpc>
              <a:spcBef>
                <a:spcPts val="480"/>
              </a:spcBef>
              <a:buFont typeface="Arial"/>
              <a:buChar char="•"/>
              <a:tabLst>
                <a:tab pos="354965" algn="l"/>
                <a:tab pos="355600" algn="l"/>
              </a:tabLst>
            </a:pPr>
            <a:r>
              <a:rPr sz="1600" spc="-5" dirty="0">
                <a:latin typeface="Carlito"/>
                <a:cs typeface="Carlito"/>
              </a:rPr>
              <a:t>What type of </a:t>
            </a:r>
            <a:r>
              <a:rPr sz="1600" dirty="0">
                <a:latin typeface="Carlito"/>
                <a:cs typeface="Carlito"/>
              </a:rPr>
              <a:t>activities </a:t>
            </a:r>
            <a:r>
              <a:rPr sz="1600" spc="-5" dirty="0">
                <a:latin typeface="Carlito"/>
                <a:cs typeface="Carlito"/>
              </a:rPr>
              <a:t>are considered to be an offence of the </a:t>
            </a:r>
            <a:r>
              <a:rPr sz="1600" spc="-10" dirty="0">
                <a:latin typeface="Carlito"/>
                <a:cs typeface="Carlito"/>
              </a:rPr>
              <a:t>Electronic </a:t>
            </a:r>
            <a:r>
              <a:rPr sz="1600" spc="-5" dirty="0">
                <a:latin typeface="Carlito"/>
                <a:cs typeface="Carlito"/>
              </a:rPr>
              <a:t>Transaction Act of</a:t>
            </a:r>
            <a:r>
              <a:rPr sz="1600" spc="100" dirty="0">
                <a:latin typeface="Carlito"/>
                <a:cs typeface="Carlito"/>
              </a:rPr>
              <a:t> </a:t>
            </a:r>
            <a:r>
              <a:rPr sz="1600" spc="-5" dirty="0">
                <a:latin typeface="Carlito"/>
                <a:cs typeface="Carlito"/>
              </a:rPr>
              <a:t>Nepal?</a:t>
            </a:r>
            <a:endParaRPr sz="1600">
              <a:latin typeface="Carlito"/>
              <a:cs typeface="Carlito"/>
            </a:endParaRPr>
          </a:p>
          <a:p>
            <a:pPr marL="355600" indent="-342900">
              <a:lnSpc>
                <a:spcPct val="100000"/>
              </a:lnSpc>
              <a:spcBef>
                <a:spcPts val="495"/>
              </a:spcBef>
              <a:buFont typeface="Arial"/>
              <a:buChar char="•"/>
              <a:tabLst>
                <a:tab pos="354965" algn="l"/>
                <a:tab pos="355600" algn="l"/>
              </a:tabLst>
            </a:pPr>
            <a:r>
              <a:rPr sz="1600" spc="-5" dirty="0">
                <a:latin typeface="Carlito"/>
                <a:cs typeface="Carlito"/>
              </a:rPr>
              <a:t>What is the basic objective of the </a:t>
            </a:r>
            <a:r>
              <a:rPr sz="1600" dirty="0">
                <a:latin typeface="Carlito"/>
                <a:cs typeface="Carlito"/>
              </a:rPr>
              <a:t>Public </a:t>
            </a:r>
            <a:r>
              <a:rPr sz="1600" spc="-5" dirty="0">
                <a:latin typeface="Carlito"/>
                <a:cs typeface="Carlito"/>
              </a:rPr>
              <a:t>Procurement Act of</a:t>
            </a:r>
            <a:r>
              <a:rPr sz="1600" spc="20" dirty="0">
                <a:latin typeface="Carlito"/>
                <a:cs typeface="Carlito"/>
              </a:rPr>
              <a:t> </a:t>
            </a:r>
            <a:r>
              <a:rPr sz="1600" spc="-5" dirty="0">
                <a:latin typeface="Carlito"/>
                <a:cs typeface="Carlito"/>
              </a:rPr>
              <a:t>Nepal?</a:t>
            </a:r>
            <a:endParaRPr sz="1600">
              <a:latin typeface="Carlito"/>
              <a:cs typeface="Carlito"/>
            </a:endParaRPr>
          </a:p>
          <a:p>
            <a:pPr marL="355600" indent="-342900">
              <a:lnSpc>
                <a:spcPct val="100000"/>
              </a:lnSpc>
              <a:spcBef>
                <a:spcPts val="465"/>
              </a:spcBef>
              <a:buFont typeface="Arial"/>
              <a:buChar char="•"/>
              <a:tabLst>
                <a:tab pos="354965" algn="l"/>
                <a:tab pos="355600" algn="l"/>
              </a:tabLst>
            </a:pPr>
            <a:r>
              <a:rPr sz="1600" spc="-5" dirty="0">
                <a:latin typeface="Carlito"/>
                <a:cs typeface="Carlito"/>
              </a:rPr>
              <a:t>What are the basic </a:t>
            </a:r>
            <a:r>
              <a:rPr sz="1600" spc="-10" dirty="0">
                <a:latin typeface="Carlito"/>
                <a:cs typeface="Carlito"/>
              </a:rPr>
              <a:t>provisions </a:t>
            </a:r>
            <a:r>
              <a:rPr sz="1600" spc="-5" dirty="0">
                <a:latin typeface="Carlito"/>
                <a:cs typeface="Carlito"/>
              </a:rPr>
              <a:t>in procurement of consultancy </a:t>
            </a:r>
            <a:r>
              <a:rPr sz="1600" spc="-10" dirty="0">
                <a:latin typeface="Carlito"/>
                <a:cs typeface="Carlito"/>
              </a:rPr>
              <a:t>services </a:t>
            </a:r>
            <a:r>
              <a:rPr sz="1600" dirty="0">
                <a:latin typeface="Carlito"/>
                <a:cs typeface="Carlito"/>
              </a:rPr>
              <a:t>by </a:t>
            </a:r>
            <a:r>
              <a:rPr sz="1600" spc="-5" dirty="0">
                <a:latin typeface="Carlito"/>
                <a:cs typeface="Carlito"/>
              </a:rPr>
              <a:t>a public </a:t>
            </a:r>
            <a:r>
              <a:rPr sz="1600" spc="5" dirty="0">
                <a:latin typeface="Carlito"/>
                <a:cs typeface="Carlito"/>
              </a:rPr>
              <a:t>entity </a:t>
            </a:r>
            <a:r>
              <a:rPr sz="1600" spc="-5" dirty="0">
                <a:latin typeface="Carlito"/>
                <a:cs typeface="Carlito"/>
              </a:rPr>
              <a:t>in</a:t>
            </a:r>
            <a:r>
              <a:rPr sz="1600" spc="130" dirty="0">
                <a:latin typeface="Carlito"/>
                <a:cs typeface="Carlito"/>
              </a:rPr>
              <a:t> </a:t>
            </a:r>
            <a:r>
              <a:rPr sz="1600" spc="-5" dirty="0">
                <a:latin typeface="Carlito"/>
                <a:cs typeface="Carlito"/>
              </a:rPr>
              <a:t>Nepal?</a:t>
            </a:r>
            <a:endParaRPr sz="1600">
              <a:latin typeface="Carlito"/>
              <a:cs typeface="Carlito"/>
            </a:endParaRPr>
          </a:p>
          <a:p>
            <a:pPr marL="355600" marR="824865" indent="-342900">
              <a:lnSpc>
                <a:spcPct val="105000"/>
              </a:lnSpc>
              <a:spcBef>
                <a:spcPts val="385"/>
              </a:spcBef>
              <a:buFont typeface="Arial"/>
              <a:buChar char="•"/>
              <a:tabLst>
                <a:tab pos="354965" algn="l"/>
                <a:tab pos="355600" algn="l"/>
              </a:tabLst>
            </a:pPr>
            <a:r>
              <a:rPr sz="1600" spc="-5" dirty="0">
                <a:latin typeface="Carlito"/>
                <a:cs typeface="Carlito"/>
              </a:rPr>
              <a:t>Discuss the </a:t>
            </a:r>
            <a:r>
              <a:rPr sz="1600" dirty="0">
                <a:latin typeface="Carlito"/>
                <a:cs typeface="Carlito"/>
              </a:rPr>
              <a:t>importance </a:t>
            </a:r>
            <a:r>
              <a:rPr sz="1600" spc="-5" dirty="0">
                <a:latin typeface="Carlito"/>
                <a:cs typeface="Carlito"/>
              </a:rPr>
              <a:t>of the intellectual property right in the development of science and  technology of a society.</a:t>
            </a:r>
            <a:endParaRPr sz="1600">
              <a:latin typeface="Carlito"/>
              <a:cs typeface="Carlito"/>
            </a:endParaRPr>
          </a:p>
          <a:p>
            <a:pPr marL="355600" marR="239395" indent="-342900">
              <a:lnSpc>
                <a:spcPct val="105000"/>
              </a:lnSpc>
              <a:spcBef>
                <a:spcPts val="425"/>
              </a:spcBef>
              <a:buFont typeface="Arial"/>
              <a:buChar char="•"/>
              <a:tabLst>
                <a:tab pos="354965" algn="l"/>
                <a:tab pos="355600" algn="l"/>
              </a:tabLst>
            </a:pPr>
            <a:r>
              <a:rPr sz="1600" spc="-5" dirty="0">
                <a:latin typeface="Carlito"/>
                <a:cs typeface="Carlito"/>
              </a:rPr>
              <a:t>Compare and contrast copy right, patent right, </a:t>
            </a:r>
            <a:r>
              <a:rPr sz="1600" spc="-10" dirty="0">
                <a:latin typeface="Carlito"/>
                <a:cs typeface="Carlito"/>
              </a:rPr>
              <a:t>design </a:t>
            </a:r>
            <a:r>
              <a:rPr sz="1600" spc="-5" dirty="0">
                <a:latin typeface="Carlito"/>
                <a:cs typeface="Carlito"/>
              </a:rPr>
              <a:t>right and trademark right, as </a:t>
            </a:r>
            <a:r>
              <a:rPr sz="1600" spc="-10" dirty="0">
                <a:latin typeface="Carlito"/>
                <a:cs typeface="Carlito"/>
              </a:rPr>
              <a:t>per </a:t>
            </a:r>
            <a:r>
              <a:rPr sz="1600" spc="-5" dirty="0">
                <a:latin typeface="Carlito"/>
                <a:cs typeface="Carlito"/>
              </a:rPr>
              <a:t>the laws </a:t>
            </a:r>
            <a:r>
              <a:rPr sz="1600" spc="-10" dirty="0">
                <a:latin typeface="Carlito"/>
                <a:cs typeface="Carlito"/>
              </a:rPr>
              <a:t>of  </a:t>
            </a:r>
            <a:r>
              <a:rPr sz="1600" spc="-5" dirty="0">
                <a:latin typeface="Carlito"/>
                <a:cs typeface="Carlito"/>
              </a:rPr>
              <a:t>Nepal.</a:t>
            </a:r>
            <a:endParaRPr sz="1600">
              <a:latin typeface="Carlito"/>
              <a:cs typeface="Carlito"/>
            </a:endParaRPr>
          </a:p>
          <a:p>
            <a:pPr marL="355600" marR="377825" indent="-342900">
              <a:lnSpc>
                <a:spcPct val="105000"/>
              </a:lnSpc>
              <a:spcBef>
                <a:spcPts val="420"/>
              </a:spcBef>
              <a:buFont typeface="Arial"/>
              <a:buChar char="•"/>
              <a:tabLst>
                <a:tab pos="354965" algn="l"/>
                <a:tab pos="355600" algn="l"/>
              </a:tabLst>
            </a:pPr>
            <a:r>
              <a:rPr sz="1600" spc="-5" dirty="0">
                <a:latin typeface="Carlito"/>
                <a:cs typeface="Carlito"/>
              </a:rPr>
              <a:t>Discuss the process of a private company registration in Nepal, including the types of documents  required.</a:t>
            </a:r>
            <a:endParaRPr sz="1600">
              <a:latin typeface="Carlito"/>
              <a:cs typeface="Carlito"/>
            </a:endParaRPr>
          </a:p>
          <a:p>
            <a:pPr marL="355600" indent="-342900">
              <a:lnSpc>
                <a:spcPct val="100000"/>
              </a:lnSpc>
              <a:spcBef>
                <a:spcPts val="515"/>
              </a:spcBef>
              <a:buFont typeface="Arial"/>
              <a:buChar char="•"/>
              <a:tabLst>
                <a:tab pos="354965" algn="l"/>
                <a:tab pos="355600" algn="l"/>
              </a:tabLst>
            </a:pPr>
            <a:r>
              <a:rPr sz="1600" spc="-5" dirty="0">
                <a:latin typeface="Carlito"/>
                <a:cs typeface="Carlito"/>
              </a:rPr>
              <a:t>What are the objectives of Foreign </a:t>
            </a:r>
            <a:r>
              <a:rPr sz="1600" spc="-10" dirty="0">
                <a:latin typeface="Carlito"/>
                <a:cs typeface="Carlito"/>
              </a:rPr>
              <a:t>Investment </a:t>
            </a:r>
            <a:r>
              <a:rPr sz="1600" spc="-5" dirty="0">
                <a:latin typeface="Carlito"/>
                <a:cs typeface="Carlito"/>
              </a:rPr>
              <a:t>Policy 2015 of</a:t>
            </a:r>
            <a:r>
              <a:rPr sz="1600" spc="20" dirty="0">
                <a:latin typeface="Carlito"/>
                <a:cs typeface="Carlito"/>
              </a:rPr>
              <a:t> </a:t>
            </a:r>
            <a:r>
              <a:rPr sz="1600" spc="-5" dirty="0">
                <a:latin typeface="Carlito"/>
                <a:cs typeface="Carlito"/>
              </a:rPr>
              <a:t>Nepal?</a:t>
            </a:r>
            <a:endParaRPr sz="1600">
              <a:latin typeface="Carlito"/>
              <a:cs typeface="Carlito"/>
            </a:endParaRPr>
          </a:p>
          <a:p>
            <a:pPr marL="355600" indent="-342900">
              <a:lnSpc>
                <a:spcPct val="100000"/>
              </a:lnSpc>
              <a:spcBef>
                <a:spcPts val="480"/>
              </a:spcBef>
              <a:buFont typeface="Arial"/>
              <a:buChar char="•"/>
              <a:tabLst>
                <a:tab pos="354965" algn="l"/>
                <a:tab pos="355600" algn="l"/>
              </a:tabLst>
            </a:pPr>
            <a:r>
              <a:rPr sz="1600" spc="-5" dirty="0">
                <a:latin typeface="Carlito"/>
                <a:cs typeface="Carlito"/>
              </a:rPr>
              <a:t>What are the rights, guarantees and securities provided to </a:t>
            </a:r>
            <a:r>
              <a:rPr sz="1600" spc="-10" dirty="0">
                <a:latin typeface="Carlito"/>
                <a:cs typeface="Carlito"/>
              </a:rPr>
              <a:t>FDI </a:t>
            </a:r>
            <a:r>
              <a:rPr sz="1600" spc="-5" dirty="0">
                <a:latin typeface="Carlito"/>
                <a:cs typeface="Carlito"/>
              </a:rPr>
              <a:t>in</a:t>
            </a:r>
            <a:r>
              <a:rPr sz="1600" spc="40" dirty="0">
                <a:latin typeface="Carlito"/>
                <a:cs typeface="Carlito"/>
              </a:rPr>
              <a:t> </a:t>
            </a:r>
            <a:r>
              <a:rPr sz="1600" spc="-5" dirty="0">
                <a:latin typeface="Carlito"/>
                <a:cs typeface="Carlito"/>
              </a:rPr>
              <a:t>Nepal?</a:t>
            </a:r>
            <a:endParaRPr sz="1600">
              <a:latin typeface="Carlito"/>
              <a:cs typeface="Carlito"/>
            </a:endParaRPr>
          </a:p>
          <a:p>
            <a:pPr marL="355600" indent="-342900">
              <a:lnSpc>
                <a:spcPct val="100000"/>
              </a:lnSpc>
              <a:spcBef>
                <a:spcPts val="480"/>
              </a:spcBef>
              <a:buFont typeface="Arial"/>
              <a:buChar char="•"/>
              <a:tabLst>
                <a:tab pos="354965" algn="l"/>
                <a:tab pos="355600" algn="l"/>
              </a:tabLst>
            </a:pPr>
            <a:r>
              <a:rPr sz="1600" spc="-5" dirty="0">
                <a:latin typeface="Carlito"/>
                <a:cs typeface="Carlito"/>
              </a:rPr>
              <a:t>What is the reason for the Nepalese government trying to attract </a:t>
            </a:r>
            <a:r>
              <a:rPr sz="1600" spc="-10" dirty="0">
                <a:latin typeface="Carlito"/>
                <a:cs typeface="Carlito"/>
              </a:rPr>
              <a:t>foreign </a:t>
            </a:r>
            <a:r>
              <a:rPr sz="1600" spc="-5" dirty="0">
                <a:latin typeface="Carlito"/>
                <a:cs typeface="Carlito"/>
              </a:rPr>
              <a:t>direct investment </a:t>
            </a:r>
            <a:r>
              <a:rPr sz="1600" dirty="0">
                <a:latin typeface="Carlito"/>
                <a:cs typeface="Carlito"/>
              </a:rPr>
              <a:t>in</a:t>
            </a:r>
            <a:r>
              <a:rPr sz="1600" spc="204" dirty="0">
                <a:latin typeface="Carlito"/>
                <a:cs typeface="Carlito"/>
              </a:rPr>
              <a:t> </a:t>
            </a:r>
            <a:r>
              <a:rPr sz="1600" spc="-5" dirty="0">
                <a:latin typeface="Carlito"/>
                <a:cs typeface="Carlito"/>
              </a:rPr>
              <a:t>Nepal?</a:t>
            </a:r>
            <a:endParaRPr sz="1600">
              <a:latin typeface="Carlito"/>
              <a:cs typeface="Carlito"/>
            </a:endParaRPr>
          </a:p>
          <a:p>
            <a:pPr marR="82550" algn="ctr">
              <a:lnSpc>
                <a:spcPct val="100000"/>
              </a:lnSpc>
              <a:spcBef>
                <a:spcPts val="80"/>
              </a:spcBef>
            </a:pPr>
            <a:r>
              <a:rPr sz="3200" b="1" spc="-5" dirty="0">
                <a:latin typeface="Carlito"/>
                <a:cs typeface="Carlito"/>
              </a:rPr>
              <a:t>Professional Ethics </a:t>
            </a:r>
            <a:r>
              <a:rPr sz="3200" b="1" dirty="0">
                <a:latin typeface="Carlito"/>
                <a:cs typeface="Carlito"/>
              </a:rPr>
              <a:t>in</a:t>
            </a:r>
            <a:r>
              <a:rPr sz="3200" b="1" spc="-10" dirty="0">
                <a:latin typeface="Carlito"/>
                <a:cs typeface="Carlito"/>
              </a:rPr>
              <a:t> </a:t>
            </a:r>
            <a:r>
              <a:rPr sz="3200" b="1" spc="-5" dirty="0">
                <a:latin typeface="Carlito"/>
                <a:cs typeface="Carlito"/>
              </a:rPr>
              <a:t>Engineering</a:t>
            </a:r>
            <a:endParaRPr sz="3200">
              <a:latin typeface="Carlito"/>
              <a:cs typeface="Carlito"/>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4236" y="717550"/>
            <a:ext cx="6308090" cy="330835"/>
          </a:xfrm>
          <a:prstGeom prst="rect">
            <a:avLst/>
          </a:prstGeom>
        </p:spPr>
        <p:txBody>
          <a:bodyPr vert="horz" wrap="square" lIns="0" tIns="13335" rIns="0" bIns="0" rtlCol="0">
            <a:spAutoFit/>
          </a:bodyPr>
          <a:lstStyle/>
          <a:p>
            <a:pPr marL="12700">
              <a:lnSpc>
                <a:spcPct val="100000"/>
              </a:lnSpc>
              <a:spcBef>
                <a:spcPts val="105"/>
              </a:spcBef>
            </a:pPr>
            <a:r>
              <a:rPr sz="2000" b="1" spc="-5" dirty="0">
                <a:latin typeface="Carlito"/>
                <a:cs typeface="Carlito"/>
              </a:rPr>
              <a:t>Contemporary </a:t>
            </a:r>
            <a:r>
              <a:rPr sz="2000" b="1" dirty="0">
                <a:latin typeface="Carlito"/>
                <a:cs typeface="Carlito"/>
              </a:rPr>
              <a:t>and </a:t>
            </a:r>
            <a:r>
              <a:rPr sz="2000" b="1" spc="-5" dirty="0">
                <a:latin typeface="Carlito"/>
                <a:cs typeface="Carlito"/>
              </a:rPr>
              <a:t>Emerging </a:t>
            </a:r>
            <a:r>
              <a:rPr sz="2000" b="1" dirty="0">
                <a:latin typeface="Carlito"/>
                <a:cs typeface="Carlito"/>
              </a:rPr>
              <a:t>Issues </a:t>
            </a:r>
            <a:r>
              <a:rPr sz="2000" b="1" spc="-10" dirty="0">
                <a:latin typeface="Carlito"/>
                <a:cs typeface="Carlito"/>
              </a:rPr>
              <a:t>in </a:t>
            </a:r>
            <a:r>
              <a:rPr sz="2000" b="1" spc="-5" dirty="0">
                <a:latin typeface="Carlito"/>
                <a:cs typeface="Carlito"/>
              </a:rPr>
              <a:t>Engineering </a:t>
            </a:r>
            <a:r>
              <a:rPr sz="2000" b="1" dirty="0">
                <a:latin typeface="Carlito"/>
                <a:cs typeface="Carlito"/>
              </a:rPr>
              <a:t>(6 </a:t>
            </a:r>
            <a:r>
              <a:rPr sz="2000" b="1" spc="-5" dirty="0">
                <a:latin typeface="Carlito"/>
                <a:cs typeface="Carlito"/>
              </a:rPr>
              <a:t>hours)</a:t>
            </a:r>
            <a:endParaRPr sz="2000">
              <a:latin typeface="Carlito"/>
              <a:cs typeface="Carlito"/>
            </a:endParaRPr>
          </a:p>
        </p:txBody>
      </p:sp>
      <p:sp>
        <p:nvSpPr>
          <p:cNvPr id="3" name="object 3"/>
          <p:cNvSpPr txBox="1"/>
          <p:nvPr/>
        </p:nvSpPr>
        <p:spPr>
          <a:xfrm>
            <a:off x="502412" y="1584324"/>
            <a:ext cx="318770" cy="2132965"/>
          </a:xfrm>
          <a:prstGeom prst="rect">
            <a:avLst/>
          </a:prstGeom>
        </p:spPr>
        <p:txBody>
          <a:bodyPr vert="horz" wrap="square" lIns="0" tIns="41910" rIns="0" bIns="0" rtlCol="0">
            <a:spAutoFit/>
          </a:bodyPr>
          <a:lstStyle/>
          <a:p>
            <a:pPr marL="12700">
              <a:lnSpc>
                <a:spcPct val="100000"/>
              </a:lnSpc>
              <a:spcBef>
                <a:spcPts val="330"/>
              </a:spcBef>
            </a:pPr>
            <a:r>
              <a:rPr sz="1800" b="1" dirty="0">
                <a:latin typeface="Carlito"/>
                <a:cs typeface="Carlito"/>
              </a:rPr>
              <a:t>5.0</a:t>
            </a:r>
            <a:endParaRPr sz="1800">
              <a:latin typeface="Carlito"/>
              <a:cs typeface="Carlito"/>
            </a:endParaRPr>
          </a:p>
          <a:p>
            <a:pPr marL="12700">
              <a:lnSpc>
                <a:spcPct val="100000"/>
              </a:lnSpc>
              <a:spcBef>
                <a:spcPts val="229"/>
              </a:spcBef>
            </a:pPr>
            <a:r>
              <a:rPr sz="1800" dirty="0">
                <a:latin typeface="Carlito"/>
                <a:cs typeface="Carlito"/>
              </a:rPr>
              <a:t>5.1</a:t>
            </a:r>
            <a:endParaRPr sz="1800">
              <a:latin typeface="Carlito"/>
              <a:cs typeface="Carlito"/>
            </a:endParaRPr>
          </a:p>
          <a:p>
            <a:pPr marL="12700">
              <a:lnSpc>
                <a:spcPct val="100000"/>
              </a:lnSpc>
              <a:spcBef>
                <a:spcPts val="190"/>
              </a:spcBef>
            </a:pPr>
            <a:r>
              <a:rPr sz="1800" dirty="0">
                <a:latin typeface="Carlito"/>
                <a:cs typeface="Carlito"/>
              </a:rPr>
              <a:t>5.2</a:t>
            </a:r>
            <a:endParaRPr sz="1800">
              <a:latin typeface="Carlito"/>
              <a:cs typeface="Carlito"/>
            </a:endParaRPr>
          </a:p>
          <a:p>
            <a:pPr marL="12700">
              <a:lnSpc>
                <a:spcPct val="100000"/>
              </a:lnSpc>
              <a:spcBef>
                <a:spcPts val="204"/>
              </a:spcBef>
            </a:pPr>
            <a:r>
              <a:rPr sz="1800" dirty="0">
                <a:latin typeface="Carlito"/>
                <a:cs typeface="Carlito"/>
              </a:rPr>
              <a:t>5.3</a:t>
            </a:r>
            <a:endParaRPr sz="1800">
              <a:latin typeface="Carlito"/>
              <a:cs typeface="Carlito"/>
            </a:endParaRPr>
          </a:p>
          <a:p>
            <a:pPr marL="12700">
              <a:lnSpc>
                <a:spcPct val="100000"/>
              </a:lnSpc>
              <a:spcBef>
                <a:spcPts val="204"/>
              </a:spcBef>
            </a:pPr>
            <a:r>
              <a:rPr sz="1800" dirty="0">
                <a:latin typeface="Carlito"/>
                <a:cs typeface="Carlito"/>
              </a:rPr>
              <a:t>5.4</a:t>
            </a:r>
            <a:endParaRPr sz="1800">
              <a:latin typeface="Carlito"/>
              <a:cs typeface="Carlito"/>
            </a:endParaRPr>
          </a:p>
          <a:p>
            <a:pPr marL="12700">
              <a:lnSpc>
                <a:spcPct val="100000"/>
              </a:lnSpc>
              <a:spcBef>
                <a:spcPts val="204"/>
              </a:spcBef>
            </a:pPr>
            <a:r>
              <a:rPr sz="1800" dirty="0">
                <a:latin typeface="Carlito"/>
                <a:cs typeface="Carlito"/>
              </a:rPr>
              <a:t>5.5</a:t>
            </a:r>
            <a:endParaRPr sz="1800">
              <a:latin typeface="Carlito"/>
              <a:cs typeface="Carlito"/>
            </a:endParaRPr>
          </a:p>
          <a:p>
            <a:pPr marL="12700">
              <a:lnSpc>
                <a:spcPct val="100000"/>
              </a:lnSpc>
              <a:spcBef>
                <a:spcPts val="204"/>
              </a:spcBef>
            </a:pPr>
            <a:r>
              <a:rPr sz="1800" dirty="0">
                <a:latin typeface="Carlito"/>
                <a:cs typeface="Carlito"/>
              </a:rPr>
              <a:t>5.6</a:t>
            </a:r>
            <a:endParaRPr sz="1800">
              <a:latin typeface="Carlito"/>
              <a:cs typeface="Carlito"/>
            </a:endParaRPr>
          </a:p>
        </p:txBody>
      </p:sp>
      <p:sp>
        <p:nvSpPr>
          <p:cNvPr id="4" name="object 4"/>
          <p:cNvSpPr txBox="1"/>
          <p:nvPr/>
        </p:nvSpPr>
        <p:spPr>
          <a:xfrm>
            <a:off x="1406397" y="1584324"/>
            <a:ext cx="4779010" cy="2132965"/>
          </a:xfrm>
          <a:prstGeom prst="rect">
            <a:avLst/>
          </a:prstGeom>
        </p:spPr>
        <p:txBody>
          <a:bodyPr vert="horz" wrap="square" lIns="0" tIns="41910" rIns="0" bIns="0" rtlCol="0">
            <a:spAutoFit/>
          </a:bodyPr>
          <a:lstStyle/>
          <a:p>
            <a:pPr marL="13970">
              <a:lnSpc>
                <a:spcPct val="100000"/>
              </a:lnSpc>
              <a:spcBef>
                <a:spcPts val="330"/>
              </a:spcBef>
            </a:pPr>
            <a:r>
              <a:rPr sz="1800" b="1" spc="-5" dirty="0">
                <a:latin typeface="Carlito"/>
                <a:cs typeface="Carlito"/>
              </a:rPr>
              <a:t>Contemporary </a:t>
            </a:r>
            <a:r>
              <a:rPr sz="1800" b="1" dirty="0">
                <a:latin typeface="Carlito"/>
                <a:cs typeface="Carlito"/>
              </a:rPr>
              <a:t>and </a:t>
            </a:r>
            <a:r>
              <a:rPr sz="1800" b="1" spc="-5" dirty="0">
                <a:latin typeface="Carlito"/>
                <a:cs typeface="Carlito"/>
              </a:rPr>
              <a:t>Emerging Issues in</a:t>
            </a:r>
            <a:r>
              <a:rPr sz="1800" b="1" spc="-20" dirty="0">
                <a:latin typeface="Carlito"/>
                <a:cs typeface="Carlito"/>
              </a:rPr>
              <a:t> </a:t>
            </a:r>
            <a:r>
              <a:rPr sz="1800" b="1" spc="-5" dirty="0">
                <a:latin typeface="Carlito"/>
                <a:cs typeface="Carlito"/>
              </a:rPr>
              <a:t>Engineering</a:t>
            </a:r>
            <a:endParaRPr sz="1800">
              <a:latin typeface="Carlito"/>
              <a:cs typeface="Carlito"/>
            </a:endParaRPr>
          </a:p>
          <a:p>
            <a:pPr marL="15240" marR="1236345" indent="4445">
              <a:lnSpc>
                <a:spcPct val="108900"/>
              </a:lnSpc>
              <a:spcBef>
                <a:spcPts val="40"/>
              </a:spcBef>
            </a:pPr>
            <a:r>
              <a:rPr sz="1800" spc="-5" dirty="0">
                <a:latin typeface="Carlito"/>
                <a:cs typeface="Carlito"/>
              </a:rPr>
              <a:t>Globalization </a:t>
            </a:r>
            <a:r>
              <a:rPr sz="1800" dirty="0">
                <a:latin typeface="Carlito"/>
                <a:cs typeface="Carlito"/>
              </a:rPr>
              <a:t>and </a:t>
            </a:r>
            <a:r>
              <a:rPr sz="1800" spc="-5" dirty="0">
                <a:latin typeface="Carlito"/>
                <a:cs typeface="Carlito"/>
              </a:rPr>
              <a:t>cross cultural issues  WTO</a:t>
            </a:r>
            <a:r>
              <a:rPr sz="1800" spc="-10" dirty="0">
                <a:latin typeface="Carlito"/>
                <a:cs typeface="Carlito"/>
              </a:rPr>
              <a:t> </a:t>
            </a:r>
            <a:r>
              <a:rPr sz="1800" spc="-5" dirty="0">
                <a:latin typeface="Carlito"/>
                <a:cs typeface="Carlito"/>
              </a:rPr>
              <a:t>perspectives</a:t>
            </a:r>
            <a:endParaRPr sz="1800">
              <a:latin typeface="Carlito"/>
              <a:cs typeface="Carlito"/>
            </a:endParaRPr>
          </a:p>
          <a:p>
            <a:pPr marL="15240">
              <a:lnSpc>
                <a:spcPct val="100000"/>
              </a:lnSpc>
              <a:spcBef>
                <a:spcPts val="200"/>
              </a:spcBef>
            </a:pPr>
            <a:r>
              <a:rPr sz="1800" spc="-5" dirty="0">
                <a:latin typeface="Carlito"/>
                <a:cs typeface="Carlito"/>
              </a:rPr>
              <a:t>Public Private Partnership</a:t>
            </a:r>
            <a:r>
              <a:rPr sz="1800" spc="10" dirty="0">
                <a:latin typeface="Carlito"/>
                <a:cs typeface="Carlito"/>
              </a:rPr>
              <a:t> </a:t>
            </a:r>
            <a:r>
              <a:rPr sz="1800" spc="-5" dirty="0">
                <a:latin typeface="Carlito"/>
                <a:cs typeface="Carlito"/>
              </a:rPr>
              <a:t>(PPP)</a:t>
            </a:r>
            <a:endParaRPr sz="1800">
              <a:latin typeface="Carlito"/>
              <a:cs typeface="Carlito"/>
            </a:endParaRPr>
          </a:p>
          <a:p>
            <a:pPr marL="21590" marR="240029" indent="-9525">
              <a:lnSpc>
                <a:spcPct val="109400"/>
              </a:lnSpc>
              <a:spcBef>
                <a:spcPts val="5"/>
              </a:spcBef>
            </a:pPr>
            <a:r>
              <a:rPr sz="1800" spc="-5" dirty="0">
                <a:latin typeface="Carlito"/>
                <a:cs typeface="Carlito"/>
              </a:rPr>
              <a:t>Development versus Environmental Degradation  </a:t>
            </a:r>
            <a:r>
              <a:rPr sz="1800" dirty="0">
                <a:latin typeface="Carlito"/>
                <a:cs typeface="Carlito"/>
              </a:rPr>
              <a:t>Addressing </a:t>
            </a:r>
            <a:r>
              <a:rPr sz="1800" spc="-5" dirty="0">
                <a:latin typeface="Carlito"/>
                <a:cs typeface="Carlito"/>
              </a:rPr>
              <a:t>the Climate Change</a:t>
            </a:r>
            <a:r>
              <a:rPr sz="1800" spc="-10" dirty="0">
                <a:latin typeface="Carlito"/>
                <a:cs typeface="Carlito"/>
              </a:rPr>
              <a:t> issues</a:t>
            </a:r>
            <a:endParaRPr sz="1800">
              <a:latin typeface="Carlito"/>
              <a:cs typeface="Carlito"/>
            </a:endParaRPr>
          </a:p>
          <a:p>
            <a:pPr marL="22860">
              <a:lnSpc>
                <a:spcPct val="100000"/>
              </a:lnSpc>
              <a:spcBef>
                <a:spcPts val="204"/>
              </a:spcBef>
            </a:pPr>
            <a:r>
              <a:rPr sz="1800" spc="-5" dirty="0">
                <a:latin typeface="Carlito"/>
                <a:cs typeface="Carlito"/>
              </a:rPr>
              <a:t>Conflicts </a:t>
            </a:r>
            <a:r>
              <a:rPr sz="1800" dirty="0">
                <a:latin typeface="Carlito"/>
                <a:cs typeface="Carlito"/>
              </a:rPr>
              <a:t>and </a:t>
            </a:r>
            <a:r>
              <a:rPr sz="1800" spc="-5" dirty="0">
                <a:latin typeface="Carlito"/>
                <a:cs typeface="Carlito"/>
              </a:rPr>
              <a:t>Dispute management</a:t>
            </a:r>
            <a:endParaRPr sz="1800">
              <a:latin typeface="Carlito"/>
              <a:cs typeface="Carlito"/>
            </a:endParaRPr>
          </a:p>
        </p:txBody>
      </p:sp>
      <p:sp>
        <p:nvSpPr>
          <p:cNvPr id="5" name="object 5"/>
          <p:cNvSpPr txBox="1"/>
          <p:nvPr/>
        </p:nvSpPr>
        <p:spPr>
          <a:xfrm>
            <a:off x="428244" y="4364706"/>
            <a:ext cx="8308340" cy="1756410"/>
          </a:xfrm>
          <a:prstGeom prst="rect">
            <a:avLst/>
          </a:prstGeom>
        </p:spPr>
        <p:txBody>
          <a:bodyPr vert="horz" wrap="square" lIns="0" tIns="91440" rIns="0" bIns="0" rtlCol="0">
            <a:spAutoFit/>
          </a:bodyPr>
          <a:lstStyle/>
          <a:p>
            <a:pPr marL="904875" lvl="1" indent="-904875">
              <a:lnSpc>
                <a:spcPct val="100000"/>
              </a:lnSpc>
              <a:spcBef>
                <a:spcPts val="720"/>
              </a:spcBef>
              <a:buAutoNum type="arabicPeriod"/>
              <a:tabLst>
                <a:tab pos="904875" algn="l"/>
                <a:tab pos="905510" algn="l"/>
              </a:tabLst>
            </a:pPr>
            <a:r>
              <a:rPr sz="2800" b="1" spc="-5" dirty="0">
                <a:latin typeface="Carlito"/>
                <a:cs typeface="Carlito"/>
              </a:rPr>
              <a:t>Contemporary and Emerging Issues in Engineering</a:t>
            </a:r>
            <a:endParaRPr sz="2800">
              <a:latin typeface="Carlito"/>
              <a:cs typeface="Carlito"/>
            </a:endParaRPr>
          </a:p>
          <a:p>
            <a:pPr marL="462915" lvl="2" indent="-343535">
              <a:lnSpc>
                <a:spcPct val="100000"/>
              </a:lnSpc>
              <a:spcBef>
                <a:spcPts val="405"/>
              </a:spcBef>
              <a:buFont typeface="Arial"/>
              <a:buChar char="•"/>
              <a:tabLst>
                <a:tab pos="462915" algn="l"/>
                <a:tab pos="463550" algn="l"/>
              </a:tabLst>
            </a:pPr>
            <a:r>
              <a:rPr sz="1800" spc="-5" dirty="0">
                <a:latin typeface="Carlito"/>
                <a:cs typeface="Carlito"/>
              </a:rPr>
              <a:t>Efficiency </a:t>
            </a:r>
            <a:r>
              <a:rPr sz="1800" dirty="0">
                <a:latin typeface="Carlito"/>
                <a:cs typeface="Carlito"/>
              </a:rPr>
              <a:t>in </a:t>
            </a:r>
            <a:r>
              <a:rPr sz="1800" spc="-5" dirty="0">
                <a:latin typeface="Carlito"/>
                <a:cs typeface="Carlito"/>
              </a:rPr>
              <a:t>resource use (energy, human resource, bio-physical</a:t>
            </a:r>
            <a:r>
              <a:rPr sz="1800" spc="60" dirty="0">
                <a:latin typeface="Carlito"/>
                <a:cs typeface="Carlito"/>
              </a:rPr>
              <a:t> </a:t>
            </a:r>
            <a:r>
              <a:rPr sz="1800" spc="-5" dirty="0">
                <a:latin typeface="Carlito"/>
                <a:cs typeface="Carlito"/>
              </a:rPr>
              <a:t>resource)</a:t>
            </a:r>
            <a:endParaRPr sz="1800">
              <a:latin typeface="Carlito"/>
              <a:cs typeface="Carlito"/>
            </a:endParaRPr>
          </a:p>
          <a:p>
            <a:pPr marL="462915" lvl="2" indent="-343535">
              <a:lnSpc>
                <a:spcPct val="100000"/>
              </a:lnSpc>
              <a:spcBef>
                <a:spcPts val="204"/>
              </a:spcBef>
              <a:buFont typeface="Arial"/>
              <a:buChar char="•"/>
              <a:tabLst>
                <a:tab pos="462915" algn="l"/>
                <a:tab pos="463550" algn="l"/>
              </a:tabLst>
            </a:pPr>
            <a:r>
              <a:rPr sz="1800" spc="-5" dirty="0">
                <a:latin typeface="Carlito"/>
                <a:cs typeface="Carlito"/>
              </a:rPr>
              <a:t>Safety (public, workers,</a:t>
            </a:r>
            <a:r>
              <a:rPr sz="1800" dirty="0">
                <a:latin typeface="Carlito"/>
                <a:cs typeface="Carlito"/>
              </a:rPr>
              <a:t> </a:t>
            </a:r>
            <a:r>
              <a:rPr sz="1800" spc="-5" dirty="0">
                <a:latin typeface="Carlito"/>
                <a:cs typeface="Carlito"/>
              </a:rPr>
              <a:t>users)</a:t>
            </a:r>
            <a:endParaRPr sz="1800">
              <a:latin typeface="Carlito"/>
              <a:cs typeface="Carlito"/>
            </a:endParaRPr>
          </a:p>
          <a:p>
            <a:pPr marL="462915" lvl="2" indent="-343535">
              <a:lnSpc>
                <a:spcPct val="100000"/>
              </a:lnSpc>
              <a:spcBef>
                <a:spcPts val="190"/>
              </a:spcBef>
              <a:buFont typeface="Arial"/>
              <a:buChar char="•"/>
              <a:tabLst>
                <a:tab pos="462915" algn="l"/>
                <a:tab pos="463550" algn="l"/>
              </a:tabLst>
            </a:pPr>
            <a:r>
              <a:rPr sz="1800" spc="-10" dirty="0">
                <a:latin typeface="Carlito"/>
                <a:cs typeface="Carlito"/>
              </a:rPr>
              <a:t>Environmentally </a:t>
            </a:r>
            <a:r>
              <a:rPr sz="1800" dirty="0">
                <a:latin typeface="Carlito"/>
                <a:cs typeface="Carlito"/>
              </a:rPr>
              <a:t>and </a:t>
            </a:r>
            <a:r>
              <a:rPr sz="1800" spc="-5" dirty="0">
                <a:latin typeface="Carlito"/>
                <a:cs typeface="Carlito"/>
              </a:rPr>
              <a:t>Socially justified</a:t>
            </a:r>
            <a:r>
              <a:rPr sz="1800" spc="25" dirty="0">
                <a:latin typeface="Carlito"/>
                <a:cs typeface="Carlito"/>
              </a:rPr>
              <a:t> </a:t>
            </a:r>
            <a:r>
              <a:rPr sz="1800" spc="-5" dirty="0">
                <a:latin typeface="Carlito"/>
                <a:cs typeface="Carlito"/>
              </a:rPr>
              <a:t>development</a:t>
            </a:r>
            <a:endParaRPr sz="1800">
              <a:latin typeface="Carlito"/>
              <a:cs typeface="Carlito"/>
            </a:endParaRPr>
          </a:p>
          <a:p>
            <a:pPr marL="462915" lvl="2" indent="-343535">
              <a:lnSpc>
                <a:spcPct val="100000"/>
              </a:lnSpc>
              <a:spcBef>
                <a:spcPts val="204"/>
              </a:spcBef>
              <a:buFont typeface="Arial"/>
              <a:buChar char="•"/>
              <a:tabLst>
                <a:tab pos="462915" algn="l"/>
                <a:tab pos="463550" algn="l"/>
              </a:tabLst>
            </a:pPr>
            <a:r>
              <a:rPr sz="1800" spc="-5" dirty="0">
                <a:latin typeface="Carlito"/>
                <a:cs typeface="Carlito"/>
              </a:rPr>
              <a:t>Benefit Sharing </a:t>
            </a:r>
            <a:r>
              <a:rPr sz="1800" dirty="0">
                <a:latin typeface="Carlito"/>
                <a:cs typeface="Carlito"/>
              </a:rPr>
              <a:t>and </a:t>
            </a:r>
            <a:r>
              <a:rPr sz="1800" spc="-5" dirty="0">
                <a:latin typeface="Carlito"/>
                <a:cs typeface="Carlito"/>
              </a:rPr>
              <a:t>protection </a:t>
            </a:r>
            <a:r>
              <a:rPr sz="1800" spc="5" dirty="0">
                <a:latin typeface="Carlito"/>
                <a:cs typeface="Carlito"/>
              </a:rPr>
              <a:t>of </a:t>
            </a:r>
            <a:r>
              <a:rPr sz="1800" spc="-5" dirty="0">
                <a:latin typeface="Carlito"/>
                <a:cs typeface="Carlito"/>
              </a:rPr>
              <a:t>private property</a:t>
            </a:r>
            <a:r>
              <a:rPr sz="1800" spc="-20" dirty="0">
                <a:latin typeface="Carlito"/>
                <a:cs typeface="Carlito"/>
              </a:rPr>
              <a:t> </a:t>
            </a:r>
            <a:r>
              <a:rPr sz="1800" spc="5" dirty="0">
                <a:latin typeface="Carlito"/>
                <a:cs typeface="Carlito"/>
              </a:rPr>
              <a:t>right</a:t>
            </a:r>
            <a:endParaRPr sz="1800">
              <a:latin typeface="Carlito"/>
              <a:cs typeface="Carlito"/>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940" y="693165"/>
            <a:ext cx="7856855" cy="5422900"/>
          </a:xfrm>
          <a:prstGeom prst="rect">
            <a:avLst/>
          </a:prstGeom>
        </p:spPr>
        <p:txBody>
          <a:bodyPr vert="horz" wrap="square" lIns="0" tIns="38735" rIns="0" bIns="0" rtlCol="0">
            <a:spAutoFit/>
          </a:bodyPr>
          <a:lstStyle/>
          <a:p>
            <a:pPr marL="355600" indent="-342900">
              <a:lnSpc>
                <a:spcPct val="100000"/>
              </a:lnSpc>
              <a:spcBef>
                <a:spcPts val="305"/>
              </a:spcBef>
              <a:buFont typeface="Arial"/>
              <a:buChar char="•"/>
              <a:tabLst>
                <a:tab pos="354965" algn="l"/>
                <a:tab pos="355600" algn="l"/>
              </a:tabLst>
            </a:pPr>
            <a:r>
              <a:rPr sz="1800" spc="-5" dirty="0">
                <a:latin typeface="Carlito"/>
                <a:cs typeface="Carlito"/>
              </a:rPr>
              <a:t>Corporate Social</a:t>
            </a:r>
            <a:r>
              <a:rPr sz="1800" dirty="0">
                <a:latin typeface="Carlito"/>
                <a:cs typeface="Carlito"/>
              </a:rPr>
              <a:t> </a:t>
            </a:r>
            <a:r>
              <a:rPr sz="1800" spc="-5" dirty="0">
                <a:latin typeface="Carlito"/>
                <a:cs typeface="Carlito"/>
              </a:rPr>
              <a:t>Responsibility</a:t>
            </a:r>
            <a:endParaRPr sz="1800">
              <a:latin typeface="Carlito"/>
              <a:cs typeface="Carlito"/>
            </a:endParaRPr>
          </a:p>
          <a:p>
            <a:pPr marL="355600" indent="-342900">
              <a:lnSpc>
                <a:spcPct val="100000"/>
              </a:lnSpc>
              <a:spcBef>
                <a:spcPts val="200"/>
              </a:spcBef>
              <a:buFont typeface="Arial"/>
              <a:buChar char="•"/>
              <a:tabLst>
                <a:tab pos="354965" algn="l"/>
                <a:tab pos="355600" algn="l"/>
              </a:tabLst>
            </a:pPr>
            <a:r>
              <a:rPr sz="1800" dirty="0">
                <a:latin typeface="Carlito"/>
                <a:cs typeface="Carlito"/>
              </a:rPr>
              <a:t>Gender </a:t>
            </a:r>
            <a:r>
              <a:rPr sz="1800" spc="-5" dirty="0">
                <a:latin typeface="Carlito"/>
                <a:cs typeface="Carlito"/>
              </a:rPr>
              <a:t>and cultural</a:t>
            </a:r>
            <a:r>
              <a:rPr sz="1800" spc="-10" dirty="0">
                <a:latin typeface="Carlito"/>
                <a:cs typeface="Carlito"/>
              </a:rPr>
              <a:t> </a:t>
            </a:r>
            <a:r>
              <a:rPr sz="1800" spc="-5" dirty="0">
                <a:latin typeface="Carlito"/>
                <a:cs typeface="Carlito"/>
              </a:rPr>
              <a:t>aspects</a:t>
            </a:r>
            <a:endParaRPr sz="1800">
              <a:latin typeface="Carlito"/>
              <a:cs typeface="Carlito"/>
            </a:endParaRPr>
          </a:p>
          <a:p>
            <a:pPr marL="355600" indent="-342900">
              <a:lnSpc>
                <a:spcPct val="100000"/>
              </a:lnSpc>
              <a:spcBef>
                <a:spcPts val="204"/>
              </a:spcBef>
              <a:buFont typeface="Arial"/>
              <a:buChar char="•"/>
              <a:tabLst>
                <a:tab pos="354965" algn="l"/>
                <a:tab pos="355600" algn="l"/>
              </a:tabLst>
            </a:pPr>
            <a:r>
              <a:rPr sz="1800" spc="-5" dirty="0">
                <a:latin typeface="Carlito"/>
                <a:cs typeface="Carlito"/>
              </a:rPr>
              <a:t>Child Right, Labor Right, Fair</a:t>
            </a:r>
            <a:r>
              <a:rPr sz="1800" spc="-10" dirty="0">
                <a:latin typeface="Carlito"/>
                <a:cs typeface="Carlito"/>
              </a:rPr>
              <a:t> </a:t>
            </a:r>
            <a:r>
              <a:rPr sz="1800" dirty="0">
                <a:latin typeface="Carlito"/>
                <a:cs typeface="Carlito"/>
              </a:rPr>
              <a:t>trade</a:t>
            </a:r>
            <a:endParaRPr sz="1800">
              <a:latin typeface="Carlito"/>
              <a:cs typeface="Carlito"/>
            </a:endParaRPr>
          </a:p>
          <a:p>
            <a:pPr marL="355600" indent="-342900">
              <a:lnSpc>
                <a:spcPct val="100000"/>
              </a:lnSpc>
              <a:spcBef>
                <a:spcPts val="204"/>
              </a:spcBef>
              <a:buFont typeface="Arial"/>
              <a:buChar char="•"/>
              <a:tabLst>
                <a:tab pos="354965" algn="l"/>
                <a:tab pos="355600" algn="l"/>
              </a:tabLst>
            </a:pPr>
            <a:r>
              <a:rPr sz="1800" spc="-5" dirty="0">
                <a:latin typeface="Carlito"/>
                <a:cs typeface="Carlito"/>
              </a:rPr>
              <a:t>Accountability in</a:t>
            </a:r>
            <a:r>
              <a:rPr sz="1800" spc="10" dirty="0">
                <a:latin typeface="Carlito"/>
                <a:cs typeface="Carlito"/>
              </a:rPr>
              <a:t> </a:t>
            </a:r>
            <a:r>
              <a:rPr sz="1800" spc="-5" dirty="0">
                <a:latin typeface="Carlito"/>
                <a:cs typeface="Carlito"/>
              </a:rPr>
              <a:t>Engineering</a:t>
            </a:r>
            <a:endParaRPr sz="1800">
              <a:latin typeface="Carlito"/>
              <a:cs typeface="Carlito"/>
            </a:endParaRPr>
          </a:p>
          <a:p>
            <a:pPr marL="355600" indent="-342900">
              <a:lnSpc>
                <a:spcPct val="100000"/>
              </a:lnSpc>
              <a:spcBef>
                <a:spcPts val="195"/>
              </a:spcBef>
              <a:buFont typeface="Arial"/>
              <a:buChar char="•"/>
              <a:tabLst>
                <a:tab pos="354965" algn="l"/>
                <a:tab pos="355600" algn="l"/>
              </a:tabLst>
            </a:pPr>
            <a:r>
              <a:rPr sz="1800" spc="-5" dirty="0">
                <a:latin typeface="Carlito"/>
                <a:cs typeface="Carlito"/>
              </a:rPr>
              <a:t>Sustainability</a:t>
            </a:r>
            <a:endParaRPr sz="1800">
              <a:latin typeface="Carlito"/>
              <a:cs typeface="Carlito"/>
            </a:endParaRPr>
          </a:p>
          <a:p>
            <a:pPr marL="355600" indent="-342900">
              <a:lnSpc>
                <a:spcPct val="100000"/>
              </a:lnSpc>
              <a:spcBef>
                <a:spcPts val="204"/>
              </a:spcBef>
              <a:buFont typeface="Arial"/>
              <a:buChar char="•"/>
              <a:tabLst>
                <a:tab pos="354965" algn="l"/>
                <a:tab pos="355600" algn="l"/>
              </a:tabLst>
            </a:pPr>
            <a:r>
              <a:rPr sz="1800" dirty="0">
                <a:latin typeface="Carlito"/>
                <a:cs typeface="Carlito"/>
              </a:rPr>
              <a:t>Reduce, </a:t>
            </a:r>
            <a:r>
              <a:rPr sz="1800" spc="-5" dirty="0">
                <a:latin typeface="Carlito"/>
                <a:cs typeface="Carlito"/>
              </a:rPr>
              <a:t>reuse, recycle: zero </a:t>
            </a:r>
            <a:r>
              <a:rPr sz="1800" dirty="0">
                <a:latin typeface="Carlito"/>
                <a:cs typeface="Carlito"/>
              </a:rPr>
              <a:t>waste</a:t>
            </a:r>
            <a:endParaRPr sz="1800">
              <a:latin typeface="Carlito"/>
              <a:cs typeface="Carlito"/>
            </a:endParaRPr>
          </a:p>
          <a:p>
            <a:pPr marL="355600" indent="-342900">
              <a:lnSpc>
                <a:spcPct val="100000"/>
              </a:lnSpc>
              <a:spcBef>
                <a:spcPts val="204"/>
              </a:spcBef>
              <a:buFont typeface="Arial"/>
              <a:buChar char="•"/>
              <a:tabLst>
                <a:tab pos="354965" algn="l"/>
                <a:tab pos="355600" algn="l"/>
              </a:tabLst>
            </a:pPr>
            <a:r>
              <a:rPr sz="1800" spc="-5" dirty="0">
                <a:latin typeface="Carlito"/>
                <a:cs typeface="Carlito"/>
              </a:rPr>
              <a:t>Climate Change</a:t>
            </a:r>
            <a:endParaRPr sz="1800">
              <a:latin typeface="Carlito"/>
              <a:cs typeface="Carlito"/>
            </a:endParaRPr>
          </a:p>
          <a:p>
            <a:pPr marL="355600" indent="-342900">
              <a:lnSpc>
                <a:spcPct val="100000"/>
              </a:lnSpc>
              <a:spcBef>
                <a:spcPts val="190"/>
              </a:spcBef>
              <a:buFont typeface="Arial"/>
              <a:buChar char="•"/>
              <a:tabLst>
                <a:tab pos="354965" algn="l"/>
                <a:tab pos="355600" algn="l"/>
              </a:tabLst>
            </a:pPr>
            <a:r>
              <a:rPr sz="1800" spc="-5" dirty="0">
                <a:latin typeface="Carlito"/>
                <a:cs typeface="Carlito"/>
              </a:rPr>
              <a:t>Output </a:t>
            </a:r>
            <a:r>
              <a:rPr sz="1800" dirty="0">
                <a:latin typeface="Carlito"/>
                <a:cs typeface="Carlito"/>
              </a:rPr>
              <a:t>and </a:t>
            </a:r>
            <a:r>
              <a:rPr sz="1800" spc="-5" dirty="0">
                <a:latin typeface="Carlito"/>
                <a:cs typeface="Carlito"/>
              </a:rPr>
              <a:t>outcome; technical auditing, </a:t>
            </a:r>
            <a:r>
              <a:rPr sz="1800" dirty="0">
                <a:latin typeface="Carlito"/>
                <a:cs typeface="Carlito"/>
              </a:rPr>
              <a:t>energy</a:t>
            </a:r>
            <a:r>
              <a:rPr sz="1800" spc="15" dirty="0">
                <a:latin typeface="Carlito"/>
                <a:cs typeface="Carlito"/>
              </a:rPr>
              <a:t> </a:t>
            </a:r>
            <a:r>
              <a:rPr sz="1800" spc="-10" dirty="0">
                <a:latin typeface="Carlito"/>
                <a:cs typeface="Carlito"/>
              </a:rPr>
              <a:t>auditing</a:t>
            </a:r>
            <a:endParaRPr sz="1800">
              <a:latin typeface="Carlito"/>
              <a:cs typeface="Carlito"/>
            </a:endParaRPr>
          </a:p>
          <a:p>
            <a:pPr marL="355600" indent="-342900">
              <a:lnSpc>
                <a:spcPct val="100000"/>
              </a:lnSpc>
              <a:spcBef>
                <a:spcPts val="204"/>
              </a:spcBef>
              <a:buFont typeface="Arial"/>
              <a:buChar char="•"/>
              <a:tabLst>
                <a:tab pos="354965" algn="l"/>
                <a:tab pos="355600" algn="l"/>
              </a:tabLst>
            </a:pPr>
            <a:r>
              <a:rPr sz="1800" spc="-5" dirty="0">
                <a:latin typeface="Carlito"/>
                <a:cs typeface="Carlito"/>
              </a:rPr>
              <a:t>Transparency</a:t>
            </a:r>
            <a:endParaRPr sz="1800">
              <a:latin typeface="Carlito"/>
              <a:cs typeface="Carlito"/>
            </a:endParaRPr>
          </a:p>
          <a:p>
            <a:pPr marL="355600" indent="-342900">
              <a:lnSpc>
                <a:spcPct val="100000"/>
              </a:lnSpc>
              <a:spcBef>
                <a:spcPts val="204"/>
              </a:spcBef>
              <a:buFont typeface="Arial"/>
              <a:buChar char="•"/>
              <a:tabLst>
                <a:tab pos="354965" algn="l"/>
                <a:tab pos="355600" algn="l"/>
              </a:tabLst>
            </a:pPr>
            <a:r>
              <a:rPr sz="1800" spc="-5" dirty="0">
                <a:latin typeface="Carlito"/>
                <a:cs typeface="Carlito"/>
              </a:rPr>
              <a:t>E-governance, instant access </a:t>
            </a:r>
            <a:r>
              <a:rPr sz="1800" dirty="0">
                <a:latin typeface="Carlito"/>
                <a:cs typeface="Carlito"/>
              </a:rPr>
              <a:t>to </a:t>
            </a:r>
            <a:r>
              <a:rPr sz="1800" spc="-5" dirty="0">
                <a:latin typeface="Carlito"/>
                <a:cs typeface="Carlito"/>
              </a:rPr>
              <a:t>public</a:t>
            </a:r>
            <a:r>
              <a:rPr sz="1800" spc="5" dirty="0">
                <a:latin typeface="Carlito"/>
                <a:cs typeface="Carlito"/>
              </a:rPr>
              <a:t> </a:t>
            </a:r>
            <a:r>
              <a:rPr sz="1800" dirty="0">
                <a:latin typeface="Carlito"/>
                <a:cs typeface="Carlito"/>
              </a:rPr>
              <a:t>information</a:t>
            </a:r>
            <a:endParaRPr sz="1800">
              <a:latin typeface="Carlito"/>
              <a:cs typeface="Carlito"/>
            </a:endParaRPr>
          </a:p>
          <a:p>
            <a:pPr marL="355600" indent="-342900">
              <a:lnSpc>
                <a:spcPct val="100000"/>
              </a:lnSpc>
              <a:spcBef>
                <a:spcPts val="204"/>
              </a:spcBef>
              <a:buFont typeface="Arial"/>
              <a:buChar char="•"/>
              <a:tabLst>
                <a:tab pos="354965" algn="l"/>
                <a:tab pos="355600" algn="l"/>
              </a:tabLst>
            </a:pPr>
            <a:r>
              <a:rPr sz="1800" spc="-5" dirty="0">
                <a:latin typeface="Carlito"/>
                <a:cs typeface="Carlito"/>
              </a:rPr>
              <a:t>Privacy of private</a:t>
            </a:r>
            <a:r>
              <a:rPr sz="1800" dirty="0">
                <a:latin typeface="Carlito"/>
                <a:cs typeface="Carlito"/>
              </a:rPr>
              <a:t> </a:t>
            </a:r>
            <a:r>
              <a:rPr sz="1800" spc="-5" dirty="0">
                <a:latin typeface="Carlito"/>
                <a:cs typeface="Carlito"/>
              </a:rPr>
              <a:t>information</a:t>
            </a:r>
            <a:endParaRPr sz="1800">
              <a:latin typeface="Carlito"/>
              <a:cs typeface="Carlito"/>
            </a:endParaRPr>
          </a:p>
          <a:p>
            <a:pPr marL="355600" indent="-342900">
              <a:lnSpc>
                <a:spcPct val="100000"/>
              </a:lnSpc>
              <a:spcBef>
                <a:spcPts val="190"/>
              </a:spcBef>
              <a:buFont typeface="Arial"/>
              <a:buChar char="•"/>
              <a:tabLst>
                <a:tab pos="354965" algn="l"/>
                <a:tab pos="355600" algn="l"/>
              </a:tabLst>
            </a:pPr>
            <a:r>
              <a:rPr sz="1800" spc="-5" dirty="0">
                <a:latin typeface="Carlito"/>
                <a:cs typeface="Carlito"/>
              </a:rPr>
              <a:t>Community </a:t>
            </a:r>
            <a:r>
              <a:rPr sz="1800" dirty="0">
                <a:latin typeface="Carlito"/>
                <a:cs typeface="Carlito"/>
              </a:rPr>
              <a:t>involvement </a:t>
            </a:r>
            <a:r>
              <a:rPr sz="1800" spc="-5" dirty="0">
                <a:latin typeface="Carlito"/>
                <a:cs typeface="Carlito"/>
              </a:rPr>
              <a:t>in project</a:t>
            </a:r>
            <a:r>
              <a:rPr sz="1800" dirty="0">
                <a:latin typeface="Carlito"/>
                <a:cs typeface="Carlito"/>
              </a:rPr>
              <a:t> </a:t>
            </a:r>
            <a:r>
              <a:rPr sz="1800" spc="-5" dirty="0">
                <a:latin typeface="Carlito"/>
                <a:cs typeface="Carlito"/>
              </a:rPr>
              <a:t>design</a:t>
            </a:r>
            <a:endParaRPr sz="1800">
              <a:latin typeface="Carlito"/>
              <a:cs typeface="Carlito"/>
            </a:endParaRPr>
          </a:p>
          <a:p>
            <a:pPr marL="355600" indent="-342900">
              <a:lnSpc>
                <a:spcPct val="100000"/>
              </a:lnSpc>
              <a:spcBef>
                <a:spcPts val="204"/>
              </a:spcBef>
              <a:buFont typeface="Arial"/>
              <a:buChar char="•"/>
              <a:tabLst>
                <a:tab pos="354965" algn="l"/>
                <a:tab pos="355600" algn="l"/>
              </a:tabLst>
            </a:pPr>
            <a:r>
              <a:rPr sz="1800" dirty="0">
                <a:latin typeface="Carlito"/>
                <a:cs typeface="Carlito"/>
              </a:rPr>
              <a:t>Automation </a:t>
            </a:r>
            <a:r>
              <a:rPr sz="1800" spc="-5" dirty="0">
                <a:latin typeface="Carlito"/>
                <a:cs typeface="Carlito"/>
              </a:rPr>
              <a:t>of operation, monitoring </a:t>
            </a:r>
            <a:r>
              <a:rPr sz="1800" dirty="0">
                <a:latin typeface="Carlito"/>
                <a:cs typeface="Carlito"/>
              </a:rPr>
              <a:t>and </a:t>
            </a:r>
            <a:r>
              <a:rPr sz="1800" spc="-5" dirty="0">
                <a:latin typeface="Carlito"/>
                <a:cs typeface="Carlito"/>
              </a:rPr>
              <a:t>production</a:t>
            </a:r>
            <a:r>
              <a:rPr sz="1800" spc="-10" dirty="0">
                <a:latin typeface="Carlito"/>
                <a:cs typeface="Carlito"/>
              </a:rPr>
              <a:t> </a:t>
            </a:r>
            <a:r>
              <a:rPr sz="1800" dirty="0">
                <a:latin typeface="Carlito"/>
                <a:cs typeface="Carlito"/>
              </a:rPr>
              <a:t>process</a:t>
            </a:r>
            <a:endParaRPr sz="1800">
              <a:latin typeface="Carlito"/>
              <a:cs typeface="Carlito"/>
            </a:endParaRPr>
          </a:p>
          <a:p>
            <a:pPr marL="355600" indent="-342900">
              <a:lnSpc>
                <a:spcPct val="100000"/>
              </a:lnSpc>
              <a:spcBef>
                <a:spcPts val="204"/>
              </a:spcBef>
              <a:buFont typeface="Arial"/>
              <a:buChar char="•"/>
              <a:tabLst>
                <a:tab pos="354965" algn="l"/>
                <a:tab pos="355600" algn="l"/>
              </a:tabLst>
            </a:pPr>
            <a:r>
              <a:rPr sz="1800" spc="-5" dirty="0">
                <a:latin typeface="Carlito"/>
                <a:cs typeface="Carlito"/>
              </a:rPr>
              <a:t>Robotics </a:t>
            </a:r>
            <a:r>
              <a:rPr sz="1800" dirty="0">
                <a:latin typeface="Carlito"/>
                <a:cs typeface="Carlito"/>
              </a:rPr>
              <a:t>and</a:t>
            </a:r>
            <a:r>
              <a:rPr sz="1800" spc="-5" dirty="0">
                <a:latin typeface="Carlito"/>
                <a:cs typeface="Carlito"/>
              </a:rPr>
              <a:t> </a:t>
            </a:r>
            <a:r>
              <a:rPr sz="1800" spc="-10" dirty="0">
                <a:latin typeface="Carlito"/>
                <a:cs typeface="Carlito"/>
              </a:rPr>
              <a:t>mechatronics</a:t>
            </a:r>
            <a:endParaRPr sz="1800">
              <a:latin typeface="Carlito"/>
              <a:cs typeface="Carlito"/>
            </a:endParaRPr>
          </a:p>
          <a:p>
            <a:pPr marL="355600" indent="-342900">
              <a:lnSpc>
                <a:spcPct val="100000"/>
              </a:lnSpc>
              <a:spcBef>
                <a:spcPts val="195"/>
              </a:spcBef>
              <a:buFont typeface="Arial"/>
              <a:buChar char="•"/>
              <a:tabLst>
                <a:tab pos="354965" algn="l"/>
                <a:tab pos="355600" algn="l"/>
              </a:tabLst>
            </a:pPr>
            <a:r>
              <a:rPr sz="1800" dirty="0">
                <a:latin typeface="Carlito"/>
                <a:cs typeface="Carlito"/>
              </a:rPr>
              <a:t>No </a:t>
            </a:r>
            <a:r>
              <a:rPr sz="1800" spc="-5" dirty="0">
                <a:latin typeface="Carlito"/>
                <a:cs typeface="Carlito"/>
              </a:rPr>
              <a:t>trade barrier; WTO</a:t>
            </a:r>
            <a:r>
              <a:rPr sz="1800" spc="5" dirty="0">
                <a:latin typeface="Carlito"/>
                <a:cs typeface="Carlito"/>
              </a:rPr>
              <a:t> </a:t>
            </a:r>
            <a:r>
              <a:rPr sz="1800" spc="-5" dirty="0">
                <a:latin typeface="Carlito"/>
                <a:cs typeface="Carlito"/>
              </a:rPr>
              <a:t>provisions</a:t>
            </a:r>
            <a:endParaRPr sz="1800">
              <a:latin typeface="Carlito"/>
              <a:cs typeface="Carlito"/>
            </a:endParaRPr>
          </a:p>
          <a:p>
            <a:pPr marL="355600" indent="-342900">
              <a:lnSpc>
                <a:spcPct val="100000"/>
              </a:lnSpc>
              <a:spcBef>
                <a:spcPts val="204"/>
              </a:spcBef>
              <a:buFont typeface="Arial"/>
              <a:buChar char="•"/>
              <a:tabLst>
                <a:tab pos="354965" algn="l"/>
                <a:tab pos="355600" algn="l"/>
              </a:tabLst>
            </a:pPr>
            <a:r>
              <a:rPr sz="1800" spc="-5" dirty="0">
                <a:latin typeface="Carlito"/>
                <a:cs typeface="Carlito"/>
              </a:rPr>
              <a:t>Genetic </a:t>
            </a:r>
            <a:r>
              <a:rPr sz="1800" dirty="0">
                <a:latin typeface="Carlito"/>
                <a:cs typeface="Carlito"/>
              </a:rPr>
              <a:t>and </a:t>
            </a:r>
            <a:r>
              <a:rPr sz="1800" spc="-5" dirty="0">
                <a:latin typeface="Carlito"/>
                <a:cs typeface="Carlito"/>
              </a:rPr>
              <a:t>Medical Engineering: </a:t>
            </a:r>
            <a:r>
              <a:rPr sz="1800" dirty="0">
                <a:latin typeface="Carlito"/>
                <a:cs typeface="Carlito"/>
              </a:rPr>
              <a:t>balance </a:t>
            </a:r>
            <a:r>
              <a:rPr sz="1800" spc="-5" dirty="0">
                <a:latin typeface="Carlito"/>
                <a:cs typeface="Carlito"/>
              </a:rPr>
              <a:t>between </a:t>
            </a:r>
            <a:r>
              <a:rPr sz="1800" dirty="0">
                <a:latin typeface="Carlito"/>
                <a:cs typeface="Carlito"/>
              </a:rPr>
              <a:t>technology and moral</a:t>
            </a:r>
            <a:r>
              <a:rPr sz="1800" spc="-25" dirty="0">
                <a:latin typeface="Carlito"/>
                <a:cs typeface="Carlito"/>
              </a:rPr>
              <a:t> </a:t>
            </a:r>
            <a:r>
              <a:rPr sz="1800" spc="-5" dirty="0">
                <a:latin typeface="Carlito"/>
                <a:cs typeface="Carlito"/>
              </a:rPr>
              <a:t>values</a:t>
            </a:r>
            <a:endParaRPr sz="1800">
              <a:latin typeface="Carlito"/>
              <a:cs typeface="Carlito"/>
            </a:endParaRPr>
          </a:p>
          <a:p>
            <a:pPr marL="355600" indent="-342900">
              <a:lnSpc>
                <a:spcPct val="100000"/>
              </a:lnSpc>
              <a:spcBef>
                <a:spcPts val="200"/>
              </a:spcBef>
              <a:buFont typeface="Arial"/>
              <a:buChar char="•"/>
              <a:tabLst>
                <a:tab pos="354965" algn="l"/>
                <a:tab pos="355600" algn="l"/>
              </a:tabLst>
            </a:pPr>
            <a:r>
              <a:rPr sz="1800" spc="-5" dirty="0">
                <a:latin typeface="Carlito"/>
                <a:cs typeface="Carlito"/>
              </a:rPr>
              <a:t>Social</a:t>
            </a:r>
            <a:r>
              <a:rPr sz="1800" spc="-10" dirty="0">
                <a:latin typeface="Carlito"/>
                <a:cs typeface="Carlito"/>
              </a:rPr>
              <a:t> </a:t>
            </a:r>
            <a:r>
              <a:rPr sz="1800" spc="-5" dirty="0">
                <a:latin typeface="Carlito"/>
                <a:cs typeface="Carlito"/>
              </a:rPr>
              <a:t>Engineering</a:t>
            </a:r>
            <a:endParaRPr sz="1800">
              <a:latin typeface="Carlito"/>
              <a:cs typeface="Carlito"/>
            </a:endParaRPr>
          </a:p>
          <a:p>
            <a:pPr marL="355600" indent="-342900">
              <a:lnSpc>
                <a:spcPct val="100000"/>
              </a:lnSpc>
              <a:spcBef>
                <a:spcPts val="195"/>
              </a:spcBef>
              <a:buFont typeface="Arial"/>
              <a:buChar char="•"/>
              <a:tabLst>
                <a:tab pos="354965" algn="l"/>
                <a:tab pos="355600" algn="l"/>
              </a:tabLst>
            </a:pPr>
            <a:r>
              <a:rPr sz="1800" spc="-5" dirty="0">
                <a:latin typeface="Carlito"/>
                <a:cs typeface="Carlito"/>
              </a:rPr>
              <a:t>Development </a:t>
            </a:r>
            <a:r>
              <a:rPr sz="1800" dirty="0">
                <a:latin typeface="Carlito"/>
                <a:cs typeface="Carlito"/>
              </a:rPr>
              <a:t>in </a:t>
            </a:r>
            <a:r>
              <a:rPr sz="1800" spc="-5" dirty="0">
                <a:latin typeface="Carlito"/>
                <a:cs typeface="Carlito"/>
              </a:rPr>
              <a:t>transportation </a:t>
            </a:r>
            <a:r>
              <a:rPr sz="1800" dirty="0">
                <a:latin typeface="Carlito"/>
                <a:cs typeface="Carlito"/>
              </a:rPr>
              <a:t>and ICT:</a:t>
            </a:r>
            <a:r>
              <a:rPr sz="1800" spc="-20" dirty="0">
                <a:latin typeface="Carlito"/>
                <a:cs typeface="Carlito"/>
              </a:rPr>
              <a:t> </a:t>
            </a:r>
            <a:r>
              <a:rPr sz="1800" spc="-5" dirty="0">
                <a:latin typeface="Carlito"/>
                <a:cs typeface="Carlito"/>
              </a:rPr>
              <a:t>Globalization</a:t>
            </a:r>
            <a:endParaRPr sz="1800">
              <a:latin typeface="Carlito"/>
              <a:cs typeface="Carlito"/>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457200" y="742441"/>
          <a:ext cx="8231505" cy="713740"/>
        </p:xfrm>
        <a:graphic>
          <a:graphicData uri="http://schemas.openxmlformats.org/drawingml/2006/table">
            <a:tbl>
              <a:tblPr firstRow="1" bandRow="1">
                <a:tableStyleId>{2D5ABB26-0587-4C30-8999-92F81FD0307C}</a:tableStyleId>
              </a:tblPr>
              <a:tblGrid>
                <a:gridCol w="1188085">
                  <a:extLst>
                    <a:ext uri="{9D8B030D-6E8A-4147-A177-3AD203B41FA5}">
                      <a16:colId xmlns:a16="http://schemas.microsoft.com/office/drawing/2014/main" val="20000"/>
                    </a:ext>
                  </a:extLst>
                </a:gridCol>
                <a:gridCol w="7042784">
                  <a:extLst>
                    <a:ext uri="{9D8B030D-6E8A-4147-A177-3AD203B41FA5}">
                      <a16:colId xmlns:a16="http://schemas.microsoft.com/office/drawing/2014/main" val="20001"/>
                    </a:ext>
                  </a:extLst>
                </a:gridCol>
              </a:tblGrid>
              <a:tr h="713231">
                <a:tc>
                  <a:txBody>
                    <a:bodyPr/>
                    <a:lstStyle/>
                    <a:p>
                      <a:pPr marL="470534">
                        <a:lnSpc>
                          <a:spcPct val="100000"/>
                        </a:lnSpc>
                        <a:spcBef>
                          <a:spcPts val="975"/>
                        </a:spcBef>
                      </a:pPr>
                      <a:r>
                        <a:rPr sz="3200" b="1" spc="-5" dirty="0">
                          <a:latin typeface="Carlito"/>
                          <a:cs typeface="Carlito"/>
                        </a:rPr>
                        <a:t>5.1</a:t>
                      </a:r>
                      <a:endParaRPr sz="3200">
                        <a:latin typeface="Carlito"/>
                        <a:cs typeface="Carlito"/>
                      </a:endParaRPr>
                    </a:p>
                  </a:txBody>
                  <a:tcPr marL="0" marR="0" marT="123825" marB="0">
                    <a:solidFill>
                      <a:srgbClr val="9AB5E3"/>
                    </a:solidFill>
                  </a:tcPr>
                </a:tc>
                <a:tc>
                  <a:txBody>
                    <a:bodyPr/>
                    <a:lstStyle/>
                    <a:p>
                      <a:pPr marL="196850">
                        <a:lnSpc>
                          <a:spcPct val="100000"/>
                        </a:lnSpc>
                        <a:spcBef>
                          <a:spcPts val="975"/>
                        </a:spcBef>
                      </a:pPr>
                      <a:r>
                        <a:rPr sz="3200" b="1" spc="-5" dirty="0">
                          <a:latin typeface="Carlito"/>
                          <a:cs typeface="Carlito"/>
                        </a:rPr>
                        <a:t>Globalization and cross cultural</a:t>
                      </a:r>
                      <a:r>
                        <a:rPr sz="3200" b="1" spc="-40" dirty="0">
                          <a:latin typeface="Carlito"/>
                          <a:cs typeface="Carlito"/>
                        </a:rPr>
                        <a:t> </a:t>
                      </a:r>
                      <a:r>
                        <a:rPr sz="3200" b="1" spc="5" dirty="0">
                          <a:latin typeface="Carlito"/>
                          <a:cs typeface="Carlito"/>
                        </a:rPr>
                        <a:t>issues</a:t>
                      </a:r>
                      <a:endParaRPr sz="3200">
                        <a:latin typeface="Carlito"/>
                        <a:cs typeface="Carlito"/>
                      </a:endParaRPr>
                    </a:p>
                  </a:txBody>
                  <a:tcPr marL="0" marR="0" marT="123825" marB="0">
                    <a:solidFill>
                      <a:srgbClr val="9AB5E3"/>
                    </a:solidFill>
                  </a:tcPr>
                </a:tc>
                <a:extLst>
                  <a:ext uri="{0D108BD9-81ED-4DB2-BD59-A6C34878D82A}">
                    <a16:rowId xmlns:a16="http://schemas.microsoft.com/office/drawing/2014/main" val="10000"/>
                  </a:ext>
                </a:extLst>
              </a:tr>
            </a:tbl>
          </a:graphicData>
        </a:graphic>
      </p:graphicFrame>
      <p:sp>
        <p:nvSpPr>
          <p:cNvPr id="3" name="object 3"/>
          <p:cNvSpPr txBox="1"/>
          <p:nvPr/>
        </p:nvSpPr>
        <p:spPr>
          <a:xfrm>
            <a:off x="535940" y="1394205"/>
            <a:ext cx="8500110" cy="4500880"/>
          </a:xfrm>
          <a:prstGeom prst="rect">
            <a:avLst/>
          </a:prstGeom>
        </p:spPr>
        <p:txBody>
          <a:bodyPr vert="horz" wrap="square" lIns="0" tIns="46990" rIns="0" bIns="0" rtlCol="0">
            <a:spAutoFit/>
          </a:bodyPr>
          <a:lstStyle/>
          <a:p>
            <a:pPr marL="355600" marR="154940" indent="-342900">
              <a:lnSpc>
                <a:spcPct val="91600"/>
              </a:lnSpc>
              <a:spcBef>
                <a:spcPts val="370"/>
              </a:spcBef>
              <a:buSzPct val="66666"/>
              <a:buFont typeface="Arial"/>
              <a:buChar char="•"/>
              <a:tabLst>
                <a:tab pos="354965" algn="l"/>
                <a:tab pos="355600" algn="l"/>
              </a:tabLst>
            </a:pPr>
            <a:r>
              <a:rPr sz="2700" dirty="0">
                <a:latin typeface="Carlito"/>
                <a:cs typeface="Carlito"/>
              </a:rPr>
              <a:t>Rapid </a:t>
            </a:r>
            <a:r>
              <a:rPr sz="2700" spc="-5" dirty="0">
                <a:latin typeface="Carlito"/>
                <a:cs typeface="Carlito"/>
              </a:rPr>
              <a:t>development </a:t>
            </a:r>
            <a:r>
              <a:rPr sz="2700" dirty="0">
                <a:latin typeface="Carlito"/>
                <a:cs typeface="Carlito"/>
              </a:rPr>
              <a:t>in </a:t>
            </a:r>
            <a:r>
              <a:rPr sz="2700" spc="-5" dirty="0">
                <a:latin typeface="Carlito"/>
                <a:cs typeface="Carlito"/>
              </a:rPr>
              <a:t>transportation </a:t>
            </a:r>
            <a:r>
              <a:rPr sz="2700" dirty="0">
                <a:latin typeface="Carlito"/>
                <a:cs typeface="Carlito"/>
              </a:rPr>
              <a:t>and </a:t>
            </a:r>
            <a:r>
              <a:rPr sz="2700" spc="-5" dirty="0">
                <a:latin typeface="Carlito"/>
                <a:cs typeface="Carlito"/>
              </a:rPr>
              <a:t>ICT:  Globalization </a:t>
            </a:r>
            <a:r>
              <a:rPr sz="2700" spc="-160" dirty="0">
                <a:latin typeface="Arial"/>
                <a:cs typeface="Arial"/>
              </a:rPr>
              <a:t>– </a:t>
            </a:r>
            <a:r>
              <a:rPr sz="2700" spc="-5" dirty="0">
                <a:latin typeface="Carlito"/>
                <a:cs typeface="Carlito"/>
              </a:rPr>
              <a:t>transfer of goods </a:t>
            </a:r>
            <a:r>
              <a:rPr sz="2700" dirty="0">
                <a:latin typeface="Carlito"/>
                <a:cs typeface="Carlito"/>
              </a:rPr>
              <a:t>and </a:t>
            </a:r>
            <a:r>
              <a:rPr sz="2700" spc="-5" dirty="0">
                <a:latin typeface="Carlito"/>
                <a:cs typeface="Carlito"/>
              </a:rPr>
              <a:t>services </a:t>
            </a:r>
            <a:r>
              <a:rPr sz="2700" dirty="0">
                <a:latin typeface="Carlito"/>
                <a:cs typeface="Carlito"/>
              </a:rPr>
              <a:t>and  movement </a:t>
            </a:r>
            <a:r>
              <a:rPr sz="2700" spc="-5" dirty="0">
                <a:latin typeface="Carlito"/>
                <a:cs typeface="Carlito"/>
              </a:rPr>
              <a:t>of human beings </a:t>
            </a:r>
            <a:r>
              <a:rPr sz="2700" dirty="0">
                <a:latin typeface="Carlito"/>
                <a:cs typeface="Carlito"/>
              </a:rPr>
              <a:t>across the </a:t>
            </a:r>
            <a:r>
              <a:rPr sz="2700" spc="-5" dirty="0">
                <a:latin typeface="Carlito"/>
                <a:cs typeface="Carlito"/>
              </a:rPr>
              <a:t>world </a:t>
            </a:r>
            <a:r>
              <a:rPr sz="2700" dirty="0">
                <a:latin typeface="Carlito"/>
                <a:cs typeface="Carlito"/>
              </a:rPr>
              <a:t>at rapid  </a:t>
            </a:r>
            <a:r>
              <a:rPr sz="2700" spc="-5" dirty="0">
                <a:latin typeface="Carlito"/>
                <a:cs typeface="Carlito"/>
              </a:rPr>
              <a:t>rate, </a:t>
            </a:r>
            <a:r>
              <a:rPr sz="2700" dirty="0">
                <a:latin typeface="Carlito"/>
                <a:cs typeface="Carlito"/>
              </a:rPr>
              <a:t>and impact </a:t>
            </a:r>
            <a:r>
              <a:rPr sz="2700" spc="-5" dirty="0">
                <a:latin typeface="Carlito"/>
                <a:cs typeface="Carlito"/>
              </a:rPr>
              <a:t>of </a:t>
            </a:r>
            <a:r>
              <a:rPr sz="2700" dirty="0">
                <a:latin typeface="Carlito"/>
                <a:cs typeface="Carlito"/>
              </a:rPr>
              <a:t>an incident in </a:t>
            </a:r>
            <a:r>
              <a:rPr sz="2700" spc="-5" dirty="0">
                <a:latin typeface="Carlito"/>
                <a:cs typeface="Carlito"/>
              </a:rPr>
              <a:t>one corner of </a:t>
            </a:r>
            <a:r>
              <a:rPr sz="2700" dirty="0">
                <a:latin typeface="Carlito"/>
                <a:cs typeface="Carlito"/>
              </a:rPr>
              <a:t>the globe  </a:t>
            </a:r>
            <a:r>
              <a:rPr sz="2700" spc="-5" dirty="0">
                <a:latin typeface="Carlito"/>
                <a:cs typeface="Carlito"/>
              </a:rPr>
              <a:t>felt </a:t>
            </a:r>
            <a:r>
              <a:rPr sz="2700" dirty="0">
                <a:latin typeface="Carlito"/>
                <a:cs typeface="Carlito"/>
              </a:rPr>
              <a:t>across </a:t>
            </a:r>
            <a:r>
              <a:rPr sz="2700" spc="-10" dirty="0">
                <a:latin typeface="Carlito"/>
                <a:cs typeface="Carlito"/>
              </a:rPr>
              <a:t>the</a:t>
            </a:r>
            <a:r>
              <a:rPr sz="2700" spc="-15" dirty="0">
                <a:latin typeface="Carlito"/>
                <a:cs typeface="Carlito"/>
              </a:rPr>
              <a:t> </a:t>
            </a:r>
            <a:r>
              <a:rPr sz="2700" spc="-5" dirty="0">
                <a:latin typeface="Carlito"/>
                <a:cs typeface="Carlito"/>
              </a:rPr>
              <a:t>globe</a:t>
            </a:r>
            <a:endParaRPr sz="2700">
              <a:latin typeface="Carlito"/>
              <a:cs typeface="Carlito"/>
            </a:endParaRPr>
          </a:p>
          <a:p>
            <a:pPr marL="355600" marR="69215" indent="-342900">
              <a:lnSpc>
                <a:spcPts val="2960"/>
              </a:lnSpc>
              <a:spcBef>
                <a:spcPts val="840"/>
              </a:spcBef>
              <a:buSzPct val="66666"/>
              <a:buFont typeface="Arial"/>
              <a:buChar char="•"/>
              <a:tabLst>
                <a:tab pos="354965" algn="l"/>
                <a:tab pos="355600" algn="l"/>
              </a:tabLst>
            </a:pPr>
            <a:r>
              <a:rPr sz="2700" dirty="0">
                <a:latin typeface="Carlito"/>
                <a:cs typeface="Carlito"/>
              </a:rPr>
              <a:t>Need </a:t>
            </a:r>
            <a:r>
              <a:rPr sz="2700" spc="-5" dirty="0">
                <a:latin typeface="Carlito"/>
                <a:cs typeface="Carlito"/>
              </a:rPr>
              <a:t>for understanding </a:t>
            </a:r>
            <a:r>
              <a:rPr sz="2700" dirty="0">
                <a:latin typeface="Carlito"/>
                <a:cs typeface="Carlito"/>
              </a:rPr>
              <a:t>cross </a:t>
            </a:r>
            <a:r>
              <a:rPr sz="2700" spc="-5" dirty="0">
                <a:latin typeface="Carlito"/>
                <a:cs typeface="Carlito"/>
              </a:rPr>
              <a:t>cultural values </a:t>
            </a:r>
            <a:r>
              <a:rPr sz="2700" dirty="0">
                <a:latin typeface="Carlito"/>
                <a:cs typeface="Carlito"/>
              </a:rPr>
              <a:t>increase </a:t>
            </a:r>
            <a:r>
              <a:rPr sz="2700" spc="-5" dirty="0">
                <a:latin typeface="Carlito"/>
                <a:cs typeface="Carlito"/>
              </a:rPr>
              <a:t>due  </a:t>
            </a:r>
            <a:r>
              <a:rPr sz="2700" dirty="0">
                <a:latin typeface="Carlito"/>
                <a:cs typeface="Carlito"/>
              </a:rPr>
              <a:t>to</a:t>
            </a:r>
            <a:r>
              <a:rPr sz="2700" spc="-5" dirty="0">
                <a:latin typeface="Carlito"/>
                <a:cs typeface="Carlito"/>
              </a:rPr>
              <a:t> globalization</a:t>
            </a:r>
            <a:endParaRPr sz="2700">
              <a:latin typeface="Carlito"/>
              <a:cs typeface="Carlito"/>
            </a:endParaRPr>
          </a:p>
          <a:p>
            <a:pPr marL="355600" marR="5080" indent="-342900">
              <a:lnSpc>
                <a:spcPts val="2970"/>
              </a:lnSpc>
              <a:spcBef>
                <a:spcPts val="780"/>
              </a:spcBef>
              <a:buSzPct val="66666"/>
              <a:buFont typeface="Arial"/>
              <a:buChar char="•"/>
              <a:tabLst>
                <a:tab pos="354965" algn="l"/>
                <a:tab pos="355600" algn="l"/>
              </a:tabLst>
            </a:pPr>
            <a:r>
              <a:rPr sz="2700" dirty="0">
                <a:latin typeface="Carlito"/>
                <a:cs typeface="Carlito"/>
              </a:rPr>
              <a:t>Knowing </a:t>
            </a:r>
            <a:r>
              <a:rPr sz="2700" spc="-10" dirty="0">
                <a:latin typeface="Carlito"/>
                <a:cs typeface="Carlito"/>
              </a:rPr>
              <a:t>when </a:t>
            </a:r>
            <a:r>
              <a:rPr sz="2700" dirty="0">
                <a:latin typeface="Carlito"/>
                <a:cs typeface="Carlito"/>
              </a:rPr>
              <a:t>to listen, when to ask for </a:t>
            </a:r>
            <a:r>
              <a:rPr sz="2700" spc="-10" dirty="0">
                <a:latin typeface="Carlito"/>
                <a:cs typeface="Carlito"/>
              </a:rPr>
              <a:t>help, </a:t>
            </a:r>
            <a:r>
              <a:rPr sz="2700" dirty="0">
                <a:latin typeface="Carlito"/>
                <a:cs typeface="Carlito"/>
              </a:rPr>
              <a:t>and </a:t>
            </a:r>
            <a:r>
              <a:rPr sz="2700" spc="-55" dirty="0">
                <a:latin typeface="Carlito"/>
                <a:cs typeface="Carlito"/>
              </a:rPr>
              <a:t>when</a:t>
            </a:r>
            <a:r>
              <a:rPr sz="2700" spc="-55" dirty="0">
                <a:latin typeface="Arial"/>
                <a:cs typeface="Arial"/>
              </a:rPr>
              <a:t>—  </a:t>
            </a:r>
            <a:r>
              <a:rPr sz="2700" spc="-30" dirty="0">
                <a:latin typeface="Carlito"/>
                <a:cs typeface="Carlito"/>
              </a:rPr>
              <a:t>finally</a:t>
            </a:r>
            <a:r>
              <a:rPr sz="2700" spc="-30" dirty="0">
                <a:latin typeface="Arial"/>
                <a:cs typeface="Arial"/>
              </a:rPr>
              <a:t>—</a:t>
            </a:r>
            <a:r>
              <a:rPr sz="2700" spc="-30" dirty="0">
                <a:latin typeface="Carlito"/>
                <a:cs typeface="Carlito"/>
              </a:rPr>
              <a:t>to</a:t>
            </a:r>
            <a:r>
              <a:rPr sz="2700" spc="-20" dirty="0">
                <a:latin typeface="Carlito"/>
                <a:cs typeface="Carlito"/>
              </a:rPr>
              <a:t> </a:t>
            </a:r>
            <a:r>
              <a:rPr sz="2700" spc="-5" dirty="0">
                <a:latin typeface="Carlito"/>
                <a:cs typeface="Carlito"/>
              </a:rPr>
              <a:t>speak</a:t>
            </a:r>
            <a:endParaRPr sz="2700">
              <a:latin typeface="Carlito"/>
              <a:cs typeface="Carlito"/>
            </a:endParaRPr>
          </a:p>
          <a:p>
            <a:pPr marL="355600" marR="1048385" indent="-342900">
              <a:lnSpc>
                <a:spcPts val="2960"/>
              </a:lnSpc>
              <a:spcBef>
                <a:spcPts val="780"/>
              </a:spcBef>
              <a:buSzPct val="66666"/>
              <a:buFont typeface="Arial"/>
              <a:buChar char="•"/>
              <a:tabLst>
                <a:tab pos="354965" algn="l"/>
                <a:tab pos="355600" algn="l"/>
              </a:tabLst>
            </a:pPr>
            <a:r>
              <a:rPr sz="2700" spc="-5" dirty="0">
                <a:latin typeface="Carlito"/>
                <a:cs typeface="Carlito"/>
              </a:rPr>
              <a:t>Developing </a:t>
            </a:r>
            <a:r>
              <a:rPr sz="2700" dirty="0">
                <a:latin typeface="Carlito"/>
                <a:cs typeface="Carlito"/>
              </a:rPr>
              <a:t>effective </a:t>
            </a:r>
            <a:r>
              <a:rPr sz="2700" spc="-5" dirty="0">
                <a:latin typeface="Carlito"/>
                <a:cs typeface="Carlito"/>
              </a:rPr>
              <a:t>relationship </a:t>
            </a:r>
            <a:r>
              <a:rPr sz="2700" dirty="0">
                <a:latin typeface="Carlito"/>
                <a:cs typeface="Carlito"/>
              </a:rPr>
              <a:t>with </a:t>
            </a:r>
            <a:r>
              <a:rPr sz="2700" spc="-5" dirty="0">
                <a:latin typeface="Carlito"/>
                <a:cs typeface="Carlito"/>
              </a:rPr>
              <a:t>people </a:t>
            </a:r>
            <a:r>
              <a:rPr sz="2700" dirty="0">
                <a:latin typeface="Carlito"/>
                <a:cs typeface="Carlito"/>
              </a:rPr>
              <a:t>from  </a:t>
            </a:r>
            <a:r>
              <a:rPr sz="2700" spc="-5" dirty="0">
                <a:latin typeface="Carlito"/>
                <a:cs typeface="Carlito"/>
              </a:rPr>
              <a:t>cultures substantially different from</a:t>
            </a:r>
            <a:r>
              <a:rPr sz="2700" spc="5" dirty="0">
                <a:latin typeface="Carlito"/>
                <a:cs typeface="Carlito"/>
              </a:rPr>
              <a:t> </a:t>
            </a:r>
            <a:r>
              <a:rPr sz="2700" spc="-5" dirty="0">
                <a:latin typeface="Carlito"/>
                <a:cs typeface="Carlito"/>
              </a:rPr>
              <a:t>ours.</a:t>
            </a:r>
            <a:endParaRPr sz="2700">
              <a:latin typeface="Carlito"/>
              <a:cs typeface="Carli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8872" y="756157"/>
            <a:ext cx="3622040" cy="1942464"/>
          </a:xfrm>
          <a:custGeom>
            <a:avLst/>
            <a:gdLst/>
            <a:ahLst/>
            <a:cxnLst/>
            <a:rect l="l" t="t" r="r" b="b"/>
            <a:pathLst>
              <a:path w="3622040" h="1942464">
                <a:moveTo>
                  <a:pt x="3615550" y="611251"/>
                </a:moveTo>
                <a:lnTo>
                  <a:pt x="7620" y="611251"/>
                </a:lnTo>
                <a:lnTo>
                  <a:pt x="7620" y="1941957"/>
                </a:lnTo>
                <a:lnTo>
                  <a:pt x="3615550" y="1941957"/>
                </a:lnTo>
                <a:lnTo>
                  <a:pt x="3615550" y="611251"/>
                </a:lnTo>
                <a:close/>
              </a:path>
              <a:path w="3622040" h="1942464">
                <a:moveTo>
                  <a:pt x="3621659" y="557784"/>
                </a:moveTo>
                <a:lnTo>
                  <a:pt x="3615550" y="557784"/>
                </a:lnTo>
                <a:lnTo>
                  <a:pt x="3615550" y="0"/>
                </a:lnTo>
                <a:lnTo>
                  <a:pt x="7620" y="0"/>
                </a:lnTo>
                <a:lnTo>
                  <a:pt x="7620" y="557784"/>
                </a:lnTo>
                <a:lnTo>
                  <a:pt x="0" y="557784"/>
                </a:lnTo>
                <a:lnTo>
                  <a:pt x="0" y="598932"/>
                </a:lnTo>
                <a:lnTo>
                  <a:pt x="7620" y="598932"/>
                </a:lnTo>
                <a:lnTo>
                  <a:pt x="3615550" y="598932"/>
                </a:lnTo>
                <a:lnTo>
                  <a:pt x="3621659" y="598932"/>
                </a:lnTo>
                <a:lnTo>
                  <a:pt x="3621659" y="557784"/>
                </a:lnTo>
                <a:close/>
              </a:path>
            </a:pathLst>
          </a:custGeom>
          <a:solidFill>
            <a:srgbClr val="8EB4E2"/>
          </a:solidFill>
        </p:spPr>
        <p:txBody>
          <a:bodyPr wrap="square" lIns="0" tIns="0" rIns="0" bIns="0" rtlCol="0"/>
          <a:lstStyle/>
          <a:p>
            <a:endParaRPr/>
          </a:p>
        </p:txBody>
      </p:sp>
      <p:sp>
        <p:nvSpPr>
          <p:cNvPr id="3" name="object 3"/>
          <p:cNvSpPr/>
          <p:nvPr/>
        </p:nvSpPr>
        <p:spPr>
          <a:xfrm>
            <a:off x="118871" y="2656967"/>
            <a:ext cx="3622040" cy="41275"/>
          </a:xfrm>
          <a:custGeom>
            <a:avLst/>
            <a:gdLst/>
            <a:ahLst/>
            <a:cxnLst/>
            <a:rect l="l" t="t" r="r" b="b"/>
            <a:pathLst>
              <a:path w="3622040" h="41275">
                <a:moveTo>
                  <a:pt x="3621659" y="0"/>
                </a:moveTo>
                <a:lnTo>
                  <a:pt x="0" y="0"/>
                </a:lnTo>
                <a:lnTo>
                  <a:pt x="0" y="41148"/>
                </a:lnTo>
                <a:lnTo>
                  <a:pt x="3621659" y="41148"/>
                </a:lnTo>
                <a:lnTo>
                  <a:pt x="3621659" y="0"/>
                </a:lnTo>
                <a:close/>
              </a:path>
            </a:pathLst>
          </a:custGeom>
          <a:solidFill>
            <a:srgbClr val="8EB4E2"/>
          </a:solidFill>
        </p:spPr>
        <p:txBody>
          <a:bodyPr wrap="square" lIns="0" tIns="0" rIns="0" bIns="0" rtlCol="0"/>
          <a:lstStyle/>
          <a:p>
            <a:endParaRPr/>
          </a:p>
        </p:txBody>
      </p:sp>
      <p:graphicFrame>
        <p:nvGraphicFramePr>
          <p:cNvPr id="4" name="object 4"/>
          <p:cNvGraphicFramePr>
            <a:graphicFrameLocks noGrp="1"/>
          </p:cNvGraphicFramePr>
          <p:nvPr/>
        </p:nvGraphicFramePr>
        <p:xfrm>
          <a:off x="112776" y="756158"/>
          <a:ext cx="8879839" cy="1941956"/>
        </p:xfrm>
        <a:graphic>
          <a:graphicData uri="http://schemas.openxmlformats.org/drawingml/2006/table">
            <a:tbl>
              <a:tblPr firstRow="1" bandRow="1">
                <a:tableStyleId>{2D5ABB26-0587-4C30-8999-92F81FD0307C}</a:tableStyleId>
              </a:tblPr>
              <a:tblGrid>
                <a:gridCol w="3621404">
                  <a:extLst>
                    <a:ext uri="{9D8B030D-6E8A-4147-A177-3AD203B41FA5}">
                      <a16:colId xmlns:a16="http://schemas.microsoft.com/office/drawing/2014/main" val="20000"/>
                    </a:ext>
                  </a:extLst>
                </a:gridCol>
                <a:gridCol w="5258435">
                  <a:extLst>
                    <a:ext uri="{9D8B030D-6E8A-4147-A177-3AD203B41FA5}">
                      <a16:colId xmlns:a16="http://schemas.microsoft.com/office/drawing/2014/main" val="20001"/>
                    </a:ext>
                  </a:extLst>
                </a:gridCol>
              </a:tblGrid>
              <a:tr h="605091">
                <a:tc>
                  <a:txBody>
                    <a:bodyPr/>
                    <a:lstStyle/>
                    <a:p>
                      <a:pPr marL="68580">
                        <a:lnSpc>
                          <a:spcPct val="100000"/>
                        </a:lnSpc>
                        <a:spcBef>
                          <a:spcPts val="1345"/>
                        </a:spcBef>
                      </a:pPr>
                      <a:r>
                        <a:rPr sz="2400" b="1" spc="-5" dirty="0">
                          <a:solidFill>
                            <a:srgbClr val="C00000"/>
                          </a:solidFill>
                          <a:latin typeface="Carlito"/>
                          <a:cs typeface="Carlito"/>
                        </a:rPr>
                        <a:t>Telephone, </a:t>
                      </a:r>
                      <a:r>
                        <a:rPr sz="2400" b="1" dirty="0">
                          <a:solidFill>
                            <a:srgbClr val="C00000"/>
                          </a:solidFill>
                          <a:latin typeface="Carlito"/>
                          <a:cs typeface="Carlito"/>
                        </a:rPr>
                        <a:t>mobile</a:t>
                      </a:r>
                      <a:r>
                        <a:rPr sz="2400" b="1" spc="-25" dirty="0">
                          <a:solidFill>
                            <a:srgbClr val="C00000"/>
                          </a:solidFill>
                          <a:latin typeface="Carlito"/>
                          <a:cs typeface="Carlito"/>
                        </a:rPr>
                        <a:t> </a:t>
                      </a:r>
                      <a:r>
                        <a:rPr sz="2400" b="1" spc="-5" dirty="0">
                          <a:solidFill>
                            <a:srgbClr val="C00000"/>
                          </a:solidFill>
                          <a:latin typeface="Carlito"/>
                          <a:cs typeface="Carlito"/>
                        </a:rPr>
                        <a:t>phone</a:t>
                      </a:r>
                      <a:endParaRPr sz="2400">
                        <a:latin typeface="Carlito"/>
                        <a:cs typeface="Carlito"/>
                      </a:endParaRPr>
                    </a:p>
                  </a:txBody>
                  <a:tcPr marL="0" marR="0" marT="170815" marB="0">
                    <a:lnL w="12700">
                      <a:solidFill>
                        <a:srgbClr val="FFFFFF"/>
                      </a:solidFill>
                      <a:prstDash val="solid"/>
                    </a:lnL>
                    <a:lnR w="12700">
                      <a:solidFill>
                        <a:srgbClr val="FFFFFF"/>
                      </a:solidFill>
                      <a:prstDash val="solid"/>
                    </a:lnR>
                    <a:lnB w="12700">
                      <a:solidFill>
                        <a:srgbClr val="FFFFFF"/>
                      </a:solidFill>
                      <a:prstDash val="solid"/>
                    </a:lnB>
                    <a:solidFill>
                      <a:srgbClr val="8EB4E2"/>
                    </a:solidFill>
                  </a:tcPr>
                </a:tc>
                <a:tc>
                  <a:txBody>
                    <a:bodyPr/>
                    <a:lstStyle/>
                    <a:p>
                      <a:pPr marL="68580">
                        <a:lnSpc>
                          <a:spcPct val="100000"/>
                        </a:lnSpc>
                        <a:spcBef>
                          <a:spcPts val="1345"/>
                        </a:spcBef>
                      </a:pPr>
                      <a:r>
                        <a:rPr sz="2400" dirty="0">
                          <a:latin typeface="Carlito"/>
                          <a:cs typeface="Carlito"/>
                        </a:rPr>
                        <a:t>Increased </a:t>
                      </a:r>
                      <a:r>
                        <a:rPr sz="2400" spc="-5" dirty="0">
                          <a:latin typeface="Carlito"/>
                          <a:cs typeface="Carlito"/>
                        </a:rPr>
                        <a:t>and </a:t>
                      </a:r>
                      <a:r>
                        <a:rPr sz="2400" dirty="0">
                          <a:latin typeface="Carlito"/>
                          <a:cs typeface="Carlito"/>
                        </a:rPr>
                        <a:t>easier access to</a:t>
                      </a:r>
                      <a:r>
                        <a:rPr sz="2400" spc="-75" dirty="0">
                          <a:latin typeface="Carlito"/>
                          <a:cs typeface="Carlito"/>
                        </a:rPr>
                        <a:t> </a:t>
                      </a:r>
                      <a:r>
                        <a:rPr sz="2400" spc="-5" dirty="0">
                          <a:latin typeface="Carlito"/>
                          <a:cs typeface="Carlito"/>
                        </a:rPr>
                        <a:t>telephone</a:t>
                      </a:r>
                      <a:endParaRPr sz="2400">
                        <a:latin typeface="Carlito"/>
                        <a:cs typeface="Carlito"/>
                      </a:endParaRPr>
                    </a:p>
                  </a:txBody>
                  <a:tcPr marL="0" marR="0" marT="170815" marB="0">
                    <a:lnL w="12700">
                      <a:solidFill>
                        <a:srgbClr val="FFFFFF"/>
                      </a:solidFill>
                      <a:prstDash val="solid"/>
                    </a:lnL>
                    <a:lnR w="12700">
                      <a:solidFill>
                        <a:srgbClr val="FFFFFF"/>
                      </a:solidFill>
                      <a:prstDash val="solid"/>
                    </a:lnR>
                    <a:lnB w="12700">
                      <a:solidFill>
                        <a:srgbClr val="FFFFFF"/>
                      </a:solidFill>
                      <a:prstDash val="solid"/>
                    </a:lnB>
                    <a:solidFill>
                      <a:srgbClr val="E9EBF3"/>
                    </a:solidFill>
                  </a:tcPr>
                </a:tc>
                <a:extLst>
                  <a:ext uri="{0D108BD9-81ED-4DB2-BD59-A6C34878D82A}">
                    <a16:rowId xmlns:a16="http://schemas.microsoft.com/office/drawing/2014/main" val="10000"/>
                  </a:ext>
                </a:extLst>
              </a:tr>
              <a:tr h="1336865">
                <a:tc>
                  <a:txBody>
                    <a:bodyPr/>
                    <a:lstStyle/>
                    <a:p>
                      <a:pPr marL="68580" marR="20955">
                        <a:lnSpc>
                          <a:spcPct val="101800"/>
                        </a:lnSpc>
                        <a:spcBef>
                          <a:spcPts val="665"/>
                        </a:spcBef>
                        <a:tabLst>
                          <a:tab pos="1276350" algn="l"/>
                          <a:tab pos="2771140" algn="l"/>
                        </a:tabLst>
                      </a:pPr>
                      <a:r>
                        <a:rPr sz="2400" b="1" spc="-5" dirty="0">
                          <a:solidFill>
                            <a:srgbClr val="C00000"/>
                          </a:solidFill>
                          <a:latin typeface="Carlito"/>
                          <a:cs typeface="Carlito"/>
                        </a:rPr>
                        <a:t>Vir</a:t>
                      </a:r>
                      <a:r>
                        <a:rPr sz="2400" b="1" spc="-15" dirty="0">
                          <a:solidFill>
                            <a:srgbClr val="C00000"/>
                          </a:solidFill>
                          <a:latin typeface="Carlito"/>
                          <a:cs typeface="Carlito"/>
                        </a:rPr>
                        <a:t>t</a:t>
                      </a:r>
                      <a:r>
                        <a:rPr sz="2400" b="1" dirty="0">
                          <a:solidFill>
                            <a:srgbClr val="C00000"/>
                          </a:solidFill>
                          <a:latin typeface="Carlito"/>
                          <a:cs typeface="Carlito"/>
                        </a:rPr>
                        <a:t>ual	</a:t>
                      </a:r>
                      <a:r>
                        <a:rPr sz="2400" b="1" spc="10" dirty="0">
                          <a:solidFill>
                            <a:srgbClr val="C00000"/>
                          </a:solidFill>
                          <a:latin typeface="Carlito"/>
                          <a:cs typeface="Carlito"/>
                        </a:rPr>
                        <a:t>M</a:t>
                      </a:r>
                      <a:r>
                        <a:rPr sz="2400" b="1" spc="-5" dirty="0">
                          <a:solidFill>
                            <a:srgbClr val="C00000"/>
                          </a:solidFill>
                          <a:latin typeface="Carlito"/>
                          <a:cs typeface="Carlito"/>
                        </a:rPr>
                        <a:t>e</a:t>
                      </a:r>
                      <a:r>
                        <a:rPr sz="2400" b="1" spc="5" dirty="0">
                          <a:solidFill>
                            <a:srgbClr val="C00000"/>
                          </a:solidFill>
                          <a:latin typeface="Carlito"/>
                          <a:cs typeface="Carlito"/>
                        </a:rPr>
                        <a:t>e</a:t>
                      </a:r>
                      <a:r>
                        <a:rPr sz="2400" b="1" dirty="0">
                          <a:solidFill>
                            <a:srgbClr val="C00000"/>
                          </a:solidFill>
                          <a:latin typeface="Carlito"/>
                          <a:cs typeface="Carlito"/>
                        </a:rPr>
                        <a:t>t</a:t>
                      </a:r>
                      <a:r>
                        <a:rPr sz="2400" b="1" spc="-10" dirty="0">
                          <a:solidFill>
                            <a:srgbClr val="C00000"/>
                          </a:solidFill>
                          <a:latin typeface="Carlito"/>
                          <a:cs typeface="Carlito"/>
                        </a:rPr>
                        <a:t>i</a:t>
                      </a:r>
                      <a:r>
                        <a:rPr sz="2400" b="1" dirty="0">
                          <a:solidFill>
                            <a:srgbClr val="C00000"/>
                          </a:solidFill>
                          <a:latin typeface="Carlito"/>
                          <a:cs typeface="Carlito"/>
                        </a:rPr>
                        <a:t>ng,	</a:t>
                      </a:r>
                      <a:r>
                        <a:rPr sz="2400" b="1" spc="-5" dirty="0">
                          <a:solidFill>
                            <a:srgbClr val="C00000"/>
                          </a:solidFill>
                          <a:latin typeface="Carlito"/>
                          <a:cs typeface="Carlito"/>
                        </a:rPr>
                        <a:t>virt</a:t>
                      </a:r>
                      <a:r>
                        <a:rPr sz="2400" b="1" spc="-10" dirty="0">
                          <a:solidFill>
                            <a:srgbClr val="C00000"/>
                          </a:solidFill>
                          <a:latin typeface="Carlito"/>
                          <a:cs typeface="Carlito"/>
                        </a:rPr>
                        <a:t>u</a:t>
                      </a:r>
                      <a:r>
                        <a:rPr sz="2400" b="1" dirty="0">
                          <a:solidFill>
                            <a:srgbClr val="C00000"/>
                          </a:solidFill>
                          <a:latin typeface="Carlito"/>
                          <a:cs typeface="Carlito"/>
                        </a:rPr>
                        <a:t>al  </a:t>
                      </a:r>
                      <a:r>
                        <a:rPr sz="2400" b="1" spc="-5" dirty="0">
                          <a:solidFill>
                            <a:srgbClr val="C00000"/>
                          </a:solidFill>
                          <a:latin typeface="Carlito"/>
                          <a:cs typeface="Carlito"/>
                        </a:rPr>
                        <a:t>reality,</a:t>
                      </a:r>
                      <a:r>
                        <a:rPr sz="2400" b="1" dirty="0">
                          <a:solidFill>
                            <a:srgbClr val="C00000"/>
                          </a:solidFill>
                          <a:latin typeface="Carlito"/>
                          <a:cs typeface="Carlito"/>
                        </a:rPr>
                        <a:t> </a:t>
                      </a:r>
                      <a:r>
                        <a:rPr sz="2400" b="1" spc="-5" dirty="0">
                          <a:solidFill>
                            <a:srgbClr val="C00000"/>
                          </a:solidFill>
                          <a:latin typeface="Carlito"/>
                          <a:cs typeface="Carlito"/>
                        </a:rPr>
                        <a:t>tele-medicine</a:t>
                      </a:r>
                      <a:endParaRPr sz="2400">
                        <a:latin typeface="Carlito"/>
                        <a:cs typeface="Carlito"/>
                      </a:endParaRPr>
                    </a:p>
                  </a:txBody>
                  <a:tcPr marL="0" marR="0" marT="84455" marB="0">
                    <a:lnR w="12700">
                      <a:solidFill>
                        <a:srgbClr val="FFFFFF"/>
                      </a:solidFill>
                      <a:prstDash val="solid"/>
                    </a:lnR>
                    <a:lnT w="12700">
                      <a:solidFill>
                        <a:srgbClr val="FFFFFF"/>
                      </a:solidFill>
                      <a:prstDash val="solid"/>
                    </a:lnT>
                    <a:solidFill>
                      <a:srgbClr val="8EB4E2"/>
                    </a:solidFill>
                  </a:tcPr>
                </a:tc>
                <a:tc>
                  <a:txBody>
                    <a:bodyPr/>
                    <a:lstStyle/>
                    <a:p>
                      <a:pPr marL="68580" marR="185420">
                        <a:lnSpc>
                          <a:spcPct val="101899"/>
                        </a:lnSpc>
                        <a:spcBef>
                          <a:spcPts val="665"/>
                        </a:spcBef>
                      </a:pPr>
                      <a:r>
                        <a:rPr sz="2400" spc="-5" dirty="0">
                          <a:latin typeface="Carlito"/>
                          <a:cs typeface="Carlito"/>
                        </a:rPr>
                        <a:t>Less need of physical presence </a:t>
                      </a:r>
                      <a:r>
                        <a:rPr sz="2400" dirty="0">
                          <a:latin typeface="Carlito"/>
                          <a:cs typeface="Carlito"/>
                        </a:rPr>
                        <a:t>in  meeting, </a:t>
                      </a:r>
                      <a:r>
                        <a:rPr sz="2400" spc="-5" dirty="0">
                          <a:latin typeface="Carlito"/>
                          <a:cs typeface="Carlito"/>
                        </a:rPr>
                        <a:t>distance medicine services </a:t>
                      </a:r>
                      <a:r>
                        <a:rPr sz="2400" dirty="0">
                          <a:latin typeface="Carlito"/>
                          <a:cs typeface="Carlito"/>
                        </a:rPr>
                        <a:t>and  remote </a:t>
                      </a:r>
                      <a:r>
                        <a:rPr sz="2400" spc="-5" dirty="0">
                          <a:latin typeface="Carlito"/>
                          <a:cs typeface="Carlito"/>
                        </a:rPr>
                        <a:t>controlled operation</a:t>
                      </a:r>
                      <a:r>
                        <a:rPr sz="2400" spc="-15" dirty="0">
                          <a:latin typeface="Carlito"/>
                          <a:cs typeface="Carlito"/>
                        </a:rPr>
                        <a:t> </a:t>
                      </a:r>
                      <a:r>
                        <a:rPr sz="2400" spc="-5" dirty="0">
                          <a:latin typeface="Carlito"/>
                          <a:cs typeface="Carlito"/>
                        </a:rPr>
                        <a:t>possible</a:t>
                      </a:r>
                      <a:endParaRPr sz="2400" dirty="0">
                        <a:latin typeface="Carlito"/>
                        <a:cs typeface="Carlito"/>
                      </a:endParaRPr>
                    </a:p>
                  </a:txBody>
                  <a:tcPr marL="0" marR="0" marT="84455" marB="0">
                    <a:lnL w="12700">
                      <a:solidFill>
                        <a:srgbClr val="FFFFFF"/>
                      </a:solidFill>
                      <a:prstDash val="solid"/>
                    </a:lnL>
                    <a:lnR w="12700">
                      <a:solidFill>
                        <a:srgbClr val="FFFFFF"/>
                      </a:solidFill>
                      <a:prstDash val="solid"/>
                    </a:lnR>
                    <a:lnT w="12700">
                      <a:solidFill>
                        <a:srgbClr val="FFFFFF"/>
                      </a:solidFill>
                      <a:prstDash val="solid"/>
                    </a:lnT>
                    <a:solidFill>
                      <a:srgbClr val="D0D7E7"/>
                    </a:solidFill>
                  </a:tcPr>
                </a:tc>
                <a:extLst>
                  <a:ext uri="{0D108BD9-81ED-4DB2-BD59-A6C34878D82A}">
                    <a16:rowId xmlns:a16="http://schemas.microsoft.com/office/drawing/2014/main" val="10001"/>
                  </a:ext>
                </a:extLst>
              </a:tr>
            </a:tbl>
          </a:graphicData>
        </a:graphic>
      </p:graphicFrame>
      <p:sp>
        <p:nvSpPr>
          <p:cNvPr id="5" name="object 5"/>
          <p:cNvSpPr txBox="1"/>
          <p:nvPr/>
        </p:nvSpPr>
        <p:spPr>
          <a:xfrm>
            <a:off x="727963" y="2685414"/>
            <a:ext cx="596265" cy="360680"/>
          </a:xfrm>
          <a:prstGeom prst="rect">
            <a:avLst/>
          </a:prstGeom>
        </p:spPr>
        <p:txBody>
          <a:bodyPr vert="horz" wrap="square" lIns="0" tIns="12065" rIns="0" bIns="0" rtlCol="0">
            <a:spAutoFit/>
          </a:bodyPr>
          <a:lstStyle/>
          <a:p>
            <a:pPr marL="12700">
              <a:lnSpc>
                <a:spcPct val="100000"/>
              </a:lnSpc>
              <a:spcBef>
                <a:spcPts val="95"/>
              </a:spcBef>
            </a:pPr>
            <a:r>
              <a:rPr sz="2200" b="1" spc="-5" dirty="0">
                <a:latin typeface="Carlito"/>
                <a:cs typeface="Carlito"/>
              </a:rPr>
              <a:t>1.3</a:t>
            </a:r>
            <a:r>
              <a:rPr sz="2200" b="1" spc="-75" dirty="0">
                <a:latin typeface="Carlito"/>
                <a:cs typeface="Carlito"/>
              </a:rPr>
              <a:t> </a:t>
            </a:r>
            <a:r>
              <a:rPr sz="2200" b="1" spc="-5" dirty="0">
                <a:latin typeface="Carlito"/>
                <a:cs typeface="Carlito"/>
              </a:rPr>
              <a:t>d</a:t>
            </a:r>
            <a:endParaRPr sz="2200">
              <a:latin typeface="Carlito"/>
              <a:cs typeface="Carlito"/>
            </a:endParaRPr>
          </a:p>
        </p:txBody>
      </p:sp>
      <p:sp>
        <p:nvSpPr>
          <p:cNvPr id="6" name="object 6"/>
          <p:cNvSpPr txBox="1">
            <a:spLocks noGrp="1"/>
          </p:cNvSpPr>
          <p:nvPr>
            <p:ph type="title"/>
          </p:nvPr>
        </p:nvSpPr>
        <p:spPr>
          <a:xfrm>
            <a:off x="1324228" y="2705270"/>
            <a:ext cx="7268845" cy="360680"/>
          </a:xfrm>
          <a:prstGeom prst="rect">
            <a:avLst/>
          </a:prstGeom>
        </p:spPr>
        <p:txBody>
          <a:bodyPr vert="horz" wrap="square" lIns="0" tIns="12065" rIns="0" bIns="0" rtlCol="0">
            <a:spAutoFit/>
          </a:bodyPr>
          <a:lstStyle/>
          <a:p>
            <a:pPr marL="12700">
              <a:lnSpc>
                <a:spcPct val="100000"/>
              </a:lnSpc>
              <a:spcBef>
                <a:spcPts val="95"/>
              </a:spcBef>
            </a:pPr>
            <a:r>
              <a:rPr sz="2200" b="1" spc="-5" dirty="0">
                <a:latin typeface="Carlito"/>
                <a:cs typeface="Carlito"/>
              </a:rPr>
              <a:t>Impact on Information Generation, Storage and</a:t>
            </a:r>
            <a:r>
              <a:rPr sz="2200" b="1" spc="70" dirty="0">
                <a:latin typeface="Carlito"/>
                <a:cs typeface="Carlito"/>
              </a:rPr>
              <a:t> </a:t>
            </a:r>
            <a:r>
              <a:rPr sz="2200" b="1" spc="-5" dirty="0">
                <a:latin typeface="Carlito"/>
                <a:cs typeface="Carlito"/>
              </a:rPr>
              <a:t>Dissemination</a:t>
            </a:r>
            <a:endParaRPr sz="2200">
              <a:latin typeface="Carlito"/>
              <a:cs typeface="Carlito"/>
            </a:endParaRPr>
          </a:p>
        </p:txBody>
      </p:sp>
      <p:grpSp>
        <p:nvGrpSpPr>
          <p:cNvPr id="7" name="object 7"/>
          <p:cNvGrpSpPr/>
          <p:nvPr/>
        </p:nvGrpSpPr>
        <p:grpSpPr>
          <a:xfrm>
            <a:off x="164592" y="3091256"/>
            <a:ext cx="8833485" cy="2665095"/>
            <a:chOff x="164592" y="3091256"/>
            <a:chExt cx="8833485" cy="2665095"/>
          </a:xfrm>
        </p:grpSpPr>
        <p:sp>
          <p:nvSpPr>
            <p:cNvPr id="8" name="object 8"/>
            <p:cNvSpPr/>
            <p:nvPr/>
          </p:nvSpPr>
          <p:spPr>
            <a:xfrm>
              <a:off x="164592" y="3091256"/>
              <a:ext cx="2198370" cy="488315"/>
            </a:xfrm>
            <a:custGeom>
              <a:avLst/>
              <a:gdLst/>
              <a:ahLst/>
              <a:cxnLst/>
              <a:rect l="l" t="t" r="r" b="b"/>
              <a:pathLst>
                <a:path w="2198370" h="488314">
                  <a:moveTo>
                    <a:pt x="2197862" y="0"/>
                  </a:moveTo>
                  <a:lnTo>
                    <a:pt x="0" y="0"/>
                  </a:lnTo>
                  <a:lnTo>
                    <a:pt x="0" y="487984"/>
                  </a:lnTo>
                  <a:lnTo>
                    <a:pt x="2197862" y="487984"/>
                  </a:lnTo>
                  <a:lnTo>
                    <a:pt x="2197862" y="0"/>
                  </a:lnTo>
                  <a:close/>
                </a:path>
              </a:pathLst>
            </a:custGeom>
            <a:solidFill>
              <a:srgbClr val="8EB4E2"/>
            </a:solidFill>
          </p:spPr>
          <p:txBody>
            <a:bodyPr wrap="square" lIns="0" tIns="0" rIns="0" bIns="0" rtlCol="0"/>
            <a:lstStyle/>
            <a:p>
              <a:endParaRPr/>
            </a:p>
          </p:txBody>
        </p:sp>
        <p:sp>
          <p:nvSpPr>
            <p:cNvPr id="9" name="object 9"/>
            <p:cNvSpPr/>
            <p:nvPr/>
          </p:nvSpPr>
          <p:spPr>
            <a:xfrm>
              <a:off x="2374646" y="3091256"/>
              <a:ext cx="6623050" cy="488315"/>
            </a:xfrm>
            <a:custGeom>
              <a:avLst/>
              <a:gdLst/>
              <a:ahLst/>
              <a:cxnLst/>
              <a:rect l="l" t="t" r="r" b="b"/>
              <a:pathLst>
                <a:path w="6623050" h="488314">
                  <a:moveTo>
                    <a:pt x="6623050" y="0"/>
                  </a:moveTo>
                  <a:lnTo>
                    <a:pt x="0" y="0"/>
                  </a:lnTo>
                  <a:lnTo>
                    <a:pt x="0" y="487984"/>
                  </a:lnTo>
                  <a:lnTo>
                    <a:pt x="6623050" y="487984"/>
                  </a:lnTo>
                  <a:lnTo>
                    <a:pt x="6623050" y="0"/>
                  </a:lnTo>
                  <a:close/>
                </a:path>
              </a:pathLst>
            </a:custGeom>
            <a:solidFill>
              <a:srgbClr val="4F81BC"/>
            </a:solidFill>
          </p:spPr>
          <p:txBody>
            <a:bodyPr wrap="square" lIns="0" tIns="0" rIns="0" bIns="0" rtlCol="0"/>
            <a:lstStyle/>
            <a:p>
              <a:endParaRPr/>
            </a:p>
          </p:txBody>
        </p:sp>
        <p:sp>
          <p:nvSpPr>
            <p:cNvPr id="10" name="object 10"/>
            <p:cNvSpPr/>
            <p:nvPr/>
          </p:nvSpPr>
          <p:spPr>
            <a:xfrm>
              <a:off x="164592" y="3615816"/>
              <a:ext cx="2198370" cy="2140585"/>
            </a:xfrm>
            <a:custGeom>
              <a:avLst/>
              <a:gdLst/>
              <a:ahLst/>
              <a:cxnLst/>
              <a:rect l="l" t="t" r="r" b="b"/>
              <a:pathLst>
                <a:path w="2198370" h="2140585">
                  <a:moveTo>
                    <a:pt x="2197862" y="1347546"/>
                  </a:moveTo>
                  <a:lnTo>
                    <a:pt x="0" y="1347546"/>
                  </a:lnTo>
                  <a:lnTo>
                    <a:pt x="0" y="2140026"/>
                  </a:lnTo>
                  <a:lnTo>
                    <a:pt x="2197862" y="2140026"/>
                  </a:lnTo>
                  <a:lnTo>
                    <a:pt x="2197862" y="1347546"/>
                  </a:lnTo>
                  <a:close/>
                </a:path>
                <a:path w="2198370" h="2140585">
                  <a:moveTo>
                    <a:pt x="2197862" y="499948"/>
                  </a:moveTo>
                  <a:lnTo>
                    <a:pt x="0" y="499948"/>
                  </a:lnTo>
                  <a:lnTo>
                    <a:pt x="0" y="1336929"/>
                  </a:lnTo>
                  <a:lnTo>
                    <a:pt x="2197862" y="1336929"/>
                  </a:lnTo>
                  <a:lnTo>
                    <a:pt x="2197862" y="499948"/>
                  </a:lnTo>
                  <a:close/>
                </a:path>
                <a:path w="2198370" h="2140585">
                  <a:moveTo>
                    <a:pt x="2197862" y="0"/>
                  </a:moveTo>
                  <a:lnTo>
                    <a:pt x="0" y="0"/>
                  </a:lnTo>
                  <a:lnTo>
                    <a:pt x="0" y="487680"/>
                  </a:lnTo>
                  <a:lnTo>
                    <a:pt x="2197862" y="487680"/>
                  </a:lnTo>
                  <a:lnTo>
                    <a:pt x="2197862" y="0"/>
                  </a:lnTo>
                  <a:close/>
                </a:path>
              </a:pathLst>
            </a:custGeom>
            <a:solidFill>
              <a:srgbClr val="8EB4E2"/>
            </a:solidFill>
          </p:spPr>
          <p:txBody>
            <a:bodyPr wrap="square" lIns="0" tIns="0" rIns="0" bIns="0" rtlCol="0"/>
            <a:lstStyle/>
            <a:p>
              <a:endParaRPr/>
            </a:p>
          </p:txBody>
        </p:sp>
      </p:grpSp>
      <p:graphicFrame>
        <p:nvGraphicFramePr>
          <p:cNvPr id="11" name="object 11"/>
          <p:cNvGraphicFramePr>
            <a:graphicFrameLocks noGrp="1"/>
          </p:cNvGraphicFramePr>
          <p:nvPr>
            <p:extLst>
              <p:ext uri="{D42A27DB-BD31-4B8C-83A1-F6EECF244321}">
                <p14:modId xmlns:p14="http://schemas.microsoft.com/office/powerpoint/2010/main" val="1313234980"/>
              </p:ext>
            </p:extLst>
          </p:nvPr>
        </p:nvGraphicFramePr>
        <p:xfrm>
          <a:off x="164592" y="3126615"/>
          <a:ext cx="8833485" cy="2664585"/>
        </p:xfrm>
        <a:graphic>
          <a:graphicData uri="http://schemas.openxmlformats.org/drawingml/2006/table">
            <a:tbl>
              <a:tblPr firstRow="1" bandRow="1">
                <a:tableStyleId>{2D5ABB26-0587-4C30-8999-92F81FD0307C}</a:tableStyleId>
              </a:tblPr>
              <a:tblGrid>
                <a:gridCol w="2204085">
                  <a:extLst>
                    <a:ext uri="{9D8B030D-6E8A-4147-A177-3AD203B41FA5}">
                      <a16:colId xmlns:a16="http://schemas.microsoft.com/office/drawing/2014/main" val="20000"/>
                    </a:ext>
                  </a:extLst>
                </a:gridCol>
                <a:gridCol w="6629400">
                  <a:extLst>
                    <a:ext uri="{9D8B030D-6E8A-4147-A177-3AD203B41FA5}">
                      <a16:colId xmlns:a16="http://schemas.microsoft.com/office/drawing/2014/main" val="20001"/>
                    </a:ext>
                  </a:extLst>
                </a:gridCol>
              </a:tblGrid>
              <a:tr h="506272">
                <a:tc>
                  <a:txBody>
                    <a:bodyPr/>
                    <a:lstStyle/>
                    <a:p>
                      <a:pPr marL="62230">
                        <a:lnSpc>
                          <a:spcPct val="100000"/>
                        </a:lnSpc>
                        <a:spcBef>
                          <a:spcPts val="615"/>
                        </a:spcBef>
                      </a:pPr>
                      <a:r>
                        <a:rPr sz="2000" b="1" spc="-5" dirty="0">
                          <a:solidFill>
                            <a:srgbClr val="C00000"/>
                          </a:solidFill>
                          <a:latin typeface="Carlito"/>
                          <a:cs typeface="Carlito"/>
                        </a:rPr>
                        <a:t>Impact on</a:t>
                      </a:r>
                      <a:endParaRPr sz="2000">
                        <a:latin typeface="Carlito"/>
                        <a:cs typeface="Carlito"/>
                      </a:endParaRPr>
                    </a:p>
                  </a:txBody>
                  <a:tcPr marL="0" marR="0" marT="78105" marB="0">
                    <a:lnR w="12700">
                      <a:solidFill>
                        <a:srgbClr val="FFFFFF"/>
                      </a:solidFill>
                      <a:prstDash val="solid"/>
                    </a:lnR>
                    <a:lnB w="38100">
                      <a:solidFill>
                        <a:srgbClr val="FFFFFF"/>
                      </a:solidFill>
                      <a:prstDash val="solid"/>
                    </a:lnB>
                    <a:solidFill>
                      <a:srgbClr val="8EB4E2"/>
                    </a:solidFill>
                  </a:tcPr>
                </a:tc>
                <a:tc>
                  <a:txBody>
                    <a:bodyPr/>
                    <a:lstStyle/>
                    <a:p>
                      <a:pPr marL="68580">
                        <a:lnSpc>
                          <a:spcPct val="100000"/>
                        </a:lnSpc>
                        <a:spcBef>
                          <a:spcPts val="615"/>
                        </a:spcBef>
                      </a:pPr>
                      <a:r>
                        <a:rPr sz="2000" b="1" spc="-5" dirty="0">
                          <a:solidFill>
                            <a:srgbClr val="FFFFFF"/>
                          </a:solidFill>
                          <a:latin typeface="Carlito"/>
                          <a:cs typeface="Carlito"/>
                        </a:rPr>
                        <a:t>Impact</a:t>
                      </a:r>
                      <a:endParaRPr sz="2000">
                        <a:latin typeface="Carlito"/>
                        <a:cs typeface="Carlito"/>
                      </a:endParaRPr>
                    </a:p>
                  </a:txBody>
                  <a:tcPr marL="0" marR="0" marT="78105" marB="0">
                    <a:lnL w="12700">
                      <a:solidFill>
                        <a:srgbClr val="FFFFFF"/>
                      </a:solidFill>
                      <a:prstDash val="solid"/>
                    </a:lnL>
                    <a:lnB w="38100">
                      <a:solidFill>
                        <a:srgbClr val="FFFFFF"/>
                      </a:solidFill>
                      <a:prstDash val="solid"/>
                    </a:lnB>
                    <a:solidFill>
                      <a:srgbClr val="4F81BC"/>
                    </a:solidFill>
                  </a:tcPr>
                </a:tc>
                <a:extLst>
                  <a:ext uri="{0D108BD9-81ED-4DB2-BD59-A6C34878D82A}">
                    <a16:rowId xmlns:a16="http://schemas.microsoft.com/office/drawing/2014/main" val="10000"/>
                  </a:ext>
                </a:extLst>
              </a:tr>
              <a:tr h="512102">
                <a:tc>
                  <a:txBody>
                    <a:bodyPr/>
                    <a:lstStyle/>
                    <a:p>
                      <a:pPr marL="62230">
                        <a:lnSpc>
                          <a:spcPct val="100000"/>
                        </a:lnSpc>
                        <a:spcBef>
                          <a:spcPts val="760"/>
                        </a:spcBef>
                      </a:pPr>
                      <a:r>
                        <a:rPr sz="2000" b="1" spc="-5" dirty="0">
                          <a:solidFill>
                            <a:srgbClr val="C00000"/>
                          </a:solidFill>
                          <a:latin typeface="Carlito"/>
                          <a:cs typeface="Carlito"/>
                        </a:rPr>
                        <a:t>Information</a:t>
                      </a:r>
                      <a:r>
                        <a:rPr sz="2000" b="1" spc="-10" dirty="0">
                          <a:solidFill>
                            <a:srgbClr val="C00000"/>
                          </a:solidFill>
                          <a:latin typeface="Carlito"/>
                          <a:cs typeface="Carlito"/>
                        </a:rPr>
                        <a:t> </a:t>
                      </a:r>
                      <a:r>
                        <a:rPr sz="2000" b="1" spc="-5" dirty="0">
                          <a:solidFill>
                            <a:srgbClr val="C00000"/>
                          </a:solidFill>
                          <a:latin typeface="Carlito"/>
                          <a:cs typeface="Carlito"/>
                        </a:rPr>
                        <a:t>access</a:t>
                      </a:r>
                      <a:endParaRPr sz="2000">
                        <a:latin typeface="Carlito"/>
                        <a:cs typeface="Carlito"/>
                      </a:endParaRPr>
                    </a:p>
                  </a:txBody>
                  <a:tcPr marL="0" marR="0" marT="96520" marB="0">
                    <a:lnR w="12700">
                      <a:solidFill>
                        <a:srgbClr val="FFFFFF"/>
                      </a:solidFill>
                      <a:prstDash val="solid"/>
                    </a:lnR>
                    <a:lnT w="38100">
                      <a:solidFill>
                        <a:srgbClr val="FFFFFF"/>
                      </a:solidFill>
                      <a:prstDash val="solid"/>
                    </a:lnT>
                    <a:lnB w="12700">
                      <a:solidFill>
                        <a:srgbClr val="FFFFFF"/>
                      </a:solidFill>
                      <a:prstDash val="solid"/>
                    </a:lnB>
                    <a:solidFill>
                      <a:srgbClr val="8EB4E2"/>
                    </a:solidFill>
                  </a:tcPr>
                </a:tc>
                <a:tc>
                  <a:txBody>
                    <a:bodyPr/>
                    <a:lstStyle/>
                    <a:p>
                      <a:pPr marL="68580">
                        <a:lnSpc>
                          <a:spcPct val="100000"/>
                        </a:lnSpc>
                        <a:spcBef>
                          <a:spcPts val="760"/>
                        </a:spcBef>
                      </a:pPr>
                      <a:r>
                        <a:rPr sz="2000" spc="-5" dirty="0">
                          <a:latin typeface="Carlito"/>
                          <a:cs typeface="Carlito"/>
                        </a:rPr>
                        <a:t>Increasing access </a:t>
                      </a:r>
                      <a:r>
                        <a:rPr sz="2000" dirty="0">
                          <a:latin typeface="Carlito"/>
                          <a:cs typeface="Carlito"/>
                        </a:rPr>
                        <a:t>to </a:t>
                      </a:r>
                      <a:r>
                        <a:rPr sz="2000" spc="-5" dirty="0">
                          <a:latin typeface="Carlito"/>
                          <a:cs typeface="Carlito"/>
                        </a:rPr>
                        <a:t>information through multiple</a:t>
                      </a:r>
                      <a:r>
                        <a:rPr sz="2000" spc="40" dirty="0">
                          <a:latin typeface="Carlito"/>
                          <a:cs typeface="Carlito"/>
                        </a:rPr>
                        <a:t> </a:t>
                      </a:r>
                      <a:r>
                        <a:rPr sz="2000" spc="-5" dirty="0">
                          <a:latin typeface="Carlito"/>
                          <a:cs typeface="Carlito"/>
                        </a:rPr>
                        <a:t>mediums</a:t>
                      </a:r>
                      <a:endParaRPr sz="2000" dirty="0">
                        <a:latin typeface="Carlito"/>
                        <a:cs typeface="Carlito"/>
                      </a:endParaRPr>
                    </a:p>
                  </a:txBody>
                  <a:tcPr marL="0" marR="0" marT="96520" marB="0">
                    <a:lnL w="12700">
                      <a:solidFill>
                        <a:srgbClr val="FFFFFF"/>
                      </a:solidFill>
                      <a:prstDash val="solid"/>
                    </a:lnL>
                    <a:lnT w="38100">
                      <a:solidFill>
                        <a:srgbClr val="FFFFFF"/>
                      </a:solidFill>
                      <a:prstDash val="solid"/>
                    </a:lnT>
                    <a:lnB w="12700">
                      <a:solidFill>
                        <a:srgbClr val="FFFFFF"/>
                      </a:solidFill>
                      <a:prstDash val="solid"/>
                    </a:lnB>
                    <a:solidFill>
                      <a:srgbClr val="D0D7E7"/>
                    </a:solidFill>
                  </a:tcPr>
                </a:tc>
                <a:extLst>
                  <a:ext uri="{0D108BD9-81ED-4DB2-BD59-A6C34878D82A}">
                    <a16:rowId xmlns:a16="http://schemas.microsoft.com/office/drawing/2014/main" val="10001"/>
                  </a:ext>
                </a:extLst>
              </a:tr>
              <a:tr h="848423">
                <a:tc>
                  <a:txBody>
                    <a:bodyPr/>
                    <a:lstStyle/>
                    <a:p>
                      <a:pPr marL="62230" marR="516890">
                        <a:lnSpc>
                          <a:spcPct val="101499"/>
                        </a:lnSpc>
                        <a:spcBef>
                          <a:spcPts val="1120"/>
                        </a:spcBef>
                      </a:pPr>
                      <a:r>
                        <a:rPr sz="2000" b="1" spc="-5" dirty="0">
                          <a:solidFill>
                            <a:srgbClr val="C00000"/>
                          </a:solidFill>
                          <a:latin typeface="Carlito"/>
                          <a:cs typeface="Carlito"/>
                        </a:rPr>
                        <a:t>Storage,</a:t>
                      </a:r>
                      <a:r>
                        <a:rPr sz="2000" b="1" spc="-60" dirty="0">
                          <a:solidFill>
                            <a:srgbClr val="C00000"/>
                          </a:solidFill>
                          <a:latin typeface="Carlito"/>
                          <a:cs typeface="Carlito"/>
                        </a:rPr>
                        <a:t> </a:t>
                      </a:r>
                      <a:r>
                        <a:rPr sz="2000" b="1" spc="-5" dirty="0">
                          <a:solidFill>
                            <a:srgbClr val="C00000"/>
                          </a:solidFill>
                          <a:latin typeface="Carlito"/>
                          <a:cs typeface="Carlito"/>
                        </a:rPr>
                        <a:t>virtual  storage</a:t>
                      </a:r>
                      <a:endParaRPr sz="2000">
                        <a:latin typeface="Carlito"/>
                        <a:cs typeface="Carlito"/>
                      </a:endParaRPr>
                    </a:p>
                  </a:txBody>
                  <a:tcPr marL="0" marR="0" marT="142240" marB="0">
                    <a:lnR w="12700">
                      <a:solidFill>
                        <a:srgbClr val="FFFFFF"/>
                      </a:solidFill>
                      <a:prstDash val="solid"/>
                    </a:lnR>
                    <a:lnT w="12700">
                      <a:solidFill>
                        <a:srgbClr val="FFFFFF"/>
                      </a:solidFill>
                      <a:prstDash val="solid"/>
                    </a:lnT>
                    <a:lnB w="12700">
                      <a:solidFill>
                        <a:srgbClr val="FFFFFF"/>
                      </a:solidFill>
                      <a:prstDash val="solid"/>
                    </a:lnB>
                    <a:solidFill>
                      <a:srgbClr val="8EB4E2"/>
                    </a:solidFill>
                  </a:tcPr>
                </a:tc>
                <a:tc>
                  <a:txBody>
                    <a:bodyPr/>
                    <a:lstStyle/>
                    <a:p>
                      <a:pPr marL="68580" marR="41910">
                        <a:lnSpc>
                          <a:spcPct val="101499"/>
                        </a:lnSpc>
                        <a:spcBef>
                          <a:spcPts val="1120"/>
                        </a:spcBef>
                      </a:pPr>
                      <a:r>
                        <a:rPr sz="2000" spc="-5" dirty="0">
                          <a:latin typeface="Carlito"/>
                          <a:cs typeface="Carlito"/>
                        </a:rPr>
                        <a:t>Tape, Floppy disk, CD, DVD, External hard disk, Dropbox, </a:t>
                      </a:r>
                      <a:r>
                        <a:rPr sz="2000" spc="-10" dirty="0">
                          <a:latin typeface="Carlito"/>
                          <a:cs typeface="Carlito"/>
                        </a:rPr>
                        <a:t>Cloud  </a:t>
                      </a:r>
                      <a:r>
                        <a:rPr sz="2000" spc="-5" dirty="0">
                          <a:latin typeface="Carlito"/>
                          <a:cs typeface="Carlito"/>
                        </a:rPr>
                        <a:t>storage,</a:t>
                      </a:r>
                      <a:r>
                        <a:rPr sz="2000" dirty="0">
                          <a:latin typeface="Carlito"/>
                          <a:cs typeface="Carlito"/>
                        </a:rPr>
                        <a:t> </a:t>
                      </a:r>
                      <a:r>
                        <a:rPr sz="2000" spc="-5" dirty="0">
                          <a:latin typeface="Carlito"/>
                          <a:cs typeface="Carlito"/>
                        </a:rPr>
                        <a:t>mailbox</a:t>
                      </a:r>
                      <a:endParaRPr sz="2000" dirty="0">
                        <a:latin typeface="Carlito"/>
                        <a:cs typeface="Carlito"/>
                      </a:endParaRPr>
                    </a:p>
                  </a:txBody>
                  <a:tcPr marL="0" marR="0" marT="142240" marB="0">
                    <a:lnL w="12700">
                      <a:solidFill>
                        <a:srgbClr val="FFFFFF"/>
                      </a:solidFill>
                      <a:prstDash val="solid"/>
                    </a:lnL>
                    <a:lnT w="12700">
                      <a:solidFill>
                        <a:srgbClr val="FFFFFF"/>
                      </a:solidFill>
                      <a:prstDash val="solid"/>
                    </a:lnT>
                    <a:lnB w="12700">
                      <a:solidFill>
                        <a:srgbClr val="FFFFFF"/>
                      </a:solidFill>
                      <a:prstDash val="solid"/>
                    </a:lnB>
                    <a:solidFill>
                      <a:srgbClr val="E9EBF3"/>
                    </a:solidFill>
                  </a:tcPr>
                </a:tc>
                <a:extLst>
                  <a:ext uri="{0D108BD9-81ED-4DB2-BD59-A6C34878D82A}">
                    <a16:rowId xmlns:a16="http://schemas.microsoft.com/office/drawing/2014/main" val="10002"/>
                  </a:ext>
                </a:extLst>
              </a:tr>
              <a:tr h="797788">
                <a:tc>
                  <a:txBody>
                    <a:bodyPr/>
                    <a:lstStyle/>
                    <a:p>
                      <a:pPr marL="62230">
                        <a:lnSpc>
                          <a:spcPct val="100000"/>
                        </a:lnSpc>
                        <a:spcBef>
                          <a:spcPts val="655"/>
                        </a:spcBef>
                      </a:pPr>
                      <a:r>
                        <a:rPr sz="2000" b="1" spc="-5" dirty="0">
                          <a:solidFill>
                            <a:srgbClr val="C00000"/>
                          </a:solidFill>
                          <a:latin typeface="Carlito"/>
                          <a:cs typeface="Carlito"/>
                        </a:rPr>
                        <a:t>Generation</a:t>
                      </a:r>
                      <a:endParaRPr sz="2000">
                        <a:latin typeface="Carlito"/>
                        <a:cs typeface="Carlito"/>
                      </a:endParaRPr>
                    </a:p>
                  </a:txBody>
                  <a:tcPr marL="0" marR="0" marT="83185" marB="0">
                    <a:lnR w="12700">
                      <a:solidFill>
                        <a:srgbClr val="FFFFFF"/>
                      </a:solidFill>
                      <a:prstDash val="solid"/>
                    </a:lnR>
                    <a:lnT w="12700">
                      <a:solidFill>
                        <a:srgbClr val="FFFFFF"/>
                      </a:solidFill>
                      <a:prstDash val="solid"/>
                    </a:lnT>
                    <a:solidFill>
                      <a:srgbClr val="8EB4E2"/>
                    </a:solidFill>
                  </a:tcPr>
                </a:tc>
                <a:tc>
                  <a:txBody>
                    <a:bodyPr/>
                    <a:lstStyle/>
                    <a:p>
                      <a:pPr marL="68580" marR="104139">
                        <a:lnSpc>
                          <a:spcPct val="102000"/>
                        </a:lnSpc>
                        <a:spcBef>
                          <a:spcPts val="610"/>
                        </a:spcBef>
                      </a:pPr>
                      <a:r>
                        <a:rPr sz="2000" dirty="0">
                          <a:latin typeface="Carlito"/>
                          <a:cs typeface="Carlito"/>
                        </a:rPr>
                        <a:t>Information </a:t>
                      </a:r>
                      <a:r>
                        <a:rPr sz="2000" spc="-5" dirty="0">
                          <a:latin typeface="Carlito"/>
                          <a:cs typeface="Carlito"/>
                        </a:rPr>
                        <a:t>generation growing exponentially, automatic data  </a:t>
                      </a:r>
                      <a:r>
                        <a:rPr sz="2000" dirty="0">
                          <a:latin typeface="Carlito"/>
                          <a:cs typeface="Carlito"/>
                        </a:rPr>
                        <a:t>logging, </a:t>
                      </a:r>
                      <a:r>
                        <a:rPr sz="2000" spc="-5" dirty="0">
                          <a:latin typeface="Carlito"/>
                          <a:cs typeface="Carlito"/>
                        </a:rPr>
                        <a:t>GIS, GPS, Satellite Images, </a:t>
                      </a:r>
                      <a:r>
                        <a:rPr sz="2000" dirty="0">
                          <a:latin typeface="Carlito"/>
                          <a:cs typeface="Carlito"/>
                        </a:rPr>
                        <a:t>Remote</a:t>
                      </a:r>
                      <a:r>
                        <a:rPr sz="2000" spc="30" dirty="0">
                          <a:latin typeface="Carlito"/>
                          <a:cs typeface="Carlito"/>
                        </a:rPr>
                        <a:t> </a:t>
                      </a:r>
                      <a:r>
                        <a:rPr sz="2000" spc="-5" dirty="0">
                          <a:latin typeface="Carlito"/>
                          <a:cs typeface="Carlito"/>
                        </a:rPr>
                        <a:t>sensing</a:t>
                      </a:r>
                      <a:endParaRPr sz="2000" dirty="0">
                        <a:latin typeface="Carlito"/>
                        <a:cs typeface="Carlito"/>
                      </a:endParaRPr>
                    </a:p>
                  </a:txBody>
                  <a:tcPr marL="0" marR="0" marT="77470" marB="0">
                    <a:lnL w="12700">
                      <a:solidFill>
                        <a:srgbClr val="FFFFFF"/>
                      </a:solidFill>
                      <a:prstDash val="solid"/>
                    </a:lnL>
                    <a:lnT w="12700">
                      <a:solidFill>
                        <a:srgbClr val="FFFFFF"/>
                      </a:solidFill>
                      <a:prstDash val="solid"/>
                    </a:lnT>
                    <a:solidFill>
                      <a:srgbClr val="D0D7E7"/>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2501" y="2488755"/>
            <a:ext cx="8235696" cy="56661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45211" y="629157"/>
            <a:ext cx="8874760" cy="5071745"/>
          </a:xfrm>
          <a:prstGeom prst="rect">
            <a:avLst/>
          </a:prstGeom>
        </p:spPr>
        <p:txBody>
          <a:bodyPr vert="horz" wrap="square" lIns="0" tIns="64135" rIns="0" bIns="0" rtlCol="0">
            <a:spAutoFit/>
          </a:bodyPr>
          <a:lstStyle/>
          <a:p>
            <a:pPr marL="845819" indent="-343535">
              <a:lnSpc>
                <a:spcPct val="100000"/>
              </a:lnSpc>
              <a:spcBef>
                <a:spcPts val="505"/>
              </a:spcBef>
              <a:buSzPct val="66666"/>
              <a:buFont typeface="Arial"/>
              <a:buChar char="•"/>
              <a:tabLst>
                <a:tab pos="845819" algn="l"/>
                <a:tab pos="846455" algn="l"/>
              </a:tabLst>
            </a:pPr>
            <a:r>
              <a:rPr sz="2700" spc="-5" dirty="0">
                <a:latin typeface="Carlito"/>
                <a:cs typeface="Carlito"/>
              </a:rPr>
              <a:t>Individualism versus collectivism.</a:t>
            </a:r>
            <a:endParaRPr sz="2700">
              <a:latin typeface="Carlito"/>
              <a:cs typeface="Carlito"/>
            </a:endParaRPr>
          </a:p>
          <a:p>
            <a:pPr marL="845819" indent="-343535">
              <a:lnSpc>
                <a:spcPct val="100000"/>
              </a:lnSpc>
              <a:spcBef>
                <a:spcPts val="409"/>
              </a:spcBef>
              <a:buSzPct val="66666"/>
              <a:buFont typeface="Arial"/>
              <a:buChar char="•"/>
              <a:tabLst>
                <a:tab pos="845819" algn="l"/>
                <a:tab pos="846455" algn="l"/>
              </a:tabLst>
            </a:pPr>
            <a:r>
              <a:rPr sz="2700" spc="-5" dirty="0">
                <a:latin typeface="Carlito"/>
                <a:cs typeface="Carlito"/>
              </a:rPr>
              <a:t>Acceptance </a:t>
            </a:r>
            <a:r>
              <a:rPr sz="2700" dirty="0">
                <a:latin typeface="Carlito"/>
                <a:cs typeface="Carlito"/>
              </a:rPr>
              <a:t>of power and</a:t>
            </a:r>
            <a:r>
              <a:rPr sz="2700" spc="-40" dirty="0">
                <a:latin typeface="Carlito"/>
                <a:cs typeface="Carlito"/>
              </a:rPr>
              <a:t> </a:t>
            </a:r>
            <a:r>
              <a:rPr sz="2700" dirty="0">
                <a:latin typeface="Carlito"/>
                <a:cs typeface="Carlito"/>
              </a:rPr>
              <a:t>authority.</a:t>
            </a:r>
            <a:endParaRPr sz="2700">
              <a:latin typeface="Carlito"/>
              <a:cs typeface="Carlito"/>
            </a:endParaRPr>
          </a:p>
          <a:p>
            <a:pPr marL="845819" indent="-343535">
              <a:lnSpc>
                <a:spcPct val="100000"/>
              </a:lnSpc>
              <a:spcBef>
                <a:spcPts val="395"/>
              </a:spcBef>
              <a:buSzPct val="66666"/>
              <a:buFont typeface="Arial"/>
              <a:buChar char="•"/>
              <a:tabLst>
                <a:tab pos="845819" algn="l"/>
                <a:tab pos="846455" algn="l"/>
              </a:tabLst>
            </a:pPr>
            <a:r>
              <a:rPr sz="2700" spc="-5" dirty="0">
                <a:latin typeface="Carlito"/>
                <a:cs typeface="Carlito"/>
              </a:rPr>
              <a:t>Materialism versus </a:t>
            </a:r>
            <a:r>
              <a:rPr sz="2700" dirty="0">
                <a:latin typeface="Carlito"/>
                <a:cs typeface="Carlito"/>
              </a:rPr>
              <a:t>concern </a:t>
            </a:r>
            <a:r>
              <a:rPr sz="2700" spc="-5" dirty="0">
                <a:latin typeface="Carlito"/>
                <a:cs typeface="Carlito"/>
              </a:rPr>
              <a:t>for others.</a:t>
            </a:r>
            <a:endParaRPr sz="2700">
              <a:latin typeface="Carlito"/>
              <a:cs typeface="Carlito"/>
            </a:endParaRPr>
          </a:p>
          <a:p>
            <a:pPr marL="845819" indent="-343535">
              <a:lnSpc>
                <a:spcPct val="100000"/>
              </a:lnSpc>
              <a:spcBef>
                <a:spcPts val="409"/>
              </a:spcBef>
              <a:buSzPct val="66666"/>
              <a:buFont typeface="Arial"/>
              <a:buChar char="•"/>
              <a:tabLst>
                <a:tab pos="845819" algn="l"/>
                <a:tab pos="846455" algn="l"/>
              </a:tabLst>
            </a:pPr>
            <a:r>
              <a:rPr sz="2700" spc="-5" dirty="0">
                <a:latin typeface="Carlito"/>
                <a:cs typeface="Carlito"/>
              </a:rPr>
              <a:t>Formality versus</a:t>
            </a:r>
            <a:r>
              <a:rPr sz="2700" spc="-10" dirty="0">
                <a:latin typeface="Carlito"/>
                <a:cs typeface="Carlito"/>
              </a:rPr>
              <a:t> </a:t>
            </a:r>
            <a:r>
              <a:rPr sz="2700" dirty="0">
                <a:latin typeface="Carlito"/>
                <a:cs typeface="Carlito"/>
              </a:rPr>
              <a:t>informality.</a:t>
            </a:r>
            <a:endParaRPr sz="2700">
              <a:latin typeface="Carlito"/>
              <a:cs typeface="Carlito"/>
            </a:endParaRPr>
          </a:p>
          <a:p>
            <a:pPr marL="2234565">
              <a:lnSpc>
                <a:spcPct val="100000"/>
              </a:lnSpc>
              <a:spcBef>
                <a:spcPts val="380"/>
              </a:spcBef>
            </a:pPr>
            <a:r>
              <a:rPr sz="4000" b="1" spc="-5" dirty="0">
                <a:latin typeface="Carlito"/>
                <a:cs typeface="Carlito"/>
              </a:rPr>
              <a:t>5.2 </a:t>
            </a:r>
            <a:r>
              <a:rPr sz="4000" b="1" spc="-10" dirty="0">
                <a:latin typeface="Carlito"/>
                <a:cs typeface="Carlito"/>
              </a:rPr>
              <a:t>WTO </a:t>
            </a:r>
            <a:r>
              <a:rPr sz="4000" b="1" spc="-5" dirty="0">
                <a:latin typeface="Carlito"/>
                <a:cs typeface="Carlito"/>
              </a:rPr>
              <a:t>Perspectives</a:t>
            </a:r>
            <a:endParaRPr sz="4000">
              <a:latin typeface="Carlito"/>
              <a:cs typeface="Carlito"/>
            </a:endParaRPr>
          </a:p>
          <a:p>
            <a:pPr marL="355600" marR="5080" indent="-342900">
              <a:lnSpc>
                <a:spcPct val="105100"/>
              </a:lnSpc>
              <a:spcBef>
                <a:spcPts val="430"/>
              </a:spcBef>
              <a:buFont typeface="Arial"/>
              <a:buChar char="•"/>
              <a:tabLst>
                <a:tab pos="354965" algn="l"/>
                <a:tab pos="355600" algn="l"/>
              </a:tabLst>
            </a:pPr>
            <a:r>
              <a:rPr sz="2200" spc="-5" dirty="0">
                <a:latin typeface="Carlito"/>
                <a:cs typeface="Carlito"/>
              </a:rPr>
              <a:t>World </a:t>
            </a:r>
            <a:r>
              <a:rPr sz="2200" spc="-10" dirty="0">
                <a:latin typeface="Carlito"/>
                <a:cs typeface="Carlito"/>
              </a:rPr>
              <a:t>Trade </a:t>
            </a:r>
            <a:r>
              <a:rPr sz="2200" spc="-5" dirty="0">
                <a:latin typeface="Carlito"/>
                <a:cs typeface="Carlito"/>
              </a:rPr>
              <a:t>Organization </a:t>
            </a:r>
            <a:r>
              <a:rPr sz="2200" spc="-10" dirty="0">
                <a:latin typeface="Carlito"/>
                <a:cs typeface="Carlito"/>
              </a:rPr>
              <a:t>(WTO) </a:t>
            </a:r>
            <a:r>
              <a:rPr sz="2200" spc="-5" dirty="0">
                <a:latin typeface="Carlito"/>
                <a:cs typeface="Carlito"/>
              </a:rPr>
              <a:t>is a worldwide organization for  maintaining </a:t>
            </a:r>
            <a:r>
              <a:rPr sz="2200" dirty="0">
                <a:latin typeface="Carlito"/>
                <a:cs typeface="Carlito"/>
              </a:rPr>
              <a:t>trade </a:t>
            </a:r>
            <a:r>
              <a:rPr sz="2200" spc="-5" dirty="0">
                <a:latin typeface="Carlito"/>
                <a:cs typeface="Carlito"/>
              </a:rPr>
              <a:t>relation among different </a:t>
            </a:r>
            <a:r>
              <a:rPr sz="2200" dirty="0">
                <a:latin typeface="Carlito"/>
                <a:cs typeface="Carlito"/>
              </a:rPr>
              <a:t>countries. </a:t>
            </a:r>
            <a:r>
              <a:rPr sz="2200" spc="-5" dirty="0">
                <a:latin typeface="Carlito"/>
                <a:cs typeface="Carlito"/>
              </a:rPr>
              <a:t>WTO officially  commenced on 1/1/1995. </a:t>
            </a:r>
            <a:r>
              <a:rPr sz="2200" spc="-10" dirty="0">
                <a:latin typeface="Carlito"/>
                <a:cs typeface="Carlito"/>
              </a:rPr>
              <a:t>Nepal </a:t>
            </a:r>
            <a:r>
              <a:rPr sz="2200" spc="-5" dirty="0">
                <a:latin typeface="Carlito"/>
                <a:cs typeface="Carlito"/>
              </a:rPr>
              <a:t>got </a:t>
            </a:r>
            <a:r>
              <a:rPr sz="2200" dirty="0">
                <a:latin typeface="Carlito"/>
                <a:cs typeface="Carlito"/>
              </a:rPr>
              <a:t>WTO </a:t>
            </a:r>
            <a:r>
              <a:rPr sz="2200" spc="-5" dirty="0">
                <a:latin typeface="Carlito"/>
                <a:cs typeface="Carlito"/>
              </a:rPr>
              <a:t>membership on 11/1/2061 B.S.  WTO </a:t>
            </a:r>
            <a:r>
              <a:rPr sz="2200" spc="-10" dirty="0">
                <a:latin typeface="Carlito"/>
                <a:cs typeface="Carlito"/>
              </a:rPr>
              <a:t>helps </a:t>
            </a:r>
            <a:r>
              <a:rPr sz="2200" spc="-5" dirty="0">
                <a:latin typeface="Carlito"/>
                <a:cs typeface="Carlito"/>
              </a:rPr>
              <a:t>in </a:t>
            </a:r>
            <a:r>
              <a:rPr sz="2200" spc="-10" dirty="0">
                <a:latin typeface="Carlito"/>
                <a:cs typeface="Carlito"/>
              </a:rPr>
              <a:t>setting </a:t>
            </a:r>
            <a:r>
              <a:rPr sz="2200" spc="-5" dirty="0">
                <a:latin typeface="Carlito"/>
                <a:cs typeface="Carlito"/>
              </a:rPr>
              <a:t>trade disputes among countries and creates a </a:t>
            </a:r>
            <a:r>
              <a:rPr sz="2200" spc="-10" dirty="0">
                <a:latin typeface="Carlito"/>
                <a:cs typeface="Carlito"/>
              </a:rPr>
              <a:t>healthy  </a:t>
            </a:r>
            <a:r>
              <a:rPr sz="2200" spc="-5" dirty="0">
                <a:latin typeface="Carlito"/>
                <a:cs typeface="Carlito"/>
              </a:rPr>
              <a:t>environment for global</a:t>
            </a:r>
            <a:r>
              <a:rPr sz="2200" spc="10" dirty="0">
                <a:latin typeface="Carlito"/>
                <a:cs typeface="Carlito"/>
              </a:rPr>
              <a:t> </a:t>
            </a:r>
            <a:r>
              <a:rPr sz="2200" spc="-5" dirty="0">
                <a:latin typeface="Carlito"/>
                <a:cs typeface="Carlito"/>
              </a:rPr>
              <a:t>trading.</a:t>
            </a:r>
            <a:endParaRPr sz="2200">
              <a:latin typeface="Carlito"/>
              <a:cs typeface="Carlito"/>
            </a:endParaRPr>
          </a:p>
          <a:p>
            <a:pPr marL="355600" marR="8255" indent="-342900">
              <a:lnSpc>
                <a:spcPct val="105400"/>
              </a:lnSpc>
              <a:spcBef>
                <a:spcPts val="100"/>
              </a:spcBef>
              <a:buFont typeface="Arial"/>
              <a:buChar char="•"/>
              <a:tabLst>
                <a:tab pos="354965" algn="l"/>
                <a:tab pos="355600" algn="l"/>
              </a:tabLst>
            </a:pPr>
            <a:r>
              <a:rPr sz="2200" spc="-5" dirty="0">
                <a:latin typeface="Carlito"/>
                <a:cs typeface="Carlito"/>
              </a:rPr>
              <a:t>WTO deals </a:t>
            </a:r>
            <a:r>
              <a:rPr sz="2200" dirty="0">
                <a:latin typeface="Carlito"/>
                <a:cs typeface="Carlito"/>
              </a:rPr>
              <a:t>with </a:t>
            </a:r>
            <a:r>
              <a:rPr sz="2200" spc="-5" dirty="0">
                <a:latin typeface="Carlito"/>
                <a:cs typeface="Carlito"/>
              </a:rPr>
              <a:t>regulation of trade among member countries by providing  a framework for negotiating and formalizing trade agreements </a:t>
            </a:r>
            <a:r>
              <a:rPr sz="2200" dirty="0">
                <a:latin typeface="Carlito"/>
                <a:cs typeface="Carlito"/>
              </a:rPr>
              <a:t>and</a:t>
            </a:r>
            <a:r>
              <a:rPr sz="2200" spc="80" dirty="0">
                <a:latin typeface="Carlito"/>
                <a:cs typeface="Carlito"/>
              </a:rPr>
              <a:t> </a:t>
            </a:r>
            <a:r>
              <a:rPr sz="2200" spc="-10" dirty="0">
                <a:latin typeface="Carlito"/>
                <a:cs typeface="Carlito"/>
              </a:rPr>
              <a:t>dispute</a:t>
            </a:r>
            <a:endParaRPr sz="2200">
              <a:latin typeface="Carlito"/>
              <a:cs typeface="Carlito"/>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63195" marR="5080">
              <a:lnSpc>
                <a:spcPct val="105500"/>
              </a:lnSpc>
              <a:spcBef>
                <a:spcPts val="100"/>
              </a:spcBef>
            </a:pPr>
            <a:r>
              <a:rPr sz="2200" spc="-5" dirty="0"/>
              <a:t>resolution. It determines the Terms of Trade, International Policies, and  Rules for Global</a:t>
            </a:r>
            <a:r>
              <a:rPr sz="2200" dirty="0"/>
              <a:t> </a:t>
            </a:r>
            <a:r>
              <a:rPr sz="2200" spc="-5" dirty="0"/>
              <a:t>Trade.</a:t>
            </a:r>
            <a:endParaRPr sz="2200"/>
          </a:p>
        </p:txBody>
      </p:sp>
      <p:sp>
        <p:nvSpPr>
          <p:cNvPr id="3" name="object 3"/>
          <p:cNvSpPr txBox="1"/>
          <p:nvPr/>
        </p:nvSpPr>
        <p:spPr>
          <a:xfrm>
            <a:off x="45211" y="1419504"/>
            <a:ext cx="8960485" cy="4700905"/>
          </a:xfrm>
          <a:prstGeom prst="rect">
            <a:avLst/>
          </a:prstGeom>
        </p:spPr>
        <p:txBody>
          <a:bodyPr vert="horz" wrap="square" lIns="0" tIns="12065" rIns="0" bIns="0" rtlCol="0">
            <a:spAutoFit/>
          </a:bodyPr>
          <a:lstStyle/>
          <a:p>
            <a:pPr marL="355600" marR="5080" indent="-342900">
              <a:lnSpc>
                <a:spcPct val="105100"/>
              </a:lnSpc>
              <a:spcBef>
                <a:spcPts val="95"/>
              </a:spcBef>
              <a:buFont typeface="Arial"/>
              <a:buChar char="•"/>
              <a:tabLst>
                <a:tab pos="354965" algn="l"/>
                <a:tab pos="355600" algn="l"/>
              </a:tabLst>
            </a:pPr>
            <a:r>
              <a:rPr sz="2200" spc="-5" dirty="0">
                <a:latin typeface="Carlito"/>
                <a:cs typeface="Carlito"/>
              </a:rPr>
              <a:t>WTO promotes world trade. </a:t>
            </a:r>
            <a:r>
              <a:rPr sz="2200" dirty="0">
                <a:latin typeface="Carlito"/>
                <a:cs typeface="Carlito"/>
              </a:rPr>
              <a:t>It </a:t>
            </a:r>
            <a:r>
              <a:rPr sz="2200" spc="-5" dirty="0">
                <a:latin typeface="Carlito"/>
                <a:cs typeface="Carlito"/>
              </a:rPr>
              <a:t>works </a:t>
            </a:r>
            <a:r>
              <a:rPr sz="2200" dirty="0">
                <a:latin typeface="Carlito"/>
                <a:cs typeface="Carlito"/>
              </a:rPr>
              <a:t>for </a:t>
            </a:r>
            <a:r>
              <a:rPr sz="2200" spc="-10" dirty="0">
                <a:latin typeface="Carlito"/>
                <a:cs typeface="Carlito"/>
              </a:rPr>
              <a:t>the </a:t>
            </a:r>
            <a:r>
              <a:rPr sz="2200" spc="-5" dirty="0">
                <a:latin typeface="Carlito"/>
                <a:cs typeface="Carlito"/>
              </a:rPr>
              <a:t>implementation and </a:t>
            </a:r>
            <a:r>
              <a:rPr sz="2200" spc="-10" dirty="0">
                <a:latin typeface="Carlito"/>
                <a:cs typeface="Carlito"/>
              </a:rPr>
              <a:t>operation  </a:t>
            </a:r>
            <a:r>
              <a:rPr sz="2200" spc="-5" dirty="0">
                <a:latin typeface="Carlito"/>
                <a:cs typeface="Carlito"/>
              </a:rPr>
              <a:t>of </a:t>
            </a:r>
            <a:r>
              <a:rPr sz="2200" spc="-10" dirty="0">
                <a:latin typeface="Carlito"/>
                <a:cs typeface="Carlito"/>
              </a:rPr>
              <a:t>the </a:t>
            </a:r>
            <a:r>
              <a:rPr sz="2200" spc="-5" dirty="0">
                <a:latin typeface="Carlito"/>
                <a:cs typeface="Carlito"/>
              </a:rPr>
              <a:t>various agreements made among </a:t>
            </a:r>
            <a:r>
              <a:rPr sz="2200" spc="-10" dirty="0">
                <a:latin typeface="Carlito"/>
                <a:cs typeface="Carlito"/>
              </a:rPr>
              <a:t>different </a:t>
            </a:r>
            <a:r>
              <a:rPr sz="2200" spc="-5" dirty="0">
                <a:latin typeface="Carlito"/>
                <a:cs typeface="Carlito"/>
              </a:rPr>
              <a:t>countries. It monitors and  </a:t>
            </a:r>
            <a:r>
              <a:rPr sz="2200" spc="-10" dirty="0">
                <a:latin typeface="Carlito"/>
                <a:cs typeface="Carlito"/>
              </a:rPr>
              <a:t>suggests </a:t>
            </a:r>
            <a:r>
              <a:rPr sz="2200" spc="-5" dirty="0">
                <a:latin typeface="Carlito"/>
                <a:cs typeface="Carlito"/>
              </a:rPr>
              <a:t>improvements </a:t>
            </a:r>
            <a:r>
              <a:rPr sz="2200" dirty="0">
                <a:latin typeface="Carlito"/>
                <a:cs typeface="Carlito"/>
              </a:rPr>
              <a:t>in </a:t>
            </a:r>
            <a:r>
              <a:rPr sz="2200" spc="-5" dirty="0">
                <a:latin typeface="Carlito"/>
                <a:cs typeface="Carlito"/>
              </a:rPr>
              <a:t>the trade policies and rules of the member  countries. </a:t>
            </a:r>
            <a:r>
              <a:rPr sz="2200" dirty="0">
                <a:latin typeface="Carlito"/>
                <a:cs typeface="Carlito"/>
              </a:rPr>
              <a:t>It </a:t>
            </a:r>
            <a:r>
              <a:rPr sz="2200" spc="-5" dirty="0">
                <a:latin typeface="Carlito"/>
                <a:cs typeface="Carlito"/>
              </a:rPr>
              <a:t>conducts programs for the livelihood upliftment </a:t>
            </a:r>
            <a:r>
              <a:rPr sz="2200" dirty="0">
                <a:latin typeface="Carlito"/>
                <a:cs typeface="Carlito"/>
              </a:rPr>
              <a:t>and </a:t>
            </a:r>
            <a:r>
              <a:rPr sz="2200" spc="-5" dirty="0">
                <a:latin typeface="Carlito"/>
                <a:cs typeface="Carlito"/>
              </a:rPr>
              <a:t>ensuring  employment opportunities in member</a:t>
            </a:r>
            <a:r>
              <a:rPr sz="2200" spc="25" dirty="0">
                <a:latin typeface="Carlito"/>
                <a:cs typeface="Carlito"/>
              </a:rPr>
              <a:t> </a:t>
            </a:r>
            <a:r>
              <a:rPr sz="2200" spc="-10" dirty="0">
                <a:latin typeface="Carlito"/>
                <a:cs typeface="Carlito"/>
              </a:rPr>
              <a:t>countries.</a:t>
            </a:r>
            <a:endParaRPr sz="2200">
              <a:latin typeface="Carlito"/>
              <a:cs typeface="Carlito"/>
            </a:endParaRPr>
          </a:p>
          <a:p>
            <a:pPr marL="355600" marR="501015" indent="-342900">
              <a:lnSpc>
                <a:spcPct val="105100"/>
              </a:lnSpc>
              <a:spcBef>
                <a:spcPts val="105"/>
              </a:spcBef>
              <a:buFont typeface="Arial"/>
              <a:buChar char="•"/>
              <a:tabLst>
                <a:tab pos="354965" algn="l"/>
                <a:tab pos="355600" algn="l"/>
              </a:tabLst>
            </a:pPr>
            <a:r>
              <a:rPr sz="2200" spc="-5" dirty="0">
                <a:latin typeface="Carlito"/>
                <a:cs typeface="Carlito"/>
              </a:rPr>
              <a:t>WTO facilitates in enhancement of productivity </a:t>
            </a:r>
            <a:r>
              <a:rPr sz="2200" dirty="0">
                <a:latin typeface="Carlito"/>
                <a:cs typeface="Carlito"/>
              </a:rPr>
              <a:t>and </a:t>
            </a:r>
            <a:r>
              <a:rPr sz="2200" spc="-5" dirty="0">
                <a:latin typeface="Carlito"/>
                <a:cs typeface="Carlito"/>
              </a:rPr>
              <a:t>income level of </a:t>
            </a:r>
            <a:r>
              <a:rPr sz="2200" spc="-10" dirty="0">
                <a:latin typeface="Carlito"/>
                <a:cs typeface="Carlito"/>
              </a:rPr>
              <a:t>the  </a:t>
            </a:r>
            <a:r>
              <a:rPr sz="2200" spc="-5" dirty="0">
                <a:latin typeface="Carlito"/>
                <a:cs typeface="Carlito"/>
              </a:rPr>
              <a:t>ordinary people including food security in the</a:t>
            </a:r>
            <a:r>
              <a:rPr sz="2200" spc="40" dirty="0">
                <a:latin typeface="Carlito"/>
                <a:cs typeface="Carlito"/>
              </a:rPr>
              <a:t> </a:t>
            </a:r>
            <a:r>
              <a:rPr sz="2200" spc="-5" dirty="0">
                <a:latin typeface="Carlito"/>
                <a:cs typeface="Carlito"/>
              </a:rPr>
              <a:t>countries.</a:t>
            </a:r>
            <a:endParaRPr sz="2200">
              <a:latin typeface="Carlito"/>
              <a:cs typeface="Carlito"/>
            </a:endParaRPr>
          </a:p>
          <a:p>
            <a:pPr marL="2233295">
              <a:lnSpc>
                <a:spcPct val="100000"/>
              </a:lnSpc>
              <a:spcBef>
                <a:spcPts val="145"/>
              </a:spcBef>
            </a:pPr>
            <a:r>
              <a:rPr sz="4000" b="1" spc="-5" dirty="0">
                <a:latin typeface="Carlito"/>
                <a:cs typeface="Carlito"/>
              </a:rPr>
              <a:t>5.2 </a:t>
            </a:r>
            <a:r>
              <a:rPr sz="4000" b="1" spc="-10" dirty="0">
                <a:latin typeface="Carlito"/>
                <a:cs typeface="Carlito"/>
              </a:rPr>
              <a:t>WTO </a:t>
            </a:r>
            <a:r>
              <a:rPr sz="4000" b="1" dirty="0">
                <a:latin typeface="Carlito"/>
                <a:cs typeface="Carlito"/>
              </a:rPr>
              <a:t>perspectives</a:t>
            </a:r>
            <a:endParaRPr sz="4000">
              <a:latin typeface="Carlito"/>
              <a:cs typeface="Carlito"/>
            </a:endParaRPr>
          </a:p>
          <a:p>
            <a:pPr marL="265430">
              <a:lnSpc>
                <a:spcPct val="100000"/>
              </a:lnSpc>
              <a:spcBef>
                <a:spcPts val="565"/>
              </a:spcBef>
            </a:pPr>
            <a:r>
              <a:rPr sz="2200" b="1" spc="-5" dirty="0">
                <a:latin typeface="Carlito"/>
                <a:cs typeface="Carlito"/>
              </a:rPr>
              <a:t>Opportunities </a:t>
            </a:r>
            <a:r>
              <a:rPr sz="2200" b="1" spc="-10" dirty="0">
                <a:latin typeface="Carlito"/>
                <a:cs typeface="Carlito"/>
              </a:rPr>
              <a:t>for WTO</a:t>
            </a:r>
            <a:r>
              <a:rPr sz="2200" b="1" spc="10" dirty="0">
                <a:latin typeface="Carlito"/>
                <a:cs typeface="Carlito"/>
              </a:rPr>
              <a:t> </a:t>
            </a:r>
            <a:r>
              <a:rPr sz="2200" b="1" spc="-5" dirty="0">
                <a:latin typeface="Carlito"/>
                <a:cs typeface="Carlito"/>
              </a:rPr>
              <a:t>membership:</a:t>
            </a:r>
            <a:endParaRPr sz="2200">
              <a:latin typeface="Carlito"/>
              <a:cs typeface="Carlito"/>
            </a:endParaRPr>
          </a:p>
          <a:p>
            <a:pPr marL="617220" indent="-343535">
              <a:lnSpc>
                <a:spcPct val="100000"/>
              </a:lnSpc>
              <a:spcBef>
                <a:spcPts val="425"/>
              </a:spcBef>
              <a:buFont typeface="Arial"/>
              <a:buChar char="•"/>
              <a:tabLst>
                <a:tab pos="617220" algn="l"/>
                <a:tab pos="617855" algn="l"/>
              </a:tabLst>
            </a:pPr>
            <a:r>
              <a:rPr sz="2200" spc="-5" dirty="0">
                <a:latin typeface="Carlito"/>
                <a:cs typeface="Carlito"/>
              </a:rPr>
              <a:t>Government will </a:t>
            </a:r>
            <a:r>
              <a:rPr sz="2200" spc="-10" dirty="0">
                <a:latin typeface="Carlito"/>
                <a:cs typeface="Carlito"/>
              </a:rPr>
              <a:t>become </a:t>
            </a:r>
            <a:r>
              <a:rPr sz="2200" spc="-5" dirty="0">
                <a:latin typeface="Carlito"/>
                <a:cs typeface="Carlito"/>
              </a:rPr>
              <a:t>more rational in</a:t>
            </a:r>
            <a:r>
              <a:rPr sz="2200" spc="55" dirty="0">
                <a:latin typeface="Carlito"/>
                <a:cs typeface="Carlito"/>
              </a:rPr>
              <a:t> </a:t>
            </a:r>
            <a:r>
              <a:rPr sz="2200" spc="-5" dirty="0">
                <a:latin typeface="Carlito"/>
                <a:cs typeface="Carlito"/>
              </a:rPr>
              <a:t>decision-making</a:t>
            </a:r>
            <a:endParaRPr sz="2200">
              <a:latin typeface="Carlito"/>
              <a:cs typeface="Carlito"/>
            </a:endParaRPr>
          </a:p>
          <a:p>
            <a:pPr marL="617220" indent="-343535">
              <a:lnSpc>
                <a:spcPct val="100000"/>
              </a:lnSpc>
              <a:spcBef>
                <a:spcPts val="380"/>
              </a:spcBef>
              <a:buFont typeface="Arial"/>
              <a:buChar char="•"/>
              <a:tabLst>
                <a:tab pos="617220" algn="l"/>
                <a:tab pos="617855" algn="l"/>
              </a:tabLst>
            </a:pPr>
            <a:r>
              <a:rPr sz="2200" spc="-5" dirty="0">
                <a:latin typeface="Carlito"/>
                <a:cs typeface="Carlito"/>
              </a:rPr>
              <a:t>Rent seeking activities will</a:t>
            </a:r>
            <a:r>
              <a:rPr sz="2200" spc="20" dirty="0">
                <a:latin typeface="Carlito"/>
                <a:cs typeface="Carlito"/>
              </a:rPr>
              <a:t> </a:t>
            </a:r>
            <a:r>
              <a:rPr sz="2200" spc="-10" dirty="0">
                <a:latin typeface="Carlito"/>
                <a:cs typeface="Carlito"/>
              </a:rPr>
              <a:t>decrease</a:t>
            </a:r>
            <a:endParaRPr sz="2200">
              <a:latin typeface="Carlito"/>
              <a:cs typeface="Carlito"/>
            </a:endParaRPr>
          </a:p>
          <a:p>
            <a:pPr marL="617220" indent="-343535">
              <a:lnSpc>
                <a:spcPct val="100000"/>
              </a:lnSpc>
              <a:spcBef>
                <a:spcPts val="409"/>
              </a:spcBef>
              <a:buFont typeface="Arial"/>
              <a:buChar char="•"/>
              <a:tabLst>
                <a:tab pos="617220" algn="l"/>
                <a:tab pos="617855" algn="l"/>
              </a:tabLst>
            </a:pPr>
            <a:r>
              <a:rPr sz="2200" spc="-5" dirty="0">
                <a:latin typeface="Carlito"/>
                <a:cs typeface="Carlito"/>
              </a:rPr>
              <a:t>Problem of transit will be</a:t>
            </a:r>
            <a:r>
              <a:rPr sz="2200" spc="-15" dirty="0">
                <a:latin typeface="Carlito"/>
                <a:cs typeface="Carlito"/>
              </a:rPr>
              <a:t> </a:t>
            </a:r>
            <a:r>
              <a:rPr sz="2200" spc="-5" dirty="0">
                <a:latin typeface="Carlito"/>
                <a:cs typeface="Carlito"/>
              </a:rPr>
              <a:t>less</a:t>
            </a:r>
            <a:endParaRPr sz="2200">
              <a:latin typeface="Carlito"/>
              <a:cs typeface="Carlito"/>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98195" y="666648"/>
            <a:ext cx="8705850" cy="4504055"/>
          </a:xfrm>
          <a:prstGeom prst="rect">
            <a:avLst/>
          </a:prstGeom>
        </p:spPr>
        <p:txBody>
          <a:bodyPr vert="horz" wrap="square" lIns="0" tIns="62865" rIns="0" bIns="0" rtlCol="0">
            <a:spAutoFit/>
          </a:bodyPr>
          <a:lstStyle/>
          <a:p>
            <a:pPr marL="364490" indent="-343535">
              <a:lnSpc>
                <a:spcPct val="100000"/>
              </a:lnSpc>
              <a:spcBef>
                <a:spcPts val="495"/>
              </a:spcBef>
              <a:buFont typeface="Arial"/>
              <a:buChar char="•"/>
              <a:tabLst>
                <a:tab pos="364490" algn="l"/>
                <a:tab pos="365125" algn="l"/>
              </a:tabLst>
            </a:pPr>
            <a:r>
              <a:rPr sz="2200" spc="-5" dirty="0">
                <a:latin typeface="Carlito"/>
                <a:cs typeface="Carlito"/>
              </a:rPr>
              <a:t>Provisions of technical</a:t>
            </a:r>
            <a:r>
              <a:rPr sz="2200" spc="5" dirty="0">
                <a:latin typeface="Carlito"/>
                <a:cs typeface="Carlito"/>
              </a:rPr>
              <a:t> </a:t>
            </a:r>
            <a:r>
              <a:rPr sz="2200" spc="-5" dirty="0">
                <a:latin typeface="Carlito"/>
                <a:cs typeface="Carlito"/>
              </a:rPr>
              <a:t>support</a:t>
            </a:r>
            <a:endParaRPr sz="2200">
              <a:latin typeface="Carlito"/>
              <a:cs typeface="Carlito"/>
            </a:endParaRPr>
          </a:p>
          <a:p>
            <a:pPr marL="364490" marR="5080" indent="-342900">
              <a:lnSpc>
                <a:spcPct val="105100"/>
              </a:lnSpc>
              <a:spcBef>
                <a:spcPts val="260"/>
              </a:spcBef>
              <a:buFont typeface="Arial"/>
              <a:buChar char="•"/>
              <a:tabLst>
                <a:tab pos="364490" algn="l"/>
                <a:tab pos="365125" algn="l"/>
              </a:tabLst>
            </a:pPr>
            <a:r>
              <a:rPr sz="2200" spc="-5" dirty="0">
                <a:latin typeface="Carlito"/>
                <a:cs typeface="Carlito"/>
              </a:rPr>
              <a:t>Access to markets, duty-free-quota-free access among member </a:t>
            </a:r>
            <a:r>
              <a:rPr sz="2200" spc="-10" dirty="0">
                <a:latin typeface="Carlito"/>
                <a:cs typeface="Carlito"/>
              </a:rPr>
              <a:t>countries  </a:t>
            </a:r>
            <a:r>
              <a:rPr sz="2200" b="1" spc="-5" dirty="0">
                <a:latin typeface="Carlito"/>
                <a:cs typeface="Carlito"/>
              </a:rPr>
              <a:t>Benefits of WTO in </a:t>
            </a:r>
            <a:r>
              <a:rPr sz="2200" b="1" dirty="0">
                <a:latin typeface="Carlito"/>
                <a:cs typeface="Carlito"/>
              </a:rPr>
              <a:t>Nepal: (a) </a:t>
            </a:r>
            <a:r>
              <a:rPr sz="2200" spc="-5" dirty="0">
                <a:latin typeface="Carlito"/>
                <a:cs typeface="Carlito"/>
              </a:rPr>
              <a:t>Market access opportunities, (b) Policy  </a:t>
            </a:r>
            <a:r>
              <a:rPr sz="2200" spc="-10" dirty="0">
                <a:latin typeface="Carlito"/>
                <a:cs typeface="Carlito"/>
              </a:rPr>
              <a:t>stability, </a:t>
            </a:r>
            <a:r>
              <a:rPr sz="2200" spc="-5" dirty="0">
                <a:latin typeface="Carlito"/>
                <a:cs typeface="Carlito"/>
              </a:rPr>
              <a:t>(c) Attract foreign </a:t>
            </a:r>
            <a:r>
              <a:rPr sz="2200" spc="-10" dirty="0">
                <a:latin typeface="Carlito"/>
                <a:cs typeface="Carlito"/>
              </a:rPr>
              <a:t>direct </a:t>
            </a:r>
            <a:r>
              <a:rPr sz="2200" spc="-5" dirty="0">
                <a:latin typeface="Carlito"/>
                <a:cs typeface="Carlito"/>
              </a:rPr>
              <a:t>investment, (d) Gearing </a:t>
            </a:r>
            <a:r>
              <a:rPr sz="2200" dirty="0">
                <a:latin typeface="Carlito"/>
                <a:cs typeface="Carlito"/>
              </a:rPr>
              <a:t>up </a:t>
            </a:r>
            <a:r>
              <a:rPr sz="2200" spc="-5" dirty="0">
                <a:latin typeface="Carlito"/>
                <a:cs typeface="Carlito"/>
              </a:rPr>
              <a:t>domestic  institutional capability, (e) Benefits of positive discrimination </a:t>
            </a:r>
            <a:r>
              <a:rPr sz="2200" dirty="0">
                <a:latin typeface="Carlito"/>
                <a:cs typeface="Carlito"/>
              </a:rPr>
              <a:t>and </a:t>
            </a:r>
            <a:r>
              <a:rPr sz="2200" spc="-5" dirty="0">
                <a:latin typeface="Carlito"/>
                <a:cs typeface="Carlito"/>
              </a:rPr>
              <a:t>(f)  Establishment of trade and transit</a:t>
            </a:r>
            <a:r>
              <a:rPr sz="2200" spc="5" dirty="0">
                <a:latin typeface="Carlito"/>
                <a:cs typeface="Carlito"/>
              </a:rPr>
              <a:t> </a:t>
            </a:r>
            <a:r>
              <a:rPr sz="2200" spc="-5" dirty="0">
                <a:latin typeface="Carlito"/>
                <a:cs typeface="Carlito"/>
              </a:rPr>
              <a:t>rights</a:t>
            </a:r>
            <a:endParaRPr sz="2200">
              <a:latin typeface="Carlito"/>
              <a:cs typeface="Carlito"/>
            </a:endParaRPr>
          </a:p>
          <a:p>
            <a:pPr marL="12700">
              <a:lnSpc>
                <a:spcPct val="100000"/>
              </a:lnSpc>
              <a:spcBef>
                <a:spcPts val="240"/>
              </a:spcBef>
            </a:pPr>
            <a:r>
              <a:rPr sz="2200" b="1" spc="-5" dirty="0">
                <a:latin typeface="Carlito"/>
                <a:cs typeface="Carlito"/>
              </a:rPr>
              <a:t>WTO challenges for developing</a:t>
            </a:r>
            <a:r>
              <a:rPr sz="2200" b="1" spc="20" dirty="0">
                <a:latin typeface="Carlito"/>
                <a:cs typeface="Carlito"/>
              </a:rPr>
              <a:t> </a:t>
            </a:r>
            <a:r>
              <a:rPr sz="2200" b="1" spc="-5" dirty="0">
                <a:latin typeface="Carlito"/>
                <a:cs typeface="Carlito"/>
              </a:rPr>
              <a:t>countries</a:t>
            </a:r>
            <a:endParaRPr sz="2200">
              <a:latin typeface="Carlito"/>
              <a:cs typeface="Carlito"/>
            </a:endParaRPr>
          </a:p>
          <a:p>
            <a:pPr marL="364490" indent="-343535">
              <a:lnSpc>
                <a:spcPct val="100000"/>
              </a:lnSpc>
              <a:spcBef>
                <a:spcPts val="425"/>
              </a:spcBef>
              <a:buFont typeface="Arial"/>
              <a:buChar char="•"/>
              <a:tabLst>
                <a:tab pos="364490" algn="l"/>
                <a:tab pos="365125" algn="l"/>
              </a:tabLst>
            </a:pPr>
            <a:r>
              <a:rPr sz="2200" spc="-5" dirty="0">
                <a:latin typeface="Carlito"/>
                <a:cs typeface="Carlito"/>
              </a:rPr>
              <a:t>Improving national</a:t>
            </a:r>
            <a:r>
              <a:rPr sz="2200" dirty="0">
                <a:latin typeface="Carlito"/>
                <a:cs typeface="Carlito"/>
              </a:rPr>
              <a:t> </a:t>
            </a:r>
            <a:r>
              <a:rPr sz="2200" spc="-5" dirty="0">
                <a:latin typeface="Carlito"/>
                <a:cs typeface="Carlito"/>
              </a:rPr>
              <a:t>policies</a:t>
            </a:r>
            <a:endParaRPr sz="2200">
              <a:latin typeface="Carlito"/>
              <a:cs typeface="Carlito"/>
            </a:endParaRPr>
          </a:p>
          <a:p>
            <a:pPr marL="364490" indent="-343535">
              <a:lnSpc>
                <a:spcPct val="100000"/>
              </a:lnSpc>
              <a:spcBef>
                <a:spcPts val="395"/>
              </a:spcBef>
              <a:buFont typeface="Arial"/>
              <a:buChar char="•"/>
              <a:tabLst>
                <a:tab pos="364490" algn="l"/>
                <a:tab pos="365125" algn="l"/>
              </a:tabLst>
            </a:pPr>
            <a:r>
              <a:rPr sz="2200" spc="-5" dirty="0">
                <a:latin typeface="Carlito"/>
                <a:cs typeface="Carlito"/>
              </a:rPr>
              <a:t>Amending some laws and </a:t>
            </a:r>
            <a:r>
              <a:rPr sz="2200" spc="-10" dirty="0">
                <a:latin typeface="Carlito"/>
                <a:cs typeface="Carlito"/>
              </a:rPr>
              <a:t>developing </a:t>
            </a:r>
            <a:r>
              <a:rPr sz="2200" spc="-5" dirty="0">
                <a:latin typeface="Carlito"/>
                <a:cs typeface="Carlito"/>
              </a:rPr>
              <a:t>new</a:t>
            </a:r>
            <a:r>
              <a:rPr sz="2200" spc="40" dirty="0">
                <a:latin typeface="Carlito"/>
                <a:cs typeface="Carlito"/>
              </a:rPr>
              <a:t> </a:t>
            </a:r>
            <a:r>
              <a:rPr sz="2200" spc="-5" dirty="0">
                <a:latin typeface="Carlito"/>
                <a:cs typeface="Carlito"/>
              </a:rPr>
              <a:t>laws</a:t>
            </a:r>
            <a:endParaRPr sz="2200">
              <a:latin typeface="Carlito"/>
              <a:cs typeface="Carlito"/>
            </a:endParaRPr>
          </a:p>
          <a:p>
            <a:pPr marL="364490" indent="-343535">
              <a:lnSpc>
                <a:spcPct val="100000"/>
              </a:lnSpc>
              <a:spcBef>
                <a:spcPts val="395"/>
              </a:spcBef>
              <a:buFont typeface="Arial"/>
              <a:buChar char="•"/>
              <a:tabLst>
                <a:tab pos="364490" algn="l"/>
                <a:tab pos="365125" algn="l"/>
              </a:tabLst>
            </a:pPr>
            <a:r>
              <a:rPr sz="2200" spc="-5" dirty="0">
                <a:latin typeface="Carlito"/>
                <a:cs typeface="Carlito"/>
              </a:rPr>
              <a:t>Changing trade administration</a:t>
            </a:r>
            <a:r>
              <a:rPr sz="2200" spc="-15" dirty="0">
                <a:latin typeface="Carlito"/>
                <a:cs typeface="Carlito"/>
              </a:rPr>
              <a:t> </a:t>
            </a:r>
            <a:r>
              <a:rPr sz="2200" dirty="0">
                <a:latin typeface="Carlito"/>
                <a:cs typeface="Carlito"/>
              </a:rPr>
              <a:t>attitude</a:t>
            </a:r>
            <a:endParaRPr sz="2200">
              <a:latin typeface="Carlito"/>
              <a:cs typeface="Carlito"/>
            </a:endParaRPr>
          </a:p>
          <a:p>
            <a:pPr marL="364490" indent="-343535">
              <a:lnSpc>
                <a:spcPct val="100000"/>
              </a:lnSpc>
              <a:spcBef>
                <a:spcPts val="395"/>
              </a:spcBef>
              <a:buFont typeface="Arial"/>
              <a:buChar char="•"/>
              <a:tabLst>
                <a:tab pos="364490" algn="l"/>
                <a:tab pos="365125" algn="l"/>
              </a:tabLst>
            </a:pPr>
            <a:r>
              <a:rPr sz="2200" spc="-10" dirty="0">
                <a:latin typeface="Carlito"/>
                <a:cs typeface="Carlito"/>
              </a:rPr>
              <a:t>Human </a:t>
            </a:r>
            <a:r>
              <a:rPr sz="2200" spc="-5" dirty="0">
                <a:latin typeface="Carlito"/>
                <a:cs typeface="Carlito"/>
              </a:rPr>
              <a:t>resource development and infrastructure</a:t>
            </a:r>
            <a:r>
              <a:rPr sz="2200" spc="20" dirty="0">
                <a:latin typeface="Carlito"/>
                <a:cs typeface="Carlito"/>
              </a:rPr>
              <a:t> </a:t>
            </a:r>
            <a:r>
              <a:rPr sz="2200" spc="-5" dirty="0">
                <a:latin typeface="Carlito"/>
                <a:cs typeface="Carlito"/>
              </a:rPr>
              <a:t>development</a:t>
            </a:r>
            <a:endParaRPr sz="2200">
              <a:latin typeface="Carlito"/>
              <a:cs typeface="Carlito"/>
            </a:endParaRPr>
          </a:p>
          <a:p>
            <a:pPr marL="364490" indent="-343535">
              <a:lnSpc>
                <a:spcPct val="100000"/>
              </a:lnSpc>
              <a:spcBef>
                <a:spcPts val="400"/>
              </a:spcBef>
              <a:buFont typeface="Arial"/>
              <a:buChar char="•"/>
              <a:tabLst>
                <a:tab pos="364490" algn="l"/>
                <a:tab pos="365125" algn="l"/>
              </a:tabLst>
            </a:pPr>
            <a:r>
              <a:rPr sz="2200" spc="-5" dirty="0">
                <a:latin typeface="Carlito"/>
                <a:cs typeface="Carlito"/>
              </a:rPr>
              <a:t>Quality control of goods and</a:t>
            </a:r>
            <a:r>
              <a:rPr sz="2200" spc="5" dirty="0">
                <a:latin typeface="Carlito"/>
                <a:cs typeface="Carlito"/>
              </a:rPr>
              <a:t> </a:t>
            </a:r>
            <a:r>
              <a:rPr sz="2200" spc="-5" dirty="0">
                <a:latin typeface="Carlito"/>
                <a:cs typeface="Carlito"/>
              </a:rPr>
              <a:t>services</a:t>
            </a:r>
            <a:endParaRPr sz="2200">
              <a:latin typeface="Carlito"/>
              <a:cs typeface="Carlito"/>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243073" y="5726379"/>
            <a:ext cx="4531360" cy="635000"/>
          </a:xfrm>
          <a:prstGeom prst="rect">
            <a:avLst/>
          </a:prstGeom>
        </p:spPr>
        <p:txBody>
          <a:bodyPr vert="horz" wrap="square" lIns="0" tIns="12065" rIns="0" bIns="0" rtlCol="0">
            <a:spAutoFit/>
          </a:bodyPr>
          <a:lstStyle/>
          <a:p>
            <a:pPr marL="12700">
              <a:lnSpc>
                <a:spcPct val="100000"/>
              </a:lnSpc>
              <a:spcBef>
                <a:spcPts val="95"/>
              </a:spcBef>
            </a:pPr>
            <a:r>
              <a:rPr sz="4000" spc="-5" dirty="0">
                <a:latin typeface="Carlito"/>
                <a:cs typeface="Carlito"/>
              </a:rPr>
              <a:t>5.2 WTO</a:t>
            </a:r>
            <a:r>
              <a:rPr sz="4000" spc="-45" dirty="0">
                <a:latin typeface="Carlito"/>
                <a:cs typeface="Carlito"/>
              </a:rPr>
              <a:t> </a:t>
            </a:r>
            <a:r>
              <a:rPr sz="4000" spc="-5" dirty="0">
                <a:latin typeface="Carlito"/>
                <a:cs typeface="Carlito"/>
              </a:rPr>
              <a:t>perspectives</a:t>
            </a:r>
            <a:endParaRPr sz="4000">
              <a:latin typeface="Carlito"/>
              <a:cs typeface="Carlito"/>
            </a:endParaRPr>
          </a:p>
        </p:txBody>
      </p:sp>
      <p:sp>
        <p:nvSpPr>
          <p:cNvPr id="3" name="object 3"/>
          <p:cNvSpPr/>
          <p:nvPr/>
        </p:nvSpPr>
        <p:spPr>
          <a:xfrm>
            <a:off x="0" y="828560"/>
            <a:ext cx="9144000" cy="493268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3136" y="703135"/>
            <a:ext cx="8235696" cy="49041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825500" y="705358"/>
            <a:ext cx="7501255" cy="635000"/>
          </a:xfrm>
          <a:prstGeom prst="rect">
            <a:avLst/>
          </a:prstGeom>
        </p:spPr>
        <p:txBody>
          <a:bodyPr vert="horz" wrap="square" lIns="0" tIns="12065" rIns="0" bIns="0" rtlCol="0">
            <a:spAutoFit/>
          </a:bodyPr>
          <a:lstStyle/>
          <a:p>
            <a:pPr marL="12700">
              <a:lnSpc>
                <a:spcPct val="100000"/>
              </a:lnSpc>
              <a:spcBef>
                <a:spcPts val="95"/>
              </a:spcBef>
            </a:pPr>
            <a:r>
              <a:rPr sz="4000" b="1" spc="-5" dirty="0">
                <a:latin typeface="Carlito"/>
                <a:cs typeface="Carlito"/>
              </a:rPr>
              <a:t>5.3 Public </a:t>
            </a:r>
            <a:r>
              <a:rPr sz="4000" b="1" spc="-10" dirty="0">
                <a:latin typeface="Carlito"/>
                <a:cs typeface="Carlito"/>
              </a:rPr>
              <a:t>Private </a:t>
            </a:r>
            <a:r>
              <a:rPr sz="4000" b="1" dirty="0">
                <a:latin typeface="Carlito"/>
                <a:cs typeface="Carlito"/>
              </a:rPr>
              <a:t>Partnership </a:t>
            </a:r>
            <a:r>
              <a:rPr sz="4000" b="1" spc="-5" dirty="0">
                <a:latin typeface="Carlito"/>
                <a:cs typeface="Carlito"/>
              </a:rPr>
              <a:t>(PPP)</a:t>
            </a:r>
            <a:endParaRPr sz="4000">
              <a:latin typeface="Carlito"/>
              <a:cs typeface="Carlito"/>
            </a:endParaRPr>
          </a:p>
        </p:txBody>
      </p:sp>
      <p:sp>
        <p:nvSpPr>
          <p:cNvPr id="4" name="object 4"/>
          <p:cNvSpPr txBox="1"/>
          <p:nvPr/>
        </p:nvSpPr>
        <p:spPr>
          <a:xfrm>
            <a:off x="231140" y="1388109"/>
            <a:ext cx="8587105" cy="4568825"/>
          </a:xfrm>
          <a:prstGeom prst="rect">
            <a:avLst/>
          </a:prstGeom>
        </p:spPr>
        <p:txBody>
          <a:bodyPr vert="horz" wrap="square" lIns="0" tIns="12065" rIns="0" bIns="0" rtlCol="0">
            <a:spAutoFit/>
          </a:bodyPr>
          <a:lstStyle/>
          <a:p>
            <a:pPr marL="355600" marR="6350" indent="-342900">
              <a:lnSpc>
                <a:spcPts val="2510"/>
              </a:lnSpc>
              <a:spcBef>
                <a:spcPts val="95"/>
              </a:spcBef>
              <a:buFont typeface="Arial"/>
              <a:buChar char="•"/>
              <a:tabLst>
                <a:tab pos="354965" algn="l"/>
                <a:tab pos="355600" algn="l"/>
              </a:tabLst>
            </a:pPr>
            <a:r>
              <a:rPr sz="2000" b="1" spc="-5" dirty="0">
                <a:latin typeface="Carlito"/>
                <a:cs typeface="Carlito"/>
              </a:rPr>
              <a:t>Definition</a:t>
            </a:r>
            <a:r>
              <a:rPr sz="2000" spc="-5" dirty="0">
                <a:latin typeface="Carlito"/>
                <a:cs typeface="Carlito"/>
              </a:rPr>
              <a:t>: Funded </a:t>
            </a:r>
            <a:r>
              <a:rPr sz="2000" dirty="0">
                <a:latin typeface="Carlito"/>
                <a:cs typeface="Carlito"/>
              </a:rPr>
              <a:t>and </a:t>
            </a:r>
            <a:r>
              <a:rPr sz="2000" spc="-5" dirty="0">
                <a:latin typeface="Carlito"/>
                <a:cs typeface="Carlito"/>
              </a:rPr>
              <a:t>operated through </a:t>
            </a:r>
            <a:r>
              <a:rPr sz="2000" dirty="0">
                <a:latin typeface="Carlito"/>
                <a:cs typeface="Carlito"/>
              </a:rPr>
              <a:t>a </a:t>
            </a:r>
            <a:r>
              <a:rPr sz="2000" spc="-5" dirty="0">
                <a:latin typeface="Carlito"/>
                <a:cs typeface="Carlito"/>
              </a:rPr>
              <a:t>partnership of government and one  or more private sector</a:t>
            </a:r>
            <a:r>
              <a:rPr sz="2000" spc="-10" dirty="0">
                <a:latin typeface="Carlito"/>
                <a:cs typeface="Carlito"/>
              </a:rPr>
              <a:t> </a:t>
            </a:r>
            <a:r>
              <a:rPr sz="2000" dirty="0">
                <a:latin typeface="Carlito"/>
                <a:cs typeface="Carlito"/>
              </a:rPr>
              <a:t>companies</a:t>
            </a:r>
            <a:endParaRPr sz="2000">
              <a:latin typeface="Carlito"/>
              <a:cs typeface="Carlito"/>
            </a:endParaRPr>
          </a:p>
          <a:p>
            <a:pPr marL="355600" indent="-342900">
              <a:lnSpc>
                <a:spcPct val="100000"/>
              </a:lnSpc>
              <a:spcBef>
                <a:spcPts val="90"/>
              </a:spcBef>
              <a:buFont typeface="Arial"/>
              <a:buChar char="•"/>
              <a:tabLst>
                <a:tab pos="354965" algn="l"/>
                <a:tab pos="355600" algn="l"/>
              </a:tabLst>
            </a:pPr>
            <a:r>
              <a:rPr sz="2000" spc="-5" dirty="0">
                <a:latin typeface="Carlito"/>
                <a:cs typeface="Carlito"/>
              </a:rPr>
              <a:t>Private party provides </a:t>
            </a:r>
            <a:r>
              <a:rPr sz="2000" dirty="0">
                <a:latin typeface="Carlito"/>
                <a:cs typeface="Carlito"/>
              </a:rPr>
              <a:t>a </a:t>
            </a:r>
            <a:r>
              <a:rPr sz="2000" spc="-5" dirty="0">
                <a:latin typeface="Carlito"/>
                <a:cs typeface="Carlito"/>
              </a:rPr>
              <a:t>public service or</a:t>
            </a:r>
            <a:r>
              <a:rPr sz="2000" spc="10" dirty="0">
                <a:latin typeface="Carlito"/>
                <a:cs typeface="Carlito"/>
              </a:rPr>
              <a:t> </a:t>
            </a:r>
            <a:r>
              <a:rPr sz="2000" spc="-5" dirty="0">
                <a:latin typeface="Carlito"/>
                <a:cs typeface="Carlito"/>
              </a:rPr>
              <a:t>project</a:t>
            </a:r>
            <a:endParaRPr sz="2000">
              <a:latin typeface="Carlito"/>
              <a:cs typeface="Carlito"/>
            </a:endParaRPr>
          </a:p>
          <a:p>
            <a:pPr marL="355600" indent="-342900">
              <a:lnSpc>
                <a:spcPct val="100000"/>
              </a:lnSpc>
              <a:spcBef>
                <a:spcPts val="204"/>
              </a:spcBef>
              <a:buFont typeface="Arial"/>
              <a:buChar char="•"/>
              <a:tabLst>
                <a:tab pos="354965" algn="l"/>
                <a:tab pos="355600" algn="l"/>
              </a:tabLst>
            </a:pPr>
            <a:r>
              <a:rPr sz="2000" b="1" dirty="0">
                <a:latin typeface="Carlito"/>
                <a:cs typeface="Carlito"/>
              </a:rPr>
              <a:t>Assumption</a:t>
            </a:r>
            <a:r>
              <a:rPr sz="2000" dirty="0">
                <a:latin typeface="Carlito"/>
                <a:cs typeface="Carlito"/>
              </a:rPr>
              <a:t>: </a:t>
            </a:r>
            <a:r>
              <a:rPr sz="2000" spc="-5" dirty="0">
                <a:latin typeface="Carlito"/>
                <a:cs typeface="Carlito"/>
              </a:rPr>
              <a:t>substantial financial, technical </a:t>
            </a:r>
            <a:r>
              <a:rPr sz="2000" dirty="0">
                <a:latin typeface="Carlito"/>
                <a:cs typeface="Carlito"/>
              </a:rPr>
              <a:t>and </a:t>
            </a:r>
            <a:r>
              <a:rPr sz="2000" spc="-5" dirty="0">
                <a:latin typeface="Carlito"/>
                <a:cs typeface="Carlito"/>
              </a:rPr>
              <a:t>operational risk </a:t>
            </a:r>
            <a:r>
              <a:rPr sz="2000" dirty="0">
                <a:latin typeface="Carlito"/>
                <a:cs typeface="Carlito"/>
              </a:rPr>
              <a:t>in the</a:t>
            </a:r>
            <a:r>
              <a:rPr sz="2000" spc="20" dirty="0">
                <a:latin typeface="Carlito"/>
                <a:cs typeface="Carlito"/>
              </a:rPr>
              <a:t> </a:t>
            </a:r>
            <a:r>
              <a:rPr sz="2000" spc="-5" dirty="0">
                <a:latin typeface="Carlito"/>
                <a:cs typeface="Carlito"/>
              </a:rPr>
              <a:t>project</a:t>
            </a:r>
            <a:endParaRPr sz="2000">
              <a:latin typeface="Carlito"/>
              <a:cs typeface="Carlito"/>
            </a:endParaRPr>
          </a:p>
          <a:p>
            <a:pPr marL="355600" indent="-342900">
              <a:lnSpc>
                <a:spcPct val="100000"/>
              </a:lnSpc>
              <a:spcBef>
                <a:spcPts val="190"/>
              </a:spcBef>
              <a:buFont typeface="Arial"/>
              <a:buChar char="•"/>
              <a:tabLst>
                <a:tab pos="354965" algn="l"/>
                <a:tab pos="355600" algn="l"/>
              </a:tabLst>
            </a:pPr>
            <a:r>
              <a:rPr sz="2000" spc="-5" dirty="0">
                <a:latin typeface="Carlito"/>
                <a:cs typeface="Carlito"/>
              </a:rPr>
              <a:t>Enable public sector </a:t>
            </a:r>
            <a:r>
              <a:rPr sz="2000" dirty="0">
                <a:latin typeface="Carlito"/>
                <a:cs typeface="Carlito"/>
              </a:rPr>
              <a:t>to </a:t>
            </a:r>
            <a:r>
              <a:rPr sz="2000" spc="-5" dirty="0">
                <a:latin typeface="Carlito"/>
                <a:cs typeface="Carlito"/>
              </a:rPr>
              <a:t>harness </a:t>
            </a:r>
            <a:r>
              <a:rPr sz="2000" dirty="0">
                <a:latin typeface="Carlito"/>
                <a:cs typeface="Carlito"/>
              </a:rPr>
              <a:t>expertise </a:t>
            </a:r>
            <a:r>
              <a:rPr sz="2000" spc="-5" dirty="0">
                <a:latin typeface="Carlito"/>
                <a:cs typeface="Carlito"/>
              </a:rPr>
              <a:t>and</a:t>
            </a:r>
            <a:r>
              <a:rPr sz="2000" dirty="0">
                <a:latin typeface="Carlito"/>
                <a:cs typeface="Carlito"/>
              </a:rPr>
              <a:t> </a:t>
            </a:r>
            <a:r>
              <a:rPr sz="2000" spc="-5" dirty="0">
                <a:latin typeface="Carlito"/>
                <a:cs typeface="Carlito"/>
              </a:rPr>
              <a:t>experience</a:t>
            </a:r>
            <a:endParaRPr sz="2000">
              <a:latin typeface="Carlito"/>
              <a:cs typeface="Carlito"/>
            </a:endParaRPr>
          </a:p>
          <a:p>
            <a:pPr marL="355600" marR="5080" indent="-342900">
              <a:lnSpc>
                <a:spcPct val="104600"/>
              </a:lnSpc>
              <a:spcBef>
                <a:spcPts val="95"/>
              </a:spcBef>
              <a:buFont typeface="Arial"/>
              <a:buChar char="•"/>
              <a:tabLst>
                <a:tab pos="354965" algn="l"/>
                <a:tab pos="355600" algn="l"/>
              </a:tabLst>
            </a:pPr>
            <a:r>
              <a:rPr sz="2000" b="1" dirty="0">
                <a:latin typeface="Carlito"/>
                <a:cs typeface="Carlito"/>
              </a:rPr>
              <a:t>Fundamental principle of </a:t>
            </a:r>
            <a:r>
              <a:rPr sz="2000" b="1" spc="-5" dirty="0">
                <a:latin typeface="Carlito"/>
                <a:cs typeface="Carlito"/>
              </a:rPr>
              <a:t>PPP</a:t>
            </a:r>
            <a:r>
              <a:rPr sz="2000" spc="-5" dirty="0">
                <a:latin typeface="Carlito"/>
                <a:cs typeface="Carlito"/>
              </a:rPr>
              <a:t>: Public service provision can </a:t>
            </a:r>
            <a:r>
              <a:rPr sz="2000" dirty="0">
                <a:latin typeface="Carlito"/>
                <a:cs typeface="Carlito"/>
              </a:rPr>
              <a:t>be </a:t>
            </a:r>
            <a:r>
              <a:rPr sz="2000" spc="-5" dirty="0">
                <a:latin typeface="Carlito"/>
                <a:cs typeface="Carlito"/>
              </a:rPr>
              <a:t>linked with profit  making business, </a:t>
            </a:r>
            <a:r>
              <a:rPr sz="2000" dirty="0">
                <a:latin typeface="Carlito"/>
                <a:cs typeface="Carlito"/>
              </a:rPr>
              <a:t>which </a:t>
            </a:r>
            <a:r>
              <a:rPr sz="2000" spc="-5" dirty="0">
                <a:latin typeface="Carlito"/>
                <a:cs typeface="Carlito"/>
              </a:rPr>
              <a:t>makes </a:t>
            </a:r>
            <a:r>
              <a:rPr sz="2000" dirty="0">
                <a:latin typeface="Carlito"/>
                <a:cs typeface="Carlito"/>
              </a:rPr>
              <a:t>the </a:t>
            </a:r>
            <a:r>
              <a:rPr sz="2000" spc="-5" dirty="0">
                <a:latin typeface="Carlito"/>
                <a:cs typeface="Carlito"/>
              </a:rPr>
              <a:t>operation of the public service provision  sustainable and efficient. Public gets </a:t>
            </a:r>
            <a:r>
              <a:rPr sz="2000" dirty="0">
                <a:latin typeface="Carlito"/>
                <a:cs typeface="Carlito"/>
              </a:rPr>
              <a:t>the </a:t>
            </a:r>
            <a:r>
              <a:rPr sz="2000" spc="-5" dirty="0">
                <a:latin typeface="Carlito"/>
                <a:cs typeface="Carlito"/>
              </a:rPr>
              <a:t>service </a:t>
            </a:r>
            <a:r>
              <a:rPr sz="2000" dirty="0">
                <a:latin typeface="Carlito"/>
                <a:cs typeface="Carlito"/>
              </a:rPr>
              <a:t>at </a:t>
            </a:r>
            <a:r>
              <a:rPr sz="2000" spc="-5" dirty="0">
                <a:latin typeface="Carlito"/>
                <a:cs typeface="Carlito"/>
              </a:rPr>
              <a:t>lower price due </a:t>
            </a:r>
            <a:r>
              <a:rPr sz="2000" dirty="0">
                <a:latin typeface="Carlito"/>
                <a:cs typeface="Carlito"/>
              </a:rPr>
              <a:t>to </a:t>
            </a:r>
            <a:r>
              <a:rPr sz="2000" spc="-5" dirty="0">
                <a:latin typeface="Carlito"/>
                <a:cs typeface="Carlito"/>
              </a:rPr>
              <a:t>risk  sharing, </a:t>
            </a:r>
            <a:r>
              <a:rPr sz="2000" spc="-10" dirty="0">
                <a:latin typeface="Carlito"/>
                <a:cs typeface="Carlito"/>
              </a:rPr>
              <a:t>business </a:t>
            </a:r>
            <a:r>
              <a:rPr sz="2000" dirty="0">
                <a:latin typeface="Carlito"/>
                <a:cs typeface="Carlito"/>
              </a:rPr>
              <a:t>gets </a:t>
            </a:r>
            <a:r>
              <a:rPr sz="2000" spc="-5" dirty="0">
                <a:latin typeface="Carlito"/>
                <a:cs typeface="Carlito"/>
              </a:rPr>
              <a:t>profit, efficiency increases, government </a:t>
            </a:r>
            <a:r>
              <a:rPr sz="2000" dirty="0">
                <a:latin typeface="Carlito"/>
                <a:cs typeface="Carlito"/>
              </a:rPr>
              <a:t>can </a:t>
            </a:r>
            <a:r>
              <a:rPr sz="2000" spc="-5" dirty="0">
                <a:latin typeface="Carlito"/>
                <a:cs typeface="Carlito"/>
              </a:rPr>
              <a:t>invest </a:t>
            </a:r>
            <a:r>
              <a:rPr sz="2000" dirty="0">
                <a:latin typeface="Carlito"/>
                <a:cs typeface="Carlito"/>
              </a:rPr>
              <a:t>tax in  </a:t>
            </a:r>
            <a:r>
              <a:rPr sz="2000" spc="-5" dirty="0">
                <a:latin typeface="Carlito"/>
                <a:cs typeface="Carlito"/>
              </a:rPr>
              <a:t>other </a:t>
            </a:r>
            <a:r>
              <a:rPr sz="2000" dirty="0">
                <a:latin typeface="Carlito"/>
                <a:cs typeface="Carlito"/>
              </a:rPr>
              <a:t>areas </a:t>
            </a:r>
            <a:r>
              <a:rPr sz="2000" spc="-5" dirty="0">
                <a:latin typeface="Carlito"/>
                <a:cs typeface="Carlito"/>
              </a:rPr>
              <a:t>rather than </a:t>
            </a:r>
            <a:r>
              <a:rPr sz="2000" dirty="0">
                <a:latin typeface="Carlito"/>
                <a:cs typeface="Carlito"/>
              </a:rPr>
              <a:t>in </a:t>
            </a:r>
            <a:r>
              <a:rPr sz="2000" spc="-5" dirty="0">
                <a:latin typeface="Carlito"/>
                <a:cs typeface="Carlito"/>
              </a:rPr>
              <a:t>inefficient</a:t>
            </a:r>
            <a:r>
              <a:rPr sz="2000" spc="-30" dirty="0">
                <a:latin typeface="Carlito"/>
                <a:cs typeface="Carlito"/>
              </a:rPr>
              <a:t> </a:t>
            </a:r>
            <a:r>
              <a:rPr sz="2000" spc="-10" dirty="0">
                <a:latin typeface="Carlito"/>
                <a:cs typeface="Carlito"/>
              </a:rPr>
              <a:t>projects.</a:t>
            </a:r>
            <a:endParaRPr sz="2000">
              <a:latin typeface="Carlito"/>
              <a:cs typeface="Carlito"/>
            </a:endParaRPr>
          </a:p>
          <a:p>
            <a:pPr marL="355600" indent="-342900">
              <a:lnSpc>
                <a:spcPct val="100000"/>
              </a:lnSpc>
              <a:spcBef>
                <a:spcPts val="204"/>
              </a:spcBef>
              <a:buFont typeface="Arial"/>
              <a:buChar char="•"/>
              <a:tabLst>
                <a:tab pos="354965" algn="l"/>
                <a:tab pos="355600" algn="l"/>
              </a:tabLst>
            </a:pPr>
            <a:r>
              <a:rPr sz="2000" b="1" spc="-5" dirty="0">
                <a:latin typeface="Carlito"/>
                <a:cs typeface="Carlito"/>
              </a:rPr>
              <a:t>Conditions for successful </a:t>
            </a:r>
            <a:r>
              <a:rPr sz="2000" b="1" dirty="0">
                <a:latin typeface="Carlito"/>
                <a:cs typeface="Carlito"/>
              </a:rPr>
              <a:t>implementation </a:t>
            </a:r>
            <a:r>
              <a:rPr sz="2000" b="1" spc="-5" dirty="0">
                <a:latin typeface="Carlito"/>
                <a:cs typeface="Carlito"/>
              </a:rPr>
              <a:t>of</a:t>
            </a:r>
            <a:r>
              <a:rPr sz="2000" b="1" spc="-15" dirty="0">
                <a:latin typeface="Carlito"/>
                <a:cs typeface="Carlito"/>
              </a:rPr>
              <a:t> </a:t>
            </a:r>
            <a:r>
              <a:rPr sz="2000" b="1" spc="-5" dirty="0">
                <a:latin typeface="Carlito"/>
                <a:cs typeface="Carlito"/>
              </a:rPr>
              <a:t>PPP:</a:t>
            </a:r>
            <a:endParaRPr sz="2000">
              <a:latin typeface="Carlito"/>
              <a:cs typeface="Carlito"/>
            </a:endParaRPr>
          </a:p>
          <a:p>
            <a:pPr marL="680085" lvl="1" indent="-287020">
              <a:lnSpc>
                <a:spcPct val="100000"/>
              </a:lnSpc>
              <a:spcBef>
                <a:spcPts val="219"/>
              </a:spcBef>
              <a:buChar char="–"/>
              <a:tabLst>
                <a:tab pos="680085" algn="l"/>
                <a:tab pos="680720" algn="l"/>
              </a:tabLst>
            </a:pPr>
            <a:r>
              <a:rPr sz="2000" spc="-75" dirty="0">
                <a:latin typeface="Arial"/>
                <a:cs typeface="Arial"/>
              </a:rPr>
              <a:t>Government’s</a:t>
            </a:r>
            <a:r>
              <a:rPr sz="2000" spc="-110" dirty="0">
                <a:latin typeface="Arial"/>
                <a:cs typeface="Arial"/>
              </a:rPr>
              <a:t> </a:t>
            </a:r>
            <a:r>
              <a:rPr sz="2000" spc="-75" dirty="0">
                <a:latin typeface="Arial"/>
                <a:cs typeface="Arial"/>
              </a:rPr>
              <a:t>willingness,</a:t>
            </a:r>
            <a:r>
              <a:rPr sz="2000" spc="-95" dirty="0">
                <a:latin typeface="Arial"/>
                <a:cs typeface="Arial"/>
              </a:rPr>
              <a:t> </a:t>
            </a:r>
            <a:r>
              <a:rPr sz="2000" spc="-75" dirty="0">
                <a:latin typeface="Arial"/>
                <a:cs typeface="Arial"/>
              </a:rPr>
              <a:t>confidence</a:t>
            </a:r>
            <a:r>
              <a:rPr sz="2000" spc="-100" dirty="0">
                <a:latin typeface="Arial"/>
                <a:cs typeface="Arial"/>
              </a:rPr>
              <a:t> </a:t>
            </a:r>
            <a:r>
              <a:rPr sz="2000" spc="30" dirty="0">
                <a:latin typeface="Arial"/>
                <a:cs typeface="Arial"/>
              </a:rPr>
              <a:t>&amp;</a:t>
            </a:r>
            <a:r>
              <a:rPr sz="2000" spc="-100" dirty="0">
                <a:latin typeface="Arial"/>
                <a:cs typeface="Arial"/>
              </a:rPr>
              <a:t> </a:t>
            </a:r>
            <a:r>
              <a:rPr sz="2000" spc="-20" dirty="0">
                <a:latin typeface="Arial"/>
                <a:cs typeface="Arial"/>
              </a:rPr>
              <a:t>institutional</a:t>
            </a:r>
            <a:r>
              <a:rPr sz="2000" spc="-114" dirty="0">
                <a:latin typeface="Arial"/>
                <a:cs typeface="Arial"/>
              </a:rPr>
              <a:t> </a:t>
            </a:r>
            <a:r>
              <a:rPr sz="2000" spc="-85" dirty="0">
                <a:latin typeface="Arial"/>
                <a:cs typeface="Arial"/>
              </a:rPr>
              <a:t>capacity</a:t>
            </a:r>
            <a:r>
              <a:rPr sz="2000" spc="-95" dirty="0">
                <a:latin typeface="Arial"/>
                <a:cs typeface="Arial"/>
              </a:rPr>
              <a:t> </a:t>
            </a:r>
            <a:r>
              <a:rPr sz="2000" spc="20" dirty="0">
                <a:latin typeface="Arial"/>
                <a:cs typeface="Arial"/>
              </a:rPr>
              <a:t>to</a:t>
            </a:r>
            <a:r>
              <a:rPr sz="2000" spc="-100" dirty="0">
                <a:latin typeface="Arial"/>
                <a:cs typeface="Arial"/>
              </a:rPr>
              <a:t> </a:t>
            </a:r>
            <a:r>
              <a:rPr sz="2000" spc="-45" dirty="0">
                <a:latin typeface="Arial"/>
                <a:cs typeface="Arial"/>
              </a:rPr>
              <a:t>adopt</a:t>
            </a:r>
            <a:r>
              <a:rPr sz="2000" spc="-110" dirty="0">
                <a:latin typeface="Arial"/>
                <a:cs typeface="Arial"/>
              </a:rPr>
              <a:t> </a:t>
            </a:r>
            <a:r>
              <a:rPr sz="2000" spc="-300" dirty="0">
                <a:latin typeface="Arial"/>
                <a:cs typeface="Arial"/>
              </a:rPr>
              <a:t>PPP</a:t>
            </a:r>
            <a:endParaRPr sz="2000">
              <a:latin typeface="Arial"/>
              <a:cs typeface="Arial"/>
            </a:endParaRPr>
          </a:p>
          <a:p>
            <a:pPr marL="680085" lvl="1" indent="-287020">
              <a:lnSpc>
                <a:spcPct val="100000"/>
              </a:lnSpc>
              <a:spcBef>
                <a:spcPts val="200"/>
              </a:spcBef>
              <a:buFont typeface="Arial"/>
              <a:buChar char="–"/>
              <a:tabLst>
                <a:tab pos="680085" algn="l"/>
                <a:tab pos="680720" algn="l"/>
              </a:tabLst>
            </a:pPr>
            <a:r>
              <a:rPr sz="2000" spc="-5" dirty="0">
                <a:latin typeface="Carlito"/>
                <a:cs typeface="Carlito"/>
              </a:rPr>
              <a:t>Clear policy and </a:t>
            </a:r>
            <a:r>
              <a:rPr sz="2000" dirty="0">
                <a:latin typeface="Carlito"/>
                <a:cs typeface="Carlito"/>
              </a:rPr>
              <a:t>clear </a:t>
            </a:r>
            <a:r>
              <a:rPr sz="2000" spc="-5" dirty="0">
                <a:latin typeface="Carlito"/>
                <a:cs typeface="Carlito"/>
              </a:rPr>
              <a:t>legal </a:t>
            </a:r>
            <a:r>
              <a:rPr sz="2000" spc="-10" dirty="0">
                <a:latin typeface="Carlito"/>
                <a:cs typeface="Carlito"/>
              </a:rPr>
              <a:t>provisions </a:t>
            </a:r>
            <a:r>
              <a:rPr sz="2000" dirty="0">
                <a:latin typeface="Carlito"/>
                <a:cs typeface="Carlito"/>
              </a:rPr>
              <a:t>(acts, </a:t>
            </a:r>
            <a:r>
              <a:rPr sz="2000" spc="-5" dirty="0">
                <a:latin typeface="Carlito"/>
                <a:cs typeface="Carlito"/>
              </a:rPr>
              <a:t>laws, rules,</a:t>
            </a:r>
            <a:r>
              <a:rPr sz="2000" spc="50" dirty="0">
                <a:latin typeface="Carlito"/>
                <a:cs typeface="Carlito"/>
              </a:rPr>
              <a:t> </a:t>
            </a:r>
            <a:r>
              <a:rPr sz="2000" spc="-5" dirty="0">
                <a:latin typeface="Carlito"/>
                <a:cs typeface="Carlito"/>
              </a:rPr>
              <a:t>regulations)</a:t>
            </a:r>
            <a:endParaRPr sz="2000">
              <a:latin typeface="Carlito"/>
              <a:cs typeface="Carlito"/>
            </a:endParaRPr>
          </a:p>
          <a:p>
            <a:pPr marL="680085" lvl="1" indent="-287020">
              <a:lnSpc>
                <a:spcPct val="100000"/>
              </a:lnSpc>
              <a:spcBef>
                <a:spcPts val="195"/>
              </a:spcBef>
              <a:buFont typeface="Arial"/>
              <a:buChar char="–"/>
              <a:tabLst>
                <a:tab pos="680085" algn="l"/>
                <a:tab pos="680720" algn="l"/>
              </a:tabLst>
            </a:pPr>
            <a:r>
              <a:rPr sz="2000" spc="-5" dirty="0">
                <a:latin typeface="Carlito"/>
                <a:cs typeface="Carlito"/>
              </a:rPr>
              <a:t>Society ready </a:t>
            </a:r>
            <a:r>
              <a:rPr sz="2000" spc="-10" dirty="0">
                <a:latin typeface="Carlito"/>
                <a:cs typeface="Carlito"/>
              </a:rPr>
              <a:t>to </a:t>
            </a:r>
            <a:r>
              <a:rPr sz="2000" dirty="0">
                <a:latin typeface="Carlito"/>
                <a:cs typeface="Carlito"/>
              </a:rPr>
              <a:t>accept </a:t>
            </a:r>
            <a:r>
              <a:rPr sz="2000" spc="-5" dirty="0">
                <a:latin typeface="Carlito"/>
                <a:cs typeface="Carlito"/>
              </a:rPr>
              <a:t>reasonable profit </a:t>
            </a:r>
            <a:r>
              <a:rPr sz="2000" dirty="0">
                <a:latin typeface="Carlito"/>
                <a:cs typeface="Carlito"/>
              </a:rPr>
              <a:t>as a</a:t>
            </a:r>
            <a:r>
              <a:rPr sz="2000" spc="-5" dirty="0">
                <a:latin typeface="Carlito"/>
                <a:cs typeface="Carlito"/>
              </a:rPr>
              <a:t> justified</a:t>
            </a:r>
            <a:endParaRPr sz="2000">
              <a:latin typeface="Carlito"/>
              <a:cs typeface="Carlito"/>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31140" y="692251"/>
            <a:ext cx="8281670" cy="5138420"/>
          </a:xfrm>
          <a:prstGeom prst="rect">
            <a:avLst/>
          </a:prstGeom>
        </p:spPr>
        <p:txBody>
          <a:bodyPr vert="horz" wrap="square" lIns="0" tIns="38100" rIns="0" bIns="0" rtlCol="0">
            <a:spAutoFit/>
          </a:bodyPr>
          <a:lstStyle/>
          <a:p>
            <a:pPr marL="680085" indent="-287020">
              <a:lnSpc>
                <a:spcPct val="100000"/>
              </a:lnSpc>
              <a:spcBef>
                <a:spcPts val="300"/>
              </a:spcBef>
              <a:buFont typeface="Arial"/>
              <a:buChar char="–"/>
              <a:tabLst>
                <a:tab pos="680085" algn="l"/>
                <a:tab pos="680720" algn="l"/>
              </a:tabLst>
            </a:pPr>
            <a:r>
              <a:rPr sz="2000" spc="-5" dirty="0">
                <a:latin typeface="Carlito"/>
                <a:cs typeface="Carlito"/>
              </a:rPr>
              <a:t>Fair and transparent business</a:t>
            </a:r>
            <a:r>
              <a:rPr sz="2000" spc="-10" dirty="0">
                <a:latin typeface="Carlito"/>
                <a:cs typeface="Carlito"/>
              </a:rPr>
              <a:t> </a:t>
            </a:r>
            <a:r>
              <a:rPr sz="2000" dirty="0">
                <a:latin typeface="Carlito"/>
                <a:cs typeface="Carlito"/>
              </a:rPr>
              <a:t>environment</a:t>
            </a:r>
            <a:endParaRPr sz="2000">
              <a:latin typeface="Carlito"/>
              <a:cs typeface="Carlito"/>
            </a:endParaRPr>
          </a:p>
          <a:p>
            <a:pPr marL="680085" indent="-287020">
              <a:lnSpc>
                <a:spcPct val="100000"/>
              </a:lnSpc>
              <a:spcBef>
                <a:spcPts val="204"/>
              </a:spcBef>
              <a:buFont typeface="Arial"/>
              <a:buChar char="–"/>
              <a:tabLst>
                <a:tab pos="680085" algn="l"/>
                <a:tab pos="680720" algn="l"/>
              </a:tabLst>
            </a:pPr>
            <a:r>
              <a:rPr sz="2000" spc="-5" dirty="0">
                <a:latin typeface="Carlito"/>
                <a:cs typeface="Carlito"/>
              </a:rPr>
              <a:t>Technical, financial and management capacity </a:t>
            </a:r>
            <a:r>
              <a:rPr sz="2000" spc="-10" dirty="0">
                <a:latin typeface="Carlito"/>
                <a:cs typeface="Carlito"/>
              </a:rPr>
              <a:t>of </a:t>
            </a:r>
            <a:r>
              <a:rPr sz="2000" dirty="0">
                <a:latin typeface="Carlito"/>
                <a:cs typeface="Carlito"/>
              </a:rPr>
              <a:t>private</a:t>
            </a:r>
            <a:r>
              <a:rPr sz="2000" spc="20" dirty="0">
                <a:latin typeface="Carlito"/>
                <a:cs typeface="Carlito"/>
              </a:rPr>
              <a:t> </a:t>
            </a:r>
            <a:r>
              <a:rPr sz="2000" spc="-5" dirty="0">
                <a:latin typeface="Carlito"/>
                <a:cs typeface="Carlito"/>
              </a:rPr>
              <a:t>parties</a:t>
            </a:r>
            <a:endParaRPr sz="2000">
              <a:latin typeface="Carlito"/>
              <a:cs typeface="Carlito"/>
            </a:endParaRPr>
          </a:p>
          <a:p>
            <a:pPr marL="355600" indent="-342900">
              <a:lnSpc>
                <a:spcPct val="100000"/>
              </a:lnSpc>
              <a:spcBef>
                <a:spcPts val="195"/>
              </a:spcBef>
              <a:buFont typeface="Arial"/>
              <a:buChar char="•"/>
              <a:tabLst>
                <a:tab pos="354965" algn="l"/>
                <a:tab pos="355600" algn="l"/>
              </a:tabLst>
            </a:pPr>
            <a:r>
              <a:rPr sz="2000" b="1" dirty="0">
                <a:latin typeface="Carlito"/>
                <a:cs typeface="Carlito"/>
              </a:rPr>
              <a:t>Status of </a:t>
            </a:r>
            <a:r>
              <a:rPr sz="2000" b="1" spc="-5" dirty="0">
                <a:latin typeface="Carlito"/>
                <a:cs typeface="Carlito"/>
              </a:rPr>
              <a:t>PPP policies and programs in</a:t>
            </a:r>
            <a:r>
              <a:rPr sz="2000" b="1" spc="5" dirty="0">
                <a:latin typeface="Carlito"/>
                <a:cs typeface="Carlito"/>
              </a:rPr>
              <a:t> </a:t>
            </a:r>
            <a:r>
              <a:rPr sz="2000" b="1" spc="-5" dirty="0">
                <a:latin typeface="Carlito"/>
                <a:cs typeface="Carlito"/>
              </a:rPr>
              <a:t>Nepal</a:t>
            </a:r>
            <a:endParaRPr sz="2000">
              <a:latin typeface="Carlito"/>
              <a:cs typeface="Carlito"/>
            </a:endParaRPr>
          </a:p>
          <a:p>
            <a:pPr marL="393700">
              <a:lnSpc>
                <a:spcPct val="100000"/>
              </a:lnSpc>
              <a:spcBef>
                <a:spcPts val="225"/>
              </a:spcBef>
            </a:pPr>
            <a:r>
              <a:rPr sz="2000" dirty="0">
                <a:latin typeface="Arial"/>
                <a:cs typeface="Arial"/>
              </a:rPr>
              <a:t>– </a:t>
            </a:r>
            <a:r>
              <a:rPr sz="2000" dirty="0">
                <a:latin typeface="Carlito"/>
                <a:cs typeface="Carlito"/>
              </a:rPr>
              <a:t>White </a:t>
            </a:r>
            <a:r>
              <a:rPr sz="2000" spc="-5" dirty="0">
                <a:latin typeface="Carlito"/>
                <a:cs typeface="Carlito"/>
              </a:rPr>
              <a:t>paper on PPP, PPP</a:t>
            </a:r>
            <a:r>
              <a:rPr sz="2000" spc="-20" dirty="0">
                <a:latin typeface="Carlito"/>
                <a:cs typeface="Carlito"/>
              </a:rPr>
              <a:t> </a:t>
            </a:r>
            <a:r>
              <a:rPr sz="2000" spc="-5" dirty="0">
                <a:latin typeface="Carlito"/>
                <a:cs typeface="Carlito"/>
              </a:rPr>
              <a:t>Policy</a:t>
            </a:r>
            <a:endParaRPr sz="2000">
              <a:latin typeface="Carlito"/>
              <a:cs typeface="Carlito"/>
            </a:endParaRPr>
          </a:p>
          <a:p>
            <a:pPr marL="355600" indent="-342900">
              <a:lnSpc>
                <a:spcPts val="2390"/>
              </a:lnSpc>
              <a:spcBef>
                <a:spcPts val="195"/>
              </a:spcBef>
              <a:buFont typeface="Arial"/>
              <a:buChar char="•"/>
              <a:tabLst>
                <a:tab pos="354965" algn="l"/>
                <a:tab pos="355600" algn="l"/>
              </a:tabLst>
            </a:pPr>
            <a:r>
              <a:rPr sz="2000" b="1" spc="-5" dirty="0">
                <a:latin typeface="Carlito"/>
                <a:cs typeface="Carlito"/>
              </a:rPr>
              <a:t>Reasons for low </a:t>
            </a:r>
            <a:r>
              <a:rPr sz="2000" b="1" dirty="0">
                <a:latin typeface="Carlito"/>
                <a:cs typeface="Carlito"/>
              </a:rPr>
              <a:t>level </a:t>
            </a:r>
            <a:r>
              <a:rPr sz="2000" b="1" spc="-5" dirty="0">
                <a:latin typeface="Carlito"/>
                <a:cs typeface="Carlito"/>
              </a:rPr>
              <a:t>of PPP implementation </a:t>
            </a:r>
            <a:r>
              <a:rPr sz="2000" b="1" spc="-10" dirty="0">
                <a:latin typeface="Carlito"/>
                <a:cs typeface="Carlito"/>
              </a:rPr>
              <a:t>in</a:t>
            </a:r>
            <a:r>
              <a:rPr sz="2000" b="1" spc="25" dirty="0">
                <a:latin typeface="Carlito"/>
                <a:cs typeface="Carlito"/>
              </a:rPr>
              <a:t> </a:t>
            </a:r>
            <a:r>
              <a:rPr sz="2000" b="1" spc="-5" dirty="0">
                <a:latin typeface="Carlito"/>
                <a:cs typeface="Carlito"/>
              </a:rPr>
              <a:t>Nepal</a:t>
            </a:r>
            <a:endParaRPr sz="2000">
              <a:latin typeface="Carlito"/>
              <a:cs typeface="Carlito"/>
            </a:endParaRPr>
          </a:p>
          <a:p>
            <a:pPr marL="355600" marR="545465" indent="-342900">
              <a:lnSpc>
                <a:spcPts val="2770"/>
              </a:lnSpc>
              <a:spcBef>
                <a:spcPts val="275"/>
              </a:spcBef>
              <a:buSzPct val="80000"/>
              <a:buFont typeface="Arial"/>
              <a:buChar char="•"/>
              <a:tabLst>
                <a:tab pos="354965" algn="l"/>
                <a:tab pos="355600" algn="l"/>
              </a:tabLst>
            </a:pPr>
            <a:r>
              <a:rPr sz="2500" spc="-5" dirty="0">
                <a:latin typeface="Carlito"/>
                <a:cs typeface="Carlito"/>
              </a:rPr>
              <a:t>Infrastructure construction and economic growth are </a:t>
            </a:r>
            <a:r>
              <a:rPr sz="2500" spc="-10" dirty="0">
                <a:latin typeface="Carlito"/>
                <a:cs typeface="Carlito"/>
              </a:rPr>
              <a:t>not  </a:t>
            </a:r>
            <a:r>
              <a:rPr sz="2500" spc="-5" dirty="0">
                <a:latin typeface="Carlito"/>
                <a:cs typeface="Carlito"/>
              </a:rPr>
              <a:t>synonymous with</a:t>
            </a:r>
            <a:r>
              <a:rPr sz="2500" spc="-10" dirty="0">
                <a:latin typeface="Carlito"/>
                <a:cs typeface="Carlito"/>
              </a:rPr>
              <a:t> </a:t>
            </a:r>
            <a:r>
              <a:rPr sz="2500" spc="-5" dirty="0">
                <a:latin typeface="Carlito"/>
                <a:cs typeface="Carlito"/>
              </a:rPr>
              <a:t>development.</a:t>
            </a:r>
            <a:endParaRPr sz="2500">
              <a:latin typeface="Carlito"/>
              <a:cs typeface="Carlito"/>
            </a:endParaRPr>
          </a:p>
          <a:p>
            <a:pPr marL="355600" indent="-342900">
              <a:lnSpc>
                <a:spcPct val="100000"/>
              </a:lnSpc>
              <a:spcBef>
                <a:spcPts val="140"/>
              </a:spcBef>
              <a:buSzPct val="80000"/>
              <a:buFont typeface="Arial"/>
              <a:buChar char="•"/>
              <a:tabLst>
                <a:tab pos="354965" algn="l"/>
                <a:tab pos="355600" algn="l"/>
              </a:tabLst>
            </a:pPr>
            <a:r>
              <a:rPr sz="2500" spc="-5" dirty="0">
                <a:latin typeface="Carlito"/>
                <a:cs typeface="Carlito"/>
              </a:rPr>
              <a:t>Development activities need to be</a:t>
            </a:r>
            <a:r>
              <a:rPr sz="2500" spc="10" dirty="0">
                <a:latin typeface="Carlito"/>
                <a:cs typeface="Carlito"/>
              </a:rPr>
              <a:t> </a:t>
            </a:r>
            <a:r>
              <a:rPr sz="2500" spc="-5" dirty="0">
                <a:latin typeface="Carlito"/>
                <a:cs typeface="Carlito"/>
              </a:rPr>
              <a:t>sustainable.</a:t>
            </a:r>
            <a:endParaRPr sz="2500">
              <a:latin typeface="Carlito"/>
              <a:cs typeface="Carlito"/>
            </a:endParaRPr>
          </a:p>
          <a:p>
            <a:pPr marL="355600" marR="210185" indent="-342900">
              <a:lnSpc>
                <a:spcPts val="2770"/>
              </a:lnSpc>
              <a:spcBef>
                <a:spcPts val="465"/>
              </a:spcBef>
              <a:buSzPct val="80000"/>
              <a:buFont typeface="Arial"/>
              <a:buChar char="•"/>
              <a:tabLst>
                <a:tab pos="354965" algn="l"/>
                <a:tab pos="355600" algn="l"/>
              </a:tabLst>
            </a:pPr>
            <a:r>
              <a:rPr sz="2500" spc="-5" dirty="0">
                <a:latin typeface="Carlito"/>
                <a:cs typeface="Carlito"/>
              </a:rPr>
              <a:t>Development which results in environmental degradation is  unsustainable, and generates conflict.</a:t>
            </a:r>
            <a:endParaRPr sz="2500">
              <a:latin typeface="Carlito"/>
              <a:cs typeface="Carlito"/>
            </a:endParaRPr>
          </a:p>
          <a:p>
            <a:pPr marL="355600" indent="-342900">
              <a:lnSpc>
                <a:spcPct val="100000"/>
              </a:lnSpc>
              <a:spcBef>
                <a:spcPts val="140"/>
              </a:spcBef>
              <a:buSzPct val="80000"/>
              <a:buFont typeface="Arial"/>
              <a:buChar char="•"/>
              <a:tabLst>
                <a:tab pos="354965" algn="l"/>
                <a:tab pos="355600" algn="l"/>
              </a:tabLst>
            </a:pPr>
            <a:r>
              <a:rPr sz="2500" spc="-5" dirty="0">
                <a:latin typeface="Carlito"/>
                <a:cs typeface="Carlito"/>
              </a:rPr>
              <a:t>Development without environmental degradation is</a:t>
            </a:r>
            <a:r>
              <a:rPr sz="2500" spc="70" dirty="0">
                <a:latin typeface="Carlito"/>
                <a:cs typeface="Carlito"/>
              </a:rPr>
              <a:t> </a:t>
            </a:r>
            <a:r>
              <a:rPr sz="2500" spc="-10" dirty="0">
                <a:latin typeface="Carlito"/>
                <a:cs typeface="Carlito"/>
              </a:rPr>
              <a:t>possible.</a:t>
            </a:r>
            <a:endParaRPr sz="2500">
              <a:latin typeface="Carlito"/>
              <a:cs typeface="Carlito"/>
            </a:endParaRPr>
          </a:p>
          <a:p>
            <a:pPr marL="355600" marR="407034" indent="-342900">
              <a:lnSpc>
                <a:spcPts val="2770"/>
              </a:lnSpc>
              <a:spcBef>
                <a:spcPts val="470"/>
              </a:spcBef>
              <a:buSzPct val="80000"/>
              <a:buFont typeface="Arial"/>
              <a:buChar char="•"/>
              <a:tabLst>
                <a:tab pos="354965" algn="l"/>
                <a:tab pos="355600" algn="l"/>
              </a:tabLst>
            </a:pPr>
            <a:r>
              <a:rPr sz="2500" spc="-5" dirty="0">
                <a:latin typeface="Carlito"/>
                <a:cs typeface="Carlito"/>
              </a:rPr>
              <a:t>Guidelines for project </a:t>
            </a:r>
            <a:r>
              <a:rPr sz="2500" spc="-10" dirty="0">
                <a:latin typeface="Carlito"/>
                <a:cs typeface="Carlito"/>
              </a:rPr>
              <a:t>designs </a:t>
            </a:r>
            <a:r>
              <a:rPr sz="2500" spc="-5" dirty="0">
                <a:latin typeface="Carlito"/>
                <a:cs typeface="Carlito"/>
              </a:rPr>
              <a:t>by considering environment  prepared</a:t>
            </a:r>
            <a:endParaRPr sz="2500">
              <a:latin typeface="Carlito"/>
              <a:cs typeface="Carlito"/>
            </a:endParaRPr>
          </a:p>
          <a:p>
            <a:pPr marL="355600" indent="-342900">
              <a:lnSpc>
                <a:spcPct val="100000"/>
              </a:lnSpc>
              <a:spcBef>
                <a:spcPts val="135"/>
              </a:spcBef>
              <a:buSzPct val="80000"/>
              <a:buFont typeface="Arial"/>
              <a:buChar char="•"/>
              <a:tabLst>
                <a:tab pos="354965" algn="l"/>
                <a:tab pos="355600" algn="l"/>
              </a:tabLst>
            </a:pPr>
            <a:r>
              <a:rPr sz="2500" spc="-5" dirty="0">
                <a:latin typeface="Carlito"/>
                <a:cs typeface="Carlito"/>
              </a:rPr>
              <a:t>Many government </a:t>
            </a:r>
            <a:r>
              <a:rPr sz="2500" dirty="0">
                <a:latin typeface="Carlito"/>
                <a:cs typeface="Carlito"/>
              </a:rPr>
              <a:t>agencies </a:t>
            </a:r>
            <a:r>
              <a:rPr sz="2500" spc="-10" dirty="0">
                <a:latin typeface="Carlito"/>
                <a:cs typeface="Carlito"/>
              </a:rPr>
              <a:t>now </a:t>
            </a:r>
            <a:r>
              <a:rPr sz="2500" spc="-5" dirty="0">
                <a:latin typeface="Carlito"/>
                <a:cs typeface="Carlito"/>
              </a:rPr>
              <a:t>has environment</a:t>
            </a:r>
            <a:r>
              <a:rPr sz="2500" spc="15" dirty="0">
                <a:latin typeface="Carlito"/>
                <a:cs typeface="Carlito"/>
              </a:rPr>
              <a:t> </a:t>
            </a:r>
            <a:r>
              <a:rPr sz="2500" spc="-10" dirty="0">
                <a:latin typeface="Carlito"/>
                <a:cs typeface="Carlito"/>
              </a:rPr>
              <a:t>section</a:t>
            </a:r>
            <a:endParaRPr sz="2500">
              <a:latin typeface="Carlito"/>
              <a:cs typeface="Carlito"/>
            </a:endParaRPr>
          </a:p>
        </p:txBody>
      </p:sp>
      <p:graphicFrame>
        <p:nvGraphicFramePr>
          <p:cNvPr id="3" name="object 3"/>
          <p:cNvGraphicFramePr>
            <a:graphicFrameLocks noGrp="1"/>
          </p:cNvGraphicFramePr>
          <p:nvPr/>
        </p:nvGraphicFramePr>
        <p:xfrm>
          <a:off x="152400" y="76200"/>
          <a:ext cx="8993505" cy="472440"/>
        </p:xfrm>
        <a:graphic>
          <a:graphicData uri="http://schemas.openxmlformats.org/drawingml/2006/table">
            <a:tbl>
              <a:tblPr firstRow="1" bandRow="1">
                <a:tableStyleId>{2D5ABB26-0587-4C30-8999-92F81FD0307C}</a:tableStyleId>
              </a:tblPr>
              <a:tblGrid>
                <a:gridCol w="1147445">
                  <a:extLst>
                    <a:ext uri="{9D8B030D-6E8A-4147-A177-3AD203B41FA5}">
                      <a16:colId xmlns:a16="http://schemas.microsoft.com/office/drawing/2014/main" val="20000"/>
                    </a:ext>
                  </a:extLst>
                </a:gridCol>
                <a:gridCol w="7846059">
                  <a:extLst>
                    <a:ext uri="{9D8B030D-6E8A-4147-A177-3AD203B41FA5}">
                      <a16:colId xmlns:a16="http://schemas.microsoft.com/office/drawing/2014/main" val="20001"/>
                    </a:ext>
                  </a:extLst>
                </a:gridCol>
              </a:tblGrid>
              <a:tr h="472440">
                <a:tc>
                  <a:txBody>
                    <a:bodyPr/>
                    <a:lstStyle/>
                    <a:p>
                      <a:pPr marL="462915">
                        <a:lnSpc>
                          <a:spcPct val="100000"/>
                        </a:lnSpc>
                        <a:spcBef>
                          <a:spcPts val="45"/>
                        </a:spcBef>
                      </a:pPr>
                      <a:r>
                        <a:rPr sz="2800" b="1" spc="-10" dirty="0">
                          <a:latin typeface="Carlito"/>
                          <a:cs typeface="Carlito"/>
                        </a:rPr>
                        <a:t>5.4</a:t>
                      </a:r>
                      <a:endParaRPr sz="2800">
                        <a:latin typeface="Carlito"/>
                        <a:cs typeface="Carlito"/>
                      </a:endParaRPr>
                    </a:p>
                  </a:txBody>
                  <a:tcPr marL="0" marR="0" marT="5715" marB="0">
                    <a:solidFill>
                      <a:srgbClr val="9AB5E3"/>
                    </a:solidFill>
                  </a:tcPr>
                </a:tc>
                <a:tc>
                  <a:txBody>
                    <a:bodyPr/>
                    <a:lstStyle/>
                    <a:p>
                      <a:pPr marL="229235">
                        <a:lnSpc>
                          <a:spcPct val="100000"/>
                        </a:lnSpc>
                        <a:spcBef>
                          <a:spcPts val="45"/>
                        </a:spcBef>
                      </a:pPr>
                      <a:r>
                        <a:rPr sz="2800" b="1" spc="-10" dirty="0">
                          <a:latin typeface="Carlito"/>
                          <a:cs typeface="Carlito"/>
                        </a:rPr>
                        <a:t>Development </a:t>
                      </a:r>
                      <a:r>
                        <a:rPr sz="2800" b="1" spc="-5" dirty="0">
                          <a:latin typeface="Carlito"/>
                          <a:cs typeface="Carlito"/>
                        </a:rPr>
                        <a:t>versus Environmental</a:t>
                      </a:r>
                      <a:r>
                        <a:rPr sz="2800" b="1" spc="10" dirty="0">
                          <a:latin typeface="Carlito"/>
                          <a:cs typeface="Carlito"/>
                        </a:rPr>
                        <a:t> </a:t>
                      </a:r>
                      <a:r>
                        <a:rPr sz="2800" b="1" spc="-5" dirty="0">
                          <a:latin typeface="Carlito"/>
                          <a:cs typeface="Carlito"/>
                        </a:rPr>
                        <a:t>Degradation</a:t>
                      </a:r>
                      <a:endParaRPr sz="2800">
                        <a:latin typeface="Carlito"/>
                        <a:cs typeface="Carlito"/>
                      </a:endParaRPr>
                    </a:p>
                  </a:txBody>
                  <a:tcPr marL="0" marR="0" marT="5715" marB="0">
                    <a:solidFill>
                      <a:srgbClr val="9AB5E3"/>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31140" y="687069"/>
            <a:ext cx="8589010" cy="4580255"/>
          </a:xfrm>
          <a:prstGeom prst="rect">
            <a:avLst/>
          </a:prstGeom>
        </p:spPr>
        <p:txBody>
          <a:bodyPr vert="horz" wrap="square" lIns="0" tIns="48260" rIns="0" bIns="0" rtlCol="0">
            <a:spAutoFit/>
          </a:bodyPr>
          <a:lstStyle/>
          <a:p>
            <a:pPr marL="355600" marR="167005" indent="-342900" algn="just">
              <a:lnSpc>
                <a:spcPts val="2770"/>
              </a:lnSpc>
              <a:spcBef>
                <a:spcPts val="380"/>
              </a:spcBef>
              <a:buSzPct val="80000"/>
              <a:buFont typeface="Arial"/>
              <a:buChar char="•"/>
              <a:tabLst>
                <a:tab pos="355600" algn="l"/>
              </a:tabLst>
            </a:pPr>
            <a:r>
              <a:rPr sz="2500" spc="-5" dirty="0">
                <a:latin typeface="Carlito"/>
                <a:cs typeface="Carlito"/>
              </a:rPr>
              <a:t>Globalization, food security </a:t>
            </a:r>
            <a:r>
              <a:rPr sz="2500" spc="-10" dirty="0">
                <a:latin typeface="Carlito"/>
                <a:cs typeface="Carlito"/>
              </a:rPr>
              <a:t>policy, </a:t>
            </a:r>
            <a:r>
              <a:rPr sz="2500" spc="-5" dirty="0">
                <a:latin typeface="Carlito"/>
                <a:cs typeface="Carlito"/>
              </a:rPr>
              <a:t>energy and climate change  and sustainable economic integration concepts are </a:t>
            </a:r>
            <a:r>
              <a:rPr sz="2500" spc="-10" dirty="0">
                <a:latin typeface="Carlito"/>
                <a:cs typeface="Carlito"/>
              </a:rPr>
              <a:t>needed for  development </a:t>
            </a:r>
            <a:r>
              <a:rPr sz="2500" spc="-5" dirty="0">
                <a:latin typeface="Carlito"/>
                <a:cs typeface="Carlito"/>
              </a:rPr>
              <a:t>with environmental</a:t>
            </a:r>
            <a:r>
              <a:rPr sz="2500" spc="5" dirty="0">
                <a:latin typeface="Carlito"/>
                <a:cs typeface="Carlito"/>
              </a:rPr>
              <a:t> </a:t>
            </a:r>
            <a:r>
              <a:rPr sz="2500" spc="-5" dirty="0">
                <a:latin typeface="Carlito"/>
                <a:cs typeface="Carlito"/>
              </a:rPr>
              <a:t>sustainability</a:t>
            </a:r>
            <a:endParaRPr sz="2500">
              <a:latin typeface="Carlito"/>
              <a:cs typeface="Carlito"/>
            </a:endParaRPr>
          </a:p>
          <a:p>
            <a:pPr marL="355600" marR="904875" indent="-342900">
              <a:lnSpc>
                <a:spcPts val="2770"/>
              </a:lnSpc>
              <a:spcBef>
                <a:spcPts val="430"/>
              </a:spcBef>
              <a:buSzPct val="80000"/>
              <a:buFont typeface="Arial"/>
              <a:buChar char="•"/>
              <a:tabLst>
                <a:tab pos="354965" algn="l"/>
                <a:tab pos="355600" algn="l"/>
              </a:tabLst>
            </a:pPr>
            <a:r>
              <a:rPr sz="2500" spc="-5" dirty="0">
                <a:latin typeface="Carlito"/>
                <a:cs typeface="Carlito"/>
              </a:rPr>
              <a:t>Frontier </a:t>
            </a:r>
            <a:r>
              <a:rPr sz="2500" spc="-10" dirty="0">
                <a:latin typeface="Carlito"/>
                <a:cs typeface="Carlito"/>
              </a:rPr>
              <a:t>thinking </a:t>
            </a:r>
            <a:r>
              <a:rPr sz="2500" spc="-5" dirty="0">
                <a:latin typeface="Carlito"/>
                <a:cs typeface="Carlito"/>
              </a:rPr>
              <a:t>in sustainable </a:t>
            </a:r>
            <a:r>
              <a:rPr sz="2500" spc="-10" dirty="0">
                <a:latin typeface="Carlito"/>
                <a:cs typeface="Carlito"/>
              </a:rPr>
              <a:t>development </a:t>
            </a:r>
            <a:r>
              <a:rPr sz="2500" spc="-5" dirty="0">
                <a:latin typeface="Carlito"/>
                <a:cs typeface="Carlito"/>
              </a:rPr>
              <a:t>and </a:t>
            </a:r>
            <a:r>
              <a:rPr sz="2500" spc="-10" dirty="0">
                <a:latin typeface="Carlito"/>
                <a:cs typeface="Carlito"/>
              </a:rPr>
              <a:t>human  </a:t>
            </a:r>
            <a:r>
              <a:rPr sz="2500" spc="-5" dirty="0">
                <a:latin typeface="Carlito"/>
                <a:cs typeface="Carlito"/>
              </a:rPr>
              <a:t>wellbeing</a:t>
            </a:r>
            <a:r>
              <a:rPr sz="2500" spc="-10" dirty="0">
                <a:latin typeface="Carlito"/>
                <a:cs typeface="Carlito"/>
              </a:rPr>
              <a:t> needed</a:t>
            </a:r>
            <a:endParaRPr sz="2500">
              <a:latin typeface="Carlito"/>
              <a:cs typeface="Carlito"/>
            </a:endParaRPr>
          </a:p>
          <a:p>
            <a:pPr marL="355600" marR="263525" indent="-342900">
              <a:lnSpc>
                <a:spcPts val="2770"/>
              </a:lnSpc>
              <a:spcBef>
                <a:spcPts val="420"/>
              </a:spcBef>
              <a:buSzPct val="80000"/>
              <a:buFont typeface="Arial"/>
              <a:buChar char="•"/>
              <a:tabLst>
                <a:tab pos="354965" algn="l"/>
                <a:tab pos="355600" algn="l"/>
              </a:tabLst>
            </a:pPr>
            <a:r>
              <a:rPr sz="2500" spc="-5" dirty="0">
                <a:latin typeface="Carlito"/>
                <a:cs typeface="Carlito"/>
              </a:rPr>
              <a:t>Ecological health and </a:t>
            </a:r>
            <a:r>
              <a:rPr sz="2500" dirty="0">
                <a:latin typeface="Carlito"/>
                <a:cs typeface="Carlito"/>
              </a:rPr>
              <a:t>the </a:t>
            </a:r>
            <a:r>
              <a:rPr sz="2500" spc="-5" dirty="0">
                <a:latin typeface="Carlito"/>
                <a:cs typeface="Carlito"/>
              </a:rPr>
              <a:t>positive </a:t>
            </a:r>
            <a:r>
              <a:rPr sz="2500" dirty="0">
                <a:latin typeface="Carlito"/>
                <a:cs typeface="Carlito"/>
              </a:rPr>
              <a:t>relation </a:t>
            </a:r>
            <a:r>
              <a:rPr sz="2500" spc="-5" dirty="0">
                <a:latin typeface="Carlito"/>
                <a:cs typeface="Carlito"/>
              </a:rPr>
              <a:t>between social and  economic wellbeing is maintained.</a:t>
            </a:r>
            <a:endParaRPr sz="2500">
              <a:latin typeface="Carlito"/>
              <a:cs typeface="Carlito"/>
            </a:endParaRPr>
          </a:p>
          <a:p>
            <a:pPr marL="355600" marR="5080" indent="-342900">
              <a:lnSpc>
                <a:spcPct val="105100"/>
              </a:lnSpc>
              <a:spcBef>
                <a:spcPts val="204"/>
              </a:spcBef>
              <a:buSzPct val="83333"/>
              <a:buFont typeface="Arial"/>
              <a:buChar char="•"/>
              <a:tabLst>
                <a:tab pos="354965" algn="l"/>
                <a:tab pos="355600" algn="l"/>
              </a:tabLst>
            </a:pPr>
            <a:r>
              <a:rPr sz="2400" spc="-5" dirty="0">
                <a:latin typeface="Carlito"/>
                <a:cs typeface="Carlito"/>
              </a:rPr>
              <a:t>The Environment Protection </a:t>
            </a:r>
            <a:r>
              <a:rPr sz="2400" dirty="0">
                <a:latin typeface="Carlito"/>
                <a:cs typeface="Carlito"/>
              </a:rPr>
              <a:t>Act </a:t>
            </a:r>
            <a:r>
              <a:rPr sz="2400" spc="-5" dirty="0">
                <a:latin typeface="Carlito"/>
                <a:cs typeface="Carlito"/>
              </a:rPr>
              <a:t>2053 </a:t>
            </a:r>
            <a:r>
              <a:rPr sz="2400" dirty="0">
                <a:latin typeface="Carlito"/>
                <a:cs typeface="Carlito"/>
              </a:rPr>
              <a:t>(Clause 7): </a:t>
            </a:r>
            <a:r>
              <a:rPr sz="2400" spc="-10" dirty="0">
                <a:latin typeface="Carlito"/>
                <a:cs typeface="Carlito"/>
              </a:rPr>
              <a:t>nobody </a:t>
            </a:r>
            <a:r>
              <a:rPr sz="2400" dirty="0">
                <a:latin typeface="Carlito"/>
                <a:cs typeface="Carlito"/>
              </a:rPr>
              <a:t>shall  create </a:t>
            </a:r>
            <a:r>
              <a:rPr sz="2400" spc="-5" dirty="0">
                <a:latin typeface="Carlito"/>
                <a:cs typeface="Carlito"/>
              </a:rPr>
              <a:t>pollution </a:t>
            </a:r>
            <a:r>
              <a:rPr sz="2400" dirty="0">
                <a:latin typeface="Carlito"/>
                <a:cs typeface="Carlito"/>
              </a:rPr>
              <a:t>in </a:t>
            </a:r>
            <a:r>
              <a:rPr sz="2400" spc="-5" dirty="0">
                <a:latin typeface="Carlito"/>
                <a:cs typeface="Carlito"/>
              </a:rPr>
              <a:t>such </a:t>
            </a:r>
            <a:r>
              <a:rPr sz="2400" dirty="0">
                <a:latin typeface="Carlito"/>
                <a:cs typeface="Carlito"/>
              </a:rPr>
              <a:t>manner as </a:t>
            </a:r>
            <a:r>
              <a:rPr sz="2400" spc="-10" dirty="0">
                <a:latin typeface="Carlito"/>
                <a:cs typeface="Carlito"/>
              </a:rPr>
              <a:t>to </a:t>
            </a:r>
            <a:r>
              <a:rPr sz="2400" dirty="0">
                <a:latin typeface="Carlito"/>
                <a:cs typeface="Carlito"/>
              </a:rPr>
              <a:t>cause </a:t>
            </a:r>
            <a:r>
              <a:rPr sz="2400" spc="-5" dirty="0">
                <a:latin typeface="Carlito"/>
                <a:cs typeface="Carlito"/>
              </a:rPr>
              <a:t>significant adverse  </a:t>
            </a:r>
            <a:r>
              <a:rPr sz="2400" dirty="0">
                <a:latin typeface="Carlito"/>
                <a:cs typeface="Carlito"/>
              </a:rPr>
              <a:t>impacts </a:t>
            </a:r>
            <a:r>
              <a:rPr sz="2400" spc="-10" dirty="0">
                <a:latin typeface="Carlito"/>
                <a:cs typeface="Carlito"/>
              </a:rPr>
              <a:t>on </a:t>
            </a:r>
            <a:r>
              <a:rPr sz="2400" dirty="0">
                <a:latin typeface="Carlito"/>
                <a:cs typeface="Carlito"/>
              </a:rPr>
              <a:t>the environment </a:t>
            </a:r>
            <a:r>
              <a:rPr sz="2400" spc="-5" dirty="0">
                <a:latin typeface="Carlito"/>
                <a:cs typeface="Carlito"/>
              </a:rPr>
              <a:t>or likely </a:t>
            </a:r>
            <a:r>
              <a:rPr sz="2400" dirty="0">
                <a:latin typeface="Carlito"/>
                <a:cs typeface="Carlito"/>
              </a:rPr>
              <a:t>to </a:t>
            </a:r>
            <a:r>
              <a:rPr sz="2400" spc="-5" dirty="0">
                <a:latin typeface="Carlito"/>
                <a:cs typeface="Carlito"/>
              </a:rPr>
              <a:t>be hazardous </a:t>
            </a:r>
            <a:r>
              <a:rPr sz="2400" dirty="0">
                <a:latin typeface="Carlito"/>
                <a:cs typeface="Carlito"/>
              </a:rPr>
              <a:t>to </a:t>
            </a:r>
            <a:r>
              <a:rPr sz="2400" spc="-5" dirty="0">
                <a:latin typeface="Carlito"/>
                <a:cs typeface="Carlito"/>
              </a:rPr>
              <a:t>public </a:t>
            </a:r>
            <a:r>
              <a:rPr sz="2400" dirty="0">
                <a:latin typeface="Carlito"/>
                <a:cs typeface="Carlito"/>
              </a:rPr>
              <a:t>life  and People's </a:t>
            </a:r>
            <a:r>
              <a:rPr sz="2400" spc="-5" dirty="0">
                <a:latin typeface="Carlito"/>
                <a:cs typeface="Carlito"/>
              </a:rPr>
              <a:t>Health </a:t>
            </a:r>
            <a:r>
              <a:rPr sz="2400" dirty="0">
                <a:latin typeface="Carlito"/>
                <a:cs typeface="Carlito"/>
              </a:rPr>
              <a:t>Protection Rules </a:t>
            </a:r>
            <a:r>
              <a:rPr sz="2400" spc="-5" dirty="0">
                <a:latin typeface="Carlito"/>
                <a:cs typeface="Carlito"/>
              </a:rPr>
              <a:t>2054 </a:t>
            </a:r>
            <a:r>
              <a:rPr sz="2400" dirty="0">
                <a:latin typeface="Carlito"/>
                <a:cs typeface="Carlito"/>
              </a:rPr>
              <a:t>while </a:t>
            </a:r>
            <a:r>
              <a:rPr sz="2400" spc="-5" dirty="0">
                <a:latin typeface="Carlito"/>
                <a:cs typeface="Carlito"/>
              </a:rPr>
              <a:t>practicing  </a:t>
            </a:r>
            <a:r>
              <a:rPr sz="2400" dirty="0">
                <a:latin typeface="Carlito"/>
                <a:cs typeface="Carlito"/>
              </a:rPr>
              <a:t>engineering</a:t>
            </a:r>
            <a:r>
              <a:rPr sz="2400" spc="-15" dirty="0">
                <a:latin typeface="Carlito"/>
                <a:cs typeface="Carlito"/>
              </a:rPr>
              <a:t> </a:t>
            </a:r>
            <a:r>
              <a:rPr sz="2400" spc="-10" dirty="0">
                <a:latin typeface="Carlito"/>
                <a:cs typeface="Carlito"/>
              </a:rPr>
              <a:t>profession.</a:t>
            </a:r>
            <a:endParaRPr sz="2400">
              <a:latin typeface="Carlito"/>
              <a:cs typeface="Carlito"/>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31140" y="694690"/>
            <a:ext cx="8729345" cy="5140960"/>
          </a:xfrm>
          <a:prstGeom prst="rect">
            <a:avLst/>
          </a:prstGeom>
        </p:spPr>
        <p:txBody>
          <a:bodyPr vert="horz" wrap="square" lIns="0" tIns="12700" rIns="0" bIns="0" rtlCol="0">
            <a:spAutoFit/>
          </a:bodyPr>
          <a:lstStyle/>
          <a:p>
            <a:pPr marL="355600" marR="116205" indent="-342900">
              <a:lnSpc>
                <a:spcPct val="105400"/>
              </a:lnSpc>
              <a:spcBef>
                <a:spcPts val="100"/>
              </a:spcBef>
              <a:buSzPct val="83333"/>
              <a:buFont typeface="Arial"/>
              <a:buChar char="•"/>
              <a:tabLst>
                <a:tab pos="354965" algn="l"/>
                <a:tab pos="355600" algn="l"/>
              </a:tabLst>
            </a:pPr>
            <a:r>
              <a:rPr sz="2400" spc="-5" dirty="0">
                <a:latin typeface="Carlito"/>
                <a:cs typeface="Carlito"/>
              </a:rPr>
              <a:t>Two </a:t>
            </a:r>
            <a:r>
              <a:rPr sz="2400" dirty="0">
                <a:latin typeface="Carlito"/>
                <a:cs typeface="Carlito"/>
              </a:rPr>
              <a:t>important </a:t>
            </a:r>
            <a:r>
              <a:rPr sz="2400" spc="-5" dirty="0">
                <a:latin typeface="Carlito"/>
                <a:cs typeface="Carlito"/>
              </a:rPr>
              <a:t>examinations </a:t>
            </a:r>
            <a:r>
              <a:rPr sz="2400" dirty="0">
                <a:latin typeface="Carlito"/>
                <a:cs typeface="Carlito"/>
              </a:rPr>
              <a:t>are to </a:t>
            </a:r>
            <a:r>
              <a:rPr sz="2400" spc="-5" dirty="0">
                <a:latin typeface="Carlito"/>
                <a:cs typeface="Carlito"/>
              </a:rPr>
              <a:t>be carried out before </a:t>
            </a:r>
            <a:r>
              <a:rPr sz="2400" dirty="0">
                <a:latin typeface="Carlito"/>
                <a:cs typeface="Carlito"/>
              </a:rPr>
              <a:t>initiating  </a:t>
            </a:r>
            <a:r>
              <a:rPr sz="2400" spc="-5" dirty="0">
                <a:latin typeface="Carlito"/>
                <a:cs typeface="Carlito"/>
              </a:rPr>
              <a:t>infrastructure projects: </a:t>
            </a:r>
            <a:r>
              <a:rPr sz="2400" dirty="0">
                <a:latin typeface="Carlito"/>
                <a:cs typeface="Carlito"/>
              </a:rPr>
              <a:t>IEE </a:t>
            </a:r>
            <a:r>
              <a:rPr sz="2400" spc="-5" dirty="0">
                <a:latin typeface="Carlito"/>
                <a:cs typeface="Carlito"/>
              </a:rPr>
              <a:t>and/or</a:t>
            </a:r>
            <a:r>
              <a:rPr sz="2400" spc="10" dirty="0">
                <a:latin typeface="Carlito"/>
                <a:cs typeface="Carlito"/>
              </a:rPr>
              <a:t> </a:t>
            </a:r>
            <a:r>
              <a:rPr sz="2400" spc="-5" dirty="0">
                <a:latin typeface="Carlito"/>
                <a:cs typeface="Carlito"/>
              </a:rPr>
              <a:t>EIA</a:t>
            </a:r>
            <a:endParaRPr sz="2400">
              <a:latin typeface="Carlito"/>
              <a:cs typeface="Carlito"/>
            </a:endParaRPr>
          </a:p>
          <a:p>
            <a:pPr marL="355600" indent="-342900">
              <a:lnSpc>
                <a:spcPct val="100000"/>
              </a:lnSpc>
              <a:spcBef>
                <a:spcPts val="1989"/>
              </a:spcBef>
              <a:buSzPct val="83333"/>
              <a:buFont typeface="Arial"/>
              <a:buChar char="•"/>
              <a:tabLst>
                <a:tab pos="354965" algn="l"/>
                <a:tab pos="355600" algn="l"/>
              </a:tabLst>
            </a:pPr>
            <a:r>
              <a:rPr sz="2400" b="1" spc="-5" dirty="0">
                <a:latin typeface="Carlito"/>
                <a:cs typeface="Carlito"/>
              </a:rPr>
              <a:t>initial </a:t>
            </a:r>
            <a:r>
              <a:rPr sz="2400" b="1" dirty="0">
                <a:latin typeface="Carlito"/>
                <a:cs typeface="Carlito"/>
              </a:rPr>
              <a:t>Environmental </a:t>
            </a:r>
            <a:r>
              <a:rPr sz="2400" b="1" spc="-5" dirty="0">
                <a:latin typeface="Carlito"/>
                <a:cs typeface="Carlito"/>
              </a:rPr>
              <a:t>Examination</a:t>
            </a:r>
            <a:r>
              <a:rPr sz="2400" b="1" spc="10" dirty="0">
                <a:latin typeface="Carlito"/>
                <a:cs typeface="Carlito"/>
              </a:rPr>
              <a:t> </a:t>
            </a:r>
            <a:r>
              <a:rPr sz="2400" b="1" spc="-5" dirty="0">
                <a:latin typeface="Carlito"/>
                <a:cs typeface="Carlito"/>
              </a:rPr>
              <a:t>(lEE)</a:t>
            </a:r>
            <a:endParaRPr sz="2400">
              <a:latin typeface="Carlito"/>
              <a:cs typeface="Carlito"/>
            </a:endParaRPr>
          </a:p>
          <a:p>
            <a:pPr marL="361315" marR="83820" lvl="1" indent="-6350">
              <a:lnSpc>
                <a:spcPct val="105100"/>
              </a:lnSpc>
              <a:spcBef>
                <a:spcPts val="120"/>
              </a:spcBef>
              <a:buFont typeface="Arial"/>
              <a:buChar char="–"/>
              <a:tabLst>
                <a:tab pos="576580" algn="l"/>
              </a:tabLst>
            </a:pPr>
            <a:r>
              <a:rPr sz="2400" dirty="0">
                <a:latin typeface="Carlito"/>
                <a:cs typeface="Carlito"/>
              </a:rPr>
              <a:t>A report </a:t>
            </a:r>
            <a:r>
              <a:rPr sz="2400" spc="-5" dirty="0">
                <a:latin typeface="Carlito"/>
                <a:cs typeface="Carlito"/>
              </a:rPr>
              <a:t>on </a:t>
            </a:r>
            <a:r>
              <a:rPr sz="2400" dirty="0">
                <a:latin typeface="Carlito"/>
                <a:cs typeface="Carlito"/>
              </a:rPr>
              <a:t>analytical </a:t>
            </a:r>
            <a:r>
              <a:rPr sz="2400" spc="-5" dirty="0">
                <a:latin typeface="Carlito"/>
                <a:cs typeface="Carlito"/>
              </a:rPr>
              <a:t>study or </a:t>
            </a:r>
            <a:r>
              <a:rPr sz="2400" dirty="0">
                <a:latin typeface="Carlito"/>
                <a:cs typeface="Carlito"/>
              </a:rPr>
              <a:t>evaluation to </a:t>
            </a:r>
            <a:r>
              <a:rPr sz="2400" spc="-5" dirty="0">
                <a:latin typeface="Carlito"/>
                <a:cs typeface="Carlito"/>
              </a:rPr>
              <a:t>be prepared </a:t>
            </a:r>
            <a:r>
              <a:rPr sz="2400" dirty="0">
                <a:latin typeface="Carlito"/>
                <a:cs typeface="Carlito"/>
              </a:rPr>
              <a:t>to  ascertain as to </a:t>
            </a:r>
            <a:r>
              <a:rPr sz="2400" spc="-5" dirty="0">
                <a:latin typeface="Carlito"/>
                <a:cs typeface="Carlito"/>
              </a:rPr>
              <a:t>whether, </a:t>
            </a:r>
            <a:r>
              <a:rPr sz="2400" dirty="0">
                <a:latin typeface="Carlito"/>
                <a:cs typeface="Carlito"/>
              </a:rPr>
              <a:t>in </a:t>
            </a:r>
            <a:r>
              <a:rPr sz="2400" spc="-5" dirty="0">
                <a:latin typeface="Carlito"/>
                <a:cs typeface="Carlito"/>
              </a:rPr>
              <a:t>implementing </a:t>
            </a:r>
            <a:r>
              <a:rPr sz="2400" dirty="0">
                <a:latin typeface="Carlito"/>
                <a:cs typeface="Carlito"/>
              </a:rPr>
              <a:t>a </a:t>
            </a:r>
            <a:r>
              <a:rPr sz="2400" spc="-5" dirty="0">
                <a:latin typeface="Carlito"/>
                <a:cs typeface="Carlito"/>
              </a:rPr>
              <a:t>proposal, </a:t>
            </a:r>
            <a:r>
              <a:rPr sz="2400" dirty="0">
                <a:latin typeface="Carlito"/>
                <a:cs typeface="Carlito"/>
              </a:rPr>
              <a:t>the </a:t>
            </a:r>
            <a:r>
              <a:rPr sz="2400" spc="-10" dirty="0">
                <a:latin typeface="Carlito"/>
                <a:cs typeface="Carlito"/>
              </a:rPr>
              <a:t>proposal  </a:t>
            </a:r>
            <a:r>
              <a:rPr sz="2400" spc="-5" dirty="0">
                <a:latin typeface="Carlito"/>
                <a:cs typeface="Carlito"/>
              </a:rPr>
              <a:t>does have significant </a:t>
            </a:r>
            <a:r>
              <a:rPr sz="2400" dirty="0">
                <a:latin typeface="Carlito"/>
                <a:cs typeface="Carlito"/>
              </a:rPr>
              <a:t>adverse impacts </a:t>
            </a:r>
            <a:r>
              <a:rPr sz="2400" spc="-5" dirty="0">
                <a:latin typeface="Carlito"/>
                <a:cs typeface="Carlito"/>
              </a:rPr>
              <a:t>on </a:t>
            </a:r>
            <a:r>
              <a:rPr sz="2400" dirty="0">
                <a:latin typeface="Carlito"/>
                <a:cs typeface="Carlito"/>
              </a:rPr>
              <a:t>the </a:t>
            </a:r>
            <a:r>
              <a:rPr sz="2400" spc="-5" dirty="0">
                <a:latin typeface="Carlito"/>
                <a:cs typeface="Carlito"/>
              </a:rPr>
              <a:t>environment or not,  </a:t>
            </a:r>
            <a:r>
              <a:rPr sz="2400" dirty="0">
                <a:latin typeface="Carlito"/>
                <a:cs typeface="Carlito"/>
              </a:rPr>
              <a:t>whether </a:t>
            </a:r>
            <a:r>
              <a:rPr sz="2400" spc="-5" dirty="0">
                <a:latin typeface="Carlito"/>
                <a:cs typeface="Carlito"/>
              </a:rPr>
              <a:t>such </a:t>
            </a:r>
            <a:r>
              <a:rPr sz="2400" dirty="0">
                <a:latin typeface="Carlito"/>
                <a:cs typeface="Carlito"/>
              </a:rPr>
              <a:t>impacts </a:t>
            </a:r>
            <a:r>
              <a:rPr sz="2400" spc="-5" dirty="0">
                <a:latin typeface="Carlito"/>
                <a:cs typeface="Carlito"/>
              </a:rPr>
              <a:t>could be </a:t>
            </a:r>
            <a:r>
              <a:rPr sz="2400" dirty="0">
                <a:latin typeface="Carlito"/>
                <a:cs typeface="Carlito"/>
              </a:rPr>
              <a:t>avoided </a:t>
            </a:r>
            <a:r>
              <a:rPr sz="2400" spc="-5" dirty="0">
                <a:latin typeface="Carlito"/>
                <a:cs typeface="Carlito"/>
              </a:rPr>
              <a:t>or </a:t>
            </a:r>
            <a:r>
              <a:rPr sz="2400" dirty="0">
                <a:latin typeface="Carlito"/>
                <a:cs typeface="Carlito"/>
              </a:rPr>
              <a:t>mitigated </a:t>
            </a:r>
            <a:r>
              <a:rPr sz="2400" spc="-5" dirty="0">
                <a:latin typeface="Carlito"/>
                <a:cs typeface="Carlito"/>
              </a:rPr>
              <a:t>by </a:t>
            </a:r>
            <a:r>
              <a:rPr sz="2400" dirty="0">
                <a:latin typeface="Carlito"/>
                <a:cs typeface="Carlito"/>
              </a:rPr>
              <a:t>any </a:t>
            </a:r>
            <a:r>
              <a:rPr sz="2400" spc="-5" dirty="0">
                <a:latin typeface="Carlito"/>
                <a:cs typeface="Carlito"/>
              </a:rPr>
              <a:t>means  or</a:t>
            </a:r>
            <a:r>
              <a:rPr sz="2400" spc="-10" dirty="0">
                <a:latin typeface="Carlito"/>
                <a:cs typeface="Carlito"/>
              </a:rPr>
              <a:t> not</a:t>
            </a:r>
            <a:endParaRPr sz="2400">
              <a:latin typeface="Carlito"/>
              <a:cs typeface="Carlito"/>
            </a:endParaRPr>
          </a:p>
          <a:p>
            <a:pPr marL="355600" indent="-342900">
              <a:lnSpc>
                <a:spcPct val="100000"/>
              </a:lnSpc>
              <a:spcBef>
                <a:spcPts val="1995"/>
              </a:spcBef>
              <a:buSzPct val="83333"/>
              <a:buFont typeface="Arial"/>
              <a:buChar char="•"/>
              <a:tabLst>
                <a:tab pos="354965" algn="l"/>
                <a:tab pos="355600" algn="l"/>
              </a:tabLst>
            </a:pPr>
            <a:r>
              <a:rPr sz="2400" b="1" spc="-5" dirty="0">
                <a:latin typeface="Carlito"/>
                <a:cs typeface="Carlito"/>
              </a:rPr>
              <a:t>Environmental Impact </a:t>
            </a:r>
            <a:r>
              <a:rPr sz="2400" b="1" dirty="0">
                <a:latin typeface="Carlito"/>
                <a:cs typeface="Carlito"/>
              </a:rPr>
              <a:t>assessment</a:t>
            </a:r>
            <a:r>
              <a:rPr sz="2400" b="1" spc="-15" dirty="0">
                <a:latin typeface="Carlito"/>
                <a:cs typeface="Carlito"/>
              </a:rPr>
              <a:t> </a:t>
            </a:r>
            <a:r>
              <a:rPr sz="2400" b="1" spc="-5" dirty="0">
                <a:latin typeface="Carlito"/>
                <a:cs typeface="Carlito"/>
              </a:rPr>
              <a:t>(EIA)</a:t>
            </a:r>
            <a:endParaRPr sz="2400">
              <a:latin typeface="Carlito"/>
              <a:cs typeface="Carlito"/>
            </a:endParaRPr>
          </a:p>
          <a:p>
            <a:pPr marL="361315" marR="5080" lvl="1" indent="-6350">
              <a:lnSpc>
                <a:spcPct val="105200"/>
              </a:lnSpc>
              <a:spcBef>
                <a:spcPts val="114"/>
              </a:spcBef>
              <a:buFont typeface="Arial"/>
              <a:buChar char="–"/>
              <a:tabLst>
                <a:tab pos="576580" algn="l"/>
              </a:tabLst>
            </a:pPr>
            <a:r>
              <a:rPr sz="2400" dirty="0">
                <a:latin typeface="Carlito"/>
                <a:cs typeface="Carlito"/>
              </a:rPr>
              <a:t>it is a report </a:t>
            </a:r>
            <a:r>
              <a:rPr sz="2400" spc="-5" dirty="0">
                <a:latin typeface="Carlito"/>
                <a:cs typeface="Carlito"/>
              </a:rPr>
              <a:t>on detailed study </a:t>
            </a:r>
            <a:r>
              <a:rPr sz="2400" dirty="0">
                <a:latin typeface="Carlito"/>
                <a:cs typeface="Carlito"/>
              </a:rPr>
              <a:t>and evaluation to </a:t>
            </a:r>
            <a:r>
              <a:rPr sz="2400" spc="-5" dirty="0">
                <a:latin typeface="Carlito"/>
                <a:cs typeface="Carlito"/>
              </a:rPr>
              <a:t>be prepared </a:t>
            </a:r>
            <a:r>
              <a:rPr sz="2400" dirty="0">
                <a:latin typeface="Carlito"/>
                <a:cs typeface="Carlito"/>
              </a:rPr>
              <a:t>to  ascertain as to </a:t>
            </a:r>
            <a:r>
              <a:rPr sz="2400" spc="-5" dirty="0">
                <a:latin typeface="Carlito"/>
                <a:cs typeface="Carlito"/>
              </a:rPr>
              <a:t>whether, </a:t>
            </a:r>
            <a:r>
              <a:rPr sz="2400" dirty="0">
                <a:latin typeface="Carlito"/>
                <a:cs typeface="Carlito"/>
              </a:rPr>
              <a:t>in </a:t>
            </a:r>
            <a:r>
              <a:rPr sz="2400" spc="-5" dirty="0">
                <a:latin typeface="Carlito"/>
                <a:cs typeface="Carlito"/>
              </a:rPr>
              <a:t>implementing </a:t>
            </a:r>
            <a:r>
              <a:rPr sz="2400" dirty="0">
                <a:latin typeface="Carlito"/>
                <a:cs typeface="Carlito"/>
              </a:rPr>
              <a:t>a </a:t>
            </a:r>
            <a:r>
              <a:rPr sz="2400" spc="-5" dirty="0">
                <a:latin typeface="Carlito"/>
                <a:cs typeface="Carlito"/>
              </a:rPr>
              <a:t>proposal does have  significant </a:t>
            </a:r>
            <a:r>
              <a:rPr sz="2400" dirty="0">
                <a:latin typeface="Carlito"/>
                <a:cs typeface="Carlito"/>
              </a:rPr>
              <a:t>adverse </a:t>
            </a:r>
            <a:r>
              <a:rPr sz="2400" spc="-5" dirty="0">
                <a:latin typeface="Carlito"/>
                <a:cs typeface="Carlito"/>
              </a:rPr>
              <a:t>impact on </a:t>
            </a:r>
            <a:r>
              <a:rPr sz="2400" dirty="0">
                <a:latin typeface="Carlito"/>
                <a:cs typeface="Carlito"/>
              </a:rPr>
              <a:t>the environment </a:t>
            </a:r>
            <a:r>
              <a:rPr sz="2400" spc="-5" dirty="0">
                <a:latin typeface="Carlito"/>
                <a:cs typeface="Carlito"/>
              </a:rPr>
              <a:t>or not </a:t>
            </a:r>
            <a:r>
              <a:rPr sz="2400" dirty="0">
                <a:latin typeface="Carlito"/>
                <a:cs typeface="Carlito"/>
              </a:rPr>
              <a:t>whether</a:t>
            </a:r>
            <a:r>
              <a:rPr sz="2400" spc="-50" dirty="0">
                <a:latin typeface="Carlito"/>
                <a:cs typeface="Carlito"/>
              </a:rPr>
              <a:t> </a:t>
            </a:r>
            <a:r>
              <a:rPr sz="2400" spc="-5" dirty="0">
                <a:latin typeface="Carlito"/>
                <a:cs typeface="Carlito"/>
              </a:rPr>
              <a:t>such</a:t>
            </a:r>
            <a:endParaRPr sz="2400">
              <a:latin typeface="Carlito"/>
              <a:cs typeface="Carlito"/>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355600" marR="5080">
              <a:lnSpc>
                <a:spcPct val="105400"/>
              </a:lnSpc>
              <a:spcBef>
                <a:spcPts val="100"/>
              </a:spcBef>
            </a:pPr>
            <a:r>
              <a:rPr sz="2400" dirty="0"/>
              <a:t>impact </a:t>
            </a:r>
            <a:r>
              <a:rPr sz="2400" spc="-5" dirty="0"/>
              <a:t>could be avoided or </a:t>
            </a:r>
            <a:r>
              <a:rPr sz="2400" dirty="0"/>
              <a:t>mitigated </a:t>
            </a:r>
            <a:r>
              <a:rPr sz="2400" spc="-5" dirty="0"/>
              <a:t>by </a:t>
            </a:r>
            <a:r>
              <a:rPr sz="2400" dirty="0"/>
              <a:t>any </a:t>
            </a:r>
            <a:r>
              <a:rPr sz="2400" spc="-5" dirty="0"/>
              <a:t>means </a:t>
            </a:r>
            <a:r>
              <a:rPr sz="2400" spc="-10" dirty="0"/>
              <a:t>or </a:t>
            </a:r>
            <a:r>
              <a:rPr sz="2400" spc="-5" dirty="0"/>
              <a:t>not for  </a:t>
            </a:r>
            <a:r>
              <a:rPr sz="2400" dirty="0"/>
              <a:t>construction </a:t>
            </a:r>
            <a:r>
              <a:rPr sz="2400" spc="-5" dirty="0"/>
              <a:t>of national high </a:t>
            </a:r>
            <a:r>
              <a:rPr sz="2400" dirty="0"/>
              <a:t>ways and main </a:t>
            </a:r>
            <a:r>
              <a:rPr sz="2400" spc="-5" dirty="0"/>
              <a:t>feeder</a:t>
            </a:r>
            <a:r>
              <a:rPr sz="2400" spc="-55" dirty="0"/>
              <a:t> </a:t>
            </a:r>
            <a:r>
              <a:rPr sz="2400" dirty="0"/>
              <a:t>roads.</a:t>
            </a:r>
            <a:endParaRPr sz="2400"/>
          </a:p>
        </p:txBody>
      </p:sp>
      <p:graphicFrame>
        <p:nvGraphicFramePr>
          <p:cNvPr id="3" name="object 3"/>
          <p:cNvGraphicFramePr>
            <a:graphicFrameLocks noGrp="1"/>
          </p:cNvGraphicFramePr>
          <p:nvPr/>
        </p:nvGraphicFramePr>
        <p:xfrm>
          <a:off x="457200" y="1699590"/>
          <a:ext cx="8231505" cy="495934"/>
        </p:xfrm>
        <a:graphic>
          <a:graphicData uri="http://schemas.openxmlformats.org/drawingml/2006/table">
            <a:tbl>
              <a:tblPr firstRow="1" bandRow="1">
                <a:tableStyleId>{2D5ABB26-0587-4C30-8999-92F81FD0307C}</a:tableStyleId>
              </a:tblPr>
              <a:tblGrid>
                <a:gridCol w="1210945">
                  <a:extLst>
                    <a:ext uri="{9D8B030D-6E8A-4147-A177-3AD203B41FA5}">
                      <a16:colId xmlns:a16="http://schemas.microsoft.com/office/drawing/2014/main" val="20000"/>
                    </a:ext>
                  </a:extLst>
                </a:gridCol>
                <a:gridCol w="7019925">
                  <a:extLst>
                    <a:ext uri="{9D8B030D-6E8A-4147-A177-3AD203B41FA5}">
                      <a16:colId xmlns:a16="http://schemas.microsoft.com/office/drawing/2014/main" val="20001"/>
                    </a:ext>
                  </a:extLst>
                </a:gridCol>
              </a:tblGrid>
              <a:tr h="495604">
                <a:tc>
                  <a:txBody>
                    <a:bodyPr/>
                    <a:lstStyle/>
                    <a:p>
                      <a:pPr marL="493395">
                        <a:lnSpc>
                          <a:spcPts val="3675"/>
                        </a:lnSpc>
                      </a:pPr>
                      <a:r>
                        <a:rPr sz="3200" b="1" spc="-5" dirty="0">
                          <a:latin typeface="Carlito"/>
                          <a:cs typeface="Carlito"/>
                        </a:rPr>
                        <a:t>5.5</a:t>
                      </a:r>
                      <a:endParaRPr sz="3200">
                        <a:latin typeface="Carlito"/>
                        <a:cs typeface="Carlito"/>
                      </a:endParaRPr>
                    </a:p>
                  </a:txBody>
                  <a:tcPr marL="0" marR="0" marT="0" marB="0">
                    <a:solidFill>
                      <a:srgbClr val="9AB5E3"/>
                    </a:solidFill>
                  </a:tcPr>
                </a:tc>
                <a:tc>
                  <a:txBody>
                    <a:bodyPr/>
                    <a:lstStyle/>
                    <a:p>
                      <a:pPr marL="196850">
                        <a:lnSpc>
                          <a:spcPts val="3675"/>
                        </a:lnSpc>
                      </a:pPr>
                      <a:r>
                        <a:rPr sz="3200" b="1" spc="-5" dirty="0">
                          <a:latin typeface="Carlito"/>
                          <a:cs typeface="Carlito"/>
                        </a:rPr>
                        <a:t>Addressing </a:t>
                      </a:r>
                      <a:r>
                        <a:rPr sz="3200" b="1" dirty="0">
                          <a:latin typeface="Carlito"/>
                          <a:cs typeface="Carlito"/>
                        </a:rPr>
                        <a:t>the </a:t>
                      </a:r>
                      <a:r>
                        <a:rPr sz="3200" b="1" spc="-5" dirty="0">
                          <a:latin typeface="Carlito"/>
                          <a:cs typeface="Carlito"/>
                        </a:rPr>
                        <a:t>Climate Change</a:t>
                      </a:r>
                      <a:r>
                        <a:rPr sz="3200" b="1" spc="-15" dirty="0">
                          <a:latin typeface="Carlito"/>
                          <a:cs typeface="Carlito"/>
                        </a:rPr>
                        <a:t> </a:t>
                      </a:r>
                      <a:r>
                        <a:rPr sz="3200" b="1" spc="-5" dirty="0">
                          <a:latin typeface="Carlito"/>
                          <a:cs typeface="Carlito"/>
                        </a:rPr>
                        <a:t>issues</a:t>
                      </a:r>
                      <a:endParaRPr sz="3200">
                        <a:latin typeface="Carlito"/>
                        <a:cs typeface="Carlito"/>
                      </a:endParaRPr>
                    </a:p>
                  </a:txBody>
                  <a:tcPr marL="0" marR="0" marT="0" marB="0">
                    <a:solidFill>
                      <a:srgbClr val="9AB5E3"/>
                    </a:solidFill>
                  </a:tcPr>
                </a:tc>
                <a:extLst>
                  <a:ext uri="{0D108BD9-81ED-4DB2-BD59-A6C34878D82A}">
                    <a16:rowId xmlns:a16="http://schemas.microsoft.com/office/drawing/2014/main" val="10000"/>
                  </a:ext>
                </a:extLst>
              </a:tr>
            </a:tbl>
          </a:graphicData>
        </a:graphic>
      </p:graphicFrame>
      <p:sp>
        <p:nvSpPr>
          <p:cNvPr id="4" name="object 4"/>
          <p:cNvSpPr txBox="1"/>
          <p:nvPr/>
        </p:nvSpPr>
        <p:spPr>
          <a:xfrm>
            <a:off x="231140" y="2170302"/>
            <a:ext cx="8724900" cy="3874770"/>
          </a:xfrm>
          <a:prstGeom prst="rect">
            <a:avLst/>
          </a:prstGeom>
        </p:spPr>
        <p:txBody>
          <a:bodyPr vert="horz" wrap="square" lIns="0" tIns="10795" rIns="0" bIns="0" rtlCol="0">
            <a:spAutoFit/>
          </a:bodyPr>
          <a:lstStyle/>
          <a:p>
            <a:pPr marL="355600" marR="551180" indent="-342900">
              <a:lnSpc>
                <a:spcPts val="2520"/>
              </a:lnSpc>
              <a:spcBef>
                <a:spcPts val="85"/>
              </a:spcBef>
              <a:buClr>
                <a:srgbClr val="000000"/>
              </a:buClr>
              <a:buFont typeface="Arial"/>
              <a:buChar char="•"/>
              <a:tabLst>
                <a:tab pos="354965" algn="l"/>
                <a:tab pos="355600" algn="l"/>
              </a:tabLst>
            </a:pPr>
            <a:r>
              <a:rPr sz="2000" b="1" spc="-5" dirty="0">
                <a:solidFill>
                  <a:srgbClr val="C00000"/>
                </a:solidFill>
                <a:latin typeface="Carlito"/>
                <a:cs typeface="Carlito"/>
              </a:rPr>
              <a:t>Climate Change </a:t>
            </a:r>
            <a:r>
              <a:rPr sz="2000" b="1" dirty="0">
                <a:solidFill>
                  <a:srgbClr val="C00000"/>
                </a:solidFill>
                <a:latin typeface="Carlito"/>
                <a:cs typeface="Carlito"/>
              </a:rPr>
              <a:t>(CC)</a:t>
            </a:r>
            <a:r>
              <a:rPr sz="2000" dirty="0">
                <a:latin typeface="Carlito"/>
                <a:cs typeface="Carlito"/>
              </a:rPr>
              <a:t>: </a:t>
            </a:r>
            <a:r>
              <a:rPr sz="2000" spc="-5" dirty="0">
                <a:latin typeface="Carlito"/>
                <a:cs typeface="Carlito"/>
              </a:rPr>
              <a:t>sustained </a:t>
            </a:r>
            <a:r>
              <a:rPr sz="2000" dirty="0">
                <a:latin typeface="Carlito"/>
                <a:cs typeface="Carlito"/>
              </a:rPr>
              <a:t>and </a:t>
            </a:r>
            <a:r>
              <a:rPr sz="2000" spc="-5" dirty="0">
                <a:latin typeface="Carlito"/>
                <a:cs typeface="Carlito"/>
              </a:rPr>
              <a:t>gradual </a:t>
            </a:r>
            <a:r>
              <a:rPr sz="2000" dirty="0">
                <a:latin typeface="Carlito"/>
                <a:cs typeface="Carlito"/>
              </a:rPr>
              <a:t>change in </a:t>
            </a:r>
            <a:r>
              <a:rPr sz="2000" spc="-5" dirty="0">
                <a:latin typeface="Carlito"/>
                <a:cs typeface="Carlito"/>
              </a:rPr>
              <a:t>the </a:t>
            </a:r>
            <a:r>
              <a:rPr sz="2000" dirty="0">
                <a:latin typeface="Carlito"/>
                <a:cs typeface="Carlito"/>
              </a:rPr>
              <a:t>nature </a:t>
            </a:r>
            <a:r>
              <a:rPr sz="2000" spc="-5" dirty="0">
                <a:latin typeface="Carlito"/>
                <a:cs typeface="Carlito"/>
              </a:rPr>
              <a:t>of </a:t>
            </a:r>
            <a:r>
              <a:rPr sz="2000" dirty="0">
                <a:latin typeface="Carlito"/>
                <a:cs typeface="Carlito"/>
              </a:rPr>
              <a:t>climate  </a:t>
            </a:r>
            <a:r>
              <a:rPr sz="2000" spc="-5" dirty="0">
                <a:latin typeface="Carlito"/>
                <a:cs typeface="Carlito"/>
              </a:rPr>
              <a:t>parameters, like temperature, rainfall, humidity, and wind</a:t>
            </a:r>
            <a:r>
              <a:rPr sz="2000" spc="10" dirty="0">
                <a:latin typeface="Carlito"/>
                <a:cs typeface="Carlito"/>
              </a:rPr>
              <a:t> </a:t>
            </a:r>
            <a:r>
              <a:rPr sz="2000" spc="-5" dirty="0">
                <a:latin typeface="Carlito"/>
                <a:cs typeface="Carlito"/>
              </a:rPr>
              <a:t>speed</a:t>
            </a:r>
            <a:endParaRPr sz="2000">
              <a:latin typeface="Carlito"/>
              <a:cs typeface="Carlito"/>
            </a:endParaRPr>
          </a:p>
          <a:p>
            <a:pPr marL="355600" indent="-342900">
              <a:lnSpc>
                <a:spcPct val="100000"/>
              </a:lnSpc>
              <a:spcBef>
                <a:spcPts val="90"/>
              </a:spcBef>
              <a:buClr>
                <a:srgbClr val="000000"/>
              </a:buClr>
              <a:buFont typeface="Arial"/>
              <a:buChar char="•"/>
              <a:tabLst>
                <a:tab pos="354965" algn="l"/>
                <a:tab pos="355600" algn="l"/>
              </a:tabLst>
            </a:pPr>
            <a:r>
              <a:rPr sz="2000" b="1" dirty="0">
                <a:solidFill>
                  <a:srgbClr val="C00000"/>
                </a:solidFill>
                <a:latin typeface="Carlito"/>
                <a:cs typeface="Carlito"/>
              </a:rPr>
              <a:t>Science of </a:t>
            </a:r>
            <a:r>
              <a:rPr sz="2000" b="1" spc="-10" dirty="0">
                <a:solidFill>
                  <a:srgbClr val="C00000"/>
                </a:solidFill>
                <a:latin typeface="Carlito"/>
                <a:cs typeface="Carlito"/>
              </a:rPr>
              <a:t>CC</a:t>
            </a:r>
            <a:r>
              <a:rPr sz="2000" spc="-10" dirty="0">
                <a:latin typeface="Carlito"/>
                <a:cs typeface="Carlito"/>
              </a:rPr>
              <a:t>: </a:t>
            </a:r>
            <a:r>
              <a:rPr sz="2000" spc="-5" dirty="0">
                <a:latin typeface="Carlito"/>
                <a:cs typeface="Carlito"/>
              </a:rPr>
              <a:t>natural and anthropogenic; increase </a:t>
            </a:r>
            <a:r>
              <a:rPr sz="2000" dirty="0">
                <a:latin typeface="Carlito"/>
                <a:cs typeface="Carlito"/>
              </a:rPr>
              <a:t>in green-house gas</a:t>
            </a:r>
            <a:r>
              <a:rPr sz="2000" spc="20" dirty="0">
                <a:latin typeface="Carlito"/>
                <a:cs typeface="Carlito"/>
              </a:rPr>
              <a:t> </a:t>
            </a:r>
            <a:r>
              <a:rPr sz="2000" spc="-5" dirty="0">
                <a:latin typeface="Carlito"/>
                <a:cs typeface="Carlito"/>
              </a:rPr>
              <a:t>release</a:t>
            </a:r>
            <a:endParaRPr sz="2000">
              <a:latin typeface="Carlito"/>
              <a:cs typeface="Carlito"/>
            </a:endParaRPr>
          </a:p>
          <a:p>
            <a:pPr marL="355600" marR="178435">
              <a:lnSpc>
                <a:spcPct val="104600"/>
              </a:lnSpc>
              <a:spcBef>
                <a:spcPts val="10"/>
              </a:spcBef>
            </a:pPr>
            <a:r>
              <a:rPr sz="2000" dirty="0">
                <a:latin typeface="Carlito"/>
                <a:cs typeface="Carlito"/>
              </a:rPr>
              <a:t>traps </a:t>
            </a:r>
            <a:r>
              <a:rPr sz="2000" spc="-5" dirty="0">
                <a:latin typeface="Carlito"/>
                <a:cs typeface="Carlito"/>
              </a:rPr>
              <a:t>terrestrial </a:t>
            </a:r>
            <a:r>
              <a:rPr sz="2000" dirty="0">
                <a:latin typeface="Carlito"/>
                <a:cs typeface="Carlito"/>
              </a:rPr>
              <a:t>radiation </a:t>
            </a:r>
            <a:r>
              <a:rPr sz="2000" spc="-5" dirty="0">
                <a:latin typeface="Carlito"/>
                <a:cs typeface="Carlito"/>
              </a:rPr>
              <a:t>from escaping, resulting </a:t>
            </a:r>
            <a:r>
              <a:rPr sz="2000" dirty="0">
                <a:latin typeface="Carlito"/>
                <a:cs typeface="Carlito"/>
              </a:rPr>
              <a:t>in </a:t>
            </a:r>
            <a:r>
              <a:rPr sz="2000" spc="-5" dirty="0">
                <a:latin typeface="Carlito"/>
                <a:cs typeface="Carlito"/>
              </a:rPr>
              <a:t>rise in temperature, which  </a:t>
            </a:r>
            <a:r>
              <a:rPr sz="2000" dirty="0">
                <a:latin typeface="Carlito"/>
                <a:cs typeface="Carlito"/>
              </a:rPr>
              <a:t>affects global </a:t>
            </a:r>
            <a:r>
              <a:rPr sz="2000" spc="-5" dirty="0">
                <a:latin typeface="Carlito"/>
                <a:cs typeface="Carlito"/>
              </a:rPr>
              <a:t>circulation of air, </a:t>
            </a:r>
            <a:r>
              <a:rPr sz="2000" dirty="0">
                <a:latin typeface="Carlito"/>
                <a:cs typeface="Carlito"/>
              </a:rPr>
              <a:t>and </a:t>
            </a:r>
            <a:r>
              <a:rPr sz="2000" spc="-5" dirty="0">
                <a:latin typeface="Carlito"/>
                <a:cs typeface="Carlito"/>
              </a:rPr>
              <a:t>changes </a:t>
            </a:r>
            <a:r>
              <a:rPr sz="2000" dirty="0">
                <a:latin typeface="Carlito"/>
                <a:cs typeface="Carlito"/>
              </a:rPr>
              <a:t>timing </a:t>
            </a:r>
            <a:r>
              <a:rPr sz="2000" spc="-5" dirty="0">
                <a:latin typeface="Carlito"/>
                <a:cs typeface="Carlito"/>
              </a:rPr>
              <a:t>and intensity of</a:t>
            </a:r>
            <a:r>
              <a:rPr sz="2000" spc="25" dirty="0">
                <a:latin typeface="Carlito"/>
                <a:cs typeface="Carlito"/>
              </a:rPr>
              <a:t> </a:t>
            </a:r>
            <a:r>
              <a:rPr sz="2000" spc="-5" dirty="0">
                <a:latin typeface="Carlito"/>
                <a:cs typeface="Carlito"/>
              </a:rPr>
              <a:t>rainfall.</a:t>
            </a:r>
            <a:endParaRPr sz="2000">
              <a:latin typeface="Carlito"/>
              <a:cs typeface="Carlito"/>
            </a:endParaRPr>
          </a:p>
          <a:p>
            <a:pPr marL="355600" marR="5080" indent="-342900">
              <a:lnSpc>
                <a:spcPct val="104800"/>
              </a:lnSpc>
              <a:spcBef>
                <a:spcPts val="75"/>
              </a:spcBef>
              <a:buClr>
                <a:srgbClr val="000000"/>
              </a:buClr>
              <a:buFont typeface="Arial"/>
              <a:buChar char="•"/>
              <a:tabLst>
                <a:tab pos="354965" algn="l"/>
                <a:tab pos="355600" algn="l"/>
              </a:tabLst>
            </a:pPr>
            <a:r>
              <a:rPr sz="2000" b="1" dirty="0">
                <a:solidFill>
                  <a:srgbClr val="C00000"/>
                </a:solidFill>
                <a:latin typeface="Carlito"/>
                <a:cs typeface="Carlito"/>
              </a:rPr>
              <a:t>Effects of </a:t>
            </a:r>
            <a:r>
              <a:rPr sz="2000" b="1" spc="-5" dirty="0">
                <a:solidFill>
                  <a:srgbClr val="C00000"/>
                </a:solidFill>
                <a:latin typeface="Carlito"/>
                <a:cs typeface="Carlito"/>
              </a:rPr>
              <a:t>CC</a:t>
            </a:r>
            <a:r>
              <a:rPr sz="2000" spc="-5" dirty="0">
                <a:latin typeface="Carlito"/>
                <a:cs typeface="Carlito"/>
              </a:rPr>
              <a:t>: </a:t>
            </a:r>
            <a:r>
              <a:rPr sz="2000" spc="-10" dirty="0">
                <a:latin typeface="Carlito"/>
                <a:cs typeface="Carlito"/>
              </a:rPr>
              <a:t>rise </a:t>
            </a:r>
            <a:r>
              <a:rPr sz="2000" dirty="0">
                <a:latin typeface="Carlito"/>
                <a:cs typeface="Carlito"/>
              </a:rPr>
              <a:t>in average and maximum air temperature, </a:t>
            </a:r>
            <a:r>
              <a:rPr sz="2000" spc="-5" dirty="0">
                <a:latin typeface="Carlito"/>
                <a:cs typeface="Carlito"/>
              </a:rPr>
              <a:t>rise </a:t>
            </a:r>
            <a:r>
              <a:rPr sz="2000" dirty="0">
                <a:latin typeface="Carlito"/>
                <a:cs typeface="Carlito"/>
              </a:rPr>
              <a:t>in </a:t>
            </a:r>
            <a:r>
              <a:rPr sz="2000" spc="-5" dirty="0">
                <a:latin typeface="Carlito"/>
                <a:cs typeface="Carlito"/>
              </a:rPr>
              <a:t>night time  temperature, increase </a:t>
            </a:r>
            <a:r>
              <a:rPr sz="2000" dirty="0">
                <a:latin typeface="Carlito"/>
                <a:cs typeface="Carlito"/>
              </a:rPr>
              <a:t>in </a:t>
            </a:r>
            <a:r>
              <a:rPr sz="2000" spc="-5" dirty="0">
                <a:latin typeface="Carlito"/>
                <a:cs typeface="Carlito"/>
              </a:rPr>
              <a:t>intensity of rainfall, decrease </a:t>
            </a:r>
            <a:r>
              <a:rPr sz="2000" dirty="0">
                <a:latin typeface="Carlito"/>
                <a:cs typeface="Carlito"/>
              </a:rPr>
              <a:t>in </a:t>
            </a:r>
            <a:r>
              <a:rPr sz="2000" spc="-5" dirty="0">
                <a:latin typeface="Carlito"/>
                <a:cs typeface="Carlito"/>
              </a:rPr>
              <a:t>number of rainfall </a:t>
            </a:r>
            <a:r>
              <a:rPr sz="2000" dirty="0">
                <a:latin typeface="Carlito"/>
                <a:cs typeface="Carlito"/>
              </a:rPr>
              <a:t>days,  increase in number </a:t>
            </a:r>
            <a:r>
              <a:rPr sz="2000" spc="-5" dirty="0">
                <a:latin typeface="Carlito"/>
                <a:cs typeface="Carlito"/>
              </a:rPr>
              <a:t>of days with rainfall </a:t>
            </a:r>
            <a:r>
              <a:rPr sz="2000" spc="-10" dirty="0">
                <a:latin typeface="Carlito"/>
                <a:cs typeface="Carlito"/>
              </a:rPr>
              <a:t>more </a:t>
            </a:r>
            <a:r>
              <a:rPr sz="2000" spc="-5" dirty="0">
                <a:latin typeface="Carlito"/>
                <a:cs typeface="Carlito"/>
              </a:rPr>
              <a:t>than 100 mm, rise in devastating  flood </a:t>
            </a:r>
            <a:r>
              <a:rPr sz="2000" dirty="0">
                <a:latin typeface="Carlito"/>
                <a:cs typeface="Carlito"/>
              </a:rPr>
              <a:t>and </a:t>
            </a:r>
            <a:r>
              <a:rPr sz="2000" spc="-5" dirty="0">
                <a:latin typeface="Carlito"/>
                <a:cs typeface="Carlito"/>
              </a:rPr>
              <a:t>landslide </a:t>
            </a:r>
            <a:r>
              <a:rPr sz="2000" dirty="0">
                <a:latin typeface="Carlito"/>
                <a:cs typeface="Carlito"/>
              </a:rPr>
              <a:t>events, </a:t>
            </a:r>
            <a:r>
              <a:rPr sz="2000" spc="-5" dirty="0">
                <a:latin typeface="Carlito"/>
                <a:cs typeface="Carlito"/>
              </a:rPr>
              <a:t>Glacial Lake Outburst Flood, increase </a:t>
            </a:r>
            <a:r>
              <a:rPr sz="2000" dirty="0">
                <a:latin typeface="Carlito"/>
                <a:cs typeface="Carlito"/>
              </a:rPr>
              <a:t>in </a:t>
            </a:r>
            <a:r>
              <a:rPr sz="2000" spc="-5" dirty="0">
                <a:latin typeface="Carlito"/>
                <a:cs typeface="Carlito"/>
              </a:rPr>
              <a:t>frequency  </a:t>
            </a:r>
            <a:r>
              <a:rPr sz="2000" dirty="0">
                <a:latin typeface="Carlito"/>
                <a:cs typeface="Carlito"/>
              </a:rPr>
              <a:t>and </a:t>
            </a:r>
            <a:r>
              <a:rPr sz="2000" spc="-5" dirty="0">
                <a:latin typeface="Carlito"/>
                <a:cs typeface="Carlito"/>
              </a:rPr>
              <a:t>intensity of drought, increase </a:t>
            </a:r>
            <a:r>
              <a:rPr sz="2000" dirty="0">
                <a:latin typeface="Carlito"/>
                <a:cs typeface="Carlito"/>
              </a:rPr>
              <a:t>in </a:t>
            </a:r>
            <a:r>
              <a:rPr sz="2000" spc="-5" dirty="0">
                <a:latin typeface="Carlito"/>
                <a:cs typeface="Carlito"/>
              </a:rPr>
              <a:t>river bed rise and</a:t>
            </a:r>
            <a:r>
              <a:rPr sz="2000" spc="50" dirty="0">
                <a:latin typeface="Carlito"/>
                <a:cs typeface="Carlito"/>
              </a:rPr>
              <a:t> </a:t>
            </a:r>
            <a:r>
              <a:rPr sz="2000" spc="-5" dirty="0">
                <a:latin typeface="Carlito"/>
                <a:cs typeface="Carlito"/>
              </a:rPr>
              <a:t>sedimentation</a:t>
            </a:r>
            <a:endParaRPr sz="2000">
              <a:latin typeface="Carlito"/>
              <a:cs typeface="Carlito"/>
            </a:endParaRPr>
          </a:p>
          <a:p>
            <a:pPr marL="355600" marR="83820" indent="-342900">
              <a:lnSpc>
                <a:spcPct val="105000"/>
              </a:lnSpc>
              <a:spcBef>
                <a:spcPts val="75"/>
              </a:spcBef>
              <a:buClr>
                <a:srgbClr val="000000"/>
              </a:buClr>
              <a:buFont typeface="Arial"/>
              <a:buChar char="•"/>
              <a:tabLst>
                <a:tab pos="354965" algn="l"/>
                <a:tab pos="355600" algn="l"/>
              </a:tabLst>
            </a:pPr>
            <a:r>
              <a:rPr sz="2000" b="1" spc="-5" dirty="0">
                <a:solidFill>
                  <a:srgbClr val="C00000"/>
                </a:solidFill>
                <a:latin typeface="Carlito"/>
                <a:cs typeface="Carlito"/>
              </a:rPr>
              <a:t>Impact of CC</a:t>
            </a:r>
            <a:r>
              <a:rPr sz="2000" spc="-5" dirty="0">
                <a:latin typeface="Carlito"/>
                <a:cs typeface="Carlito"/>
              </a:rPr>
              <a:t>: agricultural fields washed, reduced agriculture production,  damage </a:t>
            </a:r>
            <a:r>
              <a:rPr sz="2000" dirty="0">
                <a:latin typeface="Carlito"/>
                <a:cs typeface="Carlito"/>
              </a:rPr>
              <a:t>to </a:t>
            </a:r>
            <a:r>
              <a:rPr sz="2000" spc="-5" dirty="0">
                <a:latin typeface="Carlito"/>
                <a:cs typeface="Carlito"/>
              </a:rPr>
              <a:t>infrastructure due </a:t>
            </a:r>
            <a:r>
              <a:rPr sz="2000" dirty="0">
                <a:latin typeface="Carlito"/>
                <a:cs typeface="Carlito"/>
              </a:rPr>
              <a:t>to </a:t>
            </a:r>
            <a:r>
              <a:rPr sz="2000" spc="-5" dirty="0">
                <a:latin typeface="Carlito"/>
                <a:cs typeface="Carlito"/>
              </a:rPr>
              <a:t>flood </a:t>
            </a:r>
            <a:r>
              <a:rPr sz="2000" dirty="0">
                <a:latin typeface="Carlito"/>
                <a:cs typeface="Carlito"/>
              </a:rPr>
              <a:t>and </a:t>
            </a:r>
            <a:r>
              <a:rPr sz="2000" spc="-5" dirty="0">
                <a:latin typeface="Carlito"/>
                <a:cs typeface="Carlito"/>
              </a:rPr>
              <a:t>landslide, flash </a:t>
            </a:r>
            <a:r>
              <a:rPr sz="2000" spc="-10" dirty="0">
                <a:latin typeface="Carlito"/>
                <a:cs typeface="Carlito"/>
              </a:rPr>
              <a:t>flood </a:t>
            </a:r>
            <a:r>
              <a:rPr sz="2000" spc="-5" dirty="0">
                <a:latin typeface="Carlito"/>
                <a:cs typeface="Carlito"/>
              </a:rPr>
              <a:t>washing</a:t>
            </a:r>
            <a:r>
              <a:rPr sz="2000" spc="90" dirty="0">
                <a:latin typeface="Carlito"/>
                <a:cs typeface="Carlito"/>
              </a:rPr>
              <a:t> </a:t>
            </a:r>
            <a:r>
              <a:rPr sz="2000" spc="-5" dirty="0">
                <a:latin typeface="Carlito"/>
                <a:cs typeface="Carlito"/>
              </a:rPr>
              <a:t>people,</a:t>
            </a:r>
            <a:endParaRPr sz="2000">
              <a:latin typeface="Carlito"/>
              <a:cs typeface="Carlito"/>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31140" y="717550"/>
            <a:ext cx="8674735" cy="2896870"/>
          </a:xfrm>
          <a:prstGeom prst="rect">
            <a:avLst/>
          </a:prstGeom>
        </p:spPr>
        <p:txBody>
          <a:bodyPr vert="horz" wrap="square" lIns="0" tIns="13335" rIns="0" bIns="0" rtlCol="0">
            <a:spAutoFit/>
          </a:bodyPr>
          <a:lstStyle/>
          <a:p>
            <a:pPr marL="355600">
              <a:lnSpc>
                <a:spcPct val="100000"/>
              </a:lnSpc>
              <a:spcBef>
                <a:spcPts val="105"/>
              </a:spcBef>
            </a:pPr>
            <a:r>
              <a:rPr sz="2000" spc="-5" dirty="0">
                <a:latin typeface="Carlito"/>
                <a:cs typeface="Carlito"/>
              </a:rPr>
              <a:t>GLOF damaging riverside settlements, villages under landslide,</a:t>
            </a:r>
            <a:r>
              <a:rPr sz="2000" spc="70" dirty="0">
                <a:latin typeface="Carlito"/>
                <a:cs typeface="Carlito"/>
              </a:rPr>
              <a:t> </a:t>
            </a:r>
            <a:r>
              <a:rPr sz="2000" spc="-5" dirty="0">
                <a:latin typeface="Carlito"/>
                <a:cs typeface="Carlito"/>
              </a:rPr>
              <a:t>desertification</a:t>
            </a:r>
            <a:endParaRPr sz="2000">
              <a:latin typeface="Carlito"/>
              <a:cs typeface="Carlito"/>
            </a:endParaRPr>
          </a:p>
          <a:p>
            <a:pPr marL="355600" marR="5080">
              <a:lnSpc>
                <a:spcPct val="104500"/>
              </a:lnSpc>
              <a:spcBef>
                <a:spcPts val="10"/>
              </a:spcBef>
            </a:pPr>
            <a:r>
              <a:rPr sz="2000" spc="-5" dirty="0">
                <a:latin typeface="Carlito"/>
                <a:cs typeface="Carlito"/>
              </a:rPr>
              <a:t>resulting </a:t>
            </a:r>
            <a:r>
              <a:rPr sz="2000" dirty="0">
                <a:latin typeface="Carlito"/>
                <a:cs typeface="Carlito"/>
              </a:rPr>
              <a:t>in migration, </a:t>
            </a:r>
            <a:r>
              <a:rPr sz="2000" spc="-5" dirty="0">
                <a:latin typeface="Carlito"/>
                <a:cs typeface="Carlito"/>
              </a:rPr>
              <a:t>increase in inundation and water borne diseases, </a:t>
            </a:r>
            <a:r>
              <a:rPr sz="2000" dirty="0">
                <a:latin typeface="Carlito"/>
                <a:cs typeface="Carlito"/>
              </a:rPr>
              <a:t>tree </a:t>
            </a:r>
            <a:r>
              <a:rPr sz="2000" spc="-5" dirty="0">
                <a:latin typeface="Carlito"/>
                <a:cs typeface="Carlito"/>
              </a:rPr>
              <a:t>line  </a:t>
            </a:r>
            <a:r>
              <a:rPr sz="2000" dirty="0">
                <a:latin typeface="Carlito"/>
                <a:cs typeface="Carlito"/>
              </a:rPr>
              <a:t>going </a:t>
            </a:r>
            <a:r>
              <a:rPr sz="2000" spc="-5" dirty="0">
                <a:latin typeface="Carlito"/>
                <a:cs typeface="Carlito"/>
              </a:rPr>
              <a:t>uphill, insects appearing </a:t>
            </a:r>
            <a:r>
              <a:rPr sz="2000" dirty="0">
                <a:latin typeface="Carlito"/>
                <a:cs typeface="Carlito"/>
              </a:rPr>
              <a:t>in </a:t>
            </a:r>
            <a:r>
              <a:rPr sz="2000" spc="-5" dirty="0">
                <a:latin typeface="Carlito"/>
                <a:cs typeface="Carlito"/>
              </a:rPr>
              <a:t>higher elevation and spreading</a:t>
            </a:r>
            <a:r>
              <a:rPr sz="2000" spc="35" dirty="0">
                <a:latin typeface="Carlito"/>
                <a:cs typeface="Carlito"/>
              </a:rPr>
              <a:t> </a:t>
            </a:r>
            <a:r>
              <a:rPr sz="2000" spc="-5" dirty="0">
                <a:latin typeface="Carlito"/>
                <a:cs typeface="Carlito"/>
              </a:rPr>
              <a:t>diseases</a:t>
            </a:r>
            <a:endParaRPr sz="2000">
              <a:latin typeface="Carlito"/>
              <a:cs typeface="Carlito"/>
            </a:endParaRPr>
          </a:p>
          <a:p>
            <a:pPr marL="355600" marR="81915" indent="-342900">
              <a:lnSpc>
                <a:spcPct val="104700"/>
              </a:lnSpc>
              <a:spcBef>
                <a:spcPts val="90"/>
              </a:spcBef>
              <a:buClr>
                <a:srgbClr val="000000"/>
              </a:buClr>
              <a:buFont typeface="Arial"/>
              <a:buChar char="•"/>
              <a:tabLst>
                <a:tab pos="354965" algn="l"/>
                <a:tab pos="355600" algn="l"/>
              </a:tabLst>
            </a:pPr>
            <a:r>
              <a:rPr sz="2000" b="1" dirty="0">
                <a:solidFill>
                  <a:srgbClr val="C00000"/>
                </a:solidFill>
                <a:latin typeface="Carlito"/>
                <a:cs typeface="Carlito"/>
              </a:rPr>
              <a:t>Role </a:t>
            </a:r>
            <a:r>
              <a:rPr sz="2000" b="1" spc="-5" dirty="0">
                <a:solidFill>
                  <a:srgbClr val="C00000"/>
                </a:solidFill>
                <a:latin typeface="Carlito"/>
                <a:cs typeface="Carlito"/>
              </a:rPr>
              <a:t>of </a:t>
            </a:r>
            <a:r>
              <a:rPr sz="2000" b="1" dirty="0">
                <a:solidFill>
                  <a:srgbClr val="C00000"/>
                </a:solidFill>
                <a:latin typeface="Carlito"/>
                <a:cs typeface="Carlito"/>
              </a:rPr>
              <a:t>Electronics </a:t>
            </a:r>
            <a:r>
              <a:rPr sz="2000" b="1" spc="-5" dirty="0">
                <a:solidFill>
                  <a:srgbClr val="C00000"/>
                </a:solidFill>
                <a:latin typeface="Carlito"/>
                <a:cs typeface="Carlito"/>
              </a:rPr>
              <a:t>and Electrical Engineers </a:t>
            </a:r>
            <a:r>
              <a:rPr sz="2000" b="1" dirty="0">
                <a:solidFill>
                  <a:srgbClr val="C00000"/>
                </a:solidFill>
                <a:latin typeface="Carlito"/>
                <a:cs typeface="Carlito"/>
              </a:rPr>
              <a:t>in </a:t>
            </a:r>
            <a:r>
              <a:rPr sz="2000" b="1" spc="-5" dirty="0">
                <a:solidFill>
                  <a:srgbClr val="C00000"/>
                </a:solidFill>
                <a:latin typeface="Carlito"/>
                <a:cs typeface="Carlito"/>
              </a:rPr>
              <a:t>CC mitigation</a:t>
            </a:r>
            <a:r>
              <a:rPr sz="2000" spc="-5" dirty="0">
                <a:latin typeface="Carlito"/>
                <a:cs typeface="Carlito"/>
              </a:rPr>
              <a:t>: increase </a:t>
            </a:r>
            <a:r>
              <a:rPr sz="2000" dirty="0">
                <a:latin typeface="Carlito"/>
                <a:cs typeface="Carlito"/>
              </a:rPr>
              <a:t>in </a:t>
            </a:r>
            <a:r>
              <a:rPr sz="2000" spc="-5" dirty="0">
                <a:latin typeface="Carlito"/>
                <a:cs typeface="Carlito"/>
              </a:rPr>
              <a:t>energy  efficiency </a:t>
            </a:r>
            <a:r>
              <a:rPr sz="2000" spc="-114" dirty="0">
                <a:latin typeface="Arial"/>
                <a:cs typeface="Arial"/>
              </a:rPr>
              <a:t>– </a:t>
            </a:r>
            <a:r>
              <a:rPr sz="2000" spc="-5" dirty="0">
                <a:latin typeface="Carlito"/>
                <a:cs typeface="Carlito"/>
              </a:rPr>
              <a:t>generation and use (LED bulb, </a:t>
            </a:r>
            <a:r>
              <a:rPr sz="2000" dirty="0">
                <a:latin typeface="Carlito"/>
                <a:cs typeface="Carlito"/>
              </a:rPr>
              <a:t>motion </a:t>
            </a:r>
            <a:r>
              <a:rPr sz="2000" spc="-5" dirty="0">
                <a:latin typeface="Carlito"/>
                <a:cs typeface="Carlito"/>
              </a:rPr>
              <a:t>detecting light bulbs, satellite  monitoring of </a:t>
            </a:r>
            <a:r>
              <a:rPr sz="2000" spc="-10" dirty="0">
                <a:latin typeface="Carlito"/>
                <a:cs typeface="Carlito"/>
              </a:rPr>
              <a:t>forest </a:t>
            </a:r>
            <a:r>
              <a:rPr sz="2000" spc="-5" dirty="0">
                <a:latin typeface="Carlito"/>
                <a:cs typeface="Carlito"/>
              </a:rPr>
              <a:t>fire, litigation support </a:t>
            </a:r>
            <a:r>
              <a:rPr sz="2000" dirty="0">
                <a:latin typeface="Carlito"/>
                <a:cs typeface="Carlito"/>
              </a:rPr>
              <a:t>against </a:t>
            </a:r>
            <a:r>
              <a:rPr sz="2000" spc="-5" dirty="0">
                <a:latin typeface="Carlito"/>
                <a:cs typeface="Carlito"/>
              </a:rPr>
              <a:t>exhaust, remote monitoring  of </a:t>
            </a:r>
            <a:r>
              <a:rPr sz="2000" dirty="0">
                <a:latin typeface="Carlito"/>
                <a:cs typeface="Carlito"/>
              </a:rPr>
              <a:t>climate </a:t>
            </a:r>
            <a:r>
              <a:rPr sz="2000" spc="-5" dirty="0">
                <a:latin typeface="Carlito"/>
                <a:cs typeface="Carlito"/>
              </a:rPr>
              <a:t>data using data </a:t>
            </a:r>
            <a:r>
              <a:rPr sz="2000" dirty="0">
                <a:latin typeface="Carlito"/>
                <a:cs typeface="Carlito"/>
              </a:rPr>
              <a:t>loggers </a:t>
            </a:r>
            <a:r>
              <a:rPr sz="2000" spc="-5" dirty="0">
                <a:latin typeface="Carlito"/>
                <a:cs typeface="Carlito"/>
              </a:rPr>
              <a:t>and relaying information, smart grid design,  decrease </a:t>
            </a:r>
            <a:r>
              <a:rPr sz="2000" spc="-10" dirty="0">
                <a:latin typeface="Carlito"/>
                <a:cs typeface="Carlito"/>
              </a:rPr>
              <a:t>in </a:t>
            </a:r>
            <a:r>
              <a:rPr sz="2000" dirty="0">
                <a:latin typeface="Carlito"/>
                <a:cs typeface="Carlito"/>
              </a:rPr>
              <a:t>energy </a:t>
            </a:r>
            <a:r>
              <a:rPr sz="2000" spc="-5" dirty="0">
                <a:latin typeface="Carlito"/>
                <a:cs typeface="Carlito"/>
              </a:rPr>
              <a:t>loss </a:t>
            </a:r>
            <a:r>
              <a:rPr sz="2000" dirty="0">
                <a:latin typeface="Carlito"/>
                <a:cs typeface="Carlito"/>
              </a:rPr>
              <a:t>in </a:t>
            </a:r>
            <a:r>
              <a:rPr sz="2000" spc="-5" dirty="0">
                <a:latin typeface="Carlito"/>
                <a:cs typeface="Carlito"/>
              </a:rPr>
              <a:t>transmission, environmentally sensitive  </a:t>
            </a:r>
            <a:r>
              <a:rPr sz="2000" spc="-75" dirty="0">
                <a:latin typeface="Arial"/>
                <a:cs typeface="Arial"/>
              </a:rPr>
              <a:t>developments,</a:t>
            </a:r>
            <a:r>
              <a:rPr sz="2000" spc="-125" dirty="0">
                <a:latin typeface="Arial"/>
                <a:cs typeface="Arial"/>
              </a:rPr>
              <a:t> </a:t>
            </a:r>
            <a:r>
              <a:rPr sz="2000" spc="-620" dirty="0">
                <a:latin typeface="Arial"/>
                <a:cs typeface="Arial"/>
              </a:rPr>
              <a:t>…</a:t>
            </a:r>
            <a:endParaRPr sz="200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64592" y="754633"/>
          <a:ext cx="8833485" cy="487679"/>
        </p:xfrm>
        <a:graphic>
          <a:graphicData uri="http://schemas.openxmlformats.org/drawingml/2006/table">
            <a:tbl>
              <a:tblPr firstRow="1" bandRow="1">
                <a:tableStyleId>{2D5ABB26-0587-4C30-8999-92F81FD0307C}</a:tableStyleId>
              </a:tblPr>
              <a:tblGrid>
                <a:gridCol w="2204085">
                  <a:extLst>
                    <a:ext uri="{9D8B030D-6E8A-4147-A177-3AD203B41FA5}">
                      <a16:colId xmlns:a16="http://schemas.microsoft.com/office/drawing/2014/main" val="20000"/>
                    </a:ext>
                  </a:extLst>
                </a:gridCol>
                <a:gridCol w="6629400">
                  <a:extLst>
                    <a:ext uri="{9D8B030D-6E8A-4147-A177-3AD203B41FA5}">
                      <a16:colId xmlns:a16="http://schemas.microsoft.com/office/drawing/2014/main" val="20001"/>
                    </a:ext>
                  </a:extLst>
                </a:gridCol>
              </a:tblGrid>
              <a:tr h="487679">
                <a:tc>
                  <a:txBody>
                    <a:bodyPr/>
                    <a:lstStyle/>
                    <a:p>
                      <a:pPr marL="62230">
                        <a:lnSpc>
                          <a:spcPct val="100000"/>
                        </a:lnSpc>
                        <a:spcBef>
                          <a:spcPts val="615"/>
                        </a:spcBef>
                      </a:pPr>
                      <a:r>
                        <a:rPr sz="2000" b="1" spc="-5" dirty="0">
                          <a:solidFill>
                            <a:srgbClr val="C00000"/>
                          </a:solidFill>
                          <a:latin typeface="Carlito"/>
                          <a:cs typeface="Carlito"/>
                        </a:rPr>
                        <a:t>Dissemination</a:t>
                      </a:r>
                      <a:endParaRPr sz="2000">
                        <a:latin typeface="Carlito"/>
                        <a:cs typeface="Carlito"/>
                      </a:endParaRPr>
                    </a:p>
                  </a:txBody>
                  <a:tcPr marL="6095" marR="6095" marT="84200" marB="6095">
                    <a:solidFill>
                      <a:srgbClr val="8EB4E2"/>
                    </a:solidFill>
                  </a:tcPr>
                </a:tc>
                <a:tc>
                  <a:txBody>
                    <a:bodyPr/>
                    <a:lstStyle/>
                    <a:p>
                      <a:pPr marL="68580">
                        <a:lnSpc>
                          <a:spcPct val="100000"/>
                        </a:lnSpc>
                        <a:spcBef>
                          <a:spcPts val="615"/>
                        </a:spcBef>
                      </a:pPr>
                      <a:r>
                        <a:rPr sz="2000" spc="-5" dirty="0">
                          <a:latin typeface="Carlito"/>
                          <a:cs typeface="Carlito"/>
                        </a:rPr>
                        <a:t>e-paper, </a:t>
                      </a:r>
                      <a:r>
                        <a:rPr sz="2000" dirty="0">
                          <a:latin typeface="Carlito"/>
                          <a:cs typeface="Carlito"/>
                        </a:rPr>
                        <a:t>interactive </a:t>
                      </a:r>
                      <a:r>
                        <a:rPr sz="2000" spc="-5" dirty="0">
                          <a:latin typeface="Carlito"/>
                          <a:cs typeface="Carlito"/>
                        </a:rPr>
                        <a:t>TV, </a:t>
                      </a:r>
                      <a:r>
                        <a:rPr sz="2000" spc="-10" dirty="0">
                          <a:latin typeface="Carlito"/>
                          <a:cs typeface="Carlito"/>
                        </a:rPr>
                        <a:t>internet, </a:t>
                      </a:r>
                      <a:r>
                        <a:rPr sz="2000" spc="-5" dirty="0">
                          <a:latin typeface="Carlito"/>
                          <a:cs typeface="Carlito"/>
                        </a:rPr>
                        <a:t>social</a:t>
                      </a:r>
                      <a:r>
                        <a:rPr sz="2000" spc="5" dirty="0">
                          <a:latin typeface="Carlito"/>
                          <a:cs typeface="Carlito"/>
                        </a:rPr>
                        <a:t> </a:t>
                      </a:r>
                      <a:r>
                        <a:rPr sz="2000" spc="-10" dirty="0">
                          <a:latin typeface="Carlito"/>
                          <a:cs typeface="Carlito"/>
                        </a:rPr>
                        <a:t>media</a:t>
                      </a:r>
                      <a:endParaRPr sz="2000" dirty="0">
                        <a:latin typeface="Carlito"/>
                        <a:cs typeface="Carlito"/>
                      </a:endParaRPr>
                    </a:p>
                  </a:txBody>
                  <a:tcPr marL="6095" marR="6095" marT="84200" marB="6095">
                    <a:solidFill>
                      <a:srgbClr val="E9EBF3"/>
                    </a:solidFill>
                  </a:tcPr>
                </a:tc>
                <a:extLst>
                  <a:ext uri="{0D108BD9-81ED-4DB2-BD59-A6C34878D82A}">
                    <a16:rowId xmlns:a16="http://schemas.microsoft.com/office/drawing/2014/main" val="10000"/>
                  </a:ext>
                </a:extLst>
              </a:tr>
            </a:tbl>
          </a:graphicData>
        </a:graphic>
      </p:graphicFrame>
      <p:sp>
        <p:nvSpPr>
          <p:cNvPr id="3" name="object 3"/>
          <p:cNvSpPr txBox="1"/>
          <p:nvPr/>
        </p:nvSpPr>
        <p:spPr>
          <a:xfrm>
            <a:off x="1688338" y="1228090"/>
            <a:ext cx="636270"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Carlito"/>
                <a:cs typeface="Carlito"/>
              </a:rPr>
              <a:t>1.3</a:t>
            </a:r>
            <a:r>
              <a:rPr sz="2400" b="1" spc="-90" dirty="0">
                <a:latin typeface="Carlito"/>
                <a:cs typeface="Carlito"/>
              </a:rPr>
              <a:t> </a:t>
            </a:r>
            <a:r>
              <a:rPr sz="2400" b="1" dirty="0">
                <a:latin typeface="Carlito"/>
                <a:cs typeface="Carlito"/>
              </a:rPr>
              <a:t>e</a:t>
            </a:r>
            <a:endParaRPr sz="2400">
              <a:latin typeface="Carlito"/>
              <a:cs typeface="Carlito"/>
            </a:endParaRPr>
          </a:p>
        </p:txBody>
      </p:sp>
      <p:sp>
        <p:nvSpPr>
          <p:cNvPr id="4" name="object 4"/>
          <p:cNvSpPr txBox="1">
            <a:spLocks noGrp="1"/>
          </p:cNvSpPr>
          <p:nvPr>
            <p:ph type="title"/>
          </p:nvPr>
        </p:nvSpPr>
        <p:spPr>
          <a:xfrm>
            <a:off x="2593594" y="1228090"/>
            <a:ext cx="4869815"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Carlito"/>
                <a:cs typeface="Carlito"/>
              </a:rPr>
              <a:t>Impact on </a:t>
            </a:r>
            <a:r>
              <a:rPr sz="2400" b="1" spc="-5" dirty="0">
                <a:latin typeface="Carlito"/>
                <a:cs typeface="Carlito"/>
              </a:rPr>
              <a:t>Dispute/Conflict</a:t>
            </a:r>
            <a:r>
              <a:rPr sz="2400" b="1" spc="-25" dirty="0">
                <a:latin typeface="Carlito"/>
                <a:cs typeface="Carlito"/>
              </a:rPr>
              <a:t> </a:t>
            </a:r>
            <a:r>
              <a:rPr sz="2400" b="1" spc="-5" dirty="0">
                <a:latin typeface="Carlito"/>
                <a:cs typeface="Carlito"/>
              </a:rPr>
              <a:t>Resolution</a:t>
            </a:r>
            <a:endParaRPr sz="2400" dirty="0">
              <a:latin typeface="Carlito"/>
              <a:cs typeface="Carlito"/>
            </a:endParaRPr>
          </a:p>
        </p:txBody>
      </p:sp>
      <p:graphicFrame>
        <p:nvGraphicFramePr>
          <p:cNvPr id="5" name="object 5"/>
          <p:cNvGraphicFramePr>
            <a:graphicFrameLocks noGrp="1"/>
          </p:cNvGraphicFramePr>
          <p:nvPr/>
        </p:nvGraphicFramePr>
        <p:xfrm>
          <a:off x="164592" y="1667586"/>
          <a:ext cx="8833485" cy="3050080"/>
        </p:xfrm>
        <a:graphic>
          <a:graphicData uri="http://schemas.openxmlformats.org/drawingml/2006/table">
            <a:tbl>
              <a:tblPr firstRow="1" bandRow="1">
                <a:tableStyleId>{2D5ABB26-0587-4C30-8999-92F81FD0307C}</a:tableStyleId>
              </a:tblPr>
              <a:tblGrid>
                <a:gridCol w="1442085">
                  <a:extLst>
                    <a:ext uri="{9D8B030D-6E8A-4147-A177-3AD203B41FA5}">
                      <a16:colId xmlns:a16="http://schemas.microsoft.com/office/drawing/2014/main" val="20000"/>
                    </a:ext>
                  </a:extLst>
                </a:gridCol>
                <a:gridCol w="7391400">
                  <a:extLst>
                    <a:ext uri="{9D8B030D-6E8A-4147-A177-3AD203B41FA5}">
                      <a16:colId xmlns:a16="http://schemas.microsoft.com/office/drawing/2014/main" val="20001"/>
                    </a:ext>
                  </a:extLst>
                </a:gridCol>
              </a:tblGrid>
              <a:tr h="587806">
                <a:tc>
                  <a:txBody>
                    <a:bodyPr/>
                    <a:lstStyle/>
                    <a:p>
                      <a:pPr marL="62230">
                        <a:lnSpc>
                          <a:spcPct val="100000"/>
                        </a:lnSpc>
                        <a:spcBef>
                          <a:spcPts val="1380"/>
                        </a:spcBef>
                      </a:pPr>
                      <a:r>
                        <a:rPr sz="2000" b="1" spc="-5" dirty="0">
                          <a:solidFill>
                            <a:srgbClr val="C00000"/>
                          </a:solidFill>
                          <a:latin typeface="Carlito"/>
                          <a:cs typeface="Carlito"/>
                        </a:rPr>
                        <a:t>Impact</a:t>
                      </a:r>
                      <a:r>
                        <a:rPr sz="2000" b="1" spc="-15" dirty="0">
                          <a:solidFill>
                            <a:srgbClr val="C00000"/>
                          </a:solidFill>
                          <a:latin typeface="Carlito"/>
                          <a:cs typeface="Carlito"/>
                        </a:rPr>
                        <a:t> </a:t>
                      </a:r>
                      <a:r>
                        <a:rPr sz="2000" b="1" spc="-5" dirty="0">
                          <a:solidFill>
                            <a:srgbClr val="C00000"/>
                          </a:solidFill>
                          <a:latin typeface="Carlito"/>
                          <a:cs typeface="Carlito"/>
                        </a:rPr>
                        <a:t>on</a:t>
                      </a:r>
                      <a:endParaRPr sz="2000">
                        <a:latin typeface="Carlito"/>
                        <a:cs typeface="Carlito"/>
                      </a:endParaRPr>
                    </a:p>
                  </a:txBody>
                  <a:tcPr marL="0" marR="0" marT="175260" marB="0">
                    <a:lnR w="12700">
                      <a:solidFill>
                        <a:srgbClr val="FFFFFF"/>
                      </a:solidFill>
                      <a:prstDash val="solid"/>
                    </a:lnR>
                    <a:lnB w="38100">
                      <a:solidFill>
                        <a:srgbClr val="FFFFFF"/>
                      </a:solidFill>
                      <a:prstDash val="solid"/>
                    </a:lnB>
                    <a:solidFill>
                      <a:srgbClr val="8EB4E2"/>
                    </a:solidFill>
                  </a:tcPr>
                </a:tc>
                <a:tc>
                  <a:txBody>
                    <a:bodyPr/>
                    <a:lstStyle/>
                    <a:p>
                      <a:pPr marL="68580">
                        <a:lnSpc>
                          <a:spcPct val="100000"/>
                        </a:lnSpc>
                        <a:spcBef>
                          <a:spcPts val="1380"/>
                        </a:spcBef>
                      </a:pPr>
                      <a:r>
                        <a:rPr sz="2000" b="1" spc="-5" dirty="0">
                          <a:solidFill>
                            <a:srgbClr val="FFFFFF"/>
                          </a:solidFill>
                          <a:latin typeface="Carlito"/>
                          <a:cs typeface="Carlito"/>
                        </a:rPr>
                        <a:t>Impact</a:t>
                      </a:r>
                      <a:endParaRPr sz="2000">
                        <a:latin typeface="Carlito"/>
                        <a:cs typeface="Carlito"/>
                      </a:endParaRPr>
                    </a:p>
                  </a:txBody>
                  <a:tcPr marL="0" marR="0" marT="175260" marB="0">
                    <a:lnL w="12700">
                      <a:solidFill>
                        <a:srgbClr val="FFFFFF"/>
                      </a:solidFill>
                      <a:prstDash val="solid"/>
                    </a:lnL>
                    <a:lnB w="38100">
                      <a:solidFill>
                        <a:srgbClr val="FFFFFF"/>
                      </a:solidFill>
                      <a:prstDash val="solid"/>
                    </a:lnB>
                    <a:solidFill>
                      <a:srgbClr val="4F81BC"/>
                    </a:solidFill>
                  </a:tcPr>
                </a:tc>
                <a:extLst>
                  <a:ext uri="{0D108BD9-81ED-4DB2-BD59-A6C34878D82A}">
                    <a16:rowId xmlns:a16="http://schemas.microsoft.com/office/drawing/2014/main" val="10000"/>
                  </a:ext>
                </a:extLst>
              </a:tr>
              <a:tr h="949426">
                <a:tc>
                  <a:txBody>
                    <a:bodyPr/>
                    <a:lstStyle/>
                    <a:p>
                      <a:pPr marL="62230">
                        <a:lnSpc>
                          <a:spcPct val="100000"/>
                        </a:lnSpc>
                        <a:spcBef>
                          <a:spcPts val="990"/>
                        </a:spcBef>
                      </a:pPr>
                      <a:r>
                        <a:rPr sz="2000" b="1" spc="-10" dirty="0">
                          <a:solidFill>
                            <a:srgbClr val="C00000"/>
                          </a:solidFill>
                          <a:latin typeface="Carlito"/>
                          <a:cs typeface="Carlito"/>
                        </a:rPr>
                        <a:t>Warfare</a:t>
                      </a:r>
                      <a:endParaRPr sz="2000">
                        <a:latin typeface="Carlito"/>
                        <a:cs typeface="Carlito"/>
                      </a:endParaRPr>
                    </a:p>
                  </a:txBody>
                  <a:tcPr marL="0" marR="0" marT="125730" marB="0">
                    <a:lnR w="12700">
                      <a:solidFill>
                        <a:srgbClr val="FFFFFF"/>
                      </a:solidFill>
                      <a:prstDash val="solid"/>
                    </a:lnR>
                    <a:lnT w="38100">
                      <a:solidFill>
                        <a:srgbClr val="FFFFFF"/>
                      </a:solidFill>
                      <a:prstDash val="solid"/>
                    </a:lnT>
                    <a:lnB w="19050">
                      <a:solidFill>
                        <a:srgbClr val="FFFFFF"/>
                      </a:solidFill>
                      <a:prstDash val="solid"/>
                    </a:lnB>
                    <a:solidFill>
                      <a:srgbClr val="8EB4E2"/>
                    </a:solidFill>
                  </a:tcPr>
                </a:tc>
                <a:tc>
                  <a:txBody>
                    <a:bodyPr/>
                    <a:lstStyle/>
                    <a:p>
                      <a:pPr marL="68580" marR="241935">
                        <a:lnSpc>
                          <a:spcPct val="101499"/>
                        </a:lnSpc>
                        <a:spcBef>
                          <a:spcPts val="1675"/>
                        </a:spcBef>
                      </a:pPr>
                      <a:r>
                        <a:rPr sz="2000" dirty="0">
                          <a:latin typeface="Carlito"/>
                          <a:cs typeface="Carlito"/>
                        </a:rPr>
                        <a:t>Increased </a:t>
                      </a:r>
                      <a:r>
                        <a:rPr sz="2000" spc="-5" dirty="0">
                          <a:latin typeface="Carlito"/>
                          <a:cs typeface="Carlito"/>
                        </a:rPr>
                        <a:t>use of gun power, rockets, missiles, drones, improvised  explosive devices,</a:t>
                      </a:r>
                      <a:r>
                        <a:rPr sz="2000" dirty="0">
                          <a:latin typeface="Carlito"/>
                          <a:cs typeface="Carlito"/>
                        </a:rPr>
                        <a:t> </a:t>
                      </a:r>
                      <a:r>
                        <a:rPr sz="2000" spc="-5" dirty="0">
                          <a:latin typeface="Carlito"/>
                          <a:cs typeface="Carlito"/>
                        </a:rPr>
                        <a:t>chemical-biological</a:t>
                      </a:r>
                      <a:endParaRPr sz="2000">
                        <a:latin typeface="Carlito"/>
                        <a:cs typeface="Carlito"/>
                      </a:endParaRPr>
                    </a:p>
                  </a:txBody>
                  <a:tcPr marL="0" marR="0" marT="212725" marB="0">
                    <a:lnL w="12700">
                      <a:solidFill>
                        <a:srgbClr val="FFFFFF"/>
                      </a:solidFill>
                      <a:prstDash val="solid"/>
                    </a:lnL>
                    <a:lnT w="38100">
                      <a:solidFill>
                        <a:srgbClr val="FFFFFF"/>
                      </a:solidFill>
                      <a:prstDash val="solid"/>
                    </a:lnT>
                    <a:lnB w="19050">
                      <a:solidFill>
                        <a:srgbClr val="FFFFFF"/>
                      </a:solidFill>
                      <a:prstDash val="solid"/>
                    </a:lnB>
                    <a:solidFill>
                      <a:srgbClr val="D0D7E7"/>
                    </a:solidFill>
                  </a:tcPr>
                </a:tc>
                <a:extLst>
                  <a:ext uri="{0D108BD9-81ED-4DB2-BD59-A6C34878D82A}">
                    <a16:rowId xmlns:a16="http://schemas.microsoft.com/office/drawing/2014/main" val="10001"/>
                  </a:ext>
                </a:extLst>
              </a:tr>
              <a:tr h="937539">
                <a:tc>
                  <a:txBody>
                    <a:bodyPr/>
                    <a:lstStyle/>
                    <a:p>
                      <a:pPr marL="62230">
                        <a:lnSpc>
                          <a:spcPct val="100000"/>
                        </a:lnSpc>
                        <a:spcBef>
                          <a:spcPts val="900"/>
                        </a:spcBef>
                      </a:pPr>
                      <a:r>
                        <a:rPr sz="2000" b="1" spc="-5" dirty="0">
                          <a:solidFill>
                            <a:srgbClr val="C00000"/>
                          </a:solidFill>
                          <a:latin typeface="Carlito"/>
                          <a:cs typeface="Carlito"/>
                        </a:rPr>
                        <a:t>WMD</a:t>
                      </a:r>
                      <a:endParaRPr sz="2000">
                        <a:latin typeface="Carlito"/>
                        <a:cs typeface="Carlito"/>
                      </a:endParaRPr>
                    </a:p>
                  </a:txBody>
                  <a:tcPr marL="0" marR="0" marT="114300" marB="0">
                    <a:lnR w="12700">
                      <a:solidFill>
                        <a:srgbClr val="FFFFFF"/>
                      </a:solidFill>
                      <a:prstDash val="solid"/>
                    </a:lnR>
                    <a:lnT w="19050">
                      <a:solidFill>
                        <a:srgbClr val="FFFFFF"/>
                      </a:solidFill>
                      <a:prstDash val="solid"/>
                    </a:lnT>
                    <a:lnB w="19050">
                      <a:solidFill>
                        <a:srgbClr val="FFFFFF"/>
                      </a:solidFill>
                      <a:prstDash val="solid"/>
                    </a:lnB>
                    <a:solidFill>
                      <a:srgbClr val="8EB4E2"/>
                    </a:solidFill>
                  </a:tcPr>
                </a:tc>
                <a:tc>
                  <a:txBody>
                    <a:bodyPr/>
                    <a:lstStyle/>
                    <a:p>
                      <a:pPr marL="68580" marR="298450">
                        <a:lnSpc>
                          <a:spcPct val="101499"/>
                        </a:lnSpc>
                        <a:spcBef>
                          <a:spcPts val="1585"/>
                        </a:spcBef>
                      </a:pPr>
                      <a:r>
                        <a:rPr sz="2000" spc="-5" dirty="0">
                          <a:latin typeface="Carlito"/>
                          <a:cs typeface="Carlito"/>
                        </a:rPr>
                        <a:t>A-bomb, H-bomb, nuclear bomb </a:t>
                      </a:r>
                      <a:r>
                        <a:rPr sz="2000" dirty="0">
                          <a:latin typeface="Carlito"/>
                          <a:cs typeface="Carlito"/>
                        </a:rPr>
                        <a:t>made but </a:t>
                      </a:r>
                      <a:r>
                        <a:rPr sz="2000" spc="-5" dirty="0">
                          <a:latin typeface="Carlito"/>
                          <a:cs typeface="Carlito"/>
                        </a:rPr>
                        <a:t>not </a:t>
                      </a:r>
                      <a:r>
                        <a:rPr sz="2000" dirty="0">
                          <a:latin typeface="Carlito"/>
                          <a:cs typeface="Carlito"/>
                        </a:rPr>
                        <a:t>yet </a:t>
                      </a:r>
                      <a:r>
                        <a:rPr sz="2000" spc="-5" dirty="0">
                          <a:latin typeface="Carlito"/>
                          <a:cs typeface="Carlito"/>
                        </a:rPr>
                        <a:t>used (except </a:t>
                      </a:r>
                      <a:r>
                        <a:rPr sz="2000" dirty="0">
                          <a:latin typeface="Carlito"/>
                          <a:cs typeface="Carlito"/>
                        </a:rPr>
                        <a:t>two  in WW </a:t>
                      </a:r>
                      <a:r>
                        <a:rPr sz="2000" spc="-5" dirty="0">
                          <a:latin typeface="Carlito"/>
                          <a:cs typeface="Carlito"/>
                        </a:rPr>
                        <a:t>II), Star </a:t>
                      </a:r>
                      <a:r>
                        <a:rPr sz="2000" dirty="0">
                          <a:latin typeface="Carlito"/>
                          <a:cs typeface="Carlito"/>
                        </a:rPr>
                        <a:t>War, </a:t>
                      </a:r>
                      <a:r>
                        <a:rPr sz="2000" spc="-5" dirty="0">
                          <a:latin typeface="Carlito"/>
                          <a:cs typeface="Carlito"/>
                        </a:rPr>
                        <a:t>MAD</a:t>
                      </a:r>
                      <a:r>
                        <a:rPr sz="2000" spc="-15" dirty="0">
                          <a:latin typeface="Carlito"/>
                          <a:cs typeface="Carlito"/>
                        </a:rPr>
                        <a:t> </a:t>
                      </a:r>
                      <a:r>
                        <a:rPr sz="2000" spc="-5" dirty="0">
                          <a:latin typeface="Carlito"/>
                          <a:cs typeface="Carlito"/>
                        </a:rPr>
                        <a:t>policy</a:t>
                      </a:r>
                      <a:endParaRPr sz="2000" dirty="0">
                        <a:latin typeface="Carlito"/>
                        <a:cs typeface="Carlito"/>
                      </a:endParaRPr>
                    </a:p>
                  </a:txBody>
                  <a:tcPr marL="0" marR="0" marT="201295" marB="0">
                    <a:lnL w="12700">
                      <a:solidFill>
                        <a:srgbClr val="FFFFFF"/>
                      </a:solidFill>
                      <a:prstDash val="solid"/>
                    </a:lnL>
                    <a:lnT w="19050">
                      <a:solidFill>
                        <a:srgbClr val="FFFFFF"/>
                      </a:solidFill>
                      <a:prstDash val="solid"/>
                    </a:lnT>
                    <a:lnB w="19050">
                      <a:solidFill>
                        <a:srgbClr val="FFFFFF"/>
                      </a:solidFill>
                      <a:prstDash val="solid"/>
                    </a:lnB>
                    <a:solidFill>
                      <a:srgbClr val="E9EBF3"/>
                    </a:solidFill>
                  </a:tcPr>
                </a:tc>
                <a:extLst>
                  <a:ext uri="{0D108BD9-81ED-4DB2-BD59-A6C34878D82A}">
                    <a16:rowId xmlns:a16="http://schemas.microsoft.com/office/drawing/2014/main" val="10002"/>
                  </a:ext>
                </a:extLst>
              </a:tr>
              <a:tr h="575309">
                <a:tc>
                  <a:txBody>
                    <a:bodyPr/>
                    <a:lstStyle/>
                    <a:p>
                      <a:pPr marL="62230">
                        <a:lnSpc>
                          <a:spcPct val="100000"/>
                        </a:lnSpc>
                        <a:spcBef>
                          <a:spcPts val="1435"/>
                        </a:spcBef>
                      </a:pPr>
                      <a:r>
                        <a:rPr sz="2000" b="1" dirty="0">
                          <a:solidFill>
                            <a:srgbClr val="C00000"/>
                          </a:solidFill>
                          <a:latin typeface="Carlito"/>
                          <a:cs typeface="Carlito"/>
                        </a:rPr>
                        <a:t>Evidence</a:t>
                      </a:r>
                      <a:endParaRPr sz="2000">
                        <a:latin typeface="Carlito"/>
                        <a:cs typeface="Carlito"/>
                      </a:endParaRPr>
                    </a:p>
                  </a:txBody>
                  <a:tcPr marL="0" marR="0" marT="182245" marB="0">
                    <a:lnR w="12700">
                      <a:solidFill>
                        <a:srgbClr val="FFFFFF"/>
                      </a:solidFill>
                      <a:prstDash val="solid"/>
                    </a:lnR>
                    <a:lnT w="19050">
                      <a:solidFill>
                        <a:srgbClr val="FFFFFF"/>
                      </a:solidFill>
                      <a:prstDash val="solid"/>
                    </a:lnT>
                    <a:solidFill>
                      <a:srgbClr val="8EB4E2"/>
                    </a:solidFill>
                  </a:tcPr>
                </a:tc>
                <a:tc>
                  <a:txBody>
                    <a:bodyPr/>
                    <a:lstStyle/>
                    <a:p>
                      <a:pPr marL="68580">
                        <a:lnSpc>
                          <a:spcPct val="100000"/>
                        </a:lnSpc>
                        <a:spcBef>
                          <a:spcPts val="1435"/>
                        </a:spcBef>
                      </a:pPr>
                      <a:r>
                        <a:rPr sz="2000" spc="-5" dirty="0">
                          <a:latin typeface="Carlito"/>
                          <a:cs typeface="Carlito"/>
                        </a:rPr>
                        <a:t>Evidence recorded </a:t>
                      </a:r>
                      <a:r>
                        <a:rPr sz="2000" dirty="0">
                          <a:latin typeface="Carlito"/>
                          <a:cs typeface="Carlito"/>
                        </a:rPr>
                        <a:t>in </a:t>
                      </a:r>
                      <a:r>
                        <a:rPr sz="2000" spc="-5" dirty="0">
                          <a:latin typeface="Carlito"/>
                          <a:cs typeface="Carlito"/>
                        </a:rPr>
                        <a:t>electronic</a:t>
                      </a:r>
                      <a:r>
                        <a:rPr sz="2000" dirty="0">
                          <a:latin typeface="Carlito"/>
                          <a:cs typeface="Carlito"/>
                        </a:rPr>
                        <a:t> media</a:t>
                      </a:r>
                    </a:p>
                  </a:txBody>
                  <a:tcPr marL="0" marR="0" marT="182245" marB="0">
                    <a:lnL w="12700">
                      <a:solidFill>
                        <a:srgbClr val="FFFFFF"/>
                      </a:solidFill>
                      <a:prstDash val="solid"/>
                    </a:lnL>
                    <a:lnT w="19050">
                      <a:solidFill>
                        <a:srgbClr val="FFFFFF"/>
                      </a:solidFill>
                      <a:prstDash val="solid"/>
                    </a:lnT>
                    <a:solidFill>
                      <a:srgbClr val="D0D7E7"/>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3191" y="742441"/>
            <a:ext cx="8152130" cy="622300"/>
          </a:xfrm>
          <a:prstGeom prst="rect">
            <a:avLst/>
          </a:prstGeom>
          <a:solidFill>
            <a:srgbClr val="9AB5E3"/>
          </a:solidFill>
        </p:spPr>
        <p:txBody>
          <a:bodyPr vert="horz" wrap="square" lIns="0" tIns="0" rIns="0" bIns="0" rtlCol="0">
            <a:spAutoFit/>
          </a:bodyPr>
          <a:lstStyle/>
          <a:p>
            <a:pPr>
              <a:lnSpc>
                <a:spcPts val="4605"/>
              </a:lnSpc>
            </a:pPr>
            <a:r>
              <a:rPr sz="4000" b="1" spc="-5" dirty="0">
                <a:latin typeface="Carlito"/>
                <a:cs typeface="Carlito"/>
              </a:rPr>
              <a:t>5.6 Conflicts and Dispute</a:t>
            </a:r>
            <a:r>
              <a:rPr sz="4000" b="1" spc="-20" dirty="0">
                <a:latin typeface="Carlito"/>
                <a:cs typeface="Carlito"/>
              </a:rPr>
              <a:t> </a:t>
            </a:r>
            <a:r>
              <a:rPr sz="4000" b="1" spc="-5" dirty="0">
                <a:latin typeface="Carlito"/>
                <a:cs typeface="Carlito"/>
              </a:rPr>
              <a:t>management</a:t>
            </a:r>
            <a:endParaRPr sz="4000">
              <a:latin typeface="Carlito"/>
              <a:cs typeface="Carlito"/>
            </a:endParaRPr>
          </a:p>
        </p:txBody>
      </p:sp>
      <p:sp>
        <p:nvSpPr>
          <p:cNvPr id="3" name="object 3"/>
          <p:cNvSpPr txBox="1"/>
          <p:nvPr/>
        </p:nvSpPr>
        <p:spPr>
          <a:xfrm>
            <a:off x="145795" y="1357629"/>
            <a:ext cx="8566150" cy="4742815"/>
          </a:xfrm>
          <a:prstGeom prst="rect">
            <a:avLst/>
          </a:prstGeom>
        </p:spPr>
        <p:txBody>
          <a:bodyPr vert="horz" wrap="square" lIns="0" tIns="48260" rIns="0" bIns="0" rtlCol="0">
            <a:spAutoFit/>
          </a:bodyPr>
          <a:lstStyle/>
          <a:p>
            <a:pPr marL="440690" marR="97790" indent="-342900">
              <a:lnSpc>
                <a:spcPts val="2770"/>
              </a:lnSpc>
              <a:spcBef>
                <a:spcPts val="380"/>
              </a:spcBef>
              <a:buSzPct val="80000"/>
              <a:buFont typeface="Arial"/>
              <a:buChar char="•"/>
              <a:tabLst>
                <a:tab pos="440690" algn="l"/>
                <a:tab pos="441325" algn="l"/>
              </a:tabLst>
            </a:pPr>
            <a:r>
              <a:rPr sz="2500" spc="-10" dirty="0">
                <a:latin typeface="Carlito"/>
                <a:cs typeface="Carlito"/>
              </a:rPr>
              <a:t>Conflict </a:t>
            </a:r>
            <a:r>
              <a:rPr sz="2500" spc="-5" dirty="0">
                <a:latin typeface="Carlito"/>
                <a:cs typeface="Carlito"/>
              </a:rPr>
              <a:t>results when people </a:t>
            </a:r>
            <a:r>
              <a:rPr sz="2500" spc="-10" dirty="0">
                <a:latin typeface="Carlito"/>
                <a:cs typeface="Carlito"/>
              </a:rPr>
              <a:t>have </a:t>
            </a:r>
            <a:r>
              <a:rPr sz="2500" spc="-5" dirty="0">
                <a:latin typeface="Carlito"/>
                <a:cs typeface="Carlito"/>
              </a:rPr>
              <a:t>different </a:t>
            </a:r>
            <a:r>
              <a:rPr sz="2500" dirty="0">
                <a:latin typeface="Carlito"/>
                <a:cs typeface="Carlito"/>
              </a:rPr>
              <a:t>(real </a:t>
            </a:r>
            <a:r>
              <a:rPr sz="2500" spc="-5" dirty="0">
                <a:latin typeface="Carlito"/>
                <a:cs typeface="Carlito"/>
              </a:rPr>
              <a:t>or perceived)  value or approach on </a:t>
            </a:r>
            <a:r>
              <a:rPr sz="2500" dirty="0">
                <a:latin typeface="Carlito"/>
                <a:cs typeface="Carlito"/>
              </a:rPr>
              <a:t>particular</a:t>
            </a:r>
            <a:r>
              <a:rPr sz="2500" spc="10" dirty="0">
                <a:latin typeface="Carlito"/>
                <a:cs typeface="Carlito"/>
              </a:rPr>
              <a:t> </a:t>
            </a:r>
            <a:r>
              <a:rPr sz="2500" spc="-5" dirty="0">
                <a:latin typeface="Carlito"/>
                <a:cs typeface="Carlito"/>
              </a:rPr>
              <a:t>issue(s).</a:t>
            </a:r>
            <a:endParaRPr sz="2500">
              <a:latin typeface="Carlito"/>
              <a:cs typeface="Carlito"/>
            </a:endParaRPr>
          </a:p>
          <a:p>
            <a:pPr marL="440690" marR="58419" indent="-342900">
              <a:lnSpc>
                <a:spcPts val="2480"/>
              </a:lnSpc>
              <a:spcBef>
                <a:spcPts val="765"/>
              </a:spcBef>
              <a:buSzPct val="80000"/>
              <a:buFont typeface="Arial"/>
              <a:buChar char="•"/>
              <a:tabLst>
                <a:tab pos="440690" algn="l"/>
                <a:tab pos="441325" algn="l"/>
              </a:tabLst>
            </a:pPr>
            <a:r>
              <a:rPr sz="2500" spc="-5" dirty="0">
                <a:latin typeface="Carlito"/>
                <a:cs typeface="Carlito"/>
              </a:rPr>
              <a:t>Organizational </a:t>
            </a:r>
            <a:r>
              <a:rPr sz="2500" spc="-10" dirty="0">
                <a:latin typeface="Carlito"/>
                <a:cs typeface="Carlito"/>
              </a:rPr>
              <a:t>Conflict: </a:t>
            </a:r>
            <a:r>
              <a:rPr sz="2200" i="1" spc="-5" dirty="0">
                <a:latin typeface="Carlito"/>
                <a:cs typeface="Carlito"/>
              </a:rPr>
              <a:t>“Organizational Conflict is a state of discord  caused by the </a:t>
            </a:r>
            <a:r>
              <a:rPr sz="2200" i="1" spc="-10" dirty="0">
                <a:latin typeface="Carlito"/>
                <a:cs typeface="Carlito"/>
              </a:rPr>
              <a:t>actual </a:t>
            </a:r>
            <a:r>
              <a:rPr sz="2200" i="1" spc="-5" dirty="0">
                <a:latin typeface="Carlito"/>
                <a:cs typeface="Carlito"/>
              </a:rPr>
              <a:t>or perceived opposition of needs, values</a:t>
            </a:r>
            <a:r>
              <a:rPr sz="2200" i="1" spc="70" dirty="0">
                <a:latin typeface="Carlito"/>
                <a:cs typeface="Carlito"/>
              </a:rPr>
              <a:t> </a:t>
            </a:r>
            <a:r>
              <a:rPr sz="2200" i="1" spc="-5" dirty="0">
                <a:latin typeface="Carlito"/>
                <a:cs typeface="Carlito"/>
              </a:rPr>
              <a:t>and</a:t>
            </a:r>
            <a:endParaRPr sz="2200">
              <a:latin typeface="Carlito"/>
              <a:cs typeface="Carlito"/>
            </a:endParaRPr>
          </a:p>
          <a:p>
            <a:pPr marL="440690">
              <a:lnSpc>
                <a:spcPts val="2360"/>
              </a:lnSpc>
            </a:pPr>
            <a:r>
              <a:rPr sz="2200" i="1" spc="-5" dirty="0">
                <a:latin typeface="Carlito"/>
                <a:cs typeface="Carlito"/>
              </a:rPr>
              <a:t>interests between people working</a:t>
            </a:r>
            <a:r>
              <a:rPr sz="2200" i="1" spc="25" dirty="0">
                <a:latin typeface="Carlito"/>
                <a:cs typeface="Carlito"/>
              </a:rPr>
              <a:t> </a:t>
            </a:r>
            <a:r>
              <a:rPr sz="2200" i="1" spc="-5" dirty="0">
                <a:latin typeface="Carlito"/>
                <a:cs typeface="Carlito"/>
              </a:rPr>
              <a:t>together.”</a:t>
            </a:r>
            <a:endParaRPr sz="2200">
              <a:latin typeface="Carlito"/>
              <a:cs typeface="Carlito"/>
            </a:endParaRPr>
          </a:p>
          <a:p>
            <a:pPr>
              <a:lnSpc>
                <a:spcPct val="100000"/>
              </a:lnSpc>
              <a:spcBef>
                <a:spcPts val="10"/>
              </a:spcBef>
            </a:pPr>
            <a:endParaRPr sz="2600">
              <a:latin typeface="Carlito"/>
              <a:cs typeface="Carlito"/>
            </a:endParaRPr>
          </a:p>
          <a:p>
            <a:pPr marL="12700">
              <a:lnSpc>
                <a:spcPct val="100000"/>
              </a:lnSpc>
            </a:pPr>
            <a:r>
              <a:rPr sz="2500" spc="-10" dirty="0">
                <a:latin typeface="Carlito"/>
                <a:cs typeface="Carlito"/>
              </a:rPr>
              <a:t>Three </a:t>
            </a:r>
            <a:r>
              <a:rPr sz="2500" spc="-5" dirty="0">
                <a:latin typeface="Carlito"/>
                <a:cs typeface="Carlito"/>
              </a:rPr>
              <a:t>approaches to organizational</a:t>
            </a:r>
            <a:r>
              <a:rPr sz="2500" spc="25" dirty="0">
                <a:latin typeface="Carlito"/>
                <a:cs typeface="Carlito"/>
              </a:rPr>
              <a:t> </a:t>
            </a:r>
            <a:r>
              <a:rPr sz="2500" spc="-5" dirty="0">
                <a:latin typeface="Carlito"/>
                <a:cs typeface="Carlito"/>
              </a:rPr>
              <a:t>conflict</a:t>
            </a:r>
            <a:endParaRPr sz="2500">
              <a:latin typeface="Carlito"/>
              <a:cs typeface="Carlito"/>
            </a:endParaRPr>
          </a:p>
          <a:p>
            <a:pPr marL="440690" marR="5080" indent="-342900">
              <a:lnSpc>
                <a:spcPct val="92400"/>
              </a:lnSpc>
              <a:spcBef>
                <a:spcPts val="420"/>
              </a:spcBef>
              <a:buSzPct val="80000"/>
              <a:buFont typeface="Arial"/>
              <a:buChar char="•"/>
              <a:tabLst>
                <a:tab pos="440690" algn="l"/>
                <a:tab pos="441325" algn="l"/>
              </a:tabLst>
            </a:pPr>
            <a:r>
              <a:rPr sz="2500" b="1" spc="-5" dirty="0">
                <a:latin typeface="Carlito"/>
                <a:cs typeface="Carlito"/>
              </a:rPr>
              <a:t>Traditional approach </a:t>
            </a:r>
            <a:r>
              <a:rPr sz="2500" spc="-5" dirty="0">
                <a:latin typeface="Carlito"/>
                <a:cs typeface="Carlito"/>
              </a:rPr>
              <a:t>(1930-40): Conflict is opposite </a:t>
            </a:r>
            <a:r>
              <a:rPr sz="2500" spc="-10" dirty="0">
                <a:latin typeface="Carlito"/>
                <a:cs typeface="Carlito"/>
              </a:rPr>
              <a:t>of  </a:t>
            </a:r>
            <a:r>
              <a:rPr sz="2500" spc="-5" dirty="0">
                <a:latin typeface="Carlito"/>
                <a:cs typeface="Carlito"/>
              </a:rPr>
              <a:t>cooperation, and </a:t>
            </a:r>
            <a:r>
              <a:rPr sz="2500" dirty="0">
                <a:latin typeface="Carlito"/>
                <a:cs typeface="Carlito"/>
              </a:rPr>
              <a:t>is inherently </a:t>
            </a:r>
            <a:r>
              <a:rPr sz="2500" spc="-10" dirty="0">
                <a:latin typeface="Carlito"/>
                <a:cs typeface="Carlito"/>
              </a:rPr>
              <a:t>bad, </a:t>
            </a:r>
            <a:r>
              <a:rPr sz="2500" spc="-5" dirty="0">
                <a:latin typeface="Carlito"/>
                <a:cs typeface="Carlito"/>
              </a:rPr>
              <a:t>negative and harmful </a:t>
            </a:r>
            <a:r>
              <a:rPr sz="2500" spc="-10" dirty="0">
                <a:latin typeface="Carlito"/>
                <a:cs typeface="Carlito"/>
              </a:rPr>
              <a:t>for  smooth </a:t>
            </a:r>
            <a:r>
              <a:rPr sz="2500" spc="-5" dirty="0">
                <a:latin typeface="Carlito"/>
                <a:cs typeface="Carlito"/>
              </a:rPr>
              <a:t>functioning </a:t>
            </a:r>
            <a:r>
              <a:rPr sz="2500" dirty="0">
                <a:latin typeface="Carlito"/>
                <a:cs typeface="Carlito"/>
              </a:rPr>
              <a:t>and </a:t>
            </a:r>
            <a:r>
              <a:rPr sz="2500" spc="-5" dirty="0">
                <a:latin typeface="Carlito"/>
                <a:cs typeface="Carlito"/>
              </a:rPr>
              <a:t>progress of society, organization or a  project. </a:t>
            </a:r>
            <a:r>
              <a:rPr sz="2500" spc="-10" dirty="0">
                <a:latin typeface="Carlito"/>
                <a:cs typeface="Carlito"/>
              </a:rPr>
              <a:t>Conflict </a:t>
            </a:r>
            <a:r>
              <a:rPr sz="2500" spc="-5" dirty="0">
                <a:latin typeface="Carlito"/>
                <a:cs typeface="Carlito"/>
              </a:rPr>
              <a:t>is </a:t>
            </a:r>
            <a:r>
              <a:rPr sz="2500" dirty="0">
                <a:latin typeface="Carlito"/>
                <a:cs typeface="Carlito"/>
              </a:rPr>
              <a:t>equated </a:t>
            </a:r>
            <a:r>
              <a:rPr sz="2500" spc="-5" dirty="0">
                <a:latin typeface="Carlito"/>
                <a:cs typeface="Carlito"/>
              </a:rPr>
              <a:t>to </a:t>
            </a:r>
            <a:r>
              <a:rPr sz="2500" spc="-10" dirty="0">
                <a:latin typeface="Carlito"/>
                <a:cs typeface="Carlito"/>
              </a:rPr>
              <a:t>dysfunction </a:t>
            </a:r>
            <a:r>
              <a:rPr sz="2500" dirty="0">
                <a:latin typeface="Carlito"/>
                <a:cs typeface="Carlito"/>
              </a:rPr>
              <a:t>and </a:t>
            </a:r>
            <a:r>
              <a:rPr sz="2500" spc="-5" dirty="0">
                <a:latin typeface="Carlito"/>
                <a:cs typeface="Carlito"/>
              </a:rPr>
              <a:t>destructive, and  must be avoided. It results from poor communication,  disagreement, lack </a:t>
            </a:r>
            <a:r>
              <a:rPr sz="2500" dirty="0">
                <a:latin typeface="Carlito"/>
                <a:cs typeface="Carlito"/>
              </a:rPr>
              <a:t>of </a:t>
            </a:r>
            <a:r>
              <a:rPr sz="2500" spc="-5" dirty="0">
                <a:latin typeface="Carlito"/>
                <a:cs typeface="Carlito"/>
              </a:rPr>
              <a:t>trust, </a:t>
            </a:r>
            <a:r>
              <a:rPr sz="2500" dirty="0">
                <a:latin typeface="Carlito"/>
                <a:cs typeface="Carlito"/>
              </a:rPr>
              <a:t>and </a:t>
            </a:r>
            <a:r>
              <a:rPr sz="2500" spc="-5" dirty="0">
                <a:latin typeface="Carlito"/>
                <a:cs typeface="Carlito"/>
              </a:rPr>
              <a:t>low management skill.</a:t>
            </a:r>
            <a:endParaRPr sz="2500">
              <a:latin typeface="Carlito"/>
              <a:cs typeface="Carlito"/>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31140" y="687069"/>
            <a:ext cx="8576310" cy="2219960"/>
          </a:xfrm>
          <a:prstGeom prst="rect">
            <a:avLst/>
          </a:prstGeom>
        </p:spPr>
        <p:txBody>
          <a:bodyPr vert="horz" wrap="square" lIns="0" tIns="48260" rIns="0" bIns="0" rtlCol="0">
            <a:spAutoFit/>
          </a:bodyPr>
          <a:lstStyle/>
          <a:p>
            <a:pPr marL="355600" marR="5080" indent="-342900">
              <a:lnSpc>
                <a:spcPts val="2770"/>
              </a:lnSpc>
              <a:spcBef>
                <a:spcPts val="380"/>
              </a:spcBef>
              <a:buSzPct val="80000"/>
              <a:buFont typeface="Arial"/>
              <a:buChar char="•"/>
              <a:tabLst>
                <a:tab pos="354965" algn="l"/>
                <a:tab pos="355600" algn="l"/>
              </a:tabLst>
            </a:pPr>
            <a:r>
              <a:rPr sz="2500" b="1" spc="-5" dirty="0">
                <a:latin typeface="Carlito"/>
                <a:cs typeface="Carlito"/>
              </a:rPr>
              <a:t>Human Relations approach </a:t>
            </a:r>
            <a:r>
              <a:rPr sz="2500" spc="-5" dirty="0">
                <a:latin typeface="Carlito"/>
                <a:cs typeface="Carlito"/>
              </a:rPr>
              <a:t>(1950-70): Conflict is inevitable and  can be beneficial, if managed properly. It is </a:t>
            </a:r>
            <a:r>
              <a:rPr sz="2500" spc="-10" dirty="0">
                <a:latin typeface="Carlito"/>
                <a:cs typeface="Carlito"/>
              </a:rPr>
              <a:t>not </a:t>
            </a:r>
            <a:r>
              <a:rPr sz="2500" spc="-5" dirty="0">
                <a:latin typeface="Carlito"/>
                <a:cs typeface="Carlito"/>
              </a:rPr>
              <a:t>inherently</a:t>
            </a:r>
            <a:r>
              <a:rPr sz="2500" spc="100" dirty="0">
                <a:latin typeface="Carlito"/>
                <a:cs typeface="Carlito"/>
              </a:rPr>
              <a:t> </a:t>
            </a:r>
            <a:r>
              <a:rPr sz="2500" spc="-10" dirty="0">
                <a:latin typeface="Carlito"/>
                <a:cs typeface="Carlito"/>
              </a:rPr>
              <a:t>bad.</a:t>
            </a:r>
            <a:endParaRPr sz="2500">
              <a:latin typeface="Carlito"/>
              <a:cs typeface="Carlito"/>
            </a:endParaRPr>
          </a:p>
          <a:p>
            <a:pPr marL="355600" marR="285115" indent="-342900">
              <a:lnSpc>
                <a:spcPct val="92400"/>
              </a:lnSpc>
              <a:spcBef>
                <a:spcPts val="365"/>
              </a:spcBef>
              <a:buSzPct val="80000"/>
              <a:buFont typeface="Arial"/>
              <a:buChar char="•"/>
              <a:tabLst>
                <a:tab pos="354965" algn="l"/>
                <a:tab pos="355600" algn="l"/>
                <a:tab pos="5648960" algn="l"/>
              </a:tabLst>
            </a:pPr>
            <a:r>
              <a:rPr sz="2500" b="1" spc="-5" dirty="0">
                <a:latin typeface="Carlito"/>
                <a:cs typeface="Carlito"/>
              </a:rPr>
              <a:t>Inter-actionist approach</a:t>
            </a:r>
            <a:r>
              <a:rPr sz="2500" spc="-5" dirty="0">
                <a:latin typeface="Carlito"/>
                <a:cs typeface="Carlito"/>
              </a:rPr>
              <a:t>: Conflict makes an organization  dynamic, </a:t>
            </a:r>
            <a:r>
              <a:rPr sz="2500" dirty="0">
                <a:latin typeface="Carlito"/>
                <a:cs typeface="Carlito"/>
              </a:rPr>
              <a:t>and </a:t>
            </a:r>
            <a:r>
              <a:rPr sz="2500" spc="-5" dirty="0">
                <a:latin typeface="Carlito"/>
                <a:cs typeface="Carlito"/>
              </a:rPr>
              <a:t>helps in finding </a:t>
            </a:r>
            <a:r>
              <a:rPr sz="2500" spc="-10" dirty="0">
                <a:latin typeface="Carlito"/>
                <a:cs typeface="Carlito"/>
              </a:rPr>
              <a:t>best </a:t>
            </a:r>
            <a:r>
              <a:rPr sz="2500" spc="-5" dirty="0">
                <a:latin typeface="Carlito"/>
                <a:cs typeface="Carlito"/>
              </a:rPr>
              <a:t>solution to problems. On-  going manageable </a:t>
            </a:r>
            <a:r>
              <a:rPr sz="2500" dirty="0">
                <a:latin typeface="Carlito"/>
                <a:cs typeface="Carlito"/>
              </a:rPr>
              <a:t>level </a:t>
            </a:r>
            <a:r>
              <a:rPr sz="2500" spc="-5" dirty="0">
                <a:latin typeface="Carlito"/>
                <a:cs typeface="Carlito"/>
              </a:rPr>
              <a:t>of conflict should be </a:t>
            </a:r>
            <a:r>
              <a:rPr sz="2500" dirty="0">
                <a:latin typeface="Carlito"/>
                <a:cs typeface="Carlito"/>
              </a:rPr>
              <a:t>encouraged </a:t>
            </a:r>
            <a:r>
              <a:rPr sz="2500" spc="-5" dirty="0">
                <a:latin typeface="Carlito"/>
                <a:cs typeface="Carlito"/>
              </a:rPr>
              <a:t>as it  prevents organization </a:t>
            </a:r>
            <a:r>
              <a:rPr sz="2500" dirty="0">
                <a:latin typeface="Carlito"/>
                <a:cs typeface="Carlito"/>
              </a:rPr>
              <a:t>from</a:t>
            </a:r>
            <a:r>
              <a:rPr sz="2500" spc="60" dirty="0">
                <a:latin typeface="Carlito"/>
                <a:cs typeface="Carlito"/>
              </a:rPr>
              <a:t> </a:t>
            </a:r>
            <a:r>
              <a:rPr sz="2500" spc="-10" dirty="0">
                <a:latin typeface="Carlito"/>
                <a:cs typeface="Carlito"/>
              </a:rPr>
              <a:t>being</a:t>
            </a:r>
            <a:r>
              <a:rPr sz="2500" spc="10" dirty="0">
                <a:latin typeface="Carlito"/>
                <a:cs typeface="Carlito"/>
              </a:rPr>
              <a:t> </a:t>
            </a:r>
            <a:r>
              <a:rPr sz="2500" spc="-5" dirty="0">
                <a:latin typeface="Carlito"/>
                <a:cs typeface="Carlito"/>
              </a:rPr>
              <a:t>static.	So </a:t>
            </a:r>
            <a:r>
              <a:rPr sz="2500" spc="-10" dirty="0">
                <a:latin typeface="Carlito"/>
                <a:cs typeface="Carlito"/>
              </a:rPr>
              <a:t>conflict </a:t>
            </a:r>
            <a:r>
              <a:rPr sz="2500" spc="-5" dirty="0">
                <a:latin typeface="Carlito"/>
                <a:cs typeface="Carlito"/>
              </a:rPr>
              <a:t>is</a:t>
            </a:r>
            <a:r>
              <a:rPr sz="2500" spc="-10" dirty="0">
                <a:latin typeface="Carlito"/>
                <a:cs typeface="Carlito"/>
              </a:rPr>
              <a:t> </a:t>
            </a:r>
            <a:r>
              <a:rPr sz="2500" dirty="0">
                <a:latin typeface="Carlito"/>
                <a:cs typeface="Carlito"/>
              </a:rPr>
              <a:t>good.</a:t>
            </a:r>
            <a:endParaRPr sz="2500">
              <a:latin typeface="Carlito"/>
              <a:cs typeface="Carlito"/>
            </a:endParaRPr>
          </a:p>
        </p:txBody>
      </p:sp>
      <p:sp>
        <p:nvSpPr>
          <p:cNvPr id="3" name="object 3"/>
          <p:cNvSpPr txBox="1"/>
          <p:nvPr/>
        </p:nvSpPr>
        <p:spPr>
          <a:xfrm>
            <a:off x="659891" y="2961716"/>
            <a:ext cx="7845425" cy="621030"/>
          </a:xfrm>
          <a:prstGeom prst="rect">
            <a:avLst/>
          </a:prstGeom>
          <a:solidFill>
            <a:srgbClr val="9AB5E3"/>
          </a:solidFill>
        </p:spPr>
        <p:txBody>
          <a:bodyPr vert="horz" wrap="square" lIns="0" tIns="0" rIns="0" bIns="0" rtlCol="0">
            <a:spAutoFit/>
          </a:bodyPr>
          <a:lstStyle/>
          <a:p>
            <a:pPr>
              <a:lnSpc>
                <a:spcPts val="4605"/>
              </a:lnSpc>
              <a:tabLst>
                <a:tab pos="1818005" algn="l"/>
              </a:tabLst>
            </a:pPr>
            <a:r>
              <a:rPr sz="4000" spc="-5" dirty="0">
                <a:latin typeface="Carlito"/>
                <a:cs typeface="Carlito"/>
              </a:rPr>
              <a:t>5.6.1	</a:t>
            </a:r>
            <a:r>
              <a:rPr sz="4000" spc="-10" dirty="0">
                <a:latin typeface="Carlito"/>
                <a:cs typeface="Carlito"/>
              </a:rPr>
              <a:t>Levels </a:t>
            </a:r>
            <a:r>
              <a:rPr sz="4000" spc="-5" dirty="0">
                <a:latin typeface="Carlito"/>
                <a:cs typeface="Carlito"/>
              </a:rPr>
              <a:t>and sources </a:t>
            </a:r>
            <a:r>
              <a:rPr sz="4000" dirty="0">
                <a:latin typeface="Carlito"/>
                <a:cs typeface="Carlito"/>
              </a:rPr>
              <a:t>of</a:t>
            </a:r>
            <a:r>
              <a:rPr sz="4000" spc="-40" dirty="0">
                <a:latin typeface="Carlito"/>
                <a:cs typeface="Carlito"/>
              </a:rPr>
              <a:t> </a:t>
            </a:r>
            <a:r>
              <a:rPr sz="4000" spc="-5" dirty="0">
                <a:latin typeface="Carlito"/>
                <a:cs typeface="Carlito"/>
              </a:rPr>
              <a:t>conflict</a:t>
            </a:r>
            <a:endParaRPr sz="4000">
              <a:latin typeface="Carlito"/>
              <a:cs typeface="Carlito"/>
            </a:endParaRPr>
          </a:p>
        </p:txBody>
      </p:sp>
      <p:sp>
        <p:nvSpPr>
          <p:cNvPr id="4" name="object 4"/>
          <p:cNvSpPr txBox="1"/>
          <p:nvPr/>
        </p:nvSpPr>
        <p:spPr>
          <a:xfrm>
            <a:off x="231140" y="3565017"/>
            <a:ext cx="7790180" cy="1429385"/>
          </a:xfrm>
          <a:prstGeom prst="rect">
            <a:avLst/>
          </a:prstGeom>
        </p:spPr>
        <p:txBody>
          <a:bodyPr vert="horz" wrap="square" lIns="0" tIns="47625" rIns="0" bIns="0" rtlCol="0">
            <a:spAutoFit/>
          </a:bodyPr>
          <a:lstStyle/>
          <a:p>
            <a:pPr marL="317500">
              <a:lnSpc>
                <a:spcPct val="100000"/>
              </a:lnSpc>
              <a:spcBef>
                <a:spcPts val="375"/>
              </a:spcBef>
            </a:pPr>
            <a:r>
              <a:rPr sz="3000" b="1" dirty="0">
                <a:latin typeface="Carlito"/>
                <a:cs typeface="Carlito"/>
              </a:rPr>
              <a:t>Levels of</a:t>
            </a:r>
            <a:r>
              <a:rPr sz="3000" b="1" spc="-10" dirty="0">
                <a:latin typeface="Carlito"/>
                <a:cs typeface="Carlito"/>
              </a:rPr>
              <a:t> Conflict</a:t>
            </a:r>
            <a:endParaRPr sz="3000">
              <a:latin typeface="Carlito"/>
              <a:cs typeface="Carlito"/>
            </a:endParaRPr>
          </a:p>
          <a:p>
            <a:pPr marL="355600" marR="5080" indent="-342900">
              <a:lnSpc>
                <a:spcPts val="3300"/>
              </a:lnSpc>
              <a:spcBef>
                <a:spcPts val="635"/>
              </a:spcBef>
              <a:buClr>
                <a:srgbClr val="000000"/>
              </a:buClr>
              <a:buSzPct val="66666"/>
              <a:buFont typeface="Arial"/>
              <a:buChar char="•"/>
              <a:tabLst>
                <a:tab pos="354965" algn="l"/>
                <a:tab pos="355600" algn="l"/>
              </a:tabLst>
            </a:pPr>
            <a:r>
              <a:rPr sz="3000" spc="-5" dirty="0">
                <a:solidFill>
                  <a:srgbClr val="FF0000"/>
                </a:solidFill>
                <a:latin typeface="Carlito"/>
                <a:cs typeface="Carlito"/>
              </a:rPr>
              <a:t>Intrapersonal conflict</a:t>
            </a:r>
            <a:r>
              <a:rPr sz="3000" spc="-5" dirty="0">
                <a:latin typeface="Carlito"/>
                <a:cs typeface="Carlito"/>
              </a:rPr>
              <a:t>: conflict within self </a:t>
            </a:r>
            <a:r>
              <a:rPr sz="3000" dirty="0">
                <a:latin typeface="Carlito"/>
                <a:cs typeface="Carlito"/>
              </a:rPr>
              <a:t>due to  </a:t>
            </a:r>
            <a:r>
              <a:rPr sz="3000" spc="-10" dirty="0">
                <a:latin typeface="Carlito"/>
                <a:cs typeface="Carlito"/>
              </a:rPr>
              <a:t>differences </a:t>
            </a:r>
            <a:r>
              <a:rPr sz="3000" dirty="0">
                <a:latin typeface="Carlito"/>
                <a:cs typeface="Carlito"/>
              </a:rPr>
              <a:t>in goal, role, and </a:t>
            </a:r>
            <a:r>
              <a:rPr sz="3000" spc="-10" dirty="0">
                <a:latin typeface="Carlito"/>
                <a:cs typeface="Carlito"/>
              </a:rPr>
              <a:t>personal</a:t>
            </a:r>
            <a:r>
              <a:rPr sz="3000" spc="-15" dirty="0">
                <a:latin typeface="Carlito"/>
                <a:cs typeface="Carlito"/>
              </a:rPr>
              <a:t> </a:t>
            </a:r>
            <a:r>
              <a:rPr sz="3000" spc="-5" dirty="0">
                <a:latin typeface="Carlito"/>
                <a:cs typeface="Carlito"/>
              </a:rPr>
              <a:t>values</a:t>
            </a:r>
            <a:endParaRPr sz="3000">
              <a:latin typeface="Carlito"/>
              <a:cs typeface="Carlito"/>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31140" y="676402"/>
            <a:ext cx="8736330" cy="3735704"/>
          </a:xfrm>
          <a:prstGeom prst="rect">
            <a:avLst/>
          </a:prstGeom>
        </p:spPr>
        <p:txBody>
          <a:bodyPr vert="horz" wrap="square" lIns="0" tIns="58419" rIns="0" bIns="0" rtlCol="0">
            <a:spAutoFit/>
          </a:bodyPr>
          <a:lstStyle/>
          <a:p>
            <a:pPr marL="355600" marR="5080" indent="-342900" algn="just">
              <a:lnSpc>
                <a:spcPts val="3300"/>
              </a:lnSpc>
              <a:spcBef>
                <a:spcPts val="459"/>
              </a:spcBef>
              <a:buClr>
                <a:srgbClr val="000000"/>
              </a:buClr>
              <a:buSzPct val="66666"/>
              <a:buFont typeface="Arial"/>
              <a:buChar char="•"/>
              <a:tabLst>
                <a:tab pos="355600" algn="l"/>
              </a:tabLst>
            </a:pPr>
            <a:r>
              <a:rPr sz="3000" spc="-5" dirty="0">
                <a:solidFill>
                  <a:srgbClr val="FF0000"/>
                </a:solidFill>
                <a:latin typeface="Carlito"/>
                <a:cs typeface="Carlito"/>
              </a:rPr>
              <a:t>Interpersonal conflict</a:t>
            </a:r>
            <a:r>
              <a:rPr sz="3000" spc="-5" dirty="0">
                <a:latin typeface="Carlito"/>
                <a:cs typeface="Carlito"/>
              </a:rPr>
              <a:t>: between </a:t>
            </a:r>
            <a:r>
              <a:rPr sz="3000" dirty="0">
                <a:latin typeface="Carlito"/>
                <a:cs typeface="Carlito"/>
              </a:rPr>
              <a:t>two </a:t>
            </a:r>
            <a:r>
              <a:rPr sz="3000" spc="-5" dirty="0">
                <a:latin typeface="Carlito"/>
                <a:cs typeface="Carlito"/>
              </a:rPr>
              <a:t>or more </a:t>
            </a:r>
            <a:r>
              <a:rPr sz="3000" spc="-10" dirty="0">
                <a:latin typeface="Carlito"/>
                <a:cs typeface="Carlito"/>
              </a:rPr>
              <a:t>persons;  </a:t>
            </a:r>
            <a:r>
              <a:rPr sz="3000" dirty="0">
                <a:latin typeface="Carlito"/>
                <a:cs typeface="Carlito"/>
              </a:rPr>
              <a:t>can </a:t>
            </a:r>
            <a:r>
              <a:rPr sz="3000" spc="-5" dirty="0">
                <a:latin typeface="Carlito"/>
                <a:cs typeface="Carlito"/>
              </a:rPr>
              <a:t>be due </a:t>
            </a:r>
            <a:r>
              <a:rPr sz="3000" dirty="0">
                <a:latin typeface="Carlito"/>
                <a:cs typeface="Carlito"/>
              </a:rPr>
              <a:t>to </a:t>
            </a:r>
            <a:r>
              <a:rPr sz="3000" spc="-5" dirty="0">
                <a:latin typeface="Carlito"/>
                <a:cs typeface="Carlito"/>
              </a:rPr>
              <a:t>differences </a:t>
            </a:r>
            <a:r>
              <a:rPr sz="3000" dirty="0">
                <a:latin typeface="Carlito"/>
                <a:cs typeface="Carlito"/>
              </a:rPr>
              <a:t>in goal, role, </a:t>
            </a:r>
            <a:r>
              <a:rPr sz="3000" spc="-5" dirty="0">
                <a:latin typeface="Carlito"/>
                <a:cs typeface="Carlito"/>
              </a:rPr>
              <a:t>values, culture,  communication </a:t>
            </a:r>
            <a:r>
              <a:rPr sz="3000" dirty="0">
                <a:latin typeface="Carlito"/>
                <a:cs typeface="Carlito"/>
              </a:rPr>
              <a:t>gap</a:t>
            </a:r>
            <a:endParaRPr sz="3000">
              <a:latin typeface="Carlito"/>
              <a:cs typeface="Carlito"/>
            </a:endParaRPr>
          </a:p>
          <a:p>
            <a:pPr marL="355600" marR="354965" indent="-342900">
              <a:lnSpc>
                <a:spcPts val="3300"/>
              </a:lnSpc>
              <a:spcBef>
                <a:spcPts val="830"/>
              </a:spcBef>
              <a:buClr>
                <a:srgbClr val="000000"/>
              </a:buClr>
              <a:buSzPct val="66666"/>
              <a:buFont typeface="Arial"/>
              <a:buChar char="•"/>
              <a:tabLst>
                <a:tab pos="354965" algn="l"/>
                <a:tab pos="355600" algn="l"/>
              </a:tabLst>
            </a:pPr>
            <a:r>
              <a:rPr sz="3000" dirty="0">
                <a:solidFill>
                  <a:srgbClr val="FF0000"/>
                </a:solidFill>
                <a:latin typeface="Carlito"/>
                <a:cs typeface="Carlito"/>
              </a:rPr>
              <a:t>Intergroup </a:t>
            </a:r>
            <a:r>
              <a:rPr sz="3000" spc="-5" dirty="0">
                <a:solidFill>
                  <a:srgbClr val="FF0000"/>
                </a:solidFill>
                <a:latin typeface="Carlito"/>
                <a:cs typeface="Carlito"/>
              </a:rPr>
              <a:t>conflict</a:t>
            </a:r>
            <a:r>
              <a:rPr sz="3000" spc="-5" dirty="0">
                <a:latin typeface="Carlito"/>
                <a:cs typeface="Carlito"/>
              </a:rPr>
              <a:t>: between </a:t>
            </a:r>
            <a:r>
              <a:rPr sz="3000" dirty="0">
                <a:latin typeface="Carlito"/>
                <a:cs typeface="Carlito"/>
              </a:rPr>
              <a:t>two </a:t>
            </a:r>
            <a:r>
              <a:rPr sz="3000" spc="-5" dirty="0">
                <a:latin typeface="Carlito"/>
                <a:cs typeface="Carlito"/>
              </a:rPr>
              <a:t>or </a:t>
            </a:r>
            <a:r>
              <a:rPr sz="3000" dirty="0">
                <a:latin typeface="Carlito"/>
                <a:cs typeface="Carlito"/>
              </a:rPr>
              <a:t>more groups </a:t>
            </a:r>
            <a:r>
              <a:rPr sz="3000" spc="-5" dirty="0">
                <a:latin typeface="Carlito"/>
                <a:cs typeface="Carlito"/>
              </a:rPr>
              <a:t>of  </a:t>
            </a:r>
            <a:r>
              <a:rPr sz="3000" spc="-10" dirty="0">
                <a:latin typeface="Carlito"/>
                <a:cs typeface="Carlito"/>
              </a:rPr>
              <a:t>people</a:t>
            </a:r>
            <a:endParaRPr sz="3000">
              <a:latin typeface="Carlito"/>
              <a:cs typeface="Carlito"/>
            </a:endParaRPr>
          </a:p>
          <a:p>
            <a:pPr marL="355600" marR="499109" indent="-342900">
              <a:lnSpc>
                <a:spcPts val="3300"/>
              </a:lnSpc>
              <a:spcBef>
                <a:spcPts val="840"/>
              </a:spcBef>
              <a:buClr>
                <a:srgbClr val="000000"/>
              </a:buClr>
              <a:buSzPct val="66666"/>
              <a:buFont typeface="Arial"/>
              <a:buChar char="•"/>
              <a:tabLst>
                <a:tab pos="354965" algn="l"/>
                <a:tab pos="355600" algn="l"/>
              </a:tabLst>
            </a:pPr>
            <a:r>
              <a:rPr sz="3000" spc="-5" dirty="0">
                <a:solidFill>
                  <a:srgbClr val="FF0000"/>
                </a:solidFill>
                <a:latin typeface="Carlito"/>
                <a:cs typeface="Carlito"/>
              </a:rPr>
              <a:t>Inter-organizational conflict</a:t>
            </a:r>
            <a:r>
              <a:rPr sz="3000" spc="-5" dirty="0">
                <a:latin typeface="Carlito"/>
                <a:cs typeface="Carlito"/>
              </a:rPr>
              <a:t>: between </a:t>
            </a:r>
            <a:r>
              <a:rPr sz="3000" dirty="0">
                <a:latin typeface="Carlito"/>
                <a:cs typeface="Carlito"/>
              </a:rPr>
              <a:t>two </a:t>
            </a:r>
            <a:r>
              <a:rPr sz="3000" spc="-5" dirty="0">
                <a:latin typeface="Carlito"/>
                <a:cs typeface="Carlito"/>
              </a:rPr>
              <a:t>or </a:t>
            </a:r>
            <a:r>
              <a:rPr sz="3000" dirty="0">
                <a:latin typeface="Carlito"/>
                <a:cs typeface="Carlito"/>
              </a:rPr>
              <a:t>more  </a:t>
            </a:r>
            <a:r>
              <a:rPr sz="3000" spc="-5" dirty="0">
                <a:latin typeface="Carlito"/>
                <a:cs typeface="Carlito"/>
              </a:rPr>
              <a:t>organizations</a:t>
            </a:r>
            <a:endParaRPr sz="3000">
              <a:latin typeface="Carlito"/>
              <a:cs typeface="Carlito"/>
            </a:endParaRPr>
          </a:p>
          <a:p>
            <a:pPr marL="355600" indent="-342900">
              <a:lnSpc>
                <a:spcPct val="100000"/>
              </a:lnSpc>
              <a:spcBef>
                <a:spcPts val="480"/>
              </a:spcBef>
              <a:buClr>
                <a:srgbClr val="000000"/>
              </a:buClr>
              <a:buSzPct val="66666"/>
              <a:buFont typeface="Arial"/>
              <a:buChar char="•"/>
              <a:tabLst>
                <a:tab pos="354965" algn="l"/>
                <a:tab pos="355600" algn="l"/>
              </a:tabLst>
            </a:pPr>
            <a:r>
              <a:rPr sz="3000" spc="-5" dirty="0">
                <a:solidFill>
                  <a:srgbClr val="FF0000"/>
                </a:solidFill>
                <a:latin typeface="Carlito"/>
                <a:cs typeface="Carlito"/>
              </a:rPr>
              <a:t>International </a:t>
            </a:r>
            <a:r>
              <a:rPr sz="3000" dirty="0">
                <a:solidFill>
                  <a:srgbClr val="FF0000"/>
                </a:solidFill>
                <a:latin typeface="Carlito"/>
                <a:cs typeface="Carlito"/>
              </a:rPr>
              <a:t>conflict</a:t>
            </a:r>
            <a:r>
              <a:rPr sz="3000" dirty="0">
                <a:latin typeface="Carlito"/>
                <a:cs typeface="Carlito"/>
              </a:rPr>
              <a:t>: </a:t>
            </a:r>
            <a:r>
              <a:rPr sz="3000" spc="-5" dirty="0">
                <a:latin typeface="Carlito"/>
                <a:cs typeface="Carlito"/>
              </a:rPr>
              <a:t>between </a:t>
            </a:r>
            <a:r>
              <a:rPr sz="3000" dirty="0">
                <a:latin typeface="Carlito"/>
                <a:cs typeface="Carlito"/>
              </a:rPr>
              <a:t>two </a:t>
            </a:r>
            <a:r>
              <a:rPr sz="3000" spc="-5" dirty="0">
                <a:latin typeface="Carlito"/>
                <a:cs typeface="Carlito"/>
              </a:rPr>
              <a:t>or more</a:t>
            </a:r>
            <a:r>
              <a:rPr sz="3000" spc="-20" dirty="0">
                <a:latin typeface="Carlito"/>
                <a:cs typeface="Carlito"/>
              </a:rPr>
              <a:t> </a:t>
            </a:r>
            <a:r>
              <a:rPr sz="3000" spc="-5" dirty="0">
                <a:latin typeface="Carlito"/>
                <a:cs typeface="Carlito"/>
              </a:rPr>
              <a:t>nations</a:t>
            </a:r>
            <a:endParaRPr sz="3000">
              <a:latin typeface="Carlito"/>
              <a:cs typeface="Carlito"/>
            </a:endParaRPr>
          </a:p>
        </p:txBody>
      </p:sp>
      <p:sp>
        <p:nvSpPr>
          <p:cNvPr id="3" name="object 3"/>
          <p:cNvSpPr txBox="1"/>
          <p:nvPr/>
        </p:nvSpPr>
        <p:spPr>
          <a:xfrm>
            <a:off x="659891" y="4521149"/>
            <a:ext cx="7845425" cy="621030"/>
          </a:xfrm>
          <a:prstGeom prst="rect">
            <a:avLst/>
          </a:prstGeom>
          <a:solidFill>
            <a:srgbClr val="9AB5E3"/>
          </a:solidFill>
        </p:spPr>
        <p:txBody>
          <a:bodyPr vert="horz" wrap="square" lIns="0" tIns="0" rIns="0" bIns="0" rtlCol="0">
            <a:spAutoFit/>
          </a:bodyPr>
          <a:lstStyle/>
          <a:p>
            <a:pPr>
              <a:lnSpc>
                <a:spcPts val="4605"/>
              </a:lnSpc>
              <a:tabLst>
                <a:tab pos="1818005" algn="l"/>
              </a:tabLst>
            </a:pPr>
            <a:r>
              <a:rPr sz="4000" spc="-5" dirty="0">
                <a:latin typeface="Carlito"/>
                <a:cs typeface="Carlito"/>
              </a:rPr>
              <a:t>5.6.2	</a:t>
            </a:r>
            <a:r>
              <a:rPr sz="4000" spc="-10" dirty="0">
                <a:latin typeface="Carlito"/>
                <a:cs typeface="Carlito"/>
              </a:rPr>
              <a:t>Levels </a:t>
            </a:r>
            <a:r>
              <a:rPr sz="4000" spc="-5" dirty="0">
                <a:latin typeface="Carlito"/>
                <a:cs typeface="Carlito"/>
              </a:rPr>
              <a:t>and sources </a:t>
            </a:r>
            <a:r>
              <a:rPr sz="4000" dirty="0">
                <a:latin typeface="Carlito"/>
                <a:cs typeface="Carlito"/>
              </a:rPr>
              <a:t>of</a:t>
            </a:r>
            <a:r>
              <a:rPr sz="4000" spc="-40" dirty="0">
                <a:latin typeface="Carlito"/>
                <a:cs typeface="Carlito"/>
              </a:rPr>
              <a:t> </a:t>
            </a:r>
            <a:r>
              <a:rPr sz="4000" spc="-5" dirty="0">
                <a:latin typeface="Carlito"/>
                <a:cs typeface="Carlito"/>
              </a:rPr>
              <a:t>conflict</a:t>
            </a:r>
            <a:endParaRPr sz="4000">
              <a:latin typeface="Carlito"/>
              <a:cs typeface="Carlito"/>
            </a:endParaRPr>
          </a:p>
        </p:txBody>
      </p:sp>
      <p:sp>
        <p:nvSpPr>
          <p:cNvPr id="4" name="object 4"/>
          <p:cNvSpPr txBox="1"/>
          <p:nvPr/>
        </p:nvSpPr>
        <p:spPr>
          <a:xfrm>
            <a:off x="535940" y="5162550"/>
            <a:ext cx="6437630"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Carlito"/>
                <a:cs typeface="Carlito"/>
              </a:rPr>
              <a:t>Sources of </a:t>
            </a:r>
            <a:r>
              <a:rPr sz="2400" b="1" spc="-5" dirty="0">
                <a:latin typeface="Carlito"/>
                <a:cs typeface="Carlito"/>
              </a:rPr>
              <a:t>Conflict in </a:t>
            </a:r>
            <a:r>
              <a:rPr sz="2400" b="1" dirty="0">
                <a:latin typeface="Carlito"/>
                <a:cs typeface="Carlito"/>
              </a:rPr>
              <a:t>an </a:t>
            </a:r>
            <a:r>
              <a:rPr sz="2400" b="1" spc="-5" dirty="0">
                <a:latin typeface="Carlito"/>
                <a:cs typeface="Carlito"/>
              </a:rPr>
              <a:t>organization </a:t>
            </a:r>
            <a:r>
              <a:rPr sz="2400" b="1" dirty="0">
                <a:latin typeface="Carlito"/>
                <a:cs typeface="Carlito"/>
              </a:rPr>
              <a:t>(or a</a:t>
            </a:r>
            <a:r>
              <a:rPr sz="2400" b="1" spc="-40" dirty="0">
                <a:latin typeface="Carlito"/>
                <a:cs typeface="Carlito"/>
              </a:rPr>
              <a:t> </a:t>
            </a:r>
            <a:r>
              <a:rPr sz="2400" b="1" spc="-5" dirty="0">
                <a:latin typeface="Carlito"/>
                <a:cs typeface="Carlito"/>
              </a:rPr>
              <a:t>project)</a:t>
            </a:r>
            <a:endParaRPr sz="2400">
              <a:latin typeface="Carlito"/>
              <a:cs typeface="Carlito"/>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31140" y="717550"/>
            <a:ext cx="8724265" cy="5173980"/>
          </a:xfrm>
          <a:prstGeom prst="rect">
            <a:avLst/>
          </a:prstGeom>
        </p:spPr>
        <p:txBody>
          <a:bodyPr vert="horz" wrap="square" lIns="0" tIns="13335" rIns="0" bIns="0" rtlCol="0">
            <a:spAutoFit/>
          </a:bodyPr>
          <a:lstStyle/>
          <a:p>
            <a:pPr marL="355600" indent="-342900">
              <a:lnSpc>
                <a:spcPct val="100000"/>
              </a:lnSpc>
              <a:spcBef>
                <a:spcPts val="105"/>
              </a:spcBef>
              <a:buFont typeface="Arial"/>
              <a:buChar char="•"/>
              <a:tabLst>
                <a:tab pos="354965" algn="l"/>
                <a:tab pos="355600" algn="l"/>
              </a:tabLst>
            </a:pPr>
            <a:r>
              <a:rPr sz="2000" b="1" spc="-5" dirty="0">
                <a:latin typeface="Carlito"/>
                <a:cs typeface="Carlito"/>
              </a:rPr>
              <a:t>Personal differences/Personality clash</a:t>
            </a:r>
            <a:r>
              <a:rPr sz="2000" spc="-5" dirty="0">
                <a:latin typeface="Carlito"/>
                <a:cs typeface="Carlito"/>
              </a:rPr>
              <a:t>: When </a:t>
            </a:r>
            <a:r>
              <a:rPr sz="2000" dirty="0">
                <a:latin typeface="Carlito"/>
                <a:cs typeface="Carlito"/>
              </a:rPr>
              <a:t>the ideas, </a:t>
            </a:r>
            <a:r>
              <a:rPr sz="2000" spc="-5" dirty="0">
                <a:latin typeface="Carlito"/>
                <a:cs typeface="Carlito"/>
              </a:rPr>
              <a:t>values, </a:t>
            </a:r>
            <a:r>
              <a:rPr sz="2000" dirty="0">
                <a:latin typeface="Carlito"/>
                <a:cs typeface="Carlito"/>
              </a:rPr>
              <a:t>culture and</a:t>
            </a:r>
            <a:endParaRPr sz="2000">
              <a:latin typeface="Carlito"/>
              <a:cs typeface="Carlito"/>
            </a:endParaRPr>
          </a:p>
          <a:p>
            <a:pPr marL="355600" marR="579120">
              <a:lnSpc>
                <a:spcPct val="104500"/>
              </a:lnSpc>
              <a:spcBef>
                <a:spcPts val="10"/>
              </a:spcBef>
            </a:pPr>
            <a:r>
              <a:rPr sz="2000" spc="-5" dirty="0">
                <a:latin typeface="Carlito"/>
                <a:cs typeface="Carlito"/>
              </a:rPr>
              <a:t>customs of </a:t>
            </a:r>
            <a:r>
              <a:rPr sz="2000" dirty="0">
                <a:latin typeface="Carlito"/>
                <a:cs typeface="Carlito"/>
              </a:rPr>
              <a:t>a </a:t>
            </a:r>
            <a:r>
              <a:rPr sz="2000" spc="-5" dirty="0">
                <a:latin typeface="Carlito"/>
                <a:cs typeface="Carlito"/>
              </a:rPr>
              <a:t>person (or persons) </a:t>
            </a:r>
            <a:r>
              <a:rPr sz="2000" dirty="0">
                <a:latin typeface="Carlito"/>
                <a:cs typeface="Carlito"/>
              </a:rPr>
              <a:t>are </a:t>
            </a:r>
            <a:r>
              <a:rPr sz="2000" spc="-5" dirty="0">
                <a:latin typeface="Carlito"/>
                <a:cs typeface="Carlito"/>
              </a:rPr>
              <a:t>incompatible with other persons of </a:t>
            </a:r>
            <a:r>
              <a:rPr sz="2000" dirty="0">
                <a:latin typeface="Carlito"/>
                <a:cs typeface="Carlito"/>
              </a:rPr>
              <a:t>an  </a:t>
            </a:r>
            <a:r>
              <a:rPr sz="2000" spc="-5" dirty="0">
                <a:latin typeface="Carlito"/>
                <a:cs typeface="Carlito"/>
              </a:rPr>
              <a:t>organization.</a:t>
            </a:r>
            <a:endParaRPr sz="2000">
              <a:latin typeface="Carlito"/>
              <a:cs typeface="Carlito"/>
            </a:endParaRPr>
          </a:p>
          <a:p>
            <a:pPr marL="355600" marR="109855" indent="-342900">
              <a:lnSpc>
                <a:spcPct val="104600"/>
              </a:lnSpc>
              <a:spcBef>
                <a:spcPts val="95"/>
              </a:spcBef>
              <a:buFont typeface="Arial"/>
              <a:buChar char="•"/>
              <a:tabLst>
                <a:tab pos="354965" algn="l"/>
                <a:tab pos="355600" algn="l"/>
              </a:tabLst>
            </a:pPr>
            <a:r>
              <a:rPr sz="2000" b="1" spc="-5" dirty="0">
                <a:latin typeface="Carlito"/>
                <a:cs typeface="Carlito"/>
              </a:rPr>
              <a:t>Goal </a:t>
            </a:r>
            <a:r>
              <a:rPr sz="2000" b="1" dirty="0">
                <a:latin typeface="Carlito"/>
                <a:cs typeface="Carlito"/>
              </a:rPr>
              <a:t>and </a:t>
            </a:r>
            <a:r>
              <a:rPr sz="2000" b="1" spc="-5" dirty="0">
                <a:latin typeface="Carlito"/>
                <a:cs typeface="Carlito"/>
              </a:rPr>
              <a:t>role incompatibility</a:t>
            </a:r>
            <a:r>
              <a:rPr sz="2000" spc="-5" dirty="0">
                <a:latin typeface="Carlito"/>
                <a:cs typeface="Carlito"/>
              </a:rPr>
              <a:t>: When </a:t>
            </a:r>
            <a:r>
              <a:rPr sz="2000" dirty="0">
                <a:latin typeface="Carlito"/>
                <a:cs typeface="Carlito"/>
              </a:rPr>
              <a:t>the </a:t>
            </a:r>
            <a:r>
              <a:rPr sz="2000" spc="-5" dirty="0">
                <a:latin typeface="Carlito"/>
                <a:cs typeface="Carlito"/>
              </a:rPr>
              <a:t>ideas, values, culture and customs of </a:t>
            </a:r>
            <a:r>
              <a:rPr sz="2000" dirty="0">
                <a:latin typeface="Carlito"/>
                <a:cs typeface="Carlito"/>
              </a:rPr>
              <a:t>a  </a:t>
            </a:r>
            <a:r>
              <a:rPr sz="2000" spc="-5" dirty="0">
                <a:latin typeface="Carlito"/>
                <a:cs typeface="Carlito"/>
              </a:rPr>
              <a:t>person (or persons) </a:t>
            </a:r>
            <a:r>
              <a:rPr sz="2000" dirty="0">
                <a:latin typeface="Carlito"/>
                <a:cs typeface="Carlito"/>
              </a:rPr>
              <a:t>are </a:t>
            </a:r>
            <a:r>
              <a:rPr sz="2000" spc="-5" dirty="0">
                <a:latin typeface="Carlito"/>
                <a:cs typeface="Carlito"/>
              </a:rPr>
              <a:t>incompatible with </a:t>
            </a:r>
            <a:r>
              <a:rPr sz="2000" dirty="0">
                <a:latin typeface="Carlito"/>
                <a:cs typeface="Carlito"/>
              </a:rPr>
              <a:t>the </a:t>
            </a:r>
            <a:r>
              <a:rPr sz="2000" spc="5" dirty="0">
                <a:latin typeface="Carlito"/>
                <a:cs typeface="Carlito"/>
              </a:rPr>
              <a:t>goal </a:t>
            </a:r>
            <a:r>
              <a:rPr sz="2000" spc="-5" dirty="0">
                <a:latin typeface="Carlito"/>
                <a:cs typeface="Carlito"/>
              </a:rPr>
              <a:t>of </a:t>
            </a:r>
            <a:r>
              <a:rPr sz="2000" dirty="0">
                <a:latin typeface="Carlito"/>
                <a:cs typeface="Carlito"/>
              </a:rPr>
              <a:t>an </a:t>
            </a:r>
            <a:r>
              <a:rPr sz="2000" spc="-5" dirty="0">
                <a:latin typeface="Carlito"/>
                <a:cs typeface="Carlito"/>
              </a:rPr>
              <a:t>organization </a:t>
            </a:r>
            <a:r>
              <a:rPr sz="2000" spc="-10" dirty="0">
                <a:latin typeface="Carlito"/>
                <a:cs typeface="Carlito"/>
              </a:rPr>
              <a:t>or  </a:t>
            </a:r>
            <a:r>
              <a:rPr sz="2000" dirty="0">
                <a:latin typeface="Carlito"/>
                <a:cs typeface="Carlito"/>
              </a:rPr>
              <a:t>assigned </a:t>
            </a:r>
            <a:r>
              <a:rPr sz="2000" spc="-5" dirty="0">
                <a:latin typeface="Carlito"/>
                <a:cs typeface="Carlito"/>
              </a:rPr>
              <a:t>role </a:t>
            </a:r>
            <a:r>
              <a:rPr sz="2000" spc="-10" dirty="0">
                <a:latin typeface="Carlito"/>
                <a:cs typeface="Carlito"/>
              </a:rPr>
              <a:t>of </a:t>
            </a:r>
            <a:r>
              <a:rPr sz="2000" dirty="0">
                <a:latin typeface="Carlito"/>
                <a:cs typeface="Carlito"/>
              </a:rPr>
              <a:t>the </a:t>
            </a:r>
            <a:r>
              <a:rPr sz="2000" spc="-5" dirty="0">
                <a:latin typeface="Carlito"/>
                <a:cs typeface="Carlito"/>
              </a:rPr>
              <a:t>person </a:t>
            </a:r>
            <a:r>
              <a:rPr sz="2000" spc="-10" dirty="0">
                <a:latin typeface="Carlito"/>
                <a:cs typeface="Carlito"/>
              </a:rPr>
              <a:t>in </a:t>
            </a:r>
            <a:r>
              <a:rPr sz="2000" dirty="0">
                <a:latin typeface="Carlito"/>
                <a:cs typeface="Carlito"/>
              </a:rPr>
              <a:t>the</a:t>
            </a:r>
            <a:r>
              <a:rPr sz="2000" spc="5" dirty="0">
                <a:latin typeface="Carlito"/>
                <a:cs typeface="Carlito"/>
              </a:rPr>
              <a:t> </a:t>
            </a:r>
            <a:r>
              <a:rPr sz="2000" spc="-5" dirty="0">
                <a:latin typeface="Carlito"/>
                <a:cs typeface="Carlito"/>
              </a:rPr>
              <a:t>organization.</a:t>
            </a:r>
            <a:endParaRPr sz="2000">
              <a:latin typeface="Carlito"/>
              <a:cs typeface="Carlito"/>
            </a:endParaRPr>
          </a:p>
          <a:p>
            <a:pPr marL="355600" marR="5080" indent="-342900" algn="just">
              <a:lnSpc>
                <a:spcPct val="104800"/>
              </a:lnSpc>
              <a:spcBef>
                <a:spcPts val="85"/>
              </a:spcBef>
              <a:buFont typeface="Arial"/>
              <a:buChar char="•"/>
              <a:tabLst>
                <a:tab pos="355600" algn="l"/>
              </a:tabLst>
            </a:pPr>
            <a:r>
              <a:rPr sz="2000" b="1" spc="-5" dirty="0">
                <a:latin typeface="Carlito"/>
                <a:cs typeface="Carlito"/>
              </a:rPr>
              <a:t>Organizational climate and change</a:t>
            </a:r>
            <a:r>
              <a:rPr sz="2000" spc="-5" dirty="0">
                <a:latin typeface="Carlito"/>
                <a:cs typeface="Carlito"/>
              </a:rPr>
              <a:t>: </a:t>
            </a:r>
            <a:r>
              <a:rPr sz="2000" dirty="0">
                <a:latin typeface="Carlito"/>
                <a:cs typeface="Carlito"/>
              </a:rPr>
              <a:t>When </a:t>
            </a:r>
            <a:r>
              <a:rPr sz="2000" spc="-5" dirty="0">
                <a:latin typeface="Carlito"/>
                <a:cs typeface="Carlito"/>
              </a:rPr>
              <a:t>the </a:t>
            </a:r>
            <a:r>
              <a:rPr sz="2000" dirty="0">
                <a:latin typeface="Carlito"/>
                <a:cs typeface="Carlito"/>
              </a:rPr>
              <a:t>work </a:t>
            </a:r>
            <a:r>
              <a:rPr sz="2000" spc="-5" dirty="0">
                <a:latin typeface="Carlito"/>
                <a:cs typeface="Carlito"/>
              </a:rPr>
              <a:t>environment and rules of </a:t>
            </a:r>
            <a:r>
              <a:rPr sz="2000" dirty="0">
                <a:latin typeface="Carlito"/>
                <a:cs typeface="Carlito"/>
              </a:rPr>
              <a:t>an  </a:t>
            </a:r>
            <a:r>
              <a:rPr sz="2000" spc="-5" dirty="0">
                <a:latin typeface="Carlito"/>
                <a:cs typeface="Carlito"/>
              </a:rPr>
              <a:t>organization are unpredictable, </a:t>
            </a:r>
            <a:r>
              <a:rPr sz="2000" dirty="0">
                <a:latin typeface="Carlito"/>
                <a:cs typeface="Carlito"/>
              </a:rPr>
              <a:t>and </a:t>
            </a:r>
            <a:r>
              <a:rPr sz="2000" spc="-5" dirty="0">
                <a:latin typeface="Carlito"/>
                <a:cs typeface="Carlito"/>
              </a:rPr>
              <a:t>when </a:t>
            </a:r>
            <a:r>
              <a:rPr sz="2000" spc="-10" dirty="0">
                <a:latin typeface="Carlito"/>
                <a:cs typeface="Carlito"/>
              </a:rPr>
              <a:t>the </a:t>
            </a:r>
            <a:r>
              <a:rPr sz="2000" dirty="0">
                <a:latin typeface="Carlito"/>
                <a:cs typeface="Carlito"/>
              </a:rPr>
              <a:t>rules </a:t>
            </a:r>
            <a:r>
              <a:rPr sz="2000" spc="-5" dirty="0">
                <a:latin typeface="Carlito"/>
                <a:cs typeface="Carlito"/>
              </a:rPr>
              <a:t>or </a:t>
            </a:r>
            <a:r>
              <a:rPr sz="2000" dirty="0">
                <a:latin typeface="Carlito"/>
                <a:cs typeface="Carlito"/>
              </a:rPr>
              <a:t>managers </a:t>
            </a:r>
            <a:r>
              <a:rPr sz="2000" spc="-5" dirty="0">
                <a:latin typeface="Carlito"/>
                <a:cs typeface="Carlito"/>
              </a:rPr>
              <a:t>or owner of </a:t>
            </a:r>
            <a:r>
              <a:rPr sz="2000" dirty="0">
                <a:latin typeface="Carlito"/>
                <a:cs typeface="Carlito"/>
              </a:rPr>
              <a:t>the  </a:t>
            </a:r>
            <a:r>
              <a:rPr sz="2000" spc="-5" dirty="0">
                <a:latin typeface="Carlito"/>
                <a:cs typeface="Carlito"/>
              </a:rPr>
              <a:t>organization suddenly changes.</a:t>
            </a:r>
            <a:endParaRPr sz="2000">
              <a:latin typeface="Carlito"/>
              <a:cs typeface="Carlito"/>
            </a:endParaRPr>
          </a:p>
          <a:p>
            <a:pPr marL="355600" marR="77470" indent="-342900">
              <a:lnSpc>
                <a:spcPct val="104700"/>
              </a:lnSpc>
              <a:spcBef>
                <a:spcPts val="80"/>
              </a:spcBef>
              <a:buFont typeface="Arial"/>
              <a:buChar char="•"/>
              <a:tabLst>
                <a:tab pos="354965" algn="l"/>
                <a:tab pos="355600" algn="l"/>
              </a:tabLst>
            </a:pPr>
            <a:r>
              <a:rPr sz="2000" b="1" spc="-5" dirty="0">
                <a:latin typeface="Carlito"/>
                <a:cs typeface="Carlito"/>
              </a:rPr>
              <a:t>Gender and other social differences</a:t>
            </a:r>
            <a:r>
              <a:rPr sz="2000" spc="-5" dirty="0">
                <a:latin typeface="Carlito"/>
                <a:cs typeface="Carlito"/>
              </a:rPr>
              <a:t>: When </a:t>
            </a:r>
            <a:r>
              <a:rPr sz="2000" dirty="0">
                <a:latin typeface="Carlito"/>
                <a:cs typeface="Carlito"/>
              </a:rPr>
              <a:t>the </a:t>
            </a:r>
            <a:r>
              <a:rPr sz="2000" spc="-5" dirty="0">
                <a:latin typeface="Carlito"/>
                <a:cs typeface="Carlito"/>
              </a:rPr>
              <a:t>work environment </a:t>
            </a:r>
            <a:r>
              <a:rPr sz="2000" dirty="0">
                <a:latin typeface="Carlito"/>
                <a:cs typeface="Carlito"/>
              </a:rPr>
              <a:t>and </a:t>
            </a:r>
            <a:r>
              <a:rPr sz="2000" spc="-5" dirty="0">
                <a:latin typeface="Carlito"/>
                <a:cs typeface="Carlito"/>
              </a:rPr>
              <a:t>rules </a:t>
            </a:r>
            <a:r>
              <a:rPr sz="2000" dirty="0">
                <a:latin typeface="Carlito"/>
                <a:cs typeface="Carlito"/>
              </a:rPr>
              <a:t>are  </a:t>
            </a:r>
            <a:r>
              <a:rPr sz="2000" spc="-5" dirty="0">
                <a:latin typeface="Carlito"/>
                <a:cs typeface="Carlito"/>
              </a:rPr>
              <a:t>designed </a:t>
            </a:r>
            <a:r>
              <a:rPr sz="2000" dirty="0">
                <a:latin typeface="Carlito"/>
                <a:cs typeface="Carlito"/>
              </a:rPr>
              <a:t>to </a:t>
            </a:r>
            <a:r>
              <a:rPr sz="2000" spc="-5" dirty="0">
                <a:latin typeface="Carlito"/>
                <a:cs typeface="Carlito"/>
              </a:rPr>
              <a:t>favor </a:t>
            </a:r>
            <a:r>
              <a:rPr sz="2000" dirty="0">
                <a:latin typeface="Carlito"/>
                <a:cs typeface="Carlito"/>
              </a:rPr>
              <a:t>employees </a:t>
            </a:r>
            <a:r>
              <a:rPr sz="2000" spc="-5" dirty="0">
                <a:latin typeface="Carlito"/>
                <a:cs typeface="Carlito"/>
              </a:rPr>
              <a:t>from </a:t>
            </a:r>
            <a:r>
              <a:rPr sz="2000" dirty="0">
                <a:latin typeface="Carlito"/>
                <a:cs typeface="Carlito"/>
              </a:rPr>
              <a:t>a </a:t>
            </a:r>
            <a:r>
              <a:rPr sz="2000" spc="-5" dirty="0">
                <a:latin typeface="Carlito"/>
                <a:cs typeface="Carlito"/>
              </a:rPr>
              <a:t>particular socio-cultural background or  particular</a:t>
            </a:r>
            <a:r>
              <a:rPr sz="2000" spc="-20" dirty="0">
                <a:latin typeface="Carlito"/>
                <a:cs typeface="Carlito"/>
              </a:rPr>
              <a:t> </a:t>
            </a:r>
            <a:r>
              <a:rPr sz="2000" dirty="0">
                <a:latin typeface="Carlito"/>
                <a:cs typeface="Carlito"/>
              </a:rPr>
              <a:t>gender.</a:t>
            </a:r>
            <a:endParaRPr sz="2000">
              <a:latin typeface="Carlito"/>
              <a:cs typeface="Carlito"/>
            </a:endParaRPr>
          </a:p>
          <a:p>
            <a:pPr marL="355600" marR="10795" indent="-342900">
              <a:lnSpc>
                <a:spcPct val="105100"/>
              </a:lnSpc>
              <a:spcBef>
                <a:spcPts val="70"/>
              </a:spcBef>
              <a:buFont typeface="Arial"/>
              <a:buChar char="•"/>
              <a:tabLst>
                <a:tab pos="354965" algn="l"/>
                <a:tab pos="355600" algn="l"/>
              </a:tabLst>
            </a:pPr>
            <a:r>
              <a:rPr sz="2000" b="1" spc="-5" dirty="0">
                <a:latin typeface="Carlito"/>
                <a:cs typeface="Carlito"/>
              </a:rPr>
              <a:t>Availability and access </a:t>
            </a:r>
            <a:r>
              <a:rPr sz="2000" b="1" dirty="0">
                <a:latin typeface="Carlito"/>
                <a:cs typeface="Carlito"/>
              </a:rPr>
              <a:t>to </a:t>
            </a:r>
            <a:r>
              <a:rPr sz="2000" b="1" spc="-5" dirty="0">
                <a:latin typeface="Carlito"/>
                <a:cs typeface="Carlito"/>
              </a:rPr>
              <a:t>resources</a:t>
            </a:r>
            <a:r>
              <a:rPr sz="2000" spc="-5" dirty="0">
                <a:latin typeface="Carlito"/>
                <a:cs typeface="Carlito"/>
              </a:rPr>
              <a:t>: When </a:t>
            </a:r>
            <a:r>
              <a:rPr sz="2000" dirty="0">
                <a:latin typeface="Carlito"/>
                <a:cs typeface="Carlito"/>
              </a:rPr>
              <a:t>the </a:t>
            </a:r>
            <a:r>
              <a:rPr sz="2000" spc="-5" dirty="0">
                <a:latin typeface="Carlito"/>
                <a:cs typeface="Carlito"/>
              </a:rPr>
              <a:t>availability of resources becomes  </a:t>
            </a:r>
            <a:r>
              <a:rPr sz="2000" dirty="0">
                <a:latin typeface="Carlito"/>
                <a:cs typeface="Carlito"/>
              </a:rPr>
              <a:t>too </a:t>
            </a:r>
            <a:r>
              <a:rPr sz="2000" spc="-5" dirty="0">
                <a:latin typeface="Carlito"/>
                <a:cs typeface="Carlito"/>
              </a:rPr>
              <a:t>limited </a:t>
            </a:r>
            <a:r>
              <a:rPr sz="2000" dirty="0">
                <a:latin typeface="Carlito"/>
                <a:cs typeface="Carlito"/>
              </a:rPr>
              <a:t>and/or </a:t>
            </a:r>
            <a:r>
              <a:rPr sz="2000" spc="-5" dirty="0">
                <a:latin typeface="Carlito"/>
                <a:cs typeface="Carlito"/>
              </a:rPr>
              <a:t>unevenly distributed. </a:t>
            </a:r>
            <a:r>
              <a:rPr sz="2000" dirty="0">
                <a:latin typeface="Carlito"/>
                <a:cs typeface="Carlito"/>
              </a:rPr>
              <a:t>When </a:t>
            </a:r>
            <a:r>
              <a:rPr sz="2000" spc="-5" dirty="0">
                <a:latin typeface="Carlito"/>
                <a:cs typeface="Carlito"/>
              </a:rPr>
              <a:t>access </a:t>
            </a:r>
            <a:r>
              <a:rPr sz="2000" dirty="0">
                <a:latin typeface="Carlito"/>
                <a:cs typeface="Carlito"/>
              </a:rPr>
              <a:t>to resources is</a:t>
            </a:r>
            <a:r>
              <a:rPr sz="2000" spc="30" dirty="0">
                <a:latin typeface="Carlito"/>
                <a:cs typeface="Carlito"/>
              </a:rPr>
              <a:t> </a:t>
            </a:r>
            <a:r>
              <a:rPr sz="2000" spc="-5" dirty="0">
                <a:latin typeface="Carlito"/>
                <a:cs typeface="Carlito"/>
              </a:rPr>
              <a:t>uneven.</a:t>
            </a:r>
            <a:endParaRPr sz="2000">
              <a:latin typeface="Carlito"/>
              <a:cs typeface="Carlito"/>
            </a:endParaRPr>
          </a:p>
          <a:p>
            <a:pPr marL="355600" marR="251460" indent="-342900">
              <a:lnSpc>
                <a:spcPct val="105000"/>
              </a:lnSpc>
              <a:spcBef>
                <a:spcPts val="75"/>
              </a:spcBef>
              <a:buFont typeface="Arial"/>
              <a:buChar char="•"/>
              <a:tabLst>
                <a:tab pos="354965" algn="l"/>
                <a:tab pos="355600" algn="l"/>
              </a:tabLst>
            </a:pPr>
            <a:r>
              <a:rPr sz="2000" b="1" spc="-5" dirty="0">
                <a:latin typeface="Carlito"/>
                <a:cs typeface="Carlito"/>
              </a:rPr>
              <a:t>Communication gap</a:t>
            </a:r>
            <a:r>
              <a:rPr sz="2000" spc="-5" dirty="0">
                <a:latin typeface="Carlito"/>
                <a:cs typeface="Carlito"/>
              </a:rPr>
              <a:t>: </a:t>
            </a:r>
            <a:r>
              <a:rPr sz="2000" dirty="0">
                <a:latin typeface="Carlito"/>
                <a:cs typeface="Carlito"/>
              </a:rPr>
              <a:t>When </a:t>
            </a:r>
            <a:r>
              <a:rPr sz="2000" spc="-5" dirty="0">
                <a:latin typeface="Carlito"/>
                <a:cs typeface="Carlito"/>
              </a:rPr>
              <a:t>there </a:t>
            </a:r>
            <a:r>
              <a:rPr sz="2000" dirty="0">
                <a:latin typeface="Carlito"/>
                <a:cs typeface="Carlito"/>
              </a:rPr>
              <a:t>is </a:t>
            </a:r>
            <a:r>
              <a:rPr sz="2000" spc="-5" dirty="0">
                <a:latin typeface="Carlito"/>
                <a:cs typeface="Carlito"/>
              </a:rPr>
              <a:t>communication gap between organization  </a:t>
            </a:r>
            <a:r>
              <a:rPr sz="2000" dirty="0">
                <a:latin typeface="Carlito"/>
                <a:cs typeface="Carlito"/>
              </a:rPr>
              <a:t>and its </a:t>
            </a:r>
            <a:r>
              <a:rPr sz="2000" spc="-5" dirty="0">
                <a:latin typeface="Carlito"/>
                <a:cs typeface="Carlito"/>
              </a:rPr>
              <a:t>employees.</a:t>
            </a:r>
            <a:endParaRPr sz="2000">
              <a:latin typeface="Carlito"/>
              <a:cs typeface="Carlito"/>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03148" y="742441"/>
            <a:ext cx="8185784" cy="1022985"/>
          </a:xfrm>
          <a:prstGeom prst="rect">
            <a:avLst/>
          </a:prstGeom>
          <a:solidFill>
            <a:srgbClr val="9AB5E3"/>
          </a:solidFill>
        </p:spPr>
        <p:txBody>
          <a:bodyPr vert="horz" wrap="square" lIns="0" tIns="0" rIns="0" bIns="0" rtlCol="0">
            <a:spAutoFit/>
          </a:bodyPr>
          <a:lstStyle/>
          <a:p>
            <a:pPr marL="17780">
              <a:lnSpc>
                <a:spcPts val="3690"/>
              </a:lnSpc>
            </a:pPr>
            <a:r>
              <a:rPr sz="3200" spc="-5" dirty="0">
                <a:latin typeface="Carlito"/>
                <a:cs typeface="Carlito"/>
              </a:rPr>
              <a:t>5.6.3 Conflict </a:t>
            </a:r>
            <a:r>
              <a:rPr sz="3200" dirty="0">
                <a:latin typeface="Carlito"/>
                <a:cs typeface="Carlito"/>
              </a:rPr>
              <a:t>resolution </a:t>
            </a:r>
            <a:r>
              <a:rPr sz="3200" spc="-5" dirty="0">
                <a:latin typeface="Carlito"/>
                <a:cs typeface="Carlito"/>
              </a:rPr>
              <a:t>methods:</a:t>
            </a:r>
            <a:r>
              <a:rPr sz="3200" spc="-30" dirty="0">
                <a:latin typeface="Carlito"/>
                <a:cs typeface="Carlito"/>
              </a:rPr>
              <a:t> </a:t>
            </a:r>
            <a:r>
              <a:rPr sz="3200" dirty="0">
                <a:latin typeface="Carlito"/>
                <a:cs typeface="Carlito"/>
              </a:rPr>
              <a:t>avoidance,</a:t>
            </a:r>
            <a:endParaRPr sz="3200">
              <a:latin typeface="Carlito"/>
              <a:cs typeface="Carlito"/>
            </a:endParaRPr>
          </a:p>
          <a:p>
            <a:pPr marL="667385">
              <a:lnSpc>
                <a:spcPct val="100000"/>
              </a:lnSpc>
              <a:spcBef>
                <a:spcPts val="180"/>
              </a:spcBef>
            </a:pPr>
            <a:r>
              <a:rPr sz="3200" spc="-5" dirty="0">
                <a:latin typeface="Carlito"/>
                <a:cs typeface="Carlito"/>
              </a:rPr>
              <a:t>diffusion, containment,</a:t>
            </a:r>
            <a:r>
              <a:rPr sz="3200" spc="-10" dirty="0">
                <a:latin typeface="Carlito"/>
                <a:cs typeface="Carlito"/>
              </a:rPr>
              <a:t> </a:t>
            </a:r>
            <a:r>
              <a:rPr sz="3200" dirty="0">
                <a:latin typeface="Carlito"/>
                <a:cs typeface="Carlito"/>
              </a:rPr>
              <a:t>confrontation</a:t>
            </a:r>
            <a:endParaRPr sz="3200">
              <a:latin typeface="Carlito"/>
              <a:cs typeface="Carlito"/>
            </a:endParaRPr>
          </a:p>
        </p:txBody>
      </p:sp>
      <p:sp>
        <p:nvSpPr>
          <p:cNvPr id="3" name="object 3"/>
          <p:cNvSpPr txBox="1"/>
          <p:nvPr/>
        </p:nvSpPr>
        <p:spPr>
          <a:xfrm>
            <a:off x="231140" y="1738775"/>
            <a:ext cx="8693785" cy="4161790"/>
          </a:xfrm>
          <a:prstGeom prst="rect">
            <a:avLst/>
          </a:prstGeom>
        </p:spPr>
        <p:txBody>
          <a:bodyPr vert="horz" wrap="square" lIns="0" tIns="22860" rIns="0" bIns="0" rtlCol="0">
            <a:spAutoFit/>
          </a:bodyPr>
          <a:lstStyle/>
          <a:p>
            <a:pPr marL="355600" marR="5080" indent="-342900">
              <a:lnSpc>
                <a:spcPct val="105400"/>
              </a:lnSpc>
              <a:spcBef>
                <a:spcPts val="180"/>
              </a:spcBef>
              <a:buSzPct val="83333"/>
              <a:buFont typeface="Arial"/>
              <a:buChar char="•"/>
              <a:tabLst>
                <a:tab pos="354965" algn="l"/>
                <a:tab pos="355600" algn="l"/>
              </a:tabLst>
            </a:pPr>
            <a:r>
              <a:rPr sz="2400" b="1" spc="-5" dirty="0">
                <a:latin typeface="Carlito"/>
                <a:cs typeface="Carlito"/>
              </a:rPr>
              <a:t>Avoidance</a:t>
            </a:r>
            <a:r>
              <a:rPr sz="2800" spc="-5" dirty="0">
                <a:latin typeface="Carlito"/>
                <a:cs typeface="Carlito"/>
              </a:rPr>
              <a:t>: </a:t>
            </a:r>
            <a:r>
              <a:rPr sz="2200" spc="-80" dirty="0">
                <a:latin typeface="Arial"/>
                <a:cs typeface="Arial"/>
              </a:rPr>
              <a:t>avoid </a:t>
            </a:r>
            <a:r>
              <a:rPr sz="2200" spc="-40" dirty="0">
                <a:latin typeface="Arial"/>
                <a:cs typeface="Arial"/>
              </a:rPr>
              <a:t>conflict, </a:t>
            </a:r>
            <a:r>
              <a:rPr sz="2200" spc="-70" dirty="0">
                <a:latin typeface="Arial"/>
                <a:cs typeface="Arial"/>
              </a:rPr>
              <a:t>ignore </a:t>
            </a:r>
            <a:r>
              <a:rPr sz="2200" spc="-40" dirty="0">
                <a:latin typeface="Arial"/>
                <a:cs typeface="Arial"/>
              </a:rPr>
              <a:t>conflict, </a:t>
            </a:r>
            <a:r>
              <a:rPr sz="2200" spc="20" dirty="0">
                <a:latin typeface="Arial"/>
                <a:cs typeface="Arial"/>
              </a:rPr>
              <a:t>“time </a:t>
            </a:r>
            <a:r>
              <a:rPr sz="2200" spc="5" dirty="0">
                <a:latin typeface="Arial"/>
                <a:cs typeface="Arial"/>
              </a:rPr>
              <a:t>will </a:t>
            </a:r>
            <a:r>
              <a:rPr sz="2200" spc="-40" dirty="0">
                <a:latin typeface="Arial"/>
                <a:cs typeface="Arial"/>
              </a:rPr>
              <a:t>heal” </a:t>
            </a:r>
            <a:r>
              <a:rPr sz="2200" spc="-85" dirty="0">
                <a:latin typeface="Arial"/>
                <a:cs typeface="Arial"/>
              </a:rPr>
              <a:t>approach; </a:t>
            </a:r>
            <a:r>
              <a:rPr sz="2200" spc="-25" dirty="0">
                <a:latin typeface="Arial"/>
                <a:cs typeface="Arial"/>
              </a:rPr>
              <a:t>in  </a:t>
            </a:r>
            <a:r>
              <a:rPr sz="2200" spc="-5" dirty="0">
                <a:latin typeface="Carlito"/>
                <a:cs typeface="Carlito"/>
              </a:rPr>
              <a:t>this method the management </a:t>
            </a:r>
            <a:r>
              <a:rPr sz="2200" dirty="0">
                <a:latin typeface="Carlito"/>
                <a:cs typeface="Carlito"/>
              </a:rPr>
              <a:t>will </a:t>
            </a:r>
            <a:r>
              <a:rPr sz="2200" spc="-5" dirty="0">
                <a:latin typeface="Carlito"/>
                <a:cs typeface="Carlito"/>
              </a:rPr>
              <a:t>try to create a situation where conflict  </a:t>
            </a:r>
            <a:r>
              <a:rPr sz="2200" spc="-10" dirty="0">
                <a:latin typeface="Carlito"/>
                <a:cs typeface="Carlito"/>
              </a:rPr>
              <a:t>does not </a:t>
            </a:r>
            <a:r>
              <a:rPr sz="2200" spc="-5" dirty="0">
                <a:latin typeface="Carlito"/>
                <a:cs typeface="Carlito"/>
              </a:rPr>
              <a:t>occur, for example by </a:t>
            </a:r>
            <a:r>
              <a:rPr sz="2200" spc="-10" dirty="0">
                <a:latin typeface="Carlito"/>
                <a:cs typeface="Carlito"/>
              </a:rPr>
              <a:t>hiring </a:t>
            </a:r>
            <a:r>
              <a:rPr sz="2200" spc="-5" dirty="0">
                <a:latin typeface="Carlito"/>
                <a:cs typeface="Carlito"/>
              </a:rPr>
              <a:t>workers from </a:t>
            </a:r>
            <a:r>
              <a:rPr sz="2200" spc="-10" dirty="0">
                <a:latin typeface="Carlito"/>
                <a:cs typeface="Carlito"/>
              </a:rPr>
              <a:t>similar </a:t>
            </a:r>
            <a:r>
              <a:rPr sz="2200" spc="-5" dirty="0">
                <a:latin typeface="Carlito"/>
                <a:cs typeface="Carlito"/>
              </a:rPr>
              <a:t>socio-cultural  background. If conflict </a:t>
            </a:r>
            <a:r>
              <a:rPr sz="2200" dirty="0">
                <a:latin typeface="Carlito"/>
                <a:cs typeface="Carlito"/>
              </a:rPr>
              <a:t>occurs, </a:t>
            </a:r>
            <a:r>
              <a:rPr sz="2200" spc="-5" dirty="0">
                <a:latin typeface="Carlito"/>
                <a:cs typeface="Carlito"/>
              </a:rPr>
              <a:t>the management will wait for the situation  to calm </a:t>
            </a:r>
            <a:r>
              <a:rPr sz="2200" dirty="0">
                <a:latin typeface="Carlito"/>
                <a:cs typeface="Carlito"/>
              </a:rPr>
              <a:t>down, </a:t>
            </a:r>
            <a:r>
              <a:rPr sz="2200" spc="-5" dirty="0">
                <a:latin typeface="Carlito"/>
                <a:cs typeface="Carlito"/>
              </a:rPr>
              <a:t>rather than taking any proactive</a:t>
            </a:r>
            <a:r>
              <a:rPr sz="2200" spc="25" dirty="0">
                <a:latin typeface="Carlito"/>
                <a:cs typeface="Carlito"/>
              </a:rPr>
              <a:t> </a:t>
            </a:r>
            <a:r>
              <a:rPr sz="2200" spc="-5" dirty="0">
                <a:latin typeface="Carlito"/>
                <a:cs typeface="Carlito"/>
              </a:rPr>
              <a:t>situation.</a:t>
            </a:r>
            <a:endParaRPr sz="2200">
              <a:latin typeface="Carlito"/>
              <a:cs typeface="Carlito"/>
            </a:endParaRPr>
          </a:p>
          <a:p>
            <a:pPr marL="355600" marR="153670" indent="-342900">
              <a:lnSpc>
                <a:spcPct val="105200"/>
              </a:lnSpc>
              <a:spcBef>
                <a:spcPts val="545"/>
              </a:spcBef>
              <a:buSzPct val="90909"/>
              <a:buFont typeface="Arial"/>
              <a:buChar char="•"/>
              <a:tabLst>
                <a:tab pos="354965" algn="l"/>
                <a:tab pos="355600" algn="l"/>
              </a:tabLst>
            </a:pPr>
            <a:r>
              <a:rPr sz="2200" b="1" spc="-10" dirty="0">
                <a:latin typeface="Carlito"/>
                <a:cs typeface="Carlito"/>
              </a:rPr>
              <a:t>Diffusion</a:t>
            </a:r>
            <a:r>
              <a:rPr sz="2200" spc="-10" dirty="0">
                <a:latin typeface="Arial"/>
                <a:cs typeface="Arial"/>
              </a:rPr>
              <a:t>: </a:t>
            </a:r>
            <a:r>
              <a:rPr sz="2200" spc="-45" dirty="0">
                <a:latin typeface="Arial"/>
                <a:cs typeface="Arial"/>
              </a:rPr>
              <a:t>distraction </a:t>
            </a:r>
            <a:r>
              <a:rPr sz="2200" spc="-105" dirty="0">
                <a:latin typeface="Arial"/>
                <a:cs typeface="Arial"/>
              </a:rPr>
              <a:t>and defuse </a:t>
            </a:r>
            <a:r>
              <a:rPr sz="2200" spc="-5" dirty="0">
                <a:latin typeface="Arial"/>
                <a:cs typeface="Arial"/>
              </a:rPr>
              <a:t>into </a:t>
            </a:r>
            <a:r>
              <a:rPr sz="2200" spc="-25" dirty="0">
                <a:latin typeface="Arial"/>
                <a:cs typeface="Arial"/>
              </a:rPr>
              <a:t>multiple </a:t>
            </a:r>
            <a:r>
              <a:rPr sz="2200" spc="-90" dirty="0">
                <a:latin typeface="Arial"/>
                <a:cs typeface="Arial"/>
              </a:rPr>
              <a:t>sectors; </a:t>
            </a:r>
            <a:r>
              <a:rPr sz="2200" spc="-65" dirty="0">
                <a:latin typeface="Arial"/>
                <a:cs typeface="Arial"/>
              </a:rPr>
              <a:t>bring </a:t>
            </a:r>
            <a:r>
              <a:rPr sz="2200" spc="-25" dirty="0">
                <a:latin typeface="Arial"/>
                <a:cs typeface="Arial"/>
              </a:rPr>
              <a:t>in </a:t>
            </a:r>
            <a:r>
              <a:rPr sz="2200" spc="35" dirty="0">
                <a:latin typeface="Arial"/>
                <a:cs typeface="Arial"/>
              </a:rPr>
              <a:t>“other”  </a:t>
            </a:r>
            <a:r>
              <a:rPr sz="2200" spc="-5" dirty="0">
                <a:latin typeface="Carlito"/>
                <a:cs typeface="Carlito"/>
              </a:rPr>
              <a:t>issues so </a:t>
            </a:r>
            <a:r>
              <a:rPr sz="2200" spc="-10" dirty="0">
                <a:latin typeface="Carlito"/>
                <a:cs typeface="Carlito"/>
              </a:rPr>
              <a:t>that the </a:t>
            </a:r>
            <a:r>
              <a:rPr sz="2200" spc="-5" dirty="0">
                <a:latin typeface="Carlito"/>
                <a:cs typeface="Carlito"/>
              </a:rPr>
              <a:t>main reason </a:t>
            </a:r>
            <a:r>
              <a:rPr sz="2200" spc="-10" dirty="0">
                <a:latin typeface="Carlito"/>
                <a:cs typeface="Carlito"/>
              </a:rPr>
              <a:t>from </a:t>
            </a:r>
            <a:r>
              <a:rPr sz="2200" spc="-5" dirty="0">
                <a:latin typeface="Carlito"/>
                <a:cs typeface="Carlito"/>
              </a:rPr>
              <a:t>the conflict </a:t>
            </a:r>
            <a:r>
              <a:rPr sz="2200" dirty="0">
                <a:latin typeface="Carlito"/>
                <a:cs typeface="Carlito"/>
              </a:rPr>
              <a:t>becomes </a:t>
            </a:r>
            <a:r>
              <a:rPr sz="2200" spc="-5" dirty="0">
                <a:latin typeface="Carlito"/>
                <a:cs typeface="Carlito"/>
              </a:rPr>
              <a:t>less important  or </a:t>
            </a:r>
            <a:r>
              <a:rPr sz="2200" spc="-10" dirty="0">
                <a:latin typeface="Carlito"/>
                <a:cs typeface="Carlito"/>
              </a:rPr>
              <a:t>one </a:t>
            </a:r>
            <a:r>
              <a:rPr sz="2200" spc="-5" dirty="0">
                <a:latin typeface="Carlito"/>
                <a:cs typeface="Carlito"/>
              </a:rPr>
              <a:t>of the many issues; </a:t>
            </a:r>
            <a:r>
              <a:rPr sz="2200" spc="-10" dirty="0">
                <a:latin typeface="Carlito"/>
                <a:cs typeface="Carlito"/>
              </a:rPr>
              <a:t>bring </a:t>
            </a:r>
            <a:r>
              <a:rPr sz="2200" dirty="0">
                <a:latin typeface="Carlito"/>
                <a:cs typeface="Carlito"/>
              </a:rPr>
              <a:t>in </a:t>
            </a:r>
            <a:r>
              <a:rPr sz="2200" spc="-5" dirty="0">
                <a:latin typeface="Carlito"/>
                <a:cs typeface="Carlito"/>
              </a:rPr>
              <a:t>other</a:t>
            </a:r>
            <a:r>
              <a:rPr sz="2200" spc="30" dirty="0">
                <a:latin typeface="Carlito"/>
                <a:cs typeface="Carlito"/>
              </a:rPr>
              <a:t> </a:t>
            </a:r>
            <a:r>
              <a:rPr sz="2200" spc="-5" dirty="0">
                <a:latin typeface="Carlito"/>
                <a:cs typeface="Carlito"/>
              </a:rPr>
              <a:t>stakeholders..</a:t>
            </a:r>
            <a:endParaRPr sz="2200">
              <a:latin typeface="Carlito"/>
              <a:cs typeface="Carlito"/>
            </a:endParaRPr>
          </a:p>
          <a:p>
            <a:pPr marL="355600" marR="282575" indent="-342900">
              <a:lnSpc>
                <a:spcPct val="105200"/>
              </a:lnSpc>
              <a:spcBef>
                <a:spcPts val="560"/>
              </a:spcBef>
              <a:buSzPct val="90909"/>
              <a:buFont typeface="Arial"/>
              <a:buChar char="•"/>
              <a:tabLst>
                <a:tab pos="354965" algn="l"/>
                <a:tab pos="355600" algn="l"/>
              </a:tabLst>
            </a:pPr>
            <a:r>
              <a:rPr sz="2200" b="1" spc="-5" dirty="0">
                <a:latin typeface="Carlito"/>
                <a:cs typeface="Carlito"/>
              </a:rPr>
              <a:t>Containment</a:t>
            </a:r>
            <a:r>
              <a:rPr sz="2200" spc="-5" dirty="0">
                <a:latin typeface="Carlito"/>
                <a:cs typeface="Carlito"/>
              </a:rPr>
              <a:t>: conflict contained within certain people, and resolved  through discussion and bargaining, in closed meetings, in the </a:t>
            </a:r>
            <a:r>
              <a:rPr sz="2200" spc="-10" dirty="0">
                <a:latin typeface="Carlito"/>
                <a:cs typeface="Carlito"/>
              </a:rPr>
              <a:t>hope </a:t>
            </a:r>
            <a:r>
              <a:rPr sz="2200" spc="-5" dirty="0">
                <a:latin typeface="Carlito"/>
                <a:cs typeface="Carlito"/>
              </a:rPr>
              <a:t>to  resolving </a:t>
            </a:r>
            <a:r>
              <a:rPr sz="2200" spc="-10" dirty="0">
                <a:latin typeface="Carlito"/>
                <a:cs typeface="Carlito"/>
              </a:rPr>
              <a:t>the </a:t>
            </a:r>
            <a:r>
              <a:rPr sz="2200" spc="-5" dirty="0">
                <a:latin typeface="Carlito"/>
                <a:cs typeface="Carlito"/>
              </a:rPr>
              <a:t>conflict before it goes </a:t>
            </a:r>
            <a:r>
              <a:rPr sz="2200" spc="-10" dirty="0">
                <a:latin typeface="Carlito"/>
                <a:cs typeface="Carlito"/>
              </a:rPr>
              <a:t>out </a:t>
            </a:r>
            <a:r>
              <a:rPr sz="2200" spc="-5" dirty="0">
                <a:latin typeface="Carlito"/>
                <a:cs typeface="Carlito"/>
              </a:rPr>
              <a:t>of </a:t>
            </a:r>
            <a:r>
              <a:rPr sz="2200" spc="-10" dirty="0">
                <a:latin typeface="Carlito"/>
                <a:cs typeface="Carlito"/>
              </a:rPr>
              <a:t>control </a:t>
            </a:r>
            <a:r>
              <a:rPr sz="2200" spc="-5" dirty="0">
                <a:latin typeface="Carlito"/>
                <a:cs typeface="Carlito"/>
              </a:rPr>
              <a:t>or before </a:t>
            </a:r>
            <a:r>
              <a:rPr sz="2200" spc="-10" dirty="0">
                <a:latin typeface="Carlito"/>
                <a:cs typeface="Carlito"/>
              </a:rPr>
              <a:t>it</a:t>
            </a:r>
            <a:r>
              <a:rPr sz="2200" spc="215" dirty="0">
                <a:latin typeface="Carlito"/>
                <a:cs typeface="Carlito"/>
              </a:rPr>
              <a:t> </a:t>
            </a:r>
            <a:r>
              <a:rPr sz="2200" spc="-5" dirty="0">
                <a:latin typeface="Carlito"/>
                <a:cs typeface="Carlito"/>
              </a:rPr>
              <a:t>expands.</a:t>
            </a:r>
            <a:endParaRPr sz="2200">
              <a:latin typeface="Carlito"/>
              <a:cs typeface="Carlito"/>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31140" y="698652"/>
            <a:ext cx="8719820" cy="1084580"/>
          </a:xfrm>
          <a:prstGeom prst="rect">
            <a:avLst/>
          </a:prstGeom>
        </p:spPr>
        <p:txBody>
          <a:bodyPr vert="horz" wrap="square" lIns="0" tIns="13335" rIns="0" bIns="0" rtlCol="0">
            <a:spAutoFit/>
          </a:bodyPr>
          <a:lstStyle/>
          <a:p>
            <a:pPr marL="355600" marR="5080" indent="-342900">
              <a:lnSpc>
                <a:spcPct val="105200"/>
              </a:lnSpc>
              <a:spcBef>
                <a:spcPts val="105"/>
              </a:spcBef>
              <a:buSzPct val="90909"/>
              <a:buFont typeface="Arial"/>
              <a:buChar char="•"/>
              <a:tabLst>
                <a:tab pos="354965" algn="l"/>
                <a:tab pos="355600" algn="l"/>
              </a:tabLst>
            </a:pPr>
            <a:r>
              <a:rPr sz="2200" b="1" spc="-5" dirty="0">
                <a:latin typeface="Carlito"/>
                <a:cs typeface="Carlito"/>
              </a:rPr>
              <a:t>Confrontation</a:t>
            </a:r>
            <a:r>
              <a:rPr sz="2200" spc="-5" dirty="0">
                <a:latin typeface="Carlito"/>
                <a:cs typeface="Carlito"/>
              </a:rPr>
              <a:t>: conflict brought in front of all concerned, conflict  resolution through open dialogue, face-to-face meeting, open bargaining,  and resorting </a:t>
            </a:r>
            <a:r>
              <a:rPr sz="2200" spc="-10" dirty="0">
                <a:latin typeface="Carlito"/>
                <a:cs typeface="Carlito"/>
              </a:rPr>
              <a:t>to </a:t>
            </a:r>
            <a:r>
              <a:rPr sz="2200" spc="-5" dirty="0">
                <a:latin typeface="Carlito"/>
                <a:cs typeface="Carlito"/>
              </a:rPr>
              <a:t>legal process, if</a:t>
            </a:r>
            <a:r>
              <a:rPr sz="2200" spc="30" dirty="0">
                <a:latin typeface="Carlito"/>
                <a:cs typeface="Carlito"/>
              </a:rPr>
              <a:t> </a:t>
            </a:r>
            <a:r>
              <a:rPr sz="2200" spc="-5" dirty="0">
                <a:latin typeface="Carlito"/>
                <a:cs typeface="Carlito"/>
              </a:rPr>
              <a:t>needed.</a:t>
            </a:r>
            <a:endParaRPr sz="2200">
              <a:latin typeface="Carlito"/>
              <a:cs typeface="Carlito"/>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19050"/>
            <a:ext cx="9144000" cy="6838950"/>
            <a:chOff x="0" y="19050"/>
            <a:chExt cx="9144000" cy="6838950"/>
          </a:xfrm>
        </p:grpSpPr>
        <p:sp>
          <p:nvSpPr>
            <p:cNvPr id="3" name="object 3"/>
            <p:cNvSpPr/>
            <p:nvPr/>
          </p:nvSpPr>
          <p:spPr>
            <a:xfrm>
              <a:off x="0" y="19050"/>
              <a:ext cx="4572000" cy="41529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910839" y="2724148"/>
              <a:ext cx="6233159" cy="4133848"/>
            </a:xfrm>
            <a:prstGeom prst="rect">
              <a:avLst/>
            </a:prstGeom>
            <a:blipFill>
              <a:blip r:embed="rId3" cstate="print"/>
              <a:stretch>
                <a:fillRect/>
              </a:stretch>
            </a:blipFill>
          </p:spPr>
          <p:txBody>
            <a:bodyPr wrap="square" lIns="0" tIns="0" rIns="0" bIns="0" rtlCol="0"/>
            <a:lstStyle/>
            <a:p>
              <a:endParaRPr/>
            </a:p>
          </p:txBody>
        </p:sp>
      </p:gr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73023" y="742441"/>
            <a:ext cx="7028815" cy="1346200"/>
          </a:xfrm>
          <a:prstGeom prst="rect">
            <a:avLst/>
          </a:prstGeom>
          <a:solidFill>
            <a:srgbClr val="9AB5E3"/>
          </a:solidFill>
        </p:spPr>
        <p:txBody>
          <a:bodyPr vert="horz" wrap="square" lIns="0" tIns="0" rIns="0" bIns="0" rtlCol="0">
            <a:spAutoFit/>
          </a:bodyPr>
          <a:lstStyle/>
          <a:p>
            <a:pPr marL="138430">
              <a:lnSpc>
                <a:spcPts val="3225"/>
              </a:lnSpc>
            </a:pPr>
            <a:r>
              <a:rPr sz="2800" spc="-5" dirty="0">
                <a:latin typeface="Carlito"/>
                <a:cs typeface="Carlito"/>
              </a:rPr>
              <a:t>5.6.4 Dispute resolution methods:</a:t>
            </a:r>
            <a:r>
              <a:rPr sz="2800" spc="35" dirty="0">
                <a:latin typeface="Carlito"/>
                <a:cs typeface="Carlito"/>
              </a:rPr>
              <a:t> </a:t>
            </a:r>
            <a:r>
              <a:rPr sz="2800" spc="-5" dirty="0">
                <a:latin typeface="Carlito"/>
                <a:cs typeface="Carlito"/>
              </a:rPr>
              <a:t>conciliation,</a:t>
            </a:r>
            <a:endParaRPr sz="2800">
              <a:latin typeface="Carlito"/>
              <a:cs typeface="Carlito"/>
            </a:endParaRPr>
          </a:p>
          <a:p>
            <a:pPr marL="2879090" marR="570230" indent="-2298700">
              <a:lnSpc>
                <a:spcPct val="105000"/>
              </a:lnSpc>
              <a:spcBef>
                <a:spcPts val="10"/>
              </a:spcBef>
            </a:pPr>
            <a:r>
              <a:rPr sz="2800" spc="-5" dirty="0">
                <a:latin typeface="Carlito"/>
                <a:cs typeface="Carlito"/>
              </a:rPr>
              <a:t>mediation, adjudication, arbitration, and  litigation</a:t>
            </a:r>
            <a:endParaRPr sz="2800">
              <a:latin typeface="Carlito"/>
              <a:cs typeface="Carlito"/>
            </a:endParaRPr>
          </a:p>
        </p:txBody>
      </p:sp>
      <p:sp>
        <p:nvSpPr>
          <p:cNvPr id="3" name="object 3"/>
          <p:cNvSpPr txBox="1"/>
          <p:nvPr/>
        </p:nvSpPr>
        <p:spPr>
          <a:xfrm>
            <a:off x="154939" y="2150491"/>
            <a:ext cx="7349490" cy="3150235"/>
          </a:xfrm>
          <a:prstGeom prst="rect">
            <a:avLst/>
          </a:prstGeom>
        </p:spPr>
        <p:txBody>
          <a:bodyPr vert="horz" wrap="square" lIns="0" tIns="13335" rIns="0" bIns="0" rtlCol="0">
            <a:spAutoFit/>
          </a:bodyPr>
          <a:lstStyle/>
          <a:p>
            <a:pPr marL="355600" marR="5080" indent="-342900">
              <a:lnSpc>
                <a:spcPct val="105200"/>
              </a:lnSpc>
              <a:spcBef>
                <a:spcPts val="105"/>
              </a:spcBef>
              <a:buFont typeface="Arial"/>
              <a:buChar char="•"/>
              <a:tabLst>
                <a:tab pos="354965" algn="l"/>
                <a:tab pos="355600" algn="l"/>
              </a:tabLst>
            </a:pPr>
            <a:r>
              <a:rPr sz="2400" b="1" spc="-5" dirty="0">
                <a:latin typeface="Carlito"/>
                <a:cs typeface="Carlito"/>
              </a:rPr>
              <a:t>Conciliation</a:t>
            </a:r>
            <a:r>
              <a:rPr sz="2400" spc="-5" dirty="0">
                <a:latin typeface="Carlito"/>
                <a:cs typeface="Carlito"/>
              </a:rPr>
              <a:t>: </a:t>
            </a:r>
            <a:r>
              <a:rPr sz="2400" dirty="0">
                <a:latin typeface="Carlito"/>
                <a:cs typeface="Carlito"/>
              </a:rPr>
              <a:t>Mutually </a:t>
            </a:r>
            <a:r>
              <a:rPr sz="2400" spc="-5" dirty="0">
                <a:latin typeface="Carlito"/>
                <a:cs typeface="Carlito"/>
              </a:rPr>
              <a:t>agreed terms </a:t>
            </a:r>
            <a:r>
              <a:rPr sz="2400" dirty="0">
                <a:latin typeface="Carlito"/>
                <a:cs typeface="Carlito"/>
              </a:rPr>
              <a:t>and </a:t>
            </a:r>
            <a:r>
              <a:rPr sz="2400" spc="-5" dirty="0">
                <a:latin typeface="Carlito"/>
                <a:cs typeface="Carlito"/>
              </a:rPr>
              <a:t>conditions,  </a:t>
            </a:r>
            <a:r>
              <a:rPr sz="2400" spc="-55" dirty="0">
                <a:latin typeface="Arial"/>
                <a:cs typeface="Arial"/>
              </a:rPr>
              <a:t>“give</a:t>
            </a:r>
            <a:r>
              <a:rPr sz="2400" spc="-135" dirty="0">
                <a:latin typeface="Arial"/>
                <a:cs typeface="Arial"/>
              </a:rPr>
              <a:t> </a:t>
            </a:r>
            <a:r>
              <a:rPr sz="2400" spc="-114" dirty="0">
                <a:latin typeface="Arial"/>
                <a:cs typeface="Arial"/>
              </a:rPr>
              <a:t>and</a:t>
            </a:r>
            <a:r>
              <a:rPr sz="2400" spc="-125" dirty="0">
                <a:latin typeface="Arial"/>
                <a:cs typeface="Arial"/>
              </a:rPr>
              <a:t> </a:t>
            </a:r>
            <a:r>
              <a:rPr sz="2400" spc="-20" dirty="0">
                <a:latin typeface="Arial"/>
                <a:cs typeface="Arial"/>
              </a:rPr>
              <a:t>take”</a:t>
            </a:r>
            <a:r>
              <a:rPr sz="2400" spc="-114" dirty="0">
                <a:latin typeface="Arial"/>
                <a:cs typeface="Arial"/>
              </a:rPr>
              <a:t> </a:t>
            </a:r>
            <a:r>
              <a:rPr sz="2400" spc="-100" dirty="0">
                <a:latin typeface="Arial"/>
                <a:cs typeface="Arial"/>
              </a:rPr>
              <a:t>approach,</a:t>
            </a:r>
            <a:r>
              <a:rPr sz="2400" spc="-130" dirty="0">
                <a:latin typeface="Arial"/>
                <a:cs typeface="Arial"/>
              </a:rPr>
              <a:t> </a:t>
            </a:r>
            <a:r>
              <a:rPr sz="2400" spc="5" dirty="0">
                <a:latin typeface="Arial"/>
                <a:cs typeface="Arial"/>
              </a:rPr>
              <a:t>without</a:t>
            </a:r>
            <a:r>
              <a:rPr sz="2400" spc="-135" dirty="0">
                <a:latin typeface="Arial"/>
                <a:cs typeface="Arial"/>
              </a:rPr>
              <a:t> </a:t>
            </a:r>
            <a:r>
              <a:rPr sz="2400" spc="-35" dirty="0">
                <a:latin typeface="Arial"/>
                <a:cs typeface="Arial"/>
              </a:rPr>
              <a:t>direct</a:t>
            </a:r>
            <a:r>
              <a:rPr sz="2400" spc="-125" dirty="0">
                <a:latin typeface="Arial"/>
                <a:cs typeface="Arial"/>
              </a:rPr>
              <a:t> </a:t>
            </a:r>
            <a:r>
              <a:rPr sz="2400" spc="-60" dirty="0">
                <a:latin typeface="Arial"/>
                <a:cs typeface="Arial"/>
              </a:rPr>
              <a:t>involvement</a:t>
            </a:r>
            <a:r>
              <a:rPr sz="2400" spc="-130" dirty="0">
                <a:latin typeface="Arial"/>
                <a:cs typeface="Arial"/>
              </a:rPr>
              <a:t> </a:t>
            </a:r>
            <a:r>
              <a:rPr sz="2400" spc="-10" dirty="0">
                <a:latin typeface="Arial"/>
                <a:cs typeface="Arial"/>
              </a:rPr>
              <a:t>of  </a:t>
            </a:r>
            <a:r>
              <a:rPr sz="2400" spc="-5" dirty="0">
                <a:latin typeface="Carlito"/>
                <a:cs typeface="Carlito"/>
              </a:rPr>
              <a:t>outsiders (mediator), even </a:t>
            </a:r>
            <a:r>
              <a:rPr sz="2400" dirty="0">
                <a:latin typeface="Carlito"/>
                <a:cs typeface="Carlito"/>
              </a:rPr>
              <a:t>though the mediator assists  in </a:t>
            </a:r>
            <a:r>
              <a:rPr sz="2400" spc="-5" dirty="0">
                <a:latin typeface="Carlito"/>
                <a:cs typeface="Carlito"/>
              </a:rPr>
              <a:t>bringing </a:t>
            </a:r>
            <a:r>
              <a:rPr sz="2400" dirty="0">
                <a:latin typeface="Carlito"/>
                <a:cs typeface="Carlito"/>
              </a:rPr>
              <a:t>the </a:t>
            </a:r>
            <a:r>
              <a:rPr sz="2400" spc="-5" dirty="0">
                <a:latin typeface="Carlito"/>
                <a:cs typeface="Carlito"/>
              </a:rPr>
              <a:t>parties</a:t>
            </a:r>
            <a:r>
              <a:rPr sz="2400" spc="-25" dirty="0">
                <a:latin typeface="Carlito"/>
                <a:cs typeface="Carlito"/>
              </a:rPr>
              <a:t> </a:t>
            </a:r>
            <a:r>
              <a:rPr sz="2400" spc="-5" dirty="0">
                <a:latin typeface="Carlito"/>
                <a:cs typeface="Carlito"/>
              </a:rPr>
              <a:t>together.</a:t>
            </a:r>
            <a:endParaRPr sz="2400">
              <a:latin typeface="Carlito"/>
              <a:cs typeface="Carlito"/>
            </a:endParaRPr>
          </a:p>
          <a:p>
            <a:pPr marL="355600" marR="694055" indent="-342900">
              <a:lnSpc>
                <a:spcPct val="105200"/>
              </a:lnSpc>
              <a:spcBef>
                <a:spcPts val="365"/>
              </a:spcBef>
              <a:buFont typeface="Arial"/>
              <a:buChar char="•"/>
              <a:tabLst>
                <a:tab pos="354965" algn="l"/>
                <a:tab pos="355600" algn="l"/>
              </a:tabLst>
            </a:pPr>
            <a:r>
              <a:rPr sz="2400" b="1" spc="-5" dirty="0">
                <a:latin typeface="Carlito"/>
                <a:cs typeface="Carlito"/>
              </a:rPr>
              <a:t>Mediation</a:t>
            </a:r>
            <a:r>
              <a:rPr sz="2400" spc="-5" dirty="0">
                <a:latin typeface="Carlito"/>
                <a:cs typeface="Carlito"/>
              </a:rPr>
              <a:t>: similar </a:t>
            </a:r>
            <a:r>
              <a:rPr sz="2400" dirty="0">
                <a:latin typeface="Carlito"/>
                <a:cs typeface="Carlito"/>
              </a:rPr>
              <a:t>to conciliation, </a:t>
            </a:r>
            <a:r>
              <a:rPr sz="2400" spc="-5" dirty="0">
                <a:latin typeface="Carlito"/>
                <a:cs typeface="Carlito"/>
              </a:rPr>
              <a:t>but </a:t>
            </a:r>
            <a:r>
              <a:rPr sz="2400" dirty="0">
                <a:latin typeface="Carlito"/>
                <a:cs typeface="Carlito"/>
              </a:rPr>
              <a:t>with </a:t>
            </a:r>
            <a:r>
              <a:rPr sz="2400" spc="-5" dirty="0">
                <a:latin typeface="Carlito"/>
                <a:cs typeface="Carlito"/>
              </a:rPr>
              <a:t>direct  involvement of outsiders (mediator). The mediator  facilitates, </a:t>
            </a:r>
            <a:r>
              <a:rPr sz="2400" dirty="0">
                <a:latin typeface="Carlito"/>
                <a:cs typeface="Carlito"/>
              </a:rPr>
              <a:t>and intervenes, if </a:t>
            </a:r>
            <a:r>
              <a:rPr sz="2400" spc="-5" dirty="0">
                <a:latin typeface="Carlito"/>
                <a:cs typeface="Carlito"/>
              </a:rPr>
              <a:t>needed, </a:t>
            </a:r>
            <a:r>
              <a:rPr sz="2400" dirty="0">
                <a:latin typeface="Carlito"/>
                <a:cs typeface="Carlito"/>
              </a:rPr>
              <a:t>in conflict  </a:t>
            </a:r>
            <a:r>
              <a:rPr sz="2400" spc="-5" dirty="0">
                <a:latin typeface="Carlito"/>
                <a:cs typeface="Carlito"/>
              </a:rPr>
              <a:t>resolution </a:t>
            </a:r>
            <a:r>
              <a:rPr sz="2400" dirty="0">
                <a:latin typeface="Carlito"/>
                <a:cs typeface="Carlito"/>
              </a:rPr>
              <a:t>process </a:t>
            </a:r>
            <a:r>
              <a:rPr sz="2400" spc="-5" dirty="0">
                <a:latin typeface="Carlito"/>
                <a:cs typeface="Carlito"/>
              </a:rPr>
              <a:t>(as per Mediation </a:t>
            </a:r>
            <a:r>
              <a:rPr sz="2400" dirty="0">
                <a:latin typeface="Carlito"/>
                <a:cs typeface="Carlito"/>
              </a:rPr>
              <a:t>Act </a:t>
            </a:r>
            <a:r>
              <a:rPr sz="2400" spc="-5" dirty="0">
                <a:latin typeface="Carlito"/>
                <a:cs typeface="Carlito"/>
              </a:rPr>
              <a:t>2068).</a:t>
            </a:r>
            <a:endParaRPr sz="2400">
              <a:latin typeface="Carlito"/>
              <a:cs typeface="Carlito"/>
            </a:endParaRPr>
          </a:p>
        </p:txBody>
      </p:sp>
      <p:sp>
        <p:nvSpPr>
          <p:cNvPr id="4" name="object 4"/>
          <p:cNvSpPr/>
          <p:nvPr/>
        </p:nvSpPr>
        <p:spPr>
          <a:xfrm>
            <a:off x="7696200" y="1143000"/>
            <a:ext cx="1447799" cy="130397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7692135" y="2649347"/>
            <a:ext cx="1451863" cy="2546477"/>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7696200" y="5410199"/>
            <a:ext cx="1397126" cy="1331974"/>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21792" y="3100400"/>
            <a:ext cx="8321040" cy="1308100"/>
          </a:xfrm>
          <a:custGeom>
            <a:avLst/>
            <a:gdLst/>
            <a:ahLst/>
            <a:cxnLst/>
            <a:rect l="l" t="t" r="r" b="b"/>
            <a:pathLst>
              <a:path w="8321040" h="1308100">
                <a:moveTo>
                  <a:pt x="8321040" y="0"/>
                </a:moveTo>
                <a:lnTo>
                  <a:pt x="0" y="0"/>
                </a:lnTo>
                <a:lnTo>
                  <a:pt x="0" y="666292"/>
                </a:lnTo>
                <a:lnTo>
                  <a:pt x="0" y="1307896"/>
                </a:lnTo>
                <a:lnTo>
                  <a:pt x="8321040" y="1307896"/>
                </a:lnTo>
                <a:lnTo>
                  <a:pt x="8321040" y="666292"/>
                </a:lnTo>
                <a:lnTo>
                  <a:pt x="8321040" y="0"/>
                </a:lnTo>
                <a:close/>
              </a:path>
            </a:pathLst>
          </a:custGeom>
          <a:solidFill>
            <a:srgbClr val="9AB5E3"/>
          </a:solidFill>
        </p:spPr>
        <p:txBody>
          <a:bodyPr wrap="square" lIns="0" tIns="0" rIns="0" bIns="0" rtlCol="0"/>
          <a:lstStyle/>
          <a:p>
            <a:endParaRPr/>
          </a:p>
        </p:txBody>
      </p:sp>
      <p:sp>
        <p:nvSpPr>
          <p:cNvPr id="3" name="object 3"/>
          <p:cNvSpPr txBox="1"/>
          <p:nvPr/>
        </p:nvSpPr>
        <p:spPr>
          <a:xfrm>
            <a:off x="154939" y="694690"/>
            <a:ext cx="8700135" cy="5320030"/>
          </a:xfrm>
          <a:prstGeom prst="rect">
            <a:avLst/>
          </a:prstGeom>
        </p:spPr>
        <p:txBody>
          <a:bodyPr vert="horz" wrap="square" lIns="0" tIns="12700" rIns="0" bIns="0" rtlCol="0">
            <a:spAutoFit/>
          </a:bodyPr>
          <a:lstStyle/>
          <a:p>
            <a:pPr marL="355600" marR="266700" indent="-342900">
              <a:lnSpc>
                <a:spcPct val="105300"/>
              </a:lnSpc>
              <a:spcBef>
                <a:spcPts val="100"/>
              </a:spcBef>
              <a:buFont typeface="Arial"/>
              <a:buChar char="•"/>
              <a:tabLst>
                <a:tab pos="354965" algn="l"/>
                <a:tab pos="355600" algn="l"/>
              </a:tabLst>
            </a:pPr>
            <a:r>
              <a:rPr sz="2400" b="1" spc="-5" dirty="0">
                <a:latin typeface="Carlito"/>
                <a:cs typeface="Carlito"/>
              </a:rPr>
              <a:t>Arbitration</a:t>
            </a:r>
            <a:r>
              <a:rPr sz="2400" spc="-5" dirty="0">
                <a:latin typeface="Carlito"/>
                <a:cs typeface="Carlito"/>
              </a:rPr>
              <a:t>: Resolution </a:t>
            </a:r>
            <a:r>
              <a:rPr sz="2400" dirty="0">
                <a:latin typeface="Carlito"/>
                <a:cs typeface="Carlito"/>
              </a:rPr>
              <a:t>through certified licensed </a:t>
            </a:r>
            <a:r>
              <a:rPr sz="2400" spc="-5" dirty="0">
                <a:latin typeface="Carlito"/>
                <a:cs typeface="Carlito"/>
              </a:rPr>
              <a:t>professional  </a:t>
            </a:r>
            <a:r>
              <a:rPr sz="2400" dirty="0">
                <a:latin typeface="Carlito"/>
                <a:cs typeface="Carlito"/>
              </a:rPr>
              <a:t>arbitrators, </a:t>
            </a:r>
            <a:r>
              <a:rPr sz="2400" spc="-5" dirty="0">
                <a:latin typeface="Carlito"/>
                <a:cs typeface="Carlito"/>
              </a:rPr>
              <a:t>using </a:t>
            </a:r>
            <a:r>
              <a:rPr sz="2400" dirty="0">
                <a:latin typeface="Carlito"/>
                <a:cs typeface="Carlito"/>
              </a:rPr>
              <a:t>the clauses </a:t>
            </a:r>
            <a:r>
              <a:rPr sz="2400" spc="-5" dirty="0">
                <a:latin typeface="Carlito"/>
                <a:cs typeface="Carlito"/>
              </a:rPr>
              <a:t>of </a:t>
            </a:r>
            <a:r>
              <a:rPr sz="2400" dirty="0">
                <a:latin typeface="Carlito"/>
                <a:cs typeface="Carlito"/>
              </a:rPr>
              <a:t>acts and </a:t>
            </a:r>
            <a:r>
              <a:rPr sz="2400" spc="-5" dirty="0">
                <a:latin typeface="Carlito"/>
                <a:cs typeface="Carlito"/>
              </a:rPr>
              <a:t>regulations, </a:t>
            </a:r>
            <a:r>
              <a:rPr sz="2400" dirty="0">
                <a:latin typeface="Carlito"/>
                <a:cs typeface="Carlito"/>
              </a:rPr>
              <a:t>after  </a:t>
            </a:r>
            <a:r>
              <a:rPr sz="2400" spc="-5" dirty="0">
                <a:latin typeface="Carlito"/>
                <a:cs typeface="Carlito"/>
              </a:rPr>
              <a:t>thoroughly investigating </a:t>
            </a:r>
            <a:r>
              <a:rPr sz="2400" dirty="0">
                <a:latin typeface="Carlito"/>
                <a:cs typeface="Carlito"/>
              </a:rPr>
              <a:t>the issues </a:t>
            </a:r>
            <a:r>
              <a:rPr sz="2400" spc="-5" dirty="0">
                <a:latin typeface="Carlito"/>
                <a:cs typeface="Carlito"/>
              </a:rPr>
              <a:t>of conflict. The arbitrators </a:t>
            </a:r>
            <a:r>
              <a:rPr sz="2400" dirty="0">
                <a:latin typeface="Carlito"/>
                <a:cs typeface="Carlito"/>
              </a:rPr>
              <a:t>are  </a:t>
            </a:r>
            <a:r>
              <a:rPr sz="2400" spc="-5" dirty="0">
                <a:latin typeface="Carlito"/>
                <a:cs typeface="Carlito"/>
              </a:rPr>
              <a:t>normally selected, </a:t>
            </a:r>
            <a:r>
              <a:rPr sz="2400" spc="-10" dirty="0">
                <a:latin typeface="Carlito"/>
                <a:cs typeface="Carlito"/>
              </a:rPr>
              <a:t>by </a:t>
            </a:r>
            <a:r>
              <a:rPr sz="2400" spc="-5" dirty="0">
                <a:latin typeface="Carlito"/>
                <a:cs typeface="Carlito"/>
              </a:rPr>
              <a:t>mutual </a:t>
            </a:r>
            <a:r>
              <a:rPr sz="2400" dirty="0">
                <a:latin typeface="Carlito"/>
                <a:cs typeface="Carlito"/>
              </a:rPr>
              <a:t>consent, </a:t>
            </a:r>
            <a:r>
              <a:rPr sz="2400" spc="-5" dirty="0">
                <a:latin typeface="Carlito"/>
                <a:cs typeface="Carlito"/>
              </a:rPr>
              <a:t>from panel of</a:t>
            </a:r>
            <a:r>
              <a:rPr sz="2400" spc="-15" dirty="0">
                <a:latin typeface="Carlito"/>
                <a:cs typeface="Carlito"/>
              </a:rPr>
              <a:t> </a:t>
            </a:r>
            <a:r>
              <a:rPr sz="2400" spc="-5" dirty="0">
                <a:latin typeface="Carlito"/>
                <a:cs typeface="Carlito"/>
              </a:rPr>
              <a:t>experts.</a:t>
            </a:r>
            <a:endParaRPr sz="2400">
              <a:latin typeface="Carlito"/>
              <a:cs typeface="Carlito"/>
            </a:endParaRPr>
          </a:p>
          <a:p>
            <a:pPr marL="355600" marR="367030" indent="-342900">
              <a:lnSpc>
                <a:spcPct val="105000"/>
              </a:lnSpc>
              <a:spcBef>
                <a:spcPts val="375"/>
              </a:spcBef>
              <a:buFont typeface="Arial"/>
              <a:buChar char="•"/>
              <a:tabLst>
                <a:tab pos="354965" algn="l"/>
                <a:tab pos="355600" algn="l"/>
              </a:tabLst>
            </a:pPr>
            <a:r>
              <a:rPr sz="2400" b="1" spc="-5" dirty="0">
                <a:latin typeface="Carlito"/>
                <a:cs typeface="Carlito"/>
              </a:rPr>
              <a:t>Litigation</a:t>
            </a:r>
            <a:r>
              <a:rPr sz="2400" spc="-5" dirty="0">
                <a:latin typeface="Carlito"/>
                <a:cs typeface="Carlito"/>
              </a:rPr>
              <a:t>: Resolution </a:t>
            </a:r>
            <a:r>
              <a:rPr sz="2400" dirty="0">
                <a:latin typeface="Carlito"/>
                <a:cs typeface="Carlito"/>
              </a:rPr>
              <a:t>through court, as </a:t>
            </a:r>
            <a:r>
              <a:rPr sz="2400" spc="-5" dirty="0">
                <a:latin typeface="Carlito"/>
                <a:cs typeface="Carlito"/>
              </a:rPr>
              <a:t>per prevailing </a:t>
            </a:r>
            <a:r>
              <a:rPr sz="2400" dirty="0">
                <a:latin typeface="Carlito"/>
                <a:cs typeface="Carlito"/>
              </a:rPr>
              <a:t>laws, acts,  rules, </a:t>
            </a:r>
            <a:r>
              <a:rPr sz="2400" spc="-5" dirty="0">
                <a:latin typeface="Carlito"/>
                <a:cs typeface="Carlito"/>
              </a:rPr>
              <a:t>regulations, </a:t>
            </a:r>
            <a:r>
              <a:rPr sz="2400" dirty="0">
                <a:latin typeface="Carlito"/>
                <a:cs typeface="Carlito"/>
              </a:rPr>
              <a:t>and legal </a:t>
            </a:r>
            <a:r>
              <a:rPr sz="2400" spc="-5" dirty="0">
                <a:latin typeface="Carlito"/>
                <a:cs typeface="Carlito"/>
              </a:rPr>
              <a:t>precedents </a:t>
            </a:r>
            <a:r>
              <a:rPr sz="2400" spc="-10" dirty="0">
                <a:latin typeface="Carlito"/>
                <a:cs typeface="Carlito"/>
              </a:rPr>
              <a:t>of </a:t>
            </a:r>
            <a:r>
              <a:rPr sz="2400" dirty="0">
                <a:latin typeface="Carlito"/>
                <a:cs typeface="Carlito"/>
              </a:rPr>
              <a:t>a</a:t>
            </a:r>
            <a:r>
              <a:rPr sz="2400" spc="-5" dirty="0">
                <a:latin typeface="Carlito"/>
                <a:cs typeface="Carlito"/>
              </a:rPr>
              <a:t> country.</a:t>
            </a:r>
            <a:endParaRPr sz="2400">
              <a:latin typeface="Carlito"/>
              <a:cs typeface="Carlito"/>
            </a:endParaRPr>
          </a:p>
          <a:p>
            <a:pPr marL="485140">
              <a:lnSpc>
                <a:spcPct val="100000"/>
              </a:lnSpc>
              <a:spcBef>
                <a:spcPts val="95"/>
              </a:spcBef>
              <a:tabLst>
                <a:tab pos="2394585" algn="l"/>
              </a:tabLst>
            </a:pPr>
            <a:r>
              <a:rPr sz="4000" spc="-5" dirty="0">
                <a:latin typeface="Carlito"/>
                <a:cs typeface="Carlito"/>
              </a:rPr>
              <a:t>5.6.5	Dispute resolution</a:t>
            </a:r>
            <a:r>
              <a:rPr sz="4000" spc="-10" dirty="0">
                <a:latin typeface="Carlito"/>
                <a:cs typeface="Carlito"/>
              </a:rPr>
              <a:t> </a:t>
            </a:r>
            <a:r>
              <a:rPr sz="4000" spc="-5" dirty="0">
                <a:latin typeface="Carlito"/>
                <a:cs typeface="Carlito"/>
              </a:rPr>
              <a:t>methods:</a:t>
            </a:r>
            <a:endParaRPr sz="4000">
              <a:latin typeface="Carlito"/>
              <a:cs typeface="Carlito"/>
            </a:endParaRPr>
          </a:p>
          <a:p>
            <a:pPr marL="485140">
              <a:lnSpc>
                <a:spcPct val="100000"/>
              </a:lnSpc>
              <a:spcBef>
                <a:spcPts val="440"/>
              </a:spcBef>
            </a:pPr>
            <a:r>
              <a:rPr sz="4000" spc="-5" dirty="0">
                <a:latin typeface="Carlito"/>
                <a:cs typeface="Carlito"/>
              </a:rPr>
              <a:t>adjudication and arbitration </a:t>
            </a:r>
            <a:r>
              <a:rPr sz="4000" dirty="0">
                <a:latin typeface="Carlito"/>
                <a:cs typeface="Carlito"/>
              </a:rPr>
              <a:t>as </a:t>
            </a:r>
            <a:r>
              <a:rPr sz="4000" spc="-10" dirty="0">
                <a:latin typeface="Carlito"/>
                <a:cs typeface="Carlito"/>
              </a:rPr>
              <a:t>per</a:t>
            </a:r>
            <a:r>
              <a:rPr sz="4000" spc="-15" dirty="0">
                <a:latin typeface="Carlito"/>
                <a:cs typeface="Carlito"/>
              </a:rPr>
              <a:t> </a:t>
            </a:r>
            <a:r>
              <a:rPr sz="4000" spc="-5" dirty="0">
                <a:latin typeface="Carlito"/>
                <a:cs typeface="Carlito"/>
              </a:rPr>
              <a:t>PPA</a:t>
            </a:r>
            <a:endParaRPr sz="4000">
              <a:latin typeface="Carlito"/>
              <a:cs typeface="Carlito"/>
            </a:endParaRPr>
          </a:p>
          <a:p>
            <a:pPr marL="170815" marR="5080" indent="-6350">
              <a:lnSpc>
                <a:spcPct val="104800"/>
              </a:lnSpc>
              <a:spcBef>
                <a:spcPts val="425"/>
              </a:spcBef>
            </a:pPr>
            <a:r>
              <a:rPr sz="2000" spc="-5" dirty="0">
                <a:latin typeface="Carlito"/>
                <a:cs typeface="Carlito"/>
              </a:rPr>
              <a:t>Disputes </a:t>
            </a:r>
            <a:r>
              <a:rPr sz="2000" dirty="0">
                <a:latin typeface="Carlito"/>
                <a:cs typeface="Carlito"/>
              </a:rPr>
              <a:t>are </a:t>
            </a:r>
            <a:r>
              <a:rPr sz="2000" spc="-5" dirty="0">
                <a:latin typeface="Carlito"/>
                <a:cs typeface="Carlito"/>
              </a:rPr>
              <a:t>inevitable </a:t>
            </a:r>
            <a:r>
              <a:rPr sz="2000" dirty="0">
                <a:latin typeface="Carlito"/>
                <a:cs typeface="Carlito"/>
              </a:rPr>
              <a:t>in </a:t>
            </a:r>
            <a:r>
              <a:rPr sz="2000" spc="-5" dirty="0">
                <a:latin typeface="Carlito"/>
                <a:cs typeface="Carlito"/>
              </a:rPr>
              <a:t>construction projects </a:t>
            </a:r>
            <a:r>
              <a:rPr sz="2000" dirty="0">
                <a:latin typeface="Carlito"/>
                <a:cs typeface="Carlito"/>
              </a:rPr>
              <a:t>and in </a:t>
            </a:r>
            <a:r>
              <a:rPr sz="2000" spc="-5" dirty="0">
                <a:latin typeface="Carlito"/>
                <a:cs typeface="Carlito"/>
              </a:rPr>
              <a:t>engineering professional  </a:t>
            </a:r>
            <a:r>
              <a:rPr sz="2000" dirty="0">
                <a:latin typeface="Carlito"/>
                <a:cs typeface="Carlito"/>
              </a:rPr>
              <a:t>works. </a:t>
            </a:r>
            <a:r>
              <a:rPr sz="2000" spc="-5" dirty="0">
                <a:latin typeface="Carlito"/>
                <a:cs typeface="Carlito"/>
              </a:rPr>
              <a:t>Dispute resolution procedures </a:t>
            </a:r>
            <a:r>
              <a:rPr sz="2000" dirty="0">
                <a:latin typeface="Carlito"/>
                <a:cs typeface="Carlito"/>
              </a:rPr>
              <a:t>are </a:t>
            </a:r>
            <a:r>
              <a:rPr sz="2000" spc="-5" dirty="0">
                <a:latin typeface="Carlito"/>
                <a:cs typeface="Carlito"/>
              </a:rPr>
              <a:t>normally mentioned </a:t>
            </a:r>
            <a:r>
              <a:rPr sz="2000" dirty="0">
                <a:latin typeface="Carlito"/>
                <a:cs typeface="Carlito"/>
              </a:rPr>
              <a:t>in the </a:t>
            </a:r>
            <a:r>
              <a:rPr sz="2000" spc="-5" dirty="0">
                <a:latin typeface="Carlito"/>
                <a:cs typeface="Carlito"/>
              </a:rPr>
              <a:t>conditions of  </a:t>
            </a:r>
            <a:r>
              <a:rPr sz="2000" dirty="0">
                <a:latin typeface="Carlito"/>
                <a:cs typeface="Carlito"/>
              </a:rPr>
              <a:t>contract. </a:t>
            </a:r>
            <a:r>
              <a:rPr sz="2000" spc="-5" dirty="0">
                <a:latin typeface="Carlito"/>
                <a:cs typeface="Carlito"/>
              </a:rPr>
              <a:t>The Public Procurement Act 2063 (PPA 2063, Chapter </a:t>
            </a:r>
            <a:r>
              <a:rPr sz="2000" dirty="0">
                <a:latin typeface="Carlito"/>
                <a:cs typeface="Carlito"/>
              </a:rPr>
              <a:t>7, </a:t>
            </a:r>
            <a:r>
              <a:rPr sz="2000" spc="-5" dirty="0">
                <a:latin typeface="Carlito"/>
                <a:cs typeface="Carlito"/>
              </a:rPr>
              <a:t>Section 58) and  </a:t>
            </a:r>
            <a:r>
              <a:rPr sz="2000" dirty="0">
                <a:latin typeface="Carlito"/>
                <a:cs typeface="Carlito"/>
              </a:rPr>
              <a:t>Public </a:t>
            </a:r>
            <a:r>
              <a:rPr sz="2000" spc="-5" dirty="0">
                <a:latin typeface="Carlito"/>
                <a:cs typeface="Carlito"/>
              </a:rPr>
              <a:t>Procurement Rules 2064 (PPR 2064, </a:t>
            </a:r>
            <a:r>
              <a:rPr sz="2000" dirty="0">
                <a:latin typeface="Carlito"/>
                <a:cs typeface="Carlito"/>
              </a:rPr>
              <a:t>Chapter 12) </a:t>
            </a:r>
            <a:r>
              <a:rPr sz="2000" spc="-5" dirty="0">
                <a:latin typeface="Carlito"/>
                <a:cs typeface="Carlito"/>
              </a:rPr>
              <a:t>have provisions for dispute  resolution.</a:t>
            </a:r>
            <a:endParaRPr sz="2000">
              <a:latin typeface="Carlito"/>
              <a:cs typeface="Carlito"/>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795" rIns="0" bIns="0" rtlCol="0">
            <a:spAutoFit/>
          </a:bodyPr>
          <a:lstStyle/>
          <a:p>
            <a:pPr marL="88265" marR="5080" indent="-6350">
              <a:lnSpc>
                <a:spcPts val="2520"/>
              </a:lnSpc>
              <a:spcBef>
                <a:spcPts val="85"/>
              </a:spcBef>
            </a:pPr>
            <a:r>
              <a:rPr sz="2000" dirty="0"/>
              <a:t>If the </a:t>
            </a:r>
            <a:r>
              <a:rPr sz="2000" spc="-5" dirty="0"/>
              <a:t>parties </a:t>
            </a:r>
            <a:r>
              <a:rPr sz="2000" spc="-10" dirty="0"/>
              <a:t>in </a:t>
            </a:r>
            <a:r>
              <a:rPr sz="2000" spc="-5" dirty="0"/>
              <a:t>dispute cannot </a:t>
            </a:r>
            <a:r>
              <a:rPr sz="2000" dirty="0"/>
              <a:t>resolve the </a:t>
            </a:r>
            <a:r>
              <a:rPr sz="2000" spc="-5" dirty="0"/>
              <a:t>dispute through mutual consensus  (amicable settlement), then, </a:t>
            </a:r>
            <a:r>
              <a:rPr sz="2000" dirty="0"/>
              <a:t>as </a:t>
            </a:r>
            <a:r>
              <a:rPr sz="2000" spc="-5" dirty="0"/>
              <a:t>per Section </a:t>
            </a:r>
            <a:r>
              <a:rPr sz="2000" dirty="0"/>
              <a:t>129 </a:t>
            </a:r>
            <a:r>
              <a:rPr sz="2000" spc="-5" dirty="0"/>
              <a:t>of PPR</a:t>
            </a:r>
            <a:r>
              <a:rPr sz="2000" spc="-10" dirty="0"/>
              <a:t> </a:t>
            </a:r>
            <a:r>
              <a:rPr sz="2000" spc="-5" dirty="0"/>
              <a:t>2064,</a:t>
            </a:r>
            <a:endParaRPr sz="2000"/>
          </a:p>
        </p:txBody>
      </p:sp>
      <p:sp>
        <p:nvSpPr>
          <p:cNvPr id="3" name="object 3"/>
          <p:cNvSpPr txBox="1"/>
          <p:nvPr/>
        </p:nvSpPr>
        <p:spPr>
          <a:xfrm>
            <a:off x="154939" y="1410970"/>
            <a:ext cx="7712075" cy="330835"/>
          </a:xfrm>
          <a:prstGeom prst="rect">
            <a:avLst/>
          </a:prstGeom>
        </p:spPr>
        <p:txBody>
          <a:bodyPr vert="horz" wrap="square" lIns="0" tIns="13335" rIns="0" bIns="0" rtlCol="0">
            <a:spAutoFit/>
          </a:bodyPr>
          <a:lstStyle/>
          <a:p>
            <a:pPr marL="355600" indent="-342900">
              <a:lnSpc>
                <a:spcPct val="100000"/>
              </a:lnSpc>
              <a:spcBef>
                <a:spcPts val="105"/>
              </a:spcBef>
              <a:buSzPct val="120000"/>
              <a:buFont typeface="Arial"/>
              <a:buChar char="•"/>
              <a:tabLst>
                <a:tab pos="354965" algn="l"/>
                <a:tab pos="355600" algn="l"/>
              </a:tabLst>
            </a:pPr>
            <a:r>
              <a:rPr sz="2000" spc="-5" dirty="0">
                <a:latin typeface="Carlito"/>
                <a:cs typeface="Carlito"/>
              </a:rPr>
              <a:t>For </a:t>
            </a:r>
            <a:r>
              <a:rPr sz="2000" dirty="0">
                <a:latin typeface="Carlito"/>
                <a:cs typeface="Carlito"/>
              </a:rPr>
              <a:t>works </a:t>
            </a:r>
            <a:r>
              <a:rPr sz="2000" spc="-5" dirty="0">
                <a:latin typeface="Carlito"/>
                <a:cs typeface="Carlito"/>
              </a:rPr>
              <a:t>of value up </a:t>
            </a:r>
            <a:r>
              <a:rPr sz="2000" dirty="0">
                <a:latin typeface="Carlito"/>
                <a:cs typeface="Carlito"/>
              </a:rPr>
              <a:t>to Rs. 100 million, </a:t>
            </a:r>
            <a:r>
              <a:rPr sz="2000" spc="-5" dirty="0">
                <a:latin typeface="Carlito"/>
                <a:cs typeface="Carlito"/>
              </a:rPr>
              <a:t>disputes </a:t>
            </a:r>
            <a:r>
              <a:rPr sz="2000" dirty="0">
                <a:latin typeface="Carlito"/>
                <a:cs typeface="Carlito"/>
              </a:rPr>
              <a:t>can </a:t>
            </a:r>
            <a:r>
              <a:rPr sz="2000" spc="-5" dirty="0">
                <a:latin typeface="Carlito"/>
                <a:cs typeface="Carlito"/>
              </a:rPr>
              <a:t>be settled by</a:t>
            </a:r>
            <a:r>
              <a:rPr sz="2000" spc="35" dirty="0">
                <a:latin typeface="Carlito"/>
                <a:cs typeface="Carlito"/>
              </a:rPr>
              <a:t> </a:t>
            </a:r>
            <a:r>
              <a:rPr sz="2000" spc="-5" dirty="0">
                <a:latin typeface="Carlito"/>
                <a:cs typeface="Carlito"/>
              </a:rPr>
              <a:t>sole</a:t>
            </a:r>
            <a:endParaRPr sz="2000">
              <a:latin typeface="Carlito"/>
              <a:cs typeface="Carlito"/>
            </a:endParaRPr>
          </a:p>
        </p:txBody>
      </p:sp>
      <p:sp>
        <p:nvSpPr>
          <p:cNvPr id="4" name="object 4"/>
          <p:cNvSpPr txBox="1"/>
          <p:nvPr/>
        </p:nvSpPr>
        <p:spPr>
          <a:xfrm>
            <a:off x="2151541" y="1793493"/>
            <a:ext cx="730250" cy="269240"/>
          </a:xfrm>
          <a:prstGeom prst="rect">
            <a:avLst/>
          </a:prstGeom>
        </p:spPr>
        <p:txBody>
          <a:bodyPr vert="horz" wrap="square" lIns="0" tIns="12065" rIns="0" bIns="0" rtlCol="0">
            <a:spAutoFit/>
          </a:bodyPr>
          <a:lstStyle/>
          <a:p>
            <a:pPr marL="12700">
              <a:lnSpc>
                <a:spcPct val="100000"/>
              </a:lnSpc>
              <a:spcBef>
                <a:spcPts val="95"/>
              </a:spcBef>
              <a:tabLst>
                <a:tab pos="274320" algn="l"/>
              </a:tabLst>
            </a:pPr>
            <a:r>
              <a:rPr sz="1600" spc="-5" dirty="0">
                <a:latin typeface="Nakula"/>
                <a:cs typeface="Nakula"/>
              </a:rPr>
              <a:t>य	</a:t>
            </a:r>
            <a:r>
              <a:rPr sz="1600" spc="-285" dirty="0">
                <a:latin typeface="Nakula"/>
                <a:cs typeface="Nakula"/>
              </a:rPr>
              <a:t>कतण</a:t>
            </a:r>
            <a:endParaRPr sz="1600">
              <a:latin typeface="Nakula"/>
              <a:cs typeface="Nakula"/>
            </a:endParaRPr>
          </a:p>
        </p:txBody>
      </p:sp>
      <p:sp>
        <p:nvSpPr>
          <p:cNvPr id="5" name="object 5"/>
          <p:cNvSpPr txBox="1"/>
          <p:nvPr/>
        </p:nvSpPr>
        <p:spPr>
          <a:xfrm>
            <a:off x="497840" y="1741677"/>
            <a:ext cx="2538730" cy="330835"/>
          </a:xfrm>
          <a:prstGeom prst="rect">
            <a:avLst/>
          </a:prstGeom>
        </p:spPr>
        <p:txBody>
          <a:bodyPr vert="horz" wrap="square" lIns="0" tIns="13335" rIns="0" bIns="0" rtlCol="0">
            <a:spAutoFit/>
          </a:bodyPr>
          <a:lstStyle/>
          <a:p>
            <a:pPr marL="12700">
              <a:lnSpc>
                <a:spcPct val="100000"/>
              </a:lnSpc>
              <a:spcBef>
                <a:spcPts val="105"/>
              </a:spcBef>
              <a:tabLst>
                <a:tab pos="2223770" algn="l"/>
                <a:tab pos="2384425" algn="l"/>
              </a:tabLst>
            </a:pPr>
            <a:r>
              <a:rPr sz="2000" dirty="0">
                <a:latin typeface="Carlito"/>
                <a:cs typeface="Carlito"/>
              </a:rPr>
              <a:t>adjudicator</a:t>
            </a:r>
            <a:r>
              <a:rPr sz="2000" spc="-15" dirty="0">
                <a:latin typeface="Carlito"/>
                <a:cs typeface="Carlito"/>
              </a:rPr>
              <a:t> </a:t>
            </a:r>
            <a:r>
              <a:rPr sz="2000" spc="5" dirty="0">
                <a:latin typeface="Carlito"/>
                <a:cs typeface="Carlito"/>
              </a:rPr>
              <a:t>(</a:t>
            </a:r>
            <a:r>
              <a:rPr sz="1600" spc="-310" dirty="0">
                <a:latin typeface="Nakula"/>
                <a:cs typeface="Nakula"/>
              </a:rPr>
              <a:t>छ</a:t>
            </a:r>
            <a:r>
              <a:rPr sz="1600" spc="-270" dirty="0">
                <a:latin typeface="Nakula"/>
                <a:cs typeface="Nakula"/>
              </a:rPr>
              <a:t>न</a:t>
            </a:r>
            <a:r>
              <a:rPr sz="1600" spc="105" dirty="0">
                <a:latin typeface="Nakula"/>
                <a:cs typeface="Nakula"/>
              </a:rPr>
              <a:t>य</a:t>
            </a:r>
            <a:r>
              <a:rPr sz="1600" spc="240" dirty="0">
                <a:latin typeface="Nakula"/>
                <a:cs typeface="Nakula"/>
              </a:rPr>
              <a:t>ण</a:t>
            </a:r>
            <a:r>
              <a:rPr sz="1600" dirty="0">
                <a:latin typeface="Nakula"/>
                <a:cs typeface="Nakula"/>
              </a:rPr>
              <a:t>	</a:t>
            </a:r>
            <a:r>
              <a:rPr sz="1600" spc="-5" dirty="0">
                <a:latin typeface="Nakula"/>
                <a:cs typeface="Nakula"/>
              </a:rPr>
              <a:t>य</a:t>
            </a:r>
            <a:r>
              <a:rPr sz="1600" dirty="0">
                <a:latin typeface="Nakula"/>
                <a:cs typeface="Nakula"/>
              </a:rPr>
              <a:t>	</a:t>
            </a:r>
            <a:r>
              <a:rPr sz="2000" spc="-5" dirty="0">
                <a:latin typeface="Carlito"/>
                <a:cs typeface="Carlito"/>
              </a:rPr>
              <a:t>).</a:t>
            </a:r>
            <a:endParaRPr sz="2000">
              <a:latin typeface="Carlito"/>
              <a:cs typeface="Carlito"/>
            </a:endParaRPr>
          </a:p>
        </p:txBody>
      </p:sp>
      <p:sp>
        <p:nvSpPr>
          <p:cNvPr id="6" name="object 6"/>
          <p:cNvSpPr txBox="1"/>
          <p:nvPr/>
        </p:nvSpPr>
        <p:spPr>
          <a:xfrm>
            <a:off x="154939" y="2136775"/>
            <a:ext cx="8695055" cy="3026410"/>
          </a:xfrm>
          <a:prstGeom prst="rect">
            <a:avLst/>
          </a:prstGeom>
        </p:spPr>
        <p:txBody>
          <a:bodyPr vert="horz" wrap="square" lIns="0" tIns="12065" rIns="0" bIns="0" rtlCol="0">
            <a:spAutoFit/>
          </a:bodyPr>
          <a:lstStyle/>
          <a:p>
            <a:pPr marL="355600" marR="243204" indent="-342900">
              <a:lnSpc>
                <a:spcPts val="2510"/>
              </a:lnSpc>
              <a:spcBef>
                <a:spcPts val="95"/>
              </a:spcBef>
              <a:buSzPct val="120000"/>
              <a:buFont typeface="Arial"/>
              <a:buChar char="•"/>
              <a:tabLst>
                <a:tab pos="354965" algn="l"/>
                <a:tab pos="355600" algn="l"/>
              </a:tabLst>
            </a:pPr>
            <a:r>
              <a:rPr sz="2000" spc="-5" dirty="0">
                <a:latin typeface="Carlito"/>
                <a:cs typeface="Carlito"/>
              </a:rPr>
              <a:t>For </a:t>
            </a:r>
            <a:r>
              <a:rPr sz="2000" dirty="0">
                <a:latin typeface="Carlito"/>
                <a:cs typeface="Carlito"/>
              </a:rPr>
              <a:t>works </a:t>
            </a:r>
            <a:r>
              <a:rPr sz="2000" spc="-5" dirty="0">
                <a:latin typeface="Carlito"/>
                <a:cs typeface="Carlito"/>
              </a:rPr>
              <a:t>of value </a:t>
            </a:r>
            <a:r>
              <a:rPr sz="2000" dirty="0">
                <a:latin typeface="Carlito"/>
                <a:cs typeface="Carlito"/>
              </a:rPr>
              <a:t>above </a:t>
            </a:r>
            <a:r>
              <a:rPr sz="2000" spc="-5" dirty="0">
                <a:latin typeface="Carlito"/>
                <a:cs typeface="Carlito"/>
              </a:rPr>
              <a:t>Rs. </a:t>
            </a:r>
            <a:r>
              <a:rPr sz="2000" dirty="0">
                <a:latin typeface="Carlito"/>
                <a:cs typeface="Carlito"/>
              </a:rPr>
              <a:t>100 </a:t>
            </a:r>
            <a:r>
              <a:rPr sz="2000" spc="-5" dirty="0">
                <a:latin typeface="Carlito"/>
                <a:cs typeface="Carlito"/>
              </a:rPr>
              <a:t>million, disputes shall </a:t>
            </a:r>
            <a:r>
              <a:rPr sz="2000" dirty="0">
                <a:latin typeface="Carlito"/>
                <a:cs typeface="Carlito"/>
              </a:rPr>
              <a:t>be </a:t>
            </a:r>
            <a:r>
              <a:rPr sz="2000" spc="-5" dirty="0">
                <a:latin typeface="Carlito"/>
                <a:cs typeface="Carlito"/>
              </a:rPr>
              <a:t>settled by </a:t>
            </a:r>
            <a:r>
              <a:rPr sz="2000" dirty="0">
                <a:latin typeface="Carlito"/>
                <a:cs typeface="Carlito"/>
              </a:rPr>
              <a:t>a </a:t>
            </a:r>
            <a:r>
              <a:rPr sz="2000" spc="-5" dirty="0">
                <a:latin typeface="Carlito"/>
                <a:cs typeface="Carlito"/>
              </a:rPr>
              <a:t>Dispute  Resolution Board (DRB) consisting of </a:t>
            </a:r>
            <a:r>
              <a:rPr sz="2000" dirty="0">
                <a:latin typeface="Carlito"/>
                <a:cs typeface="Carlito"/>
              </a:rPr>
              <a:t>three </a:t>
            </a:r>
            <a:r>
              <a:rPr sz="2000" spc="-5" dirty="0">
                <a:latin typeface="Carlito"/>
                <a:cs typeface="Carlito"/>
              </a:rPr>
              <a:t>members (one from private</a:t>
            </a:r>
            <a:r>
              <a:rPr sz="2000" spc="40" dirty="0">
                <a:latin typeface="Carlito"/>
                <a:cs typeface="Carlito"/>
              </a:rPr>
              <a:t> </a:t>
            </a:r>
            <a:r>
              <a:rPr sz="2000" spc="-5" dirty="0">
                <a:latin typeface="Carlito"/>
                <a:cs typeface="Carlito"/>
              </a:rPr>
              <a:t>party,</a:t>
            </a:r>
            <a:endParaRPr sz="2000">
              <a:latin typeface="Carlito"/>
              <a:cs typeface="Carlito"/>
            </a:endParaRPr>
          </a:p>
          <a:p>
            <a:pPr marL="355600">
              <a:lnSpc>
                <a:spcPct val="100000"/>
              </a:lnSpc>
              <a:spcBef>
                <a:spcPts val="15"/>
              </a:spcBef>
            </a:pPr>
            <a:r>
              <a:rPr sz="2000" spc="-5" dirty="0">
                <a:latin typeface="Carlito"/>
                <a:cs typeface="Carlito"/>
              </a:rPr>
              <a:t>one from public entity and one agreeable </a:t>
            </a:r>
            <a:r>
              <a:rPr sz="2000" dirty="0">
                <a:latin typeface="Carlito"/>
                <a:cs typeface="Carlito"/>
              </a:rPr>
              <a:t>to </a:t>
            </a:r>
            <a:r>
              <a:rPr sz="2000" spc="-5" dirty="0">
                <a:latin typeface="Carlito"/>
                <a:cs typeface="Carlito"/>
              </a:rPr>
              <a:t>both, Clause</a:t>
            </a:r>
            <a:r>
              <a:rPr sz="2000" spc="15" dirty="0">
                <a:latin typeface="Carlito"/>
                <a:cs typeface="Carlito"/>
              </a:rPr>
              <a:t> </a:t>
            </a:r>
            <a:r>
              <a:rPr sz="2000" dirty="0">
                <a:latin typeface="Carlito"/>
                <a:cs typeface="Carlito"/>
              </a:rPr>
              <a:t>130-2).</a:t>
            </a:r>
            <a:endParaRPr sz="2000">
              <a:latin typeface="Carlito"/>
              <a:cs typeface="Carlito"/>
            </a:endParaRPr>
          </a:p>
          <a:p>
            <a:pPr marL="355600" marR="64135" indent="-342900">
              <a:lnSpc>
                <a:spcPct val="110000"/>
              </a:lnSpc>
              <a:spcBef>
                <a:spcPts val="300"/>
              </a:spcBef>
              <a:buSzPct val="120000"/>
              <a:buFont typeface="Arial"/>
              <a:buChar char="•"/>
              <a:tabLst>
                <a:tab pos="354965" algn="l"/>
                <a:tab pos="355600" algn="l"/>
                <a:tab pos="5272405" algn="l"/>
                <a:tab pos="5478145" algn="l"/>
              </a:tabLst>
            </a:pPr>
            <a:r>
              <a:rPr sz="2000" dirty="0">
                <a:latin typeface="Carlito"/>
                <a:cs typeface="Carlito"/>
              </a:rPr>
              <a:t>If the </a:t>
            </a:r>
            <a:r>
              <a:rPr sz="2000" spc="-5" dirty="0">
                <a:latin typeface="Carlito"/>
                <a:cs typeface="Carlito"/>
              </a:rPr>
              <a:t>parties </a:t>
            </a:r>
            <a:r>
              <a:rPr sz="2000" dirty="0">
                <a:latin typeface="Carlito"/>
                <a:cs typeface="Carlito"/>
              </a:rPr>
              <a:t>cannot </a:t>
            </a:r>
            <a:r>
              <a:rPr sz="2000" spc="-5" dirty="0">
                <a:latin typeface="Carlito"/>
                <a:cs typeface="Carlito"/>
              </a:rPr>
              <a:t>settle dispute through </a:t>
            </a:r>
            <a:r>
              <a:rPr sz="2000" dirty="0">
                <a:latin typeface="Carlito"/>
                <a:cs typeface="Carlito"/>
              </a:rPr>
              <a:t>adjudicator </a:t>
            </a:r>
            <a:r>
              <a:rPr sz="2000" spc="-5" dirty="0">
                <a:latin typeface="Carlito"/>
                <a:cs typeface="Carlito"/>
              </a:rPr>
              <a:t>or DRB, then </a:t>
            </a:r>
            <a:r>
              <a:rPr sz="2000" dirty="0">
                <a:latin typeface="Carlito"/>
                <a:cs typeface="Carlito"/>
              </a:rPr>
              <a:t>the </a:t>
            </a:r>
            <a:r>
              <a:rPr sz="2000" spc="-5" dirty="0">
                <a:latin typeface="Carlito"/>
                <a:cs typeface="Carlito"/>
              </a:rPr>
              <a:t>dispute  </a:t>
            </a:r>
            <a:r>
              <a:rPr sz="2000" dirty="0">
                <a:latin typeface="Carlito"/>
                <a:cs typeface="Carlito"/>
              </a:rPr>
              <a:t>can </a:t>
            </a:r>
            <a:r>
              <a:rPr sz="2000" spc="-5" dirty="0">
                <a:latin typeface="Carlito"/>
                <a:cs typeface="Carlito"/>
              </a:rPr>
              <a:t>be resolved through</a:t>
            </a:r>
            <a:r>
              <a:rPr sz="2000" spc="40" dirty="0">
                <a:latin typeface="Carlito"/>
                <a:cs typeface="Carlito"/>
              </a:rPr>
              <a:t> </a:t>
            </a:r>
            <a:r>
              <a:rPr sz="2000" spc="-5" dirty="0">
                <a:latin typeface="Carlito"/>
                <a:cs typeface="Carlito"/>
              </a:rPr>
              <a:t>arbitration</a:t>
            </a:r>
            <a:r>
              <a:rPr sz="2000" spc="15" dirty="0">
                <a:latin typeface="Carlito"/>
                <a:cs typeface="Carlito"/>
              </a:rPr>
              <a:t> </a:t>
            </a:r>
            <a:r>
              <a:rPr sz="2000" spc="-60" dirty="0">
                <a:latin typeface="Carlito"/>
                <a:cs typeface="Carlito"/>
              </a:rPr>
              <a:t>(</a:t>
            </a:r>
            <a:r>
              <a:rPr sz="1600" spc="-60" dirty="0">
                <a:latin typeface="Nakula"/>
                <a:cs typeface="Nakula"/>
              </a:rPr>
              <a:t>मध्य्थकतणय	</a:t>
            </a:r>
            <a:r>
              <a:rPr sz="2000" dirty="0">
                <a:latin typeface="Carlito"/>
                <a:cs typeface="Carlito"/>
              </a:rPr>
              <a:t>)	</a:t>
            </a:r>
            <a:r>
              <a:rPr sz="2000" spc="-5" dirty="0">
                <a:latin typeface="Carlito"/>
                <a:cs typeface="Carlito"/>
              </a:rPr>
              <a:t>or litigation (court), PPR,  </a:t>
            </a:r>
            <a:r>
              <a:rPr sz="2000" dirty="0">
                <a:latin typeface="Carlito"/>
                <a:cs typeface="Carlito"/>
              </a:rPr>
              <a:t>Section</a:t>
            </a:r>
            <a:r>
              <a:rPr sz="2000" spc="-20" dirty="0">
                <a:latin typeface="Carlito"/>
                <a:cs typeface="Carlito"/>
              </a:rPr>
              <a:t> </a:t>
            </a:r>
            <a:r>
              <a:rPr sz="2000" dirty="0">
                <a:latin typeface="Carlito"/>
                <a:cs typeface="Carlito"/>
              </a:rPr>
              <a:t>135.</a:t>
            </a:r>
            <a:endParaRPr sz="2000">
              <a:latin typeface="Carlito"/>
              <a:cs typeface="Carlito"/>
            </a:endParaRPr>
          </a:p>
          <a:p>
            <a:pPr marL="355600" indent="-342900">
              <a:lnSpc>
                <a:spcPct val="100000"/>
              </a:lnSpc>
              <a:spcBef>
                <a:spcPts val="550"/>
              </a:spcBef>
              <a:buSzPct val="120000"/>
              <a:buFont typeface="Arial"/>
              <a:buChar char="•"/>
              <a:tabLst>
                <a:tab pos="354965" algn="l"/>
                <a:tab pos="355600" algn="l"/>
              </a:tabLst>
            </a:pPr>
            <a:r>
              <a:rPr sz="2000" spc="-5" dirty="0">
                <a:latin typeface="Carlito"/>
                <a:cs typeface="Carlito"/>
              </a:rPr>
              <a:t>The adjudicator </a:t>
            </a:r>
            <a:r>
              <a:rPr sz="2000" dirty="0">
                <a:latin typeface="Carlito"/>
                <a:cs typeface="Carlito"/>
              </a:rPr>
              <a:t>is a related </a:t>
            </a:r>
            <a:r>
              <a:rPr sz="2000" spc="-5" dirty="0">
                <a:latin typeface="Carlito"/>
                <a:cs typeface="Carlito"/>
              </a:rPr>
              <a:t>technical </a:t>
            </a:r>
            <a:r>
              <a:rPr sz="2000" dirty="0">
                <a:latin typeface="Carlito"/>
                <a:cs typeface="Carlito"/>
              </a:rPr>
              <a:t>expert </a:t>
            </a:r>
            <a:r>
              <a:rPr sz="2000" spc="-5" dirty="0">
                <a:latin typeface="Carlito"/>
                <a:cs typeface="Carlito"/>
              </a:rPr>
              <a:t>with </a:t>
            </a:r>
            <a:r>
              <a:rPr sz="2000" dirty="0">
                <a:latin typeface="Carlito"/>
                <a:cs typeface="Carlito"/>
              </a:rPr>
              <a:t>at least 5 </a:t>
            </a:r>
            <a:r>
              <a:rPr sz="2000" spc="-5" dirty="0">
                <a:latin typeface="Carlito"/>
                <a:cs typeface="Carlito"/>
              </a:rPr>
              <a:t>years of experience.</a:t>
            </a:r>
            <a:r>
              <a:rPr sz="2000" spc="75" dirty="0">
                <a:latin typeface="Carlito"/>
                <a:cs typeface="Carlito"/>
              </a:rPr>
              <a:t> </a:t>
            </a:r>
            <a:r>
              <a:rPr sz="2000" dirty="0">
                <a:latin typeface="Arial"/>
                <a:cs typeface="Arial"/>
              </a:rPr>
              <a:t>•</a:t>
            </a:r>
            <a:endParaRPr sz="2000">
              <a:latin typeface="Arial"/>
              <a:cs typeface="Arial"/>
            </a:endParaRPr>
          </a:p>
          <a:p>
            <a:pPr marL="469900" marR="527685">
              <a:lnSpc>
                <a:spcPts val="2510"/>
              </a:lnSpc>
              <a:spcBef>
                <a:spcPts val="100"/>
              </a:spcBef>
            </a:pPr>
            <a:r>
              <a:rPr sz="2000" dirty="0">
                <a:latin typeface="Carlito"/>
                <a:cs typeface="Carlito"/>
              </a:rPr>
              <a:t>Remuneration </a:t>
            </a:r>
            <a:r>
              <a:rPr sz="2000" spc="-5" dirty="0">
                <a:latin typeface="Carlito"/>
                <a:cs typeface="Carlito"/>
              </a:rPr>
              <a:t>of </a:t>
            </a:r>
            <a:r>
              <a:rPr sz="2000" dirty="0">
                <a:latin typeface="Carlito"/>
                <a:cs typeface="Carlito"/>
              </a:rPr>
              <a:t>the </a:t>
            </a:r>
            <a:r>
              <a:rPr sz="2000" spc="-5" dirty="0">
                <a:latin typeface="Carlito"/>
                <a:cs typeface="Carlito"/>
              </a:rPr>
              <a:t>adjudicator will </a:t>
            </a:r>
            <a:r>
              <a:rPr sz="2000" dirty="0">
                <a:latin typeface="Carlito"/>
                <a:cs typeface="Carlito"/>
              </a:rPr>
              <a:t>be </a:t>
            </a:r>
            <a:r>
              <a:rPr sz="2000" spc="-5" dirty="0">
                <a:latin typeface="Carlito"/>
                <a:cs typeface="Carlito"/>
              </a:rPr>
              <a:t>borne </a:t>
            </a:r>
            <a:r>
              <a:rPr sz="2000" dirty="0">
                <a:latin typeface="Carlito"/>
                <a:cs typeface="Carlito"/>
              </a:rPr>
              <a:t>equally </a:t>
            </a:r>
            <a:r>
              <a:rPr sz="2000" spc="-5" dirty="0">
                <a:latin typeface="Carlito"/>
                <a:cs typeface="Carlito"/>
              </a:rPr>
              <a:t>by the </a:t>
            </a:r>
            <a:r>
              <a:rPr sz="2000" dirty="0">
                <a:latin typeface="Carlito"/>
                <a:cs typeface="Carlito"/>
              </a:rPr>
              <a:t>private </a:t>
            </a:r>
            <a:r>
              <a:rPr sz="2000" spc="-5" dirty="0">
                <a:latin typeface="Carlito"/>
                <a:cs typeface="Carlito"/>
              </a:rPr>
              <a:t>party  </a:t>
            </a:r>
            <a:r>
              <a:rPr sz="2000" dirty="0">
                <a:latin typeface="Carlito"/>
                <a:cs typeface="Carlito"/>
              </a:rPr>
              <a:t>and </a:t>
            </a:r>
            <a:r>
              <a:rPr sz="2000" spc="-5" dirty="0">
                <a:latin typeface="Carlito"/>
                <a:cs typeface="Carlito"/>
              </a:rPr>
              <a:t>public </a:t>
            </a:r>
            <a:r>
              <a:rPr sz="2000" dirty="0">
                <a:latin typeface="Carlito"/>
                <a:cs typeface="Carlito"/>
              </a:rPr>
              <a:t>entity.</a:t>
            </a:r>
            <a:endParaRPr sz="2000">
              <a:latin typeface="Carlito"/>
              <a:cs typeface="Carlito"/>
            </a:endParaRPr>
          </a:p>
        </p:txBody>
      </p:sp>
      <p:sp>
        <p:nvSpPr>
          <p:cNvPr id="7" name="object 7"/>
          <p:cNvSpPr/>
          <p:nvPr/>
        </p:nvSpPr>
        <p:spPr>
          <a:xfrm>
            <a:off x="746759" y="5187391"/>
            <a:ext cx="8196580" cy="530860"/>
          </a:xfrm>
          <a:custGeom>
            <a:avLst/>
            <a:gdLst/>
            <a:ahLst/>
            <a:cxnLst/>
            <a:rect l="l" t="t" r="r" b="b"/>
            <a:pathLst>
              <a:path w="8196580" h="530860">
                <a:moveTo>
                  <a:pt x="8196072" y="0"/>
                </a:moveTo>
                <a:lnTo>
                  <a:pt x="0" y="0"/>
                </a:lnTo>
                <a:lnTo>
                  <a:pt x="0" y="530351"/>
                </a:lnTo>
                <a:lnTo>
                  <a:pt x="8196072" y="530351"/>
                </a:lnTo>
                <a:lnTo>
                  <a:pt x="8196072" y="0"/>
                </a:lnTo>
                <a:close/>
              </a:path>
            </a:pathLst>
          </a:custGeom>
          <a:solidFill>
            <a:srgbClr val="9AB5E3"/>
          </a:solidFill>
        </p:spPr>
        <p:txBody>
          <a:bodyPr wrap="square" lIns="0" tIns="0" rIns="0" bIns="0" rtlCol="0"/>
          <a:lstStyle/>
          <a:p>
            <a:endParaRPr/>
          </a:p>
        </p:txBody>
      </p:sp>
      <p:sp>
        <p:nvSpPr>
          <p:cNvPr id="8" name="object 8"/>
          <p:cNvSpPr txBox="1"/>
          <p:nvPr/>
        </p:nvSpPr>
        <p:spPr>
          <a:xfrm>
            <a:off x="765048" y="5154929"/>
            <a:ext cx="1029335" cy="513715"/>
          </a:xfrm>
          <a:prstGeom prst="rect">
            <a:avLst/>
          </a:prstGeom>
        </p:spPr>
        <p:txBody>
          <a:bodyPr vert="horz" wrap="square" lIns="0" tIns="12700" rIns="0" bIns="0" rtlCol="0">
            <a:spAutoFit/>
          </a:bodyPr>
          <a:lstStyle/>
          <a:p>
            <a:pPr>
              <a:lnSpc>
                <a:spcPct val="100000"/>
              </a:lnSpc>
              <a:spcBef>
                <a:spcPts val="100"/>
              </a:spcBef>
            </a:pPr>
            <a:r>
              <a:rPr sz="3200" dirty="0">
                <a:latin typeface="Carlito"/>
                <a:cs typeface="Carlito"/>
              </a:rPr>
              <a:t>5.</a:t>
            </a:r>
            <a:r>
              <a:rPr sz="3200" spc="-15" dirty="0">
                <a:latin typeface="Carlito"/>
                <a:cs typeface="Carlito"/>
              </a:rPr>
              <a:t>6</a:t>
            </a:r>
            <a:r>
              <a:rPr sz="3200" spc="-5" dirty="0">
                <a:latin typeface="Carlito"/>
                <a:cs typeface="Carlito"/>
              </a:rPr>
              <a:t>.5a</a:t>
            </a:r>
            <a:endParaRPr sz="3200">
              <a:latin typeface="Carlito"/>
              <a:cs typeface="Carlito"/>
            </a:endParaRPr>
          </a:p>
        </p:txBody>
      </p:sp>
      <p:sp>
        <p:nvSpPr>
          <p:cNvPr id="9" name="object 9"/>
          <p:cNvSpPr/>
          <p:nvPr/>
        </p:nvSpPr>
        <p:spPr>
          <a:xfrm>
            <a:off x="746759" y="5717743"/>
            <a:ext cx="8196580" cy="535305"/>
          </a:xfrm>
          <a:custGeom>
            <a:avLst/>
            <a:gdLst/>
            <a:ahLst/>
            <a:cxnLst/>
            <a:rect l="l" t="t" r="r" b="b"/>
            <a:pathLst>
              <a:path w="8196580" h="535304">
                <a:moveTo>
                  <a:pt x="8196072" y="0"/>
                </a:moveTo>
                <a:lnTo>
                  <a:pt x="0" y="0"/>
                </a:lnTo>
                <a:lnTo>
                  <a:pt x="0" y="534923"/>
                </a:lnTo>
                <a:lnTo>
                  <a:pt x="8196072" y="534923"/>
                </a:lnTo>
                <a:lnTo>
                  <a:pt x="8196072" y="0"/>
                </a:lnTo>
                <a:close/>
              </a:path>
            </a:pathLst>
          </a:custGeom>
          <a:solidFill>
            <a:srgbClr val="9AB5E3"/>
          </a:solidFill>
        </p:spPr>
        <p:txBody>
          <a:bodyPr wrap="square" lIns="0" tIns="0" rIns="0" bIns="0" rtlCol="0"/>
          <a:lstStyle/>
          <a:p>
            <a:endParaRPr/>
          </a:p>
        </p:txBody>
      </p:sp>
      <p:sp>
        <p:nvSpPr>
          <p:cNvPr id="10" name="object 10"/>
          <p:cNvSpPr txBox="1"/>
          <p:nvPr/>
        </p:nvSpPr>
        <p:spPr>
          <a:xfrm>
            <a:off x="2530094" y="5112918"/>
            <a:ext cx="5326380" cy="1086485"/>
          </a:xfrm>
          <a:prstGeom prst="rect">
            <a:avLst/>
          </a:prstGeom>
        </p:spPr>
        <p:txBody>
          <a:bodyPr vert="horz" wrap="square" lIns="0" tIns="12700" rIns="0" bIns="0" rtlCol="0">
            <a:spAutoFit/>
          </a:bodyPr>
          <a:lstStyle/>
          <a:p>
            <a:pPr marR="5080" indent="605155">
              <a:lnSpc>
                <a:spcPct val="108700"/>
              </a:lnSpc>
              <a:spcBef>
                <a:spcPts val="100"/>
              </a:spcBef>
            </a:pPr>
            <a:r>
              <a:rPr sz="3200" spc="-5" dirty="0">
                <a:latin typeface="Carlito"/>
                <a:cs typeface="Carlito"/>
              </a:rPr>
              <a:t>Dispute </a:t>
            </a:r>
            <a:r>
              <a:rPr sz="3200" dirty="0">
                <a:latin typeface="Carlito"/>
                <a:cs typeface="Carlito"/>
              </a:rPr>
              <a:t>resolution</a:t>
            </a:r>
            <a:r>
              <a:rPr sz="3200" spc="-95" dirty="0">
                <a:latin typeface="Carlito"/>
                <a:cs typeface="Carlito"/>
              </a:rPr>
              <a:t> </a:t>
            </a:r>
            <a:r>
              <a:rPr sz="3200" dirty="0">
                <a:latin typeface="Carlito"/>
                <a:cs typeface="Carlito"/>
              </a:rPr>
              <a:t>methods:  adjudication and</a:t>
            </a:r>
            <a:r>
              <a:rPr sz="3200" spc="-20" dirty="0">
                <a:latin typeface="Carlito"/>
                <a:cs typeface="Carlito"/>
              </a:rPr>
              <a:t> </a:t>
            </a:r>
            <a:r>
              <a:rPr sz="3200" spc="-5" dirty="0">
                <a:latin typeface="Carlito"/>
                <a:cs typeface="Carlito"/>
              </a:rPr>
              <a:t>arbitration</a:t>
            </a:r>
            <a:endParaRPr sz="3200">
              <a:latin typeface="Carlito"/>
              <a:cs typeface="Carli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64592" y="653745"/>
          <a:ext cx="8909685" cy="4739434"/>
        </p:xfrm>
        <a:graphic>
          <a:graphicData uri="http://schemas.openxmlformats.org/drawingml/2006/table">
            <a:tbl>
              <a:tblPr firstRow="1" bandRow="1">
                <a:tableStyleId>{2D5ABB26-0587-4C30-8999-92F81FD0307C}</a:tableStyleId>
              </a:tblPr>
              <a:tblGrid>
                <a:gridCol w="1746885">
                  <a:extLst>
                    <a:ext uri="{9D8B030D-6E8A-4147-A177-3AD203B41FA5}">
                      <a16:colId xmlns:a16="http://schemas.microsoft.com/office/drawing/2014/main" val="20000"/>
                    </a:ext>
                  </a:extLst>
                </a:gridCol>
                <a:gridCol w="7162800">
                  <a:extLst>
                    <a:ext uri="{9D8B030D-6E8A-4147-A177-3AD203B41FA5}">
                      <a16:colId xmlns:a16="http://schemas.microsoft.com/office/drawing/2014/main" val="20001"/>
                    </a:ext>
                  </a:extLst>
                </a:gridCol>
              </a:tblGrid>
              <a:tr h="476618">
                <a:tc>
                  <a:txBody>
                    <a:bodyPr/>
                    <a:lstStyle/>
                    <a:p>
                      <a:pPr marL="59055">
                        <a:lnSpc>
                          <a:spcPct val="100000"/>
                        </a:lnSpc>
                        <a:spcBef>
                          <a:spcPts val="375"/>
                        </a:spcBef>
                      </a:pPr>
                      <a:r>
                        <a:rPr sz="2000" b="1" spc="-5" dirty="0">
                          <a:solidFill>
                            <a:srgbClr val="C00000"/>
                          </a:solidFill>
                          <a:latin typeface="Carlito"/>
                          <a:cs typeface="Carlito"/>
                        </a:rPr>
                        <a:t>Impact</a:t>
                      </a:r>
                      <a:r>
                        <a:rPr sz="2000" b="1" spc="-10" dirty="0">
                          <a:solidFill>
                            <a:srgbClr val="C00000"/>
                          </a:solidFill>
                          <a:latin typeface="Carlito"/>
                          <a:cs typeface="Carlito"/>
                        </a:rPr>
                        <a:t> </a:t>
                      </a:r>
                      <a:r>
                        <a:rPr sz="2000" b="1" spc="-5" dirty="0">
                          <a:solidFill>
                            <a:srgbClr val="C00000"/>
                          </a:solidFill>
                          <a:latin typeface="Carlito"/>
                          <a:cs typeface="Carlito"/>
                        </a:rPr>
                        <a:t>on</a:t>
                      </a:r>
                      <a:endParaRPr sz="2000">
                        <a:latin typeface="Carlito"/>
                        <a:cs typeface="Carlito"/>
                      </a:endParaRPr>
                    </a:p>
                  </a:txBody>
                  <a:tcPr marL="0" marR="0" marT="47625" marB="0">
                    <a:lnR w="12700">
                      <a:solidFill>
                        <a:srgbClr val="FFFFFF"/>
                      </a:solidFill>
                      <a:prstDash val="solid"/>
                    </a:lnR>
                    <a:lnB w="53975">
                      <a:solidFill>
                        <a:srgbClr val="FFFFFF"/>
                      </a:solidFill>
                      <a:prstDash val="solid"/>
                    </a:lnB>
                    <a:solidFill>
                      <a:srgbClr val="4F81BC"/>
                    </a:solidFill>
                  </a:tcPr>
                </a:tc>
                <a:tc>
                  <a:txBody>
                    <a:bodyPr/>
                    <a:lstStyle/>
                    <a:p>
                      <a:pPr marL="65405">
                        <a:lnSpc>
                          <a:spcPct val="100000"/>
                        </a:lnSpc>
                        <a:spcBef>
                          <a:spcPts val="375"/>
                        </a:spcBef>
                      </a:pPr>
                      <a:r>
                        <a:rPr sz="2000" b="1" spc="-5" dirty="0">
                          <a:solidFill>
                            <a:srgbClr val="FFFFFF"/>
                          </a:solidFill>
                          <a:latin typeface="Carlito"/>
                          <a:cs typeface="Carlito"/>
                        </a:rPr>
                        <a:t>Impact</a:t>
                      </a:r>
                      <a:endParaRPr sz="2000">
                        <a:latin typeface="Carlito"/>
                        <a:cs typeface="Carlito"/>
                      </a:endParaRPr>
                    </a:p>
                  </a:txBody>
                  <a:tcPr marL="0" marR="0" marT="47625" marB="0">
                    <a:lnL w="12700">
                      <a:solidFill>
                        <a:srgbClr val="FFFFFF"/>
                      </a:solidFill>
                      <a:prstDash val="solid"/>
                    </a:lnL>
                    <a:lnB w="53975">
                      <a:solidFill>
                        <a:srgbClr val="FFFFFF"/>
                      </a:solidFill>
                      <a:prstDash val="solid"/>
                    </a:lnB>
                    <a:solidFill>
                      <a:srgbClr val="4F81BC"/>
                    </a:solidFill>
                  </a:tcPr>
                </a:tc>
                <a:extLst>
                  <a:ext uri="{0D108BD9-81ED-4DB2-BD59-A6C34878D82A}">
                    <a16:rowId xmlns:a16="http://schemas.microsoft.com/office/drawing/2014/main" val="10000"/>
                  </a:ext>
                </a:extLst>
              </a:tr>
              <a:tr h="1442783">
                <a:tc>
                  <a:txBody>
                    <a:bodyPr/>
                    <a:lstStyle/>
                    <a:p>
                      <a:pPr marL="59055">
                        <a:lnSpc>
                          <a:spcPct val="100000"/>
                        </a:lnSpc>
                        <a:spcBef>
                          <a:spcPts val="525"/>
                        </a:spcBef>
                      </a:pPr>
                      <a:r>
                        <a:rPr sz="2000" b="1" dirty="0">
                          <a:solidFill>
                            <a:srgbClr val="C00000"/>
                          </a:solidFill>
                          <a:latin typeface="Carlito"/>
                          <a:cs typeface="Carlito"/>
                        </a:rPr>
                        <a:t>Family</a:t>
                      </a:r>
                      <a:endParaRPr sz="2000">
                        <a:latin typeface="Carlito"/>
                        <a:cs typeface="Carlito"/>
                      </a:endParaRPr>
                    </a:p>
                  </a:txBody>
                  <a:tcPr marL="0" marR="0" marT="66675" marB="0">
                    <a:lnR w="12700">
                      <a:solidFill>
                        <a:srgbClr val="FFFFFF"/>
                      </a:solidFill>
                      <a:prstDash val="solid"/>
                    </a:lnR>
                    <a:lnT w="53975">
                      <a:solidFill>
                        <a:srgbClr val="FFFFFF"/>
                      </a:solidFill>
                      <a:prstDash val="solid"/>
                    </a:lnT>
                    <a:lnB w="12700">
                      <a:solidFill>
                        <a:srgbClr val="FFFFFF"/>
                      </a:solidFill>
                      <a:prstDash val="solid"/>
                    </a:lnB>
                    <a:solidFill>
                      <a:srgbClr val="4F81BC"/>
                    </a:solidFill>
                  </a:tcPr>
                </a:tc>
                <a:tc>
                  <a:txBody>
                    <a:bodyPr/>
                    <a:lstStyle/>
                    <a:p>
                      <a:pPr marL="65405" marR="294005">
                        <a:lnSpc>
                          <a:spcPct val="101699"/>
                        </a:lnSpc>
                        <a:spcBef>
                          <a:spcPts val="940"/>
                        </a:spcBef>
                      </a:pPr>
                      <a:r>
                        <a:rPr sz="2000" spc="-5" dirty="0">
                          <a:latin typeface="Carlito"/>
                          <a:cs typeface="Carlito"/>
                        </a:rPr>
                        <a:t>Family </a:t>
                      </a:r>
                      <a:r>
                        <a:rPr sz="2000" dirty="0">
                          <a:latin typeface="Carlito"/>
                          <a:cs typeface="Carlito"/>
                        </a:rPr>
                        <a:t>relation more </a:t>
                      </a:r>
                      <a:r>
                        <a:rPr sz="2000" spc="-5" dirty="0">
                          <a:latin typeface="Carlito"/>
                          <a:cs typeface="Carlito"/>
                        </a:rPr>
                        <a:t>complex, IV-fertilization, </a:t>
                      </a:r>
                      <a:r>
                        <a:rPr sz="2000" dirty="0">
                          <a:latin typeface="Carlito"/>
                          <a:cs typeface="Carlito"/>
                        </a:rPr>
                        <a:t>test-tube </a:t>
                      </a:r>
                      <a:r>
                        <a:rPr sz="2000" spc="-5" dirty="0">
                          <a:latin typeface="Carlito"/>
                          <a:cs typeface="Carlito"/>
                        </a:rPr>
                        <a:t>baby,  </a:t>
                      </a:r>
                      <a:r>
                        <a:rPr sz="2000" dirty="0">
                          <a:latin typeface="Carlito"/>
                          <a:cs typeface="Carlito"/>
                        </a:rPr>
                        <a:t>cloning, </a:t>
                      </a:r>
                      <a:r>
                        <a:rPr sz="2000" spc="-5" dirty="0">
                          <a:latin typeface="Carlito"/>
                          <a:cs typeface="Carlito"/>
                        </a:rPr>
                        <a:t>surrogacy, same sex marriage, family size reducing,  microfamily getting possible, life span increasing, </a:t>
                      </a:r>
                      <a:r>
                        <a:rPr sz="2000" dirty="0">
                          <a:latin typeface="Carlito"/>
                          <a:cs typeface="Carlito"/>
                        </a:rPr>
                        <a:t>change in </a:t>
                      </a:r>
                      <a:r>
                        <a:rPr sz="2000" spc="-5" dirty="0">
                          <a:latin typeface="Carlito"/>
                          <a:cs typeface="Carlito"/>
                        </a:rPr>
                        <a:t>status  of female and disabled</a:t>
                      </a:r>
                      <a:endParaRPr sz="2000">
                        <a:latin typeface="Carlito"/>
                        <a:cs typeface="Carlito"/>
                      </a:endParaRPr>
                    </a:p>
                  </a:txBody>
                  <a:tcPr marL="0" marR="0" marT="119380" marB="0">
                    <a:lnL w="12700">
                      <a:solidFill>
                        <a:srgbClr val="FFFFFF"/>
                      </a:solidFill>
                      <a:prstDash val="solid"/>
                    </a:lnL>
                    <a:lnT w="53975">
                      <a:solidFill>
                        <a:srgbClr val="FFFFFF"/>
                      </a:solidFill>
                      <a:prstDash val="solid"/>
                    </a:lnT>
                    <a:lnB w="12700">
                      <a:solidFill>
                        <a:srgbClr val="FFFFFF"/>
                      </a:solidFill>
                      <a:prstDash val="solid"/>
                    </a:lnB>
                    <a:solidFill>
                      <a:srgbClr val="D0D7E7"/>
                    </a:solidFill>
                  </a:tcPr>
                </a:tc>
                <a:extLst>
                  <a:ext uri="{0D108BD9-81ED-4DB2-BD59-A6C34878D82A}">
                    <a16:rowId xmlns:a16="http://schemas.microsoft.com/office/drawing/2014/main" val="10001"/>
                  </a:ext>
                </a:extLst>
              </a:tr>
              <a:tr h="817600">
                <a:tc>
                  <a:txBody>
                    <a:bodyPr/>
                    <a:lstStyle/>
                    <a:p>
                      <a:pPr marL="59055" marR="606425">
                        <a:lnSpc>
                          <a:spcPct val="101499"/>
                        </a:lnSpc>
                        <a:spcBef>
                          <a:spcPts val="880"/>
                        </a:spcBef>
                      </a:pPr>
                      <a:r>
                        <a:rPr sz="2000" b="1" spc="-5" dirty="0">
                          <a:solidFill>
                            <a:srgbClr val="C00000"/>
                          </a:solidFill>
                          <a:latin typeface="Carlito"/>
                          <a:cs typeface="Carlito"/>
                        </a:rPr>
                        <a:t>Traditi</a:t>
                      </a:r>
                      <a:r>
                        <a:rPr sz="2000" b="1" spc="-15" dirty="0">
                          <a:solidFill>
                            <a:srgbClr val="C00000"/>
                          </a:solidFill>
                          <a:latin typeface="Carlito"/>
                          <a:cs typeface="Carlito"/>
                        </a:rPr>
                        <a:t>o</a:t>
                      </a:r>
                      <a:r>
                        <a:rPr sz="2000" b="1" dirty="0">
                          <a:solidFill>
                            <a:srgbClr val="C00000"/>
                          </a:solidFill>
                          <a:latin typeface="Carlito"/>
                          <a:cs typeface="Carlito"/>
                        </a:rPr>
                        <a:t>n/  </a:t>
                      </a:r>
                      <a:r>
                        <a:rPr sz="2000" b="1" spc="-5" dirty="0">
                          <a:solidFill>
                            <a:srgbClr val="C00000"/>
                          </a:solidFill>
                          <a:latin typeface="Carlito"/>
                          <a:cs typeface="Carlito"/>
                        </a:rPr>
                        <a:t>Culture</a:t>
                      </a:r>
                      <a:endParaRPr sz="2000">
                        <a:latin typeface="Carlito"/>
                        <a:cs typeface="Carlito"/>
                      </a:endParaRPr>
                    </a:p>
                  </a:txBody>
                  <a:tcPr marL="0" marR="0" marT="111760" marB="0">
                    <a:lnR w="12700">
                      <a:solidFill>
                        <a:srgbClr val="FFFFFF"/>
                      </a:solidFill>
                      <a:prstDash val="solid"/>
                    </a:lnR>
                    <a:lnT w="12700">
                      <a:solidFill>
                        <a:srgbClr val="FFFFFF"/>
                      </a:solidFill>
                      <a:prstDash val="solid"/>
                    </a:lnT>
                    <a:lnB w="19050">
                      <a:solidFill>
                        <a:srgbClr val="FFFFFF"/>
                      </a:solidFill>
                      <a:prstDash val="solid"/>
                    </a:lnB>
                    <a:solidFill>
                      <a:srgbClr val="4F81BC"/>
                    </a:solidFill>
                  </a:tcPr>
                </a:tc>
                <a:tc>
                  <a:txBody>
                    <a:bodyPr/>
                    <a:lstStyle/>
                    <a:p>
                      <a:pPr marL="65405" marR="687705">
                        <a:lnSpc>
                          <a:spcPct val="101499"/>
                        </a:lnSpc>
                        <a:spcBef>
                          <a:spcPts val="880"/>
                        </a:spcBef>
                      </a:pPr>
                      <a:r>
                        <a:rPr sz="2000" spc="-5" dirty="0">
                          <a:latin typeface="Carlito"/>
                          <a:cs typeface="Carlito"/>
                        </a:rPr>
                        <a:t>Traditions-values </a:t>
                      </a:r>
                      <a:r>
                        <a:rPr sz="2000" dirty="0">
                          <a:latin typeface="Carlito"/>
                          <a:cs typeface="Carlito"/>
                        </a:rPr>
                        <a:t>challenged and </a:t>
                      </a:r>
                      <a:r>
                        <a:rPr sz="2000" spc="-5" dirty="0">
                          <a:latin typeface="Carlito"/>
                          <a:cs typeface="Carlito"/>
                        </a:rPr>
                        <a:t>altered or </a:t>
                      </a:r>
                      <a:r>
                        <a:rPr sz="2000" dirty="0">
                          <a:latin typeface="Carlito"/>
                          <a:cs typeface="Carlito"/>
                        </a:rPr>
                        <a:t>replaced, </a:t>
                      </a:r>
                      <a:r>
                        <a:rPr sz="2000" spc="-5" dirty="0">
                          <a:latin typeface="Carlito"/>
                          <a:cs typeface="Carlito"/>
                        </a:rPr>
                        <a:t>heritage  preservation better</a:t>
                      </a:r>
                      <a:endParaRPr sz="2000" dirty="0">
                        <a:latin typeface="Carlito"/>
                        <a:cs typeface="Carlito"/>
                      </a:endParaRPr>
                    </a:p>
                  </a:txBody>
                  <a:tcPr marL="0" marR="0" marT="111760" marB="0">
                    <a:lnL w="12700">
                      <a:solidFill>
                        <a:srgbClr val="FFFFFF"/>
                      </a:solidFill>
                      <a:prstDash val="solid"/>
                    </a:lnL>
                    <a:lnT w="12700">
                      <a:solidFill>
                        <a:srgbClr val="FFFFFF"/>
                      </a:solidFill>
                      <a:prstDash val="solid"/>
                    </a:lnT>
                    <a:lnB w="19050">
                      <a:solidFill>
                        <a:srgbClr val="FFFFFF"/>
                      </a:solidFill>
                      <a:prstDash val="solid"/>
                    </a:lnB>
                    <a:solidFill>
                      <a:srgbClr val="E9EBF3"/>
                    </a:solidFill>
                  </a:tcPr>
                </a:tc>
                <a:extLst>
                  <a:ext uri="{0D108BD9-81ED-4DB2-BD59-A6C34878D82A}">
                    <a16:rowId xmlns:a16="http://schemas.microsoft.com/office/drawing/2014/main" val="10002"/>
                  </a:ext>
                </a:extLst>
              </a:tr>
              <a:tr h="817943">
                <a:tc>
                  <a:txBody>
                    <a:bodyPr/>
                    <a:lstStyle/>
                    <a:p>
                      <a:pPr>
                        <a:lnSpc>
                          <a:spcPct val="100000"/>
                        </a:lnSpc>
                        <a:spcBef>
                          <a:spcPts val="25"/>
                        </a:spcBef>
                      </a:pPr>
                      <a:endParaRPr sz="2000">
                        <a:latin typeface="Times New Roman"/>
                        <a:cs typeface="Times New Roman"/>
                      </a:endParaRPr>
                    </a:p>
                    <a:p>
                      <a:pPr marL="59055">
                        <a:lnSpc>
                          <a:spcPct val="100000"/>
                        </a:lnSpc>
                      </a:pPr>
                      <a:r>
                        <a:rPr sz="2000" b="1" dirty="0">
                          <a:solidFill>
                            <a:srgbClr val="C00000"/>
                          </a:solidFill>
                          <a:latin typeface="Carlito"/>
                          <a:cs typeface="Carlito"/>
                        </a:rPr>
                        <a:t>Recreation</a:t>
                      </a:r>
                      <a:endParaRPr sz="2000">
                        <a:latin typeface="Carlito"/>
                        <a:cs typeface="Carlito"/>
                      </a:endParaRPr>
                    </a:p>
                  </a:txBody>
                  <a:tcPr marL="0" marR="0" marT="3175" marB="0">
                    <a:lnR w="12700">
                      <a:solidFill>
                        <a:srgbClr val="FFFFFF"/>
                      </a:solidFill>
                      <a:prstDash val="solid"/>
                    </a:lnR>
                    <a:lnT w="19050">
                      <a:solidFill>
                        <a:srgbClr val="FFFFFF"/>
                      </a:solidFill>
                      <a:prstDash val="solid"/>
                    </a:lnT>
                    <a:lnB w="12700">
                      <a:solidFill>
                        <a:srgbClr val="FFFFFF"/>
                      </a:solidFill>
                      <a:prstDash val="solid"/>
                    </a:lnB>
                    <a:solidFill>
                      <a:srgbClr val="4F81BC"/>
                    </a:solidFill>
                  </a:tcPr>
                </a:tc>
                <a:tc>
                  <a:txBody>
                    <a:bodyPr/>
                    <a:lstStyle/>
                    <a:p>
                      <a:pPr marL="65405" marR="592455">
                        <a:lnSpc>
                          <a:spcPct val="102000"/>
                        </a:lnSpc>
                        <a:spcBef>
                          <a:spcPts val="865"/>
                        </a:spcBef>
                      </a:pPr>
                      <a:r>
                        <a:rPr sz="2000" dirty="0">
                          <a:latin typeface="Carlito"/>
                          <a:cs typeface="Carlito"/>
                        </a:rPr>
                        <a:t>Traditional </a:t>
                      </a:r>
                      <a:r>
                        <a:rPr sz="2000" spc="-5" dirty="0">
                          <a:latin typeface="Carlito"/>
                          <a:cs typeface="Carlito"/>
                        </a:rPr>
                        <a:t>dances/music/drama/games giving </a:t>
                      </a:r>
                      <a:r>
                        <a:rPr sz="2000" dirty="0">
                          <a:latin typeface="Carlito"/>
                          <a:cs typeface="Carlito"/>
                        </a:rPr>
                        <a:t>ways to </a:t>
                      </a:r>
                      <a:r>
                        <a:rPr sz="2000" spc="-5" dirty="0">
                          <a:latin typeface="Carlito"/>
                          <a:cs typeface="Carlito"/>
                        </a:rPr>
                        <a:t>movies,  video </a:t>
                      </a:r>
                      <a:r>
                        <a:rPr sz="2000" dirty="0">
                          <a:latin typeface="Carlito"/>
                          <a:cs typeface="Carlito"/>
                        </a:rPr>
                        <a:t>games, </a:t>
                      </a:r>
                      <a:r>
                        <a:rPr sz="2000" spc="-5" dirty="0">
                          <a:latin typeface="Carlito"/>
                          <a:cs typeface="Carlito"/>
                        </a:rPr>
                        <a:t>theme parks, pay per view</a:t>
                      </a:r>
                      <a:endParaRPr sz="2000">
                        <a:latin typeface="Carlito"/>
                        <a:cs typeface="Carlito"/>
                      </a:endParaRPr>
                    </a:p>
                  </a:txBody>
                  <a:tcPr marL="0" marR="0" marT="109855" marB="0">
                    <a:lnL w="12700">
                      <a:solidFill>
                        <a:srgbClr val="FFFFFF"/>
                      </a:solidFill>
                      <a:prstDash val="solid"/>
                    </a:lnL>
                    <a:lnT w="19050">
                      <a:solidFill>
                        <a:srgbClr val="FFFFFF"/>
                      </a:solidFill>
                      <a:prstDash val="solid"/>
                    </a:lnT>
                    <a:lnB w="12700">
                      <a:solidFill>
                        <a:srgbClr val="FFFFFF"/>
                      </a:solidFill>
                      <a:prstDash val="solid"/>
                    </a:lnB>
                    <a:solidFill>
                      <a:srgbClr val="D0D7E7"/>
                    </a:solidFill>
                  </a:tcPr>
                </a:tc>
                <a:extLst>
                  <a:ext uri="{0D108BD9-81ED-4DB2-BD59-A6C34878D82A}">
                    <a16:rowId xmlns:a16="http://schemas.microsoft.com/office/drawing/2014/main" val="10003"/>
                  </a:ext>
                </a:extLst>
              </a:tr>
              <a:tr h="1184490">
                <a:tc>
                  <a:txBody>
                    <a:bodyPr/>
                    <a:lstStyle/>
                    <a:p>
                      <a:pPr marL="59055" marR="45085">
                        <a:lnSpc>
                          <a:spcPct val="102000"/>
                        </a:lnSpc>
                        <a:spcBef>
                          <a:spcPts val="375"/>
                        </a:spcBef>
                        <a:tabLst>
                          <a:tab pos="992505" algn="l"/>
                        </a:tabLst>
                      </a:pPr>
                      <a:r>
                        <a:rPr sz="2000" b="1" dirty="0">
                          <a:solidFill>
                            <a:srgbClr val="C00000"/>
                          </a:solidFill>
                          <a:latin typeface="Carlito"/>
                          <a:cs typeface="Carlito"/>
                        </a:rPr>
                        <a:t>Social	</a:t>
                      </a:r>
                      <a:r>
                        <a:rPr sz="2000" b="1" spc="-15" dirty="0">
                          <a:solidFill>
                            <a:srgbClr val="C00000"/>
                          </a:solidFill>
                          <a:latin typeface="Carlito"/>
                          <a:cs typeface="Carlito"/>
                        </a:rPr>
                        <a:t>N</a:t>
                      </a:r>
                      <a:r>
                        <a:rPr sz="2000" b="1" dirty="0">
                          <a:solidFill>
                            <a:srgbClr val="C00000"/>
                          </a:solidFill>
                          <a:latin typeface="Carlito"/>
                          <a:cs typeface="Carlito"/>
                        </a:rPr>
                        <a:t>or</a:t>
                      </a:r>
                      <a:r>
                        <a:rPr sz="2000" b="1" spc="-10" dirty="0">
                          <a:solidFill>
                            <a:srgbClr val="C00000"/>
                          </a:solidFill>
                          <a:latin typeface="Carlito"/>
                          <a:cs typeface="Carlito"/>
                        </a:rPr>
                        <a:t>m</a:t>
                      </a:r>
                      <a:r>
                        <a:rPr sz="2000" b="1" dirty="0">
                          <a:solidFill>
                            <a:srgbClr val="C00000"/>
                          </a:solidFill>
                          <a:latin typeface="Carlito"/>
                          <a:cs typeface="Carlito"/>
                        </a:rPr>
                        <a:t>s  and</a:t>
                      </a:r>
                      <a:r>
                        <a:rPr sz="2000" b="1" spc="-20" dirty="0">
                          <a:solidFill>
                            <a:srgbClr val="C00000"/>
                          </a:solidFill>
                          <a:latin typeface="Carlito"/>
                          <a:cs typeface="Carlito"/>
                        </a:rPr>
                        <a:t> </a:t>
                      </a:r>
                      <a:r>
                        <a:rPr sz="2000" b="1" spc="-5" dirty="0">
                          <a:solidFill>
                            <a:srgbClr val="C00000"/>
                          </a:solidFill>
                          <a:latin typeface="Carlito"/>
                          <a:cs typeface="Carlito"/>
                        </a:rPr>
                        <a:t>Values</a:t>
                      </a:r>
                      <a:endParaRPr sz="2000">
                        <a:latin typeface="Carlito"/>
                        <a:cs typeface="Carlito"/>
                      </a:endParaRPr>
                    </a:p>
                  </a:txBody>
                  <a:tcPr marL="0" marR="0" marT="47625" marB="0">
                    <a:lnR w="12700">
                      <a:solidFill>
                        <a:srgbClr val="FFFFFF"/>
                      </a:solidFill>
                      <a:prstDash val="solid"/>
                    </a:lnR>
                    <a:lnT w="12700">
                      <a:solidFill>
                        <a:srgbClr val="FFFFFF"/>
                      </a:solidFill>
                      <a:prstDash val="solid"/>
                    </a:lnT>
                    <a:solidFill>
                      <a:srgbClr val="4F81BC"/>
                    </a:solidFill>
                  </a:tcPr>
                </a:tc>
                <a:tc>
                  <a:txBody>
                    <a:bodyPr/>
                    <a:lstStyle/>
                    <a:p>
                      <a:pPr marL="65405" marR="300990">
                        <a:lnSpc>
                          <a:spcPct val="101800"/>
                        </a:lnSpc>
                        <a:spcBef>
                          <a:spcPts val="1110"/>
                        </a:spcBef>
                      </a:pPr>
                      <a:r>
                        <a:rPr sz="2000" dirty="0">
                          <a:latin typeface="Carlito"/>
                          <a:cs typeface="Carlito"/>
                        </a:rPr>
                        <a:t>Social </a:t>
                      </a:r>
                      <a:r>
                        <a:rPr sz="2000" spc="-5" dirty="0">
                          <a:latin typeface="Carlito"/>
                          <a:cs typeface="Carlito"/>
                        </a:rPr>
                        <a:t>norms and values increasingly </a:t>
                      </a:r>
                      <a:r>
                        <a:rPr sz="2000" dirty="0">
                          <a:latin typeface="Carlito"/>
                          <a:cs typeface="Carlito"/>
                        </a:rPr>
                        <a:t>challenged and </a:t>
                      </a:r>
                      <a:r>
                        <a:rPr sz="2000" spc="-5" dirty="0">
                          <a:latin typeface="Carlito"/>
                          <a:cs typeface="Carlito"/>
                        </a:rPr>
                        <a:t>altered or  </a:t>
                      </a:r>
                      <a:r>
                        <a:rPr sz="2000" dirty="0">
                          <a:latin typeface="Carlito"/>
                          <a:cs typeface="Carlito"/>
                        </a:rPr>
                        <a:t>replaced, </a:t>
                      </a:r>
                      <a:r>
                        <a:rPr sz="2000" spc="-10" dirty="0">
                          <a:latin typeface="Carlito"/>
                          <a:cs typeface="Carlito"/>
                        </a:rPr>
                        <a:t>social </a:t>
                      </a:r>
                      <a:r>
                        <a:rPr sz="2000" dirty="0">
                          <a:latin typeface="Carlito"/>
                          <a:cs typeface="Carlito"/>
                        </a:rPr>
                        <a:t>class </a:t>
                      </a:r>
                      <a:r>
                        <a:rPr sz="2000" spc="-5" dirty="0">
                          <a:latin typeface="Carlito"/>
                          <a:cs typeface="Carlito"/>
                        </a:rPr>
                        <a:t>structure disintegrating, new economic </a:t>
                      </a:r>
                      <a:r>
                        <a:rPr sz="2000" dirty="0">
                          <a:latin typeface="Carlito"/>
                          <a:cs typeface="Carlito"/>
                        </a:rPr>
                        <a:t>class  </a:t>
                      </a:r>
                      <a:r>
                        <a:rPr sz="2000" spc="-5" dirty="0">
                          <a:latin typeface="Carlito"/>
                          <a:cs typeface="Carlito"/>
                        </a:rPr>
                        <a:t>emerging</a:t>
                      </a:r>
                      <a:endParaRPr sz="2000" dirty="0">
                        <a:latin typeface="Carlito"/>
                        <a:cs typeface="Carlito"/>
                      </a:endParaRPr>
                    </a:p>
                  </a:txBody>
                  <a:tcPr marL="0" marR="0" marT="140970" marB="0">
                    <a:lnL w="12700">
                      <a:solidFill>
                        <a:srgbClr val="FFFFFF"/>
                      </a:solidFill>
                      <a:prstDash val="solid"/>
                    </a:lnL>
                    <a:lnT w="12700">
                      <a:solidFill>
                        <a:srgbClr val="FFFFFF"/>
                      </a:solidFill>
                      <a:prstDash val="solid"/>
                    </a:lnT>
                    <a:solidFill>
                      <a:srgbClr val="E9EBF3"/>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1140" y="712978"/>
            <a:ext cx="1936114" cy="436880"/>
          </a:xfrm>
          <a:prstGeom prst="rect">
            <a:avLst/>
          </a:prstGeom>
        </p:spPr>
        <p:txBody>
          <a:bodyPr vert="horz" wrap="square" lIns="0" tIns="12700" rIns="0" bIns="0" rtlCol="0">
            <a:spAutoFit/>
          </a:bodyPr>
          <a:lstStyle/>
          <a:p>
            <a:pPr marL="12700">
              <a:lnSpc>
                <a:spcPct val="100000"/>
              </a:lnSpc>
              <a:spcBef>
                <a:spcPts val="100"/>
              </a:spcBef>
            </a:pPr>
            <a:r>
              <a:rPr sz="2700" b="1" spc="-5" dirty="0">
                <a:latin typeface="Carlito"/>
                <a:cs typeface="Carlito"/>
              </a:rPr>
              <a:t>Adjudication:</a:t>
            </a:r>
            <a:endParaRPr sz="2700">
              <a:latin typeface="Carlito"/>
              <a:cs typeface="Carlito"/>
            </a:endParaRPr>
          </a:p>
        </p:txBody>
      </p:sp>
      <p:sp>
        <p:nvSpPr>
          <p:cNvPr id="3" name="object 3"/>
          <p:cNvSpPr txBox="1"/>
          <p:nvPr/>
        </p:nvSpPr>
        <p:spPr>
          <a:xfrm>
            <a:off x="154939" y="1133602"/>
            <a:ext cx="8767445" cy="4723765"/>
          </a:xfrm>
          <a:prstGeom prst="rect">
            <a:avLst/>
          </a:prstGeom>
        </p:spPr>
        <p:txBody>
          <a:bodyPr vert="horz" wrap="square" lIns="0" tIns="47625" rIns="0" bIns="0" rtlCol="0">
            <a:spAutoFit/>
          </a:bodyPr>
          <a:lstStyle/>
          <a:p>
            <a:pPr marL="355600" marR="255904" indent="-342900">
              <a:lnSpc>
                <a:spcPct val="91500"/>
              </a:lnSpc>
              <a:spcBef>
                <a:spcPts val="375"/>
              </a:spcBef>
              <a:buSzPct val="88888"/>
              <a:buChar char="•"/>
              <a:tabLst>
                <a:tab pos="354965" algn="l"/>
                <a:tab pos="355600" algn="l"/>
              </a:tabLst>
            </a:pPr>
            <a:r>
              <a:rPr sz="2700" spc="-195" dirty="0">
                <a:latin typeface="Arial"/>
                <a:cs typeface="Arial"/>
              </a:rPr>
              <a:t>The </a:t>
            </a:r>
            <a:r>
              <a:rPr sz="2700" spc="-70" dirty="0">
                <a:latin typeface="Arial"/>
                <a:cs typeface="Arial"/>
              </a:rPr>
              <a:t>adjudication </a:t>
            </a:r>
            <a:r>
              <a:rPr sz="2700" spc="-140" dirty="0">
                <a:latin typeface="Arial"/>
                <a:cs typeface="Arial"/>
              </a:rPr>
              <a:t>is </a:t>
            </a:r>
            <a:r>
              <a:rPr sz="2700" spc="5" dirty="0">
                <a:latin typeface="Arial"/>
                <a:cs typeface="Arial"/>
              </a:rPr>
              <a:t>“a </a:t>
            </a:r>
            <a:r>
              <a:rPr sz="2700" spc="-100" dirty="0">
                <a:latin typeface="Arial"/>
                <a:cs typeface="Arial"/>
              </a:rPr>
              <a:t>quick </a:t>
            </a:r>
            <a:r>
              <a:rPr sz="2700" spc="-125" dirty="0">
                <a:latin typeface="Arial"/>
                <a:cs typeface="Arial"/>
              </a:rPr>
              <a:t>and </a:t>
            </a:r>
            <a:r>
              <a:rPr sz="2700" spc="-55" dirty="0">
                <a:latin typeface="Arial"/>
                <a:cs typeface="Arial"/>
              </a:rPr>
              <a:t>relatively </a:t>
            </a:r>
            <a:r>
              <a:rPr sz="2700" spc="-125" dirty="0">
                <a:latin typeface="Arial"/>
                <a:cs typeface="Arial"/>
              </a:rPr>
              <a:t>inexpensive</a:t>
            </a:r>
            <a:r>
              <a:rPr sz="2700" spc="-470" dirty="0">
                <a:latin typeface="Arial"/>
                <a:cs typeface="Arial"/>
              </a:rPr>
              <a:t> </a:t>
            </a:r>
            <a:r>
              <a:rPr sz="2700" spc="-120" dirty="0">
                <a:latin typeface="Arial"/>
                <a:cs typeface="Arial"/>
              </a:rPr>
              <a:t>way  </a:t>
            </a:r>
            <a:r>
              <a:rPr sz="2700" spc="-5" dirty="0">
                <a:latin typeface="Carlito"/>
                <a:cs typeface="Carlito"/>
              </a:rPr>
              <a:t>of resolving </a:t>
            </a:r>
            <a:r>
              <a:rPr sz="2700" dirty="0">
                <a:latin typeface="Carlito"/>
                <a:cs typeface="Carlito"/>
              </a:rPr>
              <a:t>a </a:t>
            </a:r>
            <a:r>
              <a:rPr sz="2700" spc="-5" dirty="0">
                <a:latin typeface="Carlito"/>
                <a:cs typeface="Carlito"/>
              </a:rPr>
              <a:t>dispute, </a:t>
            </a:r>
            <a:r>
              <a:rPr sz="2700" dirty="0">
                <a:latin typeface="Carlito"/>
                <a:cs typeface="Carlito"/>
              </a:rPr>
              <a:t>whereby an impartial third </a:t>
            </a:r>
            <a:r>
              <a:rPr sz="2700" spc="-5" dirty="0">
                <a:latin typeface="Carlito"/>
                <a:cs typeface="Carlito"/>
              </a:rPr>
              <a:t>party  </a:t>
            </a:r>
            <a:r>
              <a:rPr sz="2700" spc="-65" dirty="0">
                <a:latin typeface="Arial"/>
                <a:cs typeface="Arial"/>
              </a:rPr>
              <a:t>adjudicator </a:t>
            </a:r>
            <a:r>
              <a:rPr sz="2700" spc="-145" dirty="0">
                <a:latin typeface="Arial"/>
                <a:cs typeface="Arial"/>
              </a:rPr>
              <a:t>decides </a:t>
            </a:r>
            <a:r>
              <a:rPr sz="2700" spc="-30" dirty="0">
                <a:latin typeface="Arial"/>
                <a:cs typeface="Arial"/>
              </a:rPr>
              <a:t>the </a:t>
            </a:r>
            <a:r>
              <a:rPr sz="2700" spc="-190" dirty="0">
                <a:latin typeface="Arial"/>
                <a:cs typeface="Arial"/>
              </a:rPr>
              <a:t>issues </a:t>
            </a:r>
            <a:r>
              <a:rPr sz="2700" spc="-80" dirty="0">
                <a:latin typeface="Arial"/>
                <a:cs typeface="Arial"/>
              </a:rPr>
              <a:t>between </a:t>
            </a:r>
            <a:r>
              <a:rPr sz="2700" spc="-35" dirty="0">
                <a:latin typeface="Arial"/>
                <a:cs typeface="Arial"/>
              </a:rPr>
              <a:t>the</a:t>
            </a:r>
            <a:r>
              <a:rPr sz="2700" spc="-340" dirty="0">
                <a:latin typeface="Arial"/>
                <a:cs typeface="Arial"/>
              </a:rPr>
              <a:t> </a:t>
            </a:r>
            <a:r>
              <a:rPr sz="2700" spc="-45" dirty="0">
                <a:latin typeface="Arial"/>
                <a:cs typeface="Arial"/>
              </a:rPr>
              <a:t>parties”.</a:t>
            </a:r>
            <a:endParaRPr sz="2700">
              <a:latin typeface="Arial"/>
              <a:cs typeface="Arial"/>
            </a:endParaRPr>
          </a:p>
          <a:p>
            <a:pPr marL="355600" indent="-342900">
              <a:lnSpc>
                <a:spcPct val="100000"/>
              </a:lnSpc>
              <a:spcBef>
                <a:spcPts val="204"/>
              </a:spcBef>
              <a:buSzPct val="88888"/>
              <a:buFont typeface="Arial"/>
              <a:buChar char="•"/>
              <a:tabLst>
                <a:tab pos="354965" algn="l"/>
                <a:tab pos="355600" algn="l"/>
              </a:tabLst>
            </a:pPr>
            <a:r>
              <a:rPr sz="2700" spc="-5" dirty="0">
                <a:latin typeface="Carlito"/>
                <a:cs typeface="Carlito"/>
              </a:rPr>
              <a:t>The </a:t>
            </a:r>
            <a:r>
              <a:rPr sz="2700" spc="-10" dirty="0">
                <a:latin typeface="Carlito"/>
                <a:cs typeface="Carlito"/>
              </a:rPr>
              <a:t>following </a:t>
            </a:r>
            <a:r>
              <a:rPr sz="2700" dirty="0">
                <a:latin typeface="Carlito"/>
                <a:cs typeface="Carlito"/>
              </a:rPr>
              <a:t>are the </a:t>
            </a:r>
            <a:r>
              <a:rPr sz="2700" spc="-5" dirty="0">
                <a:latin typeface="Carlito"/>
                <a:cs typeface="Carlito"/>
              </a:rPr>
              <a:t>characteristics of</a:t>
            </a:r>
            <a:r>
              <a:rPr sz="2700" spc="5" dirty="0">
                <a:latin typeface="Carlito"/>
                <a:cs typeface="Carlito"/>
              </a:rPr>
              <a:t> </a:t>
            </a:r>
            <a:r>
              <a:rPr sz="2700" spc="-5" dirty="0">
                <a:latin typeface="Carlito"/>
                <a:cs typeface="Carlito"/>
              </a:rPr>
              <a:t>adjudication.</a:t>
            </a:r>
            <a:endParaRPr sz="2700">
              <a:latin typeface="Carlito"/>
              <a:cs typeface="Carlito"/>
            </a:endParaRPr>
          </a:p>
          <a:p>
            <a:pPr marL="832485" lvl="1" indent="-287020">
              <a:lnSpc>
                <a:spcPct val="100000"/>
              </a:lnSpc>
              <a:spcBef>
                <a:spcPts val="455"/>
              </a:spcBef>
              <a:buFont typeface="Arial"/>
              <a:buChar char="–"/>
              <a:tabLst>
                <a:tab pos="833119" algn="l"/>
              </a:tabLst>
            </a:pPr>
            <a:r>
              <a:rPr sz="2400" dirty="0">
                <a:latin typeface="Carlito"/>
                <a:cs typeface="Carlito"/>
              </a:rPr>
              <a:t>It is a </a:t>
            </a:r>
            <a:r>
              <a:rPr sz="2400" spc="-5" dirty="0">
                <a:latin typeface="Carlito"/>
                <a:cs typeface="Carlito"/>
              </a:rPr>
              <a:t>mechanism of dispute</a:t>
            </a:r>
            <a:r>
              <a:rPr sz="2400" dirty="0">
                <a:latin typeface="Carlito"/>
                <a:cs typeface="Carlito"/>
              </a:rPr>
              <a:t> </a:t>
            </a:r>
            <a:r>
              <a:rPr sz="2400" spc="-5" dirty="0">
                <a:latin typeface="Carlito"/>
                <a:cs typeface="Carlito"/>
              </a:rPr>
              <a:t>resolution.</a:t>
            </a:r>
            <a:endParaRPr sz="2400">
              <a:latin typeface="Carlito"/>
              <a:cs typeface="Carlito"/>
            </a:endParaRPr>
          </a:p>
          <a:p>
            <a:pPr marL="832485" marR="666115" lvl="1" indent="-287020">
              <a:lnSpc>
                <a:spcPct val="105500"/>
              </a:lnSpc>
              <a:spcBef>
                <a:spcPts val="10"/>
              </a:spcBef>
              <a:buFont typeface="Arial"/>
              <a:buChar char="–"/>
              <a:tabLst>
                <a:tab pos="833119" algn="l"/>
              </a:tabLst>
            </a:pPr>
            <a:r>
              <a:rPr sz="2400" dirty="0">
                <a:latin typeface="Carlito"/>
                <a:cs typeface="Carlito"/>
              </a:rPr>
              <a:t>An </a:t>
            </a:r>
            <a:r>
              <a:rPr sz="2400" spc="-5" dirty="0">
                <a:latin typeface="Carlito"/>
                <a:cs typeface="Carlito"/>
              </a:rPr>
              <a:t>independent </a:t>
            </a:r>
            <a:r>
              <a:rPr sz="2400" dirty="0">
                <a:latin typeface="Carlito"/>
                <a:cs typeface="Carlito"/>
              </a:rPr>
              <a:t>third </a:t>
            </a:r>
            <a:r>
              <a:rPr sz="2400" spc="-5" dirty="0">
                <a:latin typeface="Carlito"/>
                <a:cs typeface="Carlito"/>
              </a:rPr>
              <a:t>party, called </a:t>
            </a:r>
            <a:r>
              <a:rPr sz="2400" dirty="0">
                <a:latin typeface="Carlito"/>
                <a:cs typeface="Carlito"/>
              </a:rPr>
              <a:t>adjudicator, awards the  </a:t>
            </a:r>
            <a:r>
              <a:rPr sz="2400" spc="-5" dirty="0">
                <a:latin typeface="Carlito"/>
                <a:cs typeface="Carlito"/>
              </a:rPr>
              <a:t>decision</a:t>
            </a:r>
            <a:endParaRPr sz="2400">
              <a:latin typeface="Carlito"/>
              <a:cs typeface="Carlito"/>
            </a:endParaRPr>
          </a:p>
          <a:p>
            <a:pPr marL="832485" marR="5080" lvl="1" indent="-287020">
              <a:lnSpc>
                <a:spcPct val="105100"/>
              </a:lnSpc>
              <a:spcBef>
                <a:spcPts val="20"/>
              </a:spcBef>
              <a:buFont typeface="Arial"/>
              <a:buChar char="–"/>
              <a:tabLst>
                <a:tab pos="833119" algn="l"/>
              </a:tabLst>
            </a:pPr>
            <a:r>
              <a:rPr sz="2400" dirty="0">
                <a:latin typeface="Carlito"/>
                <a:cs typeface="Carlito"/>
              </a:rPr>
              <a:t>Quicker and </a:t>
            </a:r>
            <a:r>
              <a:rPr sz="2400" spc="-5" dirty="0">
                <a:latin typeface="Carlito"/>
                <a:cs typeface="Carlito"/>
              </a:rPr>
              <a:t>inexpensive mechanism of dispute </a:t>
            </a:r>
            <a:r>
              <a:rPr sz="2400" dirty="0">
                <a:latin typeface="Carlito"/>
                <a:cs typeface="Carlito"/>
              </a:rPr>
              <a:t>resolution,  compared </a:t>
            </a:r>
            <a:r>
              <a:rPr sz="2400" spc="-10" dirty="0">
                <a:latin typeface="Carlito"/>
                <a:cs typeface="Carlito"/>
              </a:rPr>
              <a:t>to </a:t>
            </a:r>
            <a:r>
              <a:rPr sz="2400" dirty="0">
                <a:latin typeface="Carlito"/>
                <a:cs typeface="Carlito"/>
              </a:rPr>
              <a:t>arbitration and </a:t>
            </a:r>
            <a:r>
              <a:rPr sz="2400" spc="-5" dirty="0">
                <a:latin typeface="Carlito"/>
                <a:cs typeface="Carlito"/>
              </a:rPr>
              <a:t>litigation, normally </a:t>
            </a:r>
            <a:r>
              <a:rPr sz="2400" dirty="0">
                <a:latin typeface="Carlito"/>
                <a:cs typeface="Carlito"/>
              </a:rPr>
              <a:t>taking less than  30 </a:t>
            </a:r>
            <a:r>
              <a:rPr sz="2400" spc="-5" dirty="0">
                <a:latin typeface="Carlito"/>
                <a:cs typeface="Carlito"/>
              </a:rPr>
              <a:t>days </a:t>
            </a:r>
            <a:r>
              <a:rPr sz="2400" dirty="0">
                <a:latin typeface="Carlito"/>
                <a:cs typeface="Carlito"/>
              </a:rPr>
              <a:t>after </a:t>
            </a:r>
            <a:r>
              <a:rPr sz="2400" spc="-5" dirty="0">
                <a:latin typeface="Carlito"/>
                <a:cs typeface="Carlito"/>
              </a:rPr>
              <a:t>submission </a:t>
            </a:r>
            <a:r>
              <a:rPr sz="2400" dirty="0">
                <a:latin typeface="Carlito"/>
                <a:cs typeface="Carlito"/>
              </a:rPr>
              <a:t>all relevant</a:t>
            </a:r>
            <a:r>
              <a:rPr sz="2400" spc="-35" dirty="0">
                <a:latin typeface="Carlito"/>
                <a:cs typeface="Carlito"/>
              </a:rPr>
              <a:t> </a:t>
            </a:r>
            <a:r>
              <a:rPr sz="2400" spc="-5" dirty="0">
                <a:latin typeface="Carlito"/>
                <a:cs typeface="Carlito"/>
              </a:rPr>
              <a:t>documents.</a:t>
            </a:r>
            <a:endParaRPr sz="2400">
              <a:latin typeface="Carlito"/>
              <a:cs typeface="Carlito"/>
            </a:endParaRPr>
          </a:p>
          <a:p>
            <a:pPr lvl="1">
              <a:lnSpc>
                <a:spcPct val="100000"/>
              </a:lnSpc>
              <a:spcBef>
                <a:spcPts val="50"/>
              </a:spcBef>
              <a:buFont typeface="Arial"/>
              <a:buChar char="–"/>
            </a:pPr>
            <a:endParaRPr sz="2100">
              <a:latin typeface="Carlito"/>
              <a:cs typeface="Carlito"/>
            </a:endParaRPr>
          </a:p>
          <a:p>
            <a:pPr marL="355600" indent="-342900">
              <a:lnSpc>
                <a:spcPct val="100000"/>
              </a:lnSpc>
              <a:buSzPct val="88888"/>
              <a:buFont typeface="Arial"/>
              <a:buChar char="•"/>
              <a:tabLst>
                <a:tab pos="354965" algn="l"/>
                <a:tab pos="355600" algn="l"/>
              </a:tabLst>
            </a:pPr>
            <a:r>
              <a:rPr sz="2700" spc="-5" dirty="0">
                <a:latin typeface="Carlito"/>
                <a:cs typeface="Carlito"/>
              </a:rPr>
              <a:t>The </a:t>
            </a:r>
            <a:r>
              <a:rPr sz="2700" dirty="0">
                <a:latin typeface="Carlito"/>
                <a:cs typeface="Carlito"/>
              </a:rPr>
              <a:t>Public Works </a:t>
            </a:r>
            <a:r>
              <a:rPr sz="2700" spc="-5" dirty="0">
                <a:latin typeface="Carlito"/>
                <a:cs typeface="Carlito"/>
              </a:rPr>
              <a:t>Directive (PPD) </a:t>
            </a:r>
            <a:r>
              <a:rPr sz="2700" dirty="0">
                <a:latin typeface="Carlito"/>
                <a:cs typeface="Carlito"/>
              </a:rPr>
              <a:t>and the</a:t>
            </a:r>
            <a:r>
              <a:rPr sz="2700" spc="-20" dirty="0">
                <a:latin typeface="Carlito"/>
                <a:cs typeface="Carlito"/>
              </a:rPr>
              <a:t> </a:t>
            </a:r>
            <a:r>
              <a:rPr sz="2700" dirty="0">
                <a:latin typeface="Carlito"/>
                <a:cs typeface="Carlito"/>
              </a:rPr>
              <a:t>Public</a:t>
            </a:r>
            <a:endParaRPr sz="2700">
              <a:latin typeface="Carlito"/>
              <a:cs typeface="Carlito"/>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52705" rIns="0" bIns="0" rtlCol="0">
            <a:spAutoFit/>
          </a:bodyPr>
          <a:lstStyle/>
          <a:p>
            <a:pPr marL="354965" marR="5080" indent="-6350">
              <a:lnSpc>
                <a:spcPts val="2980"/>
              </a:lnSpc>
              <a:spcBef>
                <a:spcPts val="415"/>
              </a:spcBef>
            </a:pPr>
            <a:r>
              <a:rPr sz="2700" spc="-5" dirty="0"/>
              <a:t>Procurement Act (PPA </a:t>
            </a:r>
            <a:r>
              <a:rPr sz="2700" dirty="0"/>
              <a:t>2063, Section 58) </a:t>
            </a:r>
            <a:r>
              <a:rPr sz="2700" spc="-5" dirty="0"/>
              <a:t>have </a:t>
            </a:r>
            <a:r>
              <a:rPr sz="2700" spc="-10" dirty="0"/>
              <a:t>provisions  </a:t>
            </a:r>
            <a:r>
              <a:rPr sz="2700" dirty="0"/>
              <a:t>for </a:t>
            </a:r>
            <a:r>
              <a:rPr sz="2700" spc="-10" dirty="0"/>
              <a:t>dispute </a:t>
            </a:r>
            <a:r>
              <a:rPr sz="2700" dirty="0"/>
              <a:t>resolution through </a:t>
            </a:r>
            <a:r>
              <a:rPr sz="2700" spc="-5" dirty="0"/>
              <a:t>adjudication.</a:t>
            </a:r>
            <a:endParaRPr sz="2700"/>
          </a:p>
        </p:txBody>
      </p:sp>
      <p:sp>
        <p:nvSpPr>
          <p:cNvPr id="3" name="object 3"/>
          <p:cNvSpPr/>
          <p:nvPr/>
        </p:nvSpPr>
        <p:spPr>
          <a:xfrm>
            <a:off x="204215" y="1556258"/>
            <a:ext cx="8737600" cy="535305"/>
          </a:xfrm>
          <a:custGeom>
            <a:avLst/>
            <a:gdLst/>
            <a:ahLst/>
            <a:cxnLst/>
            <a:rect l="l" t="t" r="r" b="b"/>
            <a:pathLst>
              <a:path w="8737600" h="535305">
                <a:moveTo>
                  <a:pt x="8737092" y="0"/>
                </a:moveTo>
                <a:lnTo>
                  <a:pt x="0" y="0"/>
                </a:lnTo>
                <a:lnTo>
                  <a:pt x="0" y="534924"/>
                </a:lnTo>
                <a:lnTo>
                  <a:pt x="8737092" y="534924"/>
                </a:lnTo>
                <a:lnTo>
                  <a:pt x="8737092" y="0"/>
                </a:lnTo>
                <a:close/>
              </a:path>
            </a:pathLst>
          </a:custGeom>
          <a:solidFill>
            <a:srgbClr val="9AB5E3"/>
          </a:solidFill>
        </p:spPr>
        <p:txBody>
          <a:bodyPr wrap="square" lIns="0" tIns="0" rIns="0" bIns="0" rtlCol="0"/>
          <a:lstStyle/>
          <a:p>
            <a:endParaRPr/>
          </a:p>
        </p:txBody>
      </p:sp>
      <p:sp>
        <p:nvSpPr>
          <p:cNvPr id="4" name="object 4"/>
          <p:cNvSpPr txBox="1"/>
          <p:nvPr/>
        </p:nvSpPr>
        <p:spPr>
          <a:xfrm>
            <a:off x="763523" y="1523745"/>
            <a:ext cx="1048385" cy="513715"/>
          </a:xfrm>
          <a:prstGeom prst="rect">
            <a:avLst/>
          </a:prstGeom>
        </p:spPr>
        <p:txBody>
          <a:bodyPr vert="horz" wrap="square" lIns="0" tIns="13335" rIns="0" bIns="0" rtlCol="0">
            <a:spAutoFit/>
          </a:bodyPr>
          <a:lstStyle/>
          <a:p>
            <a:pPr>
              <a:lnSpc>
                <a:spcPct val="100000"/>
              </a:lnSpc>
              <a:spcBef>
                <a:spcPts val="105"/>
              </a:spcBef>
            </a:pPr>
            <a:r>
              <a:rPr sz="3200" dirty="0">
                <a:latin typeface="Carlito"/>
                <a:cs typeface="Carlito"/>
              </a:rPr>
              <a:t>5.</a:t>
            </a:r>
            <a:r>
              <a:rPr sz="3200" spc="-15" dirty="0">
                <a:latin typeface="Carlito"/>
                <a:cs typeface="Carlito"/>
              </a:rPr>
              <a:t>6</a:t>
            </a:r>
            <a:r>
              <a:rPr sz="3200" spc="-5" dirty="0">
                <a:latin typeface="Carlito"/>
                <a:cs typeface="Carlito"/>
              </a:rPr>
              <a:t>.5b</a:t>
            </a:r>
            <a:endParaRPr sz="3200">
              <a:latin typeface="Carlito"/>
              <a:cs typeface="Carlito"/>
            </a:endParaRPr>
          </a:p>
        </p:txBody>
      </p:sp>
      <p:sp>
        <p:nvSpPr>
          <p:cNvPr id="5" name="object 5"/>
          <p:cNvSpPr/>
          <p:nvPr/>
        </p:nvSpPr>
        <p:spPr>
          <a:xfrm>
            <a:off x="204215" y="2091258"/>
            <a:ext cx="8737600" cy="537210"/>
          </a:xfrm>
          <a:custGeom>
            <a:avLst/>
            <a:gdLst/>
            <a:ahLst/>
            <a:cxnLst/>
            <a:rect l="l" t="t" r="r" b="b"/>
            <a:pathLst>
              <a:path w="8737600" h="537210">
                <a:moveTo>
                  <a:pt x="8737092" y="0"/>
                </a:moveTo>
                <a:lnTo>
                  <a:pt x="0" y="0"/>
                </a:lnTo>
                <a:lnTo>
                  <a:pt x="0" y="536752"/>
                </a:lnTo>
                <a:lnTo>
                  <a:pt x="8737092" y="536752"/>
                </a:lnTo>
                <a:lnTo>
                  <a:pt x="8737092" y="0"/>
                </a:lnTo>
                <a:close/>
              </a:path>
            </a:pathLst>
          </a:custGeom>
          <a:solidFill>
            <a:srgbClr val="9AB5E3"/>
          </a:solidFill>
        </p:spPr>
        <p:txBody>
          <a:bodyPr wrap="square" lIns="0" tIns="0" rIns="0" bIns="0" rtlCol="0"/>
          <a:lstStyle/>
          <a:p>
            <a:endParaRPr/>
          </a:p>
        </p:txBody>
      </p:sp>
      <p:sp>
        <p:nvSpPr>
          <p:cNvPr id="6" name="object 6"/>
          <p:cNvSpPr txBox="1"/>
          <p:nvPr/>
        </p:nvSpPr>
        <p:spPr>
          <a:xfrm>
            <a:off x="2257298" y="1476730"/>
            <a:ext cx="6140450" cy="1096010"/>
          </a:xfrm>
          <a:prstGeom prst="rect">
            <a:avLst/>
          </a:prstGeom>
        </p:spPr>
        <p:txBody>
          <a:bodyPr vert="horz" wrap="square" lIns="0" tIns="12065" rIns="0" bIns="0" rtlCol="0">
            <a:spAutoFit/>
          </a:bodyPr>
          <a:lstStyle/>
          <a:p>
            <a:pPr marR="5080" indent="1419225">
              <a:lnSpc>
                <a:spcPct val="109800"/>
              </a:lnSpc>
              <a:spcBef>
                <a:spcPts val="95"/>
              </a:spcBef>
            </a:pPr>
            <a:r>
              <a:rPr sz="3200" spc="-5" dirty="0">
                <a:latin typeface="Carlito"/>
                <a:cs typeface="Carlito"/>
              </a:rPr>
              <a:t>Dispute </a:t>
            </a:r>
            <a:r>
              <a:rPr sz="3200" dirty="0">
                <a:latin typeface="Carlito"/>
                <a:cs typeface="Carlito"/>
              </a:rPr>
              <a:t>resolution</a:t>
            </a:r>
            <a:r>
              <a:rPr sz="3200" spc="-95" dirty="0">
                <a:latin typeface="Carlito"/>
                <a:cs typeface="Carlito"/>
              </a:rPr>
              <a:t> </a:t>
            </a:r>
            <a:r>
              <a:rPr sz="3200" dirty="0">
                <a:latin typeface="Carlito"/>
                <a:cs typeface="Carlito"/>
              </a:rPr>
              <a:t>methods:  adjudication and</a:t>
            </a:r>
            <a:r>
              <a:rPr sz="3200" spc="-15" dirty="0">
                <a:latin typeface="Carlito"/>
                <a:cs typeface="Carlito"/>
              </a:rPr>
              <a:t> </a:t>
            </a:r>
            <a:r>
              <a:rPr sz="3200" spc="-5" dirty="0">
                <a:latin typeface="Carlito"/>
                <a:cs typeface="Carlito"/>
              </a:rPr>
              <a:t>arbitration</a:t>
            </a:r>
            <a:endParaRPr sz="3200">
              <a:latin typeface="Carlito"/>
              <a:cs typeface="Carlito"/>
            </a:endParaRPr>
          </a:p>
        </p:txBody>
      </p:sp>
      <p:sp>
        <p:nvSpPr>
          <p:cNvPr id="7" name="object 7"/>
          <p:cNvSpPr txBox="1"/>
          <p:nvPr/>
        </p:nvSpPr>
        <p:spPr>
          <a:xfrm>
            <a:off x="145795" y="2585812"/>
            <a:ext cx="8747760" cy="3552190"/>
          </a:xfrm>
          <a:prstGeom prst="rect">
            <a:avLst/>
          </a:prstGeom>
        </p:spPr>
        <p:txBody>
          <a:bodyPr vert="horz" wrap="square" lIns="0" tIns="30480" rIns="0" bIns="0" rtlCol="0">
            <a:spAutoFit/>
          </a:bodyPr>
          <a:lstStyle/>
          <a:p>
            <a:pPr marL="12700">
              <a:lnSpc>
                <a:spcPct val="100000"/>
              </a:lnSpc>
              <a:spcBef>
                <a:spcPts val="240"/>
              </a:spcBef>
            </a:pPr>
            <a:r>
              <a:rPr sz="2000" b="1" dirty="0">
                <a:latin typeface="Carlito"/>
                <a:cs typeface="Carlito"/>
              </a:rPr>
              <a:t>Arbitration</a:t>
            </a:r>
            <a:endParaRPr sz="2000">
              <a:latin typeface="Carlito"/>
              <a:cs typeface="Carlito"/>
            </a:endParaRPr>
          </a:p>
          <a:p>
            <a:pPr marL="364490" marR="87630" indent="-342900">
              <a:lnSpc>
                <a:spcPct val="104800"/>
              </a:lnSpc>
              <a:spcBef>
                <a:spcPts val="450"/>
              </a:spcBef>
              <a:buSzPct val="120000"/>
              <a:buFont typeface="Arial"/>
              <a:buChar char="•"/>
              <a:tabLst>
                <a:tab pos="364490" algn="l"/>
                <a:tab pos="365125" algn="l"/>
              </a:tabLst>
            </a:pPr>
            <a:r>
              <a:rPr sz="2000" spc="-5" dirty="0">
                <a:latin typeface="Carlito"/>
                <a:cs typeface="Carlito"/>
              </a:rPr>
              <a:t>The </a:t>
            </a:r>
            <a:r>
              <a:rPr sz="2000" dirty="0">
                <a:latin typeface="Carlito"/>
                <a:cs typeface="Carlito"/>
              </a:rPr>
              <a:t>arbitration is a formal </a:t>
            </a:r>
            <a:r>
              <a:rPr sz="2000" spc="-5" dirty="0">
                <a:latin typeface="Carlito"/>
                <a:cs typeface="Carlito"/>
              </a:rPr>
              <a:t>mechanism of dispute resolution conducted outside </a:t>
            </a:r>
            <a:r>
              <a:rPr sz="2000" dirty="0">
                <a:latin typeface="Carlito"/>
                <a:cs typeface="Carlito"/>
              </a:rPr>
              <a:t>a  </a:t>
            </a:r>
            <a:r>
              <a:rPr sz="2000" spc="-5" dirty="0">
                <a:latin typeface="Carlito"/>
                <a:cs typeface="Carlito"/>
              </a:rPr>
              <a:t>court, </a:t>
            </a:r>
            <a:r>
              <a:rPr sz="2000" dirty="0">
                <a:latin typeface="Carlito"/>
                <a:cs typeface="Carlito"/>
              </a:rPr>
              <a:t>as </a:t>
            </a:r>
            <a:r>
              <a:rPr sz="2000" spc="-5" dirty="0">
                <a:latin typeface="Carlito"/>
                <a:cs typeface="Carlito"/>
              </a:rPr>
              <a:t>per Arbitration </a:t>
            </a:r>
            <a:r>
              <a:rPr sz="2000" dirty="0">
                <a:latin typeface="Carlito"/>
                <a:cs typeface="Carlito"/>
              </a:rPr>
              <a:t>Act 1999. </a:t>
            </a:r>
            <a:r>
              <a:rPr sz="2000" spc="-5" dirty="0">
                <a:latin typeface="Carlito"/>
                <a:cs typeface="Carlito"/>
              </a:rPr>
              <a:t>The following </a:t>
            </a:r>
            <a:r>
              <a:rPr sz="2000" dirty="0">
                <a:latin typeface="Carlito"/>
                <a:cs typeface="Carlito"/>
              </a:rPr>
              <a:t>are </a:t>
            </a:r>
            <a:r>
              <a:rPr sz="2000" spc="-5" dirty="0">
                <a:latin typeface="Carlito"/>
                <a:cs typeface="Carlito"/>
              </a:rPr>
              <a:t>the advantages of  </a:t>
            </a:r>
            <a:r>
              <a:rPr sz="2000" dirty="0">
                <a:latin typeface="Carlito"/>
                <a:cs typeface="Carlito"/>
              </a:rPr>
              <a:t>arbitration </a:t>
            </a:r>
            <a:r>
              <a:rPr sz="2000" spc="-10" dirty="0">
                <a:latin typeface="Carlito"/>
                <a:cs typeface="Carlito"/>
              </a:rPr>
              <a:t>over</a:t>
            </a:r>
            <a:r>
              <a:rPr sz="2000" spc="-5" dirty="0">
                <a:latin typeface="Carlito"/>
                <a:cs typeface="Carlito"/>
              </a:rPr>
              <a:t> </a:t>
            </a:r>
            <a:r>
              <a:rPr sz="2000" dirty="0">
                <a:latin typeface="Carlito"/>
                <a:cs typeface="Carlito"/>
              </a:rPr>
              <a:t>litigation.</a:t>
            </a:r>
            <a:endParaRPr sz="2000">
              <a:latin typeface="Carlito"/>
              <a:cs typeface="Carlito"/>
            </a:endParaRPr>
          </a:p>
          <a:p>
            <a:pPr marL="364490" indent="-343535">
              <a:lnSpc>
                <a:spcPct val="100000"/>
              </a:lnSpc>
              <a:spcBef>
                <a:spcPts val="540"/>
              </a:spcBef>
              <a:buSzPct val="120000"/>
              <a:buFont typeface="Arial"/>
              <a:buChar char="•"/>
              <a:tabLst>
                <a:tab pos="364490" algn="l"/>
                <a:tab pos="365125" algn="l"/>
              </a:tabLst>
            </a:pPr>
            <a:r>
              <a:rPr sz="2000" dirty="0">
                <a:latin typeface="Carlito"/>
                <a:cs typeface="Carlito"/>
              </a:rPr>
              <a:t>It is a </a:t>
            </a:r>
            <a:r>
              <a:rPr sz="2000" spc="-5" dirty="0">
                <a:latin typeface="Carlito"/>
                <a:cs typeface="Carlito"/>
              </a:rPr>
              <a:t>private alternative </a:t>
            </a:r>
            <a:r>
              <a:rPr sz="2000" dirty="0">
                <a:latin typeface="Carlito"/>
                <a:cs typeface="Carlito"/>
              </a:rPr>
              <a:t>to </a:t>
            </a:r>
            <a:r>
              <a:rPr sz="2000" spc="-5" dirty="0">
                <a:latin typeface="Carlito"/>
                <a:cs typeface="Carlito"/>
              </a:rPr>
              <a:t>formal </a:t>
            </a:r>
            <a:r>
              <a:rPr sz="2000" dirty="0">
                <a:latin typeface="Carlito"/>
                <a:cs typeface="Carlito"/>
              </a:rPr>
              <a:t>court </a:t>
            </a:r>
            <a:r>
              <a:rPr sz="2000" spc="-5" dirty="0">
                <a:latin typeface="Carlito"/>
                <a:cs typeface="Carlito"/>
              </a:rPr>
              <a:t>procedure: voluntary </a:t>
            </a:r>
            <a:r>
              <a:rPr sz="2000" dirty="0">
                <a:latin typeface="Carlito"/>
                <a:cs typeface="Carlito"/>
              </a:rPr>
              <a:t>in</a:t>
            </a:r>
            <a:r>
              <a:rPr sz="2000" spc="25" dirty="0">
                <a:latin typeface="Carlito"/>
                <a:cs typeface="Carlito"/>
              </a:rPr>
              <a:t> </a:t>
            </a:r>
            <a:r>
              <a:rPr sz="2000" spc="-5" dirty="0">
                <a:latin typeface="Carlito"/>
                <a:cs typeface="Carlito"/>
              </a:rPr>
              <a:t>nature</a:t>
            </a:r>
            <a:endParaRPr sz="2000">
              <a:latin typeface="Carlito"/>
              <a:cs typeface="Carlito"/>
            </a:endParaRPr>
          </a:p>
          <a:p>
            <a:pPr marL="364490" indent="-343535">
              <a:lnSpc>
                <a:spcPct val="100000"/>
              </a:lnSpc>
              <a:spcBef>
                <a:spcPts val="550"/>
              </a:spcBef>
              <a:buSzPct val="120000"/>
              <a:buFont typeface="Arial"/>
              <a:buChar char="•"/>
              <a:tabLst>
                <a:tab pos="364490" algn="l"/>
                <a:tab pos="365125" algn="l"/>
              </a:tabLst>
            </a:pPr>
            <a:r>
              <a:rPr sz="2000" spc="-5" dirty="0">
                <a:latin typeface="Carlito"/>
                <a:cs typeface="Carlito"/>
              </a:rPr>
              <a:t>The </a:t>
            </a:r>
            <a:r>
              <a:rPr sz="2000" dirty="0">
                <a:latin typeface="Carlito"/>
                <a:cs typeface="Carlito"/>
              </a:rPr>
              <a:t>arbitrators are </a:t>
            </a:r>
            <a:r>
              <a:rPr sz="2000" spc="-5" dirty="0">
                <a:latin typeface="Carlito"/>
                <a:cs typeface="Carlito"/>
              </a:rPr>
              <a:t>technical </a:t>
            </a:r>
            <a:r>
              <a:rPr sz="2000" dirty="0">
                <a:latin typeface="Carlito"/>
                <a:cs typeface="Carlito"/>
              </a:rPr>
              <a:t>experts; can </a:t>
            </a:r>
            <a:r>
              <a:rPr sz="2000" spc="-5" dirty="0">
                <a:latin typeface="Carlito"/>
                <a:cs typeface="Carlito"/>
              </a:rPr>
              <a:t>result </a:t>
            </a:r>
            <a:r>
              <a:rPr sz="2000" dirty="0">
                <a:latin typeface="Carlito"/>
                <a:cs typeface="Carlito"/>
              </a:rPr>
              <a:t>in </a:t>
            </a:r>
            <a:r>
              <a:rPr sz="2000" spc="-5" dirty="0">
                <a:latin typeface="Carlito"/>
                <a:cs typeface="Carlito"/>
              </a:rPr>
              <a:t>creative</a:t>
            </a:r>
            <a:r>
              <a:rPr sz="2000" spc="-15" dirty="0">
                <a:latin typeface="Carlito"/>
                <a:cs typeface="Carlito"/>
              </a:rPr>
              <a:t> </a:t>
            </a:r>
            <a:r>
              <a:rPr sz="2000" spc="-5" dirty="0">
                <a:latin typeface="Carlito"/>
                <a:cs typeface="Carlito"/>
              </a:rPr>
              <a:t>solutions</a:t>
            </a:r>
            <a:endParaRPr sz="2000">
              <a:latin typeface="Carlito"/>
              <a:cs typeface="Carlito"/>
            </a:endParaRPr>
          </a:p>
          <a:p>
            <a:pPr marL="364490" indent="-343535">
              <a:lnSpc>
                <a:spcPct val="100000"/>
              </a:lnSpc>
              <a:spcBef>
                <a:spcPts val="545"/>
              </a:spcBef>
              <a:buSzPct val="120000"/>
              <a:buFont typeface="Arial"/>
              <a:buChar char="•"/>
              <a:tabLst>
                <a:tab pos="364490" algn="l"/>
                <a:tab pos="365125" algn="l"/>
              </a:tabLst>
            </a:pPr>
            <a:r>
              <a:rPr sz="2000" spc="-5" dirty="0">
                <a:latin typeface="Carlito"/>
                <a:cs typeface="Carlito"/>
              </a:rPr>
              <a:t>Faster conclusion, within 120 days after submission of documents (Section</a:t>
            </a:r>
            <a:r>
              <a:rPr sz="2000" spc="45" dirty="0">
                <a:latin typeface="Carlito"/>
                <a:cs typeface="Carlito"/>
              </a:rPr>
              <a:t> </a:t>
            </a:r>
            <a:r>
              <a:rPr sz="2000" spc="-5" dirty="0">
                <a:latin typeface="Carlito"/>
                <a:cs typeface="Carlito"/>
              </a:rPr>
              <a:t>24)</a:t>
            </a:r>
            <a:endParaRPr sz="2000">
              <a:latin typeface="Carlito"/>
              <a:cs typeface="Carlito"/>
            </a:endParaRPr>
          </a:p>
          <a:p>
            <a:pPr marL="364490" indent="-343535">
              <a:lnSpc>
                <a:spcPct val="100000"/>
              </a:lnSpc>
              <a:spcBef>
                <a:spcPts val="540"/>
              </a:spcBef>
              <a:buSzPct val="120000"/>
              <a:buFont typeface="Arial"/>
              <a:buChar char="•"/>
              <a:tabLst>
                <a:tab pos="364490" algn="l"/>
                <a:tab pos="365125" algn="l"/>
              </a:tabLst>
            </a:pPr>
            <a:r>
              <a:rPr sz="2000" spc="-5" dirty="0">
                <a:latin typeface="Carlito"/>
                <a:cs typeface="Carlito"/>
              </a:rPr>
              <a:t>Less expensive</a:t>
            </a:r>
            <a:endParaRPr sz="2000">
              <a:latin typeface="Carlito"/>
              <a:cs typeface="Carlito"/>
            </a:endParaRPr>
          </a:p>
          <a:p>
            <a:pPr marL="364490" marR="5080" indent="-342900">
              <a:lnSpc>
                <a:spcPct val="104500"/>
              </a:lnSpc>
              <a:spcBef>
                <a:spcPts val="440"/>
              </a:spcBef>
              <a:buSzPct val="120000"/>
              <a:buFont typeface="Arial"/>
              <a:buChar char="•"/>
              <a:tabLst>
                <a:tab pos="364490" algn="l"/>
                <a:tab pos="365125" algn="l"/>
              </a:tabLst>
            </a:pPr>
            <a:r>
              <a:rPr sz="2000" dirty="0">
                <a:latin typeface="Carlito"/>
                <a:cs typeface="Carlito"/>
              </a:rPr>
              <a:t>No </a:t>
            </a:r>
            <a:r>
              <a:rPr sz="2000" spc="-5" dirty="0">
                <a:latin typeface="Carlito"/>
                <a:cs typeface="Carlito"/>
              </a:rPr>
              <a:t>public hearing, so </a:t>
            </a:r>
            <a:r>
              <a:rPr sz="2000" dirty="0">
                <a:latin typeface="Carlito"/>
                <a:cs typeface="Carlito"/>
              </a:rPr>
              <a:t>low </a:t>
            </a:r>
            <a:r>
              <a:rPr sz="2000" spc="-5" dirty="0">
                <a:latin typeface="Carlito"/>
                <a:cs typeface="Carlito"/>
              </a:rPr>
              <a:t>publicity and less stress (which is normally preferred by  </a:t>
            </a:r>
            <a:r>
              <a:rPr sz="2000" dirty="0">
                <a:latin typeface="Carlito"/>
                <a:cs typeface="Carlito"/>
              </a:rPr>
              <a:t>the</a:t>
            </a:r>
            <a:r>
              <a:rPr sz="2000" spc="-5" dirty="0">
                <a:latin typeface="Carlito"/>
                <a:cs typeface="Carlito"/>
              </a:rPr>
              <a:t> parties)</a:t>
            </a:r>
            <a:endParaRPr sz="2000">
              <a:latin typeface="Carlito"/>
              <a:cs typeface="Carlito"/>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54939" y="745711"/>
            <a:ext cx="8761730" cy="2875915"/>
          </a:xfrm>
          <a:prstGeom prst="rect">
            <a:avLst/>
          </a:prstGeom>
        </p:spPr>
        <p:txBody>
          <a:bodyPr vert="horz" wrap="square" lIns="0" tIns="29209" rIns="0" bIns="0" rtlCol="0">
            <a:spAutoFit/>
          </a:bodyPr>
          <a:lstStyle/>
          <a:p>
            <a:pPr marL="355600" indent="-342900">
              <a:lnSpc>
                <a:spcPct val="100000"/>
              </a:lnSpc>
              <a:spcBef>
                <a:spcPts val="229"/>
              </a:spcBef>
              <a:buSzPct val="120000"/>
              <a:buFont typeface="Arial"/>
              <a:buChar char="•"/>
              <a:tabLst>
                <a:tab pos="354965" algn="l"/>
                <a:tab pos="355600" algn="l"/>
              </a:tabLst>
            </a:pPr>
            <a:r>
              <a:rPr sz="2000" spc="-5" dirty="0">
                <a:latin typeface="Carlito"/>
                <a:cs typeface="Carlito"/>
              </a:rPr>
              <a:t>Less confrontational and formal, hence more convenient </a:t>
            </a:r>
            <a:r>
              <a:rPr sz="2000" dirty="0">
                <a:latin typeface="Carlito"/>
                <a:cs typeface="Carlito"/>
              </a:rPr>
              <a:t>to the parties </a:t>
            </a:r>
            <a:r>
              <a:rPr sz="2000" spc="-5" dirty="0">
                <a:latin typeface="Carlito"/>
                <a:cs typeface="Carlito"/>
              </a:rPr>
              <a:t>of</a:t>
            </a:r>
            <a:r>
              <a:rPr sz="2000" spc="85" dirty="0">
                <a:latin typeface="Carlito"/>
                <a:cs typeface="Carlito"/>
              </a:rPr>
              <a:t> </a:t>
            </a:r>
            <a:r>
              <a:rPr sz="2000" spc="-5" dirty="0">
                <a:latin typeface="Carlito"/>
                <a:cs typeface="Carlito"/>
              </a:rPr>
              <a:t>dispute</a:t>
            </a:r>
            <a:endParaRPr sz="2000">
              <a:latin typeface="Carlito"/>
              <a:cs typeface="Carlito"/>
            </a:endParaRPr>
          </a:p>
          <a:p>
            <a:pPr marL="355600" indent="-342900">
              <a:lnSpc>
                <a:spcPct val="100000"/>
              </a:lnSpc>
              <a:spcBef>
                <a:spcPts val="550"/>
              </a:spcBef>
              <a:buSzPct val="120000"/>
              <a:buFont typeface="Arial"/>
              <a:buChar char="•"/>
              <a:tabLst>
                <a:tab pos="354965" algn="l"/>
                <a:tab pos="355600" algn="l"/>
              </a:tabLst>
            </a:pPr>
            <a:r>
              <a:rPr sz="2000" spc="-5" dirty="0">
                <a:latin typeface="Carlito"/>
                <a:cs typeface="Carlito"/>
              </a:rPr>
              <a:t>Can appeal </a:t>
            </a:r>
            <a:r>
              <a:rPr sz="2000" dirty="0">
                <a:latin typeface="Carlito"/>
                <a:cs typeface="Carlito"/>
              </a:rPr>
              <a:t>against </a:t>
            </a:r>
            <a:r>
              <a:rPr sz="2000" spc="-5" dirty="0">
                <a:latin typeface="Carlito"/>
                <a:cs typeface="Carlito"/>
              </a:rPr>
              <a:t>decision </a:t>
            </a:r>
            <a:r>
              <a:rPr sz="2000" spc="-10" dirty="0">
                <a:latin typeface="Carlito"/>
                <a:cs typeface="Carlito"/>
              </a:rPr>
              <a:t>in </a:t>
            </a:r>
            <a:r>
              <a:rPr sz="2000" spc="-5" dirty="0">
                <a:latin typeface="Carlito"/>
                <a:cs typeface="Carlito"/>
              </a:rPr>
              <a:t>Appellate Court </a:t>
            </a:r>
            <a:r>
              <a:rPr sz="2000" dirty="0">
                <a:latin typeface="Carlito"/>
                <a:cs typeface="Carlito"/>
              </a:rPr>
              <a:t>within </a:t>
            </a:r>
            <a:r>
              <a:rPr sz="2000" spc="-5" dirty="0">
                <a:latin typeface="Carlito"/>
                <a:cs typeface="Carlito"/>
              </a:rPr>
              <a:t>15 days (Section</a:t>
            </a:r>
            <a:r>
              <a:rPr sz="2000" spc="30" dirty="0">
                <a:latin typeface="Carlito"/>
                <a:cs typeface="Carlito"/>
              </a:rPr>
              <a:t> </a:t>
            </a:r>
            <a:r>
              <a:rPr sz="2000" dirty="0">
                <a:latin typeface="Carlito"/>
                <a:cs typeface="Carlito"/>
              </a:rPr>
              <a:t>21-2)</a:t>
            </a:r>
            <a:endParaRPr sz="2000">
              <a:latin typeface="Carlito"/>
              <a:cs typeface="Carlito"/>
            </a:endParaRPr>
          </a:p>
          <a:p>
            <a:pPr marL="355600" marR="24130" indent="-342900">
              <a:lnSpc>
                <a:spcPct val="104700"/>
              </a:lnSpc>
              <a:spcBef>
                <a:spcPts val="1880"/>
              </a:spcBef>
              <a:buSzPct val="120000"/>
              <a:buFont typeface="Arial"/>
              <a:buChar char="•"/>
              <a:tabLst>
                <a:tab pos="354965" algn="l"/>
                <a:tab pos="355600" algn="l"/>
              </a:tabLst>
            </a:pPr>
            <a:r>
              <a:rPr sz="2000" spc="-5" dirty="0">
                <a:latin typeface="Carlito"/>
                <a:cs typeface="Carlito"/>
              </a:rPr>
              <a:t>The PPA 2063 has recognized </a:t>
            </a:r>
            <a:r>
              <a:rPr sz="2000" dirty="0">
                <a:latin typeface="Carlito"/>
                <a:cs typeface="Carlito"/>
              </a:rPr>
              <a:t>arbitration as a means </a:t>
            </a:r>
            <a:r>
              <a:rPr sz="2000" spc="-5" dirty="0">
                <a:latin typeface="Carlito"/>
                <a:cs typeface="Carlito"/>
              </a:rPr>
              <a:t>of dispute resolution.  </a:t>
            </a:r>
            <a:r>
              <a:rPr sz="2000" dirty="0">
                <a:latin typeface="Carlito"/>
                <a:cs typeface="Carlito"/>
              </a:rPr>
              <a:t>Arbitration Act 1999 </a:t>
            </a:r>
            <a:r>
              <a:rPr sz="2000" spc="-5" dirty="0">
                <a:latin typeface="Carlito"/>
                <a:cs typeface="Carlito"/>
              </a:rPr>
              <a:t>(Section 17) governs </a:t>
            </a:r>
            <a:r>
              <a:rPr sz="2000" dirty="0">
                <a:latin typeface="Carlito"/>
                <a:cs typeface="Carlito"/>
              </a:rPr>
              <a:t>the </a:t>
            </a:r>
            <a:r>
              <a:rPr sz="2000" spc="-5" dirty="0">
                <a:latin typeface="Carlito"/>
                <a:cs typeface="Carlito"/>
              </a:rPr>
              <a:t>arbitration procedure </a:t>
            </a:r>
            <a:r>
              <a:rPr sz="2000" dirty="0">
                <a:latin typeface="Carlito"/>
                <a:cs typeface="Carlito"/>
              </a:rPr>
              <a:t>in </a:t>
            </a:r>
            <a:r>
              <a:rPr sz="2000" spc="-5" dirty="0">
                <a:latin typeface="Carlito"/>
                <a:cs typeface="Carlito"/>
              </a:rPr>
              <a:t>Nepal. The  </a:t>
            </a:r>
            <a:r>
              <a:rPr sz="2000" dirty="0">
                <a:latin typeface="Carlito"/>
                <a:cs typeface="Carlito"/>
              </a:rPr>
              <a:t>Nepal </a:t>
            </a:r>
            <a:r>
              <a:rPr sz="2000" spc="-5" dirty="0">
                <a:latin typeface="Carlito"/>
                <a:cs typeface="Carlito"/>
              </a:rPr>
              <a:t>Arbitration Council 1991 has been providing arbitration services </a:t>
            </a:r>
            <a:r>
              <a:rPr sz="2000" dirty="0">
                <a:latin typeface="Carlito"/>
                <a:cs typeface="Carlito"/>
              </a:rPr>
              <a:t>in Nepal.  </a:t>
            </a:r>
            <a:r>
              <a:rPr sz="2000" spc="-5" dirty="0">
                <a:latin typeface="Carlito"/>
                <a:cs typeface="Carlito"/>
              </a:rPr>
              <a:t>However, </a:t>
            </a:r>
            <a:r>
              <a:rPr sz="2000" dirty="0">
                <a:latin typeface="Carlito"/>
                <a:cs typeface="Carlito"/>
              </a:rPr>
              <a:t>in </a:t>
            </a:r>
            <a:r>
              <a:rPr sz="2000" spc="-5" dirty="0">
                <a:latin typeface="Carlito"/>
                <a:cs typeface="Carlito"/>
              </a:rPr>
              <a:t>Nepal, </a:t>
            </a:r>
            <a:r>
              <a:rPr sz="2000" dirty="0">
                <a:latin typeface="Carlito"/>
                <a:cs typeface="Carlito"/>
              </a:rPr>
              <a:t>most </a:t>
            </a:r>
            <a:r>
              <a:rPr sz="2000" spc="-10" dirty="0">
                <a:latin typeface="Carlito"/>
                <a:cs typeface="Carlito"/>
              </a:rPr>
              <a:t>of </a:t>
            </a:r>
            <a:r>
              <a:rPr sz="2000" spc="-5" dirty="0">
                <a:latin typeface="Carlito"/>
                <a:cs typeface="Carlito"/>
              </a:rPr>
              <a:t>the disputes </a:t>
            </a:r>
            <a:r>
              <a:rPr sz="2000" dirty="0">
                <a:latin typeface="Carlito"/>
                <a:cs typeface="Carlito"/>
              </a:rPr>
              <a:t>go to </a:t>
            </a:r>
            <a:r>
              <a:rPr sz="2000" spc="-5" dirty="0">
                <a:latin typeface="Carlito"/>
                <a:cs typeface="Carlito"/>
              </a:rPr>
              <a:t>court, or settled out of court  </a:t>
            </a:r>
            <a:r>
              <a:rPr sz="2000" dirty="0">
                <a:latin typeface="Carlito"/>
                <a:cs typeface="Carlito"/>
              </a:rPr>
              <a:t>through </a:t>
            </a:r>
            <a:r>
              <a:rPr sz="2000" spc="-5" dirty="0">
                <a:latin typeface="Carlito"/>
                <a:cs typeface="Carlito"/>
              </a:rPr>
              <a:t>mutual consent, even </a:t>
            </a:r>
            <a:r>
              <a:rPr sz="2000" dirty="0">
                <a:latin typeface="Carlito"/>
                <a:cs typeface="Carlito"/>
              </a:rPr>
              <a:t>after </a:t>
            </a:r>
            <a:r>
              <a:rPr sz="2000" spc="-10" dirty="0">
                <a:latin typeface="Carlito"/>
                <a:cs typeface="Carlito"/>
              </a:rPr>
              <a:t>a</a:t>
            </a:r>
            <a:r>
              <a:rPr sz="2000" spc="-10" dirty="0">
                <a:latin typeface="Arial"/>
                <a:cs typeface="Arial"/>
              </a:rPr>
              <a:t>rbitration, </a:t>
            </a:r>
            <a:r>
              <a:rPr sz="2000" spc="-80" dirty="0">
                <a:latin typeface="Arial"/>
                <a:cs typeface="Arial"/>
              </a:rPr>
              <a:t>by </a:t>
            </a:r>
            <a:r>
              <a:rPr sz="2000" spc="-65" dirty="0">
                <a:latin typeface="Arial"/>
                <a:cs typeface="Arial"/>
              </a:rPr>
              <a:t>ignoring </a:t>
            </a:r>
            <a:r>
              <a:rPr sz="2000" spc="-25" dirty="0">
                <a:latin typeface="Arial"/>
                <a:cs typeface="Arial"/>
              </a:rPr>
              <a:t>the arbitrators’  </a:t>
            </a:r>
            <a:r>
              <a:rPr sz="2000" spc="-5" dirty="0">
                <a:latin typeface="Carlito"/>
                <a:cs typeface="Carlito"/>
              </a:rPr>
              <a:t>decisions.</a:t>
            </a:r>
            <a:endParaRPr sz="2000">
              <a:latin typeface="Carlito"/>
              <a:cs typeface="Carlito"/>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780923"/>
            <a:ext cx="9144000" cy="6077585"/>
            <a:chOff x="0" y="780923"/>
            <a:chExt cx="9144000" cy="6077585"/>
          </a:xfrm>
        </p:grpSpPr>
        <p:sp>
          <p:nvSpPr>
            <p:cNvPr id="3" name="object 3"/>
            <p:cNvSpPr/>
            <p:nvPr/>
          </p:nvSpPr>
          <p:spPr>
            <a:xfrm>
              <a:off x="0" y="787399"/>
              <a:ext cx="9144000" cy="1406525"/>
            </a:xfrm>
            <a:custGeom>
              <a:avLst/>
              <a:gdLst/>
              <a:ahLst/>
              <a:cxnLst/>
              <a:rect l="l" t="t" r="r" b="b"/>
              <a:pathLst>
                <a:path w="9144000" h="1406525">
                  <a:moveTo>
                    <a:pt x="9144000" y="0"/>
                  </a:moveTo>
                  <a:lnTo>
                    <a:pt x="4914773" y="0"/>
                  </a:lnTo>
                  <a:lnTo>
                    <a:pt x="0" y="0"/>
                  </a:lnTo>
                  <a:lnTo>
                    <a:pt x="0" y="468757"/>
                  </a:lnTo>
                  <a:lnTo>
                    <a:pt x="0" y="468884"/>
                  </a:lnTo>
                  <a:lnTo>
                    <a:pt x="0" y="1406525"/>
                  </a:lnTo>
                  <a:lnTo>
                    <a:pt x="4914773" y="1406525"/>
                  </a:lnTo>
                  <a:lnTo>
                    <a:pt x="4914773" y="468884"/>
                  </a:lnTo>
                  <a:lnTo>
                    <a:pt x="9144000" y="468884"/>
                  </a:lnTo>
                  <a:lnTo>
                    <a:pt x="9144000" y="0"/>
                  </a:lnTo>
                  <a:close/>
                </a:path>
              </a:pathLst>
            </a:custGeom>
            <a:solidFill>
              <a:srgbClr val="4F81BC"/>
            </a:solidFill>
          </p:spPr>
          <p:txBody>
            <a:bodyPr wrap="square" lIns="0" tIns="0" rIns="0" bIns="0" rtlCol="0"/>
            <a:lstStyle/>
            <a:p>
              <a:endParaRPr/>
            </a:p>
          </p:txBody>
        </p:sp>
        <p:sp>
          <p:nvSpPr>
            <p:cNvPr id="4" name="object 4"/>
            <p:cNvSpPr/>
            <p:nvPr/>
          </p:nvSpPr>
          <p:spPr>
            <a:xfrm>
              <a:off x="4914772" y="1256156"/>
              <a:ext cx="4229735" cy="937894"/>
            </a:xfrm>
            <a:custGeom>
              <a:avLst/>
              <a:gdLst/>
              <a:ahLst/>
              <a:cxnLst/>
              <a:rect l="l" t="t" r="r" b="b"/>
              <a:pathLst>
                <a:path w="4229734" h="937894">
                  <a:moveTo>
                    <a:pt x="4229227" y="0"/>
                  </a:moveTo>
                  <a:lnTo>
                    <a:pt x="0" y="0"/>
                  </a:lnTo>
                  <a:lnTo>
                    <a:pt x="0" y="937767"/>
                  </a:lnTo>
                  <a:lnTo>
                    <a:pt x="4229227" y="937767"/>
                  </a:lnTo>
                  <a:lnTo>
                    <a:pt x="4229227" y="0"/>
                  </a:lnTo>
                  <a:close/>
                </a:path>
              </a:pathLst>
            </a:custGeom>
            <a:solidFill>
              <a:srgbClr val="D0D7E8"/>
            </a:solidFill>
          </p:spPr>
          <p:txBody>
            <a:bodyPr wrap="square" lIns="0" tIns="0" rIns="0" bIns="0" rtlCol="0"/>
            <a:lstStyle/>
            <a:p>
              <a:endParaRPr/>
            </a:p>
          </p:txBody>
        </p:sp>
        <p:sp>
          <p:nvSpPr>
            <p:cNvPr id="5" name="object 5"/>
            <p:cNvSpPr/>
            <p:nvPr/>
          </p:nvSpPr>
          <p:spPr>
            <a:xfrm>
              <a:off x="0" y="2194051"/>
              <a:ext cx="4914900" cy="469265"/>
            </a:xfrm>
            <a:custGeom>
              <a:avLst/>
              <a:gdLst/>
              <a:ahLst/>
              <a:cxnLst/>
              <a:rect l="l" t="t" r="r" b="b"/>
              <a:pathLst>
                <a:path w="4914900" h="469264">
                  <a:moveTo>
                    <a:pt x="4914773" y="0"/>
                  </a:moveTo>
                  <a:lnTo>
                    <a:pt x="0" y="0"/>
                  </a:lnTo>
                  <a:lnTo>
                    <a:pt x="0" y="468884"/>
                  </a:lnTo>
                  <a:lnTo>
                    <a:pt x="4914773" y="468884"/>
                  </a:lnTo>
                  <a:lnTo>
                    <a:pt x="4914773" y="0"/>
                  </a:lnTo>
                  <a:close/>
                </a:path>
              </a:pathLst>
            </a:custGeom>
            <a:solidFill>
              <a:srgbClr val="4F81BC"/>
            </a:solidFill>
          </p:spPr>
          <p:txBody>
            <a:bodyPr wrap="square" lIns="0" tIns="0" rIns="0" bIns="0" rtlCol="0"/>
            <a:lstStyle/>
            <a:p>
              <a:endParaRPr/>
            </a:p>
          </p:txBody>
        </p:sp>
        <p:sp>
          <p:nvSpPr>
            <p:cNvPr id="6" name="object 6"/>
            <p:cNvSpPr/>
            <p:nvPr/>
          </p:nvSpPr>
          <p:spPr>
            <a:xfrm>
              <a:off x="4914772" y="2194051"/>
              <a:ext cx="4229735" cy="469265"/>
            </a:xfrm>
            <a:custGeom>
              <a:avLst/>
              <a:gdLst/>
              <a:ahLst/>
              <a:cxnLst/>
              <a:rect l="l" t="t" r="r" b="b"/>
              <a:pathLst>
                <a:path w="4229734" h="469264">
                  <a:moveTo>
                    <a:pt x="4229227" y="0"/>
                  </a:moveTo>
                  <a:lnTo>
                    <a:pt x="0" y="0"/>
                  </a:lnTo>
                  <a:lnTo>
                    <a:pt x="0" y="468884"/>
                  </a:lnTo>
                  <a:lnTo>
                    <a:pt x="4229227" y="468884"/>
                  </a:lnTo>
                  <a:lnTo>
                    <a:pt x="4229227" y="0"/>
                  </a:lnTo>
                  <a:close/>
                </a:path>
              </a:pathLst>
            </a:custGeom>
            <a:solidFill>
              <a:srgbClr val="E9ECF4"/>
            </a:solidFill>
          </p:spPr>
          <p:txBody>
            <a:bodyPr wrap="square" lIns="0" tIns="0" rIns="0" bIns="0" rtlCol="0"/>
            <a:lstStyle/>
            <a:p>
              <a:endParaRPr/>
            </a:p>
          </p:txBody>
        </p:sp>
        <p:sp>
          <p:nvSpPr>
            <p:cNvPr id="7" name="object 7"/>
            <p:cNvSpPr/>
            <p:nvPr/>
          </p:nvSpPr>
          <p:spPr>
            <a:xfrm>
              <a:off x="0" y="2662936"/>
              <a:ext cx="4914900" cy="609600"/>
            </a:xfrm>
            <a:custGeom>
              <a:avLst/>
              <a:gdLst/>
              <a:ahLst/>
              <a:cxnLst/>
              <a:rect l="l" t="t" r="r" b="b"/>
              <a:pathLst>
                <a:path w="4914900" h="609600">
                  <a:moveTo>
                    <a:pt x="4914773" y="0"/>
                  </a:moveTo>
                  <a:lnTo>
                    <a:pt x="0" y="0"/>
                  </a:lnTo>
                  <a:lnTo>
                    <a:pt x="0" y="609600"/>
                  </a:lnTo>
                  <a:lnTo>
                    <a:pt x="4914773" y="609600"/>
                  </a:lnTo>
                  <a:lnTo>
                    <a:pt x="4914773" y="0"/>
                  </a:lnTo>
                  <a:close/>
                </a:path>
              </a:pathLst>
            </a:custGeom>
            <a:solidFill>
              <a:srgbClr val="4F81BC"/>
            </a:solidFill>
          </p:spPr>
          <p:txBody>
            <a:bodyPr wrap="square" lIns="0" tIns="0" rIns="0" bIns="0" rtlCol="0"/>
            <a:lstStyle/>
            <a:p>
              <a:endParaRPr/>
            </a:p>
          </p:txBody>
        </p:sp>
        <p:sp>
          <p:nvSpPr>
            <p:cNvPr id="8" name="object 8"/>
            <p:cNvSpPr/>
            <p:nvPr/>
          </p:nvSpPr>
          <p:spPr>
            <a:xfrm>
              <a:off x="4914772" y="2662936"/>
              <a:ext cx="4229735" cy="609600"/>
            </a:xfrm>
            <a:custGeom>
              <a:avLst/>
              <a:gdLst/>
              <a:ahLst/>
              <a:cxnLst/>
              <a:rect l="l" t="t" r="r" b="b"/>
              <a:pathLst>
                <a:path w="4229734" h="609600">
                  <a:moveTo>
                    <a:pt x="4229227" y="0"/>
                  </a:moveTo>
                  <a:lnTo>
                    <a:pt x="0" y="0"/>
                  </a:lnTo>
                  <a:lnTo>
                    <a:pt x="0" y="609600"/>
                  </a:lnTo>
                  <a:lnTo>
                    <a:pt x="4229227" y="609600"/>
                  </a:lnTo>
                  <a:lnTo>
                    <a:pt x="4229227" y="0"/>
                  </a:lnTo>
                  <a:close/>
                </a:path>
              </a:pathLst>
            </a:custGeom>
            <a:solidFill>
              <a:srgbClr val="D0D7E8"/>
            </a:solidFill>
          </p:spPr>
          <p:txBody>
            <a:bodyPr wrap="square" lIns="0" tIns="0" rIns="0" bIns="0" rtlCol="0"/>
            <a:lstStyle/>
            <a:p>
              <a:endParaRPr/>
            </a:p>
          </p:txBody>
        </p:sp>
        <p:sp>
          <p:nvSpPr>
            <p:cNvPr id="9" name="object 9"/>
            <p:cNvSpPr/>
            <p:nvPr/>
          </p:nvSpPr>
          <p:spPr>
            <a:xfrm>
              <a:off x="0" y="3272408"/>
              <a:ext cx="4914900" cy="937894"/>
            </a:xfrm>
            <a:custGeom>
              <a:avLst/>
              <a:gdLst/>
              <a:ahLst/>
              <a:cxnLst/>
              <a:rect l="l" t="t" r="r" b="b"/>
              <a:pathLst>
                <a:path w="4914900" h="937895">
                  <a:moveTo>
                    <a:pt x="4914773" y="0"/>
                  </a:moveTo>
                  <a:lnTo>
                    <a:pt x="0" y="0"/>
                  </a:lnTo>
                  <a:lnTo>
                    <a:pt x="0" y="937767"/>
                  </a:lnTo>
                  <a:lnTo>
                    <a:pt x="4914773" y="937767"/>
                  </a:lnTo>
                  <a:lnTo>
                    <a:pt x="4914773" y="0"/>
                  </a:lnTo>
                  <a:close/>
                </a:path>
              </a:pathLst>
            </a:custGeom>
            <a:solidFill>
              <a:srgbClr val="4F81BC"/>
            </a:solidFill>
          </p:spPr>
          <p:txBody>
            <a:bodyPr wrap="square" lIns="0" tIns="0" rIns="0" bIns="0" rtlCol="0"/>
            <a:lstStyle/>
            <a:p>
              <a:endParaRPr/>
            </a:p>
          </p:txBody>
        </p:sp>
        <p:sp>
          <p:nvSpPr>
            <p:cNvPr id="10" name="object 10"/>
            <p:cNvSpPr/>
            <p:nvPr/>
          </p:nvSpPr>
          <p:spPr>
            <a:xfrm>
              <a:off x="4914772" y="3272408"/>
              <a:ext cx="4229735" cy="937894"/>
            </a:xfrm>
            <a:custGeom>
              <a:avLst/>
              <a:gdLst/>
              <a:ahLst/>
              <a:cxnLst/>
              <a:rect l="l" t="t" r="r" b="b"/>
              <a:pathLst>
                <a:path w="4229734" h="937895">
                  <a:moveTo>
                    <a:pt x="4229227" y="0"/>
                  </a:moveTo>
                  <a:lnTo>
                    <a:pt x="0" y="0"/>
                  </a:lnTo>
                  <a:lnTo>
                    <a:pt x="0" y="937767"/>
                  </a:lnTo>
                  <a:lnTo>
                    <a:pt x="4229227" y="937767"/>
                  </a:lnTo>
                  <a:lnTo>
                    <a:pt x="4229227" y="0"/>
                  </a:lnTo>
                  <a:close/>
                </a:path>
              </a:pathLst>
            </a:custGeom>
            <a:solidFill>
              <a:srgbClr val="E9ECF4"/>
            </a:solidFill>
          </p:spPr>
          <p:txBody>
            <a:bodyPr wrap="square" lIns="0" tIns="0" rIns="0" bIns="0" rtlCol="0"/>
            <a:lstStyle/>
            <a:p>
              <a:endParaRPr/>
            </a:p>
          </p:txBody>
        </p:sp>
        <p:sp>
          <p:nvSpPr>
            <p:cNvPr id="11" name="object 11"/>
            <p:cNvSpPr/>
            <p:nvPr/>
          </p:nvSpPr>
          <p:spPr>
            <a:xfrm>
              <a:off x="0" y="4210176"/>
              <a:ext cx="4914900" cy="2647950"/>
            </a:xfrm>
            <a:custGeom>
              <a:avLst/>
              <a:gdLst/>
              <a:ahLst/>
              <a:cxnLst/>
              <a:rect l="l" t="t" r="r" b="b"/>
              <a:pathLst>
                <a:path w="4914900" h="2647950">
                  <a:moveTo>
                    <a:pt x="0" y="0"/>
                  </a:moveTo>
                  <a:lnTo>
                    <a:pt x="4914773" y="0"/>
                  </a:lnTo>
                  <a:lnTo>
                    <a:pt x="4914773" y="2647819"/>
                  </a:lnTo>
                  <a:lnTo>
                    <a:pt x="0" y="2647819"/>
                  </a:lnTo>
                  <a:lnTo>
                    <a:pt x="0" y="0"/>
                  </a:lnTo>
                  <a:close/>
                </a:path>
              </a:pathLst>
            </a:custGeom>
            <a:solidFill>
              <a:srgbClr val="4F81BC"/>
            </a:solidFill>
          </p:spPr>
          <p:txBody>
            <a:bodyPr wrap="square" lIns="0" tIns="0" rIns="0" bIns="0" rtlCol="0"/>
            <a:lstStyle/>
            <a:p>
              <a:endParaRPr/>
            </a:p>
          </p:txBody>
        </p:sp>
        <p:sp>
          <p:nvSpPr>
            <p:cNvPr id="12" name="object 12"/>
            <p:cNvSpPr/>
            <p:nvPr/>
          </p:nvSpPr>
          <p:spPr>
            <a:xfrm>
              <a:off x="4914772" y="4210176"/>
              <a:ext cx="4229735" cy="2647950"/>
            </a:xfrm>
            <a:custGeom>
              <a:avLst/>
              <a:gdLst/>
              <a:ahLst/>
              <a:cxnLst/>
              <a:rect l="l" t="t" r="r" b="b"/>
              <a:pathLst>
                <a:path w="4229734" h="2647950">
                  <a:moveTo>
                    <a:pt x="0" y="0"/>
                  </a:moveTo>
                  <a:lnTo>
                    <a:pt x="4229226" y="0"/>
                  </a:lnTo>
                  <a:lnTo>
                    <a:pt x="4229226" y="2647819"/>
                  </a:lnTo>
                  <a:lnTo>
                    <a:pt x="0" y="2647819"/>
                  </a:lnTo>
                  <a:lnTo>
                    <a:pt x="0" y="0"/>
                  </a:lnTo>
                  <a:close/>
                </a:path>
              </a:pathLst>
            </a:custGeom>
            <a:solidFill>
              <a:srgbClr val="D0D7E8"/>
            </a:solidFill>
          </p:spPr>
          <p:txBody>
            <a:bodyPr wrap="square" lIns="0" tIns="0" rIns="0" bIns="0" rtlCol="0"/>
            <a:lstStyle/>
            <a:p>
              <a:endParaRPr/>
            </a:p>
          </p:txBody>
        </p:sp>
        <p:sp>
          <p:nvSpPr>
            <p:cNvPr id="13" name="object 13"/>
            <p:cNvSpPr/>
            <p:nvPr/>
          </p:nvSpPr>
          <p:spPr>
            <a:xfrm>
              <a:off x="4908422" y="780923"/>
              <a:ext cx="12700" cy="6077585"/>
            </a:xfrm>
            <a:custGeom>
              <a:avLst/>
              <a:gdLst/>
              <a:ahLst/>
              <a:cxnLst/>
              <a:rect l="l" t="t" r="r" b="b"/>
              <a:pathLst>
                <a:path w="12700" h="6077584">
                  <a:moveTo>
                    <a:pt x="12700" y="0"/>
                  </a:moveTo>
                  <a:lnTo>
                    <a:pt x="0" y="0"/>
                  </a:lnTo>
                  <a:lnTo>
                    <a:pt x="0" y="6077074"/>
                  </a:lnTo>
                  <a:lnTo>
                    <a:pt x="12700" y="6077074"/>
                  </a:lnTo>
                  <a:lnTo>
                    <a:pt x="12700" y="0"/>
                  </a:lnTo>
                  <a:close/>
                </a:path>
              </a:pathLst>
            </a:custGeom>
            <a:solidFill>
              <a:srgbClr val="FFFFFF"/>
            </a:solidFill>
          </p:spPr>
          <p:txBody>
            <a:bodyPr wrap="square" lIns="0" tIns="0" rIns="0" bIns="0" rtlCol="0"/>
            <a:lstStyle/>
            <a:p>
              <a:endParaRPr/>
            </a:p>
          </p:txBody>
        </p:sp>
        <p:sp>
          <p:nvSpPr>
            <p:cNvPr id="14" name="object 14"/>
            <p:cNvSpPr/>
            <p:nvPr/>
          </p:nvSpPr>
          <p:spPr>
            <a:xfrm>
              <a:off x="0" y="1256284"/>
              <a:ext cx="9144000" cy="0"/>
            </a:xfrm>
            <a:custGeom>
              <a:avLst/>
              <a:gdLst/>
              <a:ahLst/>
              <a:cxnLst/>
              <a:rect l="l" t="t" r="r" b="b"/>
              <a:pathLst>
                <a:path w="9144000">
                  <a:moveTo>
                    <a:pt x="9144000" y="0"/>
                  </a:moveTo>
                  <a:lnTo>
                    <a:pt x="0" y="0"/>
                  </a:lnTo>
                </a:path>
              </a:pathLst>
            </a:custGeom>
            <a:ln w="38100">
              <a:solidFill>
                <a:srgbClr val="FFFFFF"/>
              </a:solidFill>
            </a:ln>
          </p:spPr>
          <p:txBody>
            <a:bodyPr wrap="square" lIns="0" tIns="0" rIns="0" bIns="0" rtlCol="0"/>
            <a:lstStyle/>
            <a:p>
              <a:endParaRPr/>
            </a:p>
          </p:txBody>
        </p:sp>
        <p:sp>
          <p:nvSpPr>
            <p:cNvPr id="15" name="object 15"/>
            <p:cNvSpPr/>
            <p:nvPr/>
          </p:nvSpPr>
          <p:spPr>
            <a:xfrm>
              <a:off x="0" y="2193925"/>
              <a:ext cx="9144000" cy="2016760"/>
            </a:xfrm>
            <a:custGeom>
              <a:avLst/>
              <a:gdLst/>
              <a:ahLst/>
              <a:cxnLst/>
              <a:rect l="l" t="t" r="r" b="b"/>
              <a:pathLst>
                <a:path w="9144000" h="2016760">
                  <a:moveTo>
                    <a:pt x="9144000" y="0"/>
                  </a:moveTo>
                  <a:lnTo>
                    <a:pt x="0" y="0"/>
                  </a:lnTo>
                </a:path>
                <a:path w="9144000" h="2016760">
                  <a:moveTo>
                    <a:pt x="9144000" y="469011"/>
                  </a:moveTo>
                  <a:lnTo>
                    <a:pt x="0" y="469011"/>
                  </a:lnTo>
                </a:path>
                <a:path w="9144000" h="2016760">
                  <a:moveTo>
                    <a:pt x="9144000" y="1078611"/>
                  </a:moveTo>
                  <a:lnTo>
                    <a:pt x="0" y="1078611"/>
                  </a:lnTo>
                </a:path>
                <a:path w="9144000" h="2016760">
                  <a:moveTo>
                    <a:pt x="9144000" y="2016252"/>
                  </a:moveTo>
                  <a:lnTo>
                    <a:pt x="0" y="2016252"/>
                  </a:lnTo>
                </a:path>
              </a:pathLst>
            </a:custGeom>
            <a:ln w="12700">
              <a:solidFill>
                <a:srgbClr val="FFFFFF"/>
              </a:solidFill>
            </a:ln>
          </p:spPr>
          <p:txBody>
            <a:bodyPr wrap="square" lIns="0" tIns="0" rIns="0" bIns="0" rtlCol="0"/>
            <a:lstStyle/>
            <a:p>
              <a:endParaRPr/>
            </a:p>
          </p:txBody>
        </p:sp>
        <p:sp>
          <p:nvSpPr>
            <p:cNvPr id="16" name="object 16"/>
            <p:cNvSpPr/>
            <p:nvPr/>
          </p:nvSpPr>
          <p:spPr>
            <a:xfrm>
              <a:off x="0" y="780922"/>
              <a:ext cx="9144000" cy="6077585"/>
            </a:xfrm>
            <a:custGeom>
              <a:avLst/>
              <a:gdLst/>
              <a:ahLst/>
              <a:cxnLst/>
              <a:rect l="l" t="t" r="r" b="b"/>
              <a:pathLst>
                <a:path w="9144000" h="6077584">
                  <a:moveTo>
                    <a:pt x="6350" y="0"/>
                  </a:moveTo>
                  <a:lnTo>
                    <a:pt x="0" y="0"/>
                  </a:lnTo>
                  <a:lnTo>
                    <a:pt x="0" y="6077077"/>
                  </a:lnTo>
                  <a:lnTo>
                    <a:pt x="6350" y="6077077"/>
                  </a:lnTo>
                  <a:lnTo>
                    <a:pt x="6350" y="0"/>
                  </a:lnTo>
                  <a:close/>
                </a:path>
                <a:path w="9144000" h="6077584">
                  <a:moveTo>
                    <a:pt x="9143987" y="0"/>
                  </a:moveTo>
                  <a:lnTo>
                    <a:pt x="9137650" y="0"/>
                  </a:lnTo>
                  <a:lnTo>
                    <a:pt x="9137650" y="6077077"/>
                  </a:lnTo>
                  <a:lnTo>
                    <a:pt x="9143987" y="6077077"/>
                  </a:lnTo>
                  <a:lnTo>
                    <a:pt x="9143987" y="0"/>
                  </a:lnTo>
                  <a:close/>
                </a:path>
              </a:pathLst>
            </a:custGeom>
            <a:solidFill>
              <a:srgbClr val="FFFFFF"/>
            </a:solidFill>
          </p:spPr>
          <p:txBody>
            <a:bodyPr wrap="square" lIns="0" tIns="0" rIns="0" bIns="0" rtlCol="0"/>
            <a:lstStyle/>
            <a:p>
              <a:endParaRPr/>
            </a:p>
          </p:txBody>
        </p:sp>
      </p:grpSp>
      <p:sp>
        <p:nvSpPr>
          <p:cNvPr id="17" name="object 17"/>
          <p:cNvSpPr txBox="1">
            <a:spLocks noGrp="1"/>
          </p:cNvSpPr>
          <p:nvPr>
            <p:ph type="title"/>
          </p:nvPr>
        </p:nvSpPr>
        <p:spPr>
          <a:xfrm>
            <a:off x="1298194" y="705358"/>
            <a:ext cx="6540500" cy="635000"/>
          </a:xfrm>
          <a:prstGeom prst="rect">
            <a:avLst/>
          </a:prstGeom>
        </p:spPr>
        <p:txBody>
          <a:bodyPr vert="horz" wrap="square" lIns="0" tIns="12065" rIns="0" bIns="0" rtlCol="0">
            <a:spAutoFit/>
          </a:bodyPr>
          <a:lstStyle/>
          <a:p>
            <a:pPr marL="12700">
              <a:lnSpc>
                <a:spcPct val="100000"/>
              </a:lnSpc>
              <a:spcBef>
                <a:spcPts val="95"/>
              </a:spcBef>
              <a:tabLst>
                <a:tab pos="1815464" algn="l"/>
              </a:tabLst>
            </a:pPr>
            <a:r>
              <a:rPr sz="4000" spc="-5" dirty="0"/>
              <a:t>5.6.6	Conflict versus</a:t>
            </a:r>
            <a:r>
              <a:rPr sz="4000" spc="-70" dirty="0"/>
              <a:t> </a:t>
            </a:r>
            <a:r>
              <a:rPr sz="4000" spc="-5" dirty="0"/>
              <a:t>Dispute</a:t>
            </a:r>
            <a:endParaRPr sz="4000"/>
          </a:p>
        </p:txBody>
      </p:sp>
      <p:sp>
        <p:nvSpPr>
          <p:cNvPr id="18" name="object 18"/>
          <p:cNvSpPr txBox="1"/>
          <p:nvPr/>
        </p:nvSpPr>
        <p:spPr>
          <a:xfrm>
            <a:off x="46736" y="1352143"/>
            <a:ext cx="8156575" cy="2185670"/>
          </a:xfrm>
          <a:prstGeom prst="rect">
            <a:avLst/>
          </a:prstGeom>
        </p:spPr>
        <p:txBody>
          <a:bodyPr vert="horz" wrap="square" lIns="0" tIns="45720" rIns="0" bIns="0" rtlCol="0">
            <a:spAutoFit/>
          </a:bodyPr>
          <a:lstStyle/>
          <a:p>
            <a:pPr marL="12700">
              <a:lnSpc>
                <a:spcPct val="100000"/>
              </a:lnSpc>
              <a:spcBef>
                <a:spcPts val="360"/>
              </a:spcBef>
              <a:tabLst>
                <a:tab pos="4935855" algn="l"/>
              </a:tabLst>
            </a:pPr>
            <a:r>
              <a:rPr sz="2000" b="1" spc="-5" dirty="0">
                <a:solidFill>
                  <a:srgbClr val="FFFFFF"/>
                </a:solidFill>
                <a:latin typeface="Carlito"/>
                <a:cs typeface="Carlito"/>
              </a:rPr>
              <a:t>Conflict	Dispute</a:t>
            </a:r>
            <a:endParaRPr sz="2000">
              <a:latin typeface="Carlito"/>
              <a:cs typeface="Carlito"/>
            </a:endParaRPr>
          </a:p>
          <a:p>
            <a:pPr marL="21590">
              <a:lnSpc>
                <a:spcPct val="100000"/>
              </a:lnSpc>
              <a:spcBef>
                <a:spcPts val="265"/>
              </a:spcBef>
            </a:pPr>
            <a:r>
              <a:rPr sz="2000" b="1" dirty="0">
                <a:solidFill>
                  <a:srgbClr val="FFFFFF"/>
                </a:solidFill>
                <a:latin typeface="Carlito"/>
                <a:cs typeface="Carlito"/>
              </a:rPr>
              <a:t>Long term </a:t>
            </a:r>
            <a:r>
              <a:rPr sz="2000" b="1" spc="-5" dirty="0">
                <a:solidFill>
                  <a:srgbClr val="FFFFFF"/>
                </a:solidFill>
                <a:latin typeface="Carlito"/>
                <a:cs typeface="Carlito"/>
              </a:rPr>
              <a:t>serious disagreement, </a:t>
            </a:r>
            <a:r>
              <a:rPr sz="2000" b="1" dirty="0">
                <a:solidFill>
                  <a:srgbClr val="FFFFFF"/>
                </a:solidFill>
                <a:latin typeface="Carlito"/>
                <a:cs typeface="Carlito"/>
              </a:rPr>
              <a:t>non- </a:t>
            </a:r>
            <a:r>
              <a:rPr sz="2000" spc="-5" dirty="0">
                <a:latin typeface="Carlito"/>
                <a:cs typeface="Carlito"/>
              </a:rPr>
              <a:t>Short term disagreement, over</a:t>
            </a:r>
            <a:r>
              <a:rPr sz="2000" spc="25" dirty="0">
                <a:latin typeface="Carlito"/>
                <a:cs typeface="Carlito"/>
              </a:rPr>
              <a:t> </a:t>
            </a:r>
            <a:r>
              <a:rPr sz="2000" spc="-5" dirty="0">
                <a:latin typeface="Carlito"/>
                <a:cs typeface="Carlito"/>
              </a:rPr>
              <a:t>specific</a:t>
            </a:r>
            <a:endParaRPr sz="2000">
              <a:latin typeface="Carlito"/>
              <a:cs typeface="Carlito"/>
            </a:endParaRPr>
          </a:p>
          <a:p>
            <a:pPr marL="27940">
              <a:lnSpc>
                <a:spcPct val="100000"/>
              </a:lnSpc>
              <a:spcBef>
                <a:spcPts val="110"/>
              </a:spcBef>
              <a:tabLst>
                <a:tab pos="1850389" algn="l"/>
              </a:tabLst>
            </a:pPr>
            <a:r>
              <a:rPr sz="2000" b="1" spc="-5" dirty="0">
                <a:solidFill>
                  <a:srgbClr val="FFFFFF"/>
                </a:solidFill>
                <a:latin typeface="Carlito"/>
                <a:cs typeface="Carlito"/>
              </a:rPr>
              <a:t>specific</a:t>
            </a:r>
            <a:r>
              <a:rPr sz="2000" b="1" spc="10" dirty="0">
                <a:solidFill>
                  <a:srgbClr val="FFFFFF"/>
                </a:solidFill>
                <a:latin typeface="Carlito"/>
                <a:cs typeface="Carlito"/>
              </a:rPr>
              <a:t> </a:t>
            </a:r>
            <a:r>
              <a:rPr sz="2000" b="1" spc="-5" dirty="0">
                <a:solidFill>
                  <a:srgbClr val="FFFFFF"/>
                </a:solidFill>
                <a:latin typeface="Carlito"/>
                <a:cs typeface="Carlito"/>
              </a:rPr>
              <a:t>issues	</a:t>
            </a:r>
            <a:r>
              <a:rPr sz="2000" spc="-5" dirty="0">
                <a:latin typeface="Carlito"/>
                <a:cs typeface="Carlito"/>
              </a:rPr>
              <a:t>issued, </a:t>
            </a:r>
            <a:r>
              <a:rPr sz="2000" dirty="0">
                <a:latin typeface="Carlito"/>
                <a:cs typeface="Carlito"/>
              </a:rPr>
              <a:t>can </a:t>
            </a:r>
            <a:r>
              <a:rPr sz="2000" spc="-5" dirty="0">
                <a:latin typeface="Carlito"/>
                <a:cs typeface="Carlito"/>
              </a:rPr>
              <a:t>be</a:t>
            </a:r>
            <a:r>
              <a:rPr sz="2000" spc="-10" dirty="0">
                <a:latin typeface="Carlito"/>
                <a:cs typeface="Carlito"/>
              </a:rPr>
              <a:t> </a:t>
            </a:r>
            <a:r>
              <a:rPr sz="2000" spc="-5" dirty="0">
                <a:latin typeface="Carlito"/>
                <a:cs typeface="Carlito"/>
              </a:rPr>
              <a:t>resolved</a:t>
            </a:r>
            <a:endParaRPr sz="2000">
              <a:latin typeface="Carlito"/>
              <a:cs typeface="Carlito"/>
            </a:endParaRPr>
          </a:p>
          <a:p>
            <a:pPr>
              <a:lnSpc>
                <a:spcPct val="100000"/>
              </a:lnSpc>
              <a:spcBef>
                <a:spcPts val="15"/>
              </a:spcBef>
            </a:pPr>
            <a:endParaRPr sz="2300">
              <a:latin typeface="Carlito"/>
              <a:cs typeface="Carlito"/>
            </a:endParaRPr>
          </a:p>
          <a:p>
            <a:pPr marL="12700">
              <a:lnSpc>
                <a:spcPct val="100000"/>
              </a:lnSpc>
              <a:tabLst>
                <a:tab pos="4937125" algn="l"/>
              </a:tabLst>
            </a:pPr>
            <a:r>
              <a:rPr sz="2000" b="1" spc="-5" dirty="0">
                <a:solidFill>
                  <a:srgbClr val="FFFFFF"/>
                </a:solidFill>
                <a:latin typeface="Carlito"/>
                <a:cs typeface="Carlito"/>
              </a:rPr>
              <a:t>Non-negotiable</a:t>
            </a:r>
            <a:r>
              <a:rPr sz="2000" b="1" spc="15" dirty="0">
                <a:solidFill>
                  <a:srgbClr val="FFFFFF"/>
                </a:solidFill>
                <a:latin typeface="Carlito"/>
                <a:cs typeface="Carlito"/>
              </a:rPr>
              <a:t> </a:t>
            </a:r>
            <a:r>
              <a:rPr sz="2000" b="1" spc="-5" dirty="0">
                <a:solidFill>
                  <a:srgbClr val="FFFFFF"/>
                </a:solidFill>
                <a:latin typeface="Carlito"/>
                <a:cs typeface="Carlito"/>
              </a:rPr>
              <a:t>issues	</a:t>
            </a:r>
            <a:r>
              <a:rPr sz="2000" spc="-5" dirty="0">
                <a:latin typeface="Carlito"/>
                <a:cs typeface="Carlito"/>
              </a:rPr>
              <a:t>Negotiable</a:t>
            </a:r>
            <a:r>
              <a:rPr sz="2000" spc="-10" dirty="0">
                <a:latin typeface="Carlito"/>
                <a:cs typeface="Carlito"/>
              </a:rPr>
              <a:t> </a:t>
            </a:r>
            <a:r>
              <a:rPr sz="2000" spc="-5" dirty="0">
                <a:latin typeface="Carlito"/>
                <a:cs typeface="Carlito"/>
              </a:rPr>
              <a:t>issues</a:t>
            </a:r>
            <a:endParaRPr sz="2000">
              <a:latin typeface="Carlito"/>
              <a:cs typeface="Carlito"/>
            </a:endParaRPr>
          </a:p>
          <a:p>
            <a:pPr marL="12700">
              <a:lnSpc>
                <a:spcPct val="100000"/>
              </a:lnSpc>
              <a:spcBef>
                <a:spcPts val="1545"/>
              </a:spcBef>
              <a:tabLst>
                <a:tab pos="4137025" algn="l"/>
              </a:tabLst>
            </a:pPr>
            <a:r>
              <a:rPr sz="2000" b="1" dirty="0">
                <a:solidFill>
                  <a:srgbClr val="FFFFFF"/>
                </a:solidFill>
                <a:latin typeface="Carlito"/>
                <a:cs typeface="Carlito"/>
              </a:rPr>
              <a:t>Involves </a:t>
            </a:r>
            <a:r>
              <a:rPr sz="2000" b="1" spc="-5" dirty="0">
                <a:solidFill>
                  <a:srgbClr val="FFFFFF"/>
                </a:solidFill>
                <a:latin typeface="Carlito"/>
                <a:cs typeface="Carlito"/>
              </a:rPr>
              <a:t>principle, values,</a:t>
            </a:r>
            <a:r>
              <a:rPr sz="2000" b="1" spc="30" dirty="0">
                <a:solidFill>
                  <a:srgbClr val="FFFFFF"/>
                </a:solidFill>
                <a:latin typeface="Carlito"/>
                <a:cs typeface="Carlito"/>
              </a:rPr>
              <a:t> </a:t>
            </a:r>
            <a:r>
              <a:rPr sz="2000" b="1" spc="-5" dirty="0">
                <a:solidFill>
                  <a:srgbClr val="FFFFFF"/>
                </a:solidFill>
                <a:latin typeface="Carlito"/>
                <a:cs typeface="Carlito"/>
              </a:rPr>
              <a:t>ego,</a:t>
            </a:r>
            <a:r>
              <a:rPr sz="2000" b="1" spc="15" dirty="0">
                <a:solidFill>
                  <a:srgbClr val="FFFFFF"/>
                </a:solidFill>
                <a:latin typeface="Carlito"/>
                <a:cs typeface="Carlito"/>
              </a:rPr>
              <a:t> </a:t>
            </a:r>
            <a:r>
              <a:rPr sz="2000" b="1" spc="-5" dirty="0">
                <a:solidFill>
                  <a:srgbClr val="FFFFFF"/>
                </a:solidFill>
                <a:latin typeface="Carlito"/>
                <a:cs typeface="Carlito"/>
              </a:rPr>
              <a:t>belief,	</a:t>
            </a:r>
            <a:r>
              <a:rPr sz="2000" spc="-5" dirty="0">
                <a:latin typeface="Carlito"/>
                <a:cs typeface="Carlito"/>
              </a:rPr>
              <a:t>Involves </a:t>
            </a:r>
            <a:r>
              <a:rPr sz="2000" dirty="0">
                <a:latin typeface="Carlito"/>
                <a:cs typeface="Carlito"/>
              </a:rPr>
              <a:t>amount, </a:t>
            </a:r>
            <a:r>
              <a:rPr sz="2000" spc="-5" dirty="0">
                <a:latin typeface="Carlito"/>
                <a:cs typeface="Carlito"/>
              </a:rPr>
              <a:t>money</a:t>
            </a:r>
            <a:r>
              <a:rPr sz="2000" spc="55" dirty="0">
                <a:latin typeface="Carlito"/>
                <a:cs typeface="Carlito"/>
              </a:rPr>
              <a:t> </a:t>
            </a:r>
            <a:r>
              <a:rPr sz="2000" b="1" spc="-5" dirty="0">
                <a:solidFill>
                  <a:srgbClr val="FFFFFF"/>
                </a:solidFill>
                <a:latin typeface="Carlito"/>
                <a:cs typeface="Carlito"/>
              </a:rPr>
              <a:t>interest</a:t>
            </a:r>
            <a:endParaRPr sz="2000">
              <a:latin typeface="Carlito"/>
              <a:cs typeface="Carlito"/>
            </a:endParaRPr>
          </a:p>
        </p:txBody>
      </p:sp>
      <p:sp>
        <p:nvSpPr>
          <p:cNvPr id="19" name="object 19"/>
          <p:cNvSpPr txBox="1"/>
          <p:nvPr/>
        </p:nvSpPr>
        <p:spPr>
          <a:xfrm>
            <a:off x="46736" y="3513810"/>
            <a:ext cx="4435475" cy="699135"/>
          </a:xfrm>
          <a:prstGeom prst="rect">
            <a:avLst/>
          </a:prstGeom>
        </p:spPr>
        <p:txBody>
          <a:bodyPr vert="horz" wrap="square" lIns="0" tIns="12700" rIns="0" bIns="0" rtlCol="0">
            <a:spAutoFit/>
          </a:bodyPr>
          <a:lstStyle/>
          <a:p>
            <a:pPr marL="12700" marR="5080">
              <a:lnSpc>
                <a:spcPct val="110500"/>
              </a:lnSpc>
              <a:spcBef>
                <a:spcPts val="100"/>
              </a:spcBef>
            </a:pPr>
            <a:r>
              <a:rPr sz="2000" b="1" spc="-5" dirty="0">
                <a:solidFill>
                  <a:srgbClr val="FFFFFF"/>
                </a:solidFill>
                <a:latin typeface="Carlito"/>
                <a:cs typeface="Carlito"/>
              </a:rPr>
              <a:t>Conflict </a:t>
            </a:r>
            <a:r>
              <a:rPr sz="2000" b="1" dirty="0">
                <a:solidFill>
                  <a:srgbClr val="FFFFFF"/>
                </a:solidFill>
                <a:latin typeface="Carlito"/>
                <a:cs typeface="Carlito"/>
              </a:rPr>
              <a:t>does not </a:t>
            </a:r>
            <a:r>
              <a:rPr sz="2000" b="1" spc="-5" dirty="0">
                <a:solidFill>
                  <a:srgbClr val="FFFFFF"/>
                </a:solidFill>
                <a:latin typeface="Carlito"/>
                <a:cs typeface="Carlito"/>
              </a:rPr>
              <a:t>turn into </a:t>
            </a:r>
            <a:r>
              <a:rPr sz="2000" b="1" dirty="0">
                <a:solidFill>
                  <a:srgbClr val="FFFFFF"/>
                </a:solidFill>
                <a:latin typeface="Carlito"/>
                <a:cs typeface="Carlito"/>
              </a:rPr>
              <a:t>dispute, </a:t>
            </a:r>
            <a:r>
              <a:rPr sz="2000" b="1" spc="-5" dirty="0">
                <a:solidFill>
                  <a:srgbClr val="FFFFFF"/>
                </a:solidFill>
                <a:latin typeface="Carlito"/>
                <a:cs typeface="Carlito"/>
              </a:rPr>
              <a:t>unless  intervened.</a:t>
            </a:r>
            <a:endParaRPr sz="2000">
              <a:latin typeface="Carlito"/>
              <a:cs typeface="Carlito"/>
            </a:endParaRPr>
          </a:p>
        </p:txBody>
      </p:sp>
      <p:sp>
        <p:nvSpPr>
          <p:cNvPr id="20" name="object 20"/>
          <p:cNvSpPr txBox="1"/>
          <p:nvPr/>
        </p:nvSpPr>
        <p:spPr>
          <a:xfrm>
            <a:off x="4971669" y="3513810"/>
            <a:ext cx="4027170" cy="699135"/>
          </a:xfrm>
          <a:prstGeom prst="rect">
            <a:avLst/>
          </a:prstGeom>
        </p:spPr>
        <p:txBody>
          <a:bodyPr vert="horz" wrap="square" lIns="0" tIns="12700" rIns="0" bIns="0" rtlCol="0">
            <a:spAutoFit/>
          </a:bodyPr>
          <a:lstStyle/>
          <a:p>
            <a:pPr marL="12700" marR="5080" indent="15240">
              <a:lnSpc>
                <a:spcPct val="110500"/>
              </a:lnSpc>
              <a:spcBef>
                <a:spcPts val="100"/>
              </a:spcBef>
            </a:pPr>
            <a:r>
              <a:rPr sz="2000" spc="-5" dirty="0">
                <a:latin typeface="Carlito"/>
                <a:cs typeface="Carlito"/>
              </a:rPr>
              <a:t>Disputes, </a:t>
            </a:r>
            <a:r>
              <a:rPr sz="2000" dirty="0">
                <a:latin typeface="Carlito"/>
                <a:cs typeface="Carlito"/>
              </a:rPr>
              <a:t>if </a:t>
            </a:r>
            <a:r>
              <a:rPr sz="2000" spc="-5" dirty="0">
                <a:latin typeface="Carlito"/>
                <a:cs typeface="Carlito"/>
              </a:rPr>
              <a:t>unsettled, </a:t>
            </a:r>
            <a:r>
              <a:rPr sz="2000" dirty="0">
                <a:latin typeface="Carlito"/>
                <a:cs typeface="Carlito"/>
              </a:rPr>
              <a:t>can </a:t>
            </a:r>
            <a:r>
              <a:rPr sz="2000" spc="-5" dirty="0">
                <a:latin typeface="Carlito"/>
                <a:cs typeface="Carlito"/>
              </a:rPr>
              <a:t>convert </a:t>
            </a:r>
            <a:r>
              <a:rPr sz="2000" dirty="0">
                <a:latin typeface="Carlito"/>
                <a:cs typeface="Carlito"/>
              </a:rPr>
              <a:t>into  </a:t>
            </a:r>
            <a:r>
              <a:rPr sz="2000" spc="-5" dirty="0">
                <a:latin typeface="Carlito"/>
                <a:cs typeface="Carlito"/>
              </a:rPr>
              <a:t>conflict</a:t>
            </a:r>
            <a:endParaRPr sz="2000">
              <a:latin typeface="Carlito"/>
              <a:cs typeface="Carlito"/>
            </a:endParaRPr>
          </a:p>
        </p:txBody>
      </p:sp>
      <p:sp>
        <p:nvSpPr>
          <p:cNvPr id="21" name="object 21"/>
          <p:cNvSpPr txBox="1"/>
          <p:nvPr/>
        </p:nvSpPr>
        <p:spPr>
          <a:xfrm>
            <a:off x="52831" y="5178450"/>
            <a:ext cx="4422775" cy="680720"/>
          </a:xfrm>
          <a:prstGeom prst="rect">
            <a:avLst/>
          </a:prstGeom>
        </p:spPr>
        <p:txBody>
          <a:bodyPr vert="horz" wrap="square" lIns="0" tIns="12065" rIns="0" bIns="0" rtlCol="0">
            <a:spAutoFit/>
          </a:bodyPr>
          <a:lstStyle/>
          <a:p>
            <a:pPr marL="12700" marR="5080">
              <a:lnSpc>
                <a:spcPct val="107500"/>
              </a:lnSpc>
              <a:spcBef>
                <a:spcPts val="95"/>
              </a:spcBef>
            </a:pPr>
            <a:r>
              <a:rPr sz="2000" b="1" dirty="0">
                <a:solidFill>
                  <a:srgbClr val="FFFFFF"/>
                </a:solidFill>
                <a:latin typeface="Carlito"/>
                <a:cs typeface="Carlito"/>
              </a:rPr>
              <a:t>they </a:t>
            </a:r>
            <a:r>
              <a:rPr sz="2000" b="1" spc="-5" dirty="0">
                <a:solidFill>
                  <a:srgbClr val="FFFFFF"/>
                </a:solidFill>
                <a:latin typeface="Carlito"/>
                <a:cs typeface="Carlito"/>
              </a:rPr>
              <a:t>despise </a:t>
            </a:r>
            <a:r>
              <a:rPr sz="2000" b="1" spc="-10" dirty="0">
                <a:solidFill>
                  <a:srgbClr val="FFFFFF"/>
                </a:solidFill>
                <a:latin typeface="Carlito"/>
                <a:cs typeface="Carlito"/>
              </a:rPr>
              <a:t>to </a:t>
            </a:r>
            <a:r>
              <a:rPr sz="2000" b="1" spc="-5" dirty="0">
                <a:solidFill>
                  <a:srgbClr val="FFFFFF"/>
                </a:solidFill>
                <a:latin typeface="Carlito"/>
                <a:cs typeface="Carlito"/>
              </a:rPr>
              <a:t>achieve even the slightest  victory (Burton,</a:t>
            </a:r>
            <a:r>
              <a:rPr sz="2000" b="1" dirty="0">
                <a:solidFill>
                  <a:srgbClr val="FFFFFF"/>
                </a:solidFill>
                <a:latin typeface="Carlito"/>
                <a:cs typeface="Carlito"/>
              </a:rPr>
              <a:t> </a:t>
            </a:r>
            <a:r>
              <a:rPr sz="2000" b="1" spc="-5" dirty="0">
                <a:solidFill>
                  <a:srgbClr val="FFFFFF"/>
                </a:solidFill>
                <a:latin typeface="Carlito"/>
                <a:cs typeface="Carlito"/>
              </a:rPr>
              <a:t>1990)</a:t>
            </a:r>
            <a:endParaRPr sz="2000">
              <a:latin typeface="Carlito"/>
              <a:cs typeface="Carlito"/>
            </a:endParaRPr>
          </a:p>
        </p:txBody>
      </p:sp>
      <p:sp>
        <p:nvSpPr>
          <p:cNvPr id="22" name="object 22"/>
          <p:cNvSpPr txBox="1"/>
          <p:nvPr/>
        </p:nvSpPr>
        <p:spPr>
          <a:xfrm>
            <a:off x="46736" y="4199610"/>
            <a:ext cx="8876030" cy="1005840"/>
          </a:xfrm>
          <a:prstGeom prst="rect">
            <a:avLst/>
          </a:prstGeom>
        </p:spPr>
        <p:txBody>
          <a:bodyPr vert="horz" wrap="square" lIns="0" tIns="11430" rIns="0" bIns="0" rtlCol="0">
            <a:spAutoFit/>
          </a:bodyPr>
          <a:lstStyle/>
          <a:p>
            <a:pPr marL="18415" marR="5080" indent="-6350">
              <a:lnSpc>
                <a:spcPct val="107300"/>
              </a:lnSpc>
              <a:spcBef>
                <a:spcPts val="90"/>
              </a:spcBef>
              <a:tabLst>
                <a:tab pos="4902200" algn="l"/>
              </a:tabLst>
            </a:pPr>
            <a:r>
              <a:rPr sz="2000" b="1" spc="-5" dirty="0">
                <a:solidFill>
                  <a:srgbClr val="FFFFFF"/>
                </a:solidFill>
                <a:latin typeface="Carlito"/>
                <a:cs typeface="Carlito"/>
              </a:rPr>
              <a:t>Each side </a:t>
            </a:r>
            <a:r>
              <a:rPr sz="2000" b="1" spc="-10" dirty="0">
                <a:solidFill>
                  <a:srgbClr val="FFFFFF"/>
                </a:solidFill>
                <a:latin typeface="Carlito"/>
                <a:cs typeface="Carlito"/>
              </a:rPr>
              <a:t>is </a:t>
            </a:r>
            <a:r>
              <a:rPr sz="2000" b="1" spc="-5" dirty="0">
                <a:solidFill>
                  <a:srgbClr val="FFFFFF"/>
                </a:solidFill>
                <a:latin typeface="Carlito"/>
                <a:cs typeface="Carlito"/>
              </a:rPr>
              <a:t>fundamentally opposed</a:t>
            </a:r>
            <a:r>
              <a:rPr sz="2000" b="1" spc="114" dirty="0">
                <a:solidFill>
                  <a:srgbClr val="FFFFFF"/>
                </a:solidFill>
                <a:latin typeface="Carlito"/>
                <a:cs typeface="Carlito"/>
              </a:rPr>
              <a:t> </a:t>
            </a:r>
            <a:r>
              <a:rPr sz="2000" b="1" spc="-10" dirty="0">
                <a:solidFill>
                  <a:srgbClr val="FFFFFF"/>
                </a:solidFill>
                <a:latin typeface="Carlito"/>
                <a:cs typeface="Carlito"/>
              </a:rPr>
              <a:t>to</a:t>
            </a:r>
            <a:r>
              <a:rPr sz="2000" b="1" spc="15" dirty="0">
                <a:solidFill>
                  <a:srgbClr val="FFFFFF"/>
                </a:solidFill>
                <a:latin typeface="Carlito"/>
                <a:cs typeface="Carlito"/>
              </a:rPr>
              <a:t> </a:t>
            </a:r>
            <a:r>
              <a:rPr sz="2000" b="1" spc="-5" dirty="0">
                <a:solidFill>
                  <a:srgbClr val="FFFFFF"/>
                </a:solidFill>
                <a:latin typeface="Carlito"/>
                <a:cs typeface="Carlito"/>
              </a:rPr>
              <a:t>the	</a:t>
            </a:r>
            <a:r>
              <a:rPr sz="2000" spc="-5" dirty="0">
                <a:latin typeface="Carlito"/>
                <a:cs typeface="Carlito"/>
              </a:rPr>
              <a:t>specific disagreement </a:t>
            </a:r>
            <a:r>
              <a:rPr sz="2000" dirty="0">
                <a:latin typeface="Carlito"/>
                <a:cs typeface="Carlito"/>
              </a:rPr>
              <a:t>concerning a  </a:t>
            </a:r>
            <a:r>
              <a:rPr sz="2000" b="1" spc="-5" dirty="0">
                <a:solidFill>
                  <a:srgbClr val="FFFFFF"/>
                </a:solidFill>
                <a:latin typeface="Carlito"/>
                <a:cs typeface="Carlito"/>
              </a:rPr>
              <a:t>success of </a:t>
            </a:r>
            <a:r>
              <a:rPr sz="2000" b="1" dirty="0">
                <a:solidFill>
                  <a:srgbClr val="FFFFFF"/>
                </a:solidFill>
                <a:latin typeface="Carlito"/>
                <a:cs typeface="Carlito"/>
              </a:rPr>
              <a:t>the other </a:t>
            </a:r>
            <a:r>
              <a:rPr sz="2000" b="1" spc="-5" dirty="0">
                <a:solidFill>
                  <a:srgbClr val="FFFFFF"/>
                </a:solidFill>
                <a:latin typeface="Carlito"/>
                <a:cs typeface="Carlito"/>
              </a:rPr>
              <a:t>and will </a:t>
            </a:r>
            <a:r>
              <a:rPr sz="2000" b="1" dirty="0">
                <a:solidFill>
                  <a:srgbClr val="FFFFFF"/>
                </a:solidFill>
                <a:latin typeface="Carlito"/>
                <a:cs typeface="Carlito"/>
              </a:rPr>
              <a:t>not </a:t>
            </a:r>
            <a:r>
              <a:rPr sz="2000" b="1" spc="-5" dirty="0">
                <a:solidFill>
                  <a:srgbClr val="FFFFFF"/>
                </a:solidFill>
                <a:latin typeface="Carlito"/>
                <a:cs typeface="Carlito"/>
              </a:rPr>
              <a:t>compromise </a:t>
            </a:r>
            <a:r>
              <a:rPr sz="3000" baseline="1388" dirty="0">
                <a:latin typeface="Carlito"/>
                <a:cs typeface="Carlito"/>
              </a:rPr>
              <a:t>matter </a:t>
            </a:r>
            <a:r>
              <a:rPr sz="3000" spc="-7" baseline="1388" dirty="0">
                <a:latin typeface="Carlito"/>
                <a:cs typeface="Carlito"/>
              </a:rPr>
              <a:t>of fact, law or policy </a:t>
            </a:r>
            <a:r>
              <a:rPr sz="3000" baseline="1388" dirty="0">
                <a:latin typeface="Carlito"/>
                <a:cs typeface="Carlito"/>
              </a:rPr>
              <a:t>in which a  </a:t>
            </a:r>
            <a:r>
              <a:rPr sz="2000" b="1" dirty="0">
                <a:solidFill>
                  <a:srgbClr val="FFFFFF"/>
                </a:solidFill>
                <a:latin typeface="Carlito"/>
                <a:cs typeface="Carlito"/>
              </a:rPr>
              <a:t>their </a:t>
            </a:r>
            <a:r>
              <a:rPr sz="2000" b="1" spc="-5" dirty="0">
                <a:solidFill>
                  <a:srgbClr val="FFFFFF"/>
                </a:solidFill>
                <a:latin typeface="Carlito"/>
                <a:cs typeface="Carlito"/>
              </a:rPr>
              <a:t>own </a:t>
            </a:r>
            <a:r>
              <a:rPr sz="2000" b="1" spc="-10" dirty="0">
                <a:solidFill>
                  <a:srgbClr val="FFFFFF"/>
                </a:solidFill>
                <a:latin typeface="Carlito"/>
                <a:cs typeface="Carlito"/>
              </a:rPr>
              <a:t>values </a:t>
            </a:r>
            <a:r>
              <a:rPr sz="2000" b="1" dirty="0">
                <a:solidFill>
                  <a:srgbClr val="FFFFFF"/>
                </a:solidFill>
                <a:latin typeface="Carlito"/>
                <a:cs typeface="Carlito"/>
              </a:rPr>
              <a:t>at </a:t>
            </a:r>
            <a:r>
              <a:rPr sz="2000" b="1" spc="-5" dirty="0">
                <a:solidFill>
                  <a:srgbClr val="FFFFFF"/>
                </a:solidFill>
                <a:latin typeface="Carlito"/>
                <a:cs typeface="Carlito"/>
              </a:rPr>
              <a:t>the risk </a:t>
            </a:r>
            <a:r>
              <a:rPr sz="2000" b="1" dirty="0">
                <a:solidFill>
                  <a:srgbClr val="FFFFFF"/>
                </a:solidFill>
                <a:latin typeface="Carlito"/>
                <a:cs typeface="Carlito"/>
              </a:rPr>
              <a:t>of</a:t>
            </a:r>
            <a:r>
              <a:rPr sz="2000" b="1" spc="95" dirty="0">
                <a:solidFill>
                  <a:srgbClr val="FFFFFF"/>
                </a:solidFill>
                <a:latin typeface="Carlito"/>
                <a:cs typeface="Carlito"/>
              </a:rPr>
              <a:t> </a:t>
            </a:r>
            <a:r>
              <a:rPr sz="2000" b="1" dirty="0">
                <a:solidFill>
                  <a:srgbClr val="FFFFFF"/>
                </a:solidFill>
                <a:latin typeface="Carlito"/>
                <a:cs typeface="Carlito"/>
              </a:rPr>
              <a:t>allowing</a:t>
            </a:r>
            <a:r>
              <a:rPr sz="2000" b="1" spc="-10" dirty="0">
                <a:solidFill>
                  <a:srgbClr val="FFFFFF"/>
                </a:solidFill>
                <a:latin typeface="Carlito"/>
                <a:cs typeface="Carlito"/>
              </a:rPr>
              <a:t> </a:t>
            </a:r>
            <a:r>
              <a:rPr sz="2000" b="1" spc="-5" dirty="0">
                <a:solidFill>
                  <a:srgbClr val="FFFFFF"/>
                </a:solidFill>
                <a:latin typeface="Carlito"/>
                <a:cs typeface="Carlito"/>
              </a:rPr>
              <a:t>those	</a:t>
            </a:r>
            <a:r>
              <a:rPr sz="3000" baseline="2777" dirty="0">
                <a:latin typeface="Carlito"/>
                <a:cs typeface="Carlito"/>
              </a:rPr>
              <a:t>claim </a:t>
            </a:r>
            <a:r>
              <a:rPr sz="3000" spc="-7" baseline="2777" dirty="0">
                <a:latin typeface="Carlito"/>
                <a:cs typeface="Carlito"/>
              </a:rPr>
              <a:t>or assertion of one </a:t>
            </a:r>
            <a:r>
              <a:rPr sz="3000" spc="-15" baseline="2777" dirty="0">
                <a:latin typeface="Carlito"/>
                <a:cs typeface="Carlito"/>
              </a:rPr>
              <a:t>party </a:t>
            </a:r>
            <a:r>
              <a:rPr sz="3000" baseline="2777" dirty="0">
                <a:latin typeface="Carlito"/>
                <a:cs typeface="Carlito"/>
              </a:rPr>
              <a:t>is met</a:t>
            </a:r>
            <a:endParaRPr sz="3000" baseline="2777">
              <a:latin typeface="Carlito"/>
              <a:cs typeface="Carlito"/>
            </a:endParaRPr>
          </a:p>
        </p:txBody>
      </p:sp>
      <p:sp>
        <p:nvSpPr>
          <p:cNvPr id="23" name="object 23"/>
          <p:cNvSpPr txBox="1"/>
          <p:nvPr/>
        </p:nvSpPr>
        <p:spPr>
          <a:xfrm>
            <a:off x="4942713" y="5177790"/>
            <a:ext cx="4076065" cy="649605"/>
          </a:xfrm>
          <a:prstGeom prst="rect">
            <a:avLst/>
          </a:prstGeom>
        </p:spPr>
        <p:txBody>
          <a:bodyPr vert="horz" wrap="square" lIns="0" tIns="12065" rIns="0" bIns="0" rtlCol="0">
            <a:spAutoFit/>
          </a:bodyPr>
          <a:lstStyle/>
          <a:p>
            <a:pPr marL="12700" marR="5080">
              <a:lnSpc>
                <a:spcPts val="2510"/>
              </a:lnSpc>
              <a:spcBef>
                <a:spcPts val="95"/>
              </a:spcBef>
            </a:pPr>
            <a:r>
              <a:rPr sz="2000" spc="-5" dirty="0">
                <a:latin typeface="Carlito"/>
                <a:cs typeface="Carlito"/>
              </a:rPr>
              <a:t>with </a:t>
            </a:r>
            <a:r>
              <a:rPr sz="2000" dirty="0">
                <a:latin typeface="Carlito"/>
                <a:cs typeface="Carlito"/>
              </a:rPr>
              <a:t>refusal, </a:t>
            </a:r>
            <a:r>
              <a:rPr sz="2000" spc="-5" dirty="0">
                <a:latin typeface="Carlito"/>
                <a:cs typeface="Carlito"/>
              </a:rPr>
              <a:t>counter-claim or denial by  another;</a:t>
            </a:r>
            <a:endParaRPr sz="2000">
              <a:latin typeface="Carlito"/>
              <a:cs typeface="Carlito"/>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5880" y="889762"/>
            <a:ext cx="4099560" cy="330835"/>
          </a:xfrm>
          <a:prstGeom prst="rect">
            <a:avLst/>
          </a:prstGeom>
        </p:spPr>
        <p:txBody>
          <a:bodyPr vert="horz" wrap="square" lIns="0" tIns="13335" rIns="0" bIns="0" rtlCol="0">
            <a:spAutoFit/>
          </a:bodyPr>
          <a:lstStyle/>
          <a:p>
            <a:pPr marL="12700">
              <a:lnSpc>
                <a:spcPct val="100000"/>
              </a:lnSpc>
              <a:spcBef>
                <a:spcPts val="105"/>
              </a:spcBef>
            </a:pPr>
            <a:r>
              <a:rPr sz="2000" spc="-5" dirty="0">
                <a:latin typeface="Carlito"/>
                <a:cs typeface="Carlito"/>
              </a:rPr>
              <a:t>Win-win scenario </a:t>
            </a:r>
            <a:r>
              <a:rPr sz="2000" dirty="0">
                <a:latin typeface="Carlito"/>
                <a:cs typeface="Carlito"/>
              </a:rPr>
              <a:t>can </a:t>
            </a:r>
            <a:r>
              <a:rPr sz="2000" spc="-5" dirty="0">
                <a:latin typeface="Carlito"/>
                <a:cs typeface="Carlito"/>
              </a:rPr>
              <a:t>be</a:t>
            </a:r>
            <a:r>
              <a:rPr sz="2000" spc="-35" dirty="0">
                <a:latin typeface="Carlito"/>
                <a:cs typeface="Carlito"/>
              </a:rPr>
              <a:t> </a:t>
            </a:r>
            <a:r>
              <a:rPr sz="2000" spc="-5" dirty="0">
                <a:latin typeface="Carlito"/>
                <a:cs typeface="Carlito"/>
              </a:rPr>
              <a:t>compromised.</a:t>
            </a:r>
            <a:endParaRPr sz="2000">
              <a:latin typeface="Carlito"/>
              <a:cs typeface="Carlito"/>
            </a:endParaRPr>
          </a:p>
        </p:txBody>
      </p:sp>
      <p:sp>
        <p:nvSpPr>
          <p:cNvPr id="3" name="object 3"/>
          <p:cNvSpPr txBox="1">
            <a:spLocks noGrp="1"/>
          </p:cNvSpPr>
          <p:nvPr>
            <p:ph type="title"/>
          </p:nvPr>
        </p:nvSpPr>
        <p:spPr>
          <a:xfrm>
            <a:off x="649223" y="1243838"/>
            <a:ext cx="7849870" cy="448309"/>
          </a:xfrm>
          <a:prstGeom prst="rect">
            <a:avLst/>
          </a:prstGeom>
          <a:solidFill>
            <a:srgbClr val="9AB5E3"/>
          </a:solidFill>
        </p:spPr>
        <p:txBody>
          <a:bodyPr vert="horz" wrap="square" lIns="0" tIns="0" rIns="0" bIns="0" rtlCol="0">
            <a:spAutoFit/>
          </a:bodyPr>
          <a:lstStyle/>
          <a:p>
            <a:pPr algn="ctr">
              <a:lnSpc>
                <a:spcPts val="3225"/>
              </a:lnSpc>
            </a:pPr>
            <a:r>
              <a:rPr sz="2800" spc="-10" dirty="0"/>
              <a:t>Self Test</a:t>
            </a:r>
            <a:endParaRPr sz="2800"/>
          </a:p>
        </p:txBody>
      </p:sp>
      <p:sp>
        <p:nvSpPr>
          <p:cNvPr id="4" name="object 4"/>
          <p:cNvSpPr txBox="1"/>
          <p:nvPr/>
        </p:nvSpPr>
        <p:spPr>
          <a:xfrm>
            <a:off x="231140" y="1630959"/>
            <a:ext cx="8241030" cy="3917950"/>
          </a:xfrm>
          <a:prstGeom prst="rect">
            <a:avLst/>
          </a:prstGeom>
        </p:spPr>
        <p:txBody>
          <a:bodyPr vert="horz" wrap="square" lIns="0" tIns="37465" rIns="0" bIns="0" rtlCol="0">
            <a:spAutoFit/>
          </a:bodyPr>
          <a:lstStyle/>
          <a:p>
            <a:pPr marL="355600" indent="-342900">
              <a:lnSpc>
                <a:spcPct val="100000"/>
              </a:lnSpc>
              <a:spcBef>
                <a:spcPts val="295"/>
              </a:spcBef>
              <a:buFont typeface="Arial"/>
              <a:buChar char="•"/>
              <a:tabLst>
                <a:tab pos="354965" algn="l"/>
                <a:tab pos="355600" algn="l"/>
              </a:tabLst>
            </a:pPr>
            <a:r>
              <a:rPr sz="2500" spc="-10" dirty="0">
                <a:latin typeface="Carlito"/>
                <a:cs typeface="Carlito"/>
              </a:rPr>
              <a:t>Define </a:t>
            </a:r>
            <a:r>
              <a:rPr sz="2500" spc="-5" dirty="0">
                <a:latin typeface="Carlito"/>
                <a:cs typeface="Carlito"/>
              </a:rPr>
              <a:t>conflict and </a:t>
            </a:r>
            <a:r>
              <a:rPr sz="2500" dirty="0">
                <a:latin typeface="Carlito"/>
                <a:cs typeface="Carlito"/>
              </a:rPr>
              <a:t>explain </a:t>
            </a:r>
            <a:r>
              <a:rPr sz="2500" spc="-5" dirty="0">
                <a:latin typeface="Carlito"/>
                <a:cs typeface="Carlito"/>
              </a:rPr>
              <a:t>the sources (causes) of</a:t>
            </a:r>
            <a:r>
              <a:rPr sz="2500" spc="15" dirty="0">
                <a:latin typeface="Carlito"/>
                <a:cs typeface="Carlito"/>
              </a:rPr>
              <a:t> </a:t>
            </a:r>
            <a:r>
              <a:rPr sz="2500" dirty="0">
                <a:latin typeface="Carlito"/>
                <a:cs typeface="Carlito"/>
              </a:rPr>
              <a:t>conflict.</a:t>
            </a:r>
            <a:endParaRPr sz="2500">
              <a:latin typeface="Carlito"/>
              <a:cs typeface="Carlito"/>
            </a:endParaRPr>
          </a:p>
          <a:p>
            <a:pPr marL="355600" indent="-342900">
              <a:lnSpc>
                <a:spcPct val="100000"/>
              </a:lnSpc>
              <a:spcBef>
                <a:spcPts val="195"/>
              </a:spcBef>
              <a:buFont typeface="Arial"/>
              <a:buChar char="•"/>
              <a:tabLst>
                <a:tab pos="354965" algn="l"/>
                <a:tab pos="355600" algn="l"/>
              </a:tabLst>
            </a:pPr>
            <a:r>
              <a:rPr sz="2500" spc="-5" dirty="0">
                <a:latin typeface="Carlito"/>
                <a:cs typeface="Carlito"/>
              </a:rPr>
              <a:t>Discuss different levels of</a:t>
            </a:r>
            <a:r>
              <a:rPr sz="2500" spc="5" dirty="0">
                <a:latin typeface="Carlito"/>
                <a:cs typeface="Carlito"/>
              </a:rPr>
              <a:t> </a:t>
            </a:r>
            <a:r>
              <a:rPr sz="2500" spc="-5" dirty="0">
                <a:latin typeface="Carlito"/>
                <a:cs typeface="Carlito"/>
              </a:rPr>
              <a:t>conflict.</a:t>
            </a:r>
            <a:endParaRPr sz="2500">
              <a:latin typeface="Carlito"/>
              <a:cs typeface="Carlito"/>
            </a:endParaRPr>
          </a:p>
          <a:p>
            <a:pPr marL="355600" indent="-342900">
              <a:lnSpc>
                <a:spcPct val="100000"/>
              </a:lnSpc>
              <a:spcBef>
                <a:spcPts val="180"/>
              </a:spcBef>
              <a:buFont typeface="Arial"/>
              <a:buChar char="•"/>
              <a:tabLst>
                <a:tab pos="354965" algn="l"/>
                <a:tab pos="355600" algn="l"/>
              </a:tabLst>
            </a:pPr>
            <a:r>
              <a:rPr sz="2500" spc="-5" dirty="0">
                <a:latin typeface="Carlito"/>
                <a:cs typeface="Carlito"/>
              </a:rPr>
              <a:t>Discuss different methods of conflict</a:t>
            </a:r>
            <a:r>
              <a:rPr sz="2500" spc="5" dirty="0">
                <a:latin typeface="Carlito"/>
                <a:cs typeface="Carlito"/>
              </a:rPr>
              <a:t> </a:t>
            </a:r>
            <a:r>
              <a:rPr sz="2500" spc="-5" dirty="0">
                <a:latin typeface="Carlito"/>
                <a:cs typeface="Carlito"/>
              </a:rPr>
              <a:t>resolution.</a:t>
            </a:r>
            <a:endParaRPr sz="2500">
              <a:latin typeface="Carlito"/>
              <a:cs typeface="Carlito"/>
            </a:endParaRPr>
          </a:p>
          <a:p>
            <a:pPr marL="355600" indent="-342900">
              <a:lnSpc>
                <a:spcPct val="100000"/>
              </a:lnSpc>
              <a:spcBef>
                <a:spcPts val="190"/>
              </a:spcBef>
              <a:buFont typeface="Arial"/>
              <a:buChar char="•"/>
              <a:tabLst>
                <a:tab pos="354965" algn="l"/>
                <a:tab pos="355600" algn="l"/>
              </a:tabLst>
            </a:pPr>
            <a:r>
              <a:rPr sz="2500" spc="-5" dirty="0">
                <a:latin typeface="Carlito"/>
                <a:cs typeface="Carlito"/>
              </a:rPr>
              <a:t>Differentiate between conflict and</a:t>
            </a:r>
            <a:r>
              <a:rPr sz="2500" spc="5" dirty="0">
                <a:latin typeface="Carlito"/>
                <a:cs typeface="Carlito"/>
              </a:rPr>
              <a:t> </a:t>
            </a:r>
            <a:r>
              <a:rPr sz="2500" spc="-10" dirty="0">
                <a:latin typeface="Carlito"/>
                <a:cs typeface="Carlito"/>
              </a:rPr>
              <a:t>dispute.</a:t>
            </a:r>
            <a:endParaRPr sz="2500">
              <a:latin typeface="Carlito"/>
              <a:cs typeface="Carlito"/>
            </a:endParaRPr>
          </a:p>
          <a:p>
            <a:pPr marL="355600" marR="5080" indent="-342900">
              <a:lnSpc>
                <a:spcPts val="2770"/>
              </a:lnSpc>
              <a:spcBef>
                <a:spcPts val="480"/>
              </a:spcBef>
              <a:buFont typeface="Arial"/>
              <a:buChar char="•"/>
              <a:tabLst>
                <a:tab pos="354965" algn="l"/>
                <a:tab pos="355600" algn="l"/>
              </a:tabLst>
            </a:pPr>
            <a:r>
              <a:rPr sz="2500" spc="-5" dirty="0">
                <a:latin typeface="Carlito"/>
                <a:cs typeface="Carlito"/>
              </a:rPr>
              <a:t>Discuss </a:t>
            </a:r>
            <a:r>
              <a:rPr sz="2500" spc="-10" dirty="0">
                <a:latin typeface="Carlito"/>
                <a:cs typeface="Carlito"/>
              </a:rPr>
              <a:t>dispute </a:t>
            </a:r>
            <a:r>
              <a:rPr sz="2500" spc="-5" dirty="0">
                <a:latin typeface="Carlito"/>
                <a:cs typeface="Carlito"/>
              </a:rPr>
              <a:t>resolution methods. Which </a:t>
            </a:r>
            <a:r>
              <a:rPr sz="2500" dirty="0">
                <a:latin typeface="Carlito"/>
                <a:cs typeface="Carlito"/>
              </a:rPr>
              <a:t>method </a:t>
            </a:r>
            <a:r>
              <a:rPr sz="2500" spc="-5" dirty="0">
                <a:latin typeface="Carlito"/>
                <a:cs typeface="Carlito"/>
              </a:rPr>
              <a:t>is better:  adjudication or</a:t>
            </a:r>
            <a:r>
              <a:rPr sz="2500" dirty="0">
                <a:latin typeface="Carlito"/>
                <a:cs typeface="Carlito"/>
              </a:rPr>
              <a:t> </a:t>
            </a:r>
            <a:r>
              <a:rPr sz="2500" spc="-5" dirty="0">
                <a:latin typeface="Carlito"/>
                <a:cs typeface="Carlito"/>
              </a:rPr>
              <a:t>arbitration?</a:t>
            </a:r>
            <a:endParaRPr sz="2500">
              <a:latin typeface="Carlito"/>
              <a:cs typeface="Carlito"/>
            </a:endParaRPr>
          </a:p>
          <a:p>
            <a:pPr marL="355600" marR="672465" indent="-342900">
              <a:lnSpc>
                <a:spcPts val="2770"/>
              </a:lnSpc>
              <a:spcBef>
                <a:spcPts val="409"/>
              </a:spcBef>
              <a:buFont typeface="Arial"/>
              <a:buChar char="•"/>
              <a:tabLst>
                <a:tab pos="354965" algn="l"/>
                <a:tab pos="355600" algn="l"/>
              </a:tabLst>
            </a:pPr>
            <a:r>
              <a:rPr sz="2500" spc="-5" dirty="0">
                <a:latin typeface="Carlito"/>
                <a:cs typeface="Carlito"/>
              </a:rPr>
              <a:t>What are the major differences between mediation and  adjudication?</a:t>
            </a:r>
            <a:endParaRPr sz="2500">
              <a:latin typeface="Carlito"/>
              <a:cs typeface="Carlito"/>
            </a:endParaRPr>
          </a:p>
          <a:p>
            <a:pPr marL="355600" marR="281940" indent="-342900">
              <a:lnSpc>
                <a:spcPts val="2770"/>
              </a:lnSpc>
              <a:spcBef>
                <a:spcPts val="430"/>
              </a:spcBef>
              <a:buFont typeface="Arial"/>
              <a:buChar char="•"/>
              <a:tabLst>
                <a:tab pos="354965" algn="l"/>
                <a:tab pos="355600" algn="l"/>
              </a:tabLst>
            </a:pPr>
            <a:r>
              <a:rPr sz="2500" spc="-5" dirty="0">
                <a:latin typeface="Carlito"/>
                <a:cs typeface="Carlito"/>
              </a:rPr>
              <a:t>Which method of conflict resolution is preferred by private  parties, and why?</a:t>
            </a:r>
            <a:endParaRPr sz="2500">
              <a:latin typeface="Carlito"/>
              <a:cs typeface="Carlito"/>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31140" y="685546"/>
            <a:ext cx="8393430" cy="3435985"/>
          </a:xfrm>
          <a:prstGeom prst="rect">
            <a:avLst/>
          </a:prstGeom>
        </p:spPr>
        <p:txBody>
          <a:bodyPr vert="horz" wrap="square" lIns="0" tIns="50165" rIns="0" bIns="0" rtlCol="0">
            <a:spAutoFit/>
          </a:bodyPr>
          <a:lstStyle/>
          <a:p>
            <a:pPr marL="355600" marR="5080" indent="-342900">
              <a:lnSpc>
                <a:spcPts val="2750"/>
              </a:lnSpc>
              <a:spcBef>
                <a:spcPts val="395"/>
              </a:spcBef>
              <a:buClr>
                <a:srgbClr val="000000"/>
              </a:buClr>
              <a:buFont typeface="Arial"/>
              <a:buChar char="•"/>
              <a:tabLst>
                <a:tab pos="354965" algn="l"/>
                <a:tab pos="355600" algn="l"/>
              </a:tabLst>
            </a:pPr>
            <a:r>
              <a:rPr sz="2500" spc="-5" dirty="0">
                <a:solidFill>
                  <a:srgbClr val="C00000"/>
                </a:solidFill>
                <a:latin typeface="Carlito"/>
                <a:cs typeface="Carlito"/>
              </a:rPr>
              <a:t>What are the major sources of dispute </a:t>
            </a:r>
            <a:r>
              <a:rPr sz="2500" dirty="0">
                <a:solidFill>
                  <a:srgbClr val="C00000"/>
                </a:solidFill>
                <a:latin typeface="Carlito"/>
                <a:cs typeface="Carlito"/>
              </a:rPr>
              <a:t>in </a:t>
            </a:r>
            <a:r>
              <a:rPr sz="2500" spc="-5" dirty="0">
                <a:solidFill>
                  <a:srgbClr val="C00000"/>
                </a:solidFill>
                <a:latin typeface="Carlito"/>
                <a:cs typeface="Carlito"/>
              </a:rPr>
              <a:t>an infrastructure  </a:t>
            </a:r>
            <a:r>
              <a:rPr sz="2500" spc="-10" dirty="0">
                <a:solidFill>
                  <a:srgbClr val="C00000"/>
                </a:solidFill>
                <a:latin typeface="Carlito"/>
                <a:cs typeface="Carlito"/>
              </a:rPr>
              <a:t>development </a:t>
            </a:r>
            <a:r>
              <a:rPr sz="2500" dirty="0">
                <a:solidFill>
                  <a:srgbClr val="C00000"/>
                </a:solidFill>
                <a:latin typeface="Carlito"/>
                <a:cs typeface="Carlito"/>
              </a:rPr>
              <a:t>related </a:t>
            </a:r>
            <a:r>
              <a:rPr sz="2500" spc="-10" dirty="0">
                <a:solidFill>
                  <a:srgbClr val="C00000"/>
                </a:solidFill>
                <a:latin typeface="Carlito"/>
                <a:cs typeface="Carlito"/>
              </a:rPr>
              <a:t>construction </a:t>
            </a:r>
            <a:r>
              <a:rPr sz="2500" spc="-5" dirty="0">
                <a:solidFill>
                  <a:srgbClr val="C00000"/>
                </a:solidFill>
                <a:latin typeface="Carlito"/>
                <a:cs typeface="Carlito"/>
              </a:rPr>
              <a:t>project in (a) a remote area  of Nepal, </a:t>
            </a:r>
            <a:r>
              <a:rPr sz="2500" dirty="0">
                <a:solidFill>
                  <a:srgbClr val="C00000"/>
                </a:solidFill>
                <a:latin typeface="Carlito"/>
                <a:cs typeface="Carlito"/>
              </a:rPr>
              <a:t>and </a:t>
            </a:r>
            <a:r>
              <a:rPr sz="2500" spc="-5" dirty="0">
                <a:solidFill>
                  <a:srgbClr val="C00000"/>
                </a:solidFill>
                <a:latin typeface="Carlito"/>
                <a:cs typeface="Carlito"/>
              </a:rPr>
              <a:t>(b) in </a:t>
            </a:r>
            <a:r>
              <a:rPr sz="2500" spc="-10" dirty="0">
                <a:solidFill>
                  <a:srgbClr val="C00000"/>
                </a:solidFill>
                <a:latin typeface="Carlito"/>
                <a:cs typeface="Carlito"/>
              </a:rPr>
              <a:t>urban</a:t>
            </a:r>
            <a:r>
              <a:rPr sz="2500" spc="5" dirty="0">
                <a:solidFill>
                  <a:srgbClr val="C00000"/>
                </a:solidFill>
                <a:latin typeface="Carlito"/>
                <a:cs typeface="Carlito"/>
              </a:rPr>
              <a:t> </a:t>
            </a:r>
            <a:r>
              <a:rPr sz="2500" spc="-5" dirty="0">
                <a:solidFill>
                  <a:srgbClr val="C00000"/>
                </a:solidFill>
                <a:latin typeface="Carlito"/>
                <a:cs typeface="Carlito"/>
              </a:rPr>
              <a:t>areas?</a:t>
            </a:r>
            <a:endParaRPr sz="2500">
              <a:latin typeface="Carlito"/>
              <a:cs typeface="Carlito"/>
            </a:endParaRPr>
          </a:p>
          <a:p>
            <a:pPr marL="355600" marR="131445" indent="-342900">
              <a:lnSpc>
                <a:spcPct val="91500"/>
              </a:lnSpc>
              <a:spcBef>
                <a:spcPts val="370"/>
              </a:spcBef>
              <a:buClr>
                <a:srgbClr val="000000"/>
              </a:buClr>
              <a:buFont typeface="Arial"/>
              <a:buChar char="•"/>
              <a:tabLst>
                <a:tab pos="354965" algn="l"/>
                <a:tab pos="355600" algn="l"/>
              </a:tabLst>
            </a:pPr>
            <a:r>
              <a:rPr sz="2500" spc="-5" dirty="0">
                <a:solidFill>
                  <a:srgbClr val="C00000"/>
                </a:solidFill>
                <a:latin typeface="Carlito"/>
                <a:cs typeface="Carlito"/>
              </a:rPr>
              <a:t>Discuss the potential sources of conflict in (a) a </a:t>
            </a:r>
            <a:r>
              <a:rPr sz="2500" spc="-10" dirty="0">
                <a:solidFill>
                  <a:srgbClr val="C00000"/>
                </a:solidFill>
                <a:latin typeface="Carlito"/>
                <a:cs typeface="Carlito"/>
              </a:rPr>
              <a:t>high </a:t>
            </a:r>
            <a:r>
              <a:rPr sz="2500" spc="-5" dirty="0">
                <a:solidFill>
                  <a:srgbClr val="C00000"/>
                </a:solidFill>
                <a:latin typeface="Carlito"/>
                <a:cs typeface="Carlito"/>
              </a:rPr>
              <a:t>dam  hydropower project, (b) </a:t>
            </a:r>
            <a:r>
              <a:rPr sz="2500" spc="-10" dirty="0">
                <a:solidFill>
                  <a:srgbClr val="C00000"/>
                </a:solidFill>
                <a:latin typeface="Carlito"/>
                <a:cs typeface="Carlito"/>
              </a:rPr>
              <a:t>fast </a:t>
            </a:r>
            <a:r>
              <a:rPr sz="2500" spc="-5" dirty="0">
                <a:solidFill>
                  <a:srgbClr val="C00000"/>
                </a:solidFill>
                <a:latin typeface="Carlito"/>
                <a:cs typeface="Carlito"/>
              </a:rPr>
              <a:t>tract </a:t>
            </a:r>
            <a:r>
              <a:rPr sz="2500" spc="-10" dirty="0">
                <a:solidFill>
                  <a:srgbClr val="C00000"/>
                </a:solidFill>
                <a:latin typeface="Carlito"/>
                <a:cs typeface="Carlito"/>
              </a:rPr>
              <a:t>highway, </a:t>
            </a:r>
            <a:r>
              <a:rPr sz="2500" spc="-5" dirty="0">
                <a:solidFill>
                  <a:srgbClr val="C00000"/>
                </a:solidFill>
                <a:latin typeface="Carlito"/>
                <a:cs typeface="Carlito"/>
              </a:rPr>
              <a:t>(c) broad </a:t>
            </a:r>
            <a:r>
              <a:rPr sz="2500" dirty="0">
                <a:solidFill>
                  <a:srgbClr val="C00000"/>
                </a:solidFill>
                <a:latin typeface="Carlito"/>
                <a:cs typeface="Carlito"/>
              </a:rPr>
              <a:t>gauge  railway </a:t>
            </a:r>
            <a:r>
              <a:rPr sz="2500" spc="-5" dirty="0">
                <a:solidFill>
                  <a:srgbClr val="C00000"/>
                </a:solidFill>
                <a:latin typeface="Carlito"/>
                <a:cs typeface="Carlito"/>
              </a:rPr>
              <a:t>through mid-hills of Nepal, </a:t>
            </a:r>
            <a:r>
              <a:rPr sz="2500" dirty="0">
                <a:solidFill>
                  <a:srgbClr val="C00000"/>
                </a:solidFill>
                <a:latin typeface="Carlito"/>
                <a:cs typeface="Carlito"/>
              </a:rPr>
              <a:t>(d) </a:t>
            </a:r>
            <a:r>
              <a:rPr sz="2500" spc="-5" dirty="0">
                <a:solidFill>
                  <a:srgbClr val="C00000"/>
                </a:solidFill>
                <a:latin typeface="Carlito"/>
                <a:cs typeface="Carlito"/>
              </a:rPr>
              <a:t>international airport in  Nijgadh, (e) multi-purpose </a:t>
            </a:r>
            <a:r>
              <a:rPr sz="2500" dirty="0">
                <a:solidFill>
                  <a:srgbClr val="C00000"/>
                </a:solidFill>
                <a:latin typeface="Carlito"/>
                <a:cs typeface="Carlito"/>
              </a:rPr>
              <a:t>water </a:t>
            </a:r>
            <a:r>
              <a:rPr sz="2500" spc="-5" dirty="0">
                <a:solidFill>
                  <a:srgbClr val="C00000"/>
                </a:solidFill>
                <a:latin typeface="Carlito"/>
                <a:cs typeface="Carlito"/>
              </a:rPr>
              <a:t>resources development  project, (f) land </a:t>
            </a:r>
            <a:r>
              <a:rPr sz="2500" spc="-10" dirty="0">
                <a:solidFill>
                  <a:srgbClr val="C00000"/>
                </a:solidFill>
                <a:latin typeface="Carlito"/>
                <a:cs typeface="Carlito"/>
              </a:rPr>
              <a:t>pooling </a:t>
            </a:r>
            <a:r>
              <a:rPr sz="2500" spc="-5" dirty="0">
                <a:solidFill>
                  <a:srgbClr val="C00000"/>
                </a:solidFill>
                <a:latin typeface="Carlito"/>
                <a:cs typeface="Carlito"/>
              </a:rPr>
              <a:t>project for </a:t>
            </a:r>
            <a:r>
              <a:rPr sz="2500" spc="-10" dirty="0">
                <a:solidFill>
                  <a:srgbClr val="C00000"/>
                </a:solidFill>
                <a:latin typeface="Carlito"/>
                <a:cs typeface="Carlito"/>
              </a:rPr>
              <a:t>planned </a:t>
            </a:r>
            <a:r>
              <a:rPr sz="2500" dirty="0">
                <a:solidFill>
                  <a:srgbClr val="C00000"/>
                </a:solidFill>
                <a:latin typeface="Carlito"/>
                <a:cs typeface="Carlito"/>
              </a:rPr>
              <a:t>city</a:t>
            </a:r>
            <a:r>
              <a:rPr sz="2500" spc="110" dirty="0">
                <a:solidFill>
                  <a:srgbClr val="C00000"/>
                </a:solidFill>
                <a:latin typeface="Carlito"/>
                <a:cs typeface="Carlito"/>
              </a:rPr>
              <a:t> </a:t>
            </a:r>
            <a:r>
              <a:rPr sz="2500" spc="-10" dirty="0">
                <a:solidFill>
                  <a:srgbClr val="C00000"/>
                </a:solidFill>
                <a:latin typeface="Carlito"/>
                <a:cs typeface="Carlito"/>
              </a:rPr>
              <a:t>development</a:t>
            </a:r>
            <a:endParaRPr sz="2500">
              <a:latin typeface="Carlito"/>
              <a:cs typeface="Carlito"/>
            </a:endParaRPr>
          </a:p>
          <a:p>
            <a:pPr marL="304800" algn="ctr">
              <a:lnSpc>
                <a:spcPct val="100000"/>
              </a:lnSpc>
              <a:spcBef>
                <a:spcPts val="370"/>
              </a:spcBef>
            </a:pPr>
            <a:r>
              <a:rPr sz="3200" b="1" spc="-5" dirty="0">
                <a:latin typeface="Carlito"/>
                <a:cs typeface="Carlito"/>
              </a:rPr>
              <a:t>Professional Ethics </a:t>
            </a:r>
            <a:r>
              <a:rPr sz="3200" b="1" dirty="0">
                <a:latin typeface="Carlito"/>
                <a:cs typeface="Carlito"/>
              </a:rPr>
              <a:t>in</a:t>
            </a:r>
            <a:r>
              <a:rPr sz="3200" b="1" spc="-10" dirty="0">
                <a:latin typeface="Carlito"/>
                <a:cs typeface="Carlito"/>
              </a:rPr>
              <a:t> </a:t>
            </a:r>
            <a:r>
              <a:rPr sz="3200" b="1" spc="-5" dirty="0">
                <a:latin typeface="Carlito"/>
                <a:cs typeface="Carlito"/>
              </a:rPr>
              <a:t>Engineering</a:t>
            </a:r>
            <a:endParaRPr sz="3200">
              <a:latin typeface="Carlito"/>
              <a:cs typeface="Carlito"/>
            </a:endParaRPr>
          </a:p>
        </p:txBody>
      </p:sp>
      <p:sp>
        <p:nvSpPr>
          <p:cNvPr id="3" name="object 3"/>
          <p:cNvSpPr txBox="1"/>
          <p:nvPr/>
        </p:nvSpPr>
        <p:spPr>
          <a:xfrm>
            <a:off x="1278382" y="4334636"/>
            <a:ext cx="5729605" cy="1569720"/>
          </a:xfrm>
          <a:prstGeom prst="rect">
            <a:avLst/>
          </a:prstGeom>
        </p:spPr>
        <p:txBody>
          <a:bodyPr vert="horz" wrap="square" lIns="0" tIns="12700" rIns="0" bIns="0" rtlCol="0">
            <a:spAutoFit/>
          </a:bodyPr>
          <a:lstStyle/>
          <a:p>
            <a:pPr marL="12700">
              <a:lnSpc>
                <a:spcPct val="100000"/>
              </a:lnSpc>
              <a:spcBef>
                <a:spcPts val="100"/>
              </a:spcBef>
              <a:tabLst>
                <a:tab pos="5507355" algn="l"/>
              </a:tabLst>
            </a:pPr>
            <a:r>
              <a:rPr sz="2000" b="1" spc="-5" dirty="0">
                <a:latin typeface="Carlito"/>
                <a:cs typeface="Carlito"/>
              </a:rPr>
              <a:t>C</a:t>
            </a:r>
            <a:r>
              <a:rPr sz="2000" b="1" spc="-15" dirty="0">
                <a:latin typeface="Carlito"/>
                <a:cs typeface="Carlito"/>
              </a:rPr>
              <a:t>a</a:t>
            </a:r>
            <a:r>
              <a:rPr sz="2000" b="1" dirty="0">
                <a:latin typeface="Carlito"/>
                <a:cs typeface="Carlito"/>
              </a:rPr>
              <a:t>se</a:t>
            </a:r>
            <a:r>
              <a:rPr sz="2000" b="1" spc="5" dirty="0">
                <a:latin typeface="Carlito"/>
                <a:cs typeface="Carlito"/>
              </a:rPr>
              <a:t> </a:t>
            </a:r>
            <a:r>
              <a:rPr sz="2000" b="1" dirty="0">
                <a:latin typeface="Carlito"/>
                <a:cs typeface="Carlito"/>
              </a:rPr>
              <a:t>St</a:t>
            </a:r>
            <a:r>
              <a:rPr sz="2000" b="1" spc="-10" dirty="0">
                <a:latin typeface="Carlito"/>
                <a:cs typeface="Carlito"/>
              </a:rPr>
              <a:t>u</a:t>
            </a:r>
            <a:r>
              <a:rPr sz="2000" b="1" dirty="0">
                <a:latin typeface="Carlito"/>
                <a:cs typeface="Carlito"/>
              </a:rPr>
              <a:t>di</a:t>
            </a:r>
            <a:r>
              <a:rPr sz="2000" b="1" spc="-10" dirty="0">
                <a:latin typeface="Carlito"/>
                <a:cs typeface="Carlito"/>
              </a:rPr>
              <a:t>e</a:t>
            </a:r>
            <a:r>
              <a:rPr sz="2000" b="1" dirty="0">
                <a:latin typeface="Carlito"/>
                <a:cs typeface="Carlito"/>
              </a:rPr>
              <a:t>s</a:t>
            </a:r>
            <a:r>
              <a:rPr sz="2000" b="1" spc="5" dirty="0">
                <a:latin typeface="Carlito"/>
                <a:cs typeface="Carlito"/>
              </a:rPr>
              <a:t> </a:t>
            </a:r>
            <a:r>
              <a:rPr sz="2000" b="1" spc="-10" dirty="0">
                <a:latin typeface="Carlito"/>
                <a:cs typeface="Carlito"/>
              </a:rPr>
              <a:t>I</a:t>
            </a:r>
            <a:r>
              <a:rPr sz="2000" b="1" dirty="0">
                <a:latin typeface="Carlito"/>
                <a:cs typeface="Carlito"/>
              </a:rPr>
              <a:t>nvolv</a:t>
            </a:r>
            <a:r>
              <a:rPr sz="2000" b="1" spc="-10" dirty="0">
                <a:latin typeface="Carlito"/>
                <a:cs typeface="Carlito"/>
              </a:rPr>
              <a:t>i</a:t>
            </a:r>
            <a:r>
              <a:rPr sz="2000" b="1" dirty="0">
                <a:latin typeface="Carlito"/>
                <a:cs typeface="Carlito"/>
              </a:rPr>
              <a:t>ng P</a:t>
            </a:r>
            <a:r>
              <a:rPr sz="2000" b="1" spc="-20" dirty="0">
                <a:latin typeface="Carlito"/>
                <a:cs typeface="Carlito"/>
              </a:rPr>
              <a:t>r</a:t>
            </a:r>
            <a:r>
              <a:rPr sz="2000" b="1" dirty="0">
                <a:latin typeface="Carlito"/>
                <a:cs typeface="Carlito"/>
              </a:rPr>
              <a:t>of</a:t>
            </a:r>
            <a:r>
              <a:rPr sz="2000" b="1" spc="-10" dirty="0">
                <a:latin typeface="Carlito"/>
                <a:cs typeface="Carlito"/>
              </a:rPr>
              <a:t>e</a:t>
            </a:r>
            <a:r>
              <a:rPr sz="2000" b="1" dirty="0">
                <a:latin typeface="Carlito"/>
                <a:cs typeface="Carlito"/>
              </a:rPr>
              <a:t>s</a:t>
            </a:r>
            <a:r>
              <a:rPr sz="2000" b="1" spc="5" dirty="0">
                <a:latin typeface="Carlito"/>
                <a:cs typeface="Carlito"/>
              </a:rPr>
              <a:t>s</a:t>
            </a:r>
            <a:r>
              <a:rPr sz="2000" b="1" dirty="0">
                <a:latin typeface="Carlito"/>
                <a:cs typeface="Carlito"/>
              </a:rPr>
              <a:t>i</a:t>
            </a:r>
            <a:r>
              <a:rPr sz="2000" b="1" spc="-15" dirty="0">
                <a:latin typeface="Carlito"/>
                <a:cs typeface="Carlito"/>
              </a:rPr>
              <a:t>o</a:t>
            </a:r>
            <a:r>
              <a:rPr sz="2000" b="1" dirty="0">
                <a:latin typeface="Carlito"/>
                <a:cs typeface="Carlito"/>
              </a:rPr>
              <a:t>nal E</a:t>
            </a:r>
            <a:r>
              <a:rPr sz="2000" b="1" spc="-20" dirty="0">
                <a:latin typeface="Carlito"/>
                <a:cs typeface="Carlito"/>
              </a:rPr>
              <a:t>t</a:t>
            </a:r>
            <a:r>
              <a:rPr sz="2000" b="1" dirty="0">
                <a:latin typeface="Carlito"/>
                <a:cs typeface="Carlito"/>
              </a:rPr>
              <a:t>hical</a:t>
            </a:r>
            <a:r>
              <a:rPr sz="2000" b="1" spc="-10" dirty="0">
                <a:latin typeface="Carlito"/>
                <a:cs typeface="Carlito"/>
              </a:rPr>
              <a:t> </a:t>
            </a:r>
            <a:r>
              <a:rPr sz="2000" b="1" dirty="0">
                <a:latin typeface="Carlito"/>
                <a:cs typeface="Carlito"/>
              </a:rPr>
              <a:t>Issu</a:t>
            </a:r>
            <a:r>
              <a:rPr sz="2000" b="1" spc="-10" dirty="0">
                <a:latin typeface="Carlito"/>
                <a:cs typeface="Carlito"/>
              </a:rPr>
              <a:t>e</a:t>
            </a:r>
            <a:r>
              <a:rPr sz="2000" b="1" dirty="0">
                <a:latin typeface="Carlito"/>
                <a:cs typeface="Carlito"/>
              </a:rPr>
              <a:t>s	(4</a:t>
            </a:r>
            <a:endParaRPr sz="2000">
              <a:latin typeface="Carlito"/>
              <a:cs typeface="Carlito"/>
            </a:endParaRPr>
          </a:p>
          <a:p>
            <a:pPr>
              <a:lnSpc>
                <a:spcPct val="100000"/>
              </a:lnSpc>
              <a:spcBef>
                <a:spcPts val="35"/>
              </a:spcBef>
            </a:pPr>
            <a:endParaRPr sz="2300">
              <a:latin typeface="Carlito"/>
              <a:cs typeface="Carlito"/>
            </a:endParaRPr>
          </a:p>
          <a:p>
            <a:pPr marL="247015">
              <a:lnSpc>
                <a:spcPct val="100000"/>
              </a:lnSpc>
              <a:spcBef>
                <a:spcPts val="5"/>
              </a:spcBef>
            </a:pPr>
            <a:r>
              <a:rPr sz="1800" b="1" spc="-5" dirty="0">
                <a:latin typeface="Carlito"/>
                <a:cs typeface="Carlito"/>
              </a:rPr>
              <a:t>Case </a:t>
            </a:r>
            <a:r>
              <a:rPr sz="1800" b="1" dirty="0">
                <a:latin typeface="Carlito"/>
                <a:cs typeface="Carlito"/>
              </a:rPr>
              <a:t>Studies </a:t>
            </a:r>
            <a:r>
              <a:rPr sz="1800" b="1" spc="-5" dirty="0">
                <a:latin typeface="Carlito"/>
                <a:cs typeface="Carlito"/>
              </a:rPr>
              <a:t>Involving Professional Ethical</a:t>
            </a:r>
            <a:r>
              <a:rPr sz="1800" b="1" spc="5" dirty="0">
                <a:latin typeface="Carlito"/>
                <a:cs typeface="Carlito"/>
              </a:rPr>
              <a:t> </a:t>
            </a:r>
            <a:r>
              <a:rPr sz="1800" b="1" spc="-5" dirty="0">
                <a:latin typeface="Carlito"/>
                <a:cs typeface="Carlito"/>
              </a:rPr>
              <a:t>Issues</a:t>
            </a:r>
            <a:endParaRPr sz="1800">
              <a:latin typeface="Carlito"/>
              <a:cs typeface="Carlito"/>
            </a:endParaRPr>
          </a:p>
          <a:p>
            <a:pPr marL="253365" marR="2385060" indent="-1905">
              <a:lnSpc>
                <a:spcPct val="109400"/>
              </a:lnSpc>
              <a:spcBef>
                <a:spcPts val="25"/>
              </a:spcBef>
            </a:pPr>
            <a:r>
              <a:rPr sz="1800" spc="-5" dirty="0">
                <a:latin typeface="Carlito"/>
                <a:cs typeface="Carlito"/>
              </a:rPr>
              <a:t>Copyrights </a:t>
            </a:r>
            <a:r>
              <a:rPr sz="1800" dirty="0">
                <a:latin typeface="Carlito"/>
                <a:cs typeface="Carlito"/>
              </a:rPr>
              <a:t>and </a:t>
            </a:r>
            <a:r>
              <a:rPr sz="1800" spc="-5" dirty="0">
                <a:latin typeface="Carlito"/>
                <a:cs typeface="Carlito"/>
              </a:rPr>
              <a:t>Patent Protection  Personal Data</a:t>
            </a:r>
            <a:r>
              <a:rPr sz="1800" spc="-15" dirty="0">
                <a:latin typeface="Carlito"/>
                <a:cs typeface="Carlito"/>
              </a:rPr>
              <a:t> </a:t>
            </a:r>
            <a:r>
              <a:rPr sz="1800" dirty="0">
                <a:latin typeface="Carlito"/>
                <a:cs typeface="Carlito"/>
              </a:rPr>
              <a:t>Privacy</a:t>
            </a:r>
            <a:endParaRPr sz="1800">
              <a:latin typeface="Carlito"/>
              <a:cs typeface="Carlito"/>
            </a:endParaRPr>
          </a:p>
        </p:txBody>
      </p:sp>
      <p:sp>
        <p:nvSpPr>
          <p:cNvPr id="4" name="object 4"/>
          <p:cNvSpPr txBox="1"/>
          <p:nvPr/>
        </p:nvSpPr>
        <p:spPr>
          <a:xfrm>
            <a:off x="7154738" y="4334636"/>
            <a:ext cx="706755" cy="330835"/>
          </a:xfrm>
          <a:prstGeom prst="rect">
            <a:avLst/>
          </a:prstGeom>
        </p:spPr>
        <p:txBody>
          <a:bodyPr vert="horz" wrap="square" lIns="0" tIns="12700" rIns="0" bIns="0" rtlCol="0">
            <a:spAutoFit/>
          </a:bodyPr>
          <a:lstStyle/>
          <a:p>
            <a:pPr marL="12700">
              <a:lnSpc>
                <a:spcPct val="100000"/>
              </a:lnSpc>
              <a:spcBef>
                <a:spcPts val="100"/>
              </a:spcBef>
            </a:pPr>
            <a:r>
              <a:rPr sz="2000" b="1" dirty="0">
                <a:latin typeface="Carlito"/>
                <a:cs typeface="Carlito"/>
              </a:rPr>
              <a:t>h</a:t>
            </a:r>
            <a:r>
              <a:rPr sz="2000" b="1" spc="-10" dirty="0">
                <a:latin typeface="Carlito"/>
                <a:cs typeface="Carlito"/>
              </a:rPr>
              <a:t>o</a:t>
            </a:r>
            <a:r>
              <a:rPr sz="2000" b="1" dirty="0">
                <a:latin typeface="Carlito"/>
                <a:cs typeface="Carlito"/>
              </a:rPr>
              <a:t>urs)</a:t>
            </a:r>
            <a:endParaRPr sz="2000">
              <a:latin typeface="Carlito"/>
              <a:cs typeface="Carlito"/>
            </a:endParaRPr>
          </a:p>
        </p:txBody>
      </p:sp>
      <p:sp>
        <p:nvSpPr>
          <p:cNvPr id="5" name="object 5"/>
          <p:cNvSpPr txBox="1"/>
          <p:nvPr/>
        </p:nvSpPr>
        <p:spPr>
          <a:xfrm>
            <a:off x="612140" y="4972050"/>
            <a:ext cx="318770" cy="932180"/>
          </a:xfrm>
          <a:prstGeom prst="rect">
            <a:avLst/>
          </a:prstGeom>
        </p:spPr>
        <p:txBody>
          <a:bodyPr vert="horz" wrap="square" lIns="0" tIns="41275" rIns="0" bIns="0" rtlCol="0">
            <a:spAutoFit/>
          </a:bodyPr>
          <a:lstStyle/>
          <a:p>
            <a:pPr marL="12700">
              <a:lnSpc>
                <a:spcPct val="100000"/>
              </a:lnSpc>
              <a:spcBef>
                <a:spcPts val="325"/>
              </a:spcBef>
            </a:pPr>
            <a:r>
              <a:rPr sz="1800" b="1" dirty="0">
                <a:latin typeface="Carlito"/>
                <a:cs typeface="Carlito"/>
              </a:rPr>
              <a:t>6.0</a:t>
            </a:r>
            <a:endParaRPr sz="1800">
              <a:latin typeface="Carlito"/>
              <a:cs typeface="Carlito"/>
            </a:endParaRPr>
          </a:p>
          <a:p>
            <a:pPr marL="12700">
              <a:lnSpc>
                <a:spcPct val="100000"/>
              </a:lnSpc>
              <a:spcBef>
                <a:spcPts val="229"/>
              </a:spcBef>
            </a:pPr>
            <a:r>
              <a:rPr sz="1800" dirty="0">
                <a:latin typeface="Carlito"/>
                <a:cs typeface="Carlito"/>
              </a:rPr>
              <a:t>6.1</a:t>
            </a:r>
            <a:endParaRPr sz="1800">
              <a:latin typeface="Carlito"/>
              <a:cs typeface="Carlito"/>
            </a:endParaRPr>
          </a:p>
          <a:p>
            <a:pPr marL="12700">
              <a:lnSpc>
                <a:spcPct val="100000"/>
              </a:lnSpc>
              <a:spcBef>
                <a:spcPts val="204"/>
              </a:spcBef>
            </a:pPr>
            <a:r>
              <a:rPr sz="1800" dirty="0">
                <a:latin typeface="Carlito"/>
                <a:cs typeface="Carlito"/>
              </a:rPr>
              <a:t>6.2</a:t>
            </a:r>
            <a:endParaRPr sz="1800">
              <a:latin typeface="Carlito"/>
              <a:cs typeface="Carlito"/>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16125" y="691641"/>
            <a:ext cx="4811395" cy="929640"/>
          </a:xfrm>
          <a:prstGeom prst="rect">
            <a:avLst/>
          </a:prstGeom>
        </p:spPr>
        <p:txBody>
          <a:bodyPr vert="horz" wrap="square" lIns="0" tIns="13335" rIns="0" bIns="0" rtlCol="0">
            <a:spAutoFit/>
          </a:bodyPr>
          <a:lstStyle/>
          <a:p>
            <a:pPr marL="15240" marR="5080" indent="-3175">
              <a:lnSpc>
                <a:spcPct val="109700"/>
              </a:lnSpc>
              <a:spcBef>
                <a:spcPts val="105"/>
              </a:spcBef>
            </a:pPr>
            <a:r>
              <a:rPr sz="1800" spc="-5" dirty="0"/>
              <a:t>Industrialization </a:t>
            </a:r>
            <a:r>
              <a:rPr sz="1800" dirty="0"/>
              <a:t>and </a:t>
            </a:r>
            <a:r>
              <a:rPr sz="1800" spc="-5" dirty="0"/>
              <a:t>Environmental protection  </a:t>
            </a:r>
            <a:r>
              <a:rPr sz="1800" u="heavy" spc="-5" dirty="0">
                <a:solidFill>
                  <a:srgbClr val="0000FF"/>
                </a:solidFill>
                <a:uFill>
                  <a:solidFill>
                    <a:srgbClr val="0000FF"/>
                  </a:solidFill>
                </a:uFill>
              </a:rPr>
              <a:t>Risk/Benefit considerations </a:t>
            </a:r>
            <a:r>
              <a:rPr sz="1800" u="heavy" dirty="0">
                <a:solidFill>
                  <a:srgbClr val="0000FF"/>
                </a:solidFill>
                <a:uFill>
                  <a:solidFill>
                    <a:srgbClr val="0000FF"/>
                  </a:solidFill>
                </a:uFill>
              </a:rPr>
              <a:t>in </a:t>
            </a:r>
            <a:r>
              <a:rPr sz="1800" u="heavy" spc="-5" dirty="0">
                <a:solidFill>
                  <a:srgbClr val="0000FF"/>
                </a:solidFill>
                <a:uFill>
                  <a:solidFill>
                    <a:srgbClr val="0000FF"/>
                  </a:solidFill>
                </a:uFill>
              </a:rPr>
              <a:t>public transportation </a:t>
            </a:r>
            <a:r>
              <a:rPr sz="1800" spc="-5" dirty="0">
                <a:solidFill>
                  <a:srgbClr val="0000FF"/>
                </a:solidFill>
              </a:rPr>
              <a:t> </a:t>
            </a:r>
            <a:r>
              <a:rPr sz="1800" spc="-5" dirty="0"/>
              <a:t>Engineers </a:t>
            </a:r>
            <a:r>
              <a:rPr sz="1800" dirty="0"/>
              <a:t>and the</a:t>
            </a:r>
            <a:r>
              <a:rPr sz="1800" spc="-10" dirty="0"/>
              <a:t> </a:t>
            </a:r>
            <a:r>
              <a:rPr sz="1800" spc="-5" dirty="0"/>
              <a:t>military</a:t>
            </a:r>
            <a:endParaRPr sz="1800"/>
          </a:p>
        </p:txBody>
      </p:sp>
      <p:sp>
        <p:nvSpPr>
          <p:cNvPr id="3" name="object 3"/>
          <p:cNvSpPr txBox="1"/>
          <p:nvPr/>
        </p:nvSpPr>
        <p:spPr>
          <a:xfrm>
            <a:off x="612140" y="691641"/>
            <a:ext cx="315595" cy="1830705"/>
          </a:xfrm>
          <a:prstGeom prst="rect">
            <a:avLst/>
          </a:prstGeom>
        </p:spPr>
        <p:txBody>
          <a:bodyPr vert="horz" wrap="square" lIns="0" tIns="40005" rIns="0" bIns="0" rtlCol="0">
            <a:spAutoFit/>
          </a:bodyPr>
          <a:lstStyle/>
          <a:p>
            <a:pPr marL="12700">
              <a:lnSpc>
                <a:spcPct val="100000"/>
              </a:lnSpc>
              <a:spcBef>
                <a:spcPts val="315"/>
              </a:spcBef>
            </a:pPr>
            <a:r>
              <a:rPr sz="1800" dirty="0">
                <a:latin typeface="Carlito"/>
                <a:cs typeface="Carlito"/>
              </a:rPr>
              <a:t>6.3</a:t>
            </a:r>
            <a:endParaRPr sz="1800">
              <a:latin typeface="Carlito"/>
              <a:cs typeface="Carlito"/>
            </a:endParaRPr>
          </a:p>
          <a:p>
            <a:pPr marL="12700">
              <a:lnSpc>
                <a:spcPct val="100000"/>
              </a:lnSpc>
              <a:spcBef>
                <a:spcPts val="215"/>
              </a:spcBef>
            </a:pPr>
            <a:r>
              <a:rPr sz="1800" dirty="0">
                <a:latin typeface="Carlito"/>
                <a:cs typeface="Carlito"/>
              </a:rPr>
              <a:t>6.4</a:t>
            </a:r>
            <a:endParaRPr sz="1800">
              <a:latin typeface="Carlito"/>
              <a:cs typeface="Carlito"/>
            </a:endParaRPr>
          </a:p>
          <a:p>
            <a:pPr marL="12700">
              <a:lnSpc>
                <a:spcPct val="100000"/>
              </a:lnSpc>
              <a:spcBef>
                <a:spcPts val="204"/>
              </a:spcBef>
            </a:pPr>
            <a:r>
              <a:rPr sz="1800" dirty="0">
                <a:latin typeface="Carlito"/>
                <a:cs typeface="Carlito"/>
              </a:rPr>
              <a:t>6.5</a:t>
            </a:r>
            <a:endParaRPr sz="1800">
              <a:latin typeface="Carlito"/>
              <a:cs typeface="Carlito"/>
            </a:endParaRPr>
          </a:p>
          <a:p>
            <a:pPr marL="12700">
              <a:lnSpc>
                <a:spcPct val="100000"/>
              </a:lnSpc>
              <a:spcBef>
                <a:spcPts val="190"/>
              </a:spcBef>
            </a:pPr>
            <a:r>
              <a:rPr sz="1800" dirty="0">
                <a:latin typeface="Carlito"/>
                <a:cs typeface="Carlito"/>
              </a:rPr>
              <a:t>6.6</a:t>
            </a:r>
            <a:endParaRPr sz="1800">
              <a:latin typeface="Carlito"/>
              <a:cs typeface="Carlito"/>
            </a:endParaRPr>
          </a:p>
          <a:p>
            <a:pPr marL="12700">
              <a:lnSpc>
                <a:spcPct val="100000"/>
              </a:lnSpc>
              <a:spcBef>
                <a:spcPts val="210"/>
              </a:spcBef>
            </a:pPr>
            <a:r>
              <a:rPr sz="1800" dirty="0">
                <a:latin typeface="Carlito"/>
                <a:cs typeface="Carlito"/>
              </a:rPr>
              <a:t>6.7</a:t>
            </a:r>
            <a:endParaRPr sz="1800">
              <a:latin typeface="Carlito"/>
              <a:cs typeface="Carlito"/>
            </a:endParaRPr>
          </a:p>
          <a:p>
            <a:pPr marL="12700">
              <a:lnSpc>
                <a:spcPct val="100000"/>
              </a:lnSpc>
              <a:spcBef>
                <a:spcPts val="215"/>
              </a:spcBef>
            </a:pPr>
            <a:r>
              <a:rPr sz="1800" dirty="0">
                <a:latin typeface="Carlito"/>
                <a:cs typeface="Carlito"/>
              </a:rPr>
              <a:t>6.8</a:t>
            </a:r>
            <a:endParaRPr sz="1800">
              <a:latin typeface="Carlito"/>
              <a:cs typeface="Carlito"/>
            </a:endParaRPr>
          </a:p>
        </p:txBody>
      </p:sp>
      <p:sp>
        <p:nvSpPr>
          <p:cNvPr id="4" name="object 4"/>
          <p:cNvSpPr txBox="1"/>
          <p:nvPr/>
        </p:nvSpPr>
        <p:spPr>
          <a:xfrm>
            <a:off x="231140" y="1593469"/>
            <a:ext cx="8707120" cy="4425315"/>
          </a:xfrm>
          <a:prstGeom prst="rect">
            <a:avLst/>
          </a:prstGeom>
        </p:spPr>
        <p:txBody>
          <a:bodyPr vert="horz" wrap="square" lIns="0" tIns="12065" rIns="0" bIns="0" rtlCol="0">
            <a:spAutoFit/>
          </a:bodyPr>
          <a:lstStyle/>
          <a:p>
            <a:pPr marL="1304925" marR="3717290" indent="2540">
              <a:lnSpc>
                <a:spcPct val="109800"/>
              </a:lnSpc>
              <a:spcBef>
                <a:spcPts val="95"/>
              </a:spcBef>
            </a:pPr>
            <a:r>
              <a:rPr sz="1800" spc="-5" dirty="0">
                <a:latin typeface="Carlito"/>
                <a:cs typeface="Carlito"/>
              </a:rPr>
              <a:t>Science </a:t>
            </a:r>
            <a:r>
              <a:rPr sz="1800" dirty="0">
                <a:latin typeface="Carlito"/>
                <a:cs typeface="Carlito"/>
              </a:rPr>
              <a:t>and technology </a:t>
            </a:r>
            <a:r>
              <a:rPr sz="1800" spc="-5" dirty="0">
                <a:latin typeface="Carlito"/>
                <a:cs typeface="Carlito"/>
              </a:rPr>
              <a:t>for medicine  Engineers </a:t>
            </a:r>
            <a:r>
              <a:rPr sz="1800" dirty="0">
                <a:latin typeface="Carlito"/>
                <a:cs typeface="Carlito"/>
              </a:rPr>
              <a:t>in </a:t>
            </a:r>
            <a:r>
              <a:rPr sz="1800" spc="-5" dirty="0">
                <a:latin typeface="Carlito"/>
                <a:cs typeface="Carlito"/>
              </a:rPr>
              <a:t>international development  Arbitration</a:t>
            </a:r>
            <a:endParaRPr sz="1800">
              <a:latin typeface="Carlito"/>
              <a:cs typeface="Carlito"/>
            </a:endParaRPr>
          </a:p>
          <a:p>
            <a:pPr>
              <a:lnSpc>
                <a:spcPct val="100000"/>
              </a:lnSpc>
            </a:pPr>
            <a:endParaRPr sz="1800">
              <a:latin typeface="Carlito"/>
              <a:cs typeface="Carlito"/>
            </a:endParaRPr>
          </a:p>
          <a:p>
            <a:pPr marL="18415" marR="5080" indent="-6350">
              <a:lnSpc>
                <a:spcPct val="105100"/>
              </a:lnSpc>
              <a:spcBef>
                <a:spcPts val="1110"/>
              </a:spcBef>
              <a:tabLst>
                <a:tab pos="927100" algn="l"/>
              </a:tabLst>
            </a:pPr>
            <a:r>
              <a:rPr sz="2400" spc="-5" dirty="0">
                <a:latin typeface="Carlito"/>
                <a:cs typeface="Carlito"/>
              </a:rPr>
              <a:t>6.1.1	</a:t>
            </a:r>
            <a:r>
              <a:rPr sz="2400" dirty="0">
                <a:latin typeface="Carlito"/>
                <a:cs typeface="Carlito"/>
              </a:rPr>
              <a:t>A </a:t>
            </a:r>
            <a:r>
              <a:rPr sz="2400" spc="-5" dirty="0">
                <a:latin typeface="Carlito"/>
                <a:cs typeface="Carlito"/>
              </a:rPr>
              <a:t>fresh </a:t>
            </a:r>
            <a:r>
              <a:rPr sz="2400" dirty="0">
                <a:latin typeface="Carlito"/>
                <a:cs typeface="Carlito"/>
              </a:rPr>
              <a:t>water </a:t>
            </a:r>
            <a:r>
              <a:rPr sz="2400" spc="-5" dirty="0">
                <a:latin typeface="Carlito"/>
                <a:cs typeface="Carlito"/>
              </a:rPr>
              <a:t>resources </a:t>
            </a:r>
            <a:r>
              <a:rPr sz="2400" dirty="0">
                <a:latin typeface="Carlito"/>
                <a:cs typeface="Carlito"/>
              </a:rPr>
              <a:t>engineering graduate </a:t>
            </a:r>
            <a:r>
              <a:rPr sz="2400" spc="-5" dirty="0">
                <a:latin typeface="Carlito"/>
                <a:cs typeface="Carlito"/>
              </a:rPr>
              <a:t>(Engineer </a:t>
            </a:r>
            <a:r>
              <a:rPr sz="2400" dirty="0">
                <a:latin typeface="Carlito"/>
                <a:cs typeface="Carlito"/>
              </a:rPr>
              <a:t>A) is  approached </a:t>
            </a:r>
            <a:r>
              <a:rPr sz="2400" spc="-5" dirty="0">
                <a:latin typeface="Carlito"/>
                <a:cs typeface="Carlito"/>
              </a:rPr>
              <a:t>by </a:t>
            </a:r>
            <a:r>
              <a:rPr sz="2400" dirty="0">
                <a:latin typeface="Carlito"/>
                <a:cs typeface="Carlito"/>
              </a:rPr>
              <a:t>a </a:t>
            </a:r>
            <a:r>
              <a:rPr sz="2400" spc="-5" dirty="0">
                <a:latin typeface="Carlito"/>
                <a:cs typeface="Carlito"/>
              </a:rPr>
              <a:t>Department of Groundwater (DoG </a:t>
            </a:r>
            <a:r>
              <a:rPr sz="2400" dirty="0">
                <a:latin typeface="Carlito"/>
                <a:cs typeface="Carlito"/>
              </a:rPr>
              <a:t>) </a:t>
            </a:r>
            <a:r>
              <a:rPr sz="2400" spc="-5" dirty="0">
                <a:latin typeface="Carlito"/>
                <a:cs typeface="Carlito"/>
              </a:rPr>
              <a:t>senior </a:t>
            </a:r>
            <a:r>
              <a:rPr sz="2400" dirty="0">
                <a:latin typeface="Carlito"/>
                <a:cs typeface="Carlito"/>
              </a:rPr>
              <a:t>engineer.  </a:t>
            </a:r>
            <a:r>
              <a:rPr sz="2400" spc="-5" dirty="0">
                <a:latin typeface="Carlito"/>
                <a:cs typeface="Carlito"/>
              </a:rPr>
              <a:t>The DoG </a:t>
            </a:r>
            <a:r>
              <a:rPr sz="2400" dirty="0">
                <a:latin typeface="Carlito"/>
                <a:cs typeface="Carlito"/>
              </a:rPr>
              <a:t>engineer asks </a:t>
            </a:r>
            <a:r>
              <a:rPr sz="2400" spc="-5" dirty="0">
                <a:latin typeface="Carlito"/>
                <a:cs typeface="Carlito"/>
              </a:rPr>
              <a:t>Engineer </a:t>
            </a:r>
            <a:r>
              <a:rPr sz="2400" dirty="0">
                <a:latin typeface="Carlito"/>
                <a:cs typeface="Carlito"/>
              </a:rPr>
              <a:t>A </a:t>
            </a:r>
            <a:r>
              <a:rPr sz="2400" spc="-10" dirty="0">
                <a:latin typeface="Carlito"/>
                <a:cs typeface="Carlito"/>
              </a:rPr>
              <a:t>to </a:t>
            </a:r>
            <a:r>
              <a:rPr sz="2400" dirty="0">
                <a:latin typeface="Carlito"/>
                <a:cs typeface="Carlito"/>
              </a:rPr>
              <a:t>conduct a </a:t>
            </a:r>
            <a:r>
              <a:rPr sz="2400" spc="-5" dirty="0">
                <a:latin typeface="Carlito"/>
                <a:cs typeface="Carlito"/>
              </a:rPr>
              <a:t>district-wide study of  groundwater-surface water </a:t>
            </a:r>
            <a:r>
              <a:rPr sz="2400" dirty="0">
                <a:latin typeface="Carlito"/>
                <a:cs typeface="Carlito"/>
              </a:rPr>
              <a:t>inter-link in </a:t>
            </a:r>
            <a:r>
              <a:rPr sz="2400" spc="-5" dirty="0">
                <a:latin typeface="Carlito"/>
                <a:cs typeface="Carlito"/>
              </a:rPr>
              <a:t>Palpa, </a:t>
            </a:r>
            <a:r>
              <a:rPr sz="2400" dirty="0">
                <a:latin typeface="Carlito"/>
                <a:cs typeface="Carlito"/>
              </a:rPr>
              <a:t>and </a:t>
            </a:r>
            <a:r>
              <a:rPr sz="2400" spc="-5" dirty="0">
                <a:latin typeface="Carlito"/>
                <a:cs typeface="Carlito"/>
              </a:rPr>
              <a:t>provides </a:t>
            </a:r>
            <a:r>
              <a:rPr sz="2400" dirty="0">
                <a:latin typeface="Carlito"/>
                <a:cs typeface="Carlito"/>
              </a:rPr>
              <a:t>a </a:t>
            </a:r>
            <a:r>
              <a:rPr sz="2400" spc="-5" dirty="0">
                <a:latin typeface="Carlito"/>
                <a:cs typeface="Carlito"/>
              </a:rPr>
              <a:t>sample  of </a:t>
            </a:r>
            <a:r>
              <a:rPr sz="2400" dirty="0">
                <a:latin typeface="Carlito"/>
                <a:cs typeface="Carlito"/>
              </a:rPr>
              <a:t>a report </a:t>
            </a:r>
            <a:r>
              <a:rPr sz="2400" spc="5" dirty="0">
                <a:latin typeface="Carlito"/>
                <a:cs typeface="Carlito"/>
              </a:rPr>
              <a:t>to </a:t>
            </a:r>
            <a:r>
              <a:rPr sz="2400" spc="-5" dirty="0">
                <a:latin typeface="Carlito"/>
                <a:cs typeface="Carlito"/>
              </a:rPr>
              <a:t>be produced. Engineer </a:t>
            </a:r>
            <a:r>
              <a:rPr sz="2400" dirty="0">
                <a:latin typeface="Carlito"/>
                <a:cs typeface="Carlito"/>
              </a:rPr>
              <a:t>A </a:t>
            </a:r>
            <a:r>
              <a:rPr sz="2400" spc="-5" dirty="0">
                <a:latin typeface="Carlito"/>
                <a:cs typeface="Carlito"/>
              </a:rPr>
              <a:t>finds </a:t>
            </a:r>
            <a:r>
              <a:rPr sz="2400" dirty="0">
                <a:latin typeface="Carlito"/>
                <a:cs typeface="Carlito"/>
              </a:rPr>
              <a:t>that the </a:t>
            </a:r>
            <a:r>
              <a:rPr sz="2400" spc="-5" dirty="0">
                <a:latin typeface="Carlito"/>
                <a:cs typeface="Carlito"/>
              </a:rPr>
              <a:t>sample </a:t>
            </a:r>
            <a:r>
              <a:rPr sz="2400" dirty="0">
                <a:latin typeface="Carlito"/>
                <a:cs typeface="Carlito"/>
              </a:rPr>
              <a:t>report is  </a:t>
            </a:r>
            <a:r>
              <a:rPr sz="2400" spc="-5" dirty="0">
                <a:latin typeface="Carlito"/>
                <a:cs typeface="Carlito"/>
              </a:rPr>
              <a:t>based on </a:t>
            </a:r>
            <a:r>
              <a:rPr sz="2400" dirty="0">
                <a:latin typeface="Carlito"/>
                <a:cs typeface="Carlito"/>
              </a:rPr>
              <a:t>a </a:t>
            </a:r>
            <a:r>
              <a:rPr sz="2400" spc="-5" dirty="0">
                <a:latin typeface="Carlito"/>
                <a:cs typeface="Carlito"/>
              </a:rPr>
              <a:t>superficial </a:t>
            </a:r>
            <a:r>
              <a:rPr sz="2400" spc="-10" dirty="0">
                <a:latin typeface="Carlito"/>
                <a:cs typeface="Carlito"/>
              </a:rPr>
              <a:t>study, </a:t>
            </a:r>
            <a:r>
              <a:rPr sz="2400" dirty="0">
                <a:latin typeface="Carlito"/>
                <a:cs typeface="Carlito"/>
              </a:rPr>
              <a:t>with all the </a:t>
            </a:r>
            <a:r>
              <a:rPr sz="2400" spc="-5" dirty="0">
                <a:latin typeface="Carlito"/>
                <a:cs typeface="Carlito"/>
              </a:rPr>
              <a:t>data </a:t>
            </a:r>
            <a:r>
              <a:rPr sz="2400" dirty="0">
                <a:latin typeface="Carlito"/>
                <a:cs typeface="Carlito"/>
              </a:rPr>
              <a:t>taken </a:t>
            </a:r>
            <a:r>
              <a:rPr sz="2400" spc="-5" dirty="0">
                <a:latin typeface="Carlito"/>
                <a:cs typeface="Carlito"/>
              </a:rPr>
              <a:t>from USA, </a:t>
            </a:r>
            <a:r>
              <a:rPr sz="2400" dirty="0">
                <a:latin typeface="Carlito"/>
                <a:cs typeface="Carlito"/>
              </a:rPr>
              <a:t>and  </a:t>
            </a:r>
            <a:r>
              <a:rPr sz="2400" spc="-5" dirty="0">
                <a:latin typeface="Carlito"/>
                <a:cs typeface="Carlito"/>
              </a:rPr>
              <a:t>requests </a:t>
            </a:r>
            <a:r>
              <a:rPr sz="2400" dirty="0">
                <a:latin typeface="Carlito"/>
                <a:cs typeface="Carlito"/>
              </a:rPr>
              <a:t>money to </a:t>
            </a:r>
            <a:r>
              <a:rPr sz="2400" spc="-5" dirty="0">
                <a:latin typeface="Carlito"/>
                <a:cs typeface="Carlito"/>
              </a:rPr>
              <a:t>visit </a:t>
            </a:r>
            <a:r>
              <a:rPr sz="2400" dirty="0">
                <a:latin typeface="Carlito"/>
                <a:cs typeface="Carlito"/>
              </a:rPr>
              <a:t>Palpa and collect </a:t>
            </a:r>
            <a:r>
              <a:rPr sz="2400" spc="-5" dirty="0">
                <a:latin typeface="Carlito"/>
                <a:cs typeface="Carlito"/>
              </a:rPr>
              <a:t>field data. The </a:t>
            </a:r>
            <a:r>
              <a:rPr sz="2400" dirty="0">
                <a:latin typeface="Carlito"/>
                <a:cs typeface="Carlito"/>
              </a:rPr>
              <a:t>DoG engineer  </a:t>
            </a:r>
            <a:r>
              <a:rPr sz="2400" spc="-5" dirty="0">
                <a:latin typeface="Carlito"/>
                <a:cs typeface="Carlito"/>
              </a:rPr>
              <a:t>refuses, saying </a:t>
            </a:r>
            <a:r>
              <a:rPr sz="2400" dirty="0">
                <a:latin typeface="Carlito"/>
                <a:cs typeface="Carlito"/>
              </a:rPr>
              <a:t>that they got the project </a:t>
            </a:r>
            <a:r>
              <a:rPr sz="2400" spc="-5" dirty="0">
                <a:latin typeface="Carlito"/>
                <a:cs typeface="Carlito"/>
              </a:rPr>
              <a:t>from low bid, </a:t>
            </a:r>
            <a:r>
              <a:rPr sz="2400" dirty="0">
                <a:latin typeface="Carlito"/>
                <a:cs typeface="Carlito"/>
              </a:rPr>
              <a:t>asks </a:t>
            </a:r>
            <a:r>
              <a:rPr sz="2400" spc="-5" dirty="0">
                <a:latin typeface="Carlito"/>
                <a:cs typeface="Carlito"/>
              </a:rPr>
              <a:t>Engineer</a:t>
            </a:r>
            <a:r>
              <a:rPr sz="2400" spc="-55" dirty="0">
                <a:latin typeface="Carlito"/>
                <a:cs typeface="Carlito"/>
              </a:rPr>
              <a:t> </a:t>
            </a:r>
            <a:r>
              <a:rPr sz="2400" dirty="0">
                <a:latin typeface="Carlito"/>
                <a:cs typeface="Carlito"/>
              </a:rPr>
              <a:t>A</a:t>
            </a:r>
            <a:endParaRPr sz="2400">
              <a:latin typeface="Carlito"/>
              <a:cs typeface="Carlito"/>
            </a:endParaRPr>
          </a:p>
        </p:txBody>
      </p:sp>
      <p:sp>
        <p:nvSpPr>
          <p:cNvPr id="5" name="object 5"/>
          <p:cNvSpPr/>
          <p:nvPr/>
        </p:nvSpPr>
        <p:spPr>
          <a:xfrm>
            <a:off x="76200" y="0"/>
            <a:ext cx="8917305" cy="701040"/>
          </a:xfrm>
          <a:custGeom>
            <a:avLst/>
            <a:gdLst/>
            <a:ahLst/>
            <a:cxnLst/>
            <a:rect l="l" t="t" r="r" b="b"/>
            <a:pathLst>
              <a:path w="8917305" h="701040">
                <a:moveTo>
                  <a:pt x="8916924" y="0"/>
                </a:moveTo>
                <a:lnTo>
                  <a:pt x="2491994" y="0"/>
                </a:lnTo>
                <a:lnTo>
                  <a:pt x="0" y="0"/>
                </a:lnTo>
                <a:lnTo>
                  <a:pt x="0" y="701040"/>
                </a:lnTo>
                <a:lnTo>
                  <a:pt x="2491994" y="701040"/>
                </a:lnTo>
                <a:lnTo>
                  <a:pt x="8916924" y="701040"/>
                </a:lnTo>
                <a:lnTo>
                  <a:pt x="8916924" y="0"/>
                </a:lnTo>
                <a:close/>
              </a:path>
            </a:pathLst>
          </a:custGeom>
          <a:solidFill>
            <a:srgbClr val="9AB5E3"/>
          </a:solidFill>
        </p:spPr>
        <p:txBody>
          <a:bodyPr wrap="square" lIns="0" tIns="0" rIns="0" bIns="0" rtlCol="0"/>
          <a:lstStyle/>
          <a:p>
            <a:endParaRPr/>
          </a:p>
        </p:txBody>
      </p:sp>
      <p:graphicFrame>
        <p:nvGraphicFramePr>
          <p:cNvPr id="6" name="object 6"/>
          <p:cNvGraphicFramePr>
            <a:graphicFrameLocks noGrp="1"/>
          </p:cNvGraphicFramePr>
          <p:nvPr/>
        </p:nvGraphicFramePr>
        <p:xfrm>
          <a:off x="1526794" y="0"/>
          <a:ext cx="6045200" cy="701040"/>
        </p:xfrm>
        <a:graphic>
          <a:graphicData uri="http://schemas.openxmlformats.org/drawingml/2006/table">
            <a:tbl>
              <a:tblPr firstRow="1" bandRow="1">
                <a:tableStyleId>{2D5ABB26-0587-4C30-8999-92F81FD0307C}</a:tableStyleId>
              </a:tblPr>
              <a:tblGrid>
                <a:gridCol w="849630">
                  <a:extLst>
                    <a:ext uri="{9D8B030D-6E8A-4147-A177-3AD203B41FA5}">
                      <a16:colId xmlns:a16="http://schemas.microsoft.com/office/drawing/2014/main" val="20000"/>
                    </a:ext>
                  </a:extLst>
                </a:gridCol>
                <a:gridCol w="5195570">
                  <a:extLst>
                    <a:ext uri="{9D8B030D-6E8A-4147-A177-3AD203B41FA5}">
                      <a16:colId xmlns:a16="http://schemas.microsoft.com/office/drawing/2014/main" val="20001"/>
                    </a:ext>
                  </a:extLst>
                </a:gridCol>
              </a:tblGrid>
              <a:tr h="701040">
                <a:tc>
                  <a:txBody>
                    <a:bodyPr/>
                    <a:lstStyle/>
                    <a:p>
                      <a:pPr marL="127000">
                        <a:lnSpc>
                          <a:spcPct val="100000"/>
                        </a:lnSpc>
                        <a:spcBef>
                          <a:spcPts val="1245"/>
                        </a:spcBef>
                      </a:pPr>
                      <a:r>
                        <a:rPr sz="2800" spc="-5" dirty="0">
                          <a:latin typeface="Carlito"/>
                          <a:cs typeface="Carlito"/>
                        </a:rPr>
                        <a:t>6.1</a:t>
                      </a:r>
                      <a:endParaRPr sz="2800">
                        <a:latin typeface="Carlito"/>
                        <a:cs typeface="Carlito"/>
                      </a:endParaRPr>
                    </a:p>
                  </a:txBody>
                  <a:tcPr marL="0" marR="0" marT="158115" marB="0">
                    <a:solidFill>
                      <a:srgbClr val="9AB5E3"/>
                    </a:solidFill>
                  </a:tcPr>
                </a:tc>
                <a:tc>
                  <a:txBody>
                    <a:bodyPr/>
                    <a:lstStyle/>
                    <a:p>
                      <a:pPr marL="272415">
                        <a:lnSpc>
                          <a:spcPct val="100000"/>
                        </a:lnSpc>
                        <a:spcBef>
                          <a:spcPts val="1245"/>
                        </a:spcBef>
                      </a:pPr>
                      <a:r>
                        <a:rPr sz="2800" spc="-10" dirty="0">
                          <a:latin typeface="Carlito"/>
                          <a:cs typeface="Carlito"/>
                        </a:rPr>
                        <a:t>Copyrights </a:t>
                      </a:r>
                      <a:r>
                        <a:rPr sz="2800" spc="-5" dirty="0">
                          <a:latin typeface="Carlito"/>
                          <a:cs typeface="Carlito"/>
                        </a:rPr>
                        <a:t>and Patent</a:t>
                      </a:r>
                      <a:r>
                        <a:rPr sz="2800" spc="5" dirty="0">
                          <a:latin typeface="Carlito"/>
                          <a:cs typeface="Carlito"/>
                        </a:rPr>
                        <a:t> </a:t>
                      </a:r>
                      <a:r>
                        <a:rPr sz="2800" spc="-5" dirty="0">
                          <a:latin typeface="Carlito"/>
                          <a:cs typeface="Carlito"/>
                        </a:rPr>
                        <a:t>Protection</a:t>
                      </a:r>
                      <a:endParaRPr sz="2800">
                        <a:latin typeface="Carlito"/>
                        <a:cs typeface="Carlito"/>
                      </a:endParaRPr>
                    </a:p>
                  </a:txBody>
                  <a:tcPr marL="0" marR="0" marT="158115" marB="0">
                    <a:solidFill>
                      <a:srgbClr val="9AB5E3"/>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marR="5080">
              <a:lnSpc>
                <a:spcPct val="105200"/>
              </a:lnSpc>
              <a:spcBef>
                <a:spcPts val="105"/>
              </a:spcBef>
            </a:pPr>
            <a:r>
              <a:rPr sz="2400" dirty="0"/>
              <a:t>to </a:t>
            </a:r>
            <a:r>
              <a:rPr sz="2400" spc="-5" dirty="0"/>
              <a:t>prepare </a:t>
            </a:r>
            <a:r>
              <a:rPr sz="2400" spc="-10" dirty="0"/>
              <a:t>the </a:t>
            </a:r>
            <a:r>
              <a:rPr sz="2400" spc="-5" dirty="0"/>
              <a:t>report </a:t>
            </a:r>
            <a:r>
              <a:rPr sz="2400" dirty="0"/>
              <a:t>based </a:t>
            </a:r>
            <a:r>
              <a:rPr sz="2400" spc="-5" dirty="0"/>
              <a:t>on </a:t>
            </a:r>
            <a:r>
              <a:rPr sz="2400" dirty="0"/>
              <a:t>assumed </a:t>
            </a:r>
            <a:r>
              <a:rPr sz="2400" spc="-5" dirty="0"/>
              <a:t>data </a:t>
            </a:r>
            <a:r>
              <a:rPr sz="2400" dirty="0"/>
              <a:t>and assures that  </a:t>
            </a:r>
            <a:r>
              <a:rPr sz="2400" spc="-5" dirty="0"/>
              <a:t>Engineer </a:t>
            </a:r>
            <a:r>
              <a:rPr sz="2400" dirty="0"/>
              <a:t>A will </a:t>
            </a:r>
            <a:r>
              <a:rPr sz="2400" spc="-5" dirty="0"/>
              <a:t>not face problem since </a:t>
            </a:r>
            <a:r>
              <a:rPr sz="2400" dirty="0"/>
              <a:t>the </a:t>
            </a:r>
            <a:r>
              <a:rPr sz="2400" spc="-5" dirty="0"/>
              <a:t>contract </a:t>
            </a:r>
            <a:r>
              <a:rPr sz="2400" dirty="0"/>
              <a:t>to conduct the  </a:t>
            </a:r>
            <a:r>
              <a:rPr sz="2400" spc="-85" dirty="0">
                <a:latin typeface="Arial"/>
                <a:cs typeface="Arial"/>
              </a:rPr>
              <a:t>study </a:t>
            </a:r>
            <a:r>
              <a:rPr sz="2400" spc="-155" dirty="0">
                <a:latin typeface="Arial"/>
                <a:cs typeface="Arial"/>
              </a:rPr>
              <a:t>was </a:t>
            </a:r>
            <a:r>
              <a:rPr sz="2400" spc="-60" dirty="0">
                <a:latin typeface="Arial"/>
                <a:cs typeface="Arial"/>
              </a:rPr>
              <a:t>obtained </a:t>
            </a:r>
            <a:r>
              <a:rPr sz="2400" spc="-100" dirty="0">
                <a:latin typeface="Arial"/>
                <a:cs typeface="Arial"/>
              </a:rPr>
              <a:t>by </a:t>
            </a:r>
            <a:r>
              <a:rPr sz="2400" spc="-190" dirty="0">
                <a:latin typeface="Arial"/>
                <a:cs typeface="Arial"/>
              </a:rPr>
              <a:t>a </a:t>
            </a:r>
            <a:r>
              <a:rPr sz="2400" spc="-80" dirty="0">
                <a:latin typeface="Arial"/>
                <a:cs typeface="Arial"/>
              </a:rPr>
              <a:t>consulting </a:t>
            </a:r>
            <a:r>
              <a:rPr sz="2400" spc="10" dirty="0">
                <a:latin typeface="Arial"/>
                <a:cs typeface="Arial"/>
              </a:rPr>
              <a:t>firm </a:t>
            </a:r>
            <a:r>
              <a:rPr sz="2400" spc="-80" dirty="0">
                <a:latin typeface="Arial"/>
                <a:cs typeface="Arial"/>
              </a:rPr>
              <a:t>registered </a:t>
            </a:r>
            <a:r>
              <a:rPr sz="2400" spc="-30" dirty="0">
                <a:latin typeface="Arial"/>
                <a:cs typeface="Arial"/>
              </a:rPr>
              <a:t>in </a:t>
            </a:r>
            <a:r>
              <a:rPr sz="2400" spc="-229" dirty="0">
                <a:latin typeface="Arial"/>
                <a:cs typeface="Arial"/>
              </a:rPr>
              <a:t>DoG</a:t>
            </a:r>
            <a:r>
              <a:rPr sz="2400" spc="-455" dirty="0">
                <a:latin typeface="Arial"/>
                <a:cs typeface="Arial"/>
              </a:rPr>
              <a:t> </a:t>
            </a:r>
            <a:r>
              <a:rPr sz="2400" spc="-95" dirty="0">
                <a:latin typeface="Arial"/>
                <a:cs typeface="Arial"/>
              </a:rPr>
              <a:t>engineer’s  </a:t>
            </a:r>
            <a:r>
              <a:rPr sz="2400" spc="-140" dirty="0">
                <a:latin typeface="Arial"/>
                <a:cs typeface="Arial"/>
              </a:rPr>
              <a:t>spouse’s </a:t>
            </a:r>
            <a:r>
              <a:rPr sz="2400" spc="-110" dirty="0">
                <a:latin typeface="Arial"/>
                <a:cs typeface="Arial"/>
              </a:rPr>
              <a:t>name, </a:t>
            </a:r>
            <a:r>
              <a:rPr sz="2400" spc="-30" dirty="0">
                <a:latin typeface="Arial"/>
                <a:cs typeface="Arial"/>
              </a:rPr>
              <a:t>the </a:t>
            </a:r>
            <a:r>
              <a:rPr sz="2400" spc="-235" dirty="0">
                <a:latin typeface="Arial"/>
                <a:cs typeface="Arial"/>
              </a:rPr>
              <a:t>DoG </a:t>
            </a:r>
            <a:r>
              <a:rPr sz="2400" spc="-90" dirty="0">
                <a:latin typeface="Arial"/>
                <a:cs typeface="Arial"/>
              </a:rPr>
              <a:t>engineer </a:t>
            </a:r>
            <a:r>
              <a:rPr sz="2400" spc="-70" dirty="0">
                <a:latin typeface="Arial"/>
                <a:cs typeface="Arial"/>
              </a:rPr>
              <a:t>himself </a:t>
            </a:r>
            <a:r>
              <a:rPr sz="2400" spc="-125" dirty="0">
                <a:latin typeface="Arial"/>
                <a:cs typeface="Arial"/>
              </a:rPr>
              <a:t>is </a:t>
            </a:r>
            <a:r>
              <a:rPr sz="2400" spc="-100" dirty="0">
                <a:latin typeface="Arial"/>
                <a:cs typeface="Arial"/>
              </a:rPr>
              <a:t>responsible </a:t>
            </a:r>
            <a:r>
              <a:rPr sz="2400" spc="30" dirty="0">
                <a:latin typeface="Arial"/>
                <a:cs typeface="Arial"/>
              </a:rPr>
              <a:t>to </a:t>
            </a:r>
            <a:r>
              <a:rPr sz="2400" spc="-140" dirty="0">
                <a:latin typeface="Arial"/>
                <a:cs typeface="Arial"/>
              </a:rPr>
              <a:t>check </a:t>
            </a:r>
            <a:r>
              <a:rPr sz="2400" spc="-30" dirty="0">
                <a:latin typeface="Arial"/>
                <a:cs typeface="Arial"/>
              </a:rPr>
              <a:t>the  </a:t>
            </a:r>
            <a:r>
              <a:rPr sz="2400" spc="-5" dirty="0"/>
              <a:t>report quality, </a:t>
            </a:r>
            <a:r>
              <a:rPr sz="2400" spc="-45" dirty="0"/>
              <a:t>a</a:t>
            </a:r>
            <a:r>
              <a:rPr sz="2400" spc="-45" dirty="0">
                <a:latin typeface="Arial"/>
                <a:cs typeface="Arial"/>
              </a:rPr>
              <a:t>nd </a:t>
            </a:r>
            <a:r>
              <a:rPr sz="2400" spc="-130" dirty="0">
                <a:latin typeface="Arial"/>
                <a:cs typeface="Arial"/>
              </a:rPr>
              <a:t>Engineer </a:t>
            </a:r>
            <a:r>
              <a:rPr sz="2400" spc="-140" dirty="0">
                <a:latin typeface="Arial"/>
                <a:cs typeface="Arial"/>
              </a:rPr>
              <a:t>A’s </a:t>
            </a:r>
            <a:r>
              <a:rPr sz="2400" spc="-130" dirty="0">
                <a:latin typeface="Arial"/>
                <a:cs typeface="Arial"/>
              </a:rPr>
              <a:t>name </a:t>
            </a:r>
            <a:r>
              <a:rPr sz="2400" spc="5" dirty="0">
                <a:latin typeface="Arial"/>
                <a:cs typeface="Arial"/>
              </a:rPr>
              <a:t>will</a:t>
            </a:r>
            <a:r>
              <a:rPr sz="2400" spc="-495" dirty="0">
                <a:latin typeface="Arial"/>
                <a:cs typeface="Arial"/>
              </a:rPr>
              <a:t> </a:t>
            </a:r>
            <a:r>
              <a:rPr sz="2400" spc="-10" dirty="0">
                <a:latin typeface="Arial"/>
                <a:cs typeface="Arial"/>
              </a:rPr>
              <a:t>not </a:t>
            </a:r>
            <a:r>
              <a:rPr sz="2400" spc="-110" dirty="0">
                <a:latin typeface="Arial"/>
                <a:cs typeface="Arial"/>
              </a:rPr>
              <a:t>be </a:t>
            </a:r>
            <a:r>
              <a:rPr sz="2400" spc="-30" dirty="0">
                <a:latin typeface="Arial"/>
                <a:cs typeface="Arial"/>
              </a:rPr>
              <a:t>in the </a:t>
            </a:r>
            <a:r>
              <a:rPr sz="2400" spc="-25" dirty="0">
                <a:latin typeface="Arial"/>
                <a:cs typeface="Arial"/>
              </a:rPr>
              <a:t>report.</a:t>
            </a:r>
            <a:endParaRPr sz="2400">
              <a:latin typeface="Arial"/>
              <a:cs typeface="Arial"/>
            </a:endParaRPr>
          </a:p>
        </p:txBody>
      </p:sp>
      <p:sp>
        <p:nvSpPr>
          <p:cNvPr id="3" name="object 3"/>
          <p:cNvSpPr txBox="1"/>
          <p:nvPr/>
        </p:nvSpPr>
        <p:spPr>
          <a:xfrm>
            <a:off x="221995" y="2619882"/>
            <a:ext cx="7982584" cy="3199130"/>
          </a:xfrm>
          <a:prstGeom prst="rect">
            <a:avLst/>
          </a:prstGeom>
        </p:spPr>
        <p:txBody>
          <a:bodyPr vert="horz" wrap="square" lIns="0" tIns="33655" rIns="0" bIns="0" rtlCol="0">
            <a:spAutoFit/>
          </a:bodyPr>
          <a:lstStyle/>
          <a:p>
            <a:pPr marL="364490" indent="-343535">
              <a:lnSpc>
                <a:spcPct val="100000"/>
              </a:lnSpc>
              <a:spcBef>
                <a:spcPts val="265"/>
              </a:spcBef>
              <a:buFont typeface="Arial"/>
              <a:buChar char="•"/>
              <a:tabLst>
                <a:tab pos="364490" algn="l"/>
                <a:tab pos="365125" algn="l"/>
              </a:tabLst>
            </a:pPr>
            <a:r>
              <a:rPr sz="2400" spc="-5" dirty="0">
                <a:latin typeface="Carlito"/>
                <a:cs typeface="Carlito"/>
              </a:rPr>
              <a:t>List </a:t>
            </a:r>
            <a:r>
              <a:rPr sz="2400" dirty="0">
                <a:latin typeface="Carlito"/>
                <a:cs typeface="Carlito"/>
              </a:rPr>
              <a:t>all the </a:t>
            </a:r>
            <a:r>
              <a:rPr sz="2400" spc="-5" dirty="0">
                <a:latin typeface="Carlito"/>
                <a:cs typeface="Carlito"/>
              </a:rPr>
              <a:t>options for Engineer</a:t>
            </a:r>
            <a:r>
              <a:rPr sz="2400" spc="-15" dirty="0">
                <a:latin typeface="Carlito"/>
                <a:cs typeface="Carlito"/>
              </a:rPr>
              <a:t> </a:t>
            </a:r>
            <a:r>
              <a:rPr sz="2400" dirty="0">
                <a:latin typeface="Carlito"/>
                <a:cs typeface="Carlito"/>
              </a:rPr>
              <a:t>A.</a:t>
            </a:r>
            <a:endParaRPr sz="2400">
              <a:latin typeface="Carlito"/>
              <a:cs typeface="Carlito"/>
            </a:endParaRPr>
          </a:p>
          <a:p>
            <a:pPr marL="364490" indent="-343535">
              <a:lnSpc>
                <a:spcPct val="100000"/>
              </a:lnSpc>
              <a:spcBef>
                <a:spcPts val="170"/>
              </a:spcBef>
              <a:buFont typeface="Arial"/>
              <a:buChar char="•"/>
              <a:tabLst>
                <a:tab pos="364490" algn="l"/>
                <a:tab pos="365125" algn="l"/>
              </a:tabLst>
            </a:pPr>
            <a:r>
              <a:rPr sz="2400" spc="-5" dirty="0">
                <a:latin typeface="Carlito"/>
                <a:cs typeface="Carlito"/>
              </a:rPr>
              <a:t>Separate </a:t>
            </a:r>
            <a:r>
              <a:rPr sz="2400" dirty="0">
                <a:latin typeface="Carlito"/>
                <a:cs typeface="Carlito"/>
              </a:rPr>
              <a:t>the </a:t>
            </a:r>
            <a:r>
              <a:rPr sz="2400" spc="-5" dirty="0">
                <a:latin typeface="Carlito"/>
                <a:cs typeface="Carlito"/>
              </a:rPr>
              <a:t>options </a:t>
            </a:r>
            <a:r>
              <a:rPr sz="2400" dirty="0">
                <a:latin typeface="Carlito"/>
                <a:cs typeface="Carlito"/>
              </a:rPr>
              <a:t>into moral, ethical, and </a:t>
            </a:r>
            <a:r>
              <a:rPr sz="2400" spc="-5" dirty="0">
                <a:latin typeface="Carlito"/>
                <a:cs typeface="Carlito"/>
              </a:rPr>
              <a:t>legal</a:t>
            </a:r>
            <a:r>
              <a:rPr sz="2400" spc="-45" dirty="0">
                <a:latin typeface="Carlito"/>
                <a:cs typeface="Carlito"/>
              </a:rPr>
              <a:t> </a:t>
            </a:r>
            <a:r>
              <a:rPr sz="2400" spc="-5" dirty="0">
                <a:latin typeface="Carlito"/>
                <a:cs typeface="Carlito"/>
              </a:rPr>
              <a:t>categories.</a:t>
            </a:r>
            <a:endParaRPr sz="2400">
              <a:latin typeface="Carlito"/>
              <a:cs typeface="Carlito"/>
            </a:endParaRPr>
          </a:p>
          <a:p>
            <a:pPr marL="364490" indent="-343535">
              <a:lnSpc>
                <a:spcPct val="100000"/>
              </a:lnSpc>
              <a:spcBef>
                <a:spcPts val="180"/>
              </a:spcBef>
              <a:buFont typeface="Arial"/>
              <a:buChar char="•"/>
              <a:tabLst>
                <a:tab pos="364490" algn="l"/>
                <a:tab pos="365125" algn="l"/>
              </a:tabLst>
            </a:pPr>
            <a:r>
              <a:rPr sz="2400" dirty="0">
                <a:latin typeface="Carlito"/>
                <a:cs typeface="Carlito"/>
              </a:rPr>
              <a:t>Analyze </a:t>
            </a:r>
            <a:r>
              <a:rPr sz="2400" spc="-5" dirty="0">
                <a:latin typeface="Carlito"/>
                <a:cs typeface="Carlito"/>
              </a:rPr>
              <a:t>each option </a:t>
            </a:r>
            <a:r>
              <a:rPr sz="2400" dirty="0">
                <a:latin typeface="Carlito"/>
                <a:cs typeface="Carlito"/>
              </a:rPr>
              <a:t>based </a:t>
            </a:r>
            <a:r>
              <a:rPr sz="2400" spc="-5" dirty="0">
                <a:latin typeface="Carlito"/>
                <a:cs typeface="Carlito"/>
              </a:rPr>
              <a:t>on </a:t>
            </a:r>
            <a:r>
              <a:rPr sz="2400" dirty="0">
                <a:latin typeface="Carlito"/>
                <a:cs typeface="Carlito"/>
              </a:rPr>
              <a:t>ethics and risk to </a:t>
            </a:r>
            <a:r>
              <a:rPr sz="2400" spc="-5" dirty="0">
                <a:latin typeface="Carlito"/>
                <a:cs typeface="Carlito"/>
              </a:rPr>
              <a:t>Engineer</a:t>
            </a:r>
            <a:r>
              <a:rPr sz="2400" spc="-65" dirty="0">
                <a:latin typeface="Carlito"/>
                <a:cs typeface="Carlito"/>
              </a:rPr>
              <a:t> </a:t>
            </a:r>
            <a:r>
              <a:rPr sz="2400" dirty="0">
                <a:latin typeface="Carlito"/>
                <a:cs typeface="Carlito"/>
              </a:rPr>
              <a:t>A.</a:t>
            </a:r>
            <a:endParaRPr sz="2400">
              <a:latin typeface="Carlito"/>
              <a:cs typeface="Carlito"/>
            </a:endParaRPr>
          </a:p>
          <a:p>
            <a:pPr marL="12700">
              <a:lnSpc>
                <a:spcPct val="100000"/>
              </a:lnSpc>
              <a:spcBef>
                <a:spcPts val="155"/>
              </a:spcBef>
            </a:pPr>
            <a:r>
              <a:rPr sz="2400" spc="-5" dirty="0">
                <a:latin typeface="Carlito"/>
                <a:cs typeface="Carlito"/>
              </a:rPr>
              <a:t>6.1.1 </a:t>
            </a:r>
            <a:r>
              <a:rPr sz="2800" dirty="0">
                <a:latin typeface="Carlito"/>
                <a:cs typeface="Carlito"/>
              </a:rPr>
              <a:t>List </a:t>
            </a:r>
            <a:r>
              <a:rPr sz="2800" spc="-5" dirty="0">
                <a:latin typeface="Carlito"/>
                <a:cs typeface="Carlito"/>
              </a:rPr>
              <a:t>of </a:t>
            </a:r>
            <a:r>
              <a:rPr sz="2800" spc="-10" dirty="0">
                <a:latin typeface="Carlito"/>
                <a:cs typeface="Carlito"/>
              </a:rPr>
              <a:t>options </a:t>
            </a:r>
            <a:r>
              <a:rPr sz="2800" dirty="0">
                <a:latin typeface="Carlito"/>
                <a:cs typeface="Carlito"/>
              </a:rPr>
              <a:t>for </a:t>
            </a:r>
            <a:r>
              <a:rPr sz="2800" spc="-10" dirty="0">
                <a:latin typeface="Carlito"/>
                <a:cs typeface="Carlito"/>
              </a:rPr>
              <a:t>Engineer</a:t>
            </a:r>
            <a:r>
              <a:rPr sz="2800" spc="10" dirty="0">
                <a:latin typeface="Carlito"/>
                <a:cs typeface="Carlito"/>
              </a:rPr>
              <a:t> </a:t>
            </a:r>
            <a:r>
              <a:rPr sz="2800" spc="-5" dirty="0">
                <a:latin typeface="Carlito"/>
                <a:cs typeface="Carlito"/>
              </a:rPr>
              <a:t>A.</a:t>
            </a:r>
            <a:endParaRPr sz="2800">
              <a:latin typeface="Carlito"/>
              <a:cs typeface="Carlito"/>
            </a:endParaRPr>
          </a:p>
          <a:p>
            <a:pPr marL="364490" marR="327025" indent="-342900">
              <a:lnSpc>
                <a:spcPct val="105500"/>
              </a:lnSpc>
              <a:spcBef>
                <a:spcPts val="170"/>
              </a:spcBef>
              <a:buFont typeface="Arial"/>
              <a:buChar char="•"/>
              <a:tabLst>
                <a:tab pos="364490" algn="l"/>
                <a:tab pos="365125" algn="l"/>
              </a:tabLst>
            </a:pPr>
            <a:r>
              <a:rPr sz="2400" spc="-5" dirty="0">
                <a:latin typeface="Carlito"/>
                <a:cs typeface="Carlito"/>
              </a:rPr>
              <a:t>Follow the suggestions of </a:t>
            </a:r>
            <a:r>
              <a:rPr sz="2400" dirty="0">
                <a:latin typeface="Carlito"/>
                <a:cs typeface="Carlito"/>
              </a:rPr>
              <a:t>the </a:t>
            </a:r>
            <a:r>
              <a:rPr sz="2400" spc="-5" dirty="0">
                <a:latin typeface="Carlito"/>
                <a:cs typeface="Carlito"/>
              </a:rPr>
              <a:t>DoG engineer (use data from  textbooks </a:t>
            </a:r>
            <a:r>
              <a:rPr sz="2400" dirty="0">
                <a:latin typeface="Carlito"/>
                <a:cs typeface="Carlito"/>
              </a:rPr>
              <a:t>to </a:t>
            </a:r>
            <a:r>
              <a:rPr sz="2400" spc="-5" dirty="0">
                <a:latin typeface="Carlito"/>
                <a:cs typeface="Carlito"/>
              </a:rPr>
              <a:t>prepare</a:t>
            </a:r>
            <a:r>
              <a:rPr sz="2400" spc="5" dirty="0">
                <a:latin typeface="Carlito"/>
                <a:cs typeface="Carlito"/>
              </a:rPr>
              <a:t> </a:t>
            </a:r>
            <a:r>
              <a:rPr sz="2400" spc="-10" dirty="0">
                <a:latin typeface="Carlito"/>
                <a:cs typeface="Carlito"/>
              </a:rPr>
              <a:t>report)</a:t>
            </a:r>
            <a:endParaRPr sz="2400">
              <a:latin typeface="Carlito"/>
              <a:cs typeface="Carlito"/>
            </a:endParaRPr>
          </a:p>
          <a:p>
            <a:pPr marL="364490" indent="-343535">
              <a:lnSpc>
                <a:spcPct val="100000"/>
              </a:lnSpc>
              <a:spcBef>
                <a:spcPts val="165"/>
              </a:spcBef>
              <a:buChar char="•"/>
              <a:tabLst>
                <a:tab pos="364490" algn="l"/>
                <a:tab pos="365125" algn="l"/>
              </a:tabLst>
            </a:pPr>
            <a:r>
              <a:rPr sz="2400" spc="-70" dirty="0">
                <a:latin typeface="Arial"/>
                <a:cs typeface="Arial"/>
              </a:rPr>
              <a:t>Visit </a:t>
            </a:r>
            <a:r>
              <a:rPr sz="2400" spc="-30" dirty="0">
                <a:latin typeface="Arial"/>
                <a:cs typeface="Arial"/>
              </a:rPr>
              <a:t>the </a:t>
            </a:r>
            <a:r>
              <a:rPr sz="2400" spc="-70" dirty="0">
                <a:latin typeface="Arial"/>
                <a:cs typeface="Arial"/>
              </a:rPr>
              <a:t>site </a:t>
            </a:r>
            <a:r>
              <a:rPr sz="2400" spc="-25" dirty="0">
                <a:latin typeface="Arial"/>
                <a:cs typeface="Arial"/>
              </a:rPr>
              <a:t>at </a:t>
            </a:r>
            <a:r>
              <a:rPr sz="2400" spc="-130" dirty="0">
                <a:latin typeface="Arial"/>
                <a:cs typeface="Arial"/>
              </a:rPr>
              <a:t>Engineer </a:t>
            </a:r>
            <a:r>
              <a:rPr sz="2400" spc="-140" dirty="0">
                <a:latin typeface="Arial"/>
                <a:cs typeface="Arial"/>
              </a:rPr>
              <a:t>A’s </a:t>
            </a:r>
            <a:r>
              <a:rPr sz="2400" spc="-60" dirty="0">
                <a:latin typeface="Arial"/>
                <a:cs typeface="Arial"/>
              </a:rPr>
              <a:t>own </a:t>
            </a:r>
            <a:r>
              <a:rPr sz="2400" spc="-135" dirty="0">
                <a:latin typeface="Arial"/>
                <a:cs typeface="Arial"/>
              </a:rPr>
              <a:t>expense, </a:t>
            </a:r>
            <a:r>
              <a:rPr sz="2400" spc="-114" dirty="0">
                <a:latin typeface="Arial"/>
                <a:cs typeface="Arial"/>
              </a:rPr>
              <a:t>and </a:t>
            </a:r>
            <a:r>
              <a:rPr sz="2400" spc="-80" dirty="0">
                <a:latin typeface="Arial"/>
                <a:cs typeface="Arial"/>
              </a:rPr>
              <a:t>prepare</a:t>
            </a:r>
            <a:r>
              <a:rPr sz="2400" spc="-490" dirty="0">
                <a:latin typeface="Arial"/>
                <a:cs typeface="Arial"/>
              </a:rPr>
              <a:t> </a:t>
            </a:r>
            <a:r>
              <a:rPr sz="2400" spc="-110" dirty="0">
                <a:latin typeface="Arial"/>
                <a:cs typeface="Arial"/>
              </a:rPr>
              <a:t>good</a:t>
            </a:r>
            <a:endParaRPr sz="2400">
              <a:latin typeface="Arial"/>
              <a:cs typeface="Arial"/>
            </a:endParaRPr>
          </a:p>
          <a:p>
            <a:pPr marL="364490">
              <a:lnSpc>
                <a:spcPct val="100000"/>
              </a:lnSpc>
              <a:spcBef>
                <a:spcPts val="145"/>
              </a:spcBef>
            </a:pPr>
            <a:r>
              <a:rPr sz="2400" spc="-5" dirty="0">
                <a:latin typeface="Carlito"/>
                <a:cs typeface="Carlito"/>
              </a:rPr>
              <a:t>report </a:t>
            </a:r>
            <a:r>
              <a:rPr sz="2400" spc="-10" dirty="0">
                <a:latin typeface="Carlito"/>
                <a:cs typeface="Carlito"/>
              </a:rPr>
              <a:t>based </a:t>
            </a:r>
            <a:r>
              <a:rPr sz="2400" spc="-5" dirty="0">
                <a:latin typeface="Carlito"/>
                <a:cs typeface="Carlito"/>
              </a:rPr>
              <a:t>on field </a:t>
            </a:r>
            <a:r>
              <a:rPr sz="2400" dirty="0">
                <a:latin typeface="Carlito"/>
                <a:cs typeface="Carlito"/>
              </a:rPr>
              <a:t>data.</a:t>
            </a:r>
            <a:endParaRPr sz="2400">
              <a:latin typeface="Carlito"/>
              <a:cs typeface="Carlito"/>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31140" y="693166"/>
            <a:ext cx="8699500" cy="5220970"/>
          </a:xfrm>
          <a:prstGeom prst="rect">
            <a:avLst/>
          </a:prstGeom>
        </p:spPr>
        <p:txBody>
          <a:bodyPr vert="horz" wrap="square" lIns="0" tIns="12700" rIns="0" bIns="0" rtlCol="0">
            <a:spAutoFit/>
          </a:bodyPr>
          <a:lstStyle/>
          <a:p>
            <a:pPr marL="355600" marR="5080" indent="-342900">
              <a:lnSpc>
                <a:spcPct val="105800"/>
              </a:lnSpc>
              <a:spcBef>
                <a:spcPts val="100"/>
              </a:spcBef>
              <a:buFont typeface="Arial"/>
              <a:buChar char="•"/>
              <a:tabLst>
                <a:tab pos="354965" algn="l"/>
                <a:tab pos="355600" algn="l"/>
              </a:tabLst>
            </a:pPr>
            <a:r>
              <a:rPr sz="2400" spc="-5" dirty="0">
                <a:latin typeface="Carlito"/>
                <a:cs typeface="Carlito"/>
              </a:rPr>
              <a:t>Collect </a:t>
            </a:r>
            <a:r>
              <a:rPr sz="2400" dirty="0">
                <a:latin typeface="Carlito"/>
                <a:cs typeface="Carlito"/>
              </a:rPr>
              <a:t>and </a:t>
            </a:r>
            <a:r>
              <a:rPr sz="2400" spc="-5" dirty="0">
                <a:latin typeface="Carlito"/>
                <a:cs typeface="Carlito"/>
              </a:rPr>
              <a:t>study previous </a:t>
            </a:r>
            <a:r>
              <a:rPr sz="2400" dirty="0">
                <a:latin typeface="Carlito"/>
                <a:cs typeface="Carlito"/>
              </a:rPr>
              <a:t>reports </a:t>
            </a:r>
            <a:r>
              <a:rPr sz="2400" spc="-5" dirty="0">
                <a:latin typeface="Carlito"/>
                <a:cs typeface="Carlito"/>
              </a:rPr>
              <a:t>of </a:t>
            </a:r>
            <a:r>
              <a:rPr sz="2400" dirty="0">
                <a:latin typeface="Carlito"/>
                <a:cs typeface="Carlito"/>
              </a:rPr>
              <a:t>the </a:t>
            </a:r>
            <a:r>
              <a:rPr sz="2400" spc="-5" dirty="0">
                <a:latin typeface="Carlito"/>
                <a:cs typeface="Carlito"/>
              </a:rPr>
              <a:t>same area </a:t>
            </a:r>
            <a:r>
              <a:rPr sz="2400" dirty="0">
                <a:latin typeface="Carlito"/>
                <a:cs typeface="Carlito"/>
              </a:rPr>
              <a:t>which </a:t>
            </a:r>
            <a:r>
              <a:rPr sz="2400" spc="-5" dirty="0">
                <a:latin typeface="Carlito"/>
                <a:cs typeface="Carlito"/>
              </a:rPr>
              <a:t>provides  related data </a:t>
            </a:r>
            <a:r>
              <a:rPr sz="2400" dirty="0">
                <a:latin typeface="Carlito"/>
                <a:cs typeface="Carlito"/>
              </a:rPr>
              <a:t>and </a:t>
            </a:r>
            <a:r>
              <a:rPr sz="2400" spc="-5" dirty="0">
                <a:latin typeface="Carlito"/>
                <a:cs typeface="Carlito"/>
              </a:rPr>
              <a:t>prepare report based on secondary</a:t>
            </a:r>
            <a:r>
              <a:rPr sz="2400" spc="10" dirty="0">
                <a:latin typeface="Carlito"/>
                <a:cs typeface="Carlito"/>
              </a:rPr>
              <a:t> </a:t>
            </a:r>
            <a:r>
              <a:rPr sz="2400" spc="-5" dirty="0">
                <a:latin typeface="Carlito"/>
                <a:cs typeface="Carlito"/>
              </a:rPr>
              <a:t>information.</a:t>
            </a:r>
            <a:endParaRPr sz="2400">
              <a:latin typeface="Carlito"/>
              <a:cs typeface="Carlito"/>
            </a:endParaRPr>
          </a:p>
          <a:p>
            <a:pPr marL="355600" marR="100330" indent="-342900">
              <a:lnSpc>
                <a:spcPct val="105500"/>
              </a:lnSpc>
              <a:spcBef>
                <a:spcPts val="10"/>
              </a:spcBef>
              <a:buFont typeface="Arial"/>
              <a:buChar char="•"/>
              <a:tabLst>
                <a:tab pos="354965" algn="l"/>
                <a:tab pos="355600" algn="l"/>
                <a:tab pos="3945890" algn="l"/>
              </a:tabLst>
            </a:pPr>
            <a:r>
              <a:rPr sz="2400" spc="-5" dirty="0">
                <a:latin typeface="Carlito"/>
                <a:cs typeface="Carlito"/>
              </a:rPr>
              <a:t>Refuse </a:t>
            </a:r>
            <a:r>
              <a:rPr sz="2400" dirty="0">
                <a:latin typeface="Carlito"/>
                <a:cs typeface="Carlito"/>
              </a:rPr>
              <a:t>to </a:t>
            </a:r>
            <a:r>
              <a:rPr sz="2400" spc="-5" dirty="0">
                <a:latin typeface="Carlito"/>
                <a:cs typeface="Carlito"/>
              </a:rPr>
              <a:t>be involved</a:t>
            </a:r>
            <a:r>
              <a:rPr sz="2400" spc="15" dirty="0">
                <a:latin typeface="Carlito"/>
                <a:cs typeface="Carlito"/>
              </a:rPr>
              <a:t> </a:t>
            </a:r>
            <a:r>
              <a:rPr sz="2400" dirty="0">
                <a:latin typeface="Carlito"/>
                <a:cs typeface="Carlito"/>
              </a:rPr>
              <a:t>in</a:t>
            </a:r>
            <a:r>
              <a:rPr sz="2400" spc="20" dirty="0">
                <a:latin typeface="Carlito"/>
                <a:cs typeface="Carlito"/>
              </a:rPr>
              <a:t> </a:t>
            </a:r>
            <a:r>
              <a:rPr sz="2400" dirty="0">
                <a:latin typeface="Carlito"/>
                <a:cs typeface="Carlito"/>
              </a:rPr>
              <a:t>the	work and return the </a:t>
            </a:r>
            <a:r>
              <a:rPr sz="2400" spc="-5" dirty="0">
                <a:latin typeface="Carlito"/>
                <a:cs typeface="Carlito"/>
              </a:rPr>
              <a:t>sample report</a:t>
            </a:r>
            <a:r>
              <a:rPr sz="2400" spc="-60" dirty="0">
                <a:latin typeface="Carlito"/>
                <a:cs typeface="Carlito"/>
              </a:rPr>
              <a:t> </a:t>
            </a:r>
            <a:r>
              <a:rPr sz="2400" dirty="0">
                <a:latin typeface="Carlito"/>
                <a:cs typeface="Carlito"/>
              </a:rPr>
              <a:t>to  </a:t>
            </a:r>
            <a:r>
              <a:rPr sz="2400" spc="-5" dirty="0">
                <a:latin typeface="Carlito"/>
                <a:cs typeface="Carlito"/>
              </a:rPr>
              <a:t>DoG</a:t>
            </a:r>
            <a:r>
              <a:rPr sz="2400" spc="-15" dirty="0">
                <a:latin typeface="Carlito"/>
                <a:cs typeface="Carlito"/>
              </a:rPr>
              <a:t> </a:t>
            </a:r>
            <a:r>
              <a:rPr sz="2400" spc="-5" dirty="0">
                <a:latin typeface="Carlito"/>
                <a:cs typeface="Carlito"/>
              </a:rPr>
              <a:t>Engineer.</a:t>
            </a:r>
            <a:endParaRPr sz="2400">
              <a:latin typeface="Carlito"/>
              <a:cs typeface="Carlito"/>
            </a:endParaRPr>
          </a:p>
          <a:p>
            <a:pPr marL="355600" marR="168910" indent="-342900">
              <a:lnSpc>
                <a:spcPct val="105000"/>
              </a:lnSpc>
              <a:spcBef>
                <a:spcPts val="25"/>
              </a:spcBef>
              <a:buFont typeface="Arial"/>
              <a:buChar char="•"/>
              <a:tabLst>
                <a:tab pos="354965" algn="l"/>
                <a:tab pos="355600" algn="l"/>
              </a:tabLst>
            </a:pPr>
            <a:r>
              <a:rPr sz="2400" spc="-5" dirty="0">
                <a:latin typeface="Carlito"/>
                <a:cs typeface="Carlito"/>
              </a:rPr>
              <a:t>Accept </a:t>
            </a:r>
            <a:r>
              <a:rPr sz="2400" dirty="0">
                <a:latin typeface="Carlito"/>
                <a:cs typeface="Carlito"/>
              </a:rPr>
              <a:t>the </a:t>
            </a:r>
            <a:r>
              <a:rPr sz="2400" spc="-10" dirty="0">
                <a:latin typeface="Carlito"/>
                <a:cs typeface="Carlito"/>
              </a:rPr>
              <a:t>assignment, </a:t>
            </a:r>
            <a:r>
              <a:rPr sz="2400" spc="-5" dirty="0">
                <a:latin typeface="Carlito"/>
                <a:cs typeface="Carlito"/>
              </a:rPr>
              <a:t>secretly record further conversations </a:t>
            </a:r>
            <a:r>
              <a:rPr sz="2400" dirty="0">
                <a:latin typeface="Carlito"/>
                <a:cs typeface="Carlito"/>
              </a:rPr>
              <a:t>with  the </a:t>
            </a:r>
            <a:r>
              <a:rPr sz="2400" spc="-5" dirty="0">
                <a:latin typeface="Carlito"/>
                <a:cs typeface="Carlito"/>
              </a:rPr>
              <a:t>DoG </a:t>
            </a:r>
            <a:r>
              <a:rPr sz="2400" dirty="0">
                <a:latin typeface="Carlito"/>
                <a:cs typeface="Carlito"/>
              </a:rPr>
              <a:t>engineer and </a:t>
            </a:r>
            <a:r>
              <a:rPr sz="2400" spc="-5" dirty="0">
                <a:latin typeface="Carlito"/>
                <a:cs typeface="Carlito"/>
              </a:rPr>
              <a:t>report </a:t>
            </a:r>
            <a:r>
              <a:rPr sz="2400" dirty="0">
                <a:latin typeface="Carlito"/>
                <a:cs typeface="Carlito"/>
              </a:rPr>
              <a:t>the case to </a:t>
            </a:r>
            <a:r>
              <a:rPr sz="2400" spc="-5" dirty="0">
                <a:latin typeface="Carlito"/>
                <a:cs typeface="Carlito"/>
              </a:rPr>
              <a:t>CIAA, </a:t>
            </a:r>
            <a:r>
              <a:rPr sz="2400" dirty="0">
                <a:latin typeface="Carlito"/>
                <a:cs typeface="Carlito"/>
              </a:rPr>
              <a:t>with</a:t>
            </a:r>
            <a:r>
              <a:rPr sz="2400" spc="-40" dirty="0">
                <a:latin typeface="Carlito"/>
                <a:cs typeface="Carlito"/>
              </a:rPr>
              <a:t> </a:t>
            </a:r>
            <a:r>
              <a:rPr sz="2400" spc="-5" dirty="0">
                <a:latin typeface="Carlito"/>
                <a:cs typeface="Carlito"/>
              </a:rPr>
              <a:t>proof.</a:t>
            </a:r>
            <a:endParaRPr sz="2400">
              <a:latin typeface="Carlito"/>
              <a:cs typeface="Carlito"/>
            </a:endParaRPr>
          </a:p>
          <a:p>
            <a:pPr marL="355600" marR="106680" indent="-342900">
              <a:lnSpc>
                <a:spcPct val="105100"/>
              </a:lnSpc>
              <a:spcBef>
                <a:spcPts val="30"/>
              </a:spcBef>
              <a:buFont typeface="Arial"/>
              <a:buChar char="•"/>
              <a:tabLst>
                <a:tab pos="354965" algn="l"/>
                <a:tab pos="355600" algn="l"/>
              </a:tabLst>
            </a:pPr>
            <a:r>
              <a:rPr sz="2400" spc="-5" dirty="0">
                <a:latin typeface="Carlito"/>
                <a:cs typeface="Carlito"/>
              </a:rPr>
              <a:t>Publish </a:t>
            </a:r>
            <a:r>
              <a:rPr sz="2400" dirty="0">
                <a:latin typeface="Carlito"/>
                <a:cs typeface="Carlito"/>
              </a:rPr>
              <a:t>an article in </a:t>
            </a:r>
            <a:r>
              <a:rPr sz="2400" spc="-5" dirty="0">
                <a:latin typeface="Carlito"/>
                <a:cs typeface="Carlito"/>
              </a:rPr>
              <a:t>newspaper/magazine </a:t>
            </a:r>
            <a:r>
              <a:rPr sz="2400" dirty="0">
                <a:latin typeface="Carlito"/>
                <a:cs typeface="Carlito"/>
              </a:rPr>
              <a:t>about the case, </a:t>
            </a:r>
            <a:r>
              <a:rPr sz="2400" spc="-5" dirty="0">
                <a:latin typeface="Carlito"/>
                <a:cs typeface="Carlito"/>
              </a:rPr>
              <a:t>with </a:t>
            </a:r>
            <a:r>
              <a:rPr sz="2400" dirty="0">
                <a:latin typeface="Carlito"/>
                <a:cs typeface="Carlito"/>
              </a:rPr>
              <a:t>the  </a:t>
            </a:r>
            <a:r>
              <a:rPr sz="2400" spc="-5" dirty="0">
                <a:latin typeface="Carlito"/>
                <a:cs typeface="Carlito"/>
              </a:rPr>
              <a:t>name of </a:t>
            </a:r>
            <a:r>
              <a:rPr sz="2400" dirty="0">
                <a:latin typeface="Carlito"/>
                <a:cs typeface="Carlito"/>
              </a:rPr>
              <a:t>the </a:t>
            </a:r>
            <a:r>
              <a:rPr sz="2400" spc="-5" dirty="0">
                <a:latin typeface="Carlito"/>
                <a:cs typeface="Carlito"/>
              </a:rPr>
              <a:t>DoG</a:t>
            </a:r>
            <a:r>
              <a:rPr sz="2400" spc="-10" dirty="0">
                <a:latin typeface="Carlito"/>
                <a:cs typeface="Carlito"/>
              </a:rPr>
              <a:t> </a:t>
            </a:r>
            <a:r>
              <a:rPr sz="2400" dirty="0">
                <a:latin typeface="Carlito"/>
                <a:cs typeface="Carlito"/>
              </a:rPr>
              <a:t>engineer.</a:t>
            </a:r>
            <a:endParaRPr sz="2400">
              <a:latin typeface="Carlito"/>
              <a:cs typeface="Carlito"/>
            </a:endParaRPr>
          </a:p>
          <a:p>
            <a:pPr marL="355600" indent="-342900">
              <a:lnSpc>
                <a:spcPct val="100000"/>
              </a:lnSpc>
              <a:spcBef>
                <a:spcPts val="1445"/>
              </a:spcBef>
              <a:buClr>
                <a:srgbClr val="000000"/>
              </a:buClr>
              <a:buSzPct val="218181"/>
              <a:buFont typeface="Arial"/>
              <a:buChar char="•"/>
              <a:tabLst>
                <a:tab pos="354965" algn="l"/>
                <a:tab pos="355600" algn="l"/>
              </a:tabLst>
            </a:pPr>
            <a:r>
              <a:rPr sz="1100" b="1" u="sng" spc="-5" dirty="0">
                <a:solidFill>
                  <a:srgbClr val="0000FF"/>
                </a:solidFill>
                <a:uFill>
                  <a:solidFill>
                    <a:srgbClr val="0000FF"/>
                  </a:solidFill>
                </a:uFill>
                <a:latin typeface="Carlito"/>
                <a:cs typeface="Carlito"/>
                <a:hlinkClick r:id="rId2"/>
              </a:rPr>
              <a:t>Weak </a:t>
            </a:r>
            <a:r>
              <a:rPr sz="1100" b="1" u="sng" dirty="0">
                <a:solidFill>
                  <a:srgbClr val="0000FF"/>
                </a:solidFill>
                <a:uFill>
                  <a:solidFill>
                    <a:srgbClr val="0000FF"/>
                  </a:solidFill>
                </a:uFill>
                <a:latin typeface="Carlito"/>
                <a:cs typeface="Carlito"/>
                <a:hlinkClick r:id="rId2"/>
              </a:rPr>
              <a:t>IPR </a:t>
            </a:r>
            <a:r>
              <a:rPr sz="1100" b="1" u="sng" spc="-5" dirty="0">
                <a:solidFill>
                  <a:srgbClr val="0000FF"/>
                </a:solidFill>
                <a:uFill>
                  <a:solidFill>
                    <a:srgbClr val="0000FF"/>
                  </a:solidFill>
                </a:uFill>
                <a:latin typeface="Carlito"/>
                <a:cs typeface="Carlito"/>
                <a:hlinkClick r:id="rId2"/>
              </a:rPr>
              <a:t>laws bane for foreign investment</a:t>
            </a:r>
            <a:r>
              <a:rPr sz="1100" b="1" spc="-5" dirty="0">
                <a:latin typeface="Carlito"/>
                <a:cs typeface="Carlito"/>
              </a:rPr>
              <a:t>; </a:t>
            </a:r>
            <a:r>
              <a:rPr sz="1100" spc="-5" dirty="0">
                <a:latin typeface="Carlito"/>
                <a:cs typeface="Carlito"/>
              </a:rPr>
              <a:t>Published: </a:t>
            </a:r>
            <a:r>
              <a:rPr sz="1100" dirty="0">
                <a:latin typeface="Carlito"/>
                <a:cs typeface="Carlito"/>
              </a:rPr>
              <a:t>March </a:t>
            </a:r>
            <a:r>
              <a:rPr sz="1100" spc="-5" dirty="0">
                <a:latin typeface="Carlito"/>
                <a:cs typeface="Carlito"/>
              </a:rPr>
              <a:t>14, 2017; by </a:t>
            </a:r>
            <a:r>
              <a:rPr sz="1100" b="1" spc="-5" dirty="0">
                <a:latin typeface="Carlito"/>
                <a:cs typeface="Carlito"/>
              </a:rPr>
              <a:t>PUSHPA RAJ</a:t>
            </a:r>
            <a:r>
              <a:rPr sz="1100" b="1" spc="30" dirty="0">
                <a:latin typeface="Carlito"/>
                <a:cs typeface="Carlito"/>
              </a:rPr>
              <a:t> </a:t>
            </a:r>
            <a:r>
              <a:rPr sz="1100" b="1" spc="-5" dirty="0">
                <a:latin typeface="Carlito"/>
                <a:cs typeface="Carlito"/>
              </a:rPr>
              <a:t>ACHARYA</a:t>
            </a:r>
            <a:endParaRPr sz="1100">
              <a:latin typeface="Carlito"/>
              <a:cs typeface="Carlito"/>
            </a:endParaRPr>
          </a:p>
          <a:p>
            <a:pPr marL="355600" indent="-342900">
              <a:lnSpc>
                <a:spcPct val="100000"/>
              </a:lnSpc>
              <a:spcBef>
                <a:spcPts val="1535"/>
              </a:spcBef>
              <a:buSzPct val="218181"/>
              <a:buFont typeface="Arial"/>
              <a:buChar char="•"/>
              <a:tabLst>
                <a:tab pos="354965" algn="l"/>
                <a:tab pos="355600" algn="l"/>
              </a:tabLst>
            </a:pPr>
            <a:r>
              <a:rPr sz="1100" i="1" spc="-5" dirty="0">
                <a:latin typeface="Carlito"/>
                <a:cs typeface="Carlito"/>
              </a:rPr>
              <a:t>Owing </a:t>
            </a:r>
            <a:r>
              <a:rPr sz="1100" i="1" dirty="0">
                <a:latin typeface="Carlito"/>
                <a:cs typeface="Carlito"/>
              </a:rPr>
              <a:t>to </a:t>
            </a:r>
            <a:r>
              <a:rPr sz="1100" i="1" spc="-5" dirty="0">
                <a:latin typeface="Carlito"/>
                <a:cs typeface="Carlito"/>
              </a:rPr>
              <a:t>trademark dispute </a:t>
            </a:r>
            <a:r>
              <a:rPr sz="1100" i="1" dirty="0">
                <a:latin typeface="Carlito"/>
                <a:cs typeface="Carlito"/>
              </a:rPr>
              <a:t>with a </a:t>
            </a:r>
            <a:r>
              <a:rPr sz="1100" i="1" spc="-5" dirty="0">
                <a:latin typeface="Carlito"/>
                <a:cs typeface="Carlito"/>
              </a:rPr>
              <a:t>local firm, Kansai Paint </a:t>
            </a:r>
            <a:r>
              <a:rPr sz="1100" i="1" dirty="0">
                <a:latin typeface="Carlito"/>
                <a:cs typeface="Carlito"/>
              </a:rPr>
              <a:t>mulling </a:t>
            </a:r>
            <a:r>
              <a:rPr sz="1100" i="1" spc="-5" dirty="0">
                <a:latin typeface="Carlito"/>
                <a:cs typeface="Carlito"/>
              </a:rPr>
              <a:t>over </a:t>
            </a:r>
            <a:r>
              <a:rPr sz="1100" i="1" dirty="0">
                <a:latin typeface="Carlito"/>
                <a:cs typeface="Carlito"/>
              </a:rPr>
              <a:t>pulling </a:t>
            </a:r>
            <a:r>
              <a:rPr sz="1100" i="1" spc="-5" dirty="0">
                <a:latin typeface="Carlito"/>
                <a:cs typeface="Carlito"/>
              </a:rPr>
              <a:t>out from</a:t>
            </a:r>
            <a:r>
              <a:rPr sz="1100" i="1" spc="20" dirty="0">
                <a:latin typeface="Carlito"/>
                <a:cs typeface="Carlito"/>
              </a:rPr>
              <a:t> </a:t>
            </a:r>
            <a:r>
              <a:rPr sz="1100" i="1" spc="-5" dirty="0">
                <a:latin typeface="Carlito"/>
                <a:cs typeface="Carlito"/>
              </a:rPr>
              <a:t>Nepal</a:t>
            </a:r>
            <a:endParaRPr sz="1100">
              <a:latin typeface="Carlito"/>
              <a:cs typeface="Carlito"/>
            </a:endParaRPr>
          </a:p>
          <a:p>
            <a:pPr marL="355600" marR="301625" indent="-342900">
              <a:lnSpc>
                <a:spcPct val="100000"/>
              </a:lnSpc>
              <a:spcBef>
                <a:spcPts val="1515"/>
              </a:spcBef>
              <a:buSzPct val="218181"/>
              <a:buFont typeface="Arial"/>
              <a:buChar char="•"/>
              <a:tabLst>
                <a:tab pos="354965" algn="l"/>
                <a:tab pos="355600" algn="l"/>
              </a:tabLst>
            </a:pPr>
            <a:r>
              <a:rPr sz="1100" dirty="0">
                <a:latin typeface="Carlito"/>
                <a:cs typeface="Carlito"/>
              </a:rPr>
              <a:t>At a </a:t>
            </a:r>
            <a:r>
              <a:rPr sz="1100" spc="-5" dirty="0">
                <a:latin typeface="Carlito"/>
                <a:cs typeface="Carlito"/>
              </a:rPr>
              <a:t>time </a:t>
            </a:r>
            <a:r>
              <a:rPr sz="1100" dirty="0">
                <a:latin typeface="Carlito"/>
                <a:cs typeface="Carlito"/>
              </a:rPr>
              <a:t>when the </a:t>
            </a:r>
            <a:r>
              <a:rPr sz="1100" spc="-5" dirty="0">
                <a:latin typeface="Carlito"/>
                <a:cs typeface="Carlito"/>
              </a:rPr>
              <a:t>government has been harping </a:t>
            </a:r>
            <a:r>
              <a:rPr sz="1100" dirty="0">
                <a:latin typeface="Carlito"/>
                <a:cs typeface="Carlito"/>
              </a:rPr>
              <a:t>on </a:t>
            </a:r>
            <a:r>
              <a:rPr sz="1100" spc="-5" dirty="0">
                <a:latin typeface="Carlito"/>
                <a:cs typeface="Carlito"/>
              </a:rPr>
              <a:t>foreign investment </a:t>
            </a:r>
            <a:r>
              <a:rPr sz="1100" dirty="0">
                <a:latin typeface="Carlito"/>
                <a:cs typeface="Carlito"/>
              </a:rPr>
              <a:t>in a bid to </a:t>
            </a:r>
            <a:r>
              <a:rPr sz="1100" spc="-5" dirty="0">
                <a:latin typeface="Carlito"/>
                <a:cs typeface="Carlito"/>
              </a:rPr>
              <a:t>advance </a:t>
            </a:r>
            <a:r>
              <a:rPr sz="1100" dirty="0">
                <a:latin typeface="Carlito"/>
                <a:cs typeface="Carlito"/>
              </a:rPr>
              <a:t>Nepali </a:t>
            </a:r>
            <a:r>
              <a:rPr sz="1100" spc="-5" dirty="0">
                <a:latin typeface="Carlito"/>
                <a:cs typeface="Carlito"/>
              </a:rPr>
              <a:t>economy, </a:t>
            </a:r>
            <a:r>
              <a:rPr sz="1100" dirty="0">
                <a:latin typeface="Carlito"/>
                <a:cs typeface="Carlito"/>
              </a:rPr>
              <a:t>one of </a:t>
            </a:r>
            <a:r>
              <a:rPr sz="1100" spc="-5" dirty="0">
                <a:latin typeface="Carlito"/>
                <a:cs typeface="Carlito"/>
              </a:rPr>
              <a:t>the reputed foreign </a:t>
            </a:r>
            <a:r>
              <a:rPr sz="1100" dirty="0">
                <a:latin typeface="Carlito"/>
                <a:cs typeface="Carlito"/>
              </a:rPr>
              <a:t>joint  </a:t>
            </a:r>
            <a:r>
              <a:rPr sz="1100" spc="-5" dirty="0">
                <a:latin typeface="Carlito"/>
                <a:cs typeface="Carlito"/>
              </a:rPr>
              <a:t>ventures </a:t>
            </a:r>
            <a:r>
              <a:rPr sz="1100" dirty="0">
                <a:latin typeface="Carlito"/>
                <a:cs typeface="Carlito"/>
              </a:rPr>
              <a:t>is </a:t>
            </a:r>
            <a:r>
              <a:rPr sz="1100" spc="-5" dirty="0">
                <a:latin typeface="Carlito"/>
                <a:cs typeface="Carlito"/>
              </a:rPr>
              <a:t>mulling </a:t>
            </a:r>
            <a:r>
              <a:rPr sz="1100" dirty="0">
                <a:latin typeface="Carlito"/>
                <a:cs typeface="Carlito"/>
              </a:rPr>
              <a:t>over retracting its </a:t>
            </a:r>
            <a:r>
              <a:rPr sz="1100" spc="-5" dirty="0">
                <a:latin typeface="Carlito"/>
                <a:cs typeface="Carlito"/>
              </a:rPr>
              <a:t>investment </a:t>
            </a:r>
            <a:r>
              <a:rPr sz="1100" spc="-10" dirty="0">
                <a:latin typeface="Carlito"/>
                <a:cs typeface="Carlito"/>
              </a:rPr>
              <a:t>from </a:t>
            </a:r>
            <a:r>
              <a:rPr sz="1100" dirty="0">
                <a:latin typeface="Carlito"/>
                <a:cs typeface="Carlito"/>
              </a:rPr>
              <a:t>Nepal as a consequence of intellectual </a:t>
            </a:r>
            <a:r>
              <a:rPr sz="1100" spc="-5" dirty="0">
                <a:latin typeface="Carlito"/>
                <a:cs typeface="Carlito"/>
              </a:rPr>
              <a:t>property rights </a:t>
            </a:r>
            <a:r>
              <a:rPr sz="1100" dirty="0">
                <a:latin typeface="Carlito"/>
                <a:cs typeface="Carlito"/>
              </a:rPr>
              <a:t>(IPR) </a:t>
            </a:r>
            <a:r>
              <a:rPr sz="1100" spc="-5" dirty="0">
                <a:latin typeface="Carlito"/>
                <a:cs typeface="Carlito"/>
              </a:rPr>
              <a:t>dispute </a:t>
            </a:r>
            <a:r>
              <a:rPr sz="1100" dirty="0">
                <a:latin typeface="Carlito"/>
                <a:cs typeface="Carlito"/>
              </a:rPr>
              <a:t>with a </a:t>
            </a:r>
            <a:r>
              <a:rPr sz="1100" spc="-5" dirty="0">
                <a:latin typeface="Carlito"/>
                <a:cs typeface="Carlito"/>
              </a:rPr>
              <a:t>local</a:t>
            </a:r>
            <a:r>
              <a:rPr sz="1100" spc="50" dirty="0">
                <a:latin typeface="Carlito"/>
                <a:cs typeface="Carlito"/>
              </a:rPr>
              <a:t> </a:t>
            </a:r>
            <a:r>
              <a:rPr sz="1100" spc="-5" dirty="0">
                <a:latin typeface="Carlito"/>
                <a:cs typeface="Carlito"/>
              </a:rPr>
              <a:t>firm.</a:t>
            </a:r>
            <a:endParaRPr sz="1100">
              <a:latin typeface="Carlito"/>
              <a:cs typeface="Carlito"/>
            </a:endParaRPr>
          </a:p>
          <a:p>
            <a:pPr>
              <a:lnSpc>
                <a:spcPct val="100000"/>
              </a:lnSpc>
              <a:buFont typeface="Arial"/>
              <a:buChar char="•"/>
            </a:pPr>
            <a:endParaRPr sz="1250">
              <a:latin typeface="Carlito"/>
              <a:cs typeface="Carlito"/>
            </a:endParaRPr>
          </a:p>
          <a:p>
            <a:pPr marL="355600" marR="273050" indent="-342900">
              <a:lnSpc>
                <a:spcPct val="99700"/>
              </a:lnSpc>
              <a:spcBef>
                <a:spcPts val="5"/>
              </a:spcBef>
              <a:buSzPct val="218181"/>
              <a:buChar char="•"/>
              <a:tabLst>
                <a:tab pos="354965" algn="l"/>
                <a:tab pos="355600" algn="l"/>
              </a:tabLst>
            </a:pPr>
            <a:r>
              <a:rPr sz="1100" spc="-95" dirty="0">
                <a:latin typeface="Arial"/>
                <a:cs typeface="Arial"/>
              </a:rPr>
              <a:t>A </a:t>
            </a:r>
            <a:r>
              <a:rPr sz="1100" spc="-90" dirty="0">
                <a:latin typeface="Arial"/>
                <a:cs typeface="Arial"/>
              </a:rPr>
              <a:t>Japanese </a:t>
            </a:r>
            <a:r>
              <a:rPr sz="1100" spc="-30" dirty="0">
                <a:latin typeface="Arial"/>
                <a:cs typeface="Arial"/>
              </a:rPr>
              <a:t>foreign investment </a:t>
            </a:r>
            <a:r>
              <a:rPr sz="1100" spc="-15" dirty="0">
                <a:latin typeface="Arial"/>
                <a:cs typeface="Arial"/>
              </a:rPr>
              <a:t>in </a:t>
            </a:r>
            <a:r>
              <a:rPr sz="1100" spc="-50" dirty="0">
                <a:latin typeface="Arial"/>
                <a:cs typeface="Arial"/>
              </a:rPr>
              <a:t>Nepal, </a:t>
            </a:r>
            <a:r>
              <a:rPr sz="1100" spc="-80" dirty="0">
                <a:latin typeface="Arial"/>
                <a:cs typeface="Arial"/>
              </a:rPr>
              <a:t>Kansai </a:t>
            </a:r>
            <a:r>
              <a:rPr sz="1100" spc="-45" dirty="0">
                <a:latin typeface="Arial"/>
                <a:cs typeface="Arial"/>
              </a:rPr>
              <a:t>Paint, </a:t>
            </a:r>
            <a:r>
              <a:rPr sz="1100" spc="-30" dirty="0">
                <a:latin typeface="Arial"/>
                <a:cs typeface="Arial"/>
              </a:rPr>
              <a:t>which entered </a:t>
            </a:r>
            <a:r>
              <a:rPr sz="1100" spc="-55" dirty="0">
                <a:latin typeface="Arial"/>
                <a:cs typeface="Arial"/>
              </a:rPr>
              <a:t>Nepal </a:t>
            </a:r>
            <a:r>
              <a:rPr sz="1100" spc="-15" dirty="0">
                <a:latin typeface="Arial"/>
                <a:cs typeface="Arial"/>
              </a:rPr>
              <a:t>in </a:t>
            </a:r>
            <a:r>
              <a:rPr sz="1100" spc="-60" dirty="0">
                <a:latin typeface="Arial"/>
                <a:cs typeface="Arial"/>
              </a:rPr>
              <a:t>2012 </a:t>
            </a:r>
            <a:r>
              <a:rPr sz="1100" spc="-15" dirty="0">
                <a:latin typeface="Arial"/>
                <a:cs typeface="Arial"/>
              </a:rPr>
              <a:t>in </a:t>
            </a:r>
            <a:r>
              <a:rPr sz="1100" dirty="0">
                <a:latin typeface="Arial"/>
                <a:cs typeface="Arial"/>
              </a:rPr>
              <a:t>joint </a:t>
            </a:r>
            <a:r>
              <a:rPr sz="1100" spc="-25" dirty="0">
                <a:latin typeface="Arial"/>
                <a:cs typeface="Arial"/>
              </a:rPr>
              <a:t>venture </a:t>
            </a:r>
            <a:r>
              <a:rPr sz="1100" spc="5" dirty="0">
                <a:latin typeface="Arial"/>
                <a:cs typeface="Arial"/>
              </a:rPr>
              <a:t>with </a:t>
            </a:r>
            <a:r>
              <a:rPr sz="1100" spc="-55" dirty="0">
                <a:latin typeface="Arial"/>
                <a:cs typeface="Arial"/>
              </a:rPr>
              <a:t>Nepal’s </a:t>
            </a:r>
            <a:r>
              <a:rPr sz="1100" spc="-60" dirty="0">
                <a:latin typeface="Arial"/>
                <a:cs typeface="Arial"/>
              </a:rPr>
              <a:t>Shalimar </a:t>
            </a:r>
            <a:r>
              <a:rPr sz="1100" spc="-40" dirty="0">
                <a:latin typeface="Arial"/>
                <a:cs typeface="Arial"/>
              </a:rPr>
              <a:t>Pain</a:t>
            </a:r>
            <a:r>
              <a:rPr sz="1100" spc="-40" dirty="0">
                <a:latin typeface="Carlito"/>
                <a:cs typeface="Carlito"/>
              </a:rPr>
              <a:t>ts, </a:t>
            </a:r>
            <a:r>
              <a:rPr sz="1100" spc="-5" dirty="0">
                <a:latin typeface="Carlito"/>
                <a:cs typeface="Carlito"/>
              </a:rPr>
              <a:t>has failed </a:t>
            </a:r>
            <a:r>
              <a:rPr sz="1100" dirty="0">
                <a:latin typeface="Carlito"/>
                <a:cs typeface="Carlito"/>
              </a:rPr>
              <a:t>to  obtain </a:t>
            </a:r>
            <a:r>
              <a:rPr sz="1100" spc="-5" dirty="0">
                <a:latin typeface="Carlito"/>
                <a:cs typeface="Carlito"/>
              </a:rPr>
              <a:t>trademark </a:t>
            </a:r>
            <a:r>
              <a:rPr sz="1100" spc="-10" dirty="0">
                <a:latin typeface="Carlito"/>
                <a:cs typeface="Carlito"/>
              </a:rPr>
              <a:t>from </a:t>
            </a:r>
            <a:r>
              <a:rPr sz="1100" dirty="0">
                <a:latin typeface="Carlito"/>
                <a:cs typeface="Carlito"/>
              </a:rPr>
              <a:t>the </a:t>
            </a:r>
            <a:r>
              <a:rPr sz="1100" spc="-5" dirty="0">
                <a:latin typeface="Carlito"/>
                <a:cs typeface="Carlito"/>
              </a:rPr>
              <a:t>Department </a:t>
            </a:r>
            <a:r>
              <a:rPr sz="1100" dirty="0">
                <a:latin typeface="Carlito"/>
                <a:cs typeface="Carlito"/>
              </a:rPr>
              <a:t>of </a:t>
            </a:r>
            <a:r>
              <a:rPr sz="1100" spc="-5" dirty="0">
                <a:latin typeface="Carlito"/>
                <a:cs typeface="Carlito"/>
              </a:rPr>
              <a:t>Industry (DoI). This </a:t>
            </a:r>
            <a:r>
              <a:rPr sz="1100" spc="-10" dirty="0">
                <a:latin typeface="Carlito"/>
                <a:cs typeface="Carlito"/>
              </a:rPr>
              <a:t>is </a:t>
            </a:r>
            <a:r>
              <a:rPr sz="1100" spc="-5" dirty="0">
                <a:latin typeface="Carlito"/>
                <a:cs typeface="Carlito"/>
              </a:rPr>
              <a:t>because capitalising </a:t>
            </a:r>
            <a:r>
              <a:rPr sz="1100" dirty="0">
                <a:latin typeface="Carlito"/>
                <a:cs typeface="Carlito"/>
              </a:rPr>
              <a:t>on the </a:t>
            </a:r>
            <a:r>
              <a:rPr sz="1100" spc="-5" dirty="0">
                <a:latin typeface="Carlito"/>
                <a:cs typeface="Carlito"/>
              </a:rPr>
              <a:t>weak intellectual property rights (IPR) laws </a:t>
            </a:r>
            <a:r>
              <a:rPr sz="1100" dirty="0">
                <a:latin typeface="Carlito"/>
                <a:cs typeface="Carlito"/>
              </a:rPr>
              <a:t>in the  </a:t>
            </a:r>
            <a:r>
              <a:rPr sz="1100" spc="-25" dirty="0">
                <a:latin typeface="Arial"/>
                <a:cs typeface="Arial"/>
              </a:rPr>
              <a:t>country,</a:t>
            </a:r>
            <a:r>
              <a:rPr sz="1100" spc="-50" dirty="0">
                <a:latin typeface="Arial"/>
                <a:cs typeface="Arial"/>
              </a:rPr>
              <a:t> </a:t>
            </a:r>
            <a:r>
              <a:rPr sz="1100" spc="-85" dirty="0">
                <a:latin typeface="Arial"/>
                <a:cs typeface="Arial"/>
              </a:rPr>
              <a:t>a</a:t>
            </a:r>
            <a:r>
              <a:rPr sz="1100" spc="-50" dirty="0">
                <a:latin typeface="Arial"/>
                <a:cs typeface="Arial"/>
              </a:rPr>
              <a:t> </a:t>
            </a:r>
            <a:r>
              <a:rPr sz="1100" spc="-40" dirty="0">
                <a:latin typeface="Arial"/>
                <a:cs typeface="Arial"/>
              </a:rPr>
              <a:t>local</a:t>
            </a:r>
            <a:r>
              <a:rPr sz="1100" spc="-55" dirty="0">
                <a:latin typeface="Arial"/>
                <a:cs typeface="Arial"/>
              </a:rPr>
              <a:t> </a:t>
            </a:r>
            <a:r>
              <a:rPr sz="1100" spc="-30" dirty="0">
                <a:latin typeface="Arial"/>
                <a:cs typeface="Arial"/>
              </a:rPr>
              <a:t>investor</a:t>
            </a:r>
            <a:r>
              <a:rPr sz="1100" spc="-65" dirty="0">
                <a:latin typeface="Arial"/>
                <a:cs typeface="Arial"/>
              </a:rPr>
              <a:t> </a:t>
            </a:r>
            <a:r>
              <a:rPr sz="1100" spc="-55" dirty="0">
                <a:latin typeface="Arial"/>
                <a:cs typeface="Arial"/>
              </a:rPr>
              <a:t>had</a:t>
            </a:r>
            <a:r>
              <a:rPr sz="1100" spc="-60" dirty="0">
                <a:latin typeface="Arial"/>
                <a:cs typeface="Arial"/>
              </a:rPr>
              <a:t> </a:t>
            </a:r>
            <a:r>
              <a:rPr sz="1100" spc="-35" dirty="0">
                <a:latin typeface="Arial"/>
                <a:cs typeface="Arial"/>
              </a:rPr>
              <a:t>registered</a:t>
            </a:r>
            <a:r>
              <a:rPr sz="1100" spc="-50" dirty="0">
                <a:latin typeface="Arial"/>
                <a:cs typeface="Arial"/>
              </a:rPr>
              <a:t> </a:t>
            </a:r>
            <a:r>
              <a:rPr sz="1100" spc="-85" dirty="0">
                <a:latin typeface="Arial"/>
                <a:cs typeface="Arial"/>
              </a:rPr>
              <a:t>a</a:t>
            </a:r>
            <a:r>
              <a:rPr sz="1100" spc="-55" dirty="0">
                <a:latin typeface="Arial"/>
                <a:cs typeface="Arial"/>
              </a:rPr>
              <a:t> </a:t>
            </a:r>
            <a:r>
              <a:rPr sz="1100" spc="-5" dirty="0">
                <a:latin typeface="Arial"/>
                <a:cs typeface="Arial"/>
              </a:rPr>
              <a:t>firm</a:t>
            </a:r>
            <a:r>
              <a:rPr sz="1100" spc="-50" dirty="0">
                <a:latin typeface="Arial"/>
                <a:cs typeface="Arial"/>
              </a:rPr>
              <a:t> </a:t>
            </a:r>
            <a:r>
              <a:rPr sz="1100" spc="-35" dirty="0">
                <a:latin typeface="Arial"/>
                <a:cs typeface="Arial"/>
              </a:rPr>
              <a:t>under</a:t>
            </a:r>
            <a:r>
              <a:rPr sz="1100" spc="-60" dirty="0">
                <a:latin typeface="Arial"/>
                <a:cs typeface="Arial"/>
              </a:rPr>
              <a:t> </a:t>
            </a:r>
            <a:r>
              <a:rPr sz="1100" spc="-15" dirty="0">
                <a:latin typeface="Arial"/>
                <a:cs typeface="Arial"/>
              </a:rPr>
              <a:t>the</a:t>
            </a:r>
            <a:r>
              <a:rPr sz="1100" spc="-50" dirty="0">
                <a:latin typeface="Arial"/>
                <a:cs typeface="Arial"/>
              </a:rPr>
              <a:t> </a:t>
            </a:r>
            <a:r>
              <a:rPr sz="1100" spc="-60" dirty="0">
                <a:latin typeface="Arial"/>
                <a:cs typeface="Arial"/>
              </a:rPr>
              <a:t>name</a:t>
            </a:r>
            <a:r>
              <a:rPr sz="1100" spc="-50" dirty="0">
                <a:latin typeface="Arial"/>
                <a:cs typeface="Arial"/>
              </a:rPr>
              <a:t> </a:t>
            </a:r>
            <a:r>
              <a:rPr sz="1100" spc="-65" dirty="0">
                <a:latin typeface="Arial"/>
                <a:cs typeface="Arial"/>
              </a:rPr>
              <a:t>‘Kansai</a:t>
            </a:r>
            <a:r>
              <a:rPr sz="1100" spc="-50" dirty="0">
                <a:latin typeface="Arial"/>
                <a:cs typeface="Arial"/>
              </a:rPr>
              <a:t> Nerolac</a:t>
            </a:r>
            <a:r>
              <a:rPr sz="1100" spc="-65" dirty="0">
                <a:latin typeface="Arial"/>
                <a:cs typeface="Arial"/>
              </a:rPr>
              <a:t> </a:t>
            </a:r>
            <a:r>
              <a:rPr sz="1100" spc="-45" dirty="0">
                <a:latin typeface="Arial"/>
                <a:cs typeface="Arial"/>
              </a:rPr>
              <a:t>Paint</a:t>
            </a:r>
            <a:r>
              <a:rPr sz="1100" spc="-50" dirty="0">
                <a:latin typeface="Arial"/>
                <a:cs typeface="Arial"/>
              </a:rPr>
              <a:t> </a:t>
            </a:r>
            <a:r>
              <a:rPr sz="1100" spc="-55" dirty="0">
                <a:latin typeface="Arial"/>
                <a:cs typeface="Arial"/>
              </a:rPr>
              <a:t>Nepal Pvt</a:t>
            </a:r>
            <a:r>
              <a:rPr sz="1100" spc="-65" dirty="0">
                <a:latin typeface="Arial"/>
                <a:cs typeface="Arial"/>
              </a:rPr>
              <a:t> </a:t>
            </a:r>
            <a:r>
              <a:rPr sz="1100" spc="-20" dirty="0">
                <a:latin typeface="Arial"/>
                <a:cs typeface="Arial"/>
              </a:rPr>
              <a:t>Ltd’</a:t>
            </a:r>
            <a:r>
              <a:rPr sz="1100" spc="-65" dirty="0">
                <a:latin typeface="Arial"/>
                <a:cs typeface="Arial"/>
              </a:rPr>
              <a:t> </a:t>
            </a:r>
            <a:r>
              <a:rPr sz="1100" spc="-10" dirty="0">
                <a:latin typeface="Arial"/>
                <a:cs typeface="Arial"/>
              </a:rPr>
              <a:t>at</a:t>
            </a:r>
            <a:r>
              <a:rPr sz="1100" spc="-60" dirty="0">
                <a:latin typeface="Arial"/>
                <a:cs typeface="Arial"/>
              </a:rPr>
              <a:t> </a:t>
            </a:r>
            <a:r>
              <a:rPr sz="1100" spc="-10" dirty="0">
                <a:latin typeface="Arial"/>
                <a:cs typeface="Arial"/>
              </a:rPr>
              <a:t>the</a:t>
            </a:r>
            <a:r>
              <a:rPr sz="1100" spc="-50" dirty="0">
                <a:latin typeface="Arial"/>
                <a:cs typeface="Arial"/>
              </a:rPr>
              <a:t> </a:t>
            </a:r>
            <a:r>
              <a:rPr sz="1100" spc="-40" dirty="0">
                <a:latin typeface="Arial"/>
                <a:cs typeface="Arial"/>
              </a:rPr>
              <a:t>Office</a:t>
            </a:r>
            <a:r>
              <a:rPr sz="1100" spc="-60" dirty="0">
                <a:latin typeface="Arial"/>
                <a:cs typeface="Arial"/>
              </a:rPr>
              <a:t> </a:t>
            </a:r>
            <a:r>
              <a:rPr sz="1100" dirty="0">
                <a:latin typeface="Arial"/>
                <a:cs typeface="Arial"/>
              </a:rPr>
              <a:t>of</a:t>
            </a:r>
            <a:r>
              <a:rPr sz="1100" spc="-55" dirty="0">
                <a:latin typeface="Arial"/>
                <a:cs typeface="Arial"/>
              </a:rPr>
              <a:t> </a:t>
            </a:r>
            <a:r>
              <a:rPr sz="1100" spc="-75" dirty="0">
                <a:latin typeface="Arial"/>
                <a:cs typeface="Arial"/>
              </a:rPr>
              <a:t>Company</a:t>
            </a:r>
            <a:r>
              <a:rPr sz="1100" spc="-30" dirty="0">
                <a:latin typeface="Arial"/>
                <a:cs typeface="Arial"/>
              </a:rPr>
              <a:t> </a:t>
            </a:r>
            <a:r>
              <a:rPr sz="1100" spc="-5" dirty="0">
                <a:latin typeface="Carlito"/>
                <a:cs typeface="Carlito"/>
              </a:rPr>
              <a:t>Registrar </a:t>
            </a:r>
            <a:r>
              <a:rPr sz="1100" dirty="0">
                <a:latin typeface="Carlito"/>
                <a:cs typeface="Carlito"/>
              </a:rPr>
              <a:t>and</a:t>
            </a:r>
            <a:r>
              <a:rPr sz="1100" spc="5" dirty="0">
                <a:latin typeface="Carlito"/>
                <a:cs typeface="Carlito"/>
              </a:rPr>
              <a:t> </a:t>
            </a:r>
            <a:r>
              <a:rPr sz="1100" spc="-5" dirty="0">
                <a:latin typeface="Carlito"/>
                <a:cs typeface="Carlito"/>
              </a:rPr>
              <a:t>had  applied </a:t>
            </a:r>
            <a:r>
              <a:rPr sz="1100" dirty="0">
                <a:latin typeface="Carlito"/>
                <a:cs typeface="Carlito"/>
              </a:rPr>
              <a:t>for </a:t>
            </a:r>
            <a:r>
              <a:rPr sz="1100" spc="-5" dirty="0">
                <a:latin typeface="Carlito"/>
                <a:cs typeface="Carlito"/>
              </a:rPr>
              <a:t>trademark before </a:t>
            </a:r>
            <a:r>
              <a:rPr sz="1100" dirty="0">
                <a:latin typeface="Carlito"/>
                <a:cs typeface="Carlito"/>
              </a:rPr>
              <a:t>the </a:t>
            </a:r>
            <a:r>
              <a:rPr sz="1100" spc="-5" dirty="0">
                <a:latin typeface="Carlito"/>
                <a:cs typeface="Carlito"/>
              </a:rPr>
              <a:t>foreign </a:t>
            </a:r>
            <a:r>
              <a:rPr sz="1100" dirty="0">
                <a:latin typeface="Carlito"/>
                <a:cs typeface="Carlito"/>
              </a:rPr>
              <a:t>joint</a:t>
            </a:r>
            <a:r>
              <a:rPr sz="1100" spc="-5" dirty="0">
                <a:latin typeface="Carlito"/>
                <a:cs typeface="Carlito"/>
              </a:rPr>
              <a:t> venture.</a:t>
            </a:r>
            <a:endParaRPr sz="1100">
              <a:latin typeface="Carlito"/>
              <a:cs typeface="Carlito"/>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31140" y="859958"/>
            <a:ext cx="8693150" cy="5227955"/>
          </a:xfrm>
          <a:prstGeom prst="rect">
            <a:avLst/>
          </a:prstGeom>
        </p:spPr>
        <p:txBody>
          <a:bodyPr vert="horz" wrap="square" lIns="0" tIns="26034" rIns="0" bIns="0" rtlCol="0">
            <a:spAutoFit/>
          </a:bodyPr>
          <a:lstStyle/>
          <a:p>
            <a:pPr marL="355600" indent="-342900">
              <a:lnSpc>
                <a:spcPct val="100000"/>
              </a:lnSpc>
              <a:spcBef>
                <a:spcPts val="204"/>
              </a:spcBef>
              <a:buSzPct val="218181"/>
              <a:buFont typeface="Arial"/>
              <a:buChar char="•"/>
              <a:tabLst>
                <a:tab pos="354965" algn="l"/>
                <a:tab pos="355600" algn="l"/>
              </a:tabLst>
            </a:pPr>
            <a:r>
              <a:rPr sz="1100" spc="-5" dirty="0">
                <a:latin typeface="Carlito"/>
                <a:cs typeface="Carlito"/>
              </a:rPr>
              <a:t>The local </a:t>
            </a:r>
            <a:r>
              <a:rPr sz="1100" spc="-10" dirty="0">
                <a:latin typeface="Carlito"/>
                <a:cs typeface="Carlito"/>
              </a:rPr>
              <a:t>firm </a:t>
            </a:r>
            <a:r>
              <a:rPr sz="1100" spc="-105" dirty="0">
                <a:latin typeface="Arial"/>
                <a:cs typeface="Arial"/>
              </a:rPr>
              <a:t>— </a:t>
            </a:r>
            <a:r>
              <a:rPr sz="1100" dirty="0">
                <a:latin typeface="Carlito"/>
                <a:cs typeface="Carlito"/>
              </a:rPr>
              <a:t>Kansai </a:t>
            </a:r>
            <a:r>
              <a:rPr sz="1100" spc="-5" dirty="0">
                <a:latin typeface="Carlito"/>
                <a:cs typeface="Carlito"/>
              </a:rPr>
              <a:t>Nerolac Paint Nepal </a:t>
            </a:r>
            <a:r>
              <a:rPr sz="1100" dirty="0">
                <a:latin typeface="Carlito"/>
                <a:cs typeface="Carlito"/>
              </a:rPr>
              <a:t>Pvt Ltd, </a:t>
            </a:r>
            <a:r>
              <a:rPr sz="1100" spc="-5" dirty="0">
                <a:latin typeface="Carlito"/>
                <a:cs typeface="Carlito"/>
              </a:rPr>
              <a:t>which </a:t>
            </a:r>
            <a:r>
              <a:rPr sz="1100" dirty="0">
                <a:latin typeface="Carlito"/>
                <a:cs typeface="Carlito"/>
              </a:rPr>
              <a:t>is run </a:t>
            </a:r>
            <a:r>
              <a:rPr sz="1100" spc="-5" dirty="0">
                <a:latin typeface="Carlito"/>
                <a:cs typeface="Carlito"/>
              </a:rPr>
              <a:t>by Goyal Group </a:t>
            </a:r>
            <a:r>
              <a:rPr sz="1100" spc="-105" dirty="0">
                <a:latin typeface="Arial"/>
                <a:cs typeface="Arial"/>
              </a:rPr>
              <a:t>— </a:t>
            </a:r>
            <a:r>
              <a:rPr sz="1100" dirty="0">
                <a:latin typeface="Carlito"/>
                <a:cs typeface="Carlito"/>
              </a:rPr>
              <a:t>is in </a:t>
            </a:r>
            <a:r>
              <a:rPr sz="1100" spc="-5" dirty="0">
                <a:latin typeface="Carlito"/>
                <a:cs typeface="Carlito"/>
              </a:rPr>
              <a:t>no way related to the </a:t>
            </a:r>
            <a:r>
              <a:rPr sz="1100" dirty="0">
                <a:latin typeface="Carlito"/>
                <a:cs typeface="Carlito"/>
              </a:rPr>
              <a:t>Kansai</a:t>
            </a:r>
            <a:r>
              <a:rPr sz="1100" spc="145" dirty="0">
                <a:latin typeface="Carlito"/>
                <a:cs typeface="Carlito"/>
              </a:rPr>
              <a:t> </a:t>
            </a:r>
            <a:r>
              <a:rPr sz="1100" spc="-5" dirty="0">
                <a:latin typeface="Carlito"/>
                <a:cs typeface="Carlito"/>
              </a:rPr>
              <a:t>Paint.</a:t>
            </a:r>
            <a:endParaRPr sz="1100">
              <a:latin typeface="Carlito"/>
              <a:cs typeface="Carlito"/>
            </a:endParaRPr>
          </a:p>
          <a:p>
            <a:pPr marL="355600" marR="6985" indent="-342900">
              <a:lnSpc>
                <a:spcPct val="99700"/>
              </a:lnSpc>
              <a:spcBef>
                <a:spcPts val="1530"/>
              </a:spcBef>
              <a:buSzPct val="218181"/>
              <a:buFont typeface="Arial"/>
              <a:buChar char="•"/>
              <a:tabLst>
                <a:tab pos="354965" algn="l"/>
                <a:tab pos="355600" algn="l"/>
              </a:tabLst>
            </a:pPr>
            <a:r>
              <a:rPr sz="1100" spc="-5" dirty="0">
                <a:latin typeface="Carlito"/>
                <a:cs typeface="Carlito"/>
              </a:rPr>
              <a:t>Since </a:t>
            </a:r>
            <a:r>
              <a:rPr sz="1100" dirty="0">
                <a:latin typeface="Carlito"/>
                <a:cs typeface="Carlito"/>
              </a:rPr>
              <a:t>Nepal is a </a:t>
            </a:r>
            <a:r>
              <a:rPr sz="1100" spc="-5" dirty="0">
                <a:latin typeface="Carlito"/>
                <a:cs typeface="Carlito"/>
              </a:rPr>
              <a:t>member </a:t>
            </a:r>
            <a:r>
              <a:rPr sz="1100" dirty="0">
                <a:latin typeface="Carlito"/>
                <a:cs typeface="Carlito"/>
              </a:rPr>
              <a:t>of World </a:t>
            </a:r>
            <a:r>
              <a:rPr sz="1100" spc="-5" dirty="0">
                <a:latin typeface="Carlito"/>
                <a:cs typeface="Carlito"/>
              </a:rPr>
              <a:t>Intellectual Property Organisation (WIPO), </a:t>
            </a:r>
            <a:r>
              <a:rPr sz="1100" dirty="0">
                <a:latin typeface="Carlito"/>
                <a:cs typeface="Carlito"/>
              </a:rPr>
              <a:t>it is a </a:t>
            </a:r>
            <a:r>
              <a:rPr sz="1100" spc="-5" dirty="0">
                <a:latin typeface="Carlito"/>
                <a:cs typeface="Carlito"/>
              </a:rPr>
              <a:t>pity </a:t>
            </a:r>
            <a:r>
              <a:rPr sz="1100" dirty="0">
                <a:latin typeface="Carlito"/>
                <a:cs typeface="Carlito"/>
              </a:rPr>
              <a:t>that </a:t>
            </a:r>
            <a:r>
              <a:rPr sz="1100" spc="-5" dirty="0">
                <a:latin typeface="Carlito"/>
                <a:cs typeface="Carlito"/>
              </a:rPr>
              <a:t>the country </a:t>
            </a:r>
            <a:r>
              <a:rPr sz="1100" dirty="0">
                <a:latin typeface="Carlito"/>
                <a:cs typeface="Carlito"/>
              </a:rPr>
              <a:t>was </a:t>
            </a:r>
            <a:r>
              <a:rPr sz="1100" spc="-5" dirty="0">
                <a:latin typeface="Carlito"/>
                <a:cs typeface="Carlito"/>
              </a:rPr>
              <a:t>unable </a:t>
            </a:r>
            <a:r>
              <a:rPr sz="1100" dirty="0">
                <a:latin typeface="Carlito"/>
                <a:cs typeface="Carlito"/>
              </a:rPr>
              <a:t>to </a:t>
            </a:r>
            <a:r>
              <a:rPr sz="1100" spc="-5" dirty="0">
                <a:latin typeface="Carlito"/>
                <a:cs typeface="Carlito"/>
              </a:rPr>
              <a:t>identify even </a:t>
            </a:r>
            <a:r>
              <a:rPr sz="1100" dirty="0">
                <a:latin typeface="Carlito"/>
                <a:cs typeface="Carlito"/>
              </a:rPr>
              <a:t>a </a:t>
            </a:r>
            <a:r>
              <a:rPr sz="1100" spc="-5" dirty="0">
                <a:latin typeface="Carlito"/>
                <a:cs typeface="Carlito"/>
              </a:rPr>
              <a:t>globally  </a:t>
            </a:r>
            <a:r>
              <a:rPr sz="1100" dirty="0">
                <a:latin typeface="Carlito"/>
                <a:cs typeface="Carlito"/>
              </a:rPr>
              <a:t>reputed </a:t>
            </a:r>
            <a:r>
              <a:rPr sz="1100" spc="-5" dirty="0">
                <a:latin typeface="Carlito"/>
                <a:cs typeface="Carlito"/>
              </a:rPr>
              <a:t>brand </a:t>
            </a:r>
            <a:r>
              <a:rPr sz="1100" dirty="0">
                <a:latin typeface="Carlito"/>
                <a:cs typeface="Carlito"/>
              </a:rPr>
              <a:t>like </a:t>
            </a:r>
            <a:r>
              <a:rPr sz="1100" spc="-5" dirty="0">
                <a:latin typeface="Carlito"/>
                <a:cs typeface="Carlito"/>
              </a:rPr>
              <a:t>Kansai. The country may lose foreign investment </a:t>
            </a:r>
            <a:r>
              <a:rPr sz="1100" dirty="0">
                <a:latin typeface="Carlito"/>
                <a:cs typeface="Carlito"/>
              </a:rPr>
              <a:t>worth Rs </a:t>
            </a:r>
            <a:r>
              <a:rPr sz="1100" spc="-5" dirty="0">
                <a:latin typeface="Carlito"/>
                <a:cs typeface="Carlito"/>
              </a:rPr>
              <a:t>350 </a:t>
            </a:r>
            <a:r>
              <a:rPr sz="1100" dirty="0">
                <a:latin typeface="Carlito"/>
                <a:cs typeface="Carlito"/>
              </a:rPr>
              <a:t>million of </a:t>
            </a:r>
            <a:r>
              <a:rPr sz="1100" spc="-5" dirty="0">
                <a:latin typeface="Carlito"/>
                <a:cs typeface="Carlito"/>
              </a:rPr>
              <a:t>the </a:t>
            </a:r>
            <a:r>
              <a:rPr sz="1100" dirty="0">
                <a:latin typeface="Carlito"/>
                <a:cs typeface="Carlito"/>
              </a:rPr>
              <a:t>Kansai </a:t>
            </a:r>
            <a:r>
              <a:rPr sz="1100" spc="-5" dirty="0">
                <a:latin typeface="Carlito"/>
                <a:cs typeface="Carlito"/>
              </a:rPr>
              <a:t>Paint, </a:t>
            </a:r>
            <a:r>
              <a:rPr sz="1100" dirty="0">
                <a:latin typeface="Carlito"/>
                <a:cs typeface="Carlito"/>
              </a:rPr>
              <a:t>which entered </a:t>
            </a:r>
            <a:r>
              <a:rPr sz="1100" spc="5" dirty="0">
                <a:latin typeface="Carlito"/>
                <a:cs typeface="Carlito"/>
              </a:rPr>
              <a:t>the </a:t>
            </a:r>
            <a:r>
              <a:rPr sz="1100" spc="-5" dirty="0">
                <a:latin typeface="Carlito"/>
                <a:cs typeface="Carlito"/>
              </a:rPr>
              <a:t>country through  </a:t>
            </a:r>
            <a:r>
              <a:rPr sz="1100" dirty="0">
                <a:latin typeface="Carlito"/>
                <a:cs typeface="Carlito"/>
              </a:rPr>
              <a:t>its Indian </a:t>
            </a:r>
            <a:r>
              <a:rPr sz="1100" spc="-5" dirty="0">
                <a:latin typeface="Carlito"/>
                <a:cs typeface="Carlito"/>
              </a:rPr>
              <a:t>subsidiary Kansai </a:t>
            </a:r>
            <a:r>
              <a:rPr sz="1100" dirty="0">
                <a:latin typeface="Carlito"/>
                <a:cs typeface="Carlito"/>
              </a:rPr>
              <a:t>Nerolac Paints </a:t>
            </a:r>
            <a:r>
              <a:rPr sz="1100" spc="-5" dirty="0">
                <a:latin typeface="Carlito"/>
                <a:cs typeface="Carlito"/>
              </a:rPr>
              <a:t>India, </a:t>
            </a:r>
            <a:r>
              <a:rPr sz="1100" dirty="0">
                <a:latin typeface="Carlito"/>
                <a:cs typeface="Carlito"/>
              </a:rPr>
              <a:t>as the DoI has </a:t>
            </a:r>
            <a:r>
              <a:rPr sz="1100" spc="-5" dirty="0">
                <a:latin typeface="Carlito"/>
                <a:cs typeface="Carlito"/>
              </a:rPr>
              <a:t>scrapped </a:t>
            </a:r>
            <a:r>
              <a:rPr sz="1100" dirty="0">
                <a:latin typeface="Carlito"/>
                <a:cs typeface="Carlito"/>
              </a:rPr>
              <a:t>the application of the </a:t>
            </a:r>
            <a:r>
              <a:rPr sz="1100" spc="-5" dirty="0">
                <a:latin typeface="Carlito"/>
                <a:cs typeface="Carlito"/>
              </a:rPr>
              <a:t>foreign joint venture to </a:t>
            </a:r>
            <a:r>
              <a:rPr sz="1100" dirty="0">
                <a:latin typeface="Carlito"/>
                <a:cs typeface="Carlito"/>
              </a:rPr>
              <a:t>obtain trademark of </a:t>
            </a:r>
            <a:r>
              <a:rPr sz="1100" spc="-5" dirty="0">
                <a:latin typeface="Carlito"/>
                <a:cs typeface="Carlito"/>
              </a:rPr>
              <a:t>its </a:t>
            </a:r>
            <a:r>
              <a:rPr sz="1100" dirty="0">
                <a:latin typeface="Carlito"/>
                <a:cs typeface="Carlito"/>
              </a:rPr>
              <a:t>own  name.</a:t>
            </a:r>
            <a:endParaRPr sz="1100">
              <a:latin typeface="Carlito"/>
              <a:cs typeface="Carlito"/>
            </a:endParaRPr>
          </a:p>
          <a:p>
            <a:pPr>
              <a:lnSpc>
                <a:spcPct val="100000"/>
              </a:lnSpc>
              <a:buFont typeface="Arial"/>
              <a:buChar char="•"/>
            </a:pPr>
            <a:endParaRPr sz="1250">
              <a:latin typeface="Carlito"/>
              <a:cs typeface="Carlito"/>
            </a:endParaRPr>
          </a:p>
          <a:p>
            <a:pPr marL="355600" marR="46355" indent="-342900">
              <a:lnSpc>
                <a:spcPct val="99700"/>
              </a:lnSpc>
              <a:spcBef>
                <a:spcPts val="5"/>
              </a:spcBef>
              <a:buSzPct val="218181"/>
              <a:buFont typeface="Arial"/>
              <a:buChar char="•"/>
              <a:tabLst>
                <a:tab pos="354965" algn="l"/>
                <a:tab pos="355600" algn="l"/>
              </a:tabLst>
            </a:pPr>
            <a:r>
              <a:rPr sz="1100" dirty="0">
                <a:latin typeface="Carlito"/>
                <a:cs typeface="Carlito"/>
              </a:rPr>
              <a:t>As per Pradip Koirala, </a:t>
            </a:r>
            <a:r>
              <a:rPr sz="1100" spc="-5" dirty="0">
                <a:latin typeface="Carlito"/>
                <a:cs typeface="Carlito"/>
              </a:rPr>
              <a:t>director general </a:t>
            </a:r>
            <a:r>
              <a:rPr sz="1100" dirty="0">
                <a:latin typeface="Carlito"/>
                <a:cs typeface="Carlito"/>
              </a:rPr>
              <a:t>of DoI, the </a:t>
            </a:r>
            <a:r>
              <a:rPr sz="1100" spc="-5" dirty="0">
                <a:latin typeface="Carlito"/>
                <a:cs typeface="Carlito"/>
              </a:rPr>
              <a:t>authorised agency under </a:t>
            </a:r>
            <a:r>
              <a:rPr sz="1100" dirty="0">
                <a:latin typeface="Carlito"/>
                <a:cs typeface="Carlito"/>
              </a:rPr>
              <a:t>the </a:t>
            </a:r>
            <a:r>
              <a:rPr sz="1100" spc="-5" dirty="0">
                <a:latin typeface="Carlito"/>
                <a:cs typeface="Carlito"/>
              </a:rPr>
              <a:t>Ministry </a:t>
            </a:r>
            <a:r>
              <a:rPr sz="1100" dirty="0">
                <a:latin typeface="Carlito"/>
                <a:cs typeface="Carlito"/>
              </a:rPr>
              <a:t>of </a:t>
            </a:r>
            <a:r>
              <a:rPr sz="1100" spc="-5" dirty="0">
                <a:latin typeface="Carlito"/>
                <a:cs typeface="Carlito"/>
              </a:rPr>
              <a:t>Industry to enforce Patent, </a:t>
            </a:r>
            <a:r>
              <a:rPr sz="1100" dirty="0">
                <a:latin typeface="Carlito"/>
                <a:cs typeface="Carlito"/>
              </a:rPr>
              <a:t>Design and </a:t>
            </a:r>
            <a:r>
              <a:rPr sz="1100" spc="-5" dirty="0">
                <a:latin typeface="Carlito"/>
                <a:cs typeface="Carlito"/>
              </a:rPr>
              <a:t>Trademark Act,  </a:t>
            </a:r>
            <a:r>
              <a:rPr sz="1100" dirty="0">
                <a:latin typeface="Carlito"/>
                <a:cs typeface="Carlito"/>
              </a:rPr>
              <a:t>the</a:t>
            </a:r>
            <a:r>
              <a:rPr sz="1100" spc="5" dirty="0">
                <a:latin typeface="Carlito"/>
                <a:cs typeface="Carlito"/>
              </a:rPr>
              <a:t> </a:t>
            </a:r>
            <a:r>
              <a:rPr sz="1100" spc="-5" dirty="0">
                <a:latin typeface="Carlito"/>
                <a:cs typeface="Carlito"/>
              </a:rPr>
              <a:t>department</a:t>
            </a:r>
            <a:r>
              <a:rPr sz="1100" spc="5" dirty="0">
                <a:latin typeface="Carlito"/>
                <a:cs typeface="Carlito"/>
              </a:rPr>
              <a:t> </a:t>
            </a:r>
            <a:r>
              <a:rPr sz="1100" dirty="0">
                <a:latin typeface="Carlito"/>
                <a:cs typeface="Carlito"/>
              </a:rPr>
              <a:t>had</a:t>
            </a:r>
            <a:r>
              <a:rPr sz="1100" spc="5" dirty="0">
                <a:latin typeface="Carlito"/>
                <a:cs typeface="Carlito"/>
              </a:rPr>
              <a:t> </a:t>
            </a:r>
            <a:r>
              <a:rPr sz="1100" spc="-15" dirty="0">
                <a:latin typeface="Carlito"/>
                <a:cs typeface="Carlito"/>
              </a:rPr>
              <a:t>scrapp</a:t>
            </a:r>
            <a:r>
              <a:rPr sz="1100" spc="-15" dirty="0">
                <a:latin typeface="Arial"/>
                <a:cs typeface="Arial"/>
              </a:rPr>
              <a:t>ed</a:t>
            </a:r>
            <a:r>
              <a:rPr sz="1100" spc="-55" dirty="0">
                <a:latin typeface="Arial"/>
                <a:cs typeface="Arial"/>
              </a:rPr>
              <a:t> </a:t>
            </a:r>
            <a:r>
              <a:rPr sz="1100" spc="-10" dirty="0">
                <a:latin typeface="Arial"/>
                <a:cs typeface="Arial"/>
              </a:rPr>
              <a:t>the</a:t>
            </a:r>
            <a:r>
              <a:rPr sz="1100" spc="-45" dirty="0">
                <a:latin typeface="Arial"/>
                <a:cs typeface="Arial"/>
              </a:rPr>
              <a:t> </a:t>
            </a:r>
            <a:r>
              <a:rPr sz="1100" spc="-30" dirty="0">
                <a:latin typeface="Arial"/>
                <a:cs typeface="Arial"/>
              </a:rPr>
              <a:t>application</a:t>
            </a:r>
            <a:r>
              <a:rPr sz="1100" spc="-65" dirty="0">
                <a:latin typeface="Arial"/>
                <a:cs typeface="Arial"/>
              </a:rPr>
              <a:t> </a:t>
            </a:r>
            <a:r>
              <a:rPr sz="1100" dirty="0">
                <a:latin typeface="Arial"/>
                <a:cs typeface="Arial"/>
              </a:rPr>
              <a:t>of</a:t>
            </a:r>
            <a:r>
              <a:rPr sz="1100" spc="-60" dirty="0">
                <a:latin typeface="Arial"/>
                <a:cs typeface="Arial"/>
              </a:rPr>
              <a:t> </a:t>
            </a:r>
            <a:r>
              <a:rPr sz="1100" spc="-10" dirty="0">
                <a:latin typeface="Arial"/>
                <a:cs typeface="Arial"/>
              </a:rPr>
              <a:t>the</a:t>
            </a:r>
            <a:r>
              <a:rPr sz="1100" spc="-55" dirty="0">
                <a:latin typeface="Arial"/>
                <a:cs typeface="Arial"/>
              </a:rPr>
              <a:t> </a:t>
            </a:r>
            <a:r>
              <a:rPr sz="1100" spc="-30" dirty="0">
                <a:latin typeface="Arial"/>
                <a:cs typeface="Arial"/>
              </a:rPr>
              <a:t>foreign</a:t>
            </a:r>
            <a:r>
              <a:rPr sz="1100" spc="-50" dirty="0">
                <a:latin typeface="Arial"/>
                <a:cs typeface="Arial"/>
              </a:rPr>
              <a:t> </a:t>
            </a:r>
            <a:r>
              <a:rPr sz="1100" spc="-25" dirty="0">
                <a:latin typeface="Arial"/>
                <a:cs typeface="Arial"/>
              </a:rPr>
              <a:t>venture</a:t>
            </a:r>
            <a:r>
              <a:rPr sz="1100" spc="-50" dirty="0">
                <a:latin typeface="Arial"/>
                <a:cs typeface="Arial"/>
              </a:rPr>
              <a:t> </a:t>
            </a:r>
            <a:r>
              <a:rPr sz="1100" spc="-105" dirty="0">
                <a:latin typeface="Arial"/>
                <a:cs typeface="Arial"/>
              </a:rPr>
              <a:t>as</a:t>
            </a:r>
            <a:r>
              <a:rPr sz="1100" spc="-65" dirty="0">
                <a:latin typeface="Arial"/>
                <a:cs typeface="Arial"/>
              </a:rPr>
              <a:t> </a:t>
            </a:r>
            <a:r>
              <a:rPr sz="1100" spc="-30" dirty="0">
                <a:latin typeface="Arial"/>
                <a:cs typeface="Arial"/>
              </a:rPr>
              <a:t>per</a:t>
            </a:r>
            <a:r>
              <a:rPr sz="1100" spc="-50" dirty="0">
                <a:latin typeface="Arial"/>
                <a:cs typeface="Arial"/>
              </a:rPr>
              <a:t> </a:t>
            </a:r>
            <a:r>
              <a:rPr sz="1100" spc="-20" dirty="0">
                <a:latin typeface="Arial"/>
                <a:cs typeface="Arial"/>
              </a:rPr>
              <a:t>the</a:t>
            </a:r>
            <a:r>
              <a:rPr sz="1100" spc="-50" dirty="0">
                <a:latin typeface="Arial"/>
                <a:cs typeface="Arial"/>
              </a:rPr>
              <a:t> </a:t>
            </a:r>
            <a:r>
              <a:rPr sz="1100" spc="-35" dirty="0">
                <a:latin typeface="Arial"/>
                <a:cs typeface="Arial"/>
              </a:rPr>
              <a:t>provision</a:t>
            </a:r>
            <a:r>
              <a:rPr sz="1100" spc="-60" dirty="0">
                <a:latin typeface="Arial"/>
                <a:cs typeface="Arial"/>
              </a:rPr>
              <a:t> </a:t>
            </a:r>
            <a:r>
              <a:rPr sz="1100" dirty="0">
                <a:latin typeface="Arial"/>
                <a:cs typeface="Arial"/>
              </a:rPr>
              <a:t>of</a:t>
            </a:r>
            <a:r>
              <a:rPr sz="1100" spc="-55" dirty="0">
                <a:latin typeface="Arial"/>
                <a:cs typeface="Arial"/>
              </a:rPr>
              <a:t> </a:t>
            </a:r>
            <a:r>
              <a:rPr sz="1100" spc="-35" dirty="0">
                <a:latin typeface="Arial"/>
                <a:cs typeface="Arial"/>
              </a:rPr>
              <a:t>law</a:t>
            </a:r>
            <a:r>
              <a:rPr sz="1100" spc="-45" dirty="0">
                <a:latin typeface="Arial"/>
                <a:cs typeface="Arial"/>
              </a:rPr>
              <a:t> </a:t>
            </a:r>
            <a:r>
              <a:rPr sz="1100" dirty="0">
                <a:latin typeface="Arial"/>
                <a:cs typeface="Arial"/>
              </a:rPr>
              <a:t>that</a:t>
            </a:r>
            <a:r>
              <a:rPr sz="1100" spc="-65" dirty="0">
                <a:latin typeface="Arial"/>
                <a:cs typeface="Arial"/>
              </a:rPr>
              <a:t> </a:t>
            </a:r>
            <a:r>
              <a:rPr sz="1100" spc="-45" dirty="0">
                <a:latin typeface="Arial"/>
                <a:cs typeface="Arial"/>
              </a:rPr>
              <a:t>provides</a:t>
            </a:r>
            <a:r>
              <a:rPr sz="1100" spc="-50" dirty="0">
                <a:latin typeface="Arial"/>
                <a:cs typeface="Arial"/>
              </a:rPr>
              <a:t> </a:t>
            </a:r>
            <a:r>
              <a:rPr sz="1100" spc="-35" dirty="0">
                <a:latin typeface="Arial"/>
                <a:cs typeface="Arial"/>
              </a:rPr>
              <a:t>favourable</a:t>
            </a:r>
            <a:r>
              <a:rPr sz="1100" spc="-50" dirty="0">
                <a:latin typeface="Arial"/>
                <a:cs typeface="Arial"/>
              </a:rPr>
              <a:t> </a:t>
            </a:r>
            <a:r>
              <a:rPr sz="1100" spc="-15" dirty="0">
                <a:latin typeface="Arial"/>
                <a:cs typeface="Arial"/>
              </a:rPr>
              <a:t>treatment</a:t>
            </a:r>
            <a:r>
              <a:rPr sz="1100" spc="-60" dirty="0">
                <a:latin typeface="Arial"/>
                <a:cs typeface="Arial"/>
              </a:rPr>
              <a:t> </a:t>
            </a:r>
            <a:r>
              <a:rPr sz="1100" spc="-30" dirty="0">
                <a:latin typeface="Arial"/>
                <a:cs typeface="Arial"/>
              </a:rPr>
              <a:t>on</a:t>
            </a:r>
            <a:r>
              <a:rPr sz="1100" spc="-50" dirty="0">
                <a:latin typeface="Arial"/>
                <a:cs typeface="Arial"/>
              </a:rPr>
              <a:t> </a:t>
            </a:r>
            <a:r>
              <a:rPr sz="1100" dirty="0">
                <a:latin typeface="Arial"/>
                <a:cs typeface="Arial"/>
              </a:rPr>
              <a:t>‘first</a:t>
            </a:r>
            <a:r>
              <a:rPr sz="1100" spc="-50" dirty="0">
                <a:latin typeface="Arial"/>
                <a:cs typeface="Arial"/>
              </a:rPr>
              <a:t> </a:t>
            </a:r>
            <a:r>
              <a:rPr sz="1100" spc="-55" dirty="0">
                <a:latin typeface="Arial"/>
                <a:cs typeface="Arial"/>
              </a:rPr>
              <a:t>come,  </a:t>
            </a:r>
            <a:r>
              <a:rPr sz="1100" spc="-5" dirty="0">
                <a:latin typeface="Arial"/>
                <a:cs typeface="Arial"/>
              </a:rPr>
              <a:t>first </a:t>
            </a:r>
            <a:r>
              <a:rPr sz="1100" spc="-45" dirty="0">
                <a:latin typeface="Arial"/>
                <a:cs typeface="Arial"/>
              </a:rPr>
              <a:t>served’ </a:t>
            </a:r>
            <a:r>
              <a:rPr sz="1100" spc="-70" dirty="0">
                <a:latin typeface="Arial"/>
                <a:cs typeface="Arial"/>
              </a:rPr>
              <a:t>basis. He, </a:t>
            </a:r>
            <a:r>
              <a:rPr sz="1100" spc="-35" dirty="0">
                <a:latin typeface="Arial"/>
                <a:cs typeface="Arial"/>
              </a:rPr>
              <a:t>however, </a:t>
            </a:r>
            <a:r>
              <a:rPr sz="1100" spc="-20" dirty="0">
                <a:latin typeface="Arial"/>
                <a:cs typeface="Arial"/>
              </a:rPr>
              <a:t>admitted </a:t>
            </a:r>
            <a:r>
              <a:rPr sz="1100" dirty="0">
                <a:latin typeface="Arial"/>
                <a:cs typeface="Arial"/>
              </a:rPr>
              <a:t>that </a:t>
            </a:r>
            <a:r>
              <a:rPr sz="1100" spc="-10" dirty="0">
                <a:latin typeface="Arial"/>
                <a:cs typeface="Arial"/>
              </a:rPr>
              <a:t>the </a:t>
            </a:r>
            <a:r>
              <a:rPr sz="1100" spc="-60" dirty="0">
                <a:latin typeface="Arial"/>
                <a:cs typeface="Arial"/>
              </a:rPr>
              <a:t>laws </a:t>
            </a:r>
            <a:r>
              <a:rPr sz="1100" spc="-50" dirty="0">
                <a:latin typeface="Arial"/>
                <a:cs typeface="Arial"/>
              </a:rPr>
              <a:t>need </a:t>
            </a:r>
            <a:r>
              <a:rPr sz="1100" spc="10" dirty="0">
                <a:latin typeface="Arial"/>
                <a:cs typeface="Arial"/>
              </a:rPr>
              <a:t>to </a:t>
            </a:r>
            <a:r>
              <a:rPr sz="1100" spc="-55" dirty="0">
                <a:latin typeface="Arial"/>
                <a:cs typeface="Arial"/>
              </a:rPr>
              <a:t>be amended </a:t>
            </a:r>
            <a:r>
              <a:rPr sz="1100" spc="15" dirty="0">
                <a:latin typeface="Arial"/>
                <a:cs typeface="Arial"/>
              </a:rPr>
              <a:t>to </a:t>
            </a:r>
            <a:r>
              <a:rPr sz="1100" spc="-25" dirty="0">
                <a:latin typeface="Arial"/>
                <a:cs typeface="Arial"/>
              </a:rPr>
              <a:t>lure </a:t>
            </a:r>
            <a:r>
              <a:rPr sz="1100" spc="-30" dirty="0">
                <a:latin typeface="Arial"/>
                <a:cs typeface="Arial"/>
              </a:rPr>
              <a:t>foreign investment </a:t>
            </a:r>
            <a:r>
              <a:rPr sz="1100" spc="-25" dirty="0">
                <a:latin typeface="Arial"/>
                <a:cs typeface="Arial"/>
              </a:rPr>
              <a:t>citing foreign firms a</a:t>
            </a:r>
            <a:r>
              <a:rPr sz="1100" spc="-25" dirty="0">
                <a:latin typeface="Carlito"/>
                <a:cs typeface="Carlito"/>
              </a:rPr>
              <a:t>re </a:t>
            </a:r>
            <a:r>
              <a:rPr sz="1100" spc="-5" dirty="0">
                <a:latin typeface="Carlito"/>
                <a:cs typeface="Carlito"/>
              </a:rPr>
              <a:t>sensitive </a:t>
            </a:r>
            <a:r>
              <a:rPr sz="1100" dirty="0">
                <a:latin typeface="Carlito"/>
                <a:cs typeface="Carlito"/>
              </a:rPr>
              <a:t>in regard  to </a:t>
            </a:r>
            <a:r>
              <a:rPr sz="1100" spc="-5" dirty="0">
                <a:latin typeface="Carlito"/>
                <a:cs typeface="Carlito"/>
              </a:rPr>
              <a:t>intellectual property </a:t>
            </a:r>
            <a:r>
              <a:rPr sz="1100" dirty="0">
                <a:latin typeface="Carlito"/>
                <a:cs typeface="Carlito"/>
              </a:rPr>
              <a:t>rights.</a:t>
            </a:r>
            <a:endParaRPr sz="1100">
              <a:latin typeface="Carlito"/>
              <a:cs typeface="Carlito"/>
            </a:endParaRPr>
          </a:p>
          <a:p>
            <a:pPr>
              <a:lnSpc>
                <a:spcPct val="100000"/>
              </a:lnSpc>
              <a:spcBef>
                <a:spcPts val="25"/>
              </a:spcBef>
              <a:buFont typeface="Arial"/>
              <a:buChar char="•"/>
            </a:pPr>
            <a:endParaRPr sz="1200">
              <a:latin typeface="Carlito"/>
              <a:cs typeface="Carlito"/>
            </a:endParaRPr>
          </a:p>
          <a:p>
            <a:pPr marL="121920" marR="34925" indent="-109855">
              <a:lnSpc>
                <a:spcPct val="102499"/>
              </a:lnSpc>
              <a:buSzPct val="218181"/>
              <a:buChar char="•"/>
              <a:tabLst>
                <a:tab pos="354965" algn="l"/>
                <a:tab pos="355600" algn="l"/>
              </a:tabLst>
            </a:pPr>
            <a:r>
              <a:rPr sz="1100" spc="-80" dirty="0">
                <a:latin typeface="Arial"/>
                <a:cs typeface="Arial"/>
              </a:rPr>
              <a:t>The </a:t>
            </a:r>
            <a:r>
              <a:rPr sz="1100" spc="-40" dirty="0">
                <a:latin typeface="Arial"/>
                <a:cs typeface="Arial"/>
              </a:rPr>
              <a:t>globally </a:t>
            </a:r>
            <a:r>
              <a:rPr sz="1100" spc="-35" dirty="0">
                <a:latin typeface="Arial"/>
                <a:cs typeface="Arial"/>
              </a:rPr>
              <a:t>renowned </a:t>
            </a:r>
            <a:r>
              <a:rPr sz="1100" spc="-85" dirty="0">
                <a:latin typeface="Arial"/>
                <a:cs typeface="Arial"/>
              </a:rPr>
              <a:t>Kansai </a:t>
            </a:r>
            <a:r>
              <a:rPr sz="1100" spc="-45" dirty="0">
                <a:latin typeface="Arial"/>
                <a:cs typeface="Arial"/>
              </a:rPr>
              <a:t>Paint </a:t>
            </a:r>
            <a:r>
              <a:rPr sz="1100" spc="-55" dirty="0">
                <a:latin typeface="Arial"/>
                <a:cs typeface="Arial"/>
              </a:rPr>
              <a:t>had purchased 68 </a:t>
            </a:r>
            <a:r>
              <a:rPr sz="1100" spc="-30" dirty="0">
                <a:latin typeface="Arial"/>
                <a:cs typeface="Arial"/>
              </a:rPr>
              <a:t>per cent </a:t>
            </a:r>
            <a:r>
              <a:rPr sz="1100" spc="-55" dirty="0">
                <a:latin typeface="Arial"/>
                <a:cs typeface="Arial"/>
              </a:rPr>
              <a:t>stake </a:t>
            </a:r>
            <a:r>
              <a:rPr sz="1100" dirty="0">
                <a:latin typeface="Arial"/>
                <a:cs typeface="Arial"/>
              </a:rPr>
              <a:t>of </a:t>
            </a:r>
            <a:r>
              <a:rPr sz="1100" spc="-50" dirty="0">
                <a:latin typeface="Arial"/>
                <a:cs typeface="Arial"/>
              </a:rPr>
              <a:t>Nepal’s </a:t>
            </a:r>
            <a:r>
              <a:rPr sz="1100" spc="-60" dirty="0">
                <a:latin typeface="Arial"/>
                <a:cs typeface="Arial"/>
              </a:rPr>
              <a:t>Shalimar Paints </a:t>
            </a:r>
            <a:r>
              <a:rPr sz="1100" spc="-25" dirty="0">
                <a:latin typeface="Arial"/>
                <a:cs typeface="Arial"/>
              </a:rPr>
              <a:t>through </a:t>
            </a:r>
            <a:r>
              <a:rPr sz="1100" spc="-15" dirty="0">
                <a:latin typeface="Arial"/>
                <a:cs typeface="Arial"/>
              </a:rPr>
              <a:t>its </a:t>
            </a:r>
            <a:r>
              <a:rPr sz="1100" spc="-35" dirty="0">
                <a:latin typeface="Arial"/>
                <a:cs typeface="Arial"/>
              </a:rPr>
              <a:t>Indian </a:t>
            </a:r>
            <a:r>
              <a:rPr sz="1100" spc="-50" dirty="0">
                <a:latin typeface="Arial"/>
                <a:cs typeface="Arial"/>
              </a:rPr>
              <a:t>subsidiary </a:t>
            </a:r>
            <a:r>
              <a:rPr sz="1100" spc="-25" dirty="0">
                <a:latin typeface="Arial"/>
                <a:cs typeface="Arial"/>
              </a:rPr>
              <a:t>K</a:t>
            </a:r>
            <a:r>
              <a:rPr sz="1100" spc="-25" dirty="0">
                <a:latin typeface="Carlito"/>
                <a:cs typeface="Carlito"/>
              </a:rPr>
              <a:t>ansai </a:t>
            </a:r>
            <a:r>
              <a:rPr sz="1100" spc="-5" dirty="0">
                <a:latin typeface="Carlito"/>
                <a:cs typeface="Carlito"/>
              </a:rPr>
              <a:t>Nerolac </a:t>
            </a:r>
            <a:r>
              <a:rPr sz="1100" dirty="0">
                <a:latin typeface="Carlito"/>
                <a:cs typeface="Carlito"/>
              </a:rPr>
              <a:t>Paints  </a:t>
            </a:r>
            <a:r>
              <a:rPr sz="1100" spc="-5" dirty="0">
                <a:latin typeface="Carlito"/>
                <a:cs typeface="Carlito"/>
              </a:rPr>
              <a:t>India </a:t>
            </a:r>
            <a:r>
              <a:rPr sz="1100" dirty="0">
                <a:latin typeface="Carlito"/>
                <a:cs typeface="Carlito"/>
              </a:rPr>
              <a:t>and registered a </a:t>
            </a:r>
            <a:r>
              <a:rPr sz="1100" spc="-5" dirty="0">
                <a:latin typeface="Carlito"/>
                <a:cs typeface="Carlito"/>
              </a:rPr>
              <a:t>company Kansai </a:t>
            </a:r>
            <a:r>
              <a:rPr sz="1100" dirty="0">
                <a:latin typeface="Carlito"/>
                <a:cs typeface="Carlito"/>
              </a:rPr>
              <a:t>Paints Nepal </a:t>
            </a:r>
            <a:r>
              <a:rPr sz="1100" spc="-5" dirty="0">
                <a:latin typeface="Carlito"/>
                <a:cs typeface="Carlito"/>
              </a:rPr>
              <a:t>Pvt </a:t>
            </a:r>
            <a:r>
              <a:rPr sz="1100" dirty="0">
                <a:latin typeface="Carlito"/>
                <a:cs typeface="Carlito"/>
              </a:rPr>
              <a:t>Ltd. </a:t>
            </a:r>
            <a:r>
              <a:rPr sz="1100" spc="-5" dirty="0">
                <a:latin typeface="Carlito"/>
                <a:cs typeface="Carlito"/>
              </a:rPr>
              <a:t>However, </a:t>
            </a:r>
            <a:r>
              <a:rPr sz="1100" dirty="0">
                <a:latin typeface="Carlito"/>
                <a:cs typeface="Carlito"/>
              </a:rPr>
              <a:t>the </a:t>
            </a:r>
            <a:r>
              <a:rPr sz="1100" spc="-5" dirty="0">
                <a:latin typeface="Carlito"/>
                <a:cs typeface="Carlito"/>
              </a:rPr>
              <a:t>foreign </a:t>
            </a:r>
            <a:r>
              <a:rPr sz="1100" dirty="0">
                <a:latin typeface="Carlito"/>
                <a:cs typeface="Carlito"/>
              </a:rPr>
              <a:t>joint </a:t>
            </a:r>
            <a:r>
              <a:rPr sz="1100" spc="-5" dirty="0">
                <a:latin typeface="Carlito"/>
                <a:cs typeface="Carlito"/>
              </a:rPr>
              <a:t>venture </a:t>
            </a:r>
            <a:r>
              <a:rPr sz="1100" dirty="0">
                <a:latin typeface="Carlito"/>
                <a:cs typeface="Carlito"/>
              </a:rPr>
              <a:t>had </a:t>
            </a:r>
            <a:r>
              <a:rPr sz="1100" spc="-5" dirty="0">
                <a:latin typeface="Carlito"/>
                <a:cs typeface="Carlito"/>
              </a:rPr>
              <a:t>faced </a:t>
            </a:r>
            <a:r>
              <a:rPr sz="1100" dirty="0">
                <a:latin typeface="Carlito"/>
                <a:cs typeface="Carlito"/>
              </a:rPr>
              <a:t>a court case </a:t>
            </a:r>
            <a:r>
              <a:rPr sz="1100" spc="-5" dirty="0">
                <a:latin typeface="Carlito"/>
                <a:cs typeface="Carlito"/>
              </a:rPr>
              <a:t>from </a:t>
            </a:r>
            <a:r>
              <a:rPr sz="1100" dirty="0">
                <a:latin typeface="Carlito"/>
                <a:cs typeface="Carlito"/>
              </a:rPr>
              <a:t>the </a:t>
            </a:r>
            <a:r>
              <a:rPr sz="1100" spc="-5" dirty="0">
                <a:latin typeface="Carlito"/>
                <a:cs typeface="Carlito"/>
              </a:rPr>
              <a:t>local company </a:t>
            </a:r>
            <a:r>
              <a:rPr sz="1100" spc="-105" dirty="0">
                <a:latin typeface="Arial"/>
                <a:cs typeface="Arial"/>
              </a:rPr>
              <a:t>—  </a:t>
            </a:r>
            <a:r>
              <a:rPr sz="1100" dirty="0">
                <a:latin typeface="Carlito"/>
                <a:cs typeface="Carlito"/>
              </a:rPr>
              <a:t>Kansai Nerolac Paints </a:t>
            </a:r>
            <a:r>
              <a:rPr sz="1100" spc="-10" dirty="0">
                <a:latin typeface="Carlito"/>
                <a:cs typeface="Carlito"/>
              </a:rPr>
              <a:t>Nepal </a:t>
            </a:r>
            <a:r>
              <a:rPr sz="1100" spc="-5" dirty="0">
                <a:latin typeface="Carlito"/>
                <a:cs typeface="Carlito"/>
              </a:rPr>
              <a:t>Pvt Ltd. </a:t>
            </a:r>
            <a:r>
              <a:rPr sz="1100" dirty="0">
                <a:latin typeface="Carlito"/>
                <a:cs typeface="Carlito"/>
              </a:rPr>
              <a:t>The </a:t>
            </a:r>
            <a:r>
              <a:rPr sz="1100" spc="-5" dirty="0">
                <a:latin typeface="Carlito"/>
                <a:cs typeface="Carlito"/>
              </a:rPr>
              <a:t>Supreme Court, some four </a:t>
            </a:r>
            <a:r>
              <a:rPr sz="1100" dirty="0">
                <a:latin typeface="Carlito"/>
                <a:cs typeface="Carlito"/>
              </a:rPr>
              <a:t>months </a:t>
            </a:r>
            <a:r>
              <a:rPr sz="1100" spc="-5" dirty="0">
                <a:latin typeface="Carlito"/>
                <a:cs typeface="Carlito"/>
              </a:rPr>
              <a:t>back, had </a:t>
            </a:r>
            <a:r>
              <a:rPr sz="1100" dirty="0">
                <a:latin typeface="Carlito"/>
                <a:cs typeface="Carlito"/>
              </a:rPr>
              <a:t>issued a </a:t>
            </a:r>
            <a:r>
              <a:rPr sz="1100" spc="-5" dirty="0">
                <a:latin typeface="Carlito"/>
                <a:cs typeface="Carlito"/>
              </a:rPr>
              <a:t>verdict </a:t>
            </a:r>
            <a:r>
              <a:rPr sz="1100" dirty="0">
                <a:latin typeface="Carlito"/>
                <a:cs typeface="Carlito"/>
              </a:rPr>
              <a:t>in </a:t>
            </a:r>
            <a:r>
              <a:rPr sz="1100" spc="-5" dirty="0">
                <a:latin typeface="Carlito"/>
                <a:cs typeface="Carlito"/>
              </a:rPr>
              <a:t>favour </a:t>
            </a:r>
            <a:r>
              <a:rPr sz="1100" dirty="0">
                <a:latin typeface="Carlito"/>
                <a:cs typeface="Carlito"/>
              </a:rPr>
              <a:t>of the local </a:t>
            </a:r>
            <a:r>
              <a:rPr sz="1100" spc="-5" dirty="0">
                <a:latin typeface="Carlito"/>
                <a:cs typeface="Carlito"/>
              </a:rPr>
              <a:t>firm </a:t>
            </a:r>
            <a:r>
              <a:rPr sz="1100" dirty="0">
                <a:latin typeface="Carlito"/>
                <a:cs typeface="Carlito"/>
              </a:rPr>
              <a:t>citing </a:t>
            </a:r>
            <a:r>
              <a:rPr sz="1100" spc="-5" dirty="0">
                <a:latin typeface="Carlito"/>
                <a:cs typeface="Carlito"/>
              </a:rPr>
              <a:t>that </a:t>
            </a:r>
            <a:r>
              <a:rPr sz="1100" dirty="0">
                <a:latin typeface="Carlito"/>
                <a:cs typeface="Carlito"/>
              </a:rPr>
              <a:t>it </a:t>
            </a:r>
            <a:r>
              <a:rPr sz="1100" spc="-5" dirty="0">
                <a:latin typeface="Carlito"/>
                <a:cs typeface="Carlito"/>
              </a:rPr>
              <a:t>had  registered </a:t>
            </a:r>
            <a:r>
              <a:rPr sz="1100" dirty="0">
                <a:latin typeface="Carlito"/>
                <a:cs typeface="Carlito"/>
              </a:rPr>
              <a:t>the company </a:t>
            </a:r>
            <a:r>
              <a:rPr sz="1100" spc="-5" dirty="0">
                <a:latin typeface="Carlito"/>
                <a:cs typeface="Carlito"/>
              </a:rPr>
              <a:t>prior to the foreign joint</a:t>
            </a:r>
            <a:r>
              <a:rPr sz="1100" spc="-15" dirty="0">
                <a:latin typeface="Carlito"/>
                <a:cs typeface="Carlito"/>
              </a:rPr>
              <a:t> </a:t>
            </a:r>
            <a:r>
              <a:rPr sz="1100" spc="-5" dirty="0">
                <a:latin typeface="Carlito"/>
                <a:cs typeface="Carlito"/>
              </a:rPr>
              <a:t>venture.</a:t>
            </a:r>
            <a:endParaRPr sz="1100">
              <a:latin typeface="Carlito"/>
              <a:cs typeface="Carlito"/>
            </a:endParaRPr>
          </a:p>
          <a:p>
            <a:pPr>
              <a:lnSpc>
                <a:spcPct val="100000"/>
              </a:lnSpc>
              <a:spcBef>
                <a:spcPts val="45"/>
              </a:spcBef>
              <a:buFont typeface="Arial"/>
              <a:buChar char="•"/>
            </a:pPr>
            <a:endParaRPr sz="1200">
              <a:latin typeface="Carlito"/>
              <a:cs typeface="Carlito"/>
            </a:endParaRPr>
          </a:p>
          <a:p>
            <a:pPr marL="355600" marR="163195" indent="-342900">
              <a:lnSpc>
                <a:spcPct val="100000"/>
              </a:lnSpc>
              <a:buSzPct val="218181"/>
              <a:buFont typeface="Arial"/>
              <a:buChar char="•"/>
              <a:tabLst>
                <a:tab pos="354965" algn="l"/>
                <a:tab pos="355600" algn="l"/>
              </a:tabLst>
            </a:pPr>
            <a:r>
              <a:rPr sz="1100" spc="-5" dirty="0">
                <a:latin typeface="Carlito"/>
                <a:cs typeface="Carlito"/>
              </a:rPr>
              <a:t>The local firm, </a:t>
            </a:r>
            <a:r>
              <a:rPr sz="1100" dirty="0">
                <a:latin typeface="Carlito"/>
                <a:cs typeface="Carlito"/>
              </a:rPr>
              <a:t>which is </a:t>
            </a:r>
            <a:r>
              <a:rPr sz="1100" spc="-5" dirty="0">
                <a:latin typeface="Carlito"/>
                <a:cs typeface="Carlito"/>
              </a:rPr>
              <a:t>producing paints under </a:t>
            </a:r>
            <a:r>
              <a:rPr sz="1100" dirty="0">
                <a:latin typeface="Carlito"/>
                <a:cs typeface="Carlito"/>
              </a:rPr>
              <a:t>the </a:t>
            </a:r>
            <a:r>
              <a:rPr sz="1100" spc="-5" dirty="0">
                <a:latin typeface="Carlito"/>
                <a:cs typeface="Carlito"/>
              </a:rPr>
              <a:t>brand </a:t>
            </a:r>
            <a:r>
              <a:rPr sz="1100" dirty="0">
                <a:latin typeface="Carlito"/>
                <a:cs typeface="Carlito"/>
              </a:rPr>
              <a:t>of </a:t>
            </a:r>
            <a:r>
              <a:rPr sz="1100" spc="-5" dirty="0">
                <a:latin typeface="Carlito"/>
                <a:cs typeface="Carlito"/>
              </a:rPr>
              <a:t>Nerolac </a:t>
            </a:r>
            <a:r>
              <a:rPr sz="1100" dirty="0">
                <a:latin typeface="Carlito"/>
                <a:cs typeface="Carlito"/>
              </a:rPr>
              <a:t>and </a:t>
            </a:r>
            <a:r>
              <a:rPr sz="1100" spc="-5" dirty="0">
                <a:latin typeface="Carlito"/>
                <a:cs typeface="Carlito"/>
              </a:rPr>
              <a:t>Kansai, </a:t>
            </a:r>
            <a:r>
              <a:rPr sz="1100" dirty="0">
                <a:latin typeface="Carlito"/>
                <a:cs typeface="Carlito"/>
              </a:rPr>
              <a:t>again </a:t>
            </a:r>
            <a:r>
              <a:rPr sz="1100" spc="-5" dirty="0">
                <a:latin typeface="Carlito"/>
                <a:cs typeface="Carlito"/>
              </a:rPr>
              <a:t>filed </a:t>
            </a:r>
            <a:r>
              <a:rPr sz="1100" dirty="0">
                <a:latin typeface="Carlito"/>
                <a:cs typeface="Carlito"/>
              </a:rPr>
              <a:t>a </a:t>
            </a:r>
            <a:r>
              <a:rPr sz="1100" spc="-5" dirty="0">
                <a:latin typeface="Carlito"/>
                <a:cs typeface="Carlito"/>
              </a:rPr>
              <a:t>case </a:t>
            </a:r>
            <a:r>
              <a:rPr sz="1100" dirty="0">
                <a:latin typeface="Carlito"/>
                <a:cs typeface="Carlito"/>
              </a:rPr>
              <a:t>at the DoI and the DoI </a:t>
            </a:r>
            <a:r>
              <a:rPr sz="1100" spc="5" dirty="0">
                <a:latin typeface="Carlito"/>
                <a:cs typeface="Carlito"/>
              </a:rPr>
              <a:t>also </a:t>
            </a:r>
            <a:r>
              <a:rPr sz="1100" spc="-5" dirty="0">
                <a:latin typeface="Carlito"/>
                <a:cs typeface="Carlito"/>
              </a:rPr>
              <a:t>scrapped </a:t>
            </a:r>
            <a:r>
              <a:rPr sz="1100" dirty="0">
                <a:latin typeface="Carlito"/>
                <a:cs typeface="Carlito"/>
              </a:rPr>
              <a:t>the  application of </a:t>
            </a:r>
            <a:r>
              <a:rPr sz="1100" spc="-5" dirty="0">
                <a:latin typeface="Carlito"/>
                <a:cs typeface="Carlito"/>
              </a:rPr>
              <a:t>foreign joint </a:t>
            </a:r>
            <a:r>
              <a:rPr sz="1100" dirty="0">
                <a:latin typeface="Carlito"/>
                <a:cs typeface="Carlito"/>
              </a:rPr>
              <a:t>venture and </a:t>
            </a:r>
            <a:r>
              <a:rPr sz="1100" spc="-5" dirty="0">
                <a:latin typeface="Carlito"/>
                <a:cs typeface="Carlito"/>
              </a:rPr>
              <a:t>refused to issue </a:t>
            </a:r>
            <a:r>
              <a:rPr sz="1100" dirty="0">
                <a:latin typeface="Carlito"/>
                <a:cs typeface="Carlito"/>
              </a:rPr>
              <a:t>the trademark it had </a:t>
            </a:r>
            <a:r>
              <a:rPr sz="1100" spc="-5" dirty="0">
                <a:latin typeface="Carlito"/>
                <a:cs typeface="Carlito"/>
              </a:rPr>
              <a:t>sought. </a:t>
            </a:r>
            <a:r>
              <a:rPr sz="1100" dirty="0">
                <a:latin typeface="Carlito"/>
                <a:cs typeface="Carlito"/>
              </a:rPr>
              <a:t>The </a:t>
            </a:r>
            <a:r>
              <a:rPr sz="1100" spc="-5" dirty="0">
                <a:latin typeface="Carlito"/>
                <a:cs typeface="Carlito"/>
              </a:rPr>
              <a:t>foreign joint venture also faced unfavourable </a:t>
            </a:r>
            <a:r>
              <a:rPr sz="1100" dirty="0">
                <a:latin typeface="Carlito"/>
                <a:cs typeface="Carlito"/>
              </a:rPr>
              <a:t>decision  </a:t>
            </a:r>
            <a:r>
              <a:rPr sz="1100" spc="-10" dirty="0">
                <a:latin typeface="Arial"/>
                <a:cs typeface="Arial"/>
              </a:rPr>
              <a:t>from</a:t>
            </a:r>
            <a:r>
              <a:rPr sz="1100" spc="-60" dirty="0">
                <a:latin typeface="Arial"/>
                <a:cs typeface="Arial"/>
              </a:rPr>
              <a:t> </a:t>
            </a:r>
            <a:r>
              <a:rPr sz="1100" spc="-15" dirty="0">
                <a:latin typeface="Arial"/>
                <a:cs typeface="Arial"/>
              </a:rPr>
              <a:t>the</a:t>
            </a:r>
            <a:r>
              <a:rPr sz="1100" spc="-65" dirty="0">
                <a:latin typeface="Arial"/>
                <a:cs typeface="Arial"/>
              </a:rPr>
              <a:t> Patan</a:t>
            </a:r>
            <a:r>
              <a:rPr sz="1100" spc="-55" dirty="0">
                <a:latin typeface="Arial"/>
                <a:cs typeface="Arial"/>
              </a:rPr>
              <a:t> </a:t>
            </a:r>
            <a:r>
              <a:rPr sz="1100" spc="-60" dirty="0">
                <a:latin typeface="Arial"/>
                <a:cs typeface="Arial"/>
              </a:rPr>
              <a:t>High</a:t>
            </a:r>
            <a:r>
              <a:rPr sz="1100" spc="-55" dirty="0">
                <a:latin typeface="Arial"/>
                <a:cs typeface="Arial"/>
              </a:rPr>
              <a:t> </a:t>
            </a:r>
            <a:r>
              <a:rPr sz="1100" spc="-40" dirty="0">
                <a:latin typeface="Arial"/>
                <a:cs typeface="Arial"/>
              </a:rPr>
              <a:t>Court,</a:t>
            </a:r>
            <a:r>
              <a:rPr sz="1100" spc="-60" dirty="0">
                <a:latin typeface="Arial"/>
                <a:cs typeface="Arial"/>
              </a:rPr>
              <a:t> </a:t>
            </a:r>
            <a:r>
              <a:rPr sz="1100" spc="-30" dirty="0">
                <a:latin typeface="Arial"/>
                <a:cs typeface="Arial"/>
              </a:rPr>
              <a:t>where</a:t>
            </a:r>
            <a:r>
              <a:rPr sz="1100" spc="-60" dirty="0">
                <a:latin typeface="Arial"/>
                <a:cs typeface="Arial"/>
              </a:rPr>
              <a:t> </a:t>
            </a:r>
            <a:r>
              <a:rPr sz="1100" spc="35" dirty="0">
                <a:latin typeface="Arial"/>
                <a:cs typeface="Arial"/>
              </a:rPr>
              <a:t>it</a:t>
            </a:r>
            <a:r>
              <a:rPr sz="1100" spc="-50" dirty="0">
                <a:latin typeface="Arial"/>
                <a:cs typeface="Arial"/>
              </a:rPr>
              <a:t> </a:t>
            </a:r>
            <a:r>
              <a:rPr sz="1100" spc="-55" dirty="0">
                <a:latin typeface="Arial"/>
                <a:cs typeface="Arial"/>
              </a:rPr>
              <a:t>had</a:t>
            </a:r>
            <a:r>
              <a:rPr sz="1100" spc="-60" dirty="0">
                <a:latin typeface="Arial"/>
                <a:cs typeface="Arial"/>
              </a:rPr>
              <a:t> </a:t>
            </a:r>
            <a:r>
              <a:rPr sz="1100" spc="-15" dirty="0">
                <a:latin typeface="Arial"/>
                <a:cs typeface="Arial"/>
              </a:rPr>
              <a:t>filed</a:t>
            </a:r>
            <a:r>
              <a:rPr sz="1100" spc="-50" dirty="0">
                <a:latin typeface="Arial"/>
                <a:cs typeface="Arial"/>
              </a:rPr>
              <a:t> </a:t>
            </a:r>
            <a:r>
              <a:rPr sz="1100" spc="-85" dirty="0">
                <a:latin typeface="Arial"/>
                <a:cs typeface="Arial"/>
              </a:rPr>
              <a:t>a</a:t>
            </a:r>
            <a:r>
              <a:rPr sz="1100" spc="-55" dirty="0">
                <a:latin typeface="Arial"/>
                <a:cs typeface="Arial"/>
              </a:rPr>
              <a:t> </a:t>
            </a:r>
            <a:r>
              <a:rPr sz="1100" spc="-95" dirty="0">
                <a:latin typeface="Arial"/>
                <a:cs typeface="Arial"/>
              </a:rPr>
              <a:t>case</a:t>
            </a:r>
            <a:r>
              <a:rPr sz="1100" spc="-50" dirty="0">
                <a:latin typeface="Arial"/>
                <a:cs typeface="Arial"/>
              </a:rPr>
              <a:t> </a:t>
            </a:r>
            <a:r>
              <a:rPr sz="1100" spc="-65" dirty="0">
                <a:latin typeface="Arial"/>
                <a:cs typeface="Arial"/>
              </a:rPr>
              <a:t>seeking</a:t>
            </a:r>
            <a:r>
              <a:rPr sz="1100" spc="-60" dirty="0">
                <a:latin typeface="Arial"/>
                <a:cs typeface="Arial"/>
              </a:rPr>
              <a:t> </a:t>
            </a:r>
            <a:r>
              <a:rPr sz="1100" spc="-15" dirty="0">
                <a:latin typeface="Arial"/>
                <a:cs typeface="Arial"/>
              </a:rPr>
              <a:t>protection</a:t>
            </a:r>
            <a:r>
              <a:rPr sz="1100" spc="-65" dirty="0">
                <a:latin typeface="Arial"/>
                <a:cs typeface="Arial"/>
              </a:rPr>
              <a:t> </a:t>
            </a:r>
            <a:r>
              <a:rPr sz="1100" dirty="0">
                <a:latin typeface="Arial"/>
                <a:cs typeface="Arial"/>
              </a:rPr>
              <a:t>of</a:t>
            </a:r>
            <a:r>
              <a:rPr sz="1100" spc="-50" dirty="0">
                <a:latin typeface="Arial"/>
                <a:cs typeface="Arial"/>
              </a:rPr>
              <a:t> </a:t>
            </a:r>
            <a:r>
              <a:rPr sz="1100" spc="-20" dirty="0">
                <a:latin typeface="Arial"/>
                <a:cs typeface="Arial"/>
              </a:rPr>
              <a:t>its</a:t>
            </a:r>
            <a:r>
              <a:rPr sz="1100" spc="-50" dirty="0">
                <a:latin typeface="Arial"/>
                <a:cs typeface="Arial"/>
              </a:rPr>
              <a:t> </a:t>
            </a:r>
            <a:r>
              <a:rPr sz="1100" spc="-30" dirty="0">
                <a:latin typeface="Arial"/>
                <a:cs typeface="Arial"/>
              </a:rPr>
              <a:t>trademark.</a:t>
            </a:r>
            <a:r>
              <a:rPr sz="1100" spc="-70" dirty="0">
                <a:latin typeface="Arial"/>
                <a:cs typeface="Arial"/>
              </a:rPr>
              <a:t> </a:t>
            </a:r>
            <a:r>
              <a:rPr sz="1100" spc="-110" dirty="0">
                <a:latin typeface="Arial"/>
                <a:cs typeface="Arial"/>
              </a:rPr>
              <a:t>As</a:t>
            </a:r>
            <a:r>
              <a:rPr sz="1100" spc="-55" dirty="0">
                <a:latin typeface="Arial"/>
                <a:cs typeface="Arial"/>
              </a:rPr>
              <a:t> </a:t>
            </a:r>
            <a:r>
              <a:rPr sz="1100" spc="-30" dirty="0">
                <a:latin typeface="Arial"/>
                <a:cs typeface="Arial"/>
              </a:rPr>
              <a:t>per</a:t>
            </a:r>
            <a:r>
              <a:rPr sz="1100" spc="-60" dirty="0">
                <a:latin typeface="Arial"/>
                <a:cs typeface="Arial"/>
              </a:rPr>
              <a:t> </a:t>
            </a:r>
            <a:r>
              <a:rPr sz="1100" spc="-10" dirty="0">
                <a:latin typeface="Arial"/>
                <a:cs typeface="Arial"/>
              </a:rPr>
              <a:t>the</a:t>
            </a:r>
            <a:r>
              <a:rPr sz="1100" spc="-60" dirty="0">
                <a:latin typeface="Arial"/>
                <a:cs typeface="Arial"/>
              </a:rPr>
              <a:t> </a:t>
            </a:r>
            <a:r>
              <a:rPr sz="1100" spc="-25" dirty="0">
                <a:latin typeface="Arial"/>
                <a:cs typeface="Arial"/>
              </a:rPr>
              <a:t>court’s</a:t>
            </a:r>
            <a:r>
              <a:rPr sz="1100" spc="-65" dirty="0">
                <a:latin typeface="Arial"/>
                <a:cs typeface="Arial"/>
              </a:rPr>
              <a:t> </a:t>
            </a:r>
            <a:r>
              <a:rPr sz="1100" spc="-45" dirty="0">
                <a:latin typeface="Arial"/>
                <a:cs typeface="Arial"/>
              </a:rPr>
              <a:t>decision,</a:t>
            </a:r>
            <a:r>
              <a:rPr sz="1100" spc="-60" dirty="0">
                <a:latin typeface="Arial"/>
                <a:cs typeface="Arial"/>
              </a:rPr>
              <a:t> </a:t>
            </a:r>
            <a:r>
              <a:rPr sz="1100" spc="-10" dirty="0">
                <a:latin typeface="Arial"/>
                <a:cs typeface="Arial"/>
              </a:rPr>
              <a:t>the</a:t>
            </a:r>
            <a:r>
              <a:rPr sz="1100" spc="-55" dirty="0">
                <a:latin typeface="Arial"/>
                <a:cs typeface="Arial"/>
              </a:rPr>
              <a:t> </a:t>
            </a:r>
            <a:r>
              <a:rPr sz="1100" spc="-20" dirty="0">
                <a:latin typeface="Arial"/>
                <a:cs typeface="Arial"/>
              </a:rPr>
              <a:t>co</a:t>
            </a:r>
            <a:r>
              <a:rPr sz="1100" spc="-20" dirty="0">
                <a:latin typeface="Carlito"/>
                <a:cs typeface="Carlito"/>
              </a:rPr>
              <a:t>mpany</a:t>
            </a:r>
            <a:r>
              <a:rPr sz="1100" spc="15" dirty="0">
                <a:latin typeface="Carlito"/>
                <a:cs typeface="Carlito"/>
              </a:rPr>
              <a:t> </a:t>
            </a:r>
            <a:r>
              <a:rPr sz="1100" dirty="0">
                <a:latin typeface="Carlito"/>
                <a:cs typeface="Carlito"/>
              </a:rPr>
              <a:t>has</a:t>
            </a:r>
            <a:r>
              <a:rPr sz="1100" spc="-20" dirty="0">
                <a:latin typeface="Carlito"/>
                <a:cs typeface="Carlito"/>
              </a:rPr>
              <a:t> </a:t>
            </a:r>
            <a:r>
              <a:rPr sz="1100" dirty="0">
                <a:latin typeface="Carlito"/>
                <a:cs typeface="Carlito"/>
              </a:rPr>
              <a:t>to</a:t>
            </a:r>
            <a:r>
              <a:rPr sz="1100" spc="10" dirty="0">
                <a:latin typeface="Carlito"/>
                <a:cs typeface="Carlito"/>
              </a:rPr>
              <a:t> </a:t>
            </a:r>
            <a:r>
              <a:rPr sz="1100" spc="-5" dirty="0">
                <a:latin typeface="Carlito"/>
                <a:cs typeface="Carlito"/>
              </a:rPr>
              <a:t>change  </a:t>
            </a:r>
            <a:r>
              <a:rPr sz="1100" dirty="0">
                <a:latin typeface="Carlito"/>
                <a:cs typeface="Carlito"/>
              </a:rPr>
              <a:t>the </a:t>
            </a:r>
            <a:r>
              <a:rPr sz="1100" spc="-5" dirty="0">
                <a:latin typeface="Carlito"/>
                <a:cs typeface="Carlito"/>
              </a:rPr>
              <a:t>name </a:t>
            </a:r>
            <a:r>
              <a:rPr sz="1100" dirty="0">
                <a:latin typeface="Carlito"/>
                <a:cs typeface="Carlito"/>
              </a:rPr>
              <a:t>of its </a:t>
            </a:r>
            <a:r>
              <a:rPr sz="1100" spc="-5" dirty="0">
                <a:latin typeface="Carlito"/>
                <a:cs typeface="Carlito"/>
              </a:rPr>
              <a:t>product because </a:t>
            </a:r>
            <a:r>
              <a:rPr sz="1100" dirty="0">
                <a:latin typeface="Carlito"/>
                <a:cs typeface="Carlito"/>
              </a:rPr>
              <a:t>the local </a:t>
            </a:r>
            <a:r>
              <a:rPr sz="1100" spc="-10" dirty="0">
                <a:latin typeface="Carlito"/>
                <a:cs typeface="Carlito"/>
              </a:rPr>
              <a:t>firm </a:t>
            </a:r>
            <a:r>
              <a:rPr sz="1100" spc="-5" dirty="0">
                <a:latin typeface="Carlito"/>
                <a:cs typeface="Carlito"/>
              </a:rPr>
              <a:t>has already captured </a:t>
            </a:r>
            <a:r>
              <a:rPr sz="1100" dirty="0">
                <a:latin typeface="Carlito"/>
                <a:cs typeface="Carlito"/>
              </a:rPr>
              <a:t>the </a:t>
            </a:r>
            <a:r>
              <a:rPr sz="1100" spc="-5" dirty="0">
                <a:latin typeface="Carlito"/>
                <a:cs typeface="Carlito"/>
              </a:rPr>
              <a:t>brand </a:t>
            </a:r>
            <a:r>
              <a:rPr sz="1100" dirty="0">
                <a:latin typeface="Carlito"/>
                <a:cs typeface="Carlito"/>
              </a:rPr>
              <a:t>of reputed Kansai Nerolac </a:t>
            </a:r>
            <a:r>
              <a:rPr sz="1100" spc="-5" dirty="0">
                <a:latin typeface="Carlito"/>
                <a:cs typeface="Carlito"/>
              </a:rPr>
              <a:t>Paint </a:t>
            </a:r>
            <a:r>
              <a:rPr sz="1100" dirty="0">
                <a:latin typeface="Carlito"/>
                <a:cs typeface="Carlito"/>
              </a:rPr>
              <a:t>in the Nepali</a:t>
            </a:r>
            <a:r>
              <a:rPr sz="1100" spc="15" dirty="0">
                <a:latin typeface="Carlito"/>
                <a:cs typeface="Carlito"/>
              </a:rPr>
              <a:t> </a:t>
            </a:r>
            <a:r>
              <a:rPr sz="1100" dirty="0">
                <a:latin typeface="Carlito"/>
                <a:cs typeface="Carlito"/>
              </a:rPr>
              <a:t>market.</a:t>
            </a:r>
            <a:endParaRPr sz="1100">
              <a:latin typeface="Carlito"/>
              <a:cs typeface="Carlito"/>
            </a:endParaRPr>
          </a:p>
          <a:p>
            <a:pPr>
              <a:lnSpc>
                <a:spcPct val="100000"/>
              </a:lnSpc>
              <a:spcBef>
                <a:spcPts val="50"/>
              </a:spcBef>
              <a:buFont typeface="Arial"/>
              <a:buChar char="•"/>
            </a:pPr>
            <a:endParaRPr sz="1200">
              <a:latin typeface="Carlito"/>
              <a:cs typeface="Carlito"/>
            </a:endParaRPr>
          </a:p>
          <a:p>
            <a:pPr marL="355600" marR="8890" indent="-342900">
              <a:lnSpc>
                <a:spcPct val="99800"/>
              </a:lnSpc>
              <a:buSzPct val="218181"/>
              <a:buFont typeface="Arial"/>
              <a:buChar char="•"/>
              <a:tabLst>
                <a:tab pos="354965" algn="l"/>
                <a:tab pos="355600" algn="l"/>
              </a:tabLst>
            </a:pPr>
            <a:r>
              <a:rPr sz="1100" dirty="0">
                <a:latin typeface="Carlito"/>
                <a:cs typeface="Carlito"/>
              </a:rPr>
              <a:t>Due </a:t>
            </a:r>
            <a:r>
              <a:rPr sz="1100" spc="-5" dirty="0">
                <a:latin typeface="Carlito"/>
                <a:cs typeface="Carlito"/>
              </a:rPr>
              <a:t>to </a:t>
            </a:r>
            <a:r>
              <a:rPr sz="1100" dirty="0">
                <a:latin typeface="Carlito"/>
                <a:cs typeface="Carlito"/>
              </a:rPr>
              <a:t>all </a:t>
            </a:r>
            <a:r>
              <a:rPr sz="1100" spc="-5" dirty="0">
                <a:latin typeface="Carlito"/>
                <a:cs typeface="Carlito"/>
              </a:rPr>
              <a:t>these reasons, the foreign investors are now thinking </a:t>
            </a:r>
            <a:r>
              <a:rPr sz="1100" dirty="0">
                <a:latin typeface="Carlito"/>
                <a:cs typeface="Carlito"/>
              </a:rPr>
              <a:t>about exiting </a:t>
            </a:r>
            <a:r>
              <a:rPr sz="1100" spc="-10" dirty="0">
                <a:latin typeface="Carlito"/>
                <a:cs typeface="Carlito"/>
              </a:rPr>
              <a:t>from </a:t>
            </a:r>
            <a:r>
              <a:rPr sz="1100" dirty="0">
                <a:latin typeface="Carlito"/>
                <a:cs typeface="Carlito"/>
              </a:rPr>
              <a:t>Nepal, according </a:t>
            </a:r>
            <a:r>
              <a:rPr sz="1100" spc="-5" dirty="0">
                <a:latin typeface="Carlito"/>
                <a:cs typeface="Carlito"/>
              </a:rPr>
              <a:t>to </a:t>
            </a:r>
            <a:r>
              <a:rPr sz="1100" dirty="0">
                <a:latin typeface="Carlito"/>
                <a:cs typeface="Carlito"/>
              </a:rPr>
              <a:t>sources. Nepali </a:t>
            </a:r>
            <a:r>
              <a:rPr sz="1100" spc="-5" dirty="0">
                <a:latin typeface="Carlito"/>
                <a:cs typeface="Carlito"/>
              </a:rPr>
              <a:t>partners </a:t>
            </a:r>
            <a:r>
              <a:rPr sz="1100" dirty="0">
                <a:latin typeface="Carlito"/>
                <a:cs typeface="Carlito"/>
              </a:rPr>
              <a:t>of </a:t>
            </a:r>
            <a:r>
              <a:rPr sz="1100" spc="-5" dirty="0">
                <a:latin typeface="Carlito"/>
                <a:cs typeface="Carlito"/>
              </a:rPr>
              <a:t>the foreign joint  </a:t>
            </a:r>
            <a:r>
              <a:rPr sz="1100" spc="-25" dirty="0">
                <a:latin typeface="Arial"/>
                <a:cs typeface="Arial"/>
              </a:rPr>
              <a:t>venture </a:t>
            </a:r>
            <a:r>
              <a:rPr sz="1100" spc="-65" dirty="0">
                <a:latin typeface="Arial"/>
                <a:cs typeface="Arial"/>
              </a:rPr>
              <a:t>have </a:t>
            </a:r>
            <a:r>
              <a:rPr sz="1100" spc="-60" dirty="0">
                <a:latin typeface="Arial"/>
                <a:cs typeface="Arial"/>
              </a:rPr>
              <a:t>also </a:t>
            </a:r>
            <a:r>
              <a:rPr sz="1100" spc="-65" dirty="0">
                <a:latin typeface="Arial"/>
                <a:cs typeface="Arial"/>
              </a:rPr>
              <a:t>backed </a:t>
            </a:r>
            <a:r>
              <a:rPr sz="1100" spc="-25" dirty="0">
                <a:latin typeface="Arial"/>
                <a:cs typeface="Arial"/>
              </a:rPr>
              <a:t>this </a:t>
            </a:r>
            <a:r>
              <a:rPr sz="1100" spc="-35" dirty="0">
                <a:latin typeface="Arial"/>
                <a:cs typeface="Arial"/>
              </a:rPr>
              <a:t>claim. </a:t>
            </a:r>
            <a:r>
              <a:rPr sz="1100" spc="-55" dirty="0">
                <a:latin typeface="Arial"/>
                <a:cs typeface="Arial"/>
              </a:rPr>
              <a:t>“Kansai </a:t>
            </a:r>
            <a:r>
              <a:rPr sz="1100" spc="-45" dirty="0">
                <a:latin typeface="Arial"/>
                <a:cs typeface="Arial"/>
              </a:rPr>
              <a:t>Paint, </a:t>
            </a:r>
            <a:r>
              <a:rPr sz="1100" spc="-35" dirty="0">
                <a:latin typeface="Arial"/>
                <a:cs typeface="Arial"/>
              </a:rPr>
              <a:t>which </a:t>
            </a:r>
            <a:r>
              <a:rPr sz="1100" spc="-70" dirty="0">
                <a:latin typeface="Arial"/>
                <a:cs typeface="Arial"/>
              </a:rPr>
              <a:t>came </a:t>
            </a:r>
            <a:r>
              <a:rPr sz="1100" spc="10" dirty="0">
                <a:latin typeface="Arial"/>
                <a:cs typeface="Arial"/>
              </a:rPr>
              <a:t>to </a:t>
            </a:r>
            <a:r>
              <a:rPr sz="1100" spc="-55" dirty="0">
                <a:latin typeface="Arial"/>
                <a:cs typeface="Arial"/>
              </a:rPr>
              <a:t>Nepal </a:t>
            </a:r>
            <a:r>
              <a:rPr sz="1100" spc="-25" dirty="0">
                <a:latin typeface="Arial"/>
                <a:cs typeface="Arial"/>
              </a:rPr>
              <a:t>through </a:t>
            </a:r>
            <a:r>
              <a:rPr sz="1100" spc="-15" dirty="0">
                <a:latin typeface="Arial"/>
                <a:cs typeface="Arial"/>
              </a:rPr>
              <a:t>its </a:t>
            </a:r>
            <a:r>
              <a:rPr sz="1100" spc="-35" dirty="0">
                <a:latin typeface="Arial"/>
                <a:cs typeface="Arial"/>
              </a:rPr>
              <a:t>Indian </a:t>
            </a:r>
            <a:r>
              <a:rPr sz="1100" spc="-50" dirty="0">
                <a:latin typeface="Arial"/>
                <a:cs typeface="Arial"/>
              </a:rPr>
              <a:t>subsidiary </a:t>
            </a:r>
            <a:r>
              <a:rPr sz="1100" spc="-10" dirty="0">
                <a:latin typeface="Arial"/>
                <a:cs typeface="Arial"/>
              </a:rPr>
              <a:t>after </a:t>
            </a:r>
            <a:r>
              <a:rPr sz="1100" spc="-55" dirty="0">
                <a:latin typeface="Arial"/>
                <a:cs typeface="Arial"/>
              </a:rPr>
              <a:t>signing </a:t>
            </a:r>
            <a:r>
              <a:rPr sz="1100" dirty="0">
                <a:latin typeface="Arial"/>
                <a:cs typeface="Arial"/>
              </a:rPr>
              <a:t>of </a:t>
            </a:r>
            <a:r>
              <a:rPr sz="1100" spc="-15" dirty="0">
                <a:latin typeface="Arial"/>
                <a:cs typeface="Arial"/>
              </a:rPr>
              <a:t>bilate</a:t>
            </a:r>
            <a:r>
              <a:rPr sz="1100" spc="-15" dirty="0">
                <a:latin typeface="Carlito"/>
                <a:cs typeface="Carlito"/>
              </a:rPr>
              <a:t>ral </a:t>
            </a:r>
            <a:r>
              <a:rPr sz="1100" spc="-5" dirty="0">
                <a:latin typeface="Carlito"/>
                <a:cs typeface="Carlito"/>
              </a:rPr>
              <a:t>investment  promotion </a:t>
            </a:r>
            <a:r>
              <a:rPr sz="1100" dirty="0">
                <a:latin typeface="Carlito"/>
                <a:cs typeface="Carlito"/>
              </a:rPr>
              <a:t>and </a:t>
            </a:r>
            <a:r>
              <a:rPr sz="1100" spc="-5" dirty="0">
                <a:latin typeface="Carlito"/>
                <a:cs typeface="Carlito"/>
              </a:rPr>
              <a:t>protection </a:t>
            </a:r>
            <a:r>
              <a:rPr sz="1100" dirty="0">
                <a:latin typeface="Carlito"/>
                <a:cs typeface="Carlito"/>
              </a:rPr>
              <a:t>agreement </a:t>
            </a:r>
            <a:r>
              <a:rPr sz="1100" spc="-5" dirty="0">
                <a:latin typeface="Carlito"/>
                <a:cs typeface="Carlito"/>
              </a:rPr>
              <a:t>(BIPPA) </a:t>
            </a:r>
            <a:r>
              <a:rPr sz="1100" dirty="0">
                <a:latin typeface="Carlito"/>
                <a:cs typeface="Carlito"/>
              </a:rPr>
              <a:t>with </a:t>
            </a:r>
            <a:r>
              <a:rPr sz="1100" spc="-5" dirty="0">
                <a:latin typeface="Carlito"/>
                <a:cs typeface="Carlito"/>
              </a:rPr>
              <a:t>India during </a:t>
            </a:r>
            <a:r>
              <a:rPr sz="1100" dirty="0">
                <a:latin typeface="Carlito"/>
                <a:cs typeface="Carlito"/>
              </a:rPr>
              <a:t>the premiership of </a:t>
            </a:r>
            <a:r>
              <a:rPr sz="1100" spc="-5" dirty="0">
                <a:latin typeface="Carlito"/>
                <a:cs typeface="Carlito"/>
              </a:rPr>
              <a:t>former prime minister Baburam </a:t>
            </a:r>
            <a:r>
              <a:rPr sz="1100" dirty="0">
                <a:latin typeface="Carlito"/>
                <a:cs typeface="Carlito"/>
              </a:rPr>
              <a:t>Bhattarai, has </a:t>
            </a:r>
            <a:r>
              <a:rPr sz="1100" spc="-5" dirty="0">
                <a:latin typeface="Carlito"/>
                <a:cs typeface="Carlito"/>
              </a:rPr>
              <a:t>been </a:t>
            </a:r>
            <a:r>
              <a:rPr sz="1100" dirty="0">
                <a:latin typeface="Carlito"/>
                <a:cs typeface="Carlito"/>
              </a:rPr>
              <a:t>left red-  </a:t>
            </a:r>
            <a:r>
              <a:rPr sz="1100" spc="-50" dirty="0">
                <a:latin typeface="Arial"/>
                <a:cs typeface="Arial"/>
              </a:rPr>
              <a:t>faced</a:t>
            </a:r>
            <a:r>
              <a:rPr sz="1100" spc="-60" dirty="0">
                <a:latin typeface="Arial"/>
                <a:cs typeface="Arial"/>
              </a:rPr>
              <a:t> </a:t>
            </a:r>
            <a:r>
              <a:rPr sz="1100" spc="-15" dirty="0">
                <a:latin typeface="Arial"/>
                <a:cs typeface="Arial"/>
              </a:rPr>
              <a:t>in</a:t>
            </a:r>
            <a:r>
              <a:rPr sz="1100" spc="-60" dirty="0">
                <a:latin typeface="Arial"/>
                <a:cs typeface="Arial"/>
              </a:rPr>
              <a:t> </a:t>
            </a:r>
            <a:r>
              <a:rPr sz="1100" spc="-30" dirty="0">
                <a:latin typeface="Arial"/>
                <a:cs typeface="Arial"/>
              </a:rPr>
              <a:t>Nepal,”</a:t>
            </a:r>
            <a:r>
              <a:rPr sz="1100" spc="-55" dirty="0">
                <a:latin typeface="Arial"/>
                <a:cs typeface="Arial"/>
              </a:rPr>
              <a:t> </a:t>
            </a:r>
            <a:r>
              <a:rPr sz="1100" spc="-60" dirty="0">
                <a:latin typeface="Arial"/>
                <a:cs typeface="Arial"/>
              </a:rPr>
              <a:t>said </a:t>
            </a:r>
            <a:r>
              <a:rPr sz="1100" spc="-70" dirty="0">
                <a:latin typeface="Arial"/>
                <a:cs typeface="Arial"/>
              </a:rPr>
              <a:t>Ashok </a:t>
            </a:r>
            <a:r>
              <a:rPr sz="1100" spc="-60" dirty="0">
                <a:latin typeface="Arial"/>
                <a:cs typeface="Arial"/>
              </a:rPr>
              <a:t>Vaidya,</a:t>
            </a:r>
            <a:r>
              <a:rPr sz="1100" spc="-70" dirty="0">
                <a:latin typeface="Arial"/>
                <a:cs typeface="Arial"/>
              </a:rPr>
              <a:t> </a:t>
            </a:r>
            <a:r>
              <a:rPr sz="1100" spc="-25" dirty="0">
                <a:latin typeface="Arial"/>
                <a:cs typeface="Arial"/>
              </a:rPr>
              <a:t>who</a:t>
            </a:r>
            <a:r>
              <a:rPr sz="1100" spc="-55" dirty="0">
                <a:latin typeface="Arial"/>
                <a:cs typeface="Arial"/>
              </a:rPr>
              <a:t> is</a:t>
            </a:r>
            <a:r>
              <a:rPr sz="1100" spc="-70" dirty="0">
                <a:latin typeface="Arial"/>
                <a:cs typeface="Arial"/>
              </a:rPr>
              <a:t> </a:t>
            </a:r>
            <a:r>
              <a:rPr sz="1100" spc="-85" dirty="0">
                <a:latin typeface="Arial"/>
                <a:cs typeface="Arial"/>
              </a:rPr>
              <a:t>a</a:t>
            </a:r>
            <a:r>
              <a:rPr sz="1100" spc="-50" dirty="0">
                <a:latin typeface="Arial"/>
                <a:cs typeface="Arial"/>
              </a:rPr>
              <a:t> </a:t>
            </a:r>
            <a:r>
              <a:rPr sz="1100" spc="-45" dirty="0">
                <a:latin typeface="Arial"/>
                <a:cs typeface="Arial"/>
              </a:rPr>
              <a:t>Nepali</a:t>
            </a:r>
            <a:r>
              <a:rPr sz="1100" spc="-55" dirty="0">
                <a:latin typeface="Arial"/>
                <a:cs typeface="Arial"/>
              </a:rPr>
              <a:t> </a:t>
            </a:r>
            <a:r>
              <a:rPr sz="1100" spc="-20" dirty="0">
                <a:latin typeface="Arial"/>
                <a:cs typeface="Arial"/>
              </a:rPr>
              <a:t>partner</a:t>
            </a:r>
            <a:r>
              <a:rPr sz="1100" spc="-70" dirty="0">
                <a:latin typeface="Arial"/>
                <a:cs typeface="Arial"/>
              </a:rPr>
              <a:t> </a:t>
            </a:r>
            <a:r>
              <a:rPr sz="1100" dirty="0">
                <a:latin typeface="Arial"/>
                <a:cs typeface="Arial"/>
              </a:rPr>
              <a:t>of</a:t>
            </a:r>
            <a:r>
              <a:rPr sz="1100" spc="-60" dirty="0">
                <a:latin typeface="Arial"/>
                <a:cs typeface="Arial"/>
              </a:rPr>
              <a:t> </a:t>
            </a:r>
            <a:r>
              <a:rPr sz="1100" spc="-15" dirty="0">
                <a:latin typeface="Arial"/>
                <a:cs typeface="Arial"/>
              </a:rPr>
              <a:t>the</a:t>
            </a:r>
            <a:r>
              <a:rPr sz="1100" spc="-70" dirty="0">
                <a:latin typeface="Arial"/>
                <a:cs typeface="Arial"/>
              </a:rPr>
              <a:t> </a:t>
            </a:r>
            <a:r>
              <a:rPr sz="1100" spc="-30" dirty="0">
                <a:latin typeface="Arial"/>
                <a:cs typeface="Arial"/>
              </a:rPr>
              <a:t>foreign</a:t>
            </a:r>
            <a:r>
              <a:rPr sz="1100" spc="-60" dirty="0">
                <a:latin typeface="Arial"/>
                <a:cs typeface="Arial"/>
              </a:rPr>
              <a:t> </a:t>
            </a:r>
            <a:r>
              <a:rPr sz="1100" spc="5" dirty="0">
                <a:latin typeface="Arial"/>
                <a:cs typeface="Arial"/>
              </a:rPr>
              <a:t>joint</a:t>
            </a:r>
            <a:r>
              <a:rPr sz="1100" spc="-70" dirty="0">
                <a:latin typeface="Arial"/>
                <a:cs typeface="Arial"/>
              </a:rPr>
              <a:t> </a:t>
            </a:r>
            <a:r>
              <a:rPr sz="1100" spc="-30" dirty="0">
                <a:latin typeface="Arial"/>
                <a:cs typeface="Arial"/>
              </a:rPr>
              <a:t>venture.</a:t>
            </a:r>
            <a:endParaRPr sz="1100">
              <a:latin typeface="Arial"/>
              <a:cs typeface="Arial"/>
            </a:endParaRPr>
          </a:p>
          <a:p>
            <a:pPr>
              <a:lnSpc>
                <a:spcPct val="100000"/>
              </a:lnSpc>
              <a:spcBef>
                <a:spcPts val="35"/>
              </a:spcBef>
              <a:buFont typeface="Arial"/>
              <a:buChar char="•"/>
            </a:pPr>
            <a:endParaRPr sz="1300">
              <a:latin typeface="Arial"/>
              <a:cs typeface="Arial"/>
            </a:endParaRPr>
          </a:p>
          <a:p>
            <a:pPr marL="355600" marR="5080" indent="-342900">
              <a:lnSpc>
                <a:spcPct val="99500"/>
              </a:lnSpc>
              <a:buSzPct val="218181"/>
              <a:buFont typeface="Arial"/>
              <a:buChar char="•"/>
              <a:tabLst>
                <a:tab pos="354965" algn="l"/>
                <a:tab pos="355600" algn="l"/>
              </a:tabLst>
            </a:pPr>
            <a:r>
              <a:rPr sz="1100" dirty="0">
                <a:latin typeface="Carlito"/>
                <a:cs typeface="Carlito"/>
              </a:rPr>
              <a:t>Kansai </a:t>
            </a:r>
            <a:r>
              <a:rPr sz="1100" spc="-5" dirty="0">
                <a:latin typeface="Carlito"/>
                <a:cs typeface="Carlito"/>
              </a:rPr>
              <a:t>Paint, </a:t>
            </a:r>
            <a:r>
              <a:rPr sz="1100" dirty="0">
                <a:latin typeface="Carlito"/>
                <a:cs typeface="Carlito"/>
              </a:rPr>
              <a:t>originally </a:t>
            </a:r>
            <a:r>
              <a:rPr sz="1100" spc="-10" dirty="0">
                <a:latin typeface="Carlito"/>
                <a:cs typeface="Carlito"/>
              </a:rPr>
              <a:t>from </a:t>
            </a:r>
            <a:r>
              <a:rPr sz="1100" spc="-5" dirty="0">
                <a:latin typeface="Carlito"/>
                <a:cs typeface="Carlito"/>
              </a:rPr>
              <a:t>Japan, has set up factories </a:t>
            </a:r>
            <a:r>
              <a:rPr sz="1100" dirty="0">
                <a:latin typeface="Carlito"/>
                <a:cs typeface="Carlito"/>
              </a:rPr>
              <a:t>in </a:t>
            </a:r>
            <a:r>
              <a:rPr sz="1100" spc="-5" dirty="0">
                <a:latin typeface="Carlito"/>
                <a:cs typeface="Carlito"/>
              </a:rPr>
              <a:t>25 countries </a:t>
            </a:r>
            <a:r>
              <a:rPr sz="1100" dirty="0">
                <a:latin typeface="Carlito"/>
                <a:cs typeface="Carlito"/>
              </a:rPr>
              <a:t>and is </a:t>
            </a:r>
            <a:r>
              <a:rPr sz="1100" spc="-5" dirty="0">
                <a:latin typeface="Carlito"/>
                <a:cs typeface="Carlito"/>
              </a:rPr>
              <a:t>selling </a:t>
            </a:r>
            <a:r>
              <a:rPr sz="1100" dirty="0">
                <a:latin typeface="Carlito"/>
                <a:cs typeface="Carlito"/>
              </a:rPr>
              <a:t>its </a:t>
            </a:r>
            <a:r>
              <a:rPr sz="1100" spc="-5" dirty="0">
                <a:latin typeface="Carlito"/>
                <a:cs typeface="Carlito"/>
              </a:rPr>
              <a:t>product </a:t>
            </a:r>
            <a:r>
              <a:rPr sz="1100" spc="-35" dirty="0">
                <a:latin typeface="Arial"/>
                <a:cs typeface="Arial"/>
              </a:rPr>
              <a:t>under </a:t>
            </a:r>
            <a:r>
              <a:rPr sz="1100" spc="-15" dirty="0">
                <a:latin typeface="Arial"/>
                <a:cs typeface="Arial"/>
              </a:rPr>
              <a:t>its </a:t>
            </a:r>
            <a:r>
              <a:rPr sz="1100" spc="-30" dirty="0">
                <a:latin typeface="Arial"/>
                <a:cs typeface="Arial"/>
              </a:rPr>
              <a:t>own </a:t>
            </a:r>
            <a:r>
              <a:rPr sz="1100" spc="-55" dirty="0">
                <a:latin typeface="Arial"/>
                <a:cs typeface="Arial"/>
              </a:rPr>
              <a:t>name. </a:t>
            </a:r>
            <a:r>
              <a:rPr sz="1100" spc="-75" dirty="0">
                <a:latin typeface="Arial"/>
                <a:cs typeface="Arial"/>
              </a:rPr>
              <a:t>Due </a:t>
            </a:r>
            <a:r>
              <a:rPr sz="1100" spc="10" dirty="0">
                <a:latin typeface="Arial"/>
                <a:cs typeface="Arial"/>
              </a:rPr>
              <a:t>to </a:t>
            </a:r>
            <a:r>
              <a:rPr sz="1100" spc="-20" dirty="0">
                <a:latin typeface="Arial"/>
                <a:cs typeface="Arial"/>
              </a:rPr>
              <a:t>the </a:t>
            </a:r>
            <a:r>
              <a:rPr sz="1100" spc="-30" dirty="0">
                <a:latin typeface="Arial"/>
                <a:cs typeface="Arial"/>
              </a:rPr>
              <a:t>country’s </a:t>
            </a:r>
            <a:r>
              <a:rPr sz="1100" spc="-50" dirty="0">
                <a:latin typeface="Arial"/>
                <a:cs typeface="Arial"/>
              </a:rPr>
              <a:t>weak </a:t>
            </a:r>
            <a:r>
              <a:rPr sz="1100" spc="-130" dirty="0">
                <a:latin typeface="Arial"/>
                <a:cs typeface="Arial"/>
              </a:rPr>
              <a:t>IPR  </a:t>
            </a:r>
            <a:r>
              <a:rPr sz="1100" spc="-50" dirty="0">
                <a:latin typeface="Arial"/>
                <a:cs typeface="Arial"/>
              </a:rPr>
              <a:t>laws, </a:t>
            </a:r>
            <a:r>
              <a:rPr sz="1100" spc="-25" dirty="0">
                <a:latin typeface="Arial"/>
                <a:cs typeface="Arial"/>
              </a:rPr>
              <a:t>this </a:t>
            </a:r>
            <a:r>
              <a:rPr sz="1100" spc="-90" dirty="0">
                <a:latin typeface="Arial"/>
                <a:cs typeface="Arial"/>
              </a:rPr>
              <a:t>case </a:t>
            </a:r>
            <a:r>
              <a:rPr sz="1100" dirty="0">
                <a:latin typeface="Arial"/>
                <a:cs typeface="Arial"/>
              </a:rPr>
              <a:t>will </a:t>
            </a:r>
            <a:r>
              <a:rPr sz="1100" spc="-45" dirty="0">
                <a:latin typeface="Arial"/>
                <a:cs typeface="Arial"/>
              </a:rPr>
              <a:t>establish </a:t>
            </a:r>
            <a:r>
              <a:rPr sz="1100" spc="-85" dirty="0">
                <a:latin typeface="Arial"/>
                <a:cs typeface="Arial"/>
              </a:rPr>
              <a:t>a </a:t>
            </a:r>
            <a:r>
              <a:rPr sz="1100" spc="-50" dirty="0">
                <a:latin typeface="Arial"/>
                <a:cs typeface="Arial"/>
              </a:rPr>
              <a:t>false </a:t>
            </a:r>
            <a:r>
              <a:rPr sz="1100" spc="-55" dirty="0">
                <a:latin typeface="Arial"/>
                <a:cs typeface="Arial"/>
              </a:rPr>
              <a:t>precedence </a:t>
            </a:r>
            <a:r>
              <a:rPr sz="1100" spc="-65" dirty="0">
                <a:latin typeface="Arial"/>
                <a:cs typeface="Arial"/>
              </a:rPr>
              <a:t>among </a:t>
            </a:r>
            <a:r>
              <a:rPr sz="1100" spc="-15" dirty="0">
                <a:latin typeface="Arial"/>
                <a:cs typeface="Arial"/>
              </a:rPr>
              <a:t>potential </a:t>
            </a:r>
            <a:r>
              <a:rPr sz="1100" spc="-30" dirty="0">
                <a:latin typeface="Arial"/>
                <a:cs typeface="Arial"/>
              </a:rPr>
              <a:t>foreign </a:t>
            </a:r>
            <a:r>
              <a:rPr sz="1100" spc="-40" dirty="0">
                <a:latin typeface="Arial"/>
                <a:cs typeface="Arial"/>
              </a:rPr>
              <a:t>investors </a:t>
            </a:r>
            <a:r>
              <a:rPr sz="1100" spc="-15" dirty="0">
                <a:latin typeface="Arial"/>
                <a:cs typeface="Arial"/>
              </a:rPr>
              <a:t>in </a:t>
            </a:r>
            <a:r>
              <a:rPr sz="1100" spc="-50" dirty="0">
                <a:latin typeface="Arial"/>
                <a:cs typeface="Arial"/>
              </a:rPr>
              <a:t>Nepal, according </a:t>
            </a:r>
            <a:r>
              <a:rPr sz="1100" spc="10" dirty="0">
                <a:latin typeface="Arial"/>
                <a:cs typeface="Arial"/>
              </a:rPr>
              <a:t>to </a:t>
            </a:r>
            <a:r>
              <a:rPr sz="1100" spc="-60" dirty="0">
                <a:latin typeface="Arial"/>
                <a:cs typeface="Arial"/>
              </a:rPr>
              <a:t>Vaidya. </a:t>
            </a:r>
            <a:r>
              <a:rPr sz="1100" spc="-40" dirty="0">
                <a:latin typeface="Arial"/>
                <a:cs typeface="Arial"/>
              </a:rPr>
              <a:t>“The </a:t>
            </a:r>
            <a:r>
              <a:rPr sz="1100" spc="-20" dirty="0">
                <a:latin typeface="Arial"/>
                <a:cs typeface="Arial"/>
              </a:rPr>
              <a:t>count</a:t>
            </a:r>
            <a:r>
              <a:rPr sz="1100" spc="-20" dirty="0">
                <a:latin typeface="Carlito"/>
                <a:cs typeface="Carlito"/>
              </a:rPr>
              <a:t>ry </a:t>
            </a:r>
            <a:r>
              <a:rPr sz="1100" dirty="0">
                <a:latin typeface="Carlito"/>
                <a:cs typeface="Carlito"/>
              </a:rPr>
              <a:t>will </a:t>
            </a:r>
            <a:r>
              <a:rPr sz="1100" spc="-5" dirty="0">
                <a:latin typeface="Carlito"/>
                <a:cs typeface="Carlito"/>
              </a:rPr>
              <a:t>not </a:t>
            </a:r>
            <a:r>
              <a:rPr sz="1100" dirty="0">
                <a:latin typeface="Carlito"/>
                <a:cs typeface="Carlito"/>
              </a:rPr>
              <a:t>only </a:t>
            </a:r>
            <a:r>
              <a:rPr sz="1100" spc="-5" dirty="0">
                <a:latin typeface="Carlito"/>
                <a:cs typeface="Carlito"/>
              </a:rPr>
              <a:t>lose  foreign investment, there are </a:t>
            </a:r>
            <a:r>
              <a:rPr sz="1100" dirty="0">
                <a:latin typeface="Carlito"/>
                <a:cs typeface="Carlito"/>
              </a:rPr>
              <a:t>chances it will </a:t>
            </a:r>
            <a:r>
              <a:rPr sz="1100" spc="-5" dirty="0">
                <a:latin typeface="Carlito"/>
                <a:cs typeface="Carlito"/>
              </a:rPr>
              <a:t>also lose its </a:t>
            </a:r>
            <a:r>
              <a:rPr sz="1100" spc="-15" dirty="0">
                <a:latin typeface="Arial"/>
                <a:cs typeface="Arial"/>
              </a:rPr>
              <a:t>reputation </a:t>
            </a:r>
            <a:r>
              <a:rPr sz="1100" spc="-75" dirty="0">
                <a:latin typeface="Arial"/>
                <a:cs typeface="Arial"/>
              </a:rPr>
              <a:t>across </a:t>
            </a:r>
            <a:r>
              <a:rPr sz="1100" spc="-15" dirty="0">
                <a:latin typeface="Arial"/>
                <a:cs typeface="Arial"/>
              </a:rPr>
              <a:t>the </a:t>
            </a:r>
            <a:r>
              <a:rPr sz="1100" spc="-50" dirty="0">
                <a:latin typeface="Arial"/>
                <a:cs typeface="Arial"/>
              </a:rPr>
              <a:t>globe </a:t>
            </a:r>
            <a:r>
              <a:rPr sz="1100" spc="20" dirty="0">
                <a:latin typeface="Arial"/>
                <a:cs typeface="Arial"/>
              </a:rPr>
              <a:t>if</a:t>
            </a:r>
            <a:r>
              <a:rPr sz="1100" spc="-220" dirty="0">
                <a:latin typeface="Arial"/>
                <a:cs typeface="Arial"/>
              </a:rPr>
              <a:t> </a:t>
            </a:r>
            <a:r>
              <a:rPr sz="1100" spc="-10" dirty="0">
                <a:latin typeface="Arial"/>
                <a:cs typeface="Arial"/>
              </a:rPr>
              <a:t>the </a:t>
            </a:r>
            <a:r>
              <a:rPr sz="1100" spc="-30" dirty="0">
                <a:latin typeface="Arial"/>
                <a:cs typeface="Arial"/>
              </a:rPr>
              <a:t>foreign </a:t>
            </a:r>
            <a:r>
              <a:rPr sz="1100" spc="-40" dirty="0">
                <a:latin typeface="Arial"/>
                <a:cs typeface="Arial"/>
              </a:rPr>
              <a:t>investors </a:t>
            </a:r>
            <a:r>
              <a:rPr sz="1100" spc="-10" dirty="0">
                <a:latin typeface="Arial"/>
                <a:cs typeface="Arial"/>
              </a:rPr>
              <a:t>withdraw </a:t>
            </a:r>
            <a:r>
              <a:rPr sz="1100" spc="-30" dirty="0">
                <a:latin typeface="Arial"/>
                <a:cs typeface="Arial"/>
              </a:rPr>
              <a:t>investment </a:t>
            </a:r>
            <a:r>
              <a:rPr sz="1100" spc="-15" dirty="0">
                <a:latin typeface="Arial"/>
                <a:cs typeface="Arial"/>
              </a:rPr>
              <a:t>from </a:t>
            </a:r>
            <a:r>
              <a:rPr sz="1100" spc="-30" dirty="0">
                <a:latin typeface="Arial"/>
                <a:cs typeface="Arial"/>
              </a:rPr>
              <a:t>Nepal.”</a:t>
            </a:r>
            <a:endParaRPr sz="1100">
              <a:latin typeface="Arial"/>
              <a:cs typeface="Arial"/>
            </a:endParaRPr>
          </a:p>
        </p:txBody>
      </p:sp>
      <p:graphicFrame>
        <p:nvGraphicFramePr>
          <p:cNvPr id="3" name="object 3"/>
          <p:cNvGraphicFramePr>
            <a:graphicFrameLocks noGrp="1"/>
          </p:cNvGraphicFramePr>
          <p:nvPr/>
        </p:nvGraphicFramePr>
        <p:xfrm>
          <a:off x="76200" y="0"/>
          <a:ext cx="8917305" cy="701040"/>
        </p:xfrm>
        <a:graphic>
          <a:graphicData uri="http://schemas.openxmlformats.org/drawingml/2006/table">
            <a:tbl>
              <a:tblPr firstRow="1" bandRow="1">
                <a:tableStyleId>{2D5ABB26-0587-4C30-8999-92F81FD0307C}</a:tableStyleId>
              </a:tblPr>
              <a:tblGrid>
                <a:gridCol w="1222375">
                  <a:extLst>
                    <a:ext uri="{9D8B030D-6E8A-4147-A177-3AD203B41FA5}">
                      <a16:colId xmlns:a16="http://schemas.microsoft.com/office/drawing/2014/main" val="20000"/>
                    </a:ext>
                  </a:extLst>
                </a:gridCol>
                <a:gridCol w="7694295">
                  <a:extLst>
                    <a:ext uri="{9D8B030D-6E8A-4147-A177-3AD203B41FA5}">
                      <a16:colId xmlns:a16="http://schemas.microsoft.com/office/drawing/2014/main" val="20001"/>
                    </a:ext>
                  </a:extLst>
                </a:gridCol>
              </a:tblGrid>
              <a:tr h="701040">
                <a:tc>
                  <a:txBody>
                    <a:bodyPr/>
                    <a:lstStyle/>
                    <a:p>
                      <a:pPr marL="405130">
                        <a:lnSpc>
                          <a:spcPct val="100000"/>
                        </a:lnSpc>
                        <a:spcBef>
                          <a:spcPts val="1245"/>
                        </a:spcBef>
                      </a:pPr>
                      <a:r>
                        <a:rPr sz="2800" spc="-5" dirty="0">
                          <a:latin typeface="Carlito"/>
                          <a:cs typeface="Carlito"/>
                        </a:rPr>
                        <a:t>6.1.2</a:t>
                      </a:r>
                      <a:endParaRPr sz="2800">
                        <a:latin typeface="Carlito"/>
                        <a:cs typeface="Carlito"/>
                      </a:endParaRPr>
                    </a:p>
                  </a:txBody>
                  <a:tcPr marL="0" marR="0" marT="158115" marB="0">
                    <a:solidFill>
                      <a:srgbClr val="9AB5E3"/>
                    </a:solidFill>
                  </a:tcPr>
                </a:tc>
                <a:tc>
                  <a:txBody>
                    <a:bodyPr/>
                    <a:lstStyle/>
                    <a:p>
                      <a:pPr marL="97155">
                        <a:lnSpc>
                          <a:spcPct val="100000"/>
                        </a:lnSpc>
                        <a:spcBef>
                          <a:spcPts val="1245"/>
                        </a:spcBef>
                      </a:pPr>
                      <a:r>
                        <a:rPr sz="2800" spc="-5" dirty="0">
                          <a:latin typeface="Carlito"/>
                          <a:cs typeface="Carlito"/>
                        </a:rPr>
                        <a:t>Breach of intellectual property rights &amp; copyrights</a:t>
                      </a:r>
                      <a:endParaRPr sz="2800">
                        <a:latin typeface="Carlito"/>
                        <a:cs typeface="Carlito"/>
                      </a:endParaRPr>
                    </a:p>
                  </a:txBody>
                  <a:tcPr marL="0" marR="0" marT="158115" marB="0">
                    <a:solidFill>
                      <a:srgbClr val="9AB5E3"/>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39216" y="2723515"/>
            <a:ext cx="580390"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Carlito"/>
                <a:cs typeface="Carlito"/>
              </a:rPr>
              <a:t>1.3</a:t>
            </a:r>
            <a:r>
              <a:rPr sz="2400" b="1" spc="-80" dirty="0">
                <a:latin typeface="Carlito"/>
                <a:cs typeface="Carlito"/>
              </a:rPr>
              <a:t> </a:t>
            </a:r>
            <a:r>
              <a:rPr sz="2400" b="1" dirty="0">
                <a:latin typeface="Carlito"/>
                <a:cs typeface="Carlito"/>
              </a:rPr>
              <a:t>f</a:t>
            </a:r>
            <a:endParaRPr sz="2400">
              <a:latin typeface="Carlito"/>
              <a:cs typeface="Carlito"/>
            </a:endParaRPr>
          </a:p>
        </p:txBody>
      </p:sp>
      <p:sp>
        <p:nvSpPr>
          <p:cNvPr id="3" name="object 3"/>
          <p:cNvSpPr txBox="1">
            <a:spLocks noGrp="1"/>
          </p:cNvSpPr>
          <p:nvPr>
            <p:ph type="title"/>
          </p:nvPr>
        </p:nvSpPr>
        <p:spPr>
          <a:xfrm>
            <a:off x="1744726" y="2723515"/>
            <a:ext cx="6569075"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Carlito"/>
                <a:cs typeface="Carlito"/>
              </a:rPr>
              <a:t>Impacts on Family </a:t>
            </a:r>
            <a:r>
              <a:rPr sz="2400" b="1" spc="-5" dirty="0">
                <a:latin typeface="Carlito"/>
                <a:cs typeface="Carlito"/>
              </a:rPr>
              <a:t>Structure, Culture </a:t>
            </a:r>
            <a:r>
              <a:rPr sz="2400" b="1" dirty="0">
                <a:latin typeface="Carlito"/>
                <a:cs typeface="Carlito"/>
              </a:rPr>
              <a:t>and</a:t>
            </a:r>
            <a:r>
              <a:rPr sz="2400" b="1" spc="-60" dirty="0">
                <a:latin typeface="Carlito"/>
                <a:cs typeface="Carlito"/>
              </a:rPr>
              <a:t> </a:t>
            </a:r>
            <a:r>
              <a:rPr sz="2400" b="1" spc="-5" dirty="0">
                <a:latin typeface="Carlito"/>
                <a:cs typeface="Carlito"/>
              </a:rPr>
              <a:t>Livelihood</a:t>
            </a:r>
            <a:endParaRPr sz="2400">
              <a:latin typeface="Carlito"/>
              <a:cs typeface="Carlito"/>
            </a:endParaRPr>
          </a:p>
        </p:txBody>
      </p:sp>
      <p:graphicFrame>
        <p:nvGraphicFramePr>
          <p:cNvPr id="4" name="object 4"/>
          <p:cNvGraphicFramePr>
            <a:graphicFrameLocks noGrp="1"/>
          </p:cNvGraphicFramePr>
          <p:nvPr>
            <p:extLst>
              <p:ext uri="{D42A27DB-BD31-4B8C-83A1-F6EECF244321}">
                <p14:modId xmlns:p14="http://schemas.microsoft.com/office/powerpoint/2010/main" val="1894605097"/>
              </p:ext>
            </p:extLst>
          </p:nvPr>
        </p:nvGraphicFramePr>
        <p:xfrm>
          <a:off x="164592" y="756158"/>
          <a:ext cx="8909685" cy="1995296"/>
        </p:xfrm>
        <a:graphic>
          <a:graphicData uri="http://schemas.openxmlformats.org/drawingml/2006/table">
            <a:tbl>
              <a:tblPr firstRow="1" bandRow="1">
                <a:tableStyleId>{2D5ABB26-0587-4C30-8999-92F81FD0307C}</a:tableStyleId>
              </a:tblPr>
              <a:tblGrid>
                <a:gridCol w="1746885">
                  <a:extLst>
                    <a:ext uri="{9D8B030D-6E8A-4147-A177-3AD203B41FA5}">
                      <a16:colId xmlns:a16="http://schemas.microsoft.com/office/drawing/2014/main" val="20000"/>
                    </a:ext>
                  </a:extLst>
                </a:gridCol>
                <a:gridCol w="7162800">
                  <a:extLst>
                    <a:ext uri="{9D8B030D-6E8A-4147-A177-3AD203B41FA5}">
                      <a16:colId xmlns:a16="http://schemas.microsoft.com/office/drawing/2014/main" val="20001"/>
                    </a:ext>
                  </a:extLst>
                </a:gridCol>
              </a:tblGrid>
              <a:tr h="810806">
                <a:tc>
                  <a:txBody>
                    <a:bodyPr/>
                    <a:lstStyle/>
                    <a:p>
                      <a:pPr marL="59055">
                        <a:lnSpc>
                          <a:spcPct val="100000"/>
                        </a:lnSpc>
                        <a:spcBef>
                          <a:spcPts val="375"/>
                        </a:spcBef>
                      </a:pPr>
                      <a:r>
                        <a:rPr sz="2000" b="1" dirty="0">
                          <a:solidFill>
                            <a:srgbClr val="C00000"/>
                          </a:solidFill>
                          <a:latin typeface="Carlito"/>
                          <a:cs typeface="Carlito"/>
                        </a:rPr>
                        <a:t>Language</a:t>
                      </a:r>
                      <a:endParaRPr sz="2000">
                        <a:latin typeface="Carlito"/>
                        <a:cs typeface="Carlito"/>
                      </a:endParaRPr>
                    </a:p>
                  </a:txBody>
                  <a:tcPr marL="0" marR="0" marT="47625" marB="0">
                    <a:lnR w="12700">
                      <a:solidFill>
                        <a:srgbClr val="FFFFFF"/>
                      </a:solidFill>
                      <a:prstDash val="solid"/>
                    </a:lnR>
                    <a:lnB w="12700">
                      <a:solidFill>
                        <a:srgbClr val="FFFFFF"/>
                      </a:solidFill>
                      <a:prstDash val="solid"/>
                    </a:lnB>
                    <a:solidFill>
                      <a:srgbClr val="4F81BC"/>
                    </a:solidFill>
                  </a:tcPr>
                </a:tc>
                <a:tc>
                  <a:txBody>
                    <a:bodyPr/>
                    <a:lstStyle/>
                    <a:p>
                      <a:pPr marL="65405" marR="48895">
                        <a:lnSpc>
                          <a:spcPct val="102000"/>
                        </a:lnSpc>
                        <a:spcBef>
                          <a:spcPts val="805"/>
                        </a:spcBef>
                        <a:tabLst>
                          <a:tab pos="1734820" algn="l"/>
                          <a:tab pos="2994660" algn="l"/>
                          <a:tab pos="3681729" algn="l"/>
                          <a:tab pos="5116830" algn="l"/>
                          <a:tab pos="6377305" algn="l"/>
                        </a:tabLst>
                      </a:pPr>
                      <a:r>
                        <a:rPr sz="2000" dirty="0">
                          <a:latin typeface="Carlito"/>
                          <a:cs typeface="Carlito"/>
                        </a:rPr>
                        <a:t>Internati</a:t>
                      </a:r>
                      <a:r>
                        <a:rPr sz="2000" spc="-15" dirty="0">
                          <a:latin typeface="Carlito"/>
                          <a:cs typeface="Carlito"/>
                        </a:rPr>
                        <a:t>o</a:t>
                      </a:r>
                      <a:r>
                        <a:rPr sz="2000" spc="-5" dirty="0">
                          <a:latin typeface="Carlito"/>
                          <a:cs typeface="Carlito"/>
                        </a:rPr>
                        <a:t>na</a:t>
                      </a:r>
                      <a:r>
                        <a:rPr sz="2000" dirty="0">
                          <a:latin typeface="Carlito"/>
                          <a:cs typeface="Carlito"/>
                        </a:rPr>
                        <a:t>l	lan</a:t>
                      </a:r>
                      <a:r>
                        <a:rPr sz="2000" spc="-10" dirty="0">
                          <a:latin typeface="Carlito"/>
                          <a:cs typeface="Carlito"/>
                        </a:rPr>
                        <a:t>g</a:t>
                      </a:r>
                      <a:r>
                        <a:rPr sz="2000" spc="-5" dirty="0">
                          <a:latin typeface="Carlito"/>
                          <a:cs typeface="Carlito"/>
                        </a:rPr>
                        <a:t>uag</a:t>
                      </a:r>
                      <a:r>
                        <a:rPr sz="2000" dirty="0">
                          <a:latin typeface="Carlito"/>
                          <a:cs typeface="Carlito"/>
                        </a:rPr>
                        <a:t>e	</a:t>
                      </a:r>
                      <a:r>
                        <a:rPr sz="2000" spc="-5" dirty="0">
                          <a:latin typeface="Carlito"/>
                          <a:cs typeface="Carlito"/>
                        </a:rPr>
                        <a:t>us</a:t>
                      </a:r>
                      <a:r>
                        <a:rPr sz="2000" dirty="0">
                          <a:latin typeface="Carlito"/>
                          <a:cs typeface="Carlito"/>
                        </a:rPr>
                        <a:t>e	i</a:t>
                      </a:r>
                      <a:r>
                        <a:rPr sz="2000" spc="-15" dirty="0">
                          <a:latin typeface="Carlito"/>
                          <a:cs typeface="Carlito"/>
                        </a:rPr>
                        <a:t>n</a:t>
                      </a:r>
                      <a:r>
                        <a:rPr sz="2000" dirty="0">
                          <a:latin typeface="Carlito"/>
                          <a:cs typeface="Carlito"/>
                        </a:rPr>
                        <a:t>cr</a:t>
                      </a:r>
                      <a:r>
                        <a:rPr sz="2000" spc="-15" dirty="0">
                          <a:latin typeface="Carlito"/>
                          <a:cs typeface="Carlito"/>
                        </a:rPr>
                        <a:t>e</a:t>
                      </a:r>
                      <a:r>
                        <a:rPr sz="2000" dirty="0">
                          <a:latin typeface="Carlito"/>
                          <a:cs typeface="Carlito"/>
                        </a:rPr>
                        <a:t>as</a:t>
                      </a:r>
                      <a:r>
                        <a:rPr sz="2000" spc="-10" dirty="0">
                          <a:latin typeface="Carlito"/>
                          <a:cs typeface="Carlito"/>
                        </a:rPr>
                        <a:t>i</a:t>
                      </a:r>
                      <a:r>
                        <a:rPr sz="2000" spc="-5" dirty="0">
                          <a:latin typeface="Carlito"/>
                          <a:cs typeface="Carlito"/>
                        </a:rPr>
                        <a:t>n</a:t>
                      </a:r>
                      <a:r>
                        <a:rPr sz="2000" spc="5" dirty="0">
                          <a:latin typeface="Carlito"/>
                          <a:cs typeface="Carlito"/>
                        </a:rPr>
                        <a:t>g</a:t>
                      </a:r>
                      <a:r>
                        <a:rPr sz="2000" dirty="0">
                          <a:latin typeface="Carlito"/>
                          <a:cs typeface="Carlito"/>
                        </a:rPr>
                        <a:t>,	lan</a:t>
                      </a:r>
                      <a:r>
                        <a:rPr sz="2000" spc="-10" dirty="0">
                          <a:latin typeface="Carlito"/>
                          <a:cs typeface="Carlito"/>
                        </a:rPr>
                        <a:t>gu</a:t>
                      </a:r>
                      <a:r>
                        <a:rPr sz="2000" dirty="0">
                          <a:latin typeface="Carlito"/>
                          <a:cs typeface="Carlito"/>
                        </a:rPr>
                        <a:t>age	getti</a:t>
                      </a:r>
                      <a:r>
                        <a:rPr sz="2000" spc="-10" dirty="0">
                          <a:latin typeface="Carlito"/>
                          <a:cs typeface="Carlito"/>
                        </a:rPr>
                        <a:t>n</a:t>
                      </a:r>
                      <a:r>
                        <a:rPr sz="2000" dirty="0">
                          <a:latin typeface="Carlito"/>
                          <a:cs typeface="Carlito"/>
                        </a:rPr>
                        <a:t>g  </a:t>
                      </a:r>
                      <a:r>
                        <a:rPr sz="2000" spc="-5" dirty="0">
                          <a:latin typeface="Carlito"/>
                          <a:cs typeface="Carlito"/>
                        </a:rPr>
                        <a:t>standardized, brail script </a:t>
                      </a:r>
                      <a:r>
                        <a:rPr sz="2000" dirty="0">
                          <a:latin typeface="Carlito"/>
                          <a:cs typeface="Carlito"/>
                        </a:rPr>
                        <a:t>&amp; </a:t>
                      </a:r>
                      <a:r>
                        <a:rPr sz="2000" spc="-5" dirty="0">
                          <a:latin typeface="Carlito"/>
                          <a:cs typeface="Carlito"/>
                        </a:rPr>
                        <a:t>sign language use</a:t>
                      </a:r>
                      <a:r>
                        <a:rPr sz="2000" spc="-20" dirty="0">
                          <a:latin typeface="Carlito"/>
                          <a:cs typeface="Carlito"/>
                        </a:rPr>
                        <a:t> </a:t>
                      </a:r>
                      <a:r>
                        <a:rPr sz="2000" spc="-5" dirty="0">
                          <a:latin typeface="Carlito"/>
                          <a:cs typeface="Carlito"/>
                        </a:rPr>
                        <a:t>increasing</a:t>
                      </a:r>
                      <a:endParaRPr sz="2000">
                        <a:latin typeface="Carlito"/>
                        <a:cs typeface="Carlito"/>
                      </a:endParaRPr>
                    </a:p>
                  </a:txBody>
                  <a:tcPr marL="0" marR="0" marT="102235" marB="0">
                    <a:lnL w="12700">
                      <a:solidFill>
                        <a:srgbClr val="FFFFFF"/>
                      </a:solidFill>
                      <a:prstDash val="solid"/>
                    </a:lnL>
                    <a:lnB w="12700">
                      <a:solidFill>
                        <a:srgbClr val="FFFFFF"/>
                      </a:solidFill>
                      <a:prstDash val="solid"/>
                    </a:lnB>
                    <a:solidFill>
                      <a:srgbClr val="D0D7E7"/>
                    </a:solidFill>
                  </a:tcPr>
                </a:tc>
                <a:extLst>
                  <a:ext uri="{0D108BD9-81ED-4DB2-BD59-A6C34878D82A}">
                    <a16:rowId xmlns:a16="http://schemas.microsoft.com/office/drawing/2014/main" val="10000"/>
                  </a:ext>
                </a:extLst>
              </a:tr>
              <a:tr h="1184490">
                <a:tc>
                  <a:txBody>
                    <a:bodyPr/>
                    <a:lstStyle/>
                    <a:p>
                      <a:pPr marL="59055" marR="46355">
                        <a:lnSpc>
                          <a:spcPct val="102099"/>
                        </a:lnSpc>
                        <a:spcBef>
                          <a:spcPts val="370"/>
                        </a:spcBef>
                        <a:tabLst>
                          <a:tab pos="1296670" algn="l"/>
                        </a:tabLst>
                      </a:pPr>
                      <a:r>
                        <a:rPr sz="2000" b="1" dirty="0">
                          <a:solidFill>
                            <a:srgbClr val="C00000"/>
                          </a:solidFill>
                          <a:latin typeface="Carlito"/>
                          <a:cs typeface="Carlito"/>
                        </a:rPr>
                        <a:t>Liveli</a:t>
                      </a:r>
                      <a:r>
                        <a:rPr sz="2000" b="1" spc="-10" dirty="0">
                          <a:solidFill>
                            <a:srgbClr val="C00000"/>
                          </a:solidFill>
                          <a:latin typeface="Carlito"/>
                          <a:cs typeface="Carlito"/>
                        </a:rPr>
                        <a:t>h</a:t>
                      </a:r>
                      <a:r>
                        <a:rPr sz="2000" b="1" dirty="0">
                          <a:solidFill>
                            <a:srgbClr val="C00000"/>
                          </a:solidFill>
                          <a:latin typeface="Carlito"/>
                          <a:cs typeface="Carlito"/>
                        </a:rPr>
                        <a:t>o</a:t>
                      </a:r>
                      <a:r>
                        <a:rPr sz="2000" b="1" spc="-10" dirty="0">
                          <a:solidFill>
                            <a:srgbClr val="C00000"/>
                          </a:solidFill>
                          <a:latin typeface="Carlito"/>
                          <a:cs typeface="Carlito"/>
                        </a:rPr>
                        <a:t>o</a:t>
                      </a:r>
                      <a:r>
                        <a:rPr sz="2000" b="1" dirty="0">
                          <a:solidFill>
                            <a:srgbClr val="C00000"/>
                          </a:solidFill>
                          <a:latin typeface="Carlito"/>
                          <a:cs typeface="Carlito"/>
                        </a:rPr>
                        <a:t>d	</a:t>
                      </a:r>
                      <a:r>
                        <a:rPr sz="2000" b="1" spc="-20" dirty="0">
                          <a:solidFill>
                            <a:srgbClr val="C00000"/>
                          </a:solidFill>
                          <a:latin typeface="Carlito"/>
                          <a:cs typeface="Carlito"/>
                        </a:rPr>
                        <a:t>a</a:t>
                      </a:r>
                      <a:r>
                        <a:rPr sz="2000" b="1" spc="-10" dirty="0">
                          <a:solidFill>
                            <a:srgbClr val="C00000"/>
                          </a:solidFill>
                          <a:latin typeface="Carlito"/>
                          <a:cs typeface="Carlito"/>
                        </a:rPr>
                        <a:t>n</a:t>
                      </a:r>
                      <a:r>
                        <a:rPr sz="2000" b="1" dirty="0">
                          <a:solidFill>
                            <a:srgbClr val="C00000"/>
                          </a:solidFill>
                          <a:latin typeface="Carlito"/>
                          <a:cs typeface="Carlito"/>
                        </a:rPr>
                        <a:t>d  living</a:t>
                      </a:r>
                      <a:r>
                        <a:rPr sz="2000" b="1" spc="-50" dirty="0">
                          <a:solidFill>
                            <a:srgbClr val="C00000"/>
                          </a:solidFill>
                          <a:latin typeface="Carlito"/>
                          <a:cs typeface="Carlito"/>
                        </a:rPr>
                        <a:t> </a:t>
                      </a:r>
                      <a:r>
                        <a:rPr sz="2000" b="1" dirty="0">
                          <a:solidFill>
                            <a:srgbClr val="C00000"/>
                          </a:solidFill>
                          <a:latin typeface="Carlito"/>
                          <a:cs typeface="Carlito"/>
                        </a:rPr>
                        <a:t>standard</a:t>
                      </a:r>
                      <a:endParaRPr sz="2000">
                        <a:latin typeface="Carlito"/>
                        <a:cs typeface="Carlito"/>
                      </a:endParaRPr>
                    </a:p>
                  </a:txBody>
                  <a:tcPr marL="0" marR="0" marT="46990" marB="0">
                    <a:lnR w="12700">
                      <a:solidFill>
                        <a:srgbClr val="FFFFFF"/>
                      </a:solidFill>
                      <a:prstDash val="solid"/>
                    </a:lnR>
                    <a:lnT w="12700">
                      <a:solidFill>
                        <a:srgbClr val="FFFFFF"/>
                      </a:solidFill>
                      <a:prstDash val="solid"/>
                    </a:lnT>
                    <a:solidFill>
                      <a:srgbClr val="4F81BC"/>
                    </a:solidFill>
                  </a:tcPr>
                </a:tc>
                <a:tc>
                  <a:txBody>
                    <a:bodyPr/>
                    <a:lstStyle/>
                    <a:p>
                      <a:pPr marL="65405" marR="871219">
                        <a:lnSpc>
                          <a:spcPct val="101800"/>
                        </a:lnSpc>
                        <a:spcBef>
                          <a:spcPts val="1110"/>
                        </a:spcBef>
                      </a:pPr>
                      <a:r>
                        <a:rPr sz="2000" spc="-5" dirty="0">
                          <a:latin typeface="Carlito"/>
                          <a:cs typeface="Carlito"/>
                        </a:rPr>
                        <a:t>Livelihood diversification </a:t>
                      </a:r>
                      <a:r>
                        <a:rPr sz="2000" dirty="0">
                          <a:latin typeface="Carlito"/>
                          <a:cs typeface="Carlito"/>
                        </a:rPr>
                        <a:t>&amp; </a:t>
                      </a:r>
                      <a:r>
                        <a:rPr sz="2000" spc="-5" dirty="0">
                          <a:latin typeface="Carlito"/>
                          <a:cs typeface="Carlito"/>
                        </a:rPr>
                        <a:t>specialization increasing, Living  standard </a:t>
                      </a:r>
                      <a:r>
                        <a:rPr sz="2000" dirty="0">
                          <a:latin typeface="Carlito"/>
                          <a:cs typeface="Carlito"/>
                        </a:rPr>
                        <a:t>&amp; </a:t>
                      </a:r>
                      <a:r>
                        <a:rPr sz="2000" spc="-5" dirty="0">
                          <a:latin typeface="Carlito"/>
                          <a:cs typeface="Carlito"/>
                        </a:rPr>
                        <a:t>HDI increasing, poverty decreasing, employment  opportunity increasing, price</a:t>
                      </a:r>
                      <a:r>
                        <a:rPr sz="2000" spc="-20" dirty="0">
                          <a:latin typeface="Carlito"/>
                          <a:cs typeface="Carlito"/>
                        </a:rPr>
                        <a:t> </a:t>
                      </a:r>
                      <a:r>
                        <a:rPr sz="2000" spc="-5" dirty="0">
                          <a:latin typeface="Carlito"/>
                          <a:cs typeface="Carlito"/>
                        </a:rPr>
                        <a:t>decreasing</a:t>
                      </a:r>
                      <a:endParaRPr sz="2000" dirty="0">
                        <a:latin typeface="Carlito"/>
                        <a:cs typeface="Carlito"/>
                      </a:endParaRPr>
                    </a:p>
                  </a:txBody>
                  <a:tcPr marL="0" marR="0" marT="140970" marB="0">
                    <a:lnL w="12700">
                      <a:solidFill>
                        <a:srgbClr val="FFFFFF"/>
                      </a:solidFill>
                      <a:prstDash val="solid"/>
                    </a:lnL>
                    <a:lnT w="12700">
                      <a:solidFill>
                        <a:srgbClr val="FFFFFF"/>
                      </a:solidFill>
                      <a:prstDash val="solid"/>
                    </a:lnT>
                    <a:solidFill>
                      <a:srgbClr val="E9EBF3"/>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31140" y="872997"/>
            <a:ext cx="8630920" cy="528955"/>
          </a:xfrm>
          <a:prstGeom prst="rect">
            <a:avLst/>
          </a:prstGeom>
        </p:spPr>
        <p:txBody>
          <a:bodyPr vert="horz" wrap="square" lIns="0" tIns="13335" rIns="0" bIns="0" rtlCol="0">
            <a:spAutoFit/>
          </a:bodyPr>
          <a:lstStyle/>
          <a:p>
            <a:pPr marL="355600" marR="5080" indent="-342900">
              <a:lnSpc>
                <a:spcPct val="100000"/>
              </a:lnSpc>
              <a:spcBef>
                <a:spcPts val="105"/>
              </a:spcBef>
              <a:buSzPct val="218181"/>
              <a:buFont typeface="Arial"/>
              <a:buChar char="•"/>
              <a:tabLst>
                <a:tab pos="354965" algn="l"/>
                <a:tab pos="355600" algn="l"/>
              </a:tabLst>
            </a:pPr>
            <a:r>
              <a:rPr sz="1100" spc="-5" dirty="0">
                <a:latin typeface="Carlito"/>
                <a:cs typeface="Carlito"/>
              </a:rPr>
              <a:t>The foreign joint </a:t>
            </a:r>
            <a:r>
              <a:rPr sz="1100" dirty="0">
                <a:latin typeface="Carlito"/>
                <a:cs typeface="Carlito"/>
              </a:rPr>
              <a:t>venture </a:t>
            </a:r>
            <a:r>
              <a:rPr sz="1100" spc="-5" dirty="0">
                <a:latin typeface="Carlito"/>
                <a:cs typeface="Carlito"/>
              </a:rPr>
              <a:t>Kansai </a:t>
            </a:r>
            <a:r>
              <a:rPr sz="1100" dirty="0">
                <a:latin typeface="Carlito"/>
                <a:cs typeface="Carlito"/>
              </a:rPr>
              <a:t>has </a:t>
            </a:r>
            <a:r>
              <a:rPr sz="1100" spc="-5" dirty="0">
                <a:latin typeface="Carlito"/>
                <a:cs typeface="Carlito"/>
              </a:rPr>
              <a:t>been providing direct employment to 100 individuals </a:t>
            </a:r>
            <a:r>
              <a:rPr sz="1100" dirty="0">
                <a:latin typeface="Carlito"/>
                <a:cs typeface="Carlito"/>
              </a:rPr>
              <a:t>and </a:t>
            </a:r>
            <a:r>
              <a:rPr sz="1100" spc="-5" dirty="0">
                <a:latin typeface="Carlito"/>
                <a:cs typeface="Carlito"/>
              </a:rPr>
              <a:t>contributing </a:t>
            </a:r>
            <a:r>
              <a:rPr sz="1100" dirty="0">
                <a:latin typeface="Carlito"/>
                <a:cs typeface="Carlito"/>
              </a:rPr>
              <a:t>revenue worth </a:t>
            </a:r>
            <a:r>
              <a:rPr sz="1100" spc="-10" dirty="0">
                <a:latin typeface="Carlito"/>
                <a:cs typeface="Carlito"/>
              </a:rPr>
              <a:t>Rs </a:t>
            </a:r>
            <a:r>
              <a:rPr sz="1100" spc="5" dirty="0">
                <a:latin typeface="Carlito"/>
                <a:cs typeface="Carlito"/>
              </a:rPr>
              <a:t>500 </a:t>
            </a:r>
            <a:r>
              <a:rPr sz="1100" spc="-5" dirty="0">
                <a:latin typeface="Carlito"/>
                <a:cs typeface="Carlito"/>
              </a:rPr>
              <a:t>million </a:t>
            </a:r>
            <a:r>
              <a:rPr sz="1100" dirty="0">
                <a:latin typeface="Carlito"/>
                <a:cs typeface="Carlito"/>
              </a:rPr>
              <a:t>to the  </a:t>
            </a:r>
            <a:r>
              <a:rPr sz="1100" spc="-5" dirty="0">
                <a:latin typeface="Carlito"/>
                <a:cs typeface="Carlito"/>
              </a:rPr>
              <a:t>government every </a:t>
            </a:r>
            <a:r>
              <a:rPr sz="1100" dirty="0">
                <a:latin typeface="Carlito"/>
                <a:cs typeface="Carlito"/>
              </a:rPr>
              <a:t>year. </a:t>
            </a:r>
            <a:r>
              <a:rPr sz="1100" spc="-35" dirty="0">
                <a:latin typeface="Carlito"/>
                <a:cs typeface="Carlito"/>
              </a:rPr>
              <a:t>Kai</a:t>
            </a:r>
            <a:r>
              <a:rPr sz="1100" spc="-35" dirty="0">
                <a:latin typeface="Arial"/>
                <a:cs typeface="Arial"/>
              </a:rPr>
              <a:t>lash </a:t>
            </a:r>
            <a:r>
              <a:rPr sz="1100" spc="-70" dirty="0">
                <a:latin typeface="Arial"/>
                <a:cs typeface="Arial"/>
              </a:rPr>
              <a:t>Chandra </a:t>
            </a:r>
            <a:r>
              <a:rPr sz="1100" spc="-60" dirty="0">
                <a:latin typeface="Arial"/>
                <a:cs typeface="Arial"/>
              </a:rPr>
              <a:t>Goyal, </a:t>
            </a:r>
            <a:r>
              <a:rPr sz="1100" spc="-25" dirty="0">
                <a:latin typeface="Arial"/>
                <a:cs typeface="Arial"/>
              </a:rPr>
              <a:t>who </a:t>
            </a:r>
            <a:r>
              <a:rPr sz="1100" spc="-85" dirty="0">
                <a:latin typeface="Arial"/>
                <a:cs typeface="Arial"/>
              </a:rPr>
              <a:t>has </a:t>
            </a:r>
            <a:r>
              <a:rPr sz="1100" spc="-55" dirty="0">
                <a:latin typeface="Arial"/>
                <a:cs typeface="Arial"/>
              </a:rPr>
              <a:t>been </a:t>
            </a:r>
            <a:r>
              <a:rPr sz="1100" spc="-30" dirty="0">
                <a:latin typeface="Arial"/>
                <a:cs typeface="Arial"/>
              </a:rPr>
              <a:t>operating </a:t>
            </a:r>
            <a:r>
              <a:rPr sz="1100" spc="-15" dirty="0">
                <a:latin typeface="Arial"/>
                <a:cs typeface="Arial"/>
              </a:rPr>
              <a:t>the </a:t>
            </a:r>
            <a:r>
              <a:rPr sz="1100" spc="-40" dirty="0">
                <a:latin typeface="Arial"/>
                <a:cs typeface="Arial"/>
              </a:rPr>
              <a:t>local </a:t>
            </a:r>
            <a:r>
              <a:rPr sz="1100" dirty="0">
                <a:latin typeface="Arial"/>
                <a:cs typeface="Arial"/>
              </a:rPr>
              <a:t>firm </a:t>
            </a:r>
            <a:r>
              <a:rPr sz="1100" spc="-35" dirty="0">
                <a:latin typeface="Arial"/>
                <a:cs typeface="Arial"/>
              </a:rPr>
              <a:t>under </a:t>
            </a:r>
            <a:r>
              <a:rPr sz="1100" spc="-15" dirty="0">
                <a:latin typeface="Arial"/>
                <a:cs typeface="Arial"/>
              </a:rPr>
              <a:t>the </a:t>
            </a:r>
            <a:r>
              <a:rPr sz="1100" spc="-60" dirty="0">
                <a:latin typeface="Arial"/>
                <a:cs typeface="Arial"/>
              </a:rPr>
              <a:t>name </a:t>
            </a:r>
            <a:r>
              <a:rPr sz="1100" dirty="0">
                <a:latin typeface="Arial"/>
                <a:cs typeface="Arial"/>
              </a:rPr>
              <a:t>of </a:t>
            </a:r>
            <a:r>
              <a:rPr sz="1100" spc="-70" dirty="0">
                <a:latin typeface="Arial"/>
                <a:cs typeface="Arial"/>
              </a:rPr>
              <a:t>‘Kansai </a:t>
            </a:r>
            <a:r>
              <a:rPr sz="1100" spc="-50" dirty="0">
                <a:latin typeface="Arial"/>
                <a:cs typeface="Arial"/>
              </a:rPr>
              <a:t>Nerolac </a:t>
            </a:r>
            <a:r>
              <a:rPr sz="1100" spc="-45" dirty="0">
                <a:latin typeface="Arial"/>
                <a:cs typeface="Arial"/>
              </a:rPr>
              <a:t>Paint </a:t>
            </a:r>
            <a:r>
              <a:rPr sz="1100" spc="-55" dirty="0">
                <a:latin typeface="Arial"/>
                <a:cs typeface="Arial"/>
              </a:rPr>
              <a:t>Nepal Pvt </a:t>
            </a:r>
            <a:r>
              <a:rPr sz="1100" spc="-25" dirty="0">
                <a:latin typeface="Arial"/>
                <a:cs typeface="Arial"/>
              </a:rPr>
              <a:t>Ltd’ </a:t>
            </a:r>
            <a:r>
              <a:rPr sz="1100" spc="-55" dirty="0">
                <a:latin typeface="Arial"/>
                <a:cs typeface="Arial"/>
              </a:rPr>
              <a:t>and  </a:t>
            </a:r>
            <a:r>
              <a:rPr sz="1100" spc="-5" dirty="0">
                <a:latin typeface="Carlito"/>
                <a:cs typeface="Carlito"/>
              </a:rPr>
              <a:t>producing paints under the brand name </a:t>
            </a:r>
            <a:r>
              <a:rPr sz="1100" dirty="0">
                <a:latin typeface="Carlito"/>
                <a:cs typeface="Carlito"/>
              </a:rPr>
              <a:t>of </a:t>
            </a:r>
            <a:r>
              <a:rPr sz="1100" spc="-5" dirty="0">
                <a:latin typeface="Carlito"/>
                <a:cs typeface="Carlito"/>
              </a:rPr>
              <a:t>Nerolac and Kansai refused to comment </a:t>
            </a:r>
            <a:r>
              <a:rPr sz="1100" dirty="0">
                <a:latin typeface="Carlito"/>
                <a:cs typeface="Carlito"/>
              </a:rPr>
              <a:t>on </a:t>
            </a:r>
            <a:r>
              <a:rPr sz="1100" spc="-5" dirty="0">
                <a:latin typeface="Carlito"/>
                <a:cs typeface="Carlito"/>
              </a:rPr>
              <a:t>the</a:t>
            </a:r>
            <a:r>
              <a:rPr sz="1100" spc="35" dirty="0">
                <a:latin typeface="Carlito"/>
                <a:cs typeface="Carlito"/>
              </a:rPr>
              <a:t> </a:t>
            </a:r>
            <a:r>
              <a:rPr sz="1100" dirty="0">
                <a:latin typeface="Carlito"/>
                <a:cs typeface="Carlito"/>
              </a:rPr>
              <a:t>matter.</a:t>
            </a:r>
            <a:endParaRPr sz="1100">
              <a:latin typeface="Carlito"/>
              <a:cs typeface="Carlito"/>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87982" y="705358"/>
            <a:ext cx="5365750" cy="635000"/>
          </a:xfrm>
          <a:prstGeom prst="rect">
            <a:avLst/>
          </a:prstGeom>
        </p:spPr>
        <p:txBody>
          <a:bodyPr vert="horz" wrap="square" lIns="0" tIns="12065" rIns="0" bIns="0" rtlCol="0">
            <a:spAutoFit/>
          </a:bodyPr>
          <a:lstStyle/>
          <a:p>
            <a:pPr marL="12700">
              <a:lnSpc>
                <a:spcPct val="100000"/>
              </a:lnSpc>
              <a:spcBef>
                <a:spcPts val="95"/>
              </a:spcBef>
            </a:pPr>
            <a:r>
              <a:rPr sz="4000" b="1" spc="-5" dirty="0">
                <a:latin typeface="Carlito"/>
                <a:cs typeface="Carlito"/>
              </a:rPr>
              <a:t>6.2 Personal </a:t>
            </a:r>
            <a:r>
              <a:rPr sz="4000" b="1" spc="-10" dirty="0">
                <a:latin typeface="Carlito"/>
                <a:cs typeface="Carlito"/>
              </a:rPr>
              <a:t>Data</a:t>
            </a:r>
            <a:r>
              <a:rPr sz="4000" b="1" spc="-40" dirty="0">
                <a:latin typeface="Carlito"/>
                <a:cs typeface="Carlito"/>
              </a:rPr>
              <a:t> </a:t>
            </a:r>
            <a:r>
              <a:rPr sz="4000" b="1" spc="-5" dirty="0">
                <a:latin typeface="Carlito"/>
                <a:cs typeface="Carlito"/>
              </a:rPr>
              <a:t>Privacy</a:t>
            </a:r>
            <a:endParaRPr sz="4000">
              <a:latin typeface="Carlito"/>
              <a:cs typeface="Carlito"/>
            </a:endParaRPr>
          </a:p>
        </p:txBody>
      </p:sp>
      <p:sp>
        <p:nvSpPr>
          <p:cNvPr id="3" name="object 3"/>
          <p:cNvSpPr txBox="1">
            <a:spLocks noGrp="1"/>
          </p:cNvSpPr>
          <p:nvPr>
            <p:ph type="body" idx="1"/>
          </p:nvPr>
        </p:nvSpPr>
        <p:spPr>
          <a:prstGeom prst="rect">
            <a:avLst/>
          </a:prstGeom>
        </p:spPr>
        <p:txBody>
          <a:bodyPr vert="horz" wrap="square" lIns="0" tIns="10160" rIns="0" bIns="0" rtlCol="0">
            <a:spAutoFit/>
          </a:bodyPr>
          <a:lstStyle/>
          <a:p>
            <a:pPr marL="484505" marR="106680" indent="-342900">
              <a:lnSpc>
                <a:spcPts val="2270"/>
              </a:lnSpc>
              <a:spcBef>
                <a:spcPts val="80"/>
              </a:spcBef>
              <a:buFont typeface="Arial"/>
              <a:buChar char="•"/>
              <a:tabLst>
                <a:tab pos="483870" algn="l"/>
                <a:tab pos="484505" algn="l"/>
              </a:tabLst>
            </a:pPr>
            <a:r>
              <a:rPr sz="1800" b="0" spc="-5" dirty="0">
                <a:latin typeface="Carlito"/>
                <a:cs typeface="Carlito"/>
              </a:rPr>
              <a:t>The </a:t>
            </a:r>
            <a:r>
              <a:rPr sz="1800" b="0" dirty="0">
                <a:latin typeface="Carlito"/>
                <a:cs typeface="Carlito"/>
              </a:rPr>
              <a:t>US government asked </a:t>
            </a:r>
            <a:r>
              <a:rPr sz="1800" b="0" spc="-5" dirty="0">
                <a:latin typeface="Carlito"/>
                <a:cs typeface="Carlito"/>
              </a:rPr>
              <a:t>the details of phone calls </a:t>
            </a:r>
            <a:r>
              <a:rPr sz="1800" b="0" dirty="0">
                <a:latin typeface="Carlito"/>
                <a:cs typeface="Carlito"/>
              </a:rPr>
              <a:t>and </a:t>
            </a:r>
            <a:r>
              <a:rPr sz="1800" b="0" spc="-5" dirty="0">
                <a:latin typeface="Carlito"/>
                <a:cs typeface="Carlito"/>
              </a:rPr>
              <a:t>emails of </a:t>
            </a:r>
            <a:r>
              <a:rPr sz="1800" b="0" dirty="0">
                <a:latin typeface="Carlito"/>
                <a:cs typeface="Carlito"/>
              </a:rPr>
              <a:t>a seven </a:t>
            </a:r>
            <a:r>
              <a:rPr sz="1800" b="0" spc="-5" dirty="0">
                <a:latin typeface="Carlito"/>
                <a:cs typeface="Carlito"/>
              </a:rPr>
              <a:t>persons it  </a:t>
            </a:r>
            <a:r>
              <a:rPr sz="1800" b="0" dirty="0">
                <a:latin typeface="Carlito"/>
                <a:cs typeface="Carlito"/>
              </a:rPr>
              <a:t>suspects </a:t>
            </a:r>
            <a:r>
              <a:rPr sz="1800" b="0" spc="-5" dirty="0">
                <a:latin typeface="Carlito"/>
                <a:cs typeface="Carlito"/>
              </a:rPr>
              <a:t>as anti-nationals from </a:t>
            </a:r>
            <a:r>
              <a:rPr sz="1800" b="0" dirty="0">
                <a:latin typeface="Carlito"/>
                <a:cs typeface="Carlito"/>
              </a:rPr>
              <a:t>a </a:t>
            </a:r>
            <a:r>
              <a:rPr sz="1800" b="0" spc="-5" dirty="0">
                <a:latin typeface="Carlito"/>
                <a:cs typeface="Carlito"/>
              </a:rPr>
              <a:t>Europe based communication company, with</a:t>
            </a:r>
            <a:r>
              <a:rPr sz="1800" b="0" spc="10" dirty="0">
                <a:latin typeface="Carlito"/>
                <a:cs typeface="Carlito"/>
              </a:rPr>
              <a:t> </a:t>
            </a:r>
            <a:r>
              <a:rPr sz="1800" b="0" dirty="0">
                <a:latin typeface="Carlito"/>
                <a:cs typeface="Carlito"/>
              </a:rPr>
              <a:t>a</a:t>
            </a:r>
            <a:endParaRPr sz="1800">
              <a:latin typeface="Carlito"/>
              <a:cs typeface="Carlito"/>
            </a:endParaRPr>
          </a:p>
          <a:p>
            <a:pPr marL="484505">
              <a:lnSpc>
                <a:spcPct val="100000"/>
              </a:lnSpc>
              <a:spcBef>
                <a:spcPts val="15"/>
              </a:spcBef>
            </a:pPr>
            <a:r>
              <a:rPr sz="1800" b="0" spc="-5" dirty="0">
                <a:latin typeface="Carlito"/>
                <a:cs typeface="Carlito"/>
              </a:rPr>
              <a:t>branch </a:t>
            </a:r>
            <a:r>
              <a:rPr sz="1800" b="0" dirty="0">
                <a:latin typeface="Carlito"/>
                <a:cs typeface="Carlito"/>
              </a:rPr>
              <a:t>in the USA. </a:t>
            </a:r>
            <a:r>
              <a:rPr sz="1800" b="0" spc="-5" dirty="0">
                <a:latin typeface="Carlito"/>
                <a:cs typeface="Carlito"/>
              </a:rPr>
              <a:t>The </a:t>
            </a:r>
            <a:r>
              <a:rPr sz="1800" b="0" dirty="0">
                <a:latin typeface="Carlito"/>
                <a:cs typeface="Carlito"/>
              </a:rPr>
              <a:t>company </a:t>
            </a:r>
            <a:r>
              <a:rPr sz="1800" b="0" spc="-5" dirty="0">
                <a:latin typeface="Carlito"/>
                <a:cs typeface="Carlito"/>
              </a:rPr>
              <a:t>refused, citing </a:t>
            </a:r>
            <a:r>
              <a:rPr sz="1800" b="0" dirty="0">
                <a:latin typeface="Carlito"/>
                <a:cs typeface="Carlito"/>
              </a:rPr>
              <a:t>its </a:t>
            </a:r>
            <a:r>
              <a:rPr sz="1800" b="0" spc="-10" dirty="0">
                <a:latin typeface="Carlito"/>
                <a:cs typeface="Carlito"/>
              </a:rPr>
              <a:t>policy </a:t>
            </a:r>
            <a:r>
              <a:rPr sz="1800" b="0" spc="-5" dirty="0">
                <a:latin typeface="Carlito"/>
                <a:cs typeface="Carlito"/>
              </a:rPr>
              <a:t>of protecting</a:t>
            </a:r>
            <a:r>
              <a:rPr sz="1800" b="0" spc="40" dirty="0">
                <a:latin typeface="Carlito"/>
                <a:cs typeface="Carlito"/>
              </a:rPr>
              <a:t> </a:t>
            </a:r>
            <a:r>
              <a:rPr sz="1800" b="0" spc="-5" dirty="0">
                <a:latin typeface="Carlito"/>
                <a:cs typeface="Carlito"/>
              </a:rPr>
              <a:t>personal</a:t>
            </a:r>
            <a:endParaRPr sz="1800">
              <a:latin typeface="Carlito"/>
              <a:cs typeface="Carlito"/>
            </a:endParaRPr>
          </a:p>
          <a:p>
            <a:pPr marL="484505" marR="6985">
              <a:lnSpc>
                <a:spcPct val="105000"/>
              </a:lnSpc>
            </a:pPr>
            <a:r>
              <a:rPr sz="1800" b="0" spc="-5" dirty="0">
                <a:latin typeface="Carlito"/>
                <a:cs typeface="Carlito"/>
              </a:rPr>
              <a:t>privacy provision of its client, </a:t>
            </a:r>
            <a:r>
              <a:rPr sz="1800" b="0" spc="5" dirty="0">
                <a:latin typeface="Carlito"/>
                <a:cs typeface="Carlito"/>
              </a:rPr>
              <a:t>and </a:t>
            </a:r>
            <a:r>
              <a:rPr sz="1800" b="0" spc="-5" dirty="0">
                <a:latin typeface="Carlito"/>
                <a:cs typeface="Carlito"/>
              </a:rPr>
              <a:t>requests </a:t>
            </a:r>
            <a:r>
              <a:rPr sz="1800" b="0" dirty="0">
                <a:latin typeface="Carlito"/>
                <a:cs typeface="Carlito"/>
              </a:rPr>
              <a:t>to </a:t>
            </a:r>
            <a:r>
              <a:rPr sz="1800" b="0" spc="-5" dirty="0">
                <a:latin typeface="Carlito"/>
                <a:cs typeface="Carlito"/>
              </a:rPr>
              <a:t>provide </a:t>
            </a:r>
            <a:r>
              <a:rPr sz="1800" b="0" dirty="0">
                <a:latin typeface="Carlito"/>
                <a:cs typeface="Carlito"/>
              </a:rPr>
              <a:t>legal </a:t>
            </a:r>
            <a:r>
              <a:rPr sz="1800" b="0" spc="-5" dirty="0">
                <a:latin typeface="Carlito"/>
                <a:cs typeface="Carlito"/>
              </a:rPr>
              <a:t>documents from </a:t>
            </a:r>
            <a:r>
              <a:rPr sz="1800" b="0" dirty="0">
                <a:latin typeface="Carlito"/>
                <a:cs typeface="Carlito"/>
              </a:rPr>
              <a:t>US </a:t>
            </a:r>
            <a:r>
              <a:rPr sz="1800" b="0" spc="-5" dirty="0">
                <a:latin typeface="Carlito"/>
                <a:cs typeface="Carlito"/>
              </a:rPr>
              <a:t>court  for it </a:t>
            </a:r>
            <a:r>
              <a:rPr sz="1800" b="0" dirty="0">
                <a:latin typeface="Carlito"/>
                <a:cs typeface="Carlito"/>
              </a:rPr>
              <a:t>to </a:t>
            </a:r>
            <a:r>
              <a:rPr sz="1800" b="0" spc="-5" dirty="0">
                <a:latin typeface="Carlito"/>
                <a:cs typeface="Carlito"/>
              </a:rPr>
              <a:t>submit </a:t>
            </a:r>
            <a:r>
              <a:rPr sz="1800" b="0" dirty="0">
                <a:latin typeface="Carlito"/>
                <a:cs typeface="Carlito"/>
              </a:rPr>
              <a:t>the </a:t>
            </a:r>
            <a:r>
              <a:rPr sz="1800" b="0" spc="-5" dirty="0">
                <a:latin typeface="Carlito"/>
                <a:cs typeface="Carlito"/>
              </a:rPr>
              <a:t>data. The </a:t>
            </a:r>
            <a:r>
              <a:rPr sz="1800" b="0" dirty="0">
                <a:latin typeface="Carlito"/>
                <a:cs typeface="Carlito"/>
              </a:rPr>
              <a:t>US government </a:t>
            </a:r>
            <a:r>
              <a:rPr sz="1800" b="0" spc="-5" dirty="0">
                <a:latin typeface="Carlito"/>
                <a:cs typeface="Carlito"/>
              </a:rPr>
              <a:t>informed </a:t>
            </a:r>
            <a:r>
              <a:rPr sz="1800" b="0" dirty="0">
                <a:latin typeface="Carlito"/>
                <a:cs typeface="Carlito"/>
              </a:rPr>
              <a:t>that the </a:t>
            </a:r>
            <a:r>
              <a:rPr sz="1800" b="0" spc="-5" dirty="0">
                <a:latin typeface="Carlito"/>
                <a:cs typeface="Carlito"/>
              </a:rPr>
              <a:t>suspects </a:t>
            </a:r>
            <a:r>
              <a:rPr sz="1800" b="0" dirty="0">
                <a:latin typeface="Carlito"/>
                <a:cs typeface="Carlito"/>
              </a:rPr>
              <a:t>are</a:t>
            </a:r>
            <a:endParaRPr sz="1800">
              <a:latin typeface="Carlito"/>
              <a:cs typeface="Carlito"/>
            </a:endParaRPr>
          </a:p>
          <a:p>
            <a:pPr marL="484505" marR="110489">
              <a:lnSpc>
                <a:spcPct val="105100"/>
              </a:lnSpc>
              <a:spcBef>
                <a:spcPts val="10"/>
              </a:spcBef>
            </a:pPr>
            <a:r>
              <a:rPr sz="1800" b="0" spc="-5" dirty="0">
                <a:latin typeface="Carlito"/>
                <a:cs typeface="Carlito"/>
              </a:rPr>
              <a:t>planning </a:t>
            </a:r>
            <a:r>
              <a:rPr sz="1800" b="0" dirty="0">
                <a:latin typeface="Carlito"/>
                <a:cs typeface="Carlito"/>
              </a:rPr>
              <a:t>to </a:t>
            </a:r>
            <a:r>
              <a:rPr sz="1800" b="0" spc="-5" dirty="0">
                <a:latin typeface="Carlito"/>
                <a:cs typeface="Carlito"/>
              </a:rPr>
              <a:t>conduct </a:t>
            </a:r>
            <a:r>
              <a:rPr sz="1800" b="0" dirty="0">
                <a:latin typeface="Carlito"/>
                <a:cs typeface="Carlito"/>
              </a:rPr>
              <a:t>a major </a:t>
            </a:r>
            <a:r>
              <a:rPr sz="1800" b="0" spc="-5" dirty="0">
                <a:latin typeface="Carlito"/>
                <a:cs typeface="Carlito"/>
              </a:rPr>
              <a:t>crime </a:t>
            </a:r>
            <a:r>
              <a:rPr sz="1800" b="0" dirty="0">
                <a:latin typeface="Carlito"/>
                <a:cs typeface="Carlito"/>
              </a:rPr>
              <a:t>and </a:t>
            </a:r>
            <a:r>
              <a:rPr sz="1800" b="0" spc="-5" dirty="0">
                <a:latin typeface="Carlito"/>
                <a:cs typeface="Carlito"/>
              </a:rPr>
              <a:t>needs the information </a:t>
            </a:r>
            <a:r>
              <a:rPr sz="1800" b="0" dirty="0">
                <a:latin typeface="Carlito"/>
                <a:cs typeface="Carlito"/>
              </a:rPr>
              <a:t>immediately.  </a:t>
            </a:r>
            <a:r>
              <a:rPr sz="1800" b="0" spc="-5" dirty="0">
                <a:latin typeface="Carlito"/>
                <a:cs typeface="Carlito"/>
              </a:rPr>
              <a:t>However, </a:t>
            </a:r>
            <a:r>
              <a:rPr sz="1800" b="0" dirty="0">
                <a:latin typeface="Carlito"/>
                <a:cs typeface="Carlito"/>
              </a:rPr>
              <a:t>the </a:t>
            </a:r>
            <a:r>
              <a:rPr sz="1800" b="0" spc="-5" dirty="0">
                <a:latin typeface="Carlito"/>
                <a:cs typeface="Carlito"/>
              </a:rPr>
              <a:t>company </a:t>
            </a:r>
            <a:r>
              <a:rPr sz="1800" b="0" dirty="0">
                <a:latin typeface="Carlito"/>
                <a:cs typeface="Carlito"/>
              </a:rPr>
              <a:t>was </a:t>
            </a:r>
            <a:r>
              <a:rPr sz="1800" b="0" spc="-5" dirty="0">
                <a:latin typeface="Carlito"/>
                <a:cs typeface="Carlito"/>
              </a:rPr>
              <a:t>adamant, </a:t>
            </a:r>
            <a:r>
              <a:rPr sz="1800" b="0" dirty="0">
                <a:latin typeface="Carlito"/>
                <a:cs typeface="Carlito"/>
              </a:rPr>
              <a:t>also </a:t>
            </a:r>
            <a:r>
              <a:rPr sz="1800" b="0" spc="-5" dirty="0">
                <a:latin typeface="Carlito"/>
                <a:cs typeface="Carlito"/>
              </a:rPr>
              <a:t>cited European </a:t>
            </a:r>
            <a:r>
              <a:rPr sz="1800" b="0" dirty="0">
                <a:latin typeface="Carlito"/>
                <a:cs typeface="Carlito"/>
              </a:rPr>
              <a:t>and </a:t>
            </a:r>
            <a:r>
              <a:rPr sz="1800" b="0" spc="-10" dirty="0">
                <a:latin typeface="Carlito"/>
                <a:cs typeface="Carlito"/>
              </a:rPr>
              <a:t>US </a:t>
            </a:r>
            <a:r>
              <a:rPr sz="1800" b="0" dirty="0">
                <a:latin typeface="Carlito"/>
                <a:cs typeface="Carlito"/>
              </a:rPr>
              <a:t>laws </a:t>
            </a:r>
            <a:r>
              <a:rPr sz="1800" b="0" spc="-5" dirty="0">
                <a:latin typeface="Carlito"/>
                <a:cs typeface="Carlito"/>
              </a:rPr>
              <a:t>prohibiting  disclosure of </a:t>
            </a:r>
            <a:r>
              <a:rPr sz="1800" b="0" dirty="0">
                <a:latin typeface="Carlito"/>
                <a:cs typeface="Carlito"/>
              </a:rPr>
              <a:t>personal </a:t>
            </a:r>
            <a:r>
              <a:rPr sz="1800" b="0" spc="-5" dirty="0">
                <a:latin typeface="Carlito"/>
                <a:cs typeface="Carlito"/>
              </a:rPr>
              <a:t>data without </a:t>
            </a:r>
            <a:r>
              <a:rPr sz="1800" b="0" dirty="0">
                <a:latin typeface="Carlito"/>
                <a:cs typeface="Carlito"/>
              </a:rPr>
              <a:t>a court </a:t>
            </a:r>
            <a:r>
              <a:rPr sz="1800" b="0" spc="-5" dirty="0">
                <a:latin typeface="Carlito"/>
                <a:cs typeface="Carlito"/>
              </a:rPr>
              <a:t>subpoena. </a:t>
            </a:r>
            <a:r>
              <a:rPr sz="1800" b="0" dirty="0">
                <a:latin typeface="Carlito"/>
                <a:cs typeface="Carlito"/>
              </a:rPr>
              <a:t>A </a:t>
            </a:r>
            <a:r>
              <a:rPr sz="1800" b="0" spc="-5" dirty="0">
                <a:latin typeface="Carlito"/>
                <a:cs typeface="Carlito"/>
              </a:rPr>
              <a:t>major criminal </a:t>
            </a:r>
            <a:r>
              <a:rPr sz="1800" b="0" spc="-10" dirty="0">
                <a:latin typeface="Carlito"/>
                <a:cs typeface="Carlito"/>
              </a:rPr>
              <a:t>incident  occurred </a:t>
            </a:r>
            <a:r>
              <a:rPr sz="1800" b="0" dirty="0">
                <a:latin typeface="Carlito"/>
                <a:cs typeface="Carlito"/>
              </a:rPr>
              <a:t>two weeks later and </a:t>
            </a:r>
            <a:r>
              <a:rPr sz="1800" b="0" spc="-5" dirty="0">
                <a:latin typeface="Carlito"/>
                <a:cs typeface="Carlito"/>
              </a:rPr>
              <a:t>one person died; </a:t>
            </a:r>
            <a:r>
              <a:rPr sz="1800" b="0" dirty="0">
                <a:latin typeface="Carlito"/>
                <a:cs typeface="Carlito"/>
              </a:rPr>
              <a:t>the US </a:t>
            </a:r>
            <a:r>
              <a:rPr sz="1800" b="0" spc="-5" dirty="0">
                <a:latin typeface="Carlito"/>
                <a:cs typeface="Carlito"/>
              </a:rPr>
              <a:t>government arrested several  persons including </a:t>
            </a:r>
            <a:r>
              <a:rPr sz="1800" b="0" dirty="0">
                <a:latin typeface="Carlito"/>
                <a:cs typeface="Carlito"/>
              </a:rPr>
              <a:t>all the </a:t>
            </a:r>
            <a:r>
              <a:rPr sz="1800" b="0" spc="-5" dirty="0">
                <a:latin typeface="Carlito"/>
                <a:cs typeface="Carlito"/>
              </a:rPr>
              <a:t>seven whose communication details it sought; </a:t>
            </a:r>
            <a:r>
              <a:rPr sz="1800" b="0" dirty="0">
                <a:latin typeface="Carlito"/>
                <a:cs typeface="Carlito"/>
              </a:rPr>
              <a:t>and </a:t>
            </a:r>
            <a:r>
              <a:rPr sz="1800" b="0" spc="-5" dirty="0">
                <a:latin typeface="Carlito"/>
                <a:cs typeface="Carlito"/>
              </a:rPr>
              <a:t>accused  </a:t>
            </a:r>
            <a:r>
              <a:rPr sz="1800" b="0" dirty="0">
                <a:latin typeface="Carlito"/>
                <a:cs typeface="Carlito"/>
              </a:rPr>
              <a:t>the </a:t>
            </a:r>
            <a:r>
              <a:rPr sz="1800" b="0" spc="-5" dirty="0">
                <a:latin typeface="Carlito"/>
                <a:cs typeface="Carlito"/>
              </a:rPr>
              <a:t>communication </a:t>
            </a:r>
            <a:r>
              <a:rPr sz="1800" b="0" dirty="0">
                <a:latin typeface="Carlito"/>
                <a:cs typeface="Carlito"/>
              </a:rPr>
              <a:t>company </a:t>
            </a:r>
            <a:r>
              <a:rPr sz="1800" b="0" spc="-5" dirty="0">
                <a:latin typeface="Carlito"/>
                <a:cs typeface="Carlito"/>
              </a:rPr>
              <a:t>of collusion in </a:t>
            </a:r>
            <a:r>
              <a:rPr sz="1800" b="0" dirty="0">
                <a:latin typeface="Carlito"/>
                <a:cs typeface="Carlito"/>
              </a:rPr>
              <a:t>the </a:t>
            </a:r>
            <a:r>
              <a:rPr sz="1800" b="0" spc="-5" dirty="0">
                <a:latin typeface="Carlito"/>
                <a:cs typeface="Carlito"/>
              </a:rPr>
              <a:t>crime. The court found only one </a:t>
            </a:r>
            <a:r>
              <a:rPr sz="1800" b="0" spc="-10" dirty="0">
                <a:latin typeface="Carlito"/>
                <a:cs typeface="Carlito"/>
              </a:rPr>
              <a:t>of  </a:t>
            </a:r>
            <a:r>
              <a:rPr sz="1800" b="0" dirty="0">
                <a:latin typeface="Carlito"/>
                <a:cs typeface="Carlito"/>
              </a:rPr>
              <a:t>the seven </a:t>
            </a:r>
            <a:r>
              <a:rPr sz="1800" b="0" spc="-5" dirty="0">
                <a:latin typeface="Carlito"/>
                <a:cs typeface="Carlito"/>
              </a:rPr>
              <a:t>persons guilty of </a:t>
            </a:r>
            <a:r>
              <a:rPr sz="1800" b="0" dirty="0">
                <a:latin typeface="Carlito"/>
                <a:cs typeface="Carlito"/>
              </a:rPr>
              <a:t>the</a:t>
            </a:r>
            <a:r>
              <a:rPr sz="1800" b="0" spc="10" dirty="0">
                <a:latin typeface="Carlito"/>
                <a:cs typeface="Carlito"/>
              </a:rPr>
              <a:t> </a:t>
            </a:r>
            <a:r>
              <a:rPr sz="1800" b="0" spc="-5" dirty="0">
                <a:latin typeface="Carlito"/>
                <a:cs typeface="Carlito"/>
              </a:rPr>
              <a:t>crime.</a:t>
            </a:r>
            <a:endParaRPr sz="1800">
              <a:latin typeface="Carlito"/>
              <a:cs typeface="Carlito"/>
            </a:endParaRPr>
          </a:p>
          <a:p>
            <a:pPr marL="484505" marR="5080" indent="-342900">
              <a:lnSpc>
                <a:spcPct val="105000"/>
              </a:lnSpc>
              <a:spcBef>
                <a:spcPts val="100"/>
              </a:spcBef>
              <a:buFont typeface="Arial"/>
              <a:buChar char="•"/>
              <a:tabLst>
                <a:tab pos="483870" algn="l"/>
                <a:tab pos="484505" algn="l"/>
              </a:tabLst>
            </a:pPr>
            <a:r>
              <a:rPr sz="1800" b="0" dirty="0">
                <a:latin typeface="Carlito"/>
                <a:cs typeface="Carlito"/>
              </a:rPr>
              <a:t>A) </a:t>
            </a:r>
            <a:r>
              <a:rPr sz="1800" b="0" spc="-5" dirty="0">
                <a:latin typeface="Carlito"/>
                <a:cs typeface="Carlito"/>
              </a:rPr>
              <a:t>Was </a:t>
            </a:r>
            <a:r>
              <a:rPr sz="1800" b="0" dirty="0">
                <a:latin typeface="Carlito"/>
                <a:cs typeface="Carlito"/>
              </a:rPr>
              <a:t>it </a:t>
            </a:r>
            <a:r>
              <a:rPr sz="1800" b="0" spc="-5" dirty="0">
                <a:latin typeface="Carlito"/>
                <a:cs typeface="Carlito"/>
              </a:rPr>
              <a:t>right </a:t>
            </a:r>
            <a:r>
              <a:rPr sz="1800" b="0" dirty="0">
                <a:latin typeface="Carlito"/>
                <a:cs typeface="Carlito"/>
              </a:rPr>
              <a:t>for </a:t>
            </a:r>
            <a:r>
              <a:rPr sz="1800" b="0" spc="-5" dirty="0">
                <a:latin typeface="Carlito"/>
                <a:cs typeface="Carlito"/>
              </a:rPr>
              <a:t>the </a:t>
            </a:r>
            <a:r>
              <a:rPr sz="1800" b="0" dirty="0">
                <a:latin typeface="Carlito"/>
                <a:cs typeface="Carlito"/>
              </a:rPr>
              <a:t>US </a:t>
            </a:r>
            <a:r>
              <a:rPr sz="1800" b="0" spc="-5" dirty="0">
                <a:latin typeface="Carlito"/>
                <a:cs typeface="Carlito"/>
              </a:rPr>
              <a:t>government </a:t>
            </a:r>
            <a:r>
              <a:rPr sz="1800" b="0" dirty="0">
                <a:latin typeface="Carlito"/>
                <a:cs typeface="Carlito"/>
              </a:rPr>
              <a:t>to </a:t>
            </a:r>
            <a:r>
              <a:rPr sz="1800" b="0" spc="-5" dirty="0">
                <a:latin typeface="Carlito"/>
                <a:cs typeface="Carlito"/>
              </a:rPr>
              <a:t>demand </a:t>
            </a:r>
            <a:r>
              <a:rPr sz="1800" b="0" dirty="0">
                <a:latin typeface="Carlito"/>
                <a:cs typeface="Carlito"/>
              </a:rPr>
              <a:t>the </a:t>
            </a:r>
            <a:r>
              <a:rPr sz="1800" b="0" spc="-5" dirty="0">
                <a:latin typeface="Carlito"/>
                <a:cs typeface="Carlito"/>
              </a:rPr>
              <a:t>personal data of </a:t>
            </a:r>
            <a:r>
              <a:rPr sz="1800" b="0" dirty="0">
                <a:latin typeface="Carlito"/>
                <a:cs typeface="Carlito"/>
              </a:rPr>
              <a:t>all the </a:t>
            </a:r>
            <a:r>
              <a:rPr sz="1800" b="0" spc="-5" dirty="0">
                <a:latin typeface="Carlito"/>
                <a:cs typeface="Carlito"/>
              </a:rPr>
              <a:t>persons  it suspects of plotting </a:t>
            </a:r>
            <a:r>
              <a:rPr sz="1800" b="0" dirty="0">
                <a:latin typeface="Carlito"/>
                <a:cs typeface="Carlito"/>
              </a:rPr>
              <a:t>a </a:t>
            </a:r>
            <a:r>
              <a:rPr sz="1800" b="0" spc="-5" dirty="0">
                <a:latin typeface="Carlito"/>
                <a:cs typeface="Carlito"/>
              </a:rPr>
              <a:t>crime, without submitting</a:t>
            </a:r>
            <a:r>
              <a:rPr sz="1800" b="0" spc="30" dirty="0">
                <a:latin typeface="Carlito"/>
                <a:cs typeface="Carlito"/>
              </a:rPr>
              <a:t> </a:t>
            </a:r>
            <a:r>
              <a:rPr sz="1800" b="0" spc="-5" dirty="0">
                <a:latin typeface="Carlito"/>
                <a:cs typeface="Carlito"/>
              </a:rPr>
              <a:t>subpoena?</a:t>
            </a:r>
            <a:endParaRPr sz="1800">
              <a:latin typeface="Carlito"/>
              <a:cs typeface="Carlito"/>
            </a:endParaRPr>
          </a:p>
          <a:p>
            <a:pPr marL="484505" marR="729615" indent="-342900">
              <a:lnSpc>
                <a:spcPct val="105600"/>
              </a:lnSpc>
              <a:spcBef>
                <a:spcPts val="70"/>
              </a:spcBef>
              <a:buFont typeface="Arial"/>
              <a:buChar char="•"/>
              <a:tabLst>
                <a:tab pos="483870" algn="l"/>
                <a:tab pos="484505" algn="l"/>
              </a:tabLst>
            </a:pPr>
            <a:r>
              <a:rPr sz="1800" b="0" dirty="0">
                <a:latin typeface="Carlito"/>
                <a:cs typeface="Carlito"/>
              </a:rPr>
              <a:t>B) Was it </a:t>
            </a:r>
            <a:r>
              <a:rPr sz="1800" b="0" spc="-5" dirty="0">
                <a:latin typeface="Carlito"/>
                <a:cs typeface="Carlito"/>
              </a:rPr>
              <a:t>right </a:t>
            </a:r>
            <a:r>
              <a:rPr sz="1800" b="0" dirty="0">
                <a:latin typeface="Carlito"/>
                <a:cs typeface="Carlito"/>
              </a:rPr>
              <a:t>for </a:t>
            </a:r>
            <a:r>
              <a:rPr sz="1800" b="0" spc="-5" dirty="0">
                <a:latin typeface="Carlito"/>
                <a:cs typeface="Carlito"/>
              </a:rPr>
              <a:t>the </a:t>
            </a:r>
            <a:r>
              <a:rPr sz="1800" b="0" dirty="0">
                <a:latin typeface="Carlito"/>
                <a:cs typeface="Carlito"/>
              </a:rPr>
              <a:t>company to </a:t>
            </a:r>
            <a:r>
              <a:rPr sz="1800" b="0" spc="-5" dirty="0">
                <a:latin typeface="Carlito"/>
                <a:cs typeface="Carlito"/>
              </a:rPr>
              <a:t>refuse </a:t>
            </a:r>
            <a:r>
              <a:rPr sz="1800" b="0" dirty="0">
                <a:latin typeface="Carlito"/>
                <a:cs typeface="Carlito"/>
              </a:rPr>
              <a:t>to cooperate </a:t>
            </a:r>
            <a:r>
              <a:rPr sz="1800" b="0" spc="-5" dirty="0">
                <a:latin typeface="Carlito"/>
                <a:cs typeface="Carlito"/>
              </a:rPr>
              <a:t>with </a:t>
            </a:r>
            <a:r>
              <a:rPr sz="1800" b="0" dirty="0">
                <a:latin typeface="Carlito"/>
                <a:cs typeface="Carlito"/>
              </a:rPr>
              <a:t>the </a:t>
            </a:r>
            <a:r>
              <a:rPr sz="1800" b="0" spc="-5" dirty="0">
                <a:latin typeface="Carlito"/>
                <a:cs typeface="Carlito"/>
              </a:rPr>
              <a:t>demands </a:t>
            </a:r>
            <a:r>
              <a:rPr sz="1800" b="0" spc="-10" dirty="0">
                <a:latin typeface="Carlito"/>
                <a:cs typeface="Carlito"/>
              </a:rPr>
              <a:t>of </a:t>
            </a:r>
            <a:r>
              <a:rPr sz="1800" b="0" dirty="0">
                <a:latin typeface="Carlito"/>
                <a:cs typeface="Carlito"/>
              </a:rPr>
              <a:t>a  </a:t>
            </a:r>
            <a:r>
              <a:rPr sz="1800" b="0" spc="-5" dirty="0">
                <a:latin typeface="Carlito"/>
                <a:cs typeface="Carlito"/>
              </a:rPr>
              <a:t>legitimate </a:t>
            </a:r>
            <a:r>
              <a:rPr sz="1800" b="0" dirty="0">
                <a:latin typeface="Carlito"/>
                <a:cs typeface="Carlito"/>
              </a:rPr>
              <a:t>government?</a:t>
            </a:r>
            <a:endParaRPr sz="1800">
              <a:latin typeface="Carlito"/>
              <a:cs typeface="Carlito"/>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98195" y="703833"/>
            <a:ext cx="8646160" cy="5458460"/>
          </a:xfrm>
          <a:prstGeom prst="rect">
            <a:avLst/>
          </a:prstGeom>
        </p:spPr>
        <p:txBody>
          <a:bodyPr vert="horz" wrap="square" lIns="0" tIns="12700" rIns="0" bIns="0" rtlCol="0">
            <a:spAutoFit/>
          </a:bodyPr>
          <a:lstStyle/>
          <a:p>
            <a:pPr marL="554990" marR="930910" indent="-342900">
              <a:lnSpc>
                <a:spcPct val="105600"/>
              </a:lnSpc>
              <a:spcBef>
                <a:spcPts val="100"/>
              </a:spcBef>
              <a:buFont typeface="Arial"/>
              <a:buChar char="•"/>
              <a:tabLst>
                <a:tab pos="554990" algn="l"/>
                <a:tab pos="555625" algn="l"/>
              </a:tabLst>
            </a:pPr>
            <a:r>
              <a:rPr sz="1800" spc="-5" dirty="0">
                <a:latin typeface="Carlito"/>
                <a:cs typeface="Carlito"/>
              </a:rPr>
              <a:t>C) Do </a:t>
            </a:r>
            <a:r>
              <a:rPr sz="1800" dirty="0">
                <a:latin typeface="Carlito"/>
                <a:cs typeface="Carlito"/>
              </a:rPr>
              <a:t>you agree that the </a:t>
            </a:r>
            <a:r>
              <a:rPr sz="1800" spc="-5" dirty="0">
                <a:latin typeface="Carlito"/>
                <a:cs typeface="Carlito"/>
              </a:rPr>
              <a:t>company assisted the </a:t>
            </a:r>
            <a:r>
              <a:rPr sz="1800" dirty="0">
                <a:latin typeface="Carlito"/>
                <a:cs typeface="Carlito"/>
              </a:rPr>
              <a:t>criminals </a:t>
            </a:r>
            <a:r>
              <a:rPr sz="1800" spc="-5" dirty="0">
                <a:latin typeface="Carlito"/>
                <a:cs typeface="Carlito"/>
              </a:rPr>
              <a:t>by not providing </a:t>
            </a:r>
            <a:r>
              <a:rPr sz="1800" dirty="0">
                <a:latin typeface="Carlito"/>
                <a:cs typeface="Carlito"/>
              </a:rPr>
              <a:t>the  </a:t>
            </a:r>
            <a:r>
              <a:rPr sz="1800" spc="-5" dirty="0">
                <a:latin typeface="Carlito"/>
                <a:cs typeface="Carlito"/>
              </a:rPr>
              <a:t>personal data </a:t>
            </a:r>
            <a:r>
              <a:rPr sz="1800" dirty="0">
                <a:latin typeface="Carlito"/>
                <a:cs typeface="Carlito"/>
              </a:rPr>
              <a:t>to the US</a:t>
            </a:r>
            <a:r>
              <a:rPr sz="1800" spc="5" dirty="0">
                <a:latin typeface="Carlito"/>
                <a:cs typeface="Carlito"/>
              </a:rPr>
              <a:t> </a:t>
            </a:r>
            <a:r>
              <a:rPr sz="1800" spc="-5" dirty="0">
                <a:latin typeface="Carlito"/>
                <a:cs typeface="Carlito"/>
              </a:rPr>
              <a:t>government?</a:t>
            </a:r>
            <a:endParaRPr sz="1800">
              <a:latin typeface="Carlito"/>
              <a:cs typeface="Carlito"/>
            </a:endParaRPr>
          </a:p>
          <a:p>
            <a:pPr marL="554990" indent="-343535">
              <a:lnSpc>
                <a:spcPct val="100000"/>
              </a:lnSpc>
              <a:spcBef>
                <a:spcPts val="190"/>
              </a:spcBef>
              <a:buFont typeface="Arial"/>
              <a:buChar char="•"/>
              <a:tabLst>
                <a:tab pos="554990" algn="l"/>
                <a:tab pos="555625" algn="l"/>
              </a:tabLst>
            </a:pPr>
            <a:r>
              <a:rPr sz="1800" spc="-5" dirty="0">
                <a:latin typeface="Carlito"/>
                <a:cs typeface="Carlito"/>
              </a:rPr>
              <a:t>D) Should </a:t>
            </a:r>
            <a:r>
              <a:rPr sz="1800" dirty="0">
                <a:latin typeface="Carlito"/>
                <a:cs typeface="Carlito"/>
              </a:rPr>
              <a:t>the company </a:t>
            </a:r>
            <a:r>
              <a:rPr sz="1800" spc="-5" dirty="0">
                <a:latin typeface="Carlito"/>
                <a:cs typeface="Carlito"/>
              </a:rPr>
              <a:t>assume responsibility for </a:t>
            </a:r>
            <a:r>
              <a:rPr sz="1800" dirty="0">
                <a:latin typeface="Carlito"/>
                <a:cs typeface="Carlito"/>
              </a:rPr>
              <a:t>the </a:t>
            </a:r>
            <a:r>
              <a:rPr sz="1800" spc="-5" dirty="0">
                <a:latin typeface="Carlito"/>
                <a:cs typeface="Carlito"/>
              </a:rPr>
              <a:t>crime?</a:t>
            </a:r>
            <a:endParaRPr sz="1800">
              <a:latin typeface="Carlito"/>
              <a:cs typeface="Carlito"/>
            </a:endParaRPr>
          </a:p>
          <a:p>
            <a:pPr marL="554990" marR="219075" indent="-342900">
              <a:lnSpc>
                <a:spcPct val="105100"/>
              </a:lnSpc>
              <a:spcBef>
                <a:spcPts val="95"/>
              </a:spcBef>
              <a:buFont typeface="Arial"/>
              <a:buChar char="•"/>
              <a:tabLst>
                <a:tab pos="554990" algn="l"/>
                <a:tab pos="555625" algn="l"/>
              </a:tabLst>
            </a:pPr>
            <a:r>
              <a:rPr sz="1800" spc="-5" dirty="0">
                <a:latin typeface="Carlito"/>
                <a:cs typeface="Carlito"/>
              </a:rPr>
              <a:t>E) Since one of </a:t>
            </a:r>
            <a:r>
              <a:rPr sz="1800" dirty="0">
                <a:latin typeface="Carlito"/>
                <a:cs typeface="Carlito"/>
              </a:rPr>
              <a:t>the </a:t>
            </a:r>
            <a:r>
              <a:rPr sz="1800" spc="-5" dirty="0">
                <a:latin typeface="Carlito"/>
                <a:cs typeface="Carlito"/>
              </a:rPr>
              <a:t>seven suspects </a:t>
            </a:r>
            <a:r>
              <a:rPr sz="1800" dirty="0">
                <a:latin typeface="Carlito"/>
                <a:cs typeface="Carlito"/>
              </a:rPr>
              <a:t>was </a:t>
            </a:r>
            <a:r>
              <a:rPr sz="1800" spc="-5" dirty="0">
                <a:latin typeface="Carlito"/>
                <a:cs typeface="Carlito"/>
              </a:rPr>
              <a:t>found </a:t>
            </a:r>
            <a:r>
              <a:rPr sz="1800" dirty="0">
                <a:latin typeface="Carlito"/>
                <a:cs typeface="Carlito"/>
              </a:rPr>
              <a:t>to </a:t>
            </a:r>
            <a:r>
              <a:rPr sz="1800" spc="-5" dirty="0">
                <a:latin typeface="Carlito"/>
                <a:cs typeface="Carlito"/>
              </a:rPr>
              <a:t>be involved </a:t>
            </a:r>
            <a:r>
              <a:rPr sz="1800" dirty="0">
                <a:latin typeface="Carlito"/>
                <a:cs typeface="Carlito"/>
              </a:rPr>
              <a:t>in </a:t>
            </a:r>
            <a:r>
              <a:rPr sz="1800" spc="-5" dirty="0">
                <a:latin typeface="Carlito"/>
                <a:cs typeface="Carlito"/>
              </a:rPr>
              <a:t>the crime, do </a:t>
            </a:r>
            <a:r>
              <a:rPr sz="1800" dirty="0">
                <a:latin typeface="Carlito"/>
                <a:cs typeface="Carlito"/>
              </a:rPr>
              <a:t>you  </a:t>
            </a:r>
            <a:r>
              <a:rPr sz="1800" spc="-5" dirty="0">
                <a:latin typeface="Carlito"/>
                <a:cs typeface="Carlito"/>
              </a:rPr>
              <a:t>consider the demand of </a:t>
            </a:r>
            <a:r>
              <a:rPr sz="1800" dirty="0">
                <a:latin typeface="Carlito"/>
                <a:cs typeface="Carlito"/>
              </a:rPr>
              <a:t>the US government to </a:t>
            </a:r>
            <a:r>
              <a:rPr sz="1800" spc="-5" dirty="0">
                <a:latin typeface="Carlito"/>
                <a:cs typeface="Carlito"/>
              </a:rPr>
              <a:t>provide personal data of </a:t>
            </a:r>
            <a:r>
              <a:rPr sz="1800" dirty="0">
                <a:latin typeface="Carlito"/>
                <a:cs typeface="Carlito"/>
              </a:rPr>
              <a:t>all the </a:t>
            </a:r>
            <a:r>
              <a:rPr sz="1800" spc="-5" dirty="0">
                <a:latin typeface="Carlito"/>
                <a:cs typeface="Carlito"/>
              </a:rPr>
              <a:t>seven  </a:t>
            </a:r>
            <a:r>
              <a:rPr sz="1800" dirty="0">
                <a:latin typeface="Carlito"/>
                <a:cs typeface="Carlito"/>
              </a:rPr>
              <a:t>suspects</a:t>
            </a:r>
            <a:r>
              <a:rPr sz="1800" spc="-5" dirty="0">
                <a:latin typeface="Carlito"/>
                <a:cs typeface="Carlito"/>
              </a:rPr>
              <a:t> justified?</a:t>
            </a:r>
            <a:endParaRPr sz="1800">
              <a:latin typeface="Carlito"/>
              <a:cs typeface="Carlito"/>
            </a:endParaRPr>
          </a:p>
          <a:p>
            <a:pPr marL="554990" marR="398145" indent="-342900">
              <a:lnSpc>
                <a:spcPct val="105000"/>
              </a:lnSpc>
              <a:spcBef>
                <a:spcPts val="95"/>
              </a:spcBef>
              <a:buFont typeface="Arial"/>
              <a:buChar char="•"/>
              <a:tabLst>
                <a:tab pos="554990" algn="l"/>
                <a:tab pos="555625" algn="l"/>
              </a:tabLst>
            </a:pPr>
            <a:r>
              <a:rPr sz="1800" spc="-5" dirty="0">
                <a:latin typeface="Carlito"/>
                <a:cs typeface="Carlito"/>
              </a:rPr>
              <a:t>F) Do </a:t>
            </a:r>
            <a:r>
              <a:rPr sz="1800" dirty="0">
                <a:latin typeface="Carlito"/>
                <a:cs typeface="Carlito"/>
              </a:rPr>
              <a:t>you consider the </a:t>
            </a:r>
            <a:r>
              <a:rPr sz="1800" spc="-5" dirty="0">
                <a:latin typeface="Carlito"/>
                <a:cs typeface="Carlito"/>
              </a:rPr>
              <a:t>European </a:t>
            </a:r>
            <a:r>
              <a:rPr sz="1800" dirty="0">
                <a:latin typeface="Carlito"/>
                <a:cs typeface="Carlito"/>
              </a:rPr>
              <a:t>and US </a:t>
            </a:r>
            <a:r>
              <a:rPr sz="1800" spc="-5" dirty="0">
                <a:latin typeface="Carlito"/>
                <a:cs typeface="Carlito"/>
              </a:rPr>
              <a:t>laws prohibiting disclosure of private data  </a:t>
            </a:r>
            <a:r>
              <a:rPr sz="1800" dirty="0">
                <a:latin typeface="Carlito"/>
                <a:cs typeface="Carlito"/>
              </a:rPr>
              <a:t>to a </a:t>
            </a:r>
            <a:r>
              <a:rPr sz="1800" spc="-5" dirty="0">
                <a:latin typeface="Carlito"/>
                <a:cs typeface="Carlito"/>
              </a:rPr>
              <a:t>legitimate </a:t>
            </a:r>
            <a:r>
              <a:rPr sz="1800" dirty="0">
                <a:latin typeface="Carlito"/>
                <a:cs typeface="Carlito"/>
              </a:rPr>
              <a:t>government </a:t>
            </a:r>
            <a:r>
              <a:rPr sz="1800" spc="-5" dirty="0">
                <a:latin typeface="Carlito"/>
                <a:cs typeface="Carlito"/>
              </a:rPr>
              <a:t>without </a:t>
            </a:r>
            <a:r>
              <a:rPr sz="1800" dirty="0">
                <a:latin typeface="Carlito"/>
                <a:cs typeface="Carlito"/>
              </a:rPr>
              <a:t>a court </a:t>
            </a:r>
            <a:r>
              <a:rPr sz="1800" spc="-5" dirty="0">
                <a:latin typeface="Carlito"/>
                <a:cs typeface="Carlito"/>
              </a:rPr>
              <a:t>subpoena needs </a:t>
            </a:r>
            <a:r>
              <a:rPr sz="1800" dirty="0">
                <a:latin typeface="Carlito"/>
                <a:cs typeface="Carlito"/>
              </a:rPr>
              <a:t>to </a:t>
            </a:r>
            <a:r>
              <a:rPr sz="1800" spc="-10" dirty="0">
                <a:latin typeface="Carlito"/>
                <a:cs typeface="Carlito"/>
              </a:rPr>
              <a:t>be</a:t>
            </a:r>
            <a:r>
              <a:rPr sz="1800" spc="15" dirty="0">
                <a:latin typeface="Carlito"/>
                <a:cs typeface="Carlito"/>
              </a:rPr>
              <a:t> </a:t>
            </a:r>
            <a:r>
              <a:rPr sz="1800" spc="-5" dirty="0">
                <a:latin typeface="Carlito"/>
                <a:cs typeface="Carlito"/>
              </a:rPr>
              <a:t>amended?</a:t>
            </a:r>
            <a:endParaRPr sz="1800">
              <a:latin typeface="Carlito"/>
              <a:cs typeface="Carlito"/>
            </a:endParaRPr>
          </a:p>
          <a:p>
            <a:pPr marL="554990" marR="838200" indent="-342900">
              <a:lnSpc>
                <a:spcPct val="105100"/>
              </a:lnSpc>
              <a:spcBef>
                <a:spcPts val="95"/>
              </a:spcBef>
              <a:buFont typeface="Arial"/>
              <a:buChar char="•"/>
              <a:tabLst>
                <a:tab pos="554990" algn="l"/>
                <a:tab pos="555625" algn="l"/>
              </a:tabLst>
            </a:pPr>
            <a:r>
              <a:rPr sz="1800" dirty="0">
                <a:latin typeface="Carlito"/>
                <a:cs typeface="Carlito"/>
              </a:rPr>
              <a:t>G) </a:t>
            </a:r>
            <a:r>
              <a:rPr sz="1800" spc="-5" dirty="0">
                <a:latin typeface="Carlito"/>
                <a:cs typeface="Carlito"/>
              </a:rPr>
              <a:t>Do </a:t>
            </a:r>
            <a:r>
              <a:rPr sz="1800" dirty="0">
                <a:latin typeface="Carlito"/>
                <a:cs typeface="Carlito"/>
              </a:rPr>
              <a:t>you consider </a:t>
            </a:r>
            <a:r>
              <a:rPr sz="1800" spc="-5" dirty="0">
                <a:latin typeface="Carlito"/>
                <a:cs typeface="Carlito"/>
              </a:rPr>
              <a:t>the company liable </a:t>
            </a:r>
            <a:r>
              <a:rPr sz="1800" dirty="0">
                <a:latin typeface="Carlito"/>
                <a:cs typeface="Carlito"/>
              </a:rPr>
              <a:t>for </a:t>
            </a:r>
            <a:r>
              <a:rPr sz="1800" spc="-5" dirty="0">
                <a:latin typeface="Carlito"/>
                <a:cs typeface="Carlito"/>
              </a:rPr>
              <a:t>the breach of </a:t>
            </a:r>
            <a:r>
              <a:rPr sz="1800" dirty="0">
                <a:latin typeface="Carlito"/>
                <a:cs typeface="Carlito"/>
              </a:rPr>
              <a:t>the </a:t>
            </a:r>
            <a:r>
              <a:rPr sz="1800" spc="-5" dirty="0">
                <a:latin typeface="Carlito"/>
                <a:cs typeface="Carlito"/>
              </a:rPr>
              <a:t>right </a:t>
            </a:r>
            <a:r>
              <a:rPr sz="1800" dirty="0">
                <a:latin typeface="Carlito"/>
                <a:cs typeface="Carlito"/>
              </a:rPr>
              <a:t>to </a:t>
            </a:r>
            <a:r>
              <a:rPr sz="1800" spc="-5" dirty="0">
                <a:latin typeface="Carlito"/>
                <a:cs typeface="Carlito"/>
              </a:rPr>
              <a:t>life of </a:t>
            </a:r>
            <a:r>
              <a:rPr sz="1800" dirty="0">
                <a:latin typeface="Carlito"/>
                <a:cs typeface="Carlito"/>
              </a:rPr>
              <a:t>the  </a:t>
            </a:r>
            <a:r>
              <a:rPr sz="1800" spc="-5" dirty="0">
                <a:latin typeface="Carlito"/>
                <a:cs typeface="Carlito"/>
              </a:rPr>
              <a:t>person </a:t>
            </a:r>
            <a:r>
              <a:rPr sz="1800" dirty="0">
                <a:latin typeface="Carlito"/>
                <a:cs typeface="Carlito"/>
              </a:rPr>
              <a:t>who </a:t>
            </a:r>
            <a:r>
              <a:rPr sz="1800" spc="-5" dirty="0">
                <a:latin typeface="Carlito"/>
                <a:cs typeface="Carlito"/>
              </a:rPr>
              <a:t>died </a:t>
            </a:r>
            <a:r>
              <a:rPr sz="1800" dirty="0">
                <a:latin typeface="Carlito"/>
                <a:cs typeface="Carlito"/>
              </a:rPr>
              <a:t>in the </a:t>
            </a:r>
            <a:r>
              <a:rPr sz="1800" spc="-5" dirty="0">
                <a:latin typeface="Carlito"/>
                <a:cs typeface="Carlito"/>
              </a:rPr>
              <a:t>incident?</a:t>
            </a:r>
            <a:endParaRPr sz="1800">
              <a:latin typeface="Carlito"/>
              <a:cs typeface="Carlito"/>
            </a:endParaRPr>
          </a:p>
          <a:p>
            <a:pPr marL="370840">
              <a:lnSpc>
                <a:spcPct val="100000"/>
              </a:lnSpc>
              <a:spcBef>
                <a:spcPts val="150"/>
              </a:spcBef>
              <a:tabLst>
                <a:tab pos="1266825" algn="l"/>
              </a:tabLst>
            </a:pPr>
            <a:r>
              <a:rPr sz="2800" b="1" spc="-5" dirty="0">
                <a:latin typeface="Carlito"/>
                <a:cs typeface="Carlito"/>
              </a:rPr>
              <a:t>6.3	Industrialization and Environmental protection</a:t>
            </a:r>
            <a:endParaRPr sz="2800">
              <a:latin typeface="Carlito"/>
              <a:cs typeface="Carlito"/>
            </a:endParaRPr>
          </a:p>
          <a:p>
            <a:pPr marL="18415" marR="5080" indent="-6350">
              <a:lnSpc>
                <a:spcPct val="105100"/>
              </a:lnSpc>
              <a:spcBef>
                <a:spcPts val="290"/>
              </a:spcBef>
            </a:pPr>
            <a:r>
              <a:rPr sz="1800" spc="-5" dirty="0">
                <a:latin typeface="Carlito"/>
                <a:cs typeface="Carlito"/>
              </a:rPr>
              <a:t>The Environment Protection </a:t>
            </a:r>
            <a:r>
              <a:rPr sz="1800" dirty="0">
                <a:latin typeface="Carlito"/>
                <a:cs typeface="Carlito"/>
              </a:rPr>
              <a:t>Act </a:t>
            </a:r>
            <a:r>
              <a:rPr sz="1800" spc="-5" dirty="0">
                <a:latin typeface="Carlito"/>
                <a:cs typeface="Carlito"/>
              </a:rPr>
              <a:t>compliance monitoring </a:t>
            </a:r>
            <a:r>
              <a:rPr sz="1800" dirty="0">
                <a:latin typeface="Carlito"/>
                <a:cs typeface="Carlito"/>
              </a:rPr>
              <a:t>team is </a:t>
            </a:r>
            <a:r>
              <a:rPr sz="1800" spc="-5" dirty="0">
                <a:latin typeface="Carlito"/>
                <a:cs typeface="Carlito"/>
              </a:rPr>
              <a:t>about </a:t>
            </a:r>
            <a:r>
              <a:rPr sz="1800" dirty="0">
                <a:latin typeface="Carlito"/>
                <a:cs typeface="Carlito"/>
              </a:rPr>
              <a:t>to visit a major  </a:t>
            </a:r>
            <a:r>
              <a:rPr sz="1800" spc="-5" dirty="0">
                <a:latin typeface="Carlito"/>
                <a:cs typeface="Carlito"/>
              </a:rPr>
              <a:t>electronics industry, which </a:t>
            </a:r>
            <a:r>
              <a:rPr sz="1800" dirty="0">
                <a:latin typeface="Carlito"/>
                <a:cs typeface="Carlito"/>
              </a:rPr>
              <a:t>was </a:t>
            </a:r>
            <a:r>
              <a:rPr sz="1800" spc="-5" dirty="0">
                <a:latin typeface="Carlito"/>
                <a:cs typeface="Carlito"/>
              </a:rPr>
              <a:t>accused of dumping its </a:t>
            </a:r>
            <a:r>
              <a:rPr sz="1800" dirty="0">
                <a:latin typeface="Carlito"/>
                <a:cs typeface="Carlito"/>
              </a:rPr>
              <a:t>lead </a:t>
            </a:r>
            <a:r>
              <a:rPr sz="1800" spc="-5" dirty="0">
                <a:latin typeface="Carlito"/>
                <a:cs typeface="Carlito"/>
              </a:rPr>
              <a:t>based </a:t>
            </a:r>
            <a:r>
              <a:rPr sz="1800" dirty="0">
                <a:latin typeface="Carlito"/>
                <a:cs typeface="Carlito"/>
              </a:rPr>
              <a:t>hazardous </a:t>
            </a:r>
            <a:r>
              <a:rPr sz="1800" spc="-5" dirty="0">
                <a:latin typeface="Carlito"/>
                <a:cs typeface="Carlito"/>
              </a:rPr>
              <a:t>materials </a:t>
            </a:r>
            <a:r>
              <a:rPr sz="1800" dirty="0">
                <a:latin typeface="Carlito"/>
                <a:cs typeface="Carlito"/>
              </a:rPr>
              <a:t>in a  </a:t>
            </a:r>
            <a:r>
              <a:rPr sz="1800" spc="-5" dirty="0">
                <a:latin typeface="Carlito"/>
                <a:cs typeface="Carlito"/>
              </a:rPr>
              <a:t>dug well which contaminated </a:t>
            </a:r>
            <a:r>
              <a:rPr sz="1800" dirty="0">
                <a:latin typeface="Carlito"/>
                <a:cs typeface="Carlito"/>
              </a:rPr>
              <a:t>the </a:t>
            </a:r>
            <a:r>
              <a:rPr sz="1800" spc="-5" dirty="0">
                <a:latin typeface="Carlito"/>
                <a:cs typeface="Carlito"/>
              </a:rPr>
              <a:t>groundwater </a:t>
            </a:r>
            <a:r>
              <a:rPr sz="1800" spc="-10" dirty="0">
                <a:latin typeface="Carlito"/>
                <a:cs typeface="Carlito"/>
              </a:rPr>
              <a:t>and </a:t>
            </a:r>
            <a:r>
              <a:rPr sz="1800" spc="-5" dirty="0">
                <a:latin typeface="Carlito"/>
                <a:cs typeface="Carlito"/>
              </a:rPr>
              <a:t>posed health hazard </a:t>
            </a:r>
            <a:r>
              <a:rPr sz="1800" dirty="0">
                <a:latin typeface="Carlito"/>
                <a:cs typeface="Carlito"/>
              </a:rPr>
              <a:t>to the </a:t>
            </a:r>
            <a:r>
              <a:rPr sz="1800" spc="-5" dirty="0">
                <a:latin typeface="Carlito"/>
                <a:cs typeface="Carlito"/>
              </a:rPr>
              <a:t>local  </a:t>
            </a:r>
            <a:r>
              <a:rPr sz="1800" dirty="0">
                <a:latin typeface="Carlito"/>
                <a:cs typeface="Carlito"/>
              </a:rPr>
              <a:t>residents. </a:t>
            </a:r>
            <a:r>
              <a:rPr sz="1800" spc="-5" dirty="0">
                <a:latin typeface="Carlito"/>
                <a:cs typeface="Carlito"/>
              </a:rPr>
              <a:t>The </a:t>
            </a:r>
            <a:r>
              <a:rPr sz="1800" dirty="0">
                <a:latin typeface="Carlito"/>
                <a:cs typeface="Carlito"/>
              </a:rPr>
              <a:t>manager </a:t>
            </a:r>
            <a:r>
              <a:rPr sz="1800" spc="-5" dirty="0">
                <a:latin typeface="Carlito"/>
                <a:cs typeface="Carlito"/>
              </a:rPr>
              <a:t>of the industry </a:t>
            </a:r>
            <a:r>
              <a:rPr sz="1800" dirty="0">
                <a:latin typeface="Carlito"/>
                <a:cs typeface="Carlito"/>
              </a:rPr>
              <a:t>asked </a:t>
            </a:r>
            <a:r>
              <a:rPr sz="1800" spc="-5" dirty="0">
                <a:latin typeface="Carlito"/>
                <a:cs typeface="Carlito"/>
              </a:rPr>
              <a:t>the </a:t>
            </a:r>
            <a:r>
              <a:rPr sz="1800" dirty="0">
                <a:latin typeface="Carlito"/>
                <a:cs typeface="Carlito"/>
              </a:rPr>
              <a:t>MIS </a:t>
            </a:r>
            <a:r>
              <a:rPr sz="1800" spc="-5" dirty="0">
                <a:latin typeface="Carlito"/>
                <a:cs typeface="Carlito"/>
              </a:rPr>
              <a:t>officer </a:t>
            </a:r>
            <a:r>
              <a:rPr sz="1800" dirty="0">
                <a:latin typeface="Carlito"/>
                <a:cs typeface="Carlito"/>
              </a:rPr>
              <a:t>to change </a:t>
            </a:r>
            <a:r>
              <a:rPr sz="1800" spc="-5" dirty="0">
                <a:latin typeface="Carlito"/>
                <a:cs typeface="Carlito"/>
              </a:rPr>
              <a:t>the </a:t>
            </a:r>
            <a:r>
              <a:rPr sz="1800" dirty="0">
                <a:latin typeface="Carlito"/>
                <a:cs typeface="Carlito"/>
              </a:rPr>
              <a:t>data </a:t>
            </a:r>
            <a:r>
              <a:rPr sz="1800" spc="-10" dirty="0">
                <a:latin typeface="Carlito"/>
                <a:cs typeface="Carlito"/>
              </a:rPr>
              <a:t>in </a:t>
            </a:r>
            <a:r>
              <a:rPr sz="1800" dirty="0">
                <a:latin typeface="Carlito"/>
                <a:cs typeface="Carlito"/>
              </a:rPr>
              <a:t>its </a:t>
            </a:r>
            <a:r>
              <a:rPr sz="1800" spc="-5" dirty="0">
                <a:latin typeface="Carlito"/>
                <a:cs typeface="Carlito"/>
              </a:rPr>
              <a:t>system  </a:t>
            </a:r>
            <a:r>
              <a:rPr sz="1800" dirty="0">
                <a:latin typeface="Carlito"/>
                <a:cs typeface="Carlito"/>
              </a:rPr>
              <a:t>to </a:t>
            </a:r>
            <a:r>
              <a:rPr sz="1800" spc="-5" dirty="0">
                <a:latin typeface="Carlito"/>
                <a:cs typeface="Carlito"/>
              </a:rPr>
              <a:t>show </a:t>
            </a:r>
            <a:r>
              <a:rPr sz="1800" dirty="0">
                <a:latin typeface="Carlito"/>
                <a:cs typeface="Carlito"/>
              </a:rPr>
              <a:t>that it is </a:t>
            </a:r>
            <a:r>
              <a:rPr sz="1800" spc="-5" dirty="0">
                <a:latin typeface="Carlito"/>
                <a:cs typeface="Carlito"/>
              </a:rPr>
              <a:t>complying with </a:t>
            </a:r>
            <a:r>
              <a:rPr sz="1800" dirty="0">
                <a:latin typeface="Carlito"/>
                <a:cs typeface="Carlito"/>
              </a:rPr>
              <a:t>all the </a:t>
            </a:r>
            <a:r>
              <a:rPr sz="1800" spc="-5" dirty="0">
                <a:latin typeface="Carlito"/>
                <a:cs typeface="Carlito"/>
              </a:rPr>
              <a:t>existing laws of </a:t>
            </a:r>
            <a:r>
              <a:rPr sz="1800" dirty="0">
                <a:latin typeface="Carlito"/>
                <a:cs typeface="Carlito"/>
              </a:rPr>
              <a:t>hazardous waste </a:t>
            </a:r>
            <a:r>
              <a:rPr sz="1800" spc="-5" dirty="0">
                <a:latin typeface="Carlito"/>
                <a:cs typeface="Carlito"/>
              </a:rPr>
              <a:t>dump. The </a:t>
            </a:r>
            <a:r>
              <a:rPr sz="1800" dirty="0">
                <a:latin typeface="Carlito"/>
                <a:cs typeface="Carlito"/>
              </a:rPr>
              <a:t>MIS  </a:t>
            </a:r>
            <a:r>
              <a:rPr sz="1800" spc="-5" dirty="0">
                <a:latin typeface="Carlito"/>
                <a:cs typeface="Carlito"/>
              </a:rPr>
              <a:t>officer refused, saying </a:t>
            </a:r>
            <a:r>
              <a:rPr sz="1800" dirty="0">
                <a:latin typeface="Carlito"/>
                <a:cs typeface="Carlito"/>
              </a:rPr>
              <a:t>that the </a:t>
            </a:r>
            <a:r>
              <a:rPr sz="1800" spc="-5" dirty="0">
                <a:latin typeface="Carlito"/>
                <a:cs typeface="Carlito"/>
              </a:rPr>
              <a:t>data </a:t>
            </a:r>
            <a:r>
              <a:rPr sz="1800" dirty="0">
                <a:latin typeface="Carlito"/>
                <a:cs typeface="Carlito"/>
              </a:rPr>
              <a:t>is </a:t>
            </a:r>
            <a:r>
              <a:rPr sz="1800" spc="-5" dirty="0">
                <a:latin typeface="Carlito"/>
                <a:cs typeface="Carlito"/>
              </a:rPr>
              <a:t>available </a:t>
            </a:r>
            <a:r>
              <a:rPr sz="1800" dirty="0">
                <a:latin typeface="Carlito"/>
                <a:cs typeface="Carlito"/>
              </a:rPr>
              <a:t>in many </a:t>
            </a:r>
            <a:r>
              <a:rPr sz="1800" spc="-5" dirty="0">
                <a:latin typeface="Carlito"/>
                <a:cs typeface="Carlito"/>
              </a:rPr>
              <a:t>locations within </a:t>
            </a:r>
            <a:r>
              <a:rPr sz="1800" dirty="0">
                <a:latin typeface="Carlito"/>
                <a:cs typeface="Carlito"/>
              </a:rPr>
              <a:t>the system,  </a:t>
            </a:r>
            <a:r>
              <a:rPr sz="1800" spc="-5" dirty="0">
                <a:latin typeface="Carlito"/>
                <a:cs typeface="Carlito"/>
              </a:rPr>
              <a:t>someone </a:t>
            </a:r>
            <a:r>
              <a:rPr sz="1800" dirty="0">
                <a:latin typeface="Carlito"/>
                <a:cs typeface="Carlito"/>
              </a:rPr>
              <a:t>else </a:t>
            </a:r>
            <a:r>
              <a:rPr sz="1800" spc="-5" dirty="0">
                <a:latin typeface="Carlito"/>
                <a:cs typeface="Carlito"/>
              </a:rPr>
              <a:t>may </a:t>
            </a:r>
            <a:r>
              <a:rPr sz="1800" dirty="0">
                <a:latin typeface="Carlito"/>
                <a:cs typeface="Carlito"/>
              </a:rPr>
              <a:t>have </a:t>
            </a:r>
            <a:r>
              <a:rPr sz="1800" spc="-5" dirty="0">
                <a:latin typeface="Carlito"/>
                <a:cs typeface="Carlito"/>
              </a:rPr>
              <a:t>downloaded </a:t>
            </a:r>
            <a:r>
              <a:rPr sz="1800" dirty="0">
                <a:latin typeface="Carlito"/>
                <a:cs typeface="Carlito"/>
              </a:rPr>
              <a:t>the </a:t>
            </a:r>
            <a:r>
              <a:rPr sz="1800" spc="-5" dirty="0">
                <a:latin typeface="Carlito"/>
                <a:cs typeface="Carlito"/>
              </a:rPr>
              <a:t>data which </a:t>
            </a:r>
            <a:r>
              <a:rPr sz="1800" dirty="0">
                <a:latin typeface="Carlito"/>
                <a:cs typeface="Carlito"/>
              </a:rPr>
              <a:t>may </a:t>
            </a:r>
            <a:r>
              <a:rPr sz="1800" spc="-5" dirty="0">
                <a:latin typeface="Carlito"/>
                <a:cs typeface="Carlito"/>
              </a:rPr>
              <a:t>eventually </a:t>
            </a:r>
            <a:r>
              <a:rPr sz="1800" dirty="0">
                <a:latin typeface="Carlito"/>
                <a:cs typeface="Carlito"/>
              </a:rPr>
              <a:t>get in the </a:t>
            </a:r>
            <a:r>
              <a:rPr sz="1800" spc="-5" dirty="0">
                <a:latin typeface="Carlito"/>
                <a:cs typeface="Carlito"/>
              </a:rPr>
              <a:t>hands of</a:t>
            </a:r>
            <a:r>
              <a:rPr sz="1800" spc="-35" dirty="0">
                <a:latin typeface="Carlito"/>
                <a:cs typeface="Carlito"/>
              </a:rPr>
              <a:t> </a:t>
            </a:r>
            <a:r>
              <a:rPr sz="1800" dirty="0">
                <a:latin typeface="Carlito"/>
                <a:cs typeface="Carlito"/>
              </a:rPr>
              <a:t>the</a:t>
            </a:r>
            <a:endParaRPr sz="1800">
              <a:latin typeface="Carlito"/>
              <a:cs typeface="Carlito"/>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04291" y="703833"/>
            <a:ext cx="8732520" cy="5368925"/>
          </a:xfrm>
          <a:prstGeom prst="rect">
            <a:avLst/>
          </a:prstGeom>
        </p:spPr>
        <p:txBody>
          <a:bodyPr vert="horz" wrap="square" lIns="0" tIns="12700" rIns="0" bIns="0" rtlCol="0">
            <a:spAutoFit/>
          </a:bodyPr>
          <a:lstStyle/>
          <a:p>
            <a:pPr marL="12700" marR="67945">
              <a:lnSpc>
                <a:spcPct val="105600"/>
              </a:lnSpc>
              <a:spcBef>
                <a:spcPts val="100"/>
              </a:spcBef>
            </a:pPr>
            <a:r>
              <a:rPr sz="1800" spc="-5" dirty="0">
                <a:latin typeface="Carlito"/>
                <a:cs typeface="Carlito"/>
              </a:rPr>
              <a:t>monitoring </a:t>
            </a:r>
            <a:r>
              <a:rPr sz="1800" dirty="0">
                <a:latin typeface="Carlito"/>
                <a:cs typeface="Carlito"/>
              </a:rPr>
              <a:t>team, and that </a:t>
            </a:r>
            <a:r>
              <a:rPr sz="1800" spc="-5" dirty="0">
                <a:latin typeface="Carlito"/>
                <a:cs typeface="Carlito"/>
              </a:rPr>
              <a:t>it is unethical to </a:t>
            </a:r>
            <a:r>
              <a:rPr sz="1800" dirty="0">
                <a:latin typeface="Carlito"/>
                <a:cs typeface="Carlito"/>
              </a:rPr>
              <a:t>change the </a:t>
            </a:r>
            <a:r>
              <a:rPr sz="1800" spc="-5" dirty="0">
                <a:latin typeface="Carlito"/>
                <a:cs typeface="Carlito"/>
              </a:rPr>
              <a:t>data. </a:t>
            </a:r>
            <a:r>
              <a:rPr sz="1800" dirty="0">
                <a:latin typeface="Carlito"/>
                <a:cs typeface="Carlito"/>
              </a:rPr>
              <a:t>When the MIS </a:t>
            </a:r>
            <a:r>
              <a:rPr sz="1800" spc="-5" dirty="0">
                <a:latin typeface="Carlito"/>
                <a:cs typeface="Carlito"/>
              </a:rPr>
              <a:t>officer </a:t>
            </a:r>
            <a:r>
              <a:rPr sz="1800" dirty="0">
                <a:latin typeface="Carlito"/>
                <a:cs typeface="Carlito"/>
              </a:rPr>
              <a:t>was </a:t>
            </a:r>
            <a:r>
              <a:rPr sz="1800" spc="5" dirty="0">
                <a:latin typeface="Carlito"/>
                <a:cs typeface="Carlito"/>
              </a:rPr>
              <a:t>asked  </a:t>
            </a:r>
            <a:r>
              <a:rPr sz="1800" dirty="0">
                <a:latin typeface="Carlito"/>
                <a:cs typeface="Carlito"/>
              </a:rPr>
              <a:t>again to </a:t>
            </a:r>
            <a:r>
              <a:rPr sz="1800" spc="-5" dirty="0">
                <a:latin typeface="Carlito"/>
                <a:cs typeface="Carlito"/>
              </a:rPr>
              <a:t>do </a:t>
            </a:r>
            <a:r>
              <a:rPr sz="1800" dirty="0">
                <a:latin typeface="Carlito"/>
                <a:cs typeface="Carlito"/>
              </a:rPr>
              <a:t>the </a:t>
            </a:r>
            <a:r>
              <a:rPr sz="1800" spc="-5" dirty="0">
                <a:latin typeface="Carlito"/>
                <a:cs typeface="Carlito"/>
              </a:rPr>
              <a:t>same act, he demanded </a:t>
            </a:r>
            <a:r>
              <a:rPr sz="1800" dirty="0">
                <a:latin typeface="Carlito"/>
                <a:cs typeface="Carlito"/>
              </a:rPr>
              <a:t>the </a:t>
            </a:r>
            <a:r>
              <a:rPr sz="1800" spc="-5" dirty="0">
                <a:latin typeface="Carlito"/>
                <a:cs typeface="Carlito"/>
              </a:rPr>
              <a:t>order in written form. The manager</a:t>
            </a:r>
            <a:r>
              <a:rPr sz="1800" spc="70" dirty="0">
                <a:latin typeface="Carlito"/>
                <a:cs typeface="Carlito"/>
              </a:rPr>
              <a:t> </a:t>
            </a:r>
            <a:r>
              <a:rPr sz="1800" spc="-10" dirty="0">
                <a:latin typeface="Carlito"/>
                <a:cs typeface="Carlito"/>
              </a:rPr>
              <a:t>informed</a:t>
            </a:r>
            <a:endParaRPr sz="1800">
              <a:latin typeface="Carlito"/>
              <a:cs typeface="Carlito"/>
            </a:endParaRPr>
          </a:p>
          <a:p>
            <a:pPr marL="12700" marR="309245">
              <a:lnSpc>
                <a:spcPct val="105000"/>
              </a:lnSpc>
            </a:pPr>
            <a:r>
              <a:rPr sz="1800" dirty="0">
                <a:latin typeface="Arial"/>
                <a:cs typeface="Arial"/>
              </a:rPr>
              <a:t>that </a:t>
            </a:r>
            <a:r>
              <a:rPr sz="1800" spc="-20" dirty="0">
                <a:latin typeface="Arial"/>
                <a:cs typeface="Arial"/>
              </a:rPr>
              <a:t>the </a:t>
            </a:r>
            <a:r>
              <a:rPr sz="1800" spc="-25" dirty="0">
                <a:latin typeface="Arial"/>
                <a:cs typeface="Arial"/>
              </a:rPr>
              <a:t>potential </a:t>
            </a:r>
            <a:r>
              <a:rPr sz="1800" spc="-50" dirty="0">
                <a:latin typeface="Arial"/>
                <a:cs typeface="Arial"/>
              </a:rPr>
              <a:t>penalty </a:t>
            </a:r>
            <a:r>
              <a:rPr sz="1800" spc="-5" dirty="0">
                <a:latin typeface="Arial"/>
                <a:cs typeface="Arial"/>
              </a:rPr>
              <a:t>of </a:t>
            </a:r>
            <a:r>
              <a:rPr sz="1800" spc="-20" dirty="0">
                <a:latin typeface="Arial"/>
                <a:cs typeface="Arial"/>
              </a:rPr>
              <a:t>the </a:t>
            </a:r>
            <a:r>
              <a:rPr sz="1800" spc="-85" dirty="0">
                <a:latin typeface="Arial"/>
                <a:cs typeface="Arial"/>
              </a:rPr>
              <a:t>breach </a:t>
            </a:r>
            <a:r>
              <a:rPr sz="1800" spc="-5" dirty="0">
                <a:latin typeface="Arial"/>
                <a:cs typeface="Arial"/>
              </a:rPr>
              <a:t>of </a:t>
            </a:r>
            <a:r>
              <a:rPr sz="1800" spc="-20" dirty="0">
                <a:latin typeface="Arial"/>
                <a:cs typeface="Arial"/>
              </a:rPr>
              <a:t>the </a:t>
            </a:r>
            <a:r>
              <a:rPr sz="1800" spc="-55" dirty="0">
                <a:latin typeface="Arial"/>
                <a:cs typeface="Arial"/>
              </a:rPr>
              <a:t>law </a:t>
            </a:r>
            <a:r>
              <a:rPr sz="1800" spc="-114" dirty="0">
                <a:latin typeface="Arial"/>
                <a:cs typeface="Arial"/>
              </a:rPr>
              <a:t>can </a:t>
            </a:r>
            <a:r>
              <a:rPr sz="1800" spc="-85" dirty="0">
                <a:latin typeface="Arial"/>
                <a:cs typeface="Arial"/>
              </a:rPr>
              <a:t>severely </a:t>
            </a:r>
            <a:r>
              <a:rPr sz="1800" spc="-114" dirty="0">
                <a:latin typeface="Arial"/>
                <a:cs typeface="Arial"/>
              </a:rPr>
              <a:t>damage </a:t>
            </a:r>
            <a:r>
              <a:rPr sz="1800" spc="-25" dirty="0">
                <a:latin typeface="Arial"/>
                <a:cs typeface="Arial"/>
              </a:rPr>
              <a:t>the </a:t>
            </a:r>
            <a:r>
              <a:rPr sz="1800" spc="-50" dirty="0">
                <a:latin typeface="Arial"/>
                <a:cs typeface="Arial"/>
              </a:rPr>
              <a:t>industry’s  </a:t>
            </a:r>
            <a:r>
              <a:rPr sz="1800" spc="-5" dirty="0">
                <a:latin typeface="Carlito"/>
                <a:cs typeface="Carlito"/>
              </a:rPr>
              <a:t>financial condition </a:t>
            </a:r>
            <a:r>
              <a:rPr sz="1800" dirty="0">
                <a:latin typeface="Carlito"/>
                <a:cs typeface="Carlito"/>
              </a:rPr>
              <a:t>and </a:t>
            </a:r>
            <a:r>
              <a:rPr sz="1800" spc="-5" dirty="0">
                <a:latin typeface="Carlito"/>
                <a:cs typeface="Carlito"/>
              </a:rPr>
              <a:t>its image, </a:t>
            </a:r>
            <a:r>
              <a:rPr sz="1800" dirty="0">
                <a:latin typeface="Carlito"/>
                <a:cs typeface="Carlito"/>
              </a:rPr>
              <a:t>and </a:t>
            </a:r>
            <a:r>
              <a:rPr sz="1800" spc="-5" dirty="0">
                <a:latin typeface="Carlito"/>
                <a:cs typeface="Carlito"/>
              </a:rPr>
              <a:t>industry may </a:t>
            </a:r>
            <a:r>
              <a:rPr sz="1800" dirty="0">
                <a:latin typeface="Carlito"/>
                <a:cs typeface="Carlito"/>
              </a:rPr>
              <a:t>be bankrupt. </a:t>
            </a:r>
            <a:r>
              <a:rPr sz="1800" spc="-5" dirty="0">
                <a:latin typeface="Carlito"/>
                <a:cs typeface="Carlito"/>
              </a:rPr>
              <a:t>He promised that if </a:t>
            </a:r>
            <a:r>
              <a:rPr sz="1800" dirty="0">
                <a:latin typeface="Carlito"/>
                <a:cs typeface="Carlito"/>
              </a:rPr>
              <a:t>the  </a:t>
            </a:r>
            <a:r>
              <a:rPr sz="1800" spc="-5" dirty="0">
                <a:latin typeface="Carlito"/>
                <a:cs typeface="Carlito"/>
              </a:rPr>
              <a:t>changes </a:t>
            </a:r>
            <a:r>
              <a:rPr sz="1800" dirty="0">
                <a:latin typeface="Carlito"/>
                <a:cs typeface="Carlito"/>
              </a:rPr>
              <a:t>are </a:t>
            </a:r>
            <a:r>
              <a:rPr sz="1800" spc="-5" dirty="0">
                <a:latin typeface="Carlito"/>
                <a:cs typeface="Carlito"/>
              </a:rPr>
              <a:t>made </a:t>
            </a:r>
            <a:r>
              <a:rPr sz="1800" dirty="0">
                <a:latin typeface="Carlito"/>
                <a:cs typeface="Carlito"/>
              </a:rPr>
              <a:t>in the </a:t>
            </a:r>
            <a:r>
              <a:rPr sz="1800" spc="-5" dirty="0">
                <a:latin typeface="Carlito"/>
                <a:cs typeface="Carlito"/>
              </a:rPr>
              <a:t>database </a:t>
            </a:r>
            <a:r>
              <a:rPr sz="1800" dirty="0">
                <a:latin typeface="Carlito"/>
                <a:cs typeface="Carlito"/>
              </a:rPr>
              <a:t>and </a:t>
            </a:r>
            <a:r>
              <a:rPr sz="1800" spc="-5" dirty="0">
                <a:latin typeface="Carlito"/>
                <a:cs typeface="Carlito"/>
              </a:rPr>
              <a:t>they </a:t>
            </a:r>
            <a:r>
              <a:rPr sz="1800" dirty="0">
                <a:latin typeface="Carlito"/>
                <a:cs typeface="Carlito"/>
              </a:rPr>
              <a:t>are </a:t>
            </a:r>
            <a:r>
              <a:rPr sz="1800" spc="-5" dirty="0">
                <a:latin typeface="Carlito"/>
                <a:cs typeface="Carlito"/>
              </a:rPr>
              <a:t>successful in averting penalty, </a:t>
            </a:r>
            <a:r>
              <a:rPr sz="1800" dirty="0">
                <a:latin typeface="Carlito"/>
                <a:cs typeface="Carlito"/>
              </a:rPr>
              <a:t>the </a:t>
            </a:r>
            <a:r>
              <a:rPr sz="1800" spc="-5" dirty="0">
                <a:latin typeface="Carlito"/>
                <a:cs typeface="Carlito"/>
              </a:rPr>
              <a:t>industry  will </a:t>
            </a:r>
            <a:r>
              <a:rPr sz="1800" dirty="0">
                <a:latin typeface="Carlito"/>
                <a:cs typeface="Carlito"/>
              </a:rPr>
              <a:t>install water </a:t>
            </a:r>
            <a:r>
              <a:rPr sz="1800" spc="-5" dirty="0">
                <a:latin typeface="Carlito"/>
                <a:cs typeface="Carlito"/>
              </a:rPr>
              <a:t>treatment plant, provide </a:t>
            </a:r>
            <a:r>
              <a:rPr sz="1800" dirty="0">
                <a:latin typeface="Carlito"/>
                <a:cs typeface="Carlito"/>
              </a:rPr>
              <a:t>the </a:t>
            </a:r>
            <a:r>
              <a:rPr sz="1800" spc="-5" dirty="0">
                <a:latin typeface="Carlito"/>
                <a:cs typeface="Carlito"/>
              </a:rPr>
              <a:t>clean </a:t>
            </a:r>
            <a:r>
              <a:rPr sz="1800" dirty="0">
                <a:latin typeface="Carlito"/>
                <a:cs typeface="Carlito"/>
              </a:rPr>
              <a:t>water </a:t>
            </a:r>
            <a:r>
              <a:rPr sz="1800" spc="-5" dirty="0">
                <a:latin typeface="Carlito"/>
                <a:cs typeface="Carlito"/>
              </a:rPr>
              <a:t>to </a:t>
            </a:r>
            <a:r>
              <a:rPr sz="1800" dirty="0">
                <a:latin typeface="Carlito"/>
                <a:cs typeface="Carlito"/>
              </a:rPr>
              <a:t>the </a:t>
            </a:r>
            <a:r>
              <a:rPr sz="1800" spc="-5" dirty="0">
                <a:latin typeface="Carlito"/>
                <a:cs typeface="Carlito"/>
              </a:rPr>
              <a:t>local residents, </a:t>
            </a:r>
            <a:r>
              <a:rPr sz="1800" dirty="0">
                <a:latin typeface="Carlito"/>
                <a:cs typeface="Carlito"/>
              </a:rPr>
              <a:t>and</a:t>
            </a:r>
            <a:r>
              <a:rPr sz="1800" spc="10" dirty="0">
                <a:latin typeface="Carlito"/>
                <a:cs typeface="Carlito"/>
              </a:rPr>
              <a:t> </a:t>
            </a:r>
            <a:r>
              <a:rPr sz="1800" dirty="0">
                <a:latin typeface="Carlito"/>
                <a:cs typeface="Carlito"/>
              </a:rPr>
              <a:t>also</a:t>
            </a:r>
            <a:endParaRPr sz="1800">
              <a:latin typeface="Carlito"/>
              <a:cs typeface="Carlito"/>
            </a:endParaRPr>
          </a:p>
          <a:p>
            <a:pPr marL="12700">
              <a:lnSpc>
                <a:spcPct val="100000"/>
              </a:lnSpc>
              <a:spcBef>
                <a:spcPts val="120"/>
              </a:spcBef>
            </a:pPr>
            <a:r>
              <a:rPr sz="1800" spc="-5" dirty="0">
                <a:latin typeface="Carlito"/>
                <a:cs typeface="Carlito"/>
              </a:rPr>
              <a:t>install proper hazardous </a:t>
            </a:r>
            <a:r>
              <a:rPr sz="1800" dirty="0">
                <a:latin typeface="Carlito"/>
                <a:cs typeface="Carlito"/>
              </a:rPr>
              <a:t>waste management </a:t>
            </a:r>
            <a:r>
              <a:rPr sz="1800" spc="-5" dirty="0">
                <a:latin typeface="Carlito"/>
                <a:cs typeface="Carlito"/>
              </a:rPr>
              <a:t>system thereafter; </a:t>
            </a:r>
            <a:r>
              <a:rPr sz="1800" dirty="0">
                <a:latin typeface="Carlito"/>
                <a:cs typeface="Carlito"/>
              </a:rPr>
              <a:t>this </a:t>
            </a:r>
            <a:r>
              <a:rPr sz="1800" spc="-5" dirty="0">
                <a:latin typeface="Carlito"/>
                <a:cs typeface="Carlito"/>
              </a:rPr>
              <a:t>will be </a:t>
            </a:r>
            <a:r>
              <a:rPr sz="1800" dirty="0">
                <a:latin typeface="Carlito"/>
                <a:cs typeface="Carlito"/>
              </a:rPr>
              <a:t>in the </a:t>
            </a:r>
            <a:r>
              <a:rPr sz="1800" spc="-5" dirty="0">
                <a:latin typeface="Carlito"/>
                <a:cs typeface="Carlito"/>
              </a:rPr>
              <a:t>benefit</a:t>
            </a:r>
            <a:r>
              <a:rPr sz="1800" spc="40" dirty="0">
                <a:latin typeface="Carlito"/>
                <a:cs typeface="Carlito"/>
              </a:rPr>
              <a:t> </a:t>
            </a:r>
            <a:r>
              <a:rPr sz="1800" spc="-5" dirty="0">
                <a:latin typeface="Carlito"/>
                <a:cs typeface="Carlito"/>
              </a:rPr>
              <a:t>of</a:t>
            </a:r>
            <a:endParaRPr sz="1800">
              <a:latin typeface="Carlito"/>
              <a:cs typeface="Carlito"/>
            </a:endParaRPr>
          </a:p>
          <a:p>
            <a:pPr marL="12700">
              <a:lnSpc>
                <a:spcPct val="100000"/>
              </a:lnSpc>
              <a:spcBef>
                <a:spcPts val="105"/>
              </a:spcBef>
            </a:pPr>
            <a:r>
              <a:rPr sz="1800" spc="-20" dirty="0">
                <a:latin typeface="Arial"/>
                <a:cs typeface="Arial"/>
              </a:rPr>
              <a:t>the</a:t>
            </a:r>
            <a:r>
              <a:rPr sz="1800" spc="-95" dirty="0">
                <a:latin typeface="Arial"/>
                <a:cs typeface="Arial"/>
              </a:rPr>
              <a:t> </a:t>
            </a:r>
            <a:r>
              <a:rPr sz="1800" spc="-45" dirty="0">
                <a:latin typeface="Arial"/>
                <a:cs typeface="Arial"/>
              </a:rPr>
              <a:t>industry,</a:t>
            </a:r>
            <a:r>
              <a:rPr sz="1800" spc="-105" dirty="0">
                <a:latin typeface="Arial"/>
                <a:cs typeface="Arial"/>
              </a:rPr>
              <a:t> </a:t>
            </a:r>
            <a:r>
              <a:rPr sz="1800" spc="-20" dirty="0">
                <a:latin typeface="Arial"/>
                <a:cs typeface="Arial"/>
              </a:rPr>
              <a:t>the</a:t>
            </a:r>
            <a:r>
              <a:rPr sz="1800" spc="-90" dirty="0">
                <a:latin typeface="Arial"/>
                <a:cs typeface="Arial"/>
              </a:rPr>
              <a:t> </a:t>
            </a:r>
            <a:r>
              <a:rPr sz="1800" spc="-65" dirty="0">
                <a:latin typeface="Arial"/>
                <a:cs typeface="Arial"/>
              </a:rPr>
              <a:t>local</a:t>
            </a:r>
            <a:r>
              <a:rPr sz="1800" spc="-95" dirty="0">
                <a:latin typeface="Arial"/>
                <a:cs typeface="Arial"/>
              </a:rPr>
              <a:t> </a:t>
            </a:r>
            <a:r>
              <a:rPr sz="1800" spc="-70" dirty="0">
                <a:latin typeface="Arial"/>
                <a:cs typeface="Arial"/>
              </a:rPr>
              <a:t>residents,</a:t>
            </a:r>
            <a:r>
              <a:rPr sz="1800" spc="-90" dirty="0">
                <a:latin typeface="Arial"/>
                <a:cs typeface="Arial"/>
              </a:rPr>
              <a:t> </a:t>
            </a:r>
            <a:r>
              <a:rPr sz="1800" spc="-85" dirty="0">
                <a:latin typeface="Arial"/>
                <a:cs typeface="Arial"/>
              </a:rPr>
              <a:t>and</a:t>
            </a:r>
            <a:r>
              <a:rPr sz="1800" spc="-90" dirty="0">
                <a:latin typeface="Arial"/>
                <a:cs typeface="Arial"/>
              </a:rPr>
              <a:t> </a:t>
            </a:r>
            <a:r>
              <a:rPr sz="1800" spc="-20" dirty="0">
                <a:latin typeface="Arial"/>
                <a:cs typeface="Arial"/>
              </a:rPr>
              <a:t>the</a:t>
            </a:r>
            <a:r>
              <a:rPr sz="1800" spc="-90" dirty="0">
                <a:latin typeface="Arial"/>
                <a:cs typeface="Arial"/>
              </a:rPr>
              <a:t> </a:t>
            </a:r>
            <a:r>
              <a:rPr sz="1800" spc="-50" dirty="0">
                <a:latin typeface="Arial"/>
                <a:cs typeface="Arial"/>
              </a:rPr>
              <a:t>industry’s</a:t>
            </a:r>
            <a:r>
              <a:rPr sz="1800" spc="-95" dirty="0">
                <a:latin typeface="Arial"/>
                <a:cs typeface="Arial"/>
              </a:rPr>
              <a:t> </a:t>
            </a:r>
            <a:r>
              <a:rPr sz="1800" spc="-85" dirty="0">
                <a:latin typeface="Arial"/>
                <a:cs typeface="Arial"/>
              </a:rPr>
              <a:t>employees.</a:t>
            </a:r>
            <a:endParaRPr sz="1800">
              <a:latin typeface="Arial"/>
              <a:cs typeface="Arial"/>
            </a:endParaRPr>
          </a:p>
          <a:p>
            <a:pPr marL="814069" indent="-226060">
              <a:lnSpc>
                <a:spcPct val="100000"/>
              </a:lnSpc>
              <a:spcBef>
                <a:spcPts val="215"/>
              </a:spcBef>
              <a:buAutoNum type="alphaUcParenR"/>
              <a:tabLst>
                <a:tab pos="814705" algn="l"/>
              </a:tabLst>
            </a:pPr>
            <a:r>
              <a:rPr sz="1600" spc="-5" dirty="0">
                <a:latin typeface="Carlito"/>
                <a:cs typeface="Carlito"/>
              </a:rPr>
              <a:t>Do you consider </a:t>
            </a:r>
            <a:r>
              <a:rPr sz="1600" dirty="0">
                <a:latin typeface="Carlito"/>
                <a:cs typeface="Carlito"/>
              </a:rPr>
              <a:t>the </a:t>
            </a:r>
            <a:r>
              <a:rPr sz="1600" spc="-10" dirty="0">
                <a:latin typeface="Carlito"/>
                <a:cs typeface="Carlito"/>
              </a:rPr>
              <a:t>demand </a:t>
            </a:r>
            <a:r>
              <a:rPr sz="1600" spc="-5" dirty="0">
                <a:latin typeface="Carlito"/>
                <a:cs typeface="Carlito"/>
              </a:rPr>
              <a:t>of the manager moral </a:t>
            </a:r>
            <a:r>
              <a:rPr sz="1600" dirty="0">
                <a:latin typeface="Carlito"/>
                <a:cs typeface="Carlito"/>
              </a:rPr>
              <a:t>and</a:t>
            </a:r>
            <a:r>
              <a:rPr sz="1600" spc="55" dirty="0">
                <a:latin typeface="Carlito"/>
                <a:cs typeface="Carlito"/>
              </a:rPr>
              <a:t> </a:t>
            </a:r>
            <a:r>
              <a:rPr sz="1600" spc="-5" dirty="0">
                <a:latin typeface="Carlito"/>
                <a:cs typeface="Carlito"/>
              </a:rPr>
              <a:t>ethical?</a:t>
            </a:r>
            <a:endParaRPr sz="1600">
              <a:latin typeface="Carlito"/>
              <a:cs typeface="Carlito"/>
            </a:endParaRPr>
          </a:p>
          <a:p>
            <a:pPr marL="814069" indent="-226060">
              <a:lnSpc>
                <a:spcPct val="100000"/>
              </a:lnSpc>
              <a:spcBef>
                <a:spcPts val="370"/>
              </a:spcBef>
              <a:buAutoNum type="alphaUcParenR"/>
              <a:tabLst>
                <a:tab pos="814705" algn="l"/>
              </a:tabLst>
            </a:pPr>
            <a:r>
              <a:rPr sz="1600" spc="-5" dirty="0">
                <a:latin typeface="Carlito"/>
                <a:cs typeface="Carlito"/>
              </a:rPr>
              <a:t>Was it OK for the MIS Officer to ask for the written</a:t>
            </a:r>
            <a:r>
              <a:rPr sz="1600" spc="45" dirty="0">
                <a:latin typeface="Carlito"/>
                <a:cs typeface="Carlito"/>
              </a:rPr>
              <a:t> </a:t>
            </a:r>
            <a:r>
              <a:rPr sz="1600" spc="-5" dirty="0">
                <a:latin typeface="Carlito"/>
                <a:cs typeface="Carlito"/>
              </a:rPr>
              <a:t>order?</a:t>
            </a:r>
            <a:endParaRPr sz="1600">
              <a:latin typeface="Carlito"/>
              <a:cs typeface="Carlito"/>
            </a:endParaRPr>
          </a:p>
          <a:p>
            <a:pPr marL="814069" marR="5080" indent="-226060">
              <a:lnSpc>
                <a:spcPct val="105000"/>
              </a:lnSpc>
              <a:spcBef>
                <a:spcPts val="280"/>
              </a:spcBef>
              <a:buAutoNum type="alphaUcParenR"/>
              <a:tabLst>
                <a:tab pos="814705" algn="l"/>
              </a:tabLst>
            </a:pPr>
            <a:r>
              <a:rPr sz="1600" spc="-5" dirty="0">
                <a:latin typeface="Carlito"/>
                <a:cs typeface="Carlito"/>
              </a:rPr>
              <a:t>Since changing the data </a:t>
            </a:r>
            <a:r>
              <a:rPr sz="1600" spc="-10" dirty="0">
                <a:latin typeface="Carlito"/>
                <a:cs typeface="Carlito"/>
              </a:rPr>
              <a:t>seems </a:t>
            </a:r>
            <a:r>
              <a:rPr sz="1600" spc="-5" dirty="0">
                <a:latin typeface="Carlito"/>
                <a:cs typeface="Carlito"/>
              </a:rPr>
              <a:t>to benefit of all the </a:t>
            </a:r>
            <a:r>
              <a:rPr sz="1600" spc="-10" dirty="0">
                <a:latin typeface="Carlito"/>
                <a:cs typeface="Carlito"/>
              </a:rPr>
              <a:t>parties, </a:t>
            </a:r>
            <a:r>
              <a:rPr sz="1600" spc="-5" dirty="0">
                <a:latin typeface="Carlito"/>
                <a:cs typeface="Carlito"/>
              </a:rPr>
              <a:t>should the </a:t>
            </a:r>
            <a:r>
              <a:rPr sz="1600" dirty="0">
                <a:latin typeface="Carlito"/>
                <a:cs typeface="Carlito"/>
              </a:rPr>
              <a:t>MIS </a:t>
            </a:r>
            <a:r>
              <a:rPr sz="1600" spc="-5" dirty="0">
                <a:latin typeface="Carlito"/>
                <a:cs typeface="Carlito"/>
              </a:rPr>
              <a:t>Officer comply </a:t>
            </a:r>
            <a:r>
              <a:rPr sz="1600" dirty="0">
                <a:latin typeface="Carlito"/>
                <a:cs typeface="Carlito"/>
              </a:rPr>
              <a:t>to </a:t>
            </a:r>
            <a:r>
              <a:rPr sz="1600" spc="-5" dirty="0">
                <a:latin typeface="Carlito"/>
                <a:cs typeface="Carlito"/>
              </a:rPr>
              <a:t>the  </a:t>
            </a:r>
            <a:r>
              <a:rPr sz="1600" spc="-10" dirty="0">
                <a:latin typeface="Carlito"/>
                <a:cs typeface="Carlito"/>
              </a:rPr>
              <a:t>demand?</a:t>
            </a:r>
            <a:endParaRPr sz="1600">
              <a:latin typeface="Carlito"/>
              <a:cs typeface="Carlito"/>
            </a:endParaRPr>
          </a:p>
          <a:p>
            <a:pPr marL="814069" marR="659765" indent="-226060">
              <a:lnSpc>
                <a:spcPct val="105000"/>
              </a:lnSpc>
              <a:spcBef>
                <a:spcPts val="310"/>
              </a:spcBef>
              <a:buAutoNum type="alphaUcParenR"/>
              <a:tabLst>
                <a:tab pos="814705" algn="l"/>
              </a:tabLst>
            </a:pPr>
            <a:r>
              <a:rPr sz="1600" spc="-5" dirty="0">
                <a:latin typeface="Carlito"/>
                <a:cs typeface="Carlito"/>
              </a:rPr>
              <a:t>If the MIS Officer did </a:t>
            </a:r>
            <a:r>
              <a:rPr sz="1600" spc="-10" dirty="0">
                <a:latin typeface="Carlito"/>
                <a:cs typeface="Carlito"/>
              </a:rPr>
              <a:t>not </a:t>
            </a:r>
            <a:r>
              <a:rPr sz="1600" spc="-5" dirty="0">
                <a:latin typeface="Carlito"/>
                <a:cs typeface="Carlito"/>
              </a:rPr>
              <a:t>comply, </a:t>
            </a:r>
            <a:r>
              <a:rPr sz="1600" dirty="0">
                <a:latin typeface="Carlito"/>
                <a:cs typeface="Carlito"/>
              </a:rPr>
              <a:t>and </a:t>
            </a:r>
            <a:r>
              <a:rPr sz="1600" spc="-5" dirty="0">
                <a:latin typeface="Carlito"/>
                <a:cs typeface="Carlito"/>
              </a:rPr>
              <a:t>the industry </a:t>
            </a:r>
            <a:r>
              <a:rPr sz="1600" dirty="0">
                <a:latin typeface="Carlito"/>
                <a:cs typeface="Carlito"/>
              </a:rPr>
              <a:t>went </a:t>
            </a:r>
            <a:r>
              <a:rPr sz="1600" spc="-10" dirty="0">
                <a:latin typeface="Carlito"/>
                <a:cs typeface="Carlito"/>
              </a:rPr>
              <a:t>bankrupt, </a:t>
            </a:r>
            <a:r>
              <a:rPr sz="1600" spc="-5" dirty="0">
                <a:latin typeface="Carlito"/>
                <a:cs typeface="Carlito"/>
              </a:rPr>
              <a:t>what is the </a:t>
            </a:r>
            <a:r>
              <a:rPr sz="1600" spc="-10" dirty="0">
                <a:latin typeface="Carlito"/>
                <a:cs typeface="Carlito"/>
              </a:rPr>
              <a:t>degree of  </a:t>
            </a:r>
            <a:r>
              <a:rPr sz="1600" spc="-5" dirty="0">
                <a:latin typeface="Carlito"/>
                <a:cs typeface="Carlito"/>
              </a:rPr>
              <a:t>responsibility of </a:t>
            </a:r>
            <a:r>
              <a:rPr sz="1600" spc="-10" dirty="0">
                <a:latin typeface="Carlito"/>
                <a:cs typeface="Carlito"/>
              </a:rPr>
              <a:t>the </a:t>
            </a:r>
            <a:r>
              <a:rPr sz="1600" spc="-5" dirty="0">
                <a:latin typeface="Carlito"/>
                <a:cs typeface="Carlito"/>
              </a:rPr>
              <a:t>MIS Officer </a:t>
            </a:r>
            <a:r>
              <a:rPr sz="1600" dirty="0">
                <a:latin typeface="Carlito"/>
                <a:cs typeface="Carlito"/>
              </a:rPr>
              <a:t>for </a:t>
            </a:r>
            <a:r>
              <a:rPr sz="1600" spc="-5" dirty="0">
                <a:latin typeface="Carlito"/>
                <a:cs typeface="Carlito"/>
              </a:rPr>
              <a:t>the joblessness of </a:t>
            </a:r>
            <a:r>
              <a:rPr sz="1600" dirty="0">
                <a:latin typeface="Carlito"/>
                <a:cs typeface="Carlito"/>
              </a:rPr>
              <a:t>the</a:t>
            </a:r>
            <a:r>
              <a:rPr sz="1600" spc="25" dirty="0">
                <a:latin typeface="Carlito"/>
                <a:cs typeface="Carlito"/>
              </a:rPr>
              <a:t> </a:t>
            </a:r>
            <a:r>
              <a:rPr sz="1600" spc="-5" dirty="0">
                <a:latin typeface="Carlito"/>
                <a:cs typeface="Carlito"/>
              </a:rPr>
              <a:t>employees?</a:t>
            </a:r>
            <a:endParaRPr sz="1600">
              <a:latin typeface="Carlito"/>
              <a:cs typeface="Carlito"/>
            </a:endParaRPr>
          </a:p>
          <a:p>
            <a:pPr marL="814069" indent="-226060">
              <a:lnSpc>
                <a:spcPct val="100000"/>
              </a:lnSpc>
              <a:spcBef>
                <a:spcPts val="409"/>
              </a:spcBef>
              <a:buAutoNum type="alphaUcParenR"/>
              <a:tabLst>
                <a:tab pos="814705" algn="l"/>
              </a:tabLst>
            </a:pPr>
            <a:r>
              <a:rPr sz="1600" spc="-5" dirty="0">
                <a:latin typeface="Carlito"/>
                <a:cs typeface="Carlito"/>
              </a:rPr>
              <a:t>If you are the MIS Officer, what would you do in this condition, and</a:t>
            </a:r>
            <a:r>
              <a:rPr sz="1600" spc="60" dirty="0">
                <a:latin typeface="Carlito"/>
                <a:cs typeface="Carlito"/>
              </a:rPr>
              <a:t> </a:t>
            </a:r>
            <a:r>
              <a:rPr sz="1600" spc="-5" dirty="0">
                <a:latin typeface="Carlito"/>
                <a:cs typeface="Carlito"/>
              </a:rPr>
              <a:t>why?</a:t>
            </a:r>
            <a:endParaRPr sz="1600">
              <a:latin typeface="Carlito"/>
              <a:cs typeface="Carlito"/>
            </a:endParaRPr>
          </a:p>
          <a:p>
            <a:pPr marL="271780">
              <a:lnSpc>
                <a:spcPct val="100000"/>
              </a:lnSpc>
              <a:spcBef>
                <a:spcPts val="105"/>
              </a:spcBef>
              <a:tabLst>
                <a:tab pos="1175385" algn="l"/>
              </a:tabLst>
            </a:pPr>
            <a:r>
              <a:rPr sz="2600" b="1" dirty="0">
                <a:latin typeface="Carlito"/>
                <a:cs typeface="Carlito"/>
              </a:rPr>
              <a:t>6.4	</a:t>
            </a:r>
            <a:r>
              <a:rPr sz="2600" b="1" spc="-5" dirty="0">
                <a:latin typeface="Carlito"/>
                <a:cs typeface="Carlito"/>
              </a:rPr>
              <a:t>Risk/Benefit considerations </a:t>
            </a:r>
            <a:r>
              <a:rPr sz="2600" b="1" dirty="0">
                <a:latin typeface="Carlito"/>
                <a:cs typeface="Carlito"/>
              </a:rPr>
              <a:t>in </a:t>
            </a:r>
            <a:r>
              <a:rPr sz="2600" b="1" spc="-5" dirty="0">
                <a:latin typeface="Carlito"/>
                <a:cs typeface="Carlito"/>
              </a:rPr>
              <a:t>public</a:t>
            </a:r>
            <a:r>
              <a:rPr sz="2600" b="1" spc="10" dirty="0">
                <a:latin typeface="Carlito"/>
                <a:cs typeface="Carlito"/>
              </a:rPr>
              <a:t> </a:t>
            </a:r>
            <a:r>
              <a:rPr sz="2600" b="1" spc="-5" dirty="0">
                <a:latin typeface="Carlito"/>
                <a:cs typeface="Carlito"/>
              </a:rPr>
              <a:t>transportation</a:t>
            </a:r>
            <a:endParaRPr sz="2600">
              <a:latin typeface="Carlito"/>
              <a:cs typeface="Carlito"/>
            </a:endParaRPr>
          </a:p>
          <a:p>
            <a:pPr marL="586740" marR="274955" indent="-342900">
              <a:lnSpc>
                <a:spcPct val="105000"/>
              </a:lnSpc>
              <a:spcBef>
                <a:spcPts val="215"/>
              </a:spcBef>
              <a:buFont typeface="Arial"/>
              <a:buChar char="•"/>
              <a:tabLst>
                <a:tab pos="586740" algn="l"/>
                <a:tab pos="587375" algn="l"/>
              </a:tabLst>
            </a:pPr>
            <a:r>
              <a:rPr sz="2000" b="1" spc="-5" dirty="0">
                <a:solidFill>
                  <a:srgbClr val="FF0000"/>
                </a:solidFill>
                <a:latin typeface="Carlito"/>
                <a:cs typeface="Carlito"/>
              </a:rPr>
              <a:t>USA</a:t>
            </a:r>
            <a:r>
              <a:rPr sz="2000" spc="-5" dirty="0">
                <a:latin typeface="Carlito"/>
                <a:cs typeface="Carlito"/>
              </a:rPr>
              <a:t>: In 2014, </a:t>
            </a:r>
            <a:r>
              <a:rPr sz="2000" dirty="0">
                <a:latin typeface="Carlito"/>
                <a:cs typeface="Carlito"/>
              </a:rPr>
              <a:t>32,675 </a:t>
            </a:r>
            <a:r>
              <a:rPr sz="2000" spc="-5" dirty="0">
                <a:latin typeface="Carlito"/>
                <a:cs typeface="Carlito"/>
              </a:rPr>
              <a:t>people were killed </a:t>
            </a:r>
            <a:r>
              <a:rPr sz="2000" dirty="0">
                <a:latin typeface="Carlito"/>
                <a:cs typeface="Carlito"/>
              </a:rPr>
              <a:t>in 29,989 </a:t>
            </a:r>
            <a:r>
              <a:rPr sz="2000" spc="-5" dirty="0">
                <a:latin typeface="Carlito"/>
                <a:cs typeface="Carlito"/>
              </a:rPr>
              <a:t>crashes, </a:t>
            </a:r>
            <a:r>
              <a:rPr sz="2000" dirty="0">
                <a:latin typeface="Carlito"/>
                <a:cs typeface="Carlito"/>
              </a:rPr>
              <a:t>an average </a:t>
            </a:r>
            <a:r>
              <a:rPr sz="2000" spc="-5" dirty="0">
                <a:latin typeface="Carlito"/>
                <a:cs typeface="Carlito"/>
              </a:rPr>
              <a:t>of </a:t>
            </a:r>
            <a:r>
              <a:rPr sz="2000" dirty="0">
                <a:latin typeface="Carlito"/>
                <a:cs typeface="Carlito"/>
              </a:rPr>
              <a:t>96  </a:t>
            </a:r>
            <a:r>
              <a:rPr sz="2000" spc="-5" dirty="0">
                <a:latin typeface="Carlito"/>
                <a:cs typeface="Carlito"/>
              </a:rPr>
              <a:t>per day. The number of deaths, and deaths relative </a:t>
            </a:r>
            <a:r>
              <a:rPr sz="2000" dirty="0">
                <a:latin typeface="Carlito"/>
                <a:cs typeface="Carlito"/>
              </a:rPr>
              <a:t>to the total</a:t>
            </a:r>
            <a:r>
              <a:rPr sz="2000" spc="40" dirty="0">
                <a:latin typeface="Carlito"/>
                <a:cs typeface="Carlito"/>
              </a:rPr>
              <a:t> </a:t>
            </a:r>
            <a:r>
              <a:rPr sz="2000" spc="-5" dirty="0">
                <a:latin typeface="Carlito"/>
                <a:cs typeface="Carlito"/>
              </a:rPr>
              <a:t>population,</a:t>
            </a:r>
            <a:endParaRPr sz="2000">
              <a:latin typeface="Carlito"/>
              <a:cs typeface="Carlito"/>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940" y="717550"/>
            <a:ext cx="8380095" cy="5471160"/>
          </a:xfrm>
          <a:prstGeom prst="rect">
            <a:avLst/>
          </a:prstGeom>
        </p:spPr>
        <p:txBody>
          <a:bodyPr vert="horz" wrap="square" lIns="0" tIns="10795" rIns="0" bIns="0" rtlCol="0">
            <a:spAutoFit/>
          </a:bodyPr>
          <a:lstStyle/>
          <a:p>
            <a:pPr marL="355600" marR="325120">
              <a:lnSpc>
                <a:spcPts val="2520"/>
              </a:lnSpc>
              <a:spcBef>
                <a:spcPts val="85"/>
              </a:spcBef>
            </a:pPr>
            <a:r>
              <a:rPr sz="2000" spc="-5" dirty="0">
                <a:latin typeface="Carlito"/>
                <a:cs typeface="Carlito"/>
              </a:rPr>
              <a:t>has </a:t>
            </a:r>
            <a:r>
              <a:rPr sz="2000" dirty="0">
                <a:latin typeface="Carlito"/>
                <a:cs typeface="Carlito"/>
              </a:rPr>
              <a:t>declined </a:t>
            </a:r>
            <a:r>
              <a:rPr sz="2000" spc="-5" dirty="0">
                <a:latin typeface="Carlito"/>
                <a:cs typeface="Carlito"/>
              </a:rPr>
              <a:t>over </a:t>
            </a:r>
            <a:r>
              <a:rPr sz="2000" dirty="0">
                <a:latin typeface="Carlito"/>
                <a:cs typeface="Carlito"/>
              </a:rPr>
              <a:t>the last </a:t>
            </a:r>
            <a:r>
              <a:rPr sz="2000" spc="-5" dirty="0">
                <a:latin typeface="Carlito"/>
                <a:cs typeface="Carlito"/>
              </a:rPr>
              <a:t>two </a:t>
            </a:r>
            <a:r>
              <a:rPr sz="2000" dirty="0">
                <a:latin typeface="Carlito"/>
                <a:cs typeface="Carlito"/>
              </a:rPr>
              <a:t>decades. </a:t>
            </a:r>
            <a:r>
              <a:rPr sz="2000" spc="-5" dirty="0">
                <a:latin typeface="Carlito"/>
                <a:cs typeface="Carlito"/>
              </a:rPr>
              <a:t>From 1979 </a:t>
            </a:r>
            <a:r>
              <a:rPr sz="2000" dirty="0">
                <a:latin typeface="Carlito"/>
                <a:cs typeface="Carlito"/>
              </a:rPr>
              <a:t>to </a:t>
            </a:r>
            <a:r>
              <a:rPr sz="2000" spc="-5" dirty="0">
                <a:latin typeface="Carlito"/>
                <a:cs typeface="Carlito"/>
              </a:rPr>
              <a:t>2005, the </a:t>
            </a:r>
            <a:r>
              <a:rPr sz="2000" dirty="0">
                <a:latin typeface="Carlito"/>
                <a:cs typeface="Carlito"/>
              </a:rPr>
              <a:t>number </a:t>
            </a:r>
            <a:r>
              <a:rPr sz="2000" spc="-5" dirty="0">
                <a:latin typeface="Carlito"/>
                <a:cs typeface="Carlito"/>
              </a:rPr>
              <a:t>of  deaths per year decreased 14.97% while the number of deaths </a:t>
            </a:r>
            <a:r>
              <a:rPr sz="2000" i="1" spc="-5" dirty="0">
                <a:latin typeface="Carlito"/>
                <a:cs typeface="Carlito"/>
              </a:rPr>
              <a:t>per</a:t>
            </a:r>
            <a:r>
              <a:rPr sz="2000" i="1" spc="70" dirty="0">
                <a:latin typeface="Carlito"/>
                <a:cs typeface="Carlito"/>
              </a:rPr>
              <a:t> </a:t>
            </a:r>
            <a:r>
              <a:rPr sz="2000" i="1" dirty="0">
                <a:latin typeface="Carlito"/>
                <a:cs typeface="Carlito"/>
              </a:rPr>
              <a:t>capita</a:t>
            </a:r>
            <a:endParaRPr sz="2000">
              <a:latin typeface="Carlito"/>
              <a:cs typeface="Carlito"/>
            </a:endParaRPr>
          </a:p>
          <a:p>
            <a:pPr marL="355600">
              <a:lnSpc>
                <a:spcPct val="100000"/>
              </a:lnSpc>
              <a:spcBef>
                <a:spcPts val="5"/>
              </a:spcBef>
            </a:pPr>
            <a:r>
              <a:rPr sz="2000" spc="-5" dirty="0">
                <a:latin typeface="Carlito"/>
                <a:cs typeface="Carlito"/>
              </a:rPr>
              <a:t>decreased by </a:t>
            </a:r>
            <a:r>
              <a:rPr sz="2000" dirty="0">
                <a:latin typeface="Carlito"/>
                <a:cs typeface="Carlito"/>
              </a:rPr>
              <a:t>35.46%. </a:t>
            </a:r>
            <a:r>
              <a:rPr sz="2000" spc="-5" dirty="0">
                <a:latin typeface="Carlito"/>
                <a:cs typeface="Carlito"/>
              </a:rPr>
              <a:t>The 32,479 </a:t>
            </a:r>
            <a:r>
              <a:rPr sz="2000" dirty="0">
                <a:latin typeface="Carlito"/>
                <a:cs typeface="Carlito"/>
              </a:rPr>
              <a:t>traffic </a:t>
            </a:r>
            <a:r>
              <a:rPr sz="2000" spc="-5" dirty="0">
                <a:latin typeface="Carlito"/>
                <a:cs typeface="Carlito"/>
              </a:rPr>
              <a:t>fatalities </a:t>
            </a:r>
            <a:r>
              <a:rPr sz="2000" dirty="0">
                <a:latin typeface="Carlito"/>
                <a:cs typeface="Carlito"/>
              </a:rPr>
              <a:t>in 2011 </a:t>
            </a:r>
            <a:r>
              <a:rPr sz="2000" spc="-5" dirty="0">
                <a:latin typeface="Carlito"/>
                <a:cs typeface="Carlito"/>
              </a:rPr>
              <a:t>were </a:t>
            </a:r>
            <a:r>
              <a:rPr sz="2000" dirty="0">
                <a:latin typeface="Carlito"/>
                <a:cs typeface="Carlito"/>
              </a:rPr>
              <a:t>the lowest</a:t>
            </a:r>
            <a:r>
              <a:rPr sz="2000" spc="-10" dirty="0">
                <a:latin typeface="Carlito"/>
                <a:cs typeface="Carlito"/>
              </a:rPr>
              <a:t> </a:t>
            </a:r>
            <a:r>
              <a:rPr sz="2000" dirty="0">
                <a:latin typeface="Carlito"/>
                <a:cs typeface="Carlito"/>
              </a:rPr>
              <a:t>in</a:t>
            </a:r>
            <a:endParaRPr sz="2000">
              <a:latin typeface="Carlito"/>
              <a:cs typeface="Carlito"/>
            </a:endParaRPr>
          </a:p>
          <a:p>
            <a:pPr marL="355600">
              <a:lnSpc>
                <a:spcPct val="100000"/>
              </a:lnSpc>
              <a:spcBef>
                <a:spcPts val="120"/>
              </a:spcBef>
            </a:pPr>
            <a:r>
              <a:rPr sz="2000" dirty="0">
                <a:latin typeface="Carlito"/>
                <a:cs typeface="Carlito"/>
              </a:rPr>
              <a:t>62 years</a:t>
            </a:r>
            <a:r>
              <a:rPr sz="2000" spc="-25" dirty="0">
                <a:latin typeface="Carlito"/>
                <a:cs typeface="Carlito"/>
              </a:rPr>
              <a:t> </a:t>
            </a:r>
            <a:r>
              <a:rPr sz="2000" spc="-5" dirty="0">
                <a:latin typeface="Carlito"/>
                <a:cs typeface="Carlito"/>
              </a:rPr>
              <a:t>(1949).</a:t>
            </a:r>
            <a:endParaRPr sz="2000">
              <a:latin typeface="Carlito"/>
              <a:cs typeface="Carlito"/>
            </a:endParaRPr>
          </a:p>
          <a:p>
            <a:pPr marL="355600" marR="5080" indent="-342900">
              <a:lnSpc>
                <a:spcPct val="104700"/>
              </a:lnSpc>
              <a:spcBef>
                <a:spcPts val="85"/>
              </a:spcBef>
              <a:buFont typeface="Arial"/>
              <a:buChar char="•"/>
              <a:tabLst>
                <a:tab pos="354965" algn="l"/>
                <a:tab pos="355600" algn="l"/>
              </a:tabLst>
            </a:pPr>
            <a:r>
              <a:rPr sz="2000" b="1" dirty="0">
                <a:solidFill>
                  <a:srgbClr val="FF0000"/>
                </a:solidFill>
                <a:latin typeface="Carlito"/>
                <a:cs typeface="Carlito"/>
              </a:rPr>
              <a:t>Nepal</a:t>
            </a:r>
            <a:r>
              <a:rPr sz="2000" dirty="0">
                <a:latin typeface="Carlito"/>
                <a:cs typeface="Carlito"/>
              </a:rPr>
              <a:t>: </a:t>
            </a:r>
            <a:r>
              <a:rPr sz="2000" spc="-5" dirty="0">
                <a:latin typeface="Carlito"/>
                <a:cs typeface="Carlito"/>
              </a:rPr>
              <a:t>According to Nepal Police </a:t>
            </a:r>
            <a:r>
              <a:rPr sz="2000" dirty="0">
                <a:latin typeface="Carlito"/>
                <a:cs typeface="Carlito"/>
              </a:rPr>
              <a:t>records, </a:t>
            </a:r>
            <a:r>
              <a:rPr sz="2000" spc="-5" dirty="0">
                <a:latin typeface="Carlito"/>
                <a:cs typeface="Carlito"/>
              </a:rPr>
              <a:t>1,356 people died </a:t>
            </a:r>
            <a:r>
              <a:rPr sz="2000" dirty="0">
                <a:latin typeface="Carlito"/>
                <a:cs typeface="Carlito"/>
              </a:rPr>
              <a:t>in </a:t>
            </a:r>
            <a:r>
              <a:rPr sz="2000" spc="-5" dirty="0">
                <a:latin typeface="Carlito"/>
                <a:cs typeface="Carlito"/>
              </a:rPr>
              <a:t>road accidents  </a:t>
            </a:r>
            <a:r>
              <a:rPr sz="2000" dirty="0">
                <a:latin typeface="Carlito"/>
                <a:cs typeface="Carlito"/>
              </a:rPr>
              <a:t>in the </a:t>
            </a:r>
            <a:r>
              <a:rPr sz="2000" spc="-5" dirty="0">
                <a:latin typeface="Carlito"/>
                <a:cs typeface="Carlito"/>
              </a:rPr>
              <a:t>fiscal 2008-09, 1,734 </a:t>
            </a:r>
            <a:r>
              <a:rPr sz="2000" dirty="0">
                <a:latin typeface="Carlito"/>
                <a:cs typeface="Carlito"/>
              </a:rPr>
              <a:t>in 2009-10, </a:t>
            </a:r>
            <a:r>
              <a:rPr sz="2000" spc="-5" dirty="0">
                <a:latin typeface="Carlito"/>
                <a:cs typeface="Carlito"/>
              </a:rPr>
              <a:t>1,689 </a:t>
            </a:r>
            <a:r>
              <a:rPr sz="2000" dirty="0">
                <a:latin typeface="Carlito"/>
                <a:cs typeface="Carlito"/>
              </a:rPr>
              <a:t>in </a:t>
            </a:r>
            <a:r>
              <a:rPr sz="2000" spc="-5" dirty="0">
                <a:latin typeface="Carlito"/>
                <a:cs typeface="Carlito"/>
              </a:rPr>
              <a:t>2010-11, 1,837 </a:t>
            </a:r>
            <a:r>
              <a:rPr sz="2000" dirty="0">
                <a:latin typeface="Carlito"/>
                <a:cs typeface="Carlito"/>
              </a:rPr>
              <a:t>in </a:t>
            </a:r>
            <a:r>
              <a:rPr sz="2000" spc="-5" dirty="0">
                <a:latin typeface="Carlito"/>
                <a:cs typeface="Carlito"/>
              </a:rPr>
              <a:t>2011-12,  1,816 </a:t>
            </a:r>
            <a:r>
              <a:rPr sz="2000" dirty="0">
                <a:latin typeface="Carlito"/>
                <a:cs typeface="Carlito"/>
              </a:rPr>
              <a:t>in 2012-13, </a:t>
            </a:r>
            <a:r>
              <a:rPr sz="2000" spc="-5" dirty="0">
                <a:latin typeface="Carlito"/>
                <a:cs typeface="Carlito"/>
              </a:rPr>
              <a:t>1,786 </a:t>
            </a:r>
            <a:r>
              <a:rPr sz="2000" dirty="0">
                <a:latin typeface="Carlito"/>
                <a:cs typeface="Carlito"/>
              </a:rPr>
              <a:t>in </a:t>
            </a:r>
            <a:r>
              <a:rPr sz="2000" spc="-5" dirty="0">
                <a:latin typeface="Carlito"/>
                <a:cs typeface="Carlito"/>
              </a:rPr>
              <a:t>2013-14 </a:t>
            </a:r>
            <a:r>
              <a:rPr sz="2000" dirty="0">
                <a:latin typeface="Carlito"/>
                <a:cs typeface="Carlito"/>
              </a:rPr>
              <a:t>and </a:t>
            </a:r>
            <a:r>
              <a:rPr sz="2000" spc="-5" dirty="0">
                <a:latin typeface="Carlito"/>
                <a:cs typeface="Carlito"/>
              </a:rPr>
              <a:t>2004 </a:t>
            </a:r>
            <a:r>
              <a:rPr sz="2000" dirty="0">
                <a:latin typeface="Carlito"/>
                <a:cs typeface="Carlito"/>
              </a:rPr>
              <a:t>in 2014-15. At least </a:t>
            </a:r>
            <a:r>
              <a:rPr sz="2000" spc="-5" dirty="0">
                <a:latin typeface="Carlito"/>
                <a:cs typeface="Carlito"/>
              </a:rPr>
              <a:t>1,305 road  fatalities were reported </a:t>
            </a:r>
            <a:r>
              <a:rPr sz="2000" spc="-10" dirty="0">
                <a:latin typeface="Carlito"/>
                <a:cs typeface="Carlito"/>
              </a:rPr>
              <a:t>in </a:t>
            </a:r>
            <a:r>
              <a:rPr sz="2000" spc="-5" dirty="0">
                <a:latin typeface="Carlito"/>
                <a:cs typeface="Carlito"/>
              </a:rPr>
              <a:t>the first </a:t>
            </a:r>
            <a:r>
              <a:rPr sz="2000" dirty="0">
                <a:latin typeface="Carlito"/>
                <a:cs typeface="Carlito"/>
              </a:rPr>
              <a:t>10 </a:t>
            </a:r>
            <a:r>
              <a:rPr sz="2000" spc="-5" dirty="0">
                <a:latin typeface="Carlito"/>
                <a:cs typeface="Carlito"/>
              </a:rPr>
              <a:t>months of the current fiscal. On </a:t>
            </a:r>
            <a:r>
              <a:rPr sz="2000" dirty="0">
                <a:latin typeface="Carlito"/>
                <a:cs typeface="Carlito"/>
              </a:rPr>
              <a:t>an  average, </a:t>
            </a:r>
            <a:r>
              <a:rPr sz="2000" spc="-5" dirty="0">
                <a:latin typeface="Carlito"/>
                <a:cs typeface="Carlito"/>
              </a:rPr>
              <a:t>1,800 persons die </a:t>
            </a:r>
            <a:r>
              <a:rPr sz="2000" dirty="0">
                <a:latin typeface="Carlito"/>
                <a:cs typeface="Carlito"/>
              </a:rPr>
              <a:t>in road </a:t>
            </a:r>
            <a:r>
              <a:rPr sz="2000" spc="-5" dirty="0">
                <a:latin typeface="Carlito"/>
                <a:cs typeface="Carlito"/>
              </a:rPr>
              <a:t>accidents </a:t>
            </a:r>
            <a:r>
              <a:rPr sz="2000" dirty="0">
                <a:latin typeface="Carlito"/>
                <a:cs typeface="Carlito"/>
              </a:rPr>
              <a:t>in </a:t>
            </a:r>
            <a:r>
              <a:rPr sz="2000" spc="-5" dirty="0">
                <a:latin typeface="Carlito"/>
                <a:cs typeface="Carlito"/>
              </a:rPr>
              <a:t>Nepal every </a:t>
            </a:r>
            <a:r>
              <a:rPr sz="2000" dirty="0">
                <a:latin typeface="Carlito"/>
                <a:cs typeface="Carlito"/>
              </a:rPr>
              <a:t>year. </a:t>
            </a:r>
            <a:r>
              <a:rPr sz="2000" spc="-5" dirty="0">
                <a:latin typeface="Carlito"/>
                <a:cs typeface="Carlito"/>
              </a:rPr>
              <a:t>Police say  </a:t>
            </a:r>
            <a:r>
              <a:rPr sz="2000" dirty="0">
                <a:latin typeface="Carlito"/>
                <a:cs typeface="Carlito"/>
              </a:rPr>
              <a:t>road </a:t>
            </a:r>
            <a:r>
              <a:rPr sz="2000" spc="-5" dirty="0">
                <a:latin typeface="Carlito"/>
                <a:cs typeface="Carlito"/>
              </a:rPr>
              <a:t>accidents </a:t>
            </a:r>
            <a:r>
              <a:rPr sz="2000" dirty="0">
                <a:latin typeface="Carlito"/>
                <a:cs typeface="Carlito"/>
              </a:rPr>
              <a:t>are </a:t>
            </a:r>
            <a:r>
              <a:rPr sz="2000" spc="-5" dirty="0">
                <a:latin typeface="Carlito"/>
                <a:cs typeface="Carlito"/>
              </a:rPr>
              <a:t>on </a:t>
            </a:r>
            <a:r>
              <a:rPr sz="2000" dirty="0">
                <a:latin typeface="Carlito"/>
                <a:cs typeface="Carlito"/>
              </a:rPr>
              <a:t>the </a:t>
            </a:r>
            <a:r>
              <a:rPr sz="2000" spc="-5" dirty="0">
                <a:latin typeface="Carlito"/>
                <a:cs typeface="Carlito"/>
              </a:rPr>
              <a:t>rise </a:t>
            </a:r>
            <a:r>
              <a:rPr sz="2000" dirty="0">
                <a:latin typeface="Carlito"/>
                <a:cs typeface="Carlito"/>
              </a:rPr>
              <a:t>due to </a:t>
            </a:r>
            <a:r>
              <a:rPr sz="2000" spc="-5" dirty="0">
                <a:latin typeface="Carlito"/>
                <a:cs typeface="Carlito"/>
              </a:rPr>
              <a:t>increased vehicular traffic. </a:t>
            </a:r>
            <a:r>
              <a:rPr sz="2000" dirty="0">
                <a:latin typeface="Carlito"/>
                <a:cs typeface="Carlito"/>
              </a:rPr>
              <a:t>A </a:t>
            </a:r>
            <a:r>
              <a:rPr sz="2000" spc="-5" dirty="0">
                <a:latin typeface="Carlito"/>
                <a:cs typeface="Carlito"/>
              </a:rPr>
              <a:t>fairly large  </a:t>
            </a:r>
            <a:r>
              <a:rPr sz="2000" dirty="0">
                <a:latin typeface="Carlito"/>
                <a:cs typeface="Carlito"/>
              </a:rPr>
              <a:t>number </a:t>
            </a:r>
            <a:r>
              <a:rPr sz="2000" spc="-5" dirty="0">
                <a:latin typeface="Carlito"/>
                <a:cs typeface="Carlito"/>
              </a:rPr>
              <a:t>of accidents </a:t>
            </a:r>
            <a:r>
              <a:rPr sz="2000" dirty="0">
                <a:latin typeface="Carlito"/>
                <a:cs typeface="Carlito"/>
              </a:rPr>
              <a:t>go </a:t>
            </a:r>
            <a:r>
              <a:rPr sz="2000" spc="-5" dirty="0">
                <a:latin typeface="Carlito"/>
                <a:cs typeface="Carlito"/>
              </a:rPr>
              <a:t>unreported, because </a:t>
            </a:r>
            <a:r>
              <a:rPr sz="2000" dirty="0">
                <a:latin typeface="Carlito"/>
                <a:cs typeface="Carlito"/>
              </a:rPr>
              <a:t>the </a:t>
            </a:r>
            <a:r>
              <a:rPr sz="2000" spc="-5" dirty="0">
                <a:latin typeface="Carlito"/>
                <a:cs typeface="Carlito"/>
              </a:rPr>
              <a:t>parties involved settle the  </a:t>
            </a:r>
            <a:r>
              <a:rPr sz="2000" dirty="0">
                <a:latin typeface="Carlito"/>
                <a:cs typeface="Carlito"/>
              </a:rPr>
              <a:t>matter </a:t>
            </a:r>
            <a:r>
              <a:rPr sz="2000" spc="-5" dirty="0">
                <a:latin typeface="Carlito"/>
                <a:cs typeface="Carlito"/>
              </a:rPr>
              <a:t>themselves. </a:t>
            </a:r>
            <a:r>
              <a:rPr sz="2000" dirty="0">
                <a:latin typeface="Carlito"/>
                <a:cs typeface="Carlito"/>
              </a:rPr>
              <a:t>(August </a:t>
            </a:r>
            <a:r>
              <a:rPr sz="2000" spc="-5" dirty="0">
                <a:latin typeface="Carlito"/>
                <a:cs typeface="Carlito"/>
              </a:rPr>
              <a:t>4, 2017, THT) </a:t>
            </a:r>
            <a:r>
              <a:rPr sz="2000" spc="-10" dirty="0">
                <a:latin typeface="Carlito"/>
                <a:cs typeface="Carlito"/>
              </a:rPr>
              <a:t>Based </a:t>
            </a:r>
            <a:r>
              <a:rPr sz="2000" spc="-5" dirty="0">
                <a:latin typeface="Carlito"/>
                <a:cs typeface="Carlito"/>
              </a:rPr>
              <a:t>on </a:t>
            </a:r>
            <a:r>
              <a:rPr sz="2000" dirty="0">
                <a:latin typeface="Carlito"/>
                <a:cs typeface="Carlito"/>
              </a:rPr>
              <a:t>the </a:t>
            </a:r>
            <a:r>
              <a:rPr sz="2000" spc="-5" dirty="0">
                <a:latin typeface="Carlito"/>
                <a:cs typeface="Carlito"/>
              </a:rPr>
              <a:t>information given  </a:t>
            </a:r>
            <a:r>
              <a:rPr sz="2000" dirty="0">
                <a:latin typeface="Carlito"/>
                <a:cs typeface="Carlito"/>
              </a:rPr>
              <a:t>above answer the</a:t>
            </a:r>
            <a:r>
              <a:rPr sz="2000" spc="-15" dirty="0">
                <a:latin typeface="Carlito"/>
                <a:cs typeface="Carlito"/>
              </a:rPr>
              <a:t> </a:t>
            </a:r>
            <a:r>
              <a:rPr sz="2000" spc="-5" dirty="0">
                <a:latin typeface="Carlito"/>
                <a:cs typeface="Carlito"/>
              </a:rPr>
              <a:t>questions.</a:t>
            </a:r>
            <a:endParaRPr sz="2000">
              <a:latin typeface="Carlito"/>
              <a:cs typeface="Carlito"/>
            </a:endParaRPr>
          </a:p>
          <a:p>
            <a:pPr marL="355600" indent="-342900">
              <a:lnSpc>
                <a:spcPct val="100000"/>
              </a:lnSpc>
              <a:spcBef>
                <a:spcPts val="204"/>
              </a:spcBef>
              <a:buClr>
                <a:srgbClr val="FF0000"/>
              </a:buClr>
              <a:buFont typeface="Arial"/>
              <a:buChar char="•"/>
              <a:tabLst>
                <a:tab pos="354965" algn="l"/>
                <a:tab pos="355600" algn="l"/>
              </a:tabLst>
            </a:pPr>
            <a:r>
              <a:rPr sz="2000" dirty="0">
                <a:latin typeface="Carlito"/>
                <a:cs typeface="Carlito"/>
              </a:rPr>
              <a:t>A) What is </a:t>
            </a:r>
            <a:r>
              <a:rPr sz="2000" spc="-5" dirty="0">
                <a:latin typeface="Carlito"/>
                <a:cs typeface="Carlito"/>
              </a:rPr>
              <a:t>the </a:t>
            </a:r>
            <a:r>
              <a:rPr sz="2000" dirty="0">
                <a:latin typeface="Carlito"/>
                <a:cs typeface="Carlito"/>
              </a:rPr>
              <a:t>trend </a:t>
            </a:r>
            <a:r>
              <a:rPr sz="2000" spc="-10" dirty="0">
                <a:latin typeface="Carlito"/>
                <a:cs typeface="Carlito"/>
              </a:rPr>
              <a:t>of </a:t>
            </a:r>
            <a:r>
              <a:rPr sz="2000" spc="-5" dirty="0">
                <a:latin typeface="Carlito"/>
                <a:cs typeface="Carlito"/>
              </a:rPr>
              <a:t>fatal </a:t>
            </a:r>
            <a:r>
              <a:rPr sz="2000" dirty="0">
                <a:latin typeface="Carlito"/>
                <a:cs typeface="Carlito"/>
              </a:rPr>
              <a:t>road </a:t>
            </a:r>
            <a:r>
              <a:rPr sz="2000" spc="-5" dirty="0">
                <a:latin typeface="Carlito"/>
                <a:cs typeface="Carlito"/>
              </a:rPr>
              <a:t>accidents </a:t>
            </a:r>
            <a:r>
              <a:rPr sz="2000" spc="-10" dirty="0">
                <a:latin typeface="Carlito"/>
                <a:cs typeface="Carlito"/>
              </a:rPr>
              <a:t>in </a:t>
            </a:r>
            <a:r>
              <a:rPr sz="2000" spc="-5" dirty="0">
                <a:latin typeface="Carlito"/>
                <a:cs typeface="Carlito"/>
              </a:rPr>
              <a:t>Nepal versus</a:t>
            </a:r>
            <a:r>
              <a:rPr sz="2000" spc="-15" dirty="0">
                <a:latin typeface="Carlito"/>
                <a:cs typeface="Carlito"/>
              </a:rPr>
              <a:t> </a:t>
            </a:r>
            <a:r>
              <a:rPr sz="2000" dirty="0">
                <a:latin typeface="Carlito"/>
                <a:cs typeface="Carlito"/>
              </a:rPr>
              <a:t>USA?</a:t>
            </a:r>
            <a:endParaRPr sz="2000">
              <a:latin typeface="Carlito"/>
              <a:cs typeface="Carlito"/>
            </a:endParaRPr>
          </a:p>
          <a:p>
            <a:pPr marL="355600" marR="230504" indent="-342900">
              <a:lnSpc>
                <a:spcPct val="104700"/>
              </a:lnSpc>
              <a:spcBef>
                <a:spcPts val="80"/>
              </a:spcBef>
              <a:buClr>
                <a:srgbClr val="FF0000"/>
              </a:buClr>
              <a:buFont typeface="Arial"/>
              <a:buChar char="•"/>
              <a:tabLst>
                <a:tab pos="354965" algn="l"/>
                <a:tab pos="355600" algn="l"/>
              </a:tabLst>
            </a:pPr>
            <a:r>
              <a:rPr sz="2000" dirty="0">
                <a:latin typeface="Carlito"/>
                <a:cs typeface="Carlito"/>
              </a:rPr>
              <a:t>B) </a:t>
            </a:r>
            <a:r>
              <a:rPr sz="2000" spc="-5" dirty="0">
                <a:latin typeface="Carlito"/>
                <a:cs typeface="Carlito"/>
              </a:rPr>
              <a:t>Considering </a:t>
            </a:r>
            <a:r>
              <a:rPr sz="2000" dirty="0">
                <a:latin typeface="Carlito"/>
                <a:cs typeface="Carlito"/>
              </a:rPr>
              <a:t>that </a:t>
            </a:r>
            <a:r>
              <a:rPr sz="2000" spc="-5" dirty="0">
                <a:latin typeface="Carlito"/>
                <a:cs typeface="Carlito"/>
              </a:rPr>
              <a:t>the population of </a:t>
            </a:r>
            <a:r>
              <a:rPr sz="2000" dirty="0">
                <a:latin typeface="Carlito"/>
                <a:cs typeface="Carlito"/>
              </a:rPr>
              <a:t>the </a:t>
            </a:r>
            <a:r>
              <a:rPr sz="2000" spc="-5" dirty="0">
                <a:latin typeface="Carlito"/>
                <a:cs typeface="Carlito"/>
              </a:rPr>
              <a:t>USA </a:t>
            </a:r>
            <a:r>
              <a:rPr sz="2000" dirty="0">
                <a:latin typeface="Carlito"/>
                <a:cs typeface="Carlito"/>
              </a:rPr>
              <a:t>is 330 Million, </a:t>
            </a:r>
            <a:r>
              <a:rPr sz="2000" spc="-5" dirty="0">
                <a:latin typeface="Carlito"/>
                <a:cs typeface="Carlito"/>
              </a:rPr>
              <a:t>and vehicle  ownership </a:t>
            </a:r>
            <a:r>
              <a:rPr sz="2000" dirty="0">
                <a:latin typeface="Carlito"/>
                <a:cs typeface="Carlito"/>
              </a:rPr>
              <a:t>is 1 </a:t>
            </a:r>
            <a:r>
              <a:rPr sz="2000" spc="-5" dirty="0">
                <a:latin typeface="Carlito"/>
                <a:cs typeface="Carlito"/>
              </a:rPr>
              <a:t>vehicle per </a:t>
            </a:r>
            <a:r>
              <a:rPr sz="2000" dirty="0">
                <a:latin typeface="Carlito"/>
                <a:cs typeface="Carlito"/>
              </a:rPr>
              <a:t>1.3 </a:t>
            </a:r>
            <a:r>
              <a:rPr sz="2000" spc="-5" dirty="0">
                <a:latin typeface="Carlito"/>
                <a:cs typeface="Carlito"/>
              </a:rPr>
              <a:t>person, compare </a:t>
            </a:r>
            <a:r>
              <a:rPr sz="2000" dirty="0">
                <a:latin typeface="Carlito"/>
                <a:cs typeface="Carlito"/>
              </a:rPr>
              <a:t>the </a:t>
            </a:r>
            <a:r>
              <a:rPr sz="2000" spc="-5" dirty="0">
                <a:latin typeface="Carlito"/>
                <a:cs typeface="Carlito"/>
              </a:rPr>
              <a:t>numbers </a:t>
            </a:r>
            <a:r>
              <a:rPr sz="2000" dirty="0">
                <a:latin typeface="Carlito"/>
                <a:cs typeface="Carlito"/>
              </a:rPr>
              <a:t>given above in  </a:t>
            </a:r>
            <a:r>
              <a:rPr sz="2000" spc="-5" dirty="0">
                <a:latin typeface="Carlito"/>
                <a:cs typeface="Carlito"/>
              </a:rPr>
              <a:t>terms of fatalities per million population </a:t>
            </a:r>
            <a:r>
              <a:rPr sz="2000" spc="-10" dirty="0">
                <a:latin typeface="Carlito"/>
                <a:cs typeface="Carlito"/>
              </a:rPr>
              <a:t>and </a:t>
            </a:r>
            <a:r>
              <a:rPr sz="2000" spc="-5" dirty="0">
                <a:latin typeface="Carlito"/>
                <a:cs typeface="Carlito"/>
              </a:rPr>
              <a:t>fatalities per </a:t>
            </a:r>
            <a:r>
              <a:rPr sz="2000" dirty="0">
                <a:latin typeface="Carlito"/>
                <a:cs typeface="Carlito"/>
              </a:rPr>
              <a:t>number</a:t>
            </a:r>
            <a:r>
              <a:rPr sz="2000" spc="20" dirty="0">
                <a:latin typeface="Carlito"/>
                <a:cs typeface="Carlito"/>
              </a:rPr>
              <a:t> </a:t>
            </a:r>
            <a:r>
              <a:rPr sz="2000" spc="-5" dirty="0">
                <a:latin typeface="Carlito"/>
                <a:cs typeface="Carlito"/>
              </a:rPr>
              <a:t>of</a:t>
            </a:r>
            <a:endParaRPr sz="2000">
              <a:latin typeface="Carlito"/>
              <a:cs typeface="Carlito"/>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17651" y="717550"/>
            <a:ext cx="8427085" cy="5347970"/>
          </a:xfrm>
          <a:prstGeom prst="rect">
            <a:avLst/>
          </a:prstGeom>
        </p:spPr>
        <p:txBody>
          <a:bodyPr vert="horz" wrap="square" lIns="0" tIns="10795" rIns="0" bIns="0" rtlCol="0">
            <a:spAutoFit/>
          </a:bodyPr>
          <a:lstStyle/>
          <a:p>
            <a:pPr marL="373380" marR="1102995">
              <a:lnSpc>
                <a:spcPts val="2520"/>
              </a:lnSpc>
              <a:spcBef>
                <a:spcPts val="85"/>
              </a:spcBef>
            </a:pPr>
            <a:r>
              <a:rPr sz="2000" spc="-5" dirty="0">
                <a:latin typeface="Carlito"/>
                <a:cs typeface="Carlito"/>
              </a:rPr>
              <a:t>vehicles; </a:t>
            </a:r>
            <a:r>
              <a:rPr sz="2000" dirty="0">
                <a:latin typeface="Carlito"/>
                <a:cs typeface="Carlito"/>
              </a:rPr>
              <a:t>the </a:t>
            </a:r>
            <a:r>
              <a:rPr sz="2000" spc="-5" dirty="0">
                <a:latin typeface="Carlito"/>
                <a:cs typeface="Carlito"/>
              </a:rPr>
              <a:t>total number of </a:t>
            </a:r>
            <a:r>
              <a:rPr sz="2000" dirty="0">
                <a:latin typeface="Carlito"/>
                <a:cs typeface="Carlito"/>
              </a:rPr>
              <a:t>vehicles </a:t>
            </a:r>
            <a:r>
              <a:rPr sz="2000" spc="-5" dirty="0">
                <a:latin typeface="Carlito"/>
                <a:cs typeface="Carlito"/>
              </a:rPr>
              <a:t>registered </a:t>
            </a:r>
            <a:r>
              <a:rPr sz="2000" dirty="0">
                <a:latin typeface="Carlito"/>
                <a:cs typeface="Carlito"/>
              </a:rPr>
              <a:t>in Nepal, including  </a:t>
            </a:r>
            <a:r>
              <a:rPr sz="2000" spc="-5" dirty="0">
                <a:latin typeface="Carlito"/>
                <a:cs typeface="Carlito"/>
              </a:rPr>
              <a:t>motorbikes, </a:t>
            </a:r>
            <a:r>
              <a:rPr sz="2000" dirty="0">
                <a:latin typeface="Carlito"/>
                <a:cs typeface="Carlito"/>
              </a:rPr>
              <a:t>is about 2</a:t>
            </a:r>
            <a:r>
              <a:rPr sz="2000" spc="-20" dirty="0">
                <a:latin typeface="Carlito"/>
                <a:cs typeface="Carlito"/>
              </a:rPr>
              <a:t> </a:t>
            </a:r>
            <a:r>
              <a:rPr sz="2000" spc="-5" dirty="0">
                <a:latin typeface="Carlito"/>
                <a:cs typeface="Carlito"/>
              </a:rPr>
              <a:t>million.</a:t>
            </a:r>
            <a:endParaRPr sz="2000">
              <a:latin typeface="Carlito"/>
              <a:cs typeface="Carlito"/>
            </a:endParaRPr>
          </a:p>
          <a:p>
            <a:pPr marL="373380" marR="193675" indent="-342900">
              <a:lnSpc>
                <a:spcPts val="2520"/>
              </a:lnSpc>
              <a:spcBef>
                <a:spcPts val="75"/>
              </a:spcBef>
              <a:buClr>
                <a:srgbClr val="FF0000"/>
              </a:buClr>
              <a:buFont typeface="Arial"/>
              <a:buChar char="•"/>
              <a:tabLst>
                <a:tab pos="373380" algn="l"/>
                <a:tab pos="374015" algn="l"/>
              </a:tabLst>
            </a:pPr>
            <a:r>
              <a:rPr sz="2000" spc="-5" dirty="0">
                <a:latin typeface="Carlito"/>
                <a:cs typeface="Carlito"/>
              </a:rPr>
              <a:t>C) </a:t>
            </a:r>
            <a:r>
              <a:rPr sz="2000" dirty="0">
                <a:latin typeface="Carlito"/>
                <a:cs typeface="Carlito"/>
              </a:rPr>
              <a:t>As an </a:t>
            </a:r>
            <a:r>
              <a:rPr sz="2000" spc="-5" dirty="0">
                <a:latin typeface="Carlito"/>
                <a:cs typeface="Carlito"/>
              </a:rPr>
              <a:t>electronics engineer, </a:t>
            </a:r>
            <a:r>
              <a:rPr sz="2000" dirty="0">
                <a:latin typeface="Carlito"/>
                <a:cs typeface="Carlito"/>
              </a:rPr>
              <a:t>what role </a:t>
            </a:r>
            <a:r>
              <a:rPr sz="2000" spc="-5" dirty="0">
                <a:latin typeface="Carlito"/>
                <a:cs typeface="Carlito"/>
              </a:rPr>
              <a:t>can </a:t>
            </a:r>
            <a:r>
              <a:rPr sz="2000" dirty="0">
                <a:latin typeface="Carlito"/>
                <a:cs typeface="Carlito"/>
              </a:rPr>
              <a:t>you </a:t>
            </a:r>
            <a:r>
              <a:rPr sz="2000" spc="-5" dirty="0">
                <a:latin typeface="Carlito"/>
                <a:cs typeface="Carlito"/>
              </a:rPr>
              <a:t>play </a:t>
            </a:r>
            <a:r>
              <a:rPr sz="2000" dirty="0">
                <a:latin typeface="Carlito"/>
                <a:cs typeface="Carlito"/>
              </a:rPr>
              <a:t>in </a:t>
            </a:r>
            <a:r>
              <a:rPr sz="2000" spc="-5" dirty="0">
                <a:latin typeface="Carlito"/>
                <a:cs typeface="Carlito"/>
              </a:rPr>
              <a:t>reducing risk of fatal  </a:t>
            </a:r>
            <a:r>
              <a:rPr sz="2000" dirty="0">
                <a:latin typeface="Carlito"/>
                <a:cs typeface="Carlito"/>
              </a:rPr>
              <a:t>road </a:t>
            </a:r>
            <a:r>
              <a:rPr sz="2000" spc="-5" dirty="0">
                <a:latin typeface="Carlito"/>
                <a:cs typeface="Carlito"/>
              </a:rPr>
              <a:t>accidents </a:t>
            </a:r>
            <a:r>
              <a:rPr sz="2000" dirty="0">
                <a:latin typeface="Carlito"/>
                <a:cs typeface="Carlito"/>
              </a:rPr>
              <a:t>in</a:t>
            </a:r>
            <a:r>
              <a:rPr sz="2000" spc="-10" dirty="0">
                <a:latin typeface="Carlito"/>
                <a:cs typeface="Carlito"/>
              </a:rPr>
              <a:t> </a:t>
            </a:r>
            <a:r>
              <a:rPr sz="2000" spc="-5" dirty="0">
                <a:latin typeface="Carlito"/>
                <a:cs typeface="Carlito"/>
              </a:rPr>
              <a:t>Nepal?</a:t>
            </a:r>
            <a:endParaRPr sz="2000">
              <a:latin typeface="Carlito"/>
              <a:cs typeface="Carlito"/>
            </a:endParaRPr>
          </a:p>
          <a:p>
            <a:pPr marL="58419">
              <a:lnSpc>
                <a:spcPct val="100000"/>
              </a:lnSpc>
              <a:spcBef>
                <a:spcPts val="55"/>
              </a:spcBef>
              <a:tabLst>
                <a:tab pos="962025" algn="l"/>
              </a:tabLst>
            </a:pPr>
            <a:r>
              <a:rPr sz="2600" b="1" dirty="0">
                <a:latin typeface="Carlito"/>
                <a:cs typeface="Carlito"/>
              </a:rPr>
              <a:t>6.4	</a:t>
            </a:r>
            <a:r>
              <a:rPr sz="2600" b="1" spc="-5" dirty="0">
                <a:latin typeface="Carlito"/>
                <a:cs typeface="Carlito"/>
              </a:rPr>
              <a:t>Risk/Benefit considerations </a:t>
            </a:r>
            <a:r>
              <a:rPr sz="2600" b="1" dirty="0">
                <a:latin typeface="Carlito"/>
                <a:cs typeface="Carlito"/>
              </a:rPr>
              <a:t>in </a:t>
            </a:r>
            <a:r>
              <a:rPr sz="2600" b="1" spc="-5" dirty="0">
                <a:latin typeface="Carlito"/>
                <a:cs typeface="Carlito"/>
              </a:rPr>
              <a:t>public</a:t>
            </a:r>
            <a:r>
              <a:rPr sz="2600" b="1" spc="15" dirty="0">
                <a:latin typeface="Carlito"/>
                <a:cs typeface="Carlito"/>
              </a:rPr>
              <a:t> </a:t>
            </a:r>
            <a:r>
              <a:rPr sz="2600" b="1" spc="-5" dirty="0">
                <a:latin typeface="Carlito"/>
                <a:cs typeface="Carlito"/>
              </a:rPr>
              <a:t>transportation</a:t>
            </a:r>
            <a:endParaRPr sz="2600">
              <a:latin typeface="Carlito"/>
              <a:cs typeface="Carlito"/>
            </a:endParaRPr>
          </a:p>
          <a:p>
            <a:pPr marL="355600" marR="5080" indent="-342900">
              <a:lnSpc>
                <a:spcPct val="91600"/>
              </a:lnSpc>
              <a:spcBef>
                <a:spcPts val="345"/>
              </a:spcBef>
              <a:buFont typeface="Arial"/>
              <a:buChar char="•"/>
              <a:tabLst>
                <a:tab pos="354965" algn="l"/>
                <a:tab pos="355600" algn="l"/>
              </a:tabLst>
            </a:pPr>
            <a:r>
              <a:rPr sz="2200" b="1" spc="-10" dirty="0">
                <a:solidFill>
                  <a:srgbClr val="C00000"/>
                </a:solidFill>
                <a:latin typeface="Carlito"/>
                <a:cs typeface="Carlito"/>
              </a:rPr>
              <a:t>The Public </a:t>
            </a:r>
            <a:r>
              <a:rPr sz="2200" b="1" spc="-5" dirty="0">
                <a:solidFill>
                  <a:srgbClr val="C00000"/>
                </a:solidFill>
                <a:latin typeface="Carlito"/>
                <a:cs typeface="Carlito"/>
              </a:rPr>
              <a:t>Transportation Entrepreneur Association (PTEA) </a:t>
            </a:r>
            <a:r>
              <a:rPr sz="2200" b="1" spc="-5" dirty="0">
                <a:latin typeface="Carlito"/>
                <a:cs typeface="Carlito"/>
              </a:rPr>
              <a:t> </a:t>
            </a:r>
            <a:r>
              <a:rPr sz="2200" spc="-10" dirty="0">
                <a:latin typeface="Carlito"/>
                <a:cs typeface="Carlito"/>
              </a:rPr>
              <a:t>demanded </a:t>
            </a:r>
            <a:r>
              <a:rPr sz="2200" spc="-5" dirty="0">
                <a:latin typeface="Carlito"/>
                <a:cs typeface="Carlito"/>
              </a:rPr>
              <a:t>15% rate </a:t>
            </a:r>
            <a:r>
              <a:rPr sz="2200" spc="-10" dirty="0">
                <a:latin typeface="Carlito"/>
                <a:cs typeface="Carlito"/>
              </a:rPr>
              <a:t>hike </a:t>
            </a:r>
            <a:r>
              <a:rPr sz="2200" dirty="0">
                <a:latin typeface="Carlito"/>
                <a:cs typeface="Carlito"/>
              </a:rPr>
              <a:t>in </a:t>
            </a:r>
            <a:r>
              <a:rPr sz="2200" spc="-10" dirty="0">
                <a:latin typeface="Carlito"/>
                <a:cs typeface="Carlito"/>
              </a:rPr>
              <a:t>bus fare </a:t>
            </a:r>
            <a:r>
              <a:rPr sz="2200" spc="-5" dirty="0">
                <a:latin typeface="Carlito"/>
                <a:cs typeface="Carlito"/>
              </a:rPr>
              <a:t>when the diesel </a:t>
            </a:r>
            <a:r>
              <a:rPr sz="2200" spc="-10" dirty="0">
                <a:latin typeface="Carlito"/>
                <a:cs typeface="Carlito"/>
              </a:rPr>
              <a:t>price </a:t>
            </a:r>
            <a:r>
              <a:rPr sz="2200" dirty="0">
                <a:latin typeface="Carlito"/>
                <a:cs typeface="Carlito"/>
              </a:rPr>
              <a:t>went up </a:t>
            </a:r>
            <a:r>
              <a:rPr sz="2200" spc="-10" dirty="0">
                <a:latin typeface="Carlito"/>
                <a:cs typeface="Carlito"/>
              </a:rPr>
              <a:t>by  </a:t>
            </a:r>
            <a:r>
              <a:rPr sz="2200" spc="-5" dirty="0">
                <a:latin typeface="Carlito"/>
                <a:cs typeface="Carlito"/>
              </a:rPr>
              <a:t>10%. PTEA claimed that </a:t>
            </a:r>
            <a:r>
              <a:rPr sz="2200" dirty="0">
                <a:latin typeface="Carlito"/>
                <a:cs typeface="Carlito"/>
              </a:rPr>
              <a:t>the </a:t>
            </a:r>
            <a:r>
              <a:rPr sz="2200" spc="-5" dirty="0">
                <a:latin typeface="Carlito"/>
                <a:cs typeface="Carlito"/>
              </a:rPr>
              <a:t>risk </a:t>
            </a:r>
            <a:r>
              <a:rPr sz="2200" dirty="0">
                <a:latin typeface="Carlito"/>
                <a:cs typeface="Carlito"/>
              </a:rPr>
              <a:t>and </a:t>
            </a:r>
            <a:r>
              <a:rPr sz="2200" spc="-5" dirty="0">
                <a:latin typeface="Carlito"/>
                <a:cs typeface="Carlito"/>
              </a:rPr>
              <a:t>benefit associated </a:t>
            </a:r>
            <a:r>
              <a:rPr sz="2200" dirty="0">
                <a:latin typeface="Carlito"/>
                <a:cs typeface="Carlito"/>
              </a:rPr>
              <a:t>with </a:t>
            </a:r>
            <a:r>
              <a:rPr sz="2200" spc="-5" dirty="0">
                <a:latin typeface="Carlito"/>
                <a:cs typeface="Carlito"/>
              </a:rPr>
              <a:t>operation  of </a:t>
            </a:r>
            <a:r>
              <a:rPr sz="2200" spc="-10" dirty="0">
                <a:latin typeface="Carlito"/>
                <a:cs typeface="Carlito"/>
              </a:rPr>
              <a:t>public </a:t>
            </a:r>
            <a:r>
              <a:rPr sz="2200" spc="-5" dirty="0">
                <a:latin typeface="Carlito"/>
                <a:cs typeface="Carlito"/>
              </a:rPr>
              <a:t>buses is linked </a:t>
            </a:r>
            <a:r>
              <a:rPr sz="2200" dirty="0">
                <a:latin typeface="Carlito"/>
                <a:cs typeface="Carlito"/>
              </a:rPr>
              <a:t>with </a:t>
            </a:r>
            <a:r>
              <a:rPr sz="2200" spc="-10" dirty="0">
                <a:latin typeface="Carlito"/>
                <a:cs typeface="Carlito"/>
              </a:rPr>
              <a:t>diesel </a:t>
            </a:r>
            <a:r>
              <a:rPr sz="2200" spc="-5" dirty="0">
                <a:latin typeface="Carlito"/>
                <a:cs typeface="Carlito"/>
              </a:rPr>
              <a:t>price; as </a:t>
            </a:r>
            <a:r>
              <a:rPr sz="2200" spc="-10" dirty="0">
                <a:latin typeface="Carlito"/>
                <a:cs typeface="Carlito"/>
              </a:rPr>
              <a:t>fuel </a:t>
            </a:r>
            <a:r>
              <a:rPr sz="2200" spc="-5" dirty="0">
                <a:latin typeface="Carlito"/>
                <a:cs typeface="Carlito"/>
              </a:rPr>
              <a:t>price rise risk </a:t>
            </a:r>
            <a:r>
              <a:rPr sz="2200" dirty="0">
                <a:latin typeface="Carlito"/>
                <a:cs typeface="Carlito"/>
              </a:rPr>
              <a:t>increase  </a:t>
            </a:r>
            <a:r>
              <a:rPr sz="2200" spc="-5" dirty="0">
                <a:latin typeface="Carlito"/>
                <a:cs typeface="Carlito"/>
              </a:rPr>
              <a:t>(higher investment for </a:t>
            </a:r>
            <a:r>
              <a:rPr sz="2200" dirty="0">
                <a:latin typeface="Carlito"/>
                <a:cs typeface="Carlito"/>
              </a:rPr>
              <a:t>lower </a:t>
            </a:r>
            <a:r>
              <a:rPr sz="2200" spc="-5" dirty="0">
                <a:latin typeface="Carlito"/>
                <a:cs typeface="Carlito"/>
              </a:rPr>
              <a:t>return) </a:t>
            </a:r>
            <a:r>
              <a:rPr sz="2200" dirty="0">
                <a:latin typeface="Carlito"/>
                <a:cs typeface="Carlito"/>
              </a:rPr>
              <a:t>and </a:t>
            </a:r>
            <a:r>
              <a:rPr sz="2200" spc="-10" dirty="0">
                <a:latin typeface="Carlito"/>
                <a:cs typeface="Carlito"/>
              </a:rPr>
              <a:t>benefit </a:t>
            </a:r>
            <a:r>
              <a:rPr sz="2200" spc="-5" dirty="0">
                <a:latin typeface="Carlito"/>
                <a:cs typeface="Carlito"/>
              </a:rPr>
              <a:t>decrease (lower seat  occupancy). </a:t>
            </a:r>
            <a:r>
              <a:rPr sz="2200" dirty="0">
                <a:latin typeface="Carlito"/>
                <a:cs typeface="Carlito"/>
              </a:rPr>
              <a:t>So </a:t>
            </a:r>
            <a:r>
              <a:rPr sz="2200" spc="-10" dirty="0">
                <a:latin typeface="Carlito"/>
                <a:cs typeface="Carlito"/>
              </a:rPr>
              <a:t>to </a:t>
            </a:r>
            <a:r>
              <a:rPr sz="2200" spc="-5" dirty="0">
                <a:latin typeface="Carlito"/>
                <a:cs typeface="Carlito"/>
              </a:rPr>
              <a:t>compensate for rise in risk and </a:t>
            </a:r>
            <a:r>
              <a:rPr sz="2200" spc="-10" dirty="0">
                <a:latin typeface="Carlito"/>
                <a:cs typeface="Carlito"/>
              </a:rPr>
              <a:t>drop </a:t>
            </a:r>
            <a:r>
              <a:rPr sz="2200" spc="-5" dirty="0">
                <a:latin typeface="Carlito"/>
                <a:cs typeface="Carlito"/>
              </a:rPr>
              <a:t>in benefit, </a:t>
            </a:r>
            <a:r>
              <a:rPr sz="2200" dirty="0">
                <a:latin typeface="Carlito"/>
                <a:cs typeface="Carlito"/>
              </a:rPr>
              <a:t>the  </a:t>
            </a:r>
            <a:r>
              <a:rPr sz="2200" spc="-10" dirty="0">
                <a:latin typeface="Carlito"/>
                <a:cs typeface="Carlito"/>
              </a:rPr>
              <a:t>bus </a:t>
            </a:r>
            <a:r>
              <a:rPr sz="2200" spc="-5" dirty="0">
                <a:latin typeface="Carlito"/>
                <a:cs typeface="Carlito"/>
              </a:rPr>
              <a:t>fare needs to be raised by </a:t>
            </a:r>
            <a:r>
              <a:rPr sz="2200" spc="-10" dirty="0">
                <a:latin typeface="Carlito"/>
                <a:cs typeface="Carlito"/>
              </a:rPr>
              <a:t>higher</a:t>
            </a:r>
            <a:r>
              <a:rPr sz="2200" spc="35" dirty="0">
                <a:latin typeface="Carlito"/>
                <a:cs typeface="Carlito"/>
              </a:rPr>
              <a:t> </a:t>
            </a:r>
            <a:r>
              <a:rPr sz="2200" spc="-5" dirty="0">
                <a:latin typeface="Carlito"/>
                <a:cs typeface="Carlito"/>
              </a:rPr>
              <a:t>percentage.</a:t>
            </a:r>
            <a:endParaRPr sz="2200">
              <a:latin typeface="Carlito"/>
              <a:cs typeface="Carlito"/>
            </a:endParaRPr>
          </a:p>
          <a:p>
            <a:pPr marL="355600" marR="186690" indent="-342900">
              <a:lnSpc>
                <a:spcPct val="105000"/>
              </a:lnSpc>
              <a:spcBef>
                <a:spcPts val="225"/>
              </a:spcBef>
              <a:buFont typeface="Arial"/>
              <a:buChar char="•"/>
              <a:tabLst>
                <a:tab pos="354965" algn="l"/>
                <a:tab pos="355600" algn="l"/>
              </a:tabLst>
            </a:pPr>
            <a:r>
              <a:rPr sz="2200" b="1" spc="-10" dirty="0">
                <a:solidFill>
                  <a:srgbClr val="C00000"/>
                </a:solidFill>
                <a:latin typeface="Carlito"/>
                <a:cs typeface="Carlito"/>
              </a:rPr>
              <a:t>The </a:t>
            </a:r>
            <a:r>
              <a:rPr sz="2200" b="1" spc="-5" dirty="0">
                <a:solidFill>
                  <a:srgbClr val="C00000"/>
                </a:solidFill>
                <a:latin typeface="Carlito"/>
                <a:cs typeface="Carlito"/>
              </a:rPr>
              <a:t>Government of Nepal </a:t>
            </a:r>
            <a:r>
              <a:rPr sz="2200" b="1" dirty="0">
                <a:solidFill>
                  <a:srgbClr val="C00000"/>
                </a:solidFill>
                <a:latin typeface="Carlito"/>
                <a:cs typeface="Carlito"/>
              </a:rPr>
              <a:t>(GoN) </a:t>
            </a:r>
            <a:r>
              <a:rPr sz="2200" spc="-5" dirty="0">
                <a:latin typeface="Carlito"/>
                <a:cs typeface="Carlito"/>
              </a:rPr>
              <a:t>did </a:t>
            </a:r>
            <a:r>
              <a:rPr sz="2200" spc="-10" dirty="0">
                <a:latin typeface="Carlito"/>
                <a:cs typeface="Carlito"/>
              </a:rPr>
              <a:t>not </a:t>
            </a:r>
            <a:r>
              <a:rPr sz="2200" spc="-5" dirty="0">
                <a:latin typeface="Carlito"/>
                <a:cs typeface="Carlito"/>
              </a:rPr>
              <a:t>agree with the PTEA logic.  GoN </a:t>
            </a:r>
            <a:r>
              <a:rPr sz="2200" spc="-10" dirty="0">
                <a:latin typeface="Carlito"/>
                <a:cs typeface="Carlito"/>
              </a:rPr>
              <a:t>said </a:t>
            </a:r>
            <a:r>
              <a:rPr sz="2200" spc="-5" dirty="0">
                <a:latin typeface="Carlito"/>
                <a:cs typeface="Carlito"/>
              </a:rPr>
              <a:t>that </a:t>
            </a:r>
            <a:r>
              <a:rPr sz="2200" spc="-10" dirty="0">
                <a:latin typeface="Carlito"/>
                <a:cs typeface="Carlito"/>
              </a:rPr>
              <a:t>the </a:t>
            </a:r>
            <a:r>
              <a:rPr sz="2200" spc="-5" dirty="0">
                <a:latin typeface="Carlito"/>
                <a:cs typeface="Carlito"/>
              </a:rPr>
              <a:t>bus fare is </a:t>
            </a:r>
            <a:r>
              <a:rPr sz="2200" spc="-10" dirty="0">
                <a:latin typeface="Carlito"/>
                <a:cs typeface="Carlito"/>
              </a:rPr>
              <a:t>based </a:t>
            </a:r>
            <a:r>
              <a:rPr sz="2200" spc="-5" dirty="0">
                <a:latin typeface="Carlito"/>
                <a:cs typeface="Carlito"/>
              </a:rPr>
              <a:t>on </a:t>
            </a:r>
            <a:r>
              <a:rPr sz="2200" dirty="0">
                <a:latin typeface="Carlito"/>
                <a:cs typeface="Carlito"/>
              </a:rPr>
              <a:t>fuel, </a:t>
            </a:r>
            <a:r>
              <a:rPr sz="2200" spc="-5" dirty="0">
                <a:latin typeface="Carlito"/>
                <a:cs typeface="Carlito"/>
              </a:rPr>
              <a:t>vehicle maintenance, tyre  </a:t>
            </a:r>
            <a:r>
              <a:rPr sz="2200" spc="-75" dirty="0">
                <a:latin typeface="Arial"/>
                <a:cs typeface="Arial"/>
              </a:rPr>
              <a:t>wear </a:t>
            </a:r>
            <a:r>
              <a:rPr sz="2200" spc="-105" dirty="0">
                <a:latin typeface="Arial"/>
                <a:cs typeface="Arial"/>
              </a:rPr>
              <a:t>and </a:t>
            </a:r>
            <a:r>
              <a:rPr sz="2200" spc="-45" dirty="0">
                <a:latin typeface="Arial"/>
                <a:cs typeface="Arial"/>
              </a:rPr>
              <a:t>tear, </a:t>
            </a:r>
            <a:r>
              <a:rPr sz="2200" spc="-65" dirty="0">
                <a:latin typeface="Arial"/>
                <a:cs typeface="Arial"/>
              </a:rPr>
              <a:t>lubricants </a:t>
            </a:r>
            <a:r>
              <a:rPr sz="2200" spc="-105" dirty="0">
                <a:latin typeface="Arial"/>
                <a:cs typeface="Arial"/>
              </a:rPr>
              <a:t>and </a:t>
            </a:r>
            <a:r>
              <a:rPr sz="2200" spc="-75" dirty="0">
                <a:latin typeface="Arial"/>
                <a:cs typeface="Arial"/>
              </a:rPr>
              <a:t>oils, </a:t>
            </a:r>
            <a:r>
              <a:rPr sz="2200" spc="-45" dirty="0">
                <a:latin typeface="Arial"/>
                <a:cs typeface="Arial"/>
              </a:rPr>
              <a:t>driver </a:t>
            </a:r>
            <a:r>
              <a:rPr sz="2200" spc="-105" dirty="0">
                <a:latin typeface="Arial"/>
                <a:cs typeface="Arial"/>
              </a:rPr>
              <a:t>and </a:t>
            </a:r>
            <a:r>
              <a:rPr sz="2200" spc="-70" dirty="0">
                <a:latin typeface="Arial"/>
                <a:cs typeface="Arial"/>
              </a:rPr>
              <a:t>helper’s </a:t>
            </a:r>
            <a:r>
              <a:rPr sz="2200" spc="-140" dirty="0">
                <a:latin typeface="Arial"/>
                <a:cs typeface="Arial"/>
              </a:rPr>
              <a:t>wages, </a:t>
            </a:r>
            <a:r>
              <a:rPr sz="2200" spc="-110" dirty="0">
                <a:latin typeface="Arial"/>
                <a:cs typeface="Arial"/>
              </a:rPr>
              <a:t>bank  </a:t>
            </a:r>
            <a:r>
              <a:rPr sz="2200" spc="-5" dirty="0">
                <a:latin typeface="Carlito"/>
                <a:cs typeface="Carlito"/>
              </a:rPr>
              <a:t>loan, and profit on investment. Since the price </a:t>
            </a:r>
            <a:r>
              <a:rPr sz="2200" dirty="0">
                <a:latin typeface="Carlito"/>
                <a:cs typeface="Carlito"/>
              </a:rPr>
              <a:t>of </a:t>
            </a:r>
            <a:r>
              <a:rPr sz="2200" spc="-10" dirty="0">
                <a:latin typeface="Carlito"/>
                <a:cs typeface="Carlito"/>
              </a:rPr>
              <a:t>only one </a:t>
            </a:r>
            <a:r>
              <a:rPr sz="2200" spc="-5" dirty="0">
                <a:latin typeface="Carlito"/>
                <a:cs typeface="Carlito"/>
              </a:rPr>
              <a:t>of</a:t>
            </a:r>
            <a:r>
              <a:rPr sz="2200" spc="45" dirty="0">
                <a:latin typeface="Carlito"/>
                <a:cs typeface="Carlito"/>
              </a:rPr>
              <a:t> </a:t>
            </a:r>
            <a:r>
              <a:rPr sz="2200" spc="-5" dirty="0">
                <a:latin typeface="Carlito"/>
                <a:cs typeface="Carlito"/>
              </a:rPr>
              <a:t>the</a:t>
            </a:r>
            <a:endParaRPr sz="2200">
              <a:latin typeface="Carlito"/>
              <a:cs typeface="Carlito"/>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0552" y="698652"/>
            <a:ext cx="8121015" cy="732790"/>
          </a:xfrm>
          <a:prstGeom prst="rect">
            <a:avLst/>
          </a:prstGeom>
        </p:spPr>
        <p:txBody>
          <a:bodyPr vert="horz" wrap="square" lIns="0" tIns="12700" rIns="0" bIns="0" rtlCol="0">
            <a:spAutoFit/>
          </a:bodyPr>
          <a:lstStyle/>
          <a:p>
            <a:pPr marL="12700" marR="5080">
              <a:lnSpc>
                <a:spcPct val="105500"/>
              </a:lnSpc>
              <a:spcBef>
                <a:spcPts val="100"/>
              </a:spcBef>
            </a:pPr>
            <a:r>
              <a:rPr sz="2200" spc="-5" dirty="0"/>
              <a:t>parameters has increased, it is </a:t>
            </a:r>
            <a:r>
              <a:rPr sz="2200" spc="-10" dirty="0"/>
              <a:t>unfair </a:t>
            </a:r>
            <a:r>
              <a:rPr sz="2200" dirty="0"/>
              <a:t>and </a:t>
            </a:r>
            <a:r>
              <a:rPr sz="2200" spc="-5" dirty="0"/>
              <a:t>unethical </a:t>
            </a:r>
            <a:r>
              <a:rPr sz="2200" dirty="0"/>
              <a:t>to </a:t>
            </a:r>
            <a:r>
              <a:rPr sz="2200" spc="-5" dirty="0"/>
              <a:t>increase bus fare  by more </a:t>
            </a:r>
            <a:r>
              <a:rPr sz="2200" spc="-10" dirty="0"/>
              <a:t>than</a:t>
            </a:r>
            <a:r>
              <a:rPr sz="2200" spc="15" dirty="0"/>
              <a:t> </a:t>
            </a:r>
            <a:r>
              <a:rPr sz="2200" spc="-5" dirty="0"/>
              <a:t>2%.</a:t>
            </a:r>
            <a:endParaRPr sz="2200"/>
          </a:p>
        </p:txBody>
      </p:sp>
      <p:sp>
        <p:nvSpPr>
          <p:cNvPr id="3" name="object 3"/>
          <p:cNvSpPr txBox="1"/>
          <p:nvPr/>
        </p:nvSpPr>
        <p:spPr>
          <a:xfrm>
            <a:off x="517651" y="1419504"/>
            <a:ext cx="8392160" cy="3825875"/>
          </a:xfrm>
          <a:prstGeom prst="rect">
            <a:avLst/>
          </a:prstGeom>
        </p:spPr>
        <p:txBody>
          <a:bodyPr vert="horz" wrap="square" lIns="0" tIns="12065" rIns="0" bIns="0" rtlCol="0">
            <a:spAutoFit/>
          </a:bodyPr>
          <a:lstStyle/>
          <a:p>
            <a:pPr marL="355600" marR="5080" indent="-342900">
              <a:lnSpc>
                <a:spcPct val="105100"/>
              </a:lnSpc>
              <a:spcBef>
                <a:spcPts val="95"/>
              </a:spcBef>
              <a:buClr>
                <a:srgbClr val="C00000"/>
              </a:buClr>
              <a:buFont typeface="Arial"/>
              <a:buChar char="•"/>
              <a:tabLst>
                <a:tab pos="354965" algn="l"/>
                <a:tab pos="355600" algn="l"/>
              </a:tabLst>
            </a:pPr>
            <a:r>
              <a:rPr sz="2200" spc="-5" dirty="0">
                <a:latin typeface="Carlito"/>
                <a:cs typeface="Carlito"/>
              </a:rPr>
              <a:t>GoN refused the PTEA </a:t>
            </a:r>
            <a:r>
              <a:rPr sz="2200" spc="-10" dirty="0">
                <a:latin typeface="Carlito"/>
                <a:cs typeface="Carlito"/>
              </a:rPr>
              <a:t>demand </a:t>
            </a:r>
            <a:r>
              <a:rPr sz="2200" spc="-5" dirty="0">
                <a:latin typeface="Carlito"/>
                <a:cs typeface="Carlito"/>
              </a:rPr>
              <a:t>saying that the diesel price is </a:t>
            </a:r>
            <a:r>
              <a:rPr sz="2200" spc="-10" dirty="0">
                <a:latin typeface="Carlito"/>
                <a:cs typeface="Carlito"/>
              </a:rPr>
              <a:t>not  </a:t>
            </a:r>
            <a:r>
              <a:rPr sz="2200" spc="-5" dirty="0">
                <a:latin typeface="Carlito"/>
                <a:cs typeface="Carlito"/>
              </a:rPr>
              <a:t>linearly related </a:t>
            </a:r>
            <a:r>
              <a:rPr sz="2200" dirty="0">
                <a:latin typeface="Carlito"/>
                <a:cs typeface="Carlito"/>
              </a:rPr>
              <a:t>with </a:t>
            </a:r>
            <a:r>
              <a:rPr sz="2200" spc="-5" dirty="0">
                <a:latin typeface="Carlito"/>
                <a:cs typeface="Carlito"/>
              </a:rPr>
              <a:t>diesel </a:t>
            </a:r>
            <a:r>
              <a:rPr sz="2200" spc="-10" dirty="0">
                <a:latin typeface="Carlito"/>
                <a:cs typeface="Carlito"/>
              </a:rPr>
              <a:t>price. The </a:t>
            </a:r>
            <a:r>
              <a:rPr sz="2200" spc="-5" dirty="0">
                <a:latin typeface="Carlito"/>
                <a:cs typeface="Carlito"/>
              </a:rPr>
              <a:t>PTEA threatened to call a strike if  their demands are unmet within 48 hours. Eventually a technical  committee </a:t>
            </a:r>
            <a:r>
              <a:rPr sz="2200" dirty="0">
                <a:latin typeface="Carlito"/>
                <a:cs typeface="Carlito"/>
              </a:rPr>
              <a:t>was </a:t>
            </a:r>
            <a:r>
              <a:rPr sz="2200" spc="-10" dirty="0">
                <a:latin typeface="Carlito"/>
                <a:cs typeface="Carlito"/>
              </a:rPr>
              <a:t>formed to settle </a:t>
            </a:r>
            <a:r>
              <a:rPr sz="2200" spc="-5" dirty="0">
                <a:latin typeface="Carlito"/>
                <a:cs typeface="Carlito"/>
              </a:rPr>
              <a:t>the </a:t>
            </a:r>
            <a:r>
              <a:rPr sz="2200" spc="-10" dirty="0">
                <a:latin typeface="Carlito"/>
                <a:cs typeface="Carlito"/>
              </a:rPr>
              <a:t>dispute, </a:t>
            </a:r>
            <a:r>
              <a:rPr sz="2200" spc="-5" dirty="0">
                <a:latin typeface="Carlito"/>
                <a:cs typeface="Carlito"/>
              </a:rPr>
              <a:t>and appointed you as </a:t>
            </a:r>
            <a:r>
              <a:rPr sz="2200" spc="-10" dirty="0">
                <a:latin typeface="Carlito"/>
                <a:cs typeface="Carlito"/>
              </a:rPr>
              <a:t>the  </a:t>
            </a:r>
            <a:r>
              <a:rPr sz="2200" spc="-5" dirty="0">
                <a:latin typeface="Carlito"/>
                <a:cs typeface="Carlito"/>
              </a:rPr>
              <a:t>decision maker. Prepare your report which addresses all the </a:t>
            </a:r>
            <a:r>
              <a:rPr sz="2200" dirty="0">
                <a:latin typeface="Carlito"/>
                <a:cs typeface="Carlito"/>
              </a:rPr>
              <a:t>issues  </a:t>
            </a:r>
            <a:r>
              <a:rPr sz="2200" spc="-5" dirty="0">
                <a:latin typeface="Carlito"/>
                <a:cs typeface="Carlito"/>
              </a:rPr>
              <a:t>raised by </a:t>
            </a:r>
            <a:r>
              <a:rPr sz="2200" dirty="0">
                <a:latin typeface="Carlito"/>
                <a:cs typeface="Carlito"/>
              </a:rPr>
              <a:t>PTEA </a:t>
            </a:r>
            <a:r>
              <a:rPr sz="2200" spc="-5" dirty="0">
                <a:latin typeface="Carlito"/>
                <a:cs typeface="Carlito"/>
              </a:rPr>
              <a:t>and GoN, electronic monitoring of seat occupancy, and  a </a:t>
            </a:r>
            <a:r>
              <a:rPr sz="2200" spc="-10" dirty="0">
                <a:latin typeface="Carlito"/>
                <a:cs typeface="Carlito"/>
              </a:rPr>
              <a:t>design to </a:t>
            </a:r>
            <a:r>
              <a:rPr sz="2200" spc="-5" dirty="0">
                <a:latin typeface="Carlito"/>
                <a:cs typeface="Carlito"/>
              </a:rPr>
              <a:t>automatically revise </a:t>
            </a:r>
            <a:r>
              <a:rPr sz="2200" spc="-10" dirty="0">
                <a:latin typeface="Carlito"/>
                <a:cs typeface="Carlito"/>
              </a:rPr>
              <a:t>bus </a:t>
            </a:r>
            <a:r>
              <a:rPr sz="2200" spc="-5" dirty="0">
                <a:latin typeface="Carlito"/>
                <a:cs typeface="Carlito"/>
              </a:rPr>
              <a:t>fare </a:t>
            </a:r>
            <a:r>
              <a:rPr sz="2200" spc="-10" dirty="0">
                <a:latin typeface="Carlito"/>
                <a:cs typeface="Carlito"/>
              </a:rPr>
              <a:t>in similar </a:t>
            </a:r>
            <a:r>
              <a:rPr sz="2200" dirty="0">
                <a:latin typeface="Carlito"/>
                <a:cs typeface="Carlito"/>
              </a:rPr>
              <a:t>situations in </a:t>
            </a:r>
            <a:r>
              <a:rPr sz="2200" spc="-5" dirty="0">
                <a:latin typeface="Carlito"/>
                <a:cs typeface="Carlito"/>
              </a:rPr>
              <a:t>the  </a:t>
            </a:r>
            <a:r>
              <a:rPr sz="2200" spc="-10" dirty="0">
                <a:latin typeface="Carlito"/>
                <a:cs typeface="Carlito"/>
              </a:rPr>
              <a:t>future </a:t>
            </a:r>
            <a:r>
              <a:rPr sz="2200" spc="-5" dirty="0">
                <a:latin typeface="Carlito"/>
                <a:cs typeface="Carlito"/>
              </a:rPr>
              <a:t>so </a:t>
            </a:r>
            <a:r>
              <a:rPr sz="2200" spc="-10" dirty="0">
                <a:latin typeface="Carlito"/>
                <a:cs typeface="Carlito"/>
              </a:rPr>
              <a:t>that the </a:t>
            </a:r>
            <a:r>
              <a:rPr sz="2200" spc="-5" dirty="0">
                <a:latin typeface="Carlito"/>
                <a:cs typeface="Carlito"/>
              </a:rPr>
              <a:t>risk and benefit in operation of public transport is  transparent.</a:t>
            </a:r>
            <a:endParaRPr sz="2200">
              <a:latin typeface="Carlito"/>
              <a:cs typeface="Carlito"/>
            </a:endParaRPr>
          </a:p>
          <a:p>
            <a:pPr marL="835660">
              <a:lnSpc>
                <a:spcPct val="100000"/>
              </a:lnSpc>
              <a:spcBef>
                <a:spcPts val="150"/>
              </a:spcBef>
            </a:pPr>
            <a:r>
              <a:rPr sz="4000" b="1" spc="-5" dirty="0">
                <a:latin typeface="Carlito"/>
                <a:cs typeface="Carlito"/>
              </a:rPr>
              <a:t>6.5 Engineers and the military</a:t>
            </a:r>
            <a:endParaRPr sz="4000">
              <a:latin typeface="Carlito"/>
              <a:cs typeface="Carlito"/>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17651" y="676402"/>
            <a:ext cx="8463280" cy="5215890"/>
          </a:xfrm>
          <a:prstGeom prst="rect">
            <a:avLst/>
          </a:prstGeom>
        </p:spPr>
        <p:txBody>
          <a:bodyPr vert="horz" wrap="square" lIns="0" tIns="50800" rIns="0" bIns="0" rtlCol="0">
            <a:spAutoFit/>
          </a:bodyPr>
          <a:lstStyle/>
          <a:p>
            <a:pPr marL="335280" marR="27305" indent="-323215">
              <a:lnSpc>
                <a:spcPct val="91600"/>
              </a:lnSpc>
              <a:spcBef>
                <a:spcPts val="400"/>
              </a:spcBef>
              <a:buClr>
                <a:srgbClr val="C00000"/>
              </a:buClr>
              <a:buSzPct val="73333"/>
              <a:buFont typeface="Arial"/>
              <a:buChar char="•"/>
              <a:tabLst>
                <a:tab pos="354965" algn="l"/>
                <a:tab pos="355600" algn="l"/>
              </a:tabLst>
            </a:pPr>
            <a:r>
              <a:rPr sz="3000" spc="-5" dirty="0">
                <a:latin typeface="Carlito"/>
                <a:cs typeface="Carlito"/>
              </a:rPr>
              <a:t>The Nepalese </a:t>
            </a:r>
            <a:r>
              <a:rPr sz="3000" dirty="0">
                <a:latin typeface="Carlito"/>
                <a:cs typeface="Carlito"/>
              </a:rPr>
              <a:t>Army (NA) </a:t>
            </a:r>
            <a:r>
              <a:rPr sz="3000" spc="-5" dirty="0">
                <a:latin typeface="Carlito"/>
                <a:cs typeface="Carlito"/>
              </a:rPr>
              <a:t>has already established </a:t>
            </a:r>
            <a:r>
              <a:rPr sz="3000" dirty="0">
                <a:latin typeface="Carlito"/>
                <a:cs typeface="Carlito"/>
              </a:rPr>
              <a:t>a  </a:t>
            </a:r>
            <a:r>
              <a:rPr sz="3000" spc="-5" dirty="0">
                <a:latin typeface="Carlito"/>
                <a:cs typeface="Carlito"/>
              </a:rPr>
              <a:t>medical college </a:t>
            </a:r>
            <a:r>
              <a:rPr sz="3000" dirty="0">
                <a:latin typeface="Carlito"/>
                <a:cs typeface="Carlito"/>
              </a:rPr>
              <a:t>and </a:t>
            </a:r>
            <a:r>
              <a:rPr sz="3000" spc="-5" dirty="0">
                <a:latin typeface="Carlito"/>
                <a:cs typeface="Carlito"/>
              </a:rPr>
              <a:t>planning </a:t>
            </a:r>
            <a:r>
              <a:rPr sz="3000" dirty="0">
                <a:latin typeface="Carlito"/>
                <a:cs typeface="Carlito"/>
              </a:rPr>
              <a:t>to run an </a:t>
            </a:r>
            <a:r>
              <a:rPr sz="3000" spc="-5" dirty="0">
                <a:latin typeface="Carlito"/>
                <a:cs typeface="Carlito"/>
              </a:rPr>
              <a:t>engineering  college. The </a:t>
            </a:r>
            <a:r>
              <a:rPr sz="3000" dirty="0">
                <a:latin typeface="Carlito"/>
                <a:cs typeface="Carlito"/>
              </a:rPr>
              <a:t>NA is </a:t>
            </a:r>
            <a:r>
              <a:rPr sz="3000" spc="-5" dirty="0">
                <a:latin typeface="Carlito"/>
                <a:cs typeface="Carlito"/>
              </a:rPr>
              <a:t>engaged </a:t>
            </a:r>
            <a:r>
              <a:rPr sz="3000" dirty="0">
                <a:latin typeface="Carlito"/>
                <a:cs typeface="Carlito"/>
              </a:rPr>
              <a:t>in </a:t>
            </a:r>
            <a:r>
              <a:rPr sz="3000" spc="-5" dirty="0">
                <a:latin typeface="Carlito"/>
                <a:cs typeface="Carlito"/>
              </a:rPr>
              <a:t>disaster Risk  Management </a:t>
            </a:r>
            <a:r>
              <a:rPr sz="3000" dirty="0">
                <a:latin typeface="Carlito"/>
                <a:cs typeface="Carlito"/>
              </a:rPr>
              <a:t>and </a:t>
            </a:r>
            <a:r>
              <a:rPr sz="3000" spc="-5" dirty="0">
                <a:latin typeface="Carlito"/>
                <a:cs typeface="Carlito"/>
              </a:rPr>
              <a:t>construction of fast </a:t>
            </a:r>
            <a:r>
              <a:rPr sz="3000" dirty="0">
                <a:latin typeface="Carlito"/>
                <a:cs typeface="Carlito"/>
              </a:rPr>
              <a:t>track </a:t>
            </a:r>
            <a:r>
              <a:rPr sz="3000" spc="-5" dirty="0">
                <a:latin typeface="Carlito"/>
                <a:cs typeface="Carlito"/>
              </a:rPr>
              <a:t>highway  </a:t>
            </a:r>
            <a:r>
              <a:rPr sz="3000" dirty="0">
                <a:latin typeface="Carlito"/>
                <a:cs typeface="Carlito"/>
              </a:rPr>
              <a:t>and also </a:t>
            </a:r>
            <a:r>
              <a:rPr sz="3000" spc="-5" dirty="0">
                <a:latin typeface="Carlito"/>
                <a:cs typeface="Carlito"/>
              </a:rPr>
              <a:t>planning </a:t>
            </a:r>
            <a:r>
              <a:rPr sz="3000" dirty="0">
                <a:latin typeface="Carlito"/>
                <a:cs typeface="Carlito"/>
              </a:rPr>
              <a:t>to </a:t>
            </a:r>
            <a:r>
              <a:rPr sz="3000" spc="-5" dirty="0">
                <a:latin typeface="Carlito"/>
                <a:cs typeface="Carlito"/>
              </a:rPr>
              <a:t>invest </a:t>
            </a:r>
            <a:r>
              <a:rPr sz="3000" dirty="0">
                <a:latin typeface="Carlito"/>
                <a:cs typeface="Carlito"/>
              </a:rPr>
              <a:t>in </a:t>
            </a:r>
            <a:r>
              <a:rPr sz="3000" spc="-5" dirty="0">
                <a:latin typeface="Carlito"/>
                <a:cs typeface="Carlito"/>
              </a:rPr>
              <a:t>hydropower sector </a:t>
            </a:r>
            <a:r>
              <a:rPr sz="3000" dirty="0">
                <a:latin typeface="Carlito"/>
                <a:cs typeface="Carlito"/>
              </a:rPr>
              <a:t>in  </a:t>
            </a:r>
            <a:r>
              <a:rPr sz="3000" spc="-10" dirty="0">
                <a:latin typeface="Carlito"/>
                <a:cs typeface="Carlito"/>
              </a:rPr>
              <a:t>Nepal.</a:t>
            </a:r>
            <a:endParaRPr sz="3000">
              <a:latin typeface="Carlito"/>
              <a:cs typeface="Carlito"/>
            </a:endParaRPr>
          </a:p>
          <a:p>
            <a:pPr marL="355600" marR="236854" indent="-342900">
              <a:lnSpc>
                <a:spcPct val="91600"/>
              </a:lnSpc>
              <a:spcBef>
                <a:spcPts val="495"/>
              </a:spcBef>
              <a:buClr>
                <a:srgbClr val="C00000"/>
              </a:buClr>
              <a:buSzPct val="73333"/>
              <a:buFont typeface="Arial"/>
              <a:buChar char="•"/>
              <a:tabLst>
                <a:tab pos="354965" algn="l"/>
                <a:tab pos="355600" algn="l"/>
              </a:tabLst>
            </a:pPr>
            <a:r>
              <a:rPr sz="3000" spc="-5" dirty="0">
                <a:latin typeface="Carlito"/>
                <a:cs typeface="Carlito"/>
              </a:rPr>
              <a:t>(a) </a:t>
            </a:r>
            <a:r>
              <a:rPr sz="3000" dirty="0">
                <a:latin typeface="Carlito"/>
                <a:cs typeface="Carlito"/>
              </a:rPr>
              <a:t>if you are an </a:t>
            </a:r>
            <a:r>
              <a:rPr sz="3000" spc="-5" dirty="0">
                <a:latin typeface="Carlito"/>
                <a:cs typeface="Carlito"/>
              </a:rPr>
              <a:t>engineer working for </a:t>
            </a:r>
            <a:r>
              <a:rPr sz="3000" dirty="0">
                <a:latin typeface="Carlito"/>
                <a:cs typeface="Carlito"/>
              </a:rPr>
              <a:t>the NA, what  </a:t>
            </a:r>
            <a:r>
              <a:rPr sz="3000" spc="-5" dirty="0">
                <a:latin typeface="Carlito"/>
                <a:cs typeface="Carlito"/>
              </a:rPr>
              <a:t>suggestion would </a:t>
            </a:r>
            <a:r>
              <a:rPr sz="3000" dirty="0">
                <a:latin typeface="Carlito"/>
                <a:cs typeface="Carlito"/>
              </a:rPr>
              <a:t>you give to the </a:t>
            </a:r>
            <a:r>
              <a:rPr sz="3000" spc="-10" dirty="0">
                <a:latin typeface="Carlito"/>
                <a:cs typeface="Carlito"/>
              </a:rPr>
              <a:t>decision </a:t>
            </a:r>
            <a:r>
              <a:rPr sz="3000" dirty="0">
                <a:latin typeface="Carlito"/>
                <a:cs typeface="Carlito"/>
              </a:rPr>
              <a:t>makers  </a:t>
            </a:r>
            <a:r>
              <a:rPr sz="3000" spc="-5" dirty="0">
                <a:latin typeface="Carlito"/>
                <a:cs typeface="Carlito"/>
              </a:rPr>
              <a:t>for further expansion of </a:t>
            </a:r>
            <a:r>
              <a:rPr sz="3000" spc="5" dirty="0">
                <a:latin typeface="Carlito"/>
                <a:cs typeface="Carlito"/>
              </a:rPr>
              <a:t>the </a:t>
            </a:r>
            <a:r>
              <a:rPr sz="3000" spc="-10" dirty="0">
                <a:latin typeface="Carlito"/>
                <a:cs typeface="Carlito"/>
              </a:rPr>
              <a:t>NA </a:t>
            </a:r>
            <a:r>
              <a:rPr sz="3000" dirty="0">
                <a:latin typeface="Carlito"/>
                <a:cs typeface="Carlito"/>
              </a:rPr>
              <a:t>in other sectors  </a:t>
            </a:r>
            <a:r>
              <a:rPr sz="3000" spc="-5" dirty="0">
                <a:latin typeface="Carlito"/>
                <a:cs typeface="Carlito"/>
              </a:rPr>
              <a:t>where engineering </a:t>
            </a:r>
            <a:r>
              <a:rPr sz="3000" spc="-10" dirty="0">
                <a:latin typeface="Carlito"/>
                <a:cs typeface="Carlito"/>
              </a:rPr>
              <a:t>services </a:t>
            </a:r>
            <a:r>
              <a:rPr sz="3000" dirty="0">
                <a:latin typeface="Carlito"/>
                <a:cs typeface="Carlito"/>
              </a:rPr>
              <a:t>are</a:t>
            </a:r>
            <a:r>
              <a:rPr sz="3000" spc="15" dirty="0">
                <a:latin typeface="Carlito"/>
                <a:cs typeface="Carlito"/>
              </a:rPr>
              <a:t> </a:t>
            </a:r>
            <a:r>
              <a:rPr sz="3000" spc="-5" dirty="0">
                <a:latin typeface="Carlito"/>
                <a:cs typeface="Carlito"/>
              </a:rPr>
              <a:t>needed?</a:t>
            </a:r>
            <a:endParaRPr sz="3000">
              <a:latin typeface="Carlito"/>
              <a:cs typeface="Carlito"/>
            </a:endParaRPr>
          </a:p>
          <a:p>
            <a:pPr marL="355600" marR="5080" indent="-342900">
              <a:lnSpc>
                <a:spcPts val="3290"/>
              </a:lnSpc>
              <a:spcBef>
                <a:spcPts val="575"/>
              </a:spcBef>
              <a:buClr>
                <a:srgbClr val="C00000"/>
              </a:buClr>
              <a:buSzPct val="73333"/>
              <a:buFont typeface="Arial"/>
              <a:buChar char="•"/>
              <a:tabLst>
                <a:tab pos="354965" algn="l"/>
                <a:tab pos="355600" algn="l"/>
              </a:tabLst>
            </a:pPr>
            <a:r>
              <a:rPr sz="3000" spc="-5" dirty="0">
                <a:latin typeface="Carlito"/>
                <a:cs typeface="Carlito"/>
              </a:rPr>
              <a:t>(b) </a:t>
            </a:r>
            <a:r>
              <a:rPr sz="3000" dirty="0">
                <a:latin typeface="Carlito"/>
                <a:cs typeface="Carlito"/>
              </a:rPr>
              <a:t>if you are an </a:t>
            </a:r>
            <a:r>
              <a:rPr sz="3000" spc="-5" dirty="0">
                <a:latin typeface="Carlito"/>
                <a:cs typeface="Carlito"/>
              </a:rPr>
              <a:t>engineer working </a:t>
            </a:r>
            <a:r>
              <a:rPr sz="3000" dirty="0">
                <a:latin typeface="Carlito"/>
                <a:cs typeface="Carlito"/>
              </a:rPr>
              <a:t>in a </a:t>
            </a:r>
            <a:r>
              <a:rPr sz="3000" spc="-5" dirty="0">
                <a:latin typeface="Carlito"/>
                <a:cs typeface="Carlito"/>
              </a:rPr>
              <a:t>private </a:t>
            </a:r>
            <a:r>
              <a:rPr sz="3000" dirty="0">
                <a:latin typeface="Carlito"/>
                <a:cs typeface="Carlito"/>
              </a:rPr>
              <a:t>sector  in </a:t>
            </a:r>
            <a:r>
              <a:rPr sz="3000" spc="-5" dirty="0">
                <a:latin typeface="Carlito"/>
                <a:cs typeface="Carlito"/>
              </a:rPr>
              <a:t>hydropower development and/or highway</a:t>
            </a:r>
            <a:r>
              <a:rPr sz="3000" spc="-40" dirty="0">
                <a:latin typeface="Carlito"/>
                <a:cs typeface="Carlito"/>
              </a:rPr>
              <a:t> </a:t>
            </a:r>
            <a:r>
              <a:rPr sz="3000" spc="-5" dirty="0">
                <a:latin typeface="Carlito"/>
                <a:cs typeface="Carlito"/>
              </a:rPr>
              <a:t>sector,</a:t>
            </a:r>
            <a:endParaRPr sz="3000">
              <a:latin typeface="Carlito"/>
              <a:cs typeface="Carlito"/>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51435" rIns="0" bIns="0" rtlCol="0">
            <a:spAutoFit/>
          </a:bodyPr>
          <a:lstStyle/>
          <a:p>
            <a:pPr marL="635635" marR="5080">
              <a:lnSpc>
                <a:spcPct val="91500"/>
              </a:lnSpc>
              <a:spcBef>
                <a:spcPts val="405"/>
              </a:spcBef>
            </a:pPr>
            <a:r>
              <a:rPr dirty="0"/>
              <a:t>what is </a:t>
            </a:r>
            <a:r>
              <a:rPr spc="-10" dirty="0"/>
              <a:t>your </a:t>
            </a:r>
            <a:r>
              <a:rPr spc="-5" dirty="0"/>
              <a:t>suggestion/opinion </a:t>
            </a:r>
            <a:r>
              <a:rPr dirty="0"/>
              <a:t>on the gradual  </a:t>
            </a:r>
            <a:r>
              <a:rPr spc="-5" dirty="0"/>
              <a:t>expansion of </a:t>
            </a:r>
            <a:r>
              <a:rPr dirty="0"/>
              <a:t>the NA in the </a:t>
            </a:r>
            <a:r>
              <a:rPr spc="-5" dirty="0"/>
              <a:t>sectors traditionally  handled by </a:t>
            </a:r>
            <a:r>
              <a:rPr dirty="0"/>
              <a:t>the </a:t>
            </a:r>
            <a:r>
              <a:rPr spc="-5" dirty="0"/>
              <a:t>private </a:t>
            </a:r>
            <a:r>
              <a:rPr dirty="0"/>
              <a:t>sector </a:t>
            </a:r>
            <a:r>
              <a:rPr spc="-5" dirty="0"/>
              <a:t>engineering</a:t>
            </a:r>
            <a:r>
              <a:rPr spc="-10" dirty="0"/>
              <a:t> </a:t>
            </a:r>
            <a:r>
              <a:rPr spc="-5" dirty="0"/>
              <a:t>firms?</a:t>
            </a:r>
          </a:p>
        </p:txBody>
      </p:sp>
      <p:sp>
        <p:nvSpPr>
          <p:cNvPr id="3" name="object 3"/>
          <p:cNvSpPr txBox="1">
            <a:spLocks noGrp="1"/>
          </p:cNvSpPr>
          <p:nvPr>
            <p:ph type="body" idx="1"/>
          </p:nvPr>
        </p:nvSpPr>
        <p:spPr>
          <a:prstGeom prst="rect">
            <a:avLst/>
          </a:prstGeom>
        </p:spPr>
        <p:txBody>
          <a:bodyPr vert="horz" wrap="square" lIns="0" tIns="589288" rIns="0" bIns="0" rtlCol="0">
            <a:spAutoFit/>
          </a:bodyPr>
          <a:lstStyle/>
          <a:p>
            <a:pPr marL="664210">
              <a:lnSpc>
                <a:spcPct val="100000"/>
              </a:lnSpc>
              <a:spcBef>
                <a:spcPts val="480"/>
              </a:spcBef>
              <a:tabLst>
                <a:tab pos="1574165" algn="l"/>
              </a:tabLst>
            </a:pPr>
            <a:r>
              <a:rPr spc="-5" dirty="0"/>
              <a:t>6.6	</a:t>
            </a:r>
            <a:r>
              <a:rPr dirty="0"/>
              <a:t>Science </a:t>
            </a:r>
            <a:r>
              <a:rPr spc="-5" dirty="0"/>
              <a:t>and </a:t>
            </a:r>
            <a:r>
              <a:rPr dirty="0"/>
              <a:t>technology </a:t>
            </a:r>
            <a:r>
              <a:rPr spc="-5" dirty="0"/>
              <a:t>for</a:t>
            </a:r>
            <a:r>
              <a:rPr spc="-30" dirty="0"/>
              <a:t> </a:t>
            </a:r>
            <a:r>
              <a:rPr spc="-5" dirty="0"/>
              <a:t>medicine</a:t>
            </a:r>
          </a:p>
          <a:p>
            <a:pPr marL="522605" marR="5080" indent="-342900">
              <a:lnSpc>
                <a:spcPct val="92400"/>
              </a:lnSpc>
              <a:spcBef>
                <a:spcPts val="520"/>
              </a:spcBef>
              <a:buFont typeface="Arial"/>
              <a:buChar char="•"/>
              <a:tabLst>
                <a:tab pos="521970" algn="l"/>
                <a:tab pos="522605" algn="l"/>
              </a:tabLst>
            </a:pPr>
            <a:r>
              <a:rPr sz="2500" b="0" spc="-5" dirty="0">
                <a:latin typeface="Carlito"/>
                <a:cs typeface="Carlito"/>
              </a:rPr>
              <a:t>An insurance company asked for </a:t>
            </a:r>
            <a:r>
              <a:rPr sz="2500" b="0" dirty="0">
                <a:latin typeface="Carlito"/>
                <a:cs typeface="Carlito"/>
              </a:rPr>
              <a:t>the </a:t>
            </a:r>
            <a:r>
              <a:rPr sz="2500" b="0" spc="-5" dirty="0">
                <a:latin typeface="Carlito"/>
                <a:cs typeface="Carlito"/>
              </a:rPr>
              <a:t>medical records of one  of its clients, claiming that the patient </a:t>
            </a:r>
            <a:r>
              <a:rPr sz="2500" b="0" spc="-10" dirty="0">
                <a:latin typeface="Carlito"/>
                <a:cs typeface="Carlito"/>
              </a:rPr>
              <a:t>has </a:t>
            </a:r>
            <a:r>
              <a:rPr sz="2500" b="0" spc="-5" dirty="0">
                <a:latin typeface="Carlito"/>
                <a:cs typeface="Carlito"/>
              </a:rPr>
              <a:t>unreported a </a:t>
            </a:r>
            <a:r>
              <a:rPr sz="2500" b="0" spc="10" dirty="0">
                <a:latin typeface="Carlito"/>
                <a:cs typeface="Carlito"/>
              </a:rPr>
              <a:t>pre-  </a:t>
            </a:r>
            <a:r>
              <a:rPr sz="2500" b="0" spc="-5" dirty="0">
                <a:latin typeface="Carlito"/>
                <a:cs typeface="Carlito"/>
              </a:rPr>
              <a:t>existing condition, and </a:t>
            </a:r>
            <a:r>
              <a:rPr sz="2500" b="0" spc="-10" dirty="0">
                <a:latin typeface="Carlito"/>
                <a:cs typeface="Carlito"/>
              </a:rPr>
              <a:t>hence </a:t>
            </a:r>
            <a:r>
              <a:rPr sz="2500" b="0" dirty="0">
                <a:latin typeface="Carlito"/>
                <a:cs typeface="Carlito"/>
              </a:rPr>
              <a:t>ineligible </a:t>
            </a:r>
            <a:r>
              <a:rPr sz="2500" b="0" spc="-5" dirty="0">
                <a:latin typeface="Carlito"/>
                <a:cs typeface="Carlito"/>
              </a:rPr>
              <a:t>for reimbursement of  expenses. The hospital administrator asked you, the </a:t>
            </a:r>
            <a:r>
              <a:rPr sz="2500" b="0" dirty="0">
                <a:latin typeface="Carlito"/>
                <a:cs typeface="Carlito"/>
              </a:rPr>
              <a:t>IT  </a:t>
            </a:r>
            <a:r>
              <a:rPr sz="2500" b="0" spc="-10" dirty="0">
                <a:latin typeface="Carlito"/>
                <a:cs typeface="Carlito"/>
              </a:rPr>
              <a:t>Officer, </a:t>
            </a:r>
            <a:r>
              <a:rPr sz="2500" b="0" dirty="0">
                <a:latin typeface="Carlito"/>
                <a:cs typeface="Carlito"/>
              </a:rPr>
              <a:t>to provide </a:t>
            </a:r>
            <a:r>
              <a:rPr sz="2500" b="0" spc="-5" dirty="0">
                <a:latin typeface="Carlito"/>
                <a:cs typeface="Carlito"/>
              </a:rPr>
              <a:t>the records. </a:t>
            </a:r>
            <a:r>
              <a:rPr sz="2500" b="0" spc="-10" dirty="0">
                <a:latin typeface="Carlito"/>
                <a:cs typeface="Carlito"/>
              </a:rPr>
              <a:t>You </a:t>
            </a:r>
            <a:r>
              <a:rPr sz="2500" b="0" spc="-5" dirty="0">
                <a:latin typeface="Carlito"/>
                <a:cs typeface="Carlito"/>
              </a:rPr>
              <a:t>asked the </a:t>
            </a:r>
            <a:r>
              <a:rPr sz="2500" b="0" dirty="0">
                <a:latin typeface="Carlito"/>
                <a:cs typeface="Carlito"/>
              </a:rPr>
              <a:t>part-time  </a:t>
            </a:r>
            <a:r>
              <a:rPr sz="2500" b="0" spc="-5" dirty="0">
                <a:latin typeface="Carlito"/>
                <a:cs typeface="Carlito"/>
              </a:rPr>
              <a:t>doctor who checked </a:t>
            </a:r>
            <a:r>
              <a:rPr sz="2500" b="0" dirty="0">
                <a:latin typeface="Carlito"/>
                <a:cs typeface="Carlito"/>
              </a:rPr>
              <a:t>the </a:t>
            </a:r>
            <a:r>
              <a:rPr sz="2500" b="0" spc="-5" dirty="0">
                <a:latin typeface="Carlito"/>
                <a:cs typeface="Carlito"/>
              </a:rPr>
              <a:t>patient; </a:t>
            </a:r>
            <a:r>
              <a:rPr sz="2500" b="0" spc="-10" dirty="0">
                <a:latin typeface="Carlito"/>
                <a:cs typeface="Carlito"/>
              </a:rPr>
              <a:t>the </a:t>
            </a:r>
            <a:r>
              <a:rPr sz="2500" b="0" spc="-5" dirty="0">
                <a:latin typeface="Carlito"/>
                <a:cs typeface="Carlito"/>
              </a:rPr>
              <a:t>doctor refused to </a:t>
            </a:r>
            <a:r>
              <a:rPr sz="2500" b="0" dirty="0">
                <a:latin typeface="Carlito"/>
                <a:cs typeface="Carlito"/>
              </a:rPr>
              <a:t>allow  </a:t>
            </a:r>
            <a:r>
              <a:rPr sz="2500" b="0" spc="-5" dirty="0">
                <a:latin typeface="Carlito"/>
                <a:cs typeface="Carlito"/>
              </a:rPr>
              <a:t>you to submit the report, citing patient confidentiality  </a:t>
            </a:r>
            <a:r>
              <a:rPr sz="2500" b="0" spc="-10" dirty="0">
                <a:latin typeface="Carlito"/>
                <a:cs typeface="Carlito"/>
              </a:rPr>
              <a:t>provision. </a:t>
            </a:r>
            <a:r>
              <a:rPr sz="2500" b="0" spc="-5" dirty="0">
                <a:latin typeface="Carlito"/>
                <a:cs typeface="Carlito"/>
              </a:rPr>
              <a:t>The administrator then asked you to make a copy  of the </a:t>
            </a:r>
            <a:r>
              <a:rPr sz="2500" b="0" dirty="0">
                <a:latin typeface="Carlito"/>
                <a:cs typeface="Carlito"/>
              </a:rPr>
              <a:t>report </a:t>
            </a:r>
            <a:r>
              <a:rPr sz="2500" b="0" spc="-5" dirty="0">
                <a:latin typeface="Carlito"/>
                <a:cs typeface="Carlito"/>
              </a:rPr>
              <a:t>and submit to </a:t>
            </a:r>
            <a:r>
              <a:rPr sz="2500" b="0" spc="-10" dirty="0">
                <a:latin typeface="Carlito"/>
                <a:cs typeface="Carlito"/>
              </a:rPr>
              <a:t>him </a:t>
            </a:r>
            <a:r>
              <a:rPr sz="2500" b="0" spc="-5" dirty="0">
                <a:latin typeface="Carlito"/>
                <a:cs typeface="Carlito"/>
              </a:rPr>
              <a:t>or </a:t>
            </a:r>
            <a:r>
              <a:rPr sz="2500" b="0" dirty="0">
                <a:latin typeface="Carlito"/>
                <a:cs typeface="Carlito"/>
              </a:rPr>
              <a:t>reveal </a:t>
            </a:r>
            <a:r>
              <a:rPr sz="2500" b="0" spc="-10" dirty="0">
                <a:latin typeface="Carlito"/>
                <a:cs typeface="Carlito"/>
              </a:rPr>
              <a:t>him </a:t>
            </a:r>
            <a:r>
              <a:rPr sz="2500" b="0" spc="-5" dirty="0">
                <a:latin typeface="Carlito"/>
                <a:cs typeface="Carlito"/>
              </a:rPr>
              <a:t>the password  of the hospital MIS system. </a:t>
            </a:r>
            <a:r>
              <a:rPr sz="2500" b="0" spc="-10" dirty="0">
                <a:latin typeface="Carlito"/>
                <a:cs typeface="Carlito"/>
              </a:rPr>
              <a:t>The </a:t>
            </a:r>
            <a:r>
              <a:rPr sz="2500" b="0" spc="-5" dirty="0">
                <a:latin typeface="Carlito"/>
                <a:cs typeface="Carlito"/>
              </a:rPr>
              <a:t>administrator also</a:t>
            </a:r>
            <a:r>
              <a:rPr sz="2500" b="0" spc="105" dirty="0">
                <a:latin typeface="Carlito"/>
                <a:cs typeface="Carlito"/>
              </a:rPr>
              <a:t> </a:t>
            </a:r>
            <a:r>
              <a:rPr sz="2500" b="0" spc="-5" dirty="0">
                <a:latin typeface="Carlito"/>
                <a:cs typeface="Carlito"/>
              </a:rPr>
              <a:t>threatens</a:t>
            </a:r>
            <a:endParaRPr sz="2500">
              <a:latin typeface="Carlito"/>
              <a:cs typeface="Carlito"/>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16408" y="5220970"/>
            <a:ext cx="8851900" cy="9525"/>
          </a:xfrm>
          <a:custGeom>
            <a:avLst/>
            <a:gdLst/>
            <a:ahLst/>
            <a:cxnLst/>
            <a:rect l="l" t="t" r="r" b="b"/>
            <a:pathLst>
              <a:path w="8851900" h="9525">
                <a:moveTo>
                  <a:pt x="8851392" y="0"/>
                </a:moveTo>
                <a:lnTo>
                  <a:pt x="0" y="0"/>
                </a:lnTo>
                <a:lnTo>
                  <a:pt x="0" y="9143"/>
                </a:lnTo>
                <a:lnTo>
                  <a:pt x="8851392" y="9143"/>
                </a:lnTo>
                <a:lnTo>
                  <a:pt x="8851392" y="0"/>
                </a:lnTo>
                <a:close/>
              </a:path>
            </a:pathLst>
          </a:custGeom>
          <a:solidFill>
            <a:srgbClr val="4F81BC"/>
          </a:solidFill>
        </p:spPr>
        <p:txBody>
          <a:bodyPr wrap="square" lIns="0" tIns="0" rIns="0" bIns="0" rtlCol="0"/>
          <a:lstStyle/>
          <a:p>
            <a:endParaRPr/>
          </a:p>
        </p:txBody>
      </p:sp>
      <p:sp>
        <p:nvSpPr>
          <p:cNvPr id="3" name="object 3"/>
          <p:cNvSpPr txBox="1"/>
          <p:nvPr/>
        </p:nvSpPr>
        <p:spPr>
          <a:xfrm>
            <a:off x="221995" y="687069"/>
            <a:ext cx="8577580" cy="5306060"/>
          </a:xfrm>
          <a:prstGeom prst="rect">
            <a:avLst/>
          </a:prstGeom>
        </p:spPr>
        <p:txBody>
          <a:bodyPr vert="horz" wrap="square" lIns="0" tIns="48260" rIns="0" bIns="0" rtlCol="0">
            <a:spAutoFit/>
          </a:bodyPr>
          <a:lstStyle/>
          <a:p>
            <a:pPr marL="669290" marR="808990">
              <a:lnSpc>
                <a:spcPts val="2770"/>
              </a:lnSpc>
              <a:spcBef>
                <a:spcPts val="380"/>
              </a:spcBef>
            </a:pPr>
            <a:r>
              <a:rPr sz="2500" spc="-5" dirty="0">
                <a:latin typeface="Carlito"/>
                <a:cs typeface="Carlito"/>
              </a:rPr>
              <a:t>to take </a:t>
            </a:r>
            <a:r>
              <a:rPr sz="2500" spc="-10" dirty="0">
                <a:latin typeface="Carlito"/>
                <a:cs typeface="Carlito"/>
              </a:rPr>
              <a:t>disciplinary </a:t>
            </a:r>
            <a:r>
              <a:rPr sz="2500" dirty="0">
                <a:latin typeface="Carlito"/>
                <a:cs typeface="Carlito"/>
              </a:rPr>
              <a:t>action </a:t>
            </a:r>
            <a:r>
              <a:rPr sz="2500" spc="-5" dirty="0">
                <a:latin typeface="Carlito"/>
                <a:cs typeface="Carlito"/>
              </a:rPr>
              <a:t>against </a:t>
            </a:r>
            <a:r>
              <a:rPr sz="2500" dirty="0">
                <a:latin typeface="Carlito"/>
                <a:cs typeface="Carlito"/>
              </a:rPr>
              <a:t>you </a:t>
            </a:r>
            <a:r>
              <a:rPr sz="2500" spc="-5" dirty="0">
                <a:latin typeface="Carlito"/>
                <a:cs typeface="Carlito"/>
              </a:rPr>
              <a:t>if you did </a:t>
            </a:r>
            <a:r>
              <a:rPr sz="2500" spc="-10" dirty="0">
                <a:latin typeface="Carlito"/>
                <a:cs typeface="Carlito"/>
              </a:rPr>
              <a:t>not </a:t>
            </a:r>
            <a:r>
              <a:rPr sz="2500" dirty="0">
                <a:latin typeface="Carlito"/>
                <a:cs typeface="Carlito"/>
              </a:rPr>
              <a:t>act  </a:t>
            </a:r>
            <a:r>
              <a:rPr sz="2500" spc="-5" dirty="0">
                <a:latin typeface="Carlito"/>
                <a:cs typeface="Carlito"/>
              </a:rPr>
              <a:t>accordingly.</a:t>
            </a:r>
            <a:endParaRPr sz="2500">
              <a:latin typeface="Carlito"/>
              <a:cs typeface="Carlito"/>
            </a:endParaRPr>
          </a:p>
          <a:p>
            <a:pPr marL="669290" marR="5080" indent="-342900">
              <a:lnSpc>
                <a:spcPts val="2780"/>
              </a:lnSpc>
              <a:spcBef>
                <a:spcPts val="415"/>
              </a:spcBef>
              <a:buFont typeface="Arial"/>
              <a:buChar char="•"/>
              <a:tabLst>
                <a:tab pos="669290" algn="l"/>
                <a:tab pos="669925" algn="l"/>
              </a:tabLst>
            </a:pPr>
            <a:r>
              <a:rPr sz="2500" spc="-5" dirty="0">
                <a:latin typeface="Carlito"/>
                <a:cs typeface="Carlito"/>
              </a:rPr>
              <a:t>A) What are your options in this situation? Which </a:t>
            </a:r>
            <a:r>
              <a:rPr sz="2500" spc="-10" dirty="0">
                <a:latin typeface="Carlito"/>
                <a:cs typeface="Carlito"/>
              </a:rPr>
              <a:t>options </a:t>
            </a:r>
            <a:r>
              <a:rPr sz="2500" spc="-5" dirty="0">
                <a:latin typeface="Carlito"/>
                <a:cs typeface="Carlito"/>
              </a:rPr>
              <a:t>are  ethical and which </a:t>
            </a:r>
            <a:r>
              <a:rPr sz="2500" spc="-10" dirty="0">
                <a:latin typeface="Carlito"/>
                <a:cs typeface="Carlito"/>
              </a:rPr>
              <a:t>ones </a:t>
            </a:r>
            <a:r>
              <a:rPr sz="2500" spc="-5" dirty="0">
                <a:latin typeface="Carlito"/>
                <a:cs typeface="Carlito"/>
              </a:rPr>
              <a:t>are</a:t>
            </a:r>
            <a:r>
              <a:rPr sz="2500" spc="10" dirty="0">
                <a:latin typeface="Carlito"/>
                <a:cs typeface="Carlito"/>
              </a:rPr>
              <a:t> </a:t>
            </a:r>
            <a:r>
              <a:rPr sz="2500" spc="-10" dirty="0">
                <a:latin typeface="Carlito"/>
                <a:cs typeface="Carlito"/>
              </a:rPr>
              <a:t>unethical?</a:t>
            </a:r>
            <a:endParaRPr sz="2500">
              <a:latin typeface="Carlito"/>
              <a:cs typeface="Carlito"/>
            </a:endParaRPr>
          </a:p>
          <a:p>
            <a:pPr marL="669290" indent="-343535">
              <a:lnSpc>
                <a:spcPts val="2885"/>
              </a:lnSpc>
              <a:spcBef>
                <a:spcPts val="130"/>
              </a:spcBef>
              <a:buChar char="•"/>
              <a:tabLst>
                <a:tab pos="669290" algn="l"/>
                <a:tab pos="669925" algn="l"/>
              </a:tabLst>
            </a:pPr>
            <a:r>
              <a:rPr sz="2500" spc="-195" dirty="0">
                <a:latin typeface="Arial"/>
                <a:cs typeface="Arial"/>
              </a:rPr>
              <a:t>B) </a:t>
            </a:r>
            <a:r>
              <a:rPr sz="2500" spc="-170" dirty="0">
                <a:latin typeface="Arial"/>
                <a:cs typeface="Arial"/>
              </a:rPr>
              <a:t>Is </a:t>
            </a:r>
            <a:r>
              <a:rPr sz="2500" spc="-40" dirty="0">
                <a:latin typeface="Arial"/>
                <a:cs typeface="Arial"/>
              </a:rPr>
              <a:t>there </a:t>
            </a:r>
            <a:r>
              <a:rPr sz="2500" spc="-135" dirty="0">
                <a:latin typeface="Arial"/>
                <a:cs typeface="Arial"/>
              </a:rPr>
              <a:t>any </a:t>
            </a:r>
            <a:r>
              <a:rPr sz="2500" spc="-114" dirty="0">
                <a:latin typeface="Arial"/>
                <a:cs typeface="Arial"/>
              </a:rPr>
              <a:t>way </a:t>
            </a:r>
            <a:r>
              <a:rPr sz="2500" spc="30" dirty="0">
                <a:latin typeface="Arial"/>
                <a:cs typeface="Arial"/>
              </a:rPr>
              <a:t>to </a:t>
            </a:r>
            <a:r>
              <a:rPr sz="2500" spc="10" dirty="0">
                <a:latin typeface="Arial"/>
                <a:cs typeface="Arial"/>
              </a:rPr>
              <a:t>fulfil </a:t>
            </a:r>
            <a:r>
              <a:rPr sz="2500" spc="-30" dirty="0">
                <a:latin typeface="Arial"/>
                <a:cs typeface="Arial"/>
              </a:rPr>
              <a:t>the</a:t>
            </a:r>
            <a:r>
              <a:rPr sz="2500" spc="-509" dirty="0">
                <a:latin typeface="Arial"/>
                <a:cs typeface="Arial"/>
              </a:rPr>
              <a:t> </a:t>
            </a:r>
            <a:r>
              <a:rPr sz="2500" spc="-55" dirty="0">
                <a:latin typeface="Arial"/>
                <a:cs typeface="Arial"/>
              </a:rPr>
              <a:t>administrator’s </a:t>
            </a:r>
            <a:r>
              <a:rPr sz="2500" spc="-114" dirty="0">
                <a:latin typeface="Arial"/>
                <a:cs typeface="Arial"/>
              </a:rPr>
              <a:t>demand</a:t>
            </a:r>
            <a:endParaRPr sz="2500">
              <a:latin typeface="Arial"/>
              <a:cs typeface="Arial"/>
            </a:endParaRPr>
          </a:p>
          <a:p>
            <a:pPr marL="669290">
              <a:lnSpc>
                <a:spcPts val="2885"/>
              </a:lnSpc>
            </a:pPr>
            <a:r>
              <a:rPr sz="2500" spc="-5" dirty="0">
                <a:latin typeface="Carlito"/>
                <a:cs typeface="Carlito"/>
              </a:rPr>
              <a:t>without compromising patient</a:t>
            </a:r>
            <a:r>
              <a:rPr sz="2500" spc="10" dirty="0">
                <a:latin typeface="Carlito"/>
                <a:cs typeface="Carlito"/>
              </a:rPr>
              <a:t> </a:t>
            </a:r>
            <a:r>
              <a:rPr sz="2500" spc="-5" dirty="0">
                <a:latin typeface="Carlito"/>
                <a:cs typeface="Carlito"/>
              </a:rPr>
              <a:t>confidentiality?</a:t>
            </a:r>
            <a:endParaRPr sz="2500">
              <a:latin typeface="Carlito"/>
              <a:cs typeface="Carlito"/>
            </a:endParaRPr>
          </a:p>
          <a:p>
            <a:pPr marL="669290" marR="614680" indent="-342900">
              <a:lnSpc>
                <a:spcPts val="2770"/>
              </a:lnSpc>
              <a:spcBef>
                <a:spcPts val="465"/>
              </a:spcBef>
              <a:buFont typeface="Arial"/>
              <a:buChar char="•"/>
              <a:tabLst>
                <a:tab pos="669290" algn="l"/>
                <a:tab pos="669925" algn="l"/>
              </a:tabLst>
            </a:pPr>
            <a:r>
              <a:rPr sz="2500" spc="-5" dirty="0">
                <a:latin typeface="Carlito"/>
                <a:cs typeface="Carlito"/>
              </a:rPr>
              <a:t>C) As a professional </a:t>
            </a:r>
            <a:r>
              <a:rPr sz="2500" dirty="0">
                <a:latin typeface="Carlito"/>
                <a:cs typeface="Carlito"/>
              </a:rPr>
              <a:t>engineer, </a:t>
            </a:r>
            <a:r>
              <a:rPr sz="2500" spc="-5" dirty="0">
                <a:latin typeface="Carlito"/>
                <a:cs typeface="Carlito"/>
              </a:rPr>
              <a:t>what </a:t>
            </a:r>
            <a:r>
              <a:rPr sz="2500" spc="-10" dirty="0">
                <a:latin typeface="Carlito"/>
                <a:cs typeface="Carlito"/>
              </a:rPr>
              <a:t>should </a:t>
            </a:r>
            <a:r>
              <a:rPr sz="2500" dirty="0">
                <a:latin typeface="Carlito"/>
                <a:cs typeface="Carlito"/>
              </a:rPr>
              <a:t>you </a:t>
            </a:r>
            <a:r>
              <a:rPr sz="2500" spc="-5" dirty="0">
                <a:latin typeface="Carlito"/>
                <a:cs typeface="Carlito"/>
              </a:rPr>
              <a:t>do in </a:t>
            </a:r>
            <a:r>
              <a:rPr sz="2500" dirty="0">
                <a:latin typeface="Carlito"/>
                <a:cs typeface="Carlito"/>
              </a:rPr>
              <a:t>this  </a:t>
            </a:r>
            <a:r>
              <a:rPr sz="2500" spc="-5" dirty="0">
                <a:latin typeface="Carlito"/>
                <a:cs typeface="Carlito"/>
              </a:rPr>
              <a:t>situation?</a:t>
            </a:r>
            <a:endParaRPr sz="2500">
              <a:latin typeface="Carlito"/>
              <a:cs typeface="Carlito"/>
            </a:endParaRPr>
          </a:p>
          <a:p>
            <a:pPr marL="811530">
              <a:lnSpc>
                <a:spcPct val="100000"/>
              </a:lnSpc>
              <a:spcBef>
                <a:spcPts val="330"/>
              </a:spcBef>
              <a:tabLst>
                <a:tab pos="1720850" algn="l"/>
              </a:tabLst>
            </a:pPr>
            <a:r>
              <a:rPr sz="3200" b="1" spc="-5" dirty="0">
                <a:latin typeface="Carlito"/>
                <a:cs typeface="Carlito"/>
              </a:rPr>
              <a:t>6.6	</a:t>
            </a:r>
            <a:r>
              <a:rPr sz="3200" b="1" dirty="0">
                <a:latin typeface="Carlito"/>
                <a:cs typeface="Carlito"/>
              </a:rPr>
              <a:t>Science </a:t>
            </a:r>
            <a:r>
              <a:rPr sz="3200" b="1" spc="-5" dirty="0">
                <a:latin typeface="Carlito"/>
                <a:cs typeface="Carlito"/>
              </a:rPr>
              <a:t>and </a:t>
            </a:r>
            <a:r>
              <a:rPr sz="3200" b="1" dirty="0">
                <a:latin typeface="Carlito"/>
                <a:cs typeface="Carlito"/>
              </a:rPr>
              <a:t>technology </a:t>
            </a:r>
            <a:r>
              <a:rPr sz="3200" b="1" spc="-5" dirty="0">
                <a:latin typeface="Carlito"/>
                <a:cs typeface="Carlito"/>
              </a:rPr>
              <a:t>for</a:t>
            </a:r>
            <a:r>
              <a:rPr sz="3200" b="1" spc="-30" dirty="0">
                <a:latin typeface="Carlito"/>
                <a:cs typeface="Carlito"/>
              </a:rPr>
              <a:t> </a:t>
            </a:r>
            <a:r>
              <a:rPr sz="3200" b="1" spc="-5" dirty="0">
                <a:latin typeface="Carlito"/>
                <a:cs typeface="Carlito"/>
              </a:rPr>
              <a:t>medicine</a:t>
            </a:r>
            <a:endParaRPr sz="3200">
              <a:latin typeface="Carlito"/>
              <a:cs typeface="Carlito"/>
            </a:endParaRPr>
          </a:p>
          <a:p>
            <a:pPr marL="669290" marR="51435" indent="-342900">
              <a:lnSpc>
                <a:spcPct val="105100"/>
              </a:lnSpc>
              <a:spcBef>
                <a:spcPts val="360"/>
              </a:spcBef>
              <a:buFont typeface="Arial"/>
              <a:buChar char="•"/>
              <a:tabLst>
                <a:tab pos="669290" algn="l"/>
                <a:tab pos="669925" algn="l"/>
              </a:tabLst>
            </a:pPr>
            <a:r>
              <a:rPr sz="2800" spc="-5" dirty="0">
                <a:latin typeface="Carlito"/>
                <a:cs typeface="Carlito"/>
              </a:rPr>
              <a:t>Many governments </a:t>
            </a:r>
            <a:r>
              <a:rPr sz="2800" spc="-10" dirty="0">
                <a:latin typeface="Carlito"/>
                <a:cs typeface="Carlito"/>
              </a:rPr>
              <a:t>have </a:t>
            </a:r>
            <a:r>
              <a:rPr sz="2800" spc="-5" dirty="0">
                <a:latin typeface="Carlito"/>
                <a:cs typeface="Carlito"/>
              </a:rPr>
              <a:t>banned </a:t>
            </a:r>
            <a:r>
              <a:rPr sz="2800" spc="-10" dirty="0">
                <a:latin typeface="Carlito"/>
                <a:cs typeface="Carlito"/>
              </a:rPr>
              <a:t>stem </a:t>
            </a:r>
            <a:r>
              <a:rPr sz="2800" dirty="0">
                <a:latin typeface="Carlito"/>
                <a:cs typeface="Carlito"/>
              </a:rPr>
              <a:t>cell </a:t>
            </a:r>
            <a:r>
              <a:rPr sz="2800" spc="-5" dirty="0">
                <a:latin typeface="Carlito"/>
                <a:cs typeface="Carlito"/>
              </a:rPr>
              <a:t>research </a:t>
            </a:r>
            <a:r>
              <a:rPr sz="2800" spc="-10" dirty="0">
                <a:latin typeface="Carlito"/>
                <a:cs typeface="Carlito"/>
              </a:rPr>
              <a:t>or  </a:t>
            </a:r>
            <a:r>
              <a:rPr sz="2800" spc="-5" dirty="0">
                <a:latin typeface="Carlito"/>
                <a:cs typeface="Carlito"/>
              </a:rPr>
              <a:t>erected obstructions in </a:t>
            </a:r>
            <a:r>
              <a:rPr sz="2800" dirty="0">
                <a:latin typeface="Carlito"/>
                <a:cs typeface="Carlito"/>
              </a:rPr>
              <a:t>SC</a:t>
            </a:r>
            <a:r>
              <a:rPr sz="2800" spc="-5" dirty="0">
                <a:latin typeface="Carlito"/>
                <a:cs typeface="Carlito"/>
              </a:rPr>
              <a:t> research.</a:t>
            </a:r>
            <a:endParaRPr sz="2800">
              <a:latin typeface="Carlito"/>
              <a:cs typeface="Carlito"/>
            </a:endParaRPr>
          </a:p>
          <a:p>
            <a:pPr marL="12700">
              <a:lnSpc>
                <a:spcPct val="100000"/>
              </a:lnSpc>
              <a:spcBef>
                <a:spcPts val="254"/>
              </a:spcBef>
            </a:pPr>
            <a:r>
              <a:rPr sz="2400" i="1" spc="-5" dirty="0">
                <a:latin typeface="Carlito"/>
                <a:cs typeface="Carlito"/>
              </a:rPr>
              <a:t>Stem cell </a:t>
            </a:r>
            <a:r>
              <a:rPr sz="2400" i="1" dirty="0">
                <a:latin typeface="Carlito"/>
                <a:cs typeface="Carlito"/>
              </a:rPr>
              <a:t>research thus raised </a:t>
            </a:r>
            <a:r>
              <a:rPr sz="2400" i="1" spc="-5" dirty="0">
                <a:latin typeface="Carlito"/>
                <a:cs typeface="Carlito"/>
              </a:rPr>
              <a:t>difficult</a:t>
            </a:r>
            <a:r>
              <a:rPr sz="2400" i="1" spc="-35" dirty="0">
                <a:latin typeface="Carlito"/>
                <a:cs typeface="Carlito"/>
              </a:rPr>
              <a:t> </a:t>
            </a:r>
            <a:r>
              <a:rPr sz="2400" i="1" spc="-5" dirty="0">
                <a:latin typeface="Carlito"/>
                <a:cs typeface="Carlito"/>
              </a:rPr>
              <a:t>questions:</a:t>
            </a:r>
            <a:endParaRPr sz="2400">
              <a:latin typeface="Carlito"/>
              <a:cs typeface="Carlito"/>
            </a:endParaRPr>
          </a:p>
          <a:p>
            <a:pPr marL="12700">
              <a:lnSpc>
                <a:spcPct val="100000"/>
              </a:lnSpc>
              <a:spcBef>
                <a:spcPts val="265"/>
              </a:spcBef>
            </a:pPr>
            <a:r>
              <a:rPr sz="2400" i="1" spc="-5" dirty="0">
                <a:latin typeface="Carlito"/>
                <a:cs typeface="Carlito"/>
              </a:rPr>
              <a:t>Does </a:t>
            </a:r>
            <a:r>
              <a:rPr sz="2400" i="1" dirty="0">
                <a:latin typeface="Carlito"/>
                <a:cs typeface="Carlito"/>
              </a:rPr>
              <a:t>life </a:t>
            </a:r>
            <a:r>
              <a:rPr sz="2400" i="1" spc="-5" dirty="0">
                <a:latin typeface="Carlito"/>
                <a:cs typeface="Carlito"/>
              </a:rPr>
              <a:t>begin at fertilization, </a:t>
            </a:r>
            <a:r>
              <a:rPr sz="2400" i="1" dirty="0">
                <a:latin typeface="Carlito"/>
                <a:cs typeface="Carlito"/>
              </a:rPr>
              <a:t>in the womb, </a:t>
            </a:r>
            <a:r>
              <a:rPr sz="2400" i="1" spc="-5" dirty="0">
                <a:latin typeface="Carlito"/>
                <a:cs typeface="Carlito"/>
              </a:rPr>
              <a:t>or at</a:t>
            </a:r>
            <a:r>
              <a:rPr sz="2400" i="1" spc="-25" dirty="0">
                <a:latin typeface="Carlito"/>
                <a:cs typeface="Carlito"/>
              </a:rPr>
              <a:t> </a:t>
            </a:r>
            <a:r>
              <a:rPr sz="2400" i="1" spc="-5" dirty="0">
                <a:latin typeface="Carlito"/>
                <a:cs typeface="Carlito"/>
              </a:rPr>
              <a:t>birth?</a:t>
            </a:r>
            <a:endParaRPr sz="2400">
              <a:latin typeface="Carlito"/>
              <a:cs typeface="Carlito"/>
            </a:endParaRPr>
          </a:p>
        </p:txBody>
      </p:sp>
      <p:sp>
        <p:nvSpPr>
          <p:cNvPr id="4" name="object 4"/>
          <p:cNvSpPr/>
          <p:nvPr/>
        </p:nvSpPr>
        <p:spPr>
          <a:xfrm>
            <a:off x="207264" y="5220970"/>
            <a:ext cx="8869680" cy="807720"/>
          </a:xfrm>
          <a:custGeom>
            <a:avLst/>
            <a:gdLst/>
            <a:ahLst/>
            <a:cxnLst/>
            <a:rect l="l" t="t" r="r" b="b"/>
            <a:pathLst>
              <a:path w="8869680" h="807720">
                <a:moveTo>
                  <a:pt x="9144" y="0"/>
                </a:moveTo>
                <a:lnTo>
                  <a:pt x="0" y="0"/>
                </a:lnTo>
                <a:lnTo>
                  <a:pt x="0" y="807669"/>
                </a:lnTo>
                <a:lnTo>
                  <a:pt x="9144" y="807669"/>
                </a:lnTo>
                <a:lnTo>
                  <a:pt x="9144" y="0"/>
                </a:lnTo>
                <a:close/>
              </a:path>
              <a:path w="8869680" h="807720">
                <a:moveTo>
                  <a:pt x="8869680" y="0"/>
                </a:moveTo>
                <a:lnTo>
                  <a:pt x="8860536" y="0"/>
                </a:lnTo>
                <a:lnTo>
                  <a:pt x="8860536" y="807669"/>
                </a:lnTo>
                <a:lnTo>
                  <a:pt x="8869680" y="807669"/>
                </a:lnTo>
                <a:lnTo>
                  <a:pt x="8869680" y="0"/>
                </a:lnTo>
                <a:close/>
              </a:path>
            </a:pathLst>
          </a:custGeom>
          <a:solidFill>
            <a:srgbClr val="4F81BC"/>
          </a:solidFill>
        </p:spPr>
        <p:txBody>
          <a:bodyPr wrap="square" lIns="0" tIns="0" rIns="0" bIns="0" rtlCol="0"/>
          <a:lstStyle/>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3365" cy="6857365"/>
            <a:chOff x="0" y="0"/>
            <a:chExt cx="9143365" cy="6857365"/>
          </a:xfrm>
        </p:grpSpPr>
        <p:sp>
          <p:nvSpPr>
            <p:cNvPr id="3" name="object 3"/>
            <p:cNvSpPr/>
            <p:nvPr/>
          </p:nvSpPr>
          <p:spPr>
            <a:xfrm>
              <a:off x="0" y="0"/>
              <a:ext cx="4876419" cy="365709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4225163" y="2895343"/>
              <a:ext cx="4918202" cy="396201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0" y="2590799"/>
              <a:ext cx="4266565" cy="4266565"/>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5181472" y="0"/>
              <a:ext cx="3961892" cy="2819273"/>
            </a:xfrm>
            <a:prstGeom prst="rect">
              <a:avLst/>
            </a:prstGeom>
            <a:blipFill>
              <a:blip r:embed="rId5" cstate="print"/>
              <a:stretch>
                <a:fillRect/>
              </a:stretch>
            </a:blipFill>
          </p:spPr>
          <p:txBody>
            <a:bodyPr wrap="square" lIns="0" tIns="0" rIns="0" bIns="0" rtlCol="0"/>
            <a:lstStyle/>
            <a:p>
              <a:endParaRPr/>
            </a:p>
          </p:txBody>
        </p:sp>
      </p:gr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07264" y="742441"/>
            <a:ext cx="8869680" cy="1183005"/>
          </a:xfrm>
          <a:custGeom>
            <a:avLst/>
            <a:gdLst/>
            <a:ahLst/>
            <a:cxnLst/>
            <a:rect l="l" t="t" r="r" b="b"/>
            <a:pathLst>
              <a:path w="8869680" h="1183005">
                <a:moveTo>
                  <a:pt x="9144" y="0"/>
                </a:moveTo>
                <a:lnTo>
                  <a:pt x="0" y="0"/>
                </a:lnTo>
                <a:lnTo>
                  <a:pt x="0" y="399288"/>
                </a:lnTo>
                <a:lnTo>
                  <a:pt x="0" y="798576"/>
                </a:lnTo>
                <a:lnTo>
                  <a:pt x="0" y="1182624"/>
                </a:lnTo>
                <a:lnTo>
                  <a:pt x="9144" y="1182624"/>
                </a:lnTo>
                <a:lnTo>
                  <a:pt x="9144" y="798576"/>
                </a:lnTo>
                <a:lnTo>
                  <a:pt x="9144" y="399288"/>
                </a:lnTo>
                <a:lnTo>
                  <a:pt x="9144" y="0"/>
                </a:lnTo>
                <a:close/>
              </a:path>
              <a:path w="8869680" h="1183005">
                <a:moveTo>
                  <a:pt x="8869680" y="0"/>
                </a:moveTo>
                <a:lnTo>
                  <a:pt x="8860536" y="0"/>
                </a:lnTo>
                <a:lnTo>
                  <a:pt x="8860536" y="399288"/>
                </a:lnTo>
                <a:lnTo>
                  <a:pt x="8860536" y="798576"/>
                </a:lnTo>
                <a:lnTo>
                  <a:pt x="8860536" y="1182624"/>
                </a:lnTo>
                <a:lnTo>
                  <a:pt x="8869680" y="1182624"/>
                </a:lnTo>
                <a:lnTo>
                  <a:pt x="8869680" y="798576"/>
                </a:lnTo>
                <a:lnTo>
                  <a:pt x="8869680" y="399288"/>
                </a:lnTo>
                <a:lnTo>
                  <a:pt x="8869680" y="0"/>
                </a:lnTo>
                <a:close/>
              </a:path>
            </a:pathLst>
          </a:custGeom>
          <a:solidFill>
            <a:srgbClr val="4F81BC"/>
          </a:solidFill>
        </p:spPr>
        <p:txBody>
          <a:bodyPr wrap="square" lIns="0" tIns="0" rIns="0" bIns="0" rtlCol="0"/>
          <a:lstStyle/>
          <a:p>
            <a:endParaRPr/>
          </a:p>
        </p:txBody>
      </p:sp>
      <p:sp>
        <p:nvSpPr>
          <p:cNvPr id="3" name="object 3"/>
          <p:cNvSpPr txBox="1">
            <a:spLocks noGrp="1"/>
          </p:cNvSpPr>
          <p:nvPr>
            <p:ph type="title"/>
          </p:nvPr>
        </p:nvSpPr>
        <p:spPr>
          <a:xfrm>
            <a:off x="221995" y="680974"/>
            <a:ext cx="8834120" cy="1607820"/>
          </a:xfrm>
          <a:prstGeom prst="rect">
            <a:avLst/>
          </a:prstGeom>
        </p:spPr>
        <p:txBody>
          <a:bodyPr vert="horz" wrap="square" lIns="0" tIns="12700" rIns="0" bIns="0" rtlCol="0">
            <a:spAutoFit/>
          </a:bodyPr>
          <a:lstStyle/>
          <a:p>
            <a:pPr marL="12700" marR="2801620">
              <a:lnSpc>
                <a:spcPct val="109200"/>
              </a:lnSpc>
              <a:spcBef>
                <a:spcPts val="100"/>
              </a:spcBef>
            </a:pPr>
            <a:r>
              <a:rPr sz="2400" i="1" dirty="0">
                <a:latin typeface="Carlito"/>
                <a:cs typeface="Carlito"/>
              </a:rPr>
              <a:t>Is a </a:t>
            </a:r>
            <a:r>
              <a:rPr sz="2400" i="1" spc="-5" dirty="0">
                <a:latin typeface="Carlito"/>
                <a:cs typeface="Carlito"/>
              </a:rPr>
              <a:t>human </a:t>
            </a:r>
            <a:r>
              <a:rPr sz="2400" i="1" dirty="0">
                <a:latin typeface="Carlito"/>
                <a:cs typeface="Carlito"/>
              </a:rPr>
              <a:t>embryo </a:t>
            </a:r>
            <a:r>
              <a:rPr sz="2400" i="1" spc="-5" dirty="0">
                <a:latin typeface="Carlito"/>
                <a:cs typeface="Carlito"/>
              </a:rPr>
              <a:t>equivalent </a:t>
            </a:r>
            <a:r>
              <a:rPr sz="2400" i="1" dirty="0">
                <a:latin typeface="Carlito"/>
                <a:cs typeface="Carlito"/>
              </a:rPr>
              <a:t>to a </a:t>
            </a:r>
            <a:r>
              <a:rPr sz="2400" i="1" spc="-5" dirty="0">
                <a:latin typeface="Carlito"/>
                <a:cs typeface="Carlito"/>
              </a:rPr>
              <a:t>human child?  Does </a:t>
            </a:r>
            <a:r>
              <a:rPr sz="2400" i="1" dirty="0">
                <a:latin typeface="Carlito"/>
                <a:cs typeface="Carlito"/>
              </a:rPr>
              <a:t>a </a:t>
            </a:r>
            <a:r>
              <a:rPr sz="2400" i="1" spc="-5" dirty="0">
                <a:latin typeface="Carlito"/>
                <a:cs typeface="Carlito"/>
              </a:rPr>
              <a:t>human embryo have any</a:t>
            </a:r>
            <a:r>
              <a:rPr sz="2400" i="1" spc="-30" dirty="0">
                <a:latin typeface="Carlito"/>
                <a:cs typeface="Carlito"/>
              </a:rPr>
              <a:t> </a:t>
            </a:r>
            <a:r>
              <a:rPr sz="2400" i="1" dirty="0">
                <a:latin typeface="Carlito"/>
                <a:cs typeface="Carlito"/>
              </a:rPr>
              <a:t>rights?</a:t>
            </a:r>
            <a:endParaRPr sz="2400">
              <a:latin typeface="Carlito"/>
              <a:cs typeface="Carlito"/>
            </a:endParaRPr>
          </a:p>
          <a:p>
            <a:pPr marL="18415" marR="5080" indent="-6350">
              <a:lnSpc>
                <a:spcPct val="105100"/>
              </a:lnSpc>
              <a:spcBef>
                <a:spcPts val="114"/>
              </a:spcBef>
            </a:pPr>
            <a:r>
              <a:rPr sz="2400" i="1" dirty="0">
                <a:latin typeface="Carlito"/>
                <a:cs typeface="Carlito"/>
              </a:rPr>
              <a:t>Might</a:t>
            </a:r>
            <a:r>
              <a:rPr sz="2400" i="1" spc="-40" dirty="0">
                <a:latin typeface="Carlito"/>
                <a:cs typeface="Carlito"/>
              </a:rPr>
              <a:t> </a:t>
            </a:r>
            <a:r>
              <a:rPr sz="2400" i="1" dirty="0">
                <a:latin typeface="Carlito"/>
                <a:cs typeface="Carlito"/>
              </a:rPr>
              <a:t>the</a:t>
            </a:r>
            <a:r>
              <a:rPr sz="2400" i="1" spc="-35" dirty="0">
                <a:latin typeface="Carlito"/>
                <a:cs typeface="Carlito"/>
              </a:rPr>
              <a:t> </a:t>
            </a:r>
            <a:r>
              <a:rPr sz="2400" i="1" spc="-5" dirty="0">
                <a:latin typeface="Carlito"/>
                <a:cs typeface="Carlito"/>
              </a:rPr>
              <a:t>destruction</a:t>
            </a:r>
            <a:r>
              <a:rPr sz="2400" i="1" spc="-45" dirty="0">
                <a:latin typeface="Carlito"/>
                <a:cs typeface="Carlito"/>
              </a:rPr>
              <a:t> </a:t>
            </a:r>
            <a:r>
              <a:rPr sz="2400" i="1" spc="-5" dirty="0">
                <a:latin typeface="Carlito"/>
                <a:cs typeface="Carlito"/>
              </a:rPr>
              <a:t>of</a:t>
            </a:r>
            <a:r>
              <a:rPr sz="2400" i="1" spc="-35" dirty="0">
                <a:latin typeface="Carlito"/>
                <a:cs typeface="Carlito"/>
              </a:rPr>
              <a:t> </a:t>
            </a:r>
            <a:r>
              <a:rPr sz="2400" i="1" dirty="0">
                <a:latin typeface="Carlito"/>
                <a:cs typeface="Carlito"/>
              </a:rPr>
              <a:t>a</a:t>
            </a:r>
            <a:r>
              <a:rPr sz="2400" i="1" spc="-45" dirty="0">
                <a:latin typeface="Carlito"/>
                <a:cs typeface="Carlito"/>
              </a:rPr>
              <a:t> </a:t>
            </a:r>
            <a:r>
              <a:rPr sz="2400" i="1" spc="-5" dirty="0">
                <a:latin typeface="Carlito"/>
                <a:cs typeface="Carlito"/>
              </a:rPr>
              <a:t>single</a:t>
            </a:r>
            <a:r>
              <a:rPr sz="2400" i="1" spc="-30" dirty="0">
                <a:latin typeface="Carlito"/>
                <a:cs typeface="Carlito"/>
              </a:rPr>
              <a:t> </a:t>
            </a:r>
            <a:r>
              <a:rPr sz="2400" i="1" dirty="0">
                <a:latin typeface="Carlito"/>
                <a:cs typeface="Carlito"/>
              </a:rPr>
              <a:t>embryo</a:t>
            </a:r>
            <a:r>
              <a:rPr sz="2400" i="1" spc="-40" dirty="0">
                <a:latin typeface="Carlito"/>
                <a:cs typeface="Carlito"/>
              </a:rPr>
              <a:t> </a:t>
            </a:r>
            <a:r>
              <a:rPr sz="2400" i="1" spc="-5" dirty="0">
                <a:latin typeface="Carlito"/>
                <a:cs typeface="Carlito"/>
              </a:rPr>
              <a:t>be</a:t>
            </a:r>
            <a:r>
              <a:rPr sz="2400" i="1" spc="-35" dirty="0">
                <a:latin typeface="Carlito"/>
                <a:cs typeface="Carlito"/>
              </a:rPr>
              <a:t> </a:t>
            </a:r>
            <a:r>
              <a:rPr sz="2400" i="1" spc="-5" dirty="0">
                <a:latin typeface="Carlito"/>
                <a:cs typeface="Carlito"/>
              </a:rPr>
              <a:t>justified</a:t>
            </a:r>
            <a:r>
              <a:rPr sz="2400" i="1" spc="-40" dirty="0">
                <a:latin typeface="Carlito"/>
                <a:cs typeface="Carlito"/>
              </a:rPr>
              <a:t> </a:t>
            </a:r>
            <a:r>
              <a:rPr sz="2400" i="1" dirty="0">
                <a:latin typeface="Carlito"/>
                <a:cs typeface="Carlito"/>
              </a:rPr>
              <a:t>if</a:t>
            </a:r>
            <a:r>
              <a:rPr sz="2400" i="1" spc="-40" dirty="0">
                <a:latin typeface="Carlito"/>
                <a:cs typeface="Carlito"/>
              </a:rPr>
              <a:t> </a:t>
            </a:r>
            <a:r>
              <a:rPr sz="2400" i="1" dirty="0">
                <a:latin typeface="Carlito"/>
                <a:cs typeface="Carlito"/>
              </a:rPr>
              <a:t>it</a:t>
            </a:r>
            <a:r>
              <a:rPr sz="2400" i="1" spc="-40" dirty="0">
                <a:latin typeface="Carlito"/>
                <a:cs typeface="Carlito"/>
              </a:rPr>
              <a:t> </a:t>
            </a:r>
            <a:r>
              <a:rPr sz="2400" i="1" spc="-5" dirty="0">
                <a:latin typeface="Carlito"/>
                <a:cs typeface="Carlito"/>
              </a:rPr>
              <a:t>provides</a:t>
            </a:r>
            <a:r>
              <a:rPr sz="2400" i="1" spc="-40" dirty="0">
                <a:latin typeface="Carlito"/>
                <a:cs typeface="Carlito"/>
              </a:rPr>
              <a:t> </a:t>
            </a:r>
            <a:r>
              <a:rPr sz="2400" i="1" dirty="0">
                <a:latin typeface="Carlito"/>
                <a:cs typeface="Carlito"/>
              </a:rPr>
              <a:t>a</a:t>
            </a:r>
            <a:r>
              <a:rPr sz="2400" i="1" spc="-40" dirty="0">
                <a:latin typeface="Carlito"/>
                <a:cs typeface="Carlito"/>
              </a:rPr>
              <a:t> </a:t>
            </a:r>
            <a:r>
              <a:rPr sz="2400" i="1" spc="-5" dirty="0">
                <a:latin typeface="Carlito"/>
                <a:cs typeface="Carlito"/>
              </a:rPr>
              <a:t>cure  for </a:t>
            </a:r>
            <a:r>
              <a:rPr sz="2400" i="1" dirty="0">
                <a:latin typeface="Carlito"/>
                <a:cs typeface="Carlito"/>
              </a:rPr>
              <a:t>a </a:t>
            </a:r>
            <a:r>
              <a:rPr sz="2400" i="1" spc="-5" dirty="0">
                <a:latin typeface="Carlito"/>
                <a:cs typeface="Carlito"/>
              </a:rPr>
              <a:t>countless number of</a:t>
            </a:r>
            <a:r>
              <a:rPr sz="2400" i="1" spc="-15" dirty="0">
                <a:latin typeface="Carlito"/>
                <a:cs typeface="Carlito"/>
              </a:rPr>
              <a:t> </a:t>
            </a:r>
            <a:r>
              <a:rPr sz="2400" i="1" spc="-5" dirty="0">
                <a:latin typeface="Carlito"/>
                <a:cs typeface="Carlito"/>
              </a:rPr>
              <a:t>patients?</a:t>
            </a:r>
            <a:endParaRPr sz="2400">
              <a:latin typeface="Carlito"/>
              <a:cs typeface="Carlito"/>
            </a:endParaRPr>
          </a:p>
        </p:txBody>
      </p:sp>
      <p:sp>
        <p:nvSpPr>
          <p:cNvPr id="4" name="object 4"/>
          <p:cNvSpPr/>
          <p:nvPr/>
        </p:nvSpPr>
        <p:spPr>
          <a:xfrm>
            <a:off x="207264" y="1925141"/>
            <a:ext cx="8869680" cy="1500505"/>
          </a:xfrm>
          <a:custGeom>
            <a:avLst/>
            <a:gdLst/>
            <a:ahLst/>
            <a:cxnLst/>
            <a:rect l="l" t="t" r="r" b="b"/>
            <a:pathLst>
              <a:path w="8869680" h="1500504">
                <a:moveTo>
                  <a:pt x="9144" y="1169225"/>
                </a:moveTo>
                <a:lnTo>
                  <a:pt x="0" y="1169225"/>
                </a:lnTo>
                <a:lnTo>
                  <a:pt x="0" y="1490776"/>
                </a:lnTo>
                <a:lnTo>
                  <a:pt x="9144" y="1490776"/>
                </a:lnTo>
                <a:lnTo>
                  <a:pt x="9144" y="1169225"/>
                </a:lnTo>
                <a:close/>
              </a:path>
              <a:path w="8869680" h="1500504">
                <a:moveTo>
                  <a:pt x="9144" y="0"/>
                </a:moveTo>
                <a:lnTo>
                  <a:pt x="0" y="0"/>
                </a:lnTo>
                <a:lnTo>
                  <a:pt x="0" y="399592"/>
                </a:lnTo>
                <a:lnTo>
                  <a:pt x="0" y="785164"/>
                </a:lnTo>
                <a:lnTo>
                  <a:pt x="0" y="1169212"/>
                </a:lnTo>
                <a:lnTo>
                  <a:pt x="9144" y="1169212"/>
                </a:lnTo>
                <a:lnTo>
                  <a:pt x="9144" y="785164"/>
                </a:lnTo>
                <a:lnTo>
                  <a:pt x="9144" y="399592"/>
                </a:lnTo>
                <a:lnTo>
                  <a:pt x="9144" y="0"/>
                </a:lnTo>
                <a:close/>
              </a:path>
              <a:path w="8869680" h="1500504">
                <a:moveTo>
                  <a:pt x="8869680" y="1490789"/>
                </a:moveTo>
                <a:lnTo>
                  <a:pt x="8860536" y="1490789"/>
                </a:lnTo>
                <a:lnTo>
                  <a:pt x="9144" y="1490789"/>
                </a:lnTo>
                <a:lnTo>
                  <a:pt x="0" y="1490789"/>
                </a:lnTo>
                <a:lnTo>
                  <a:pt x="0" y="1499920"/>
                </a:lnTo>
                <a:lnTo>
                  <a:pt x="9144" y="1499920"/>
                </a:lnTo>
                <a:lnTo>
                  <a:pt x="8860536" y="1499920"/>
                </a:lnTo>
                <a:lnTo>
                  <a:pt x="8869680" y="1499920"/>
                </a:lnTo>
                <a:lnTo>
                  <a:pt x="8869680" y="1490789"/>
                </a:lnTo>
                <a:close/>
              </a:path>
              <a:path w="8869680" h="1500504">
                <a:moveTo>
                  <a:pt x="8869680" y="1169225"/>
                </a:moveTo>
                <a:lnTo>
                  <a:pt x="8860536" y="1169225"/>
                </a:lnTo>
                <a:lnTo>
                  <a:pt x="8860536" y="1490776"/>
                </a:lnTo>
                <a:lnTo>
                  <a:pt x="8869680" y="1490776"/>
                </a:lnTo>
                <a:lnTo>
                  <a:pt x="8869680" y="1169225"/>
                </a:lnTo>
                <a:close/>
              </a:path>
              <a:path w="8869680" h="1500504">
                <a:moveTo>
                  <a:pt x="8869680" y="0"/>
                </a:moveTo>
                <a:lnTo>
                  <a:pt x="8860536" y="0"/>
                </a:lnTo>
                <a:lnTo>
                  <a:pt x="8860536" y="399592"/>
                </a:lnTo>
                <a:lnTo>
                  <a:pt x="8860536" y="785164"/>
                </a:lnTo>
                <a:lnTo>
                  <a:pt x="8860536" y="1169212"/>
                </a:lnTo>
                <a:lnTo>
                  <a:pt x="8869680" y="1169212"/>
                </a:lnTo>
                <a:lnTo>
                  <a:pt x="8869680" y="785164"/>
                </a:lnTo>
                <a:lnTo>
                  <a:pt x="8869680" y="399592"/>
                </a:lnTo>
                <a:lnTo>
                  <a:pt x="8869680" y="0"/>
                </a:lnTo>
                <a:close/>
              </a:path>
            </a:pathLst>
          </a:custGeom>
          <a:solidFill>
            <a:srgbClr val="4F81BC"/>
          </a:solidFill>
        </p:spPr>
        <p:txBody>
          <a:bodyPr wrap="square" lIns="0" tIns="0" rIns="0" bIns="0" rtlCol="0"/>
          <a:lstStyle/>
          <a:p>
            <a:endParaRPr/>
          </a:p>
        </p:txBody>
      </p:sp>
      <p:sp>
        <p:nvSpPr>
          <p:cNvPr id="5" name="object 5"/>
          <p:cNvSpPr txBox="1"/>
          <p:nvPr/>
        </p:nvSpPr>
        <p:spPr>
          <a:xfrm>
            <a:off x="221995" y="2276983"/>
            <a:ext cx="8837295" cy="2240280"/>
          </a:xfrm>
          <a:prstGeom prst="rect">
            <a:avLst/>
          </a:prstGeom>
        </p:spPr>
        <p:txBody>
          <a:bodyPr vert="horz" wrap="square" lIns="0" tIns="11430" rIns="0" bIns="0" rtlCol="0">
            <a:spAutoFit/>
          </a:bodyPr>
          <a:lstStyle/>
          <a:p>
            <a:pPr marL="18415" marR="5080" indent="-6350" algn="just">
              <a:lnSpc>
                <a:spcPct val="105700"/>
              </a:lnSpc>
              <a:spcBef>
                <a:spcPts val="90"/>
              </a:spcBef>
            </a:pPr>
            <a:r>
              <a:rPr sz="2400" i="1" spc="-5" dirty="0">
                <a:latin typeface="Carlito"/>
                <a:cs typeface="Carlito"/>
              </a:rPr>
              <a:t>Since embryonic stem (ES) cells can grow indefinitely </a:t>
            </a:r>
            <a:r>
              <a:rPr sz="2400" i="1" dirty="0">
                <a:latin typeface="Carlito"/>
                <a:cs typeface="Carlito"/>
              </a:rPr>
              <a:t>in a </a:t>
            </a:r>
            <a:r>
              <a:rPr sz="2400" i="1" spc="-5" dirty="0">
                <a:latin typeface="Carlito"/>
                <a:cs typeface="Carlito"/>
              </a:rPr>
              <a:t>dish and can,  </a:t>
            </a:r>
            <a:r>
              <a:rPr sz="2400" i="1" dirty="0">
                <a:latin typeface="Carlito"/>
                <a:cs typeface="Carlito"/>
              </a:rPr>
              <a:t>in </a:t>
            </a:r>
            <a:r>
              <a:rPr sz="2400" i="1" spc="-5" dirty="0">
                <a:latin typeface="Carlito"/>
                <a:cs typeface="Carlito"/>
              </a:rPr>
              <a:t>theory, still grow </a:t>
            </a:r>
            <a:r>
              <a:rPr sz="2400" i="1" spc="-10" dirty="0">
                <a:latin typeface="Carlito"/>
                <a:cs typeface="Carlito"/>
              </a:rPr>
              <a:t>into </a:t>
            </a:r>
            <a:r>
              <a:rPr sz="2400" i="1" dirty="0">
                <a:latin typeface="Carlito"/>
                <a:cs typeface="Carlito"/>
              </a:rPr>
              <a:t>a </a:t>
            </a:r>
            <a:r>
              <a:rPr sz="2400" i="1" spc="-5" dirty="0">
                <a:latin typeface="Carlito"/>
                <a:cs typeface="Carlito"/>
              </a:rPr>
              <a:t>human </a:t>
            </a:r>
            <a:r>
              <a:rPr sz="2400" i="1" spc="-10" dirty="0">
                <a:latin typeface="Carlito"/>
                <a:cs typeface="Carlito"/>
              </a:rPr>
              <a:t>being, </a:t>
            </a:r>
            <a:r>
              <a:rPr sz="2400" i="1" dirty="0">
                <a:latin typeface="Carlito"/>
                <a:cs typeface="Carlito"/>
              </a:rPr>
              <a:t>is </a:t>
            </a:r>
            <a:r>
              <a:rPr sz="2400" i="1" spc="-5" dirty="0">
                <a:latin typeface="Carlito"/>
                <a:cs typeface="Carlito"/>
              </a:rPr>
              <a:t>the embryo really</a:t>
            </a:r>
            <a:r>
              <a:rPr sz="2400" i="1" spc="-250" dirty="0">
                <a:latin typeface="Carlito"/>
                <a:cs typeface="Carlito"/>
              </a:rPr>
              <a:t> </a:t>
            </a:r>
            <a:r>
              <a:rPr sz="2400" i="1" spc="-5" dirty="0">
                <a:latin typeface="Carlito"/>
                <a:cs typeface="Carlito"/>
              </a:rPr>
              <a:t>destroyed?  </a:t>
            </a:r>
            <a:r>
              <a:rPr sz="2000" i="1" spc="-5" dirty="0">
                <a:latin typeface="Carlito"/>
                <a:cs typeface="Carlito"/>
                <a:hlinkClick r:id="rId2"/>
              </a:rPr>
              <a:t>http://learn.genetics.utah.edu/content/stemcells/scissues/</a:t>
            </a:r>
            <a:endParaRPr sz="2000">
              <a:latin typeface="Carlito"/>
              <a:cs typeface="Carlito"/>
            </a:endParaRPr>
          </a:p>
          <a:p>
            <a:pPr>
              <a:lnSpc>
                <a:spcPct val="100000"/>
              </a:lnSpc>
            </a:pPr>
            <a:endParaRPr sz="2250">
              <a:latin typeface="Carlito"/>
              <a:cs typeface="Carlito"/>
            </a:endParaRPr>
          </a:p>
          <a:p>
            <a:pPr marL="669290" marR="862330" indent="-342900">
              <a:lnSpc>
                <a:spcPct val="105000"/>
              </a:lnSpc>
              <a:buSzPct val="116666"/>
              <a:buFont typeface="Arial"/>
              <a:buChar char="•"/>
              <a:tabLst>
                <a:tab pos="669290" algn="l"/>
                <a:tab pos="669925" algn="l"/>
              </a:tabLst>
            </a:pPr>
            <a:r>
              <a:rPr sz="2400" dirty="0">
                <a:latin typeface="Carlito"/>
                <a:cs typeface="Carlito"/>
              </a:rPr>
              <a:t>What are </a:t>
            </a:r>
            <a:r>
              <a:rPr sz="2400" spc="-5" dirty="0">
                <a:latin typeface="Carlito"/>
                <a:cs typeface="Carlito"/>
              </a:rPr>
              <a:t>the </a:t>
            </a:r>
            <a:r>
              <a:rPr sz="2400" dirty="0">
                <a:latin typeface="Carlito"/>
                <a:cs typeface="Carlito"/>
              </a:rPr>
              <a:t>roles </a:t>
            </a:r>
            <a:r>
              <a:rPr sz="2400" spc="-5" dirty="0">
                <a:latin typeface="Carlito"/>
                <a:cs typeface="Carlito"/>
              </a:rPr>
              <a:t>of </a:t>
            </a:r>
            <a:r>
              <a:rPr sz="2400" dirty="0">
                <a:latin typeface="Carlito"/>
                <a:cs typeface="Carlito"/>
              </a:rPr>
              <a:t>an </a:t>
            </a:r>
            <a:r>
              <a:rPr sz="2400" spc="-5" dirty="0">
                <a:latin typeface="Carlito"/>
                <a:cs typeface="Carlito"/>
              </a:rPr>
              <a:t>electronics engineer </a:t>
            </a:r>
            <a:r>
              <a:rPr sz="2400" dirty="0">
                <a:latin typeface="Carlito"/>
                <a:cs typeface="Carlito"/>
              </a:rPr>
              <a:t>in </a:t>
            </a:r>
            <a:r>
              <a:rPr sz="2400" spc="-5" dirty="0">
                <a:latin typeface="Carlito"/>
                <a:cs typeface="Carlito"/>
              </a:rPr>
              <a:t>addressing  </a:t>
            </a:r>
            <a:r>
              <a:rPr sz="2400" dirty="0">
                <a:latin typeface="Carlito"/>
                <a:cs typeface="Carlito"/>
              </a:rPr>
              <a:t>these</a:t>
            </a:r>
            <a:r>
              <a:rPr sz="2400" spc="-5" dirty="0">
                <a:latin typeface="Carlito"/>
                <a:cs typeface="Carlito"/>
              </a:rPr>
              <a:t> </a:t>
            </a:r>
            <a:r>
              <a:rPr sz="2400" spc="-10" dirty="0">
                <a:latin typeface="Carlito"/>
                <a:cs typeface="Carlito"/>
              </a:rPr>
              <a:t>questions?</a:t>
            </a:r>
            <a:endParaRPr sz="2400">
              <a:latin typeface="Carlito"/>
              <a:cs typeface="Carlito"/>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2159" y="2939923"/>
            <a:ext cx="7620634" cy="513715"/>
          </a:xfrm>
          <a:prstGeom prst="rect">
            <a:avLst/>
          </a:prstGeom>
        </p:spPr>
        <p:txBody>
          <a:bodyPr vert="horz" wrap="square" lIns="0" tIns="13335" rIns="0" bIns="0" rtlCol="0">
            <a:spAutoFit/>
          </a:bodyPr>
          <a:lstStyle/>
          <a:p>
            <a:pPr marL="12700">
              <a:lnSpc>
                <a:spcPct val="100000"/>
              </a:lnSpc>
              <a:spcBef>
                <a:spcPts val="105"/>
              </a:spcBef>
              <a:tabLst>
                <a:tab pos="915035" algn="l"/>
              </a:tabLst>
            </a:pPr>
            <a:r>
              <a:rPr sz="3200" b="1" spc="-5" dirty="0">
                <a:latin typeface="Carlito"/>
                <a:cs typeface="Carlito"/>
              </a:rPr>
              <a:t>6.7	</a:t>
            </a:r>
            <a:r>
              <a:rPr sz="3200" b="1" dirty="0">
                <a:latin typeface="Carlito"/>
                <a:cs typeface="Carlito"/>
              </a:rPr>
              <a:t>Engineers in </a:t>
            </a:r>
            <a:r>
              <a:rPr sz="3200" b="1" spc="-5" dirty="0">
                <a:latin typeface="Carlito"/>
                <a:cs typeface="Carlito"/>
              </a:rPr>
              <a:t>international</a:t>
            </a:r>
            <a:r>
              <a:rPr sz="3200" b="1" spc="-25" dirty="0">
                <a:latin typeface="Carlito"/>
                <a:cs typeface="Carlito"/>
              </a:rPr>
              <a:t> </a:t>
            </a:r>
            <a:r>
              <a:rPr sz="3200" b="1" spc="-5" dirty="0">
                <a:latin typeface="Carlito"/>
                <a:cs typeface="Carlito"/>
              </a:rPr>
              <a:t>development</a:t>
            </a:r>
            <a:endParaRPr sz="3200">
              <a:latin typeface="Carlito"/>
              <a:cs typeface="Carlito"/>
            </a:endParaRPr>
          </a:p>
        </p:txBody>
      </p:sp>
      <p:sp>
        <p:nvSpPr>
          <p:cNvPr id="3" name="object 3"/>
          <p:cNvSpPr txBox="1"/>
          <p:nvPr/>
        </p:nvSpPr>
        <p:spPr>
          <a:xfrm>
            <a:off x="221995" y="3637559"/>
            <a:ext cx="8790940" cy="2362200"/>
          </a:xfrm>
          <a:prstGeom prst="rect">
            <a:avLst/>
          </a:prstGeom>
        </p:spPr>
        <p:txBody>
          <a:bodyPr vert="horz" wrap="square" lIns="0" tIns="12700" rIns="0" bIns="0" rtlCol="0">
            <a:spAutoFit/>
          </a:bodyPr>
          <a:lstStyle/>
          <a:p>
            <a:pPr marL="12700" marR="5071110">
              <a:lnSpc>
                <a:spcPct val="109600"/>
              </a:lnSpc>
              <a:spcBef>
                <a:spcPts val="100"/>
              </a:spcBef>
            </a:pPr>
            <a:r>
              <a:rPr sz="2800" spc="-10" dirty="0">
                <a:latin typeface="Carlito"/>
                <a:cs typeface="Carlito"/>
              </a:rPr>
              <a:t>Engineers </a:t>
            </a:r>
            <a:r>
              <a:rPr sz="2800" spc="-5" dirty="0">
                <a:latin typeface="Carlito"/>
                <a:cs typeface="Carlito"/>
              </a:rPr>
              <a:t>without Border  Policy Intervention</a:t>
            </a:r>
            <a:endParaRPr sz="2800">
              <a:latin typeface="Carlito"/>
              <a:cs typeface="Carlito"/>
            </a:endParaRPr>
          </a:p>
          <a:p>
            <a:pPr marL="12700">
              <a:lnSpc>
                <a:spcPct val="100000"/>
              </a:lnSpc>
              <a:spcBef>
                <a:spcPts val="315"/>
              </a:spcBef>
            </a:pPr>
            <a:r>
              <a:rPr sz="2800" spc="-5" dirty="0">
                <a:latin typeface="Carlito"/>
                <a:cs typeface="Carlito"/>
              </a:rPr>
              <a:t>Sustainable, balanced, justified</a:t>
            </a:r>
            <a:r>
              <a:rPr sz="2800" spc="-10" dirty="0">
                <a:latin typeface="Carlito"/>
                <a:cs typeface="Carlito"/>
              </a:rPr>
              <a:t> </a:t>
            </a:r>
            <a:r>
              <a:rPr sz="2800" spc="-5" dirty="0">
                <a:latin typeface="Carlito"/>
                <a:cs typeface="Carlito"/>
              </a:rPr>
              <a:t>development</a:t>
            </a:r>
            <a:endParaRPr sz="2800">
              <a:latin typeface="Carlito"/>
              <a:cs typeface="Carlito"/>
            </a:endParaRPr>
          </a:p>
          <a:p>
            <a:pPr marL="12700" marR="5080">
              <a:lnSpc>
                <a:spcPts val="3679"/>
              </a:lnSpc>
              <a:spcBef>
                <a:spcPts val="170"/>
              </a:spcBef>
            </a:pPr>
            <a:r>
              <a:rPr sz="2800" spc="-10" dirty="0">
                <a:latin typeface="Carlito"/>
                <a:cs typeface="Carlito"/>
              </a:rPr>
              <a:t>Site </a:t>
            </a:r>
            <a:r>
              <a:rPr sz="2800" spc="-5" dirty="0">
                <a:latin typeface="Carlito"/>
                <a:cs typeface="Carlito"/>
              </a:rPr>
              <a:t>specific research for reliable </a:t>
            </a:r>
            <a:r>
              <a:rPr sz="2800" spc="-10" dirty="0">
                <a:latin typeface="Carlito"/>
                <a:cs typeface="Carlito"/>
              </a:rPr>
              <a:t>design: </a:t>
            </a:r>
            <a:r>
              <a:rPr sz="2800" spc="-5" dirty="0">
                <a:latin typeface="Carlito"/>
                <a:cs typeface="Carlito"/>
              </a:rPr>
              <a:t>bio-physical aspects  Access to the fruit the </a:t>
            </a:r>
            <a:r>
              <a:rPr sz="2800" spc="-10" dirty="0">
                <a:latin typeface="Carlito"/>
                <a:cs typeface="Carlito"/>
              </a:rPr>
              <a:t>development:</a:t>
            </a:r>
            <a:r>
              <a:rPr sz="2800" spc="25" dirty="0">
                <a:latin typeface="Carlito"/>
                <a:cs typeface="Carlito"/>
              </a:rPr>
              <a:t> </a:t>
            </a:r>
            <a:r>
              <a:rPr sz="2800" spc="-5" dirty="0">
                <a:latin typeface="Carlito"/>
                <a:cs typeface="Carlito"/>
              </a:rPr>
              <a:t>affordability</a:t>
            </a:r>
            <a:endParaRPr sz="2800">
              <a:latin typeface="Carlito"/>
              <a:cs typeface="Carlito"/>
            </a:endParaRPr>
          </a:p>
        </p:txBody>
      </p:sp>
      <p:sp>
        <p:nvSpPr>
          <p:cNvPr id="4" name="object 4"/>
          <p:cNvSpPr/>
          <p:nvPr/>
        </p:nvSpPr>
        <p:spPr>
          <a:xfrm>
            <a:off x="152400" y="761873"/>
            <a:ext cx="8880623" cy="219540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1995" y="712978"/>
            <a:ext cx="4288155" cy="452120"/>
          </a:xfrm>
          <a:prstGeom prst="rect">
            <a:avLst/>
          </a:prstGeom>
        </p:spPr>
        <p:txBody>
          <a:bodyPr vert="horz" wrap="square" lIns="0" tIns="12065" rIns="0" bIns="0" rtlCol="0">
            <a:spAutoFit/>
          </a:bodyPr>
          <a:lstStyle/>
          <a:p>
            <a:pPr marL="12700">
              <a:lnSpc>
                <a:spcPct val="100000"/>
              </a:lnSpc>
              <a:spcBef>
                <a:spcPts val="95"/>
              </a:spcBef>
            </a:pPr>
            <a:r>
              <a:rPr sz="2800" spc="-10" dirty="0"/>
              <a:t>Energy </a:t>
            </a:r>
            <a:r>
              <a:rPr sz="2800" spc="-165" dirty="0">
                <a:latin typeface="Arial"/>
                <a:cs typeface="Arial"/>
              </a:rPr>
              <a:t>– </a:t>
            </a:r>
            <a:r>
              <a:rPr sz="2800" spc="-5" dirty="0"/>
              <a:t>Water </a:t>
            </a:r>
            <a:r>
              <a:rPr sz="2800" spc="-165" dirty="0">
                <a:latin typeface="Arial"/>
                <a:cs typeface="Arial"/>
              </a:rPr>
              <a:t>– </a:t>
            </a:r>
            <a:r>
              <a:rPr sz="2800" spc="-5" dirty="0"/>
              <a:t>Food</a:t>
            </a:r>
            <a:r>
              <a:rPr sz="2800" spc="10" dirty="0"/>
              <a:t> </a:t>
            </a:r>
            <a:r>
              <a:rPr sz="2800" spc="-5" dirty="0"/>
              <a:t>Nexus</a:t>
            </a:r>
            <a:endParaRPr sz="2800">
              <a:latin typeface="Arial"/>
              <a:cs typeface="Arial"/>
            </a:endParaRPr>
          </a:p>
        </p:txBody>
      </p:sp>
      <p:sp>
        <p:nvSpPr>
          <p:cNvPr id="3" name="object 3"/>
          <p:cNvSpPr txBox="1"/>
          <p:nvPr/>
        </p:nvSpPr>
        <p:spPr>
          <a:xfrm>
            <a:off x="221995" y="1140612"/>
            <a:ext cx="8832850" cy="4202430"/>
          </a:xfrm>
          <a:prstGeom prst="rect">
            <a:avLst/>
          </a:prstGeom>
        </p:spPr>
        <p:txBody>
          <a:bodyPr vert="horz" wrap="square" lIns="0" tIns="52069" rIns="0" bIns="0" rtlCol="0">
            <a:spAutoFit/>
          </a:bodyPr>
          <a:lstStyle/>
          <a:p>
            <a:pPr marL="12700" algn="just">
              <a:lnSpc>
                <a:spcPct val="100000"/>
              </a:lnSpc>
              <a:spcBef>
                <a:spcPts val="409"/>
              </a:spcBef>
            </a:pPr>
            <a:r>
              <a:rPr sz="2800" spc="-10" dirty="0">
                <a:latin typeface="Carlito"/>
                <a:cs typeface="Carlito"/>
              </a:rPr>
              <a:t>Culture </a:t>
            </a:r>
            <a:r>
              <a:rPr sz="2800" spc="-5" dirty="0">
                <a:latin typeface="Carlito"/>
                <a:cs typeface="Carlito"/>
              </a:rPr>
              <a:t>and </a:t>
            </a:r>
            <a:r>
              <a:rPr sz="2800" spc="-10" dirty="0">
                <a:latin typeface="Carlito"/>
                <a:cs typeface="Carlito"/>
              </a:rPr>
              <a:t>Disaster Sensitive</a:t>
            </a:r>
            <a:r>
              <a:rPr sz="2800" spc="30" dirty="0">
                <a:latin typeface="Carlito"/>
                <a:cs typeface="Carlito"/>
              </a:rPr>
              <a:t> </a:t>
            </a:r>
            <a:r>
              <a:rPr sz="2800" spc="-5" dirty="0">
                <a:latin typeface="Carlito"/>
                <a:cs typeface="Carlito"/>
              </a:rPr>
              <a:t>Development</a:t>
            </a:r>
            <a:endParaRPr sz="2800">
              <a:latin typeface="Carlito"/>
              <a:cs typeface="Carlito"/>
            </a:endParaRPr>
          </a:p>
          <a:p>
            <a:pPr marL="365760" algn="just">
              <a:lnSpc>
                <a:spcPct val="100000"/>
              </a:lnSpc>
              <a:spcBef>
                <a:spcPts val="315"/>
              </a:spcBef>
            </a:pPr>
            <a:r>
              <a:rPr sz="2800" spc="-10" dirty="0">
                <a:latin typeface="Carlito"/>
                <a:cs typeface="Carlito"/>
              </a:rPr>
              <a:t>Conflict </a:t>
            </a:r>
            <a:r>
              <a:rPr sz="2800" dirty="0">
                <a:latin typeface="Carlito"/>
                <a:cs typeface="Carlito"/>
              </a:rPr>
              <a:t>free </a:t>
            </a:r>
            <a:r>
              <a:rPr sz="2800" spc="-10" dirty="0">
                <a:latin typeface="Carlito"/>
                <a:cs typeface="Carlito"/>
              </a:rPr>
              <a:t>development: </a:t>
            </a:r>
            <a:r>
              <a:rPr sz="2800" spc="-5" dirty="0">
                <a:latin typeface="Carlito"/>
                <a:cs typeface="Carlito"/>
              </a:rPr>
              <a:t>local livelihood, benefit</a:t>
            </a:r>
            <a:r>
              <a:rPr sz="2800" spc="90" dirty="0">
                <a:latin typeface="Carlito"/>
                <a:cs typeface="Carlito"/>
              </a:rPr>
              <a:t> </a:t>
            </a:r>
            <a:r>
              <a:rPr sz="2800" spc="-5" dirty="0">
                <a:latin typeface="Carlito"/>
                <a:cs typeface="Carlito"/>
              </a:rPr>
              <a:t>sharing</a:t>
            </a:r>
            <a:endParaRPr sz="2800">
              <a:latin typeface="Carlito"/>
              <a:cs typeface="Carlito"/>
            </a:endParaRPr>
          </a:p>
          <a:p>
            <a:pPr marL="562610" algn="just">
              <a:lnSpc>
                <a:spcPct val="100000"/>
              </a:lnSpc>
              <a:spcBef>
                <a:spcPts val="320"/>
              </a:spcBef>
            </a:pPr>
            <a:r>
              <a:rPr sz="3200" b="1" spc="-5" dirty="0">
                <a:latin typeface="Carlito"/>
                <a:cs typeface="Carlito"/>
              </a:rPr>
              <a:t>6.7 </a:t>
            </a:r>
            <a:r>
              <a:rPr sz="3200" b="1" dirty="0">
                <a:latin typeface="Carlito"/>
                <a:cs typeface="Carlito"/>
              </a:rPr>
              <a:t>Engineers in </a:t>
            </a:r>
            <a:r>
              <a:rPr sz="3200" b="1" spc="-5" dirty="0">
                <a:latin typeface="Carlito"/>
                <a:cs typeface="Carlito"/>
              </a:rPr>
              <a:t>international</a:t>
            </a:r>
            <a:r>
              <a:rPr sz="3200" b="1" spc="125" dirty="0">
                <a:latin typeface="Carlito"/>
                <a:cs typeface="Carlito"/>
              </a:rPr>
              <a:t> </a:t>
            </a:r>
            <a:r>
              <a:rPr sz="3200" b="1" spc="-5" dirty="0">
                <a:latin typeface="Carlito"/>
                <a:cs typeface="Carlito"/>
              </a:rPr>
              <a:t>development</a:t>
            </a:r>
            <a:endParaRPr sz="3200">
              <a:latin typeface="Carlito"/>
              <a:cs typeface="Carlito"/>
            </a:endParaRPr>
          </a:p>
          <a:p>
            <a:pPr marL="669290" marR="50165" indent="-342900" algn="just">
              <a:lnSpc>
                <a:spcPct val="104700"/>
              </a:lnSpc>
              <a:spcBef>
                <a:spcPts val="445"/>
              </a:spcBef>
              <a:buFont typeface="Arial"/>
              <a:buChar char="•"/>
              <a:tabLst>
                <a:tab pos="669925" algn="l"/>
              </a:tabLst>
            </a:pPr>
            <a:r>
              <a:rPr sz="3200" spc="-5" dirty="0">
                <a:latin typeface="Carlito"/>
                <a:cs typeface="Carlito"/>
              </a:rPr>
              <a:t>You </a:t>
            </a:r>
            <a:r>
              <a:rPr sz="3200" dirty="0">
                <a:latin typeface="Carlito"/>
                <a:cs typeface="Carlito"/>
              </a:rPr>
              <a:t>are </a:t>
            </a:r>
            <a:r>
              <a:rPr sz="3200" spc="-5" dirty="0">
                <a:latin typeface="Carlito"/>
                <a:cs typeface="Carlito"/>
              </a:rPr>
              <a:t>assigned </a:t>
            </a:r>
            <a:r>
              <a:rPr sz="3200" dirty="0">
                <a:latin typeface="Carlito"/>
                <a:cs typeface="Carlito"/>
              </a:rPr>
              <a:t>to design an integrated </a:t>
            </a:r>
            <a:r>
              <a:rPr sz="3200" spc="-5" dirty="0">
                <a:latin typeface="Carlito"/>
                <a:cs typeface="Carlito"/>
              </a:rPr>
              <a:t>circuit </a:t>
            </a:r>
            <a:r>
              <a:rPr sz="3200" dirty="0">
                <a:latin typeface="Carlito"/>
                <a:cs typeface="Carlito"/>
              </a:rPr>
              <a:t>/  </a:t>
            </a:r>
            <a:r>
              <a:rPr sz="3200" spc="-5" dirty="0">
                <a:latin typeface="Carlito"/>
                <a:cs typeface="Carlito"/>
              </a:rPr>
              <a:t>hydropower dam for </a:t>
            </a:r>
            <a:r>
              <a:rPr sz="3200" dirty="0">
                <a:latin typeface="Carlito"/>
                <a:cs typeface="Carlito"/>
              </a:rPr>
              <a:t>a </a:t>
            </a:r>
            <a:r>
              <a:rPr sz="3200" spc="-5" dirty="0">
                <a:latin typeface="Carlito"/>
                <a:cs typeface="Carlito"/>
              </a:rPr>
              <a:t>project </a:t>
            </a:r>
            <a:r>
              <a:rPr sz="3200" spc="-10" dirty="0">
                <a:latin typeface="Carlito"/>
                <a:cs typeface="Carlito"/>
              </a:rPr>
              <a:t>in </a:t>
            </a:r>
            <a:r>
              <a:rPr sz="3200" dirty="0">
                <a:latin typeface="Carlito"/>
                <a:cs typeface="Carlito"/>
              </a:rPr>
              <a:t>a </a:t>
            </a:r>
            <a:r>
              <a:rPr sz="3200" spc="-5" dirty="0">
                <a:latin typeface="Carlito"/>
                <a:cs typeface="Carlito"/>
              </a:rPr>
              <a:t>country which  </a:t>
            </a:r>
            <a:r>
              <a:rPr sz="3200" dirty="0">
                <a:latin typeface="Carlito"/>
                <a:cs typeface="Carlito"/>
              </a:rPr>
              <a:t>is considered </a:t>
            </a:r>
            <a:r>
              <a:rPr sz="3200" spc="-5" dirty="0">
                <a:latin typeface="Carlito"/>
                <a:cs typeface="Carlito"/>
              </a:rPr>
              <a:t>hostile </a:t>
            </a:r>
            <a:r>
              <a:rPr sz="3200" spc="-10" dirty="0">
                <a:latin typeface="Carlito"/>
                <a:cs typeface="Carlito"/>
              </a:rPr>
              <a:t>to </a:t>
            </a:r>
            <a:r>
              <a:rPr sz="3200" dirty="0">
                <a:latin typeface="Carlito"/>
                <a:cs typeface="Carlito"/>
              </a:rPr>
              <a:t>your</a:t>
            </a:r>
            <a:r>
              <a:rPr sz="3200" spc="-15" dirty="0">
                <a:latin typeface="Carlito"/>
                <a:cs typeface="Carlito"/>
              </a:rPr>
              <a:t> </a:t>
            </a:r>
            <a:r>
              <a:rPr sz="3200" dirty="0">
                <a:latin typeface="Carlito"/>
                <a:cs typeface="Carlito"/>
              </a:rPr>
              <a:t>country.</a:t>
            </a:r>
            <a:endParaRPr sz="3200">
              <a:latin typeface="Carlito"/>
              <a:cs typeface="Carlito"/>
            </a:endParaRPr>
          </a:p>
          <a:p>
            <a:pPr marL="669290" marR="828040" indent="-342900" algn="just">
              <a:lnSpc>
                <a:spcPct val="104800"/>
              </a:lnSpc>
              <a:spcBef>
                <a:spcPts val="825"/>
              </a:spcBef>
              <a:buFont typeface="Arial"/>
              <a:buChar char="•"/>
              <a:tabLst>
                <a:tab pos="669925" algn="l"/>
              </a:tabLst>
            </a:pPr>
            <a:r>
              <a:rPr sz="3200" dirty="0">
                <a:latin typeface="Carlito"/>
                <a:cs typeface="Carlito"/>
              </a:rPr>
              <a:t>A) </a:t>
            </a:r>
            <a:r>
              <a:rPr sz="3200" spc="-5" dirty="0">
                <a:latin typeface="Carlito"/>
                <a:cs typeface="Carlito"/>
              </a:rPr>
              <a:t>Should </a:t>
            </a:r>
            <a:r>
              <a:rPr sz="3200" dirty="0">
                <a:latin typeface="Carlito"/>
                <a:cs typeface="Carlito"/>
              </a:rPr>
              <a:t>you </a:t>
            </a:r>
            <a:r>
              <a:rPr sz="3200" spc="-5" dirty="0">
                <a:latin typeface="Carlito"/>
                <a:cs typeface="Carlito"/>
              </a:rPr>
              <a:t>accept </a:t>
            </a:r>
            <a:r>
              <a:rPr sz="3200" dirty="0">
                <a:latin typeface="Carlito"/>
                <a:cs typeface="Carlito"/>
              </a:rPr>
              <a:t>the </a:t>
            </a:r>
            <a:r>
              <a:rPr sz="3200" spc="-5" dirty="0">
                <a:latin typeface="Carlito"/>
                <a:cs typeface="Carlito"/>
              </a:rPr>
              <a:t>assignment </a:t>
            </a:r>
            <a:r>
              <a:rPr sz="3200" dirty="0">
                <a:latin typeface="Carlito"/>
                <a:cs typeface="Carlito"/>
              </a:rPr>
              <a:t>and </a:t>
            </a:r>
            <a:r>
              <a:rPr sz="3200" spc="-5" dirty="0">
                <a:latin typeface="Carlito"/>
                <a:cs typeface="Carlito"/>
              </a:rPr>
              <a:t>do  </a:t>
            </a:r>
            <a:r>
              <a:rPr sz="3200" dirty="0">
                <a:latin typeface="Carlito"/>
                <a:cs typeface="Carlito"/>
              </a:rPr>
              <a:t>your </a:t>
            </a:r>
            <a:r>
              <a:rPr sz="3200" spc="-5" dirty="0">
                <a:latin typeface="Carlito"/>
                <a:cs typeface="Carlito"/>
              </a:rPr>
              <a:t>best professional </a:t>
            </a:r>
            <a:r>
              <a:rPr sz="3200" dirty="0">
                <a:latin typeface="Carlito"/>
                <a:cs typeface="Carlito"/>
              </a:rPr>
              <a:t>work </a:t>
            </a:r>
            <a:r>
              <a:rPr sz="3200" spc="-5" dirty="0">
                <a:latin typeface="Carlito"/>
                <a:cs typeface="Carlito"/>
              </a:rPr>
              <a:t>for </a:t>
            </a:r>
            <a:r>
              <a:rPr sz="3200" dirty="0">
                <a:latin typeface="Carlito"/>
                <a:cs typeface="Carlito"/>
              </a:rPr>
              <a:t>the</a:t>
            </a:r>
            <a:r>
              <a:rPr sz="3200" spc="-40" dirty="0">
                <a:latin typeface="Carlito"/>
                <a:cs typeface="Carlito"/>
              </a:rPr>
              <a:t> </a:t>
            </a:r>
            <a:r>
              <a:rPr sz="3200" spc="-5" dirty="0">
                <a:latin typeface="Carlito"/>
                <a:cs typeface="Carlito"/>
              </a:rPr>
              <a:t>project?</a:t>
            </a:r>
            <a:endParaRPr sz="3200">
              <a:latin typeface="Carlito"/>
              <a:cs typeface="Carlito"/>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940" y="709930"/>
            <a:ext cx="8157209" cy="2556510"/>
          </a:xfrm>
          <a:prstGeom prst="rect">
            <a:avLst/>
          </a:prstGeom>
        </p:spPr>
        <p:txBody>
          <a:bodyPr vert="horz" wrap="square" lIns="0" tIns="10795" rIns="0" bIns="0" rtlCol="0">
            <a:spAutoFit/>
          </a:bodyPr>
          <a:lstStyle/>
          <a:p>
            <a:pPr marL="355600" marR="281940" indent="-342900">
              <a:lnSpc>
                <a:spcPts val="4020"/>
              </a:lnSpc>
              <a:spcBef>
                <a:spcPts val="85"/>
              </a:spcBef>
              <a:buFont typeface="Arial"/>
              <a:buChar char="•"/>
              <a:tabLst>
                <a:tab pos="354965" algn="l"/>
                <a:tab pos="355600" algn="l"/>
              </a:tabLst>
            </a:pPr>
            <a:r>
              <a:rPr sz="3200" dirty="0">
                <a:latin typeface="Carlito"/>
                <a:cs typeface="Carlito"/>
              </a:rPr>
              <a:t>B) </a:t>
            </a:r>
            <a:r>
              <a:rPr sz="3200" spc="-5" dirty="0">
                <a:latin typeface="Carlito"/>
                <a:cs typeface="Carlito"/>
              </a:rPr>
              <a:t>Should </a:t>
            </a:r>
            <a:r>
              <a:rPr sz="3200" dirty="0">
                <a:latin typeface="Carlito"/>
                <a:cs typeface="Carlito"/>
              </a:rPr>
              <a:t>you </a:t>
            </a:r>
            <a:r>
              <a:rPr sz="3200" spc="-5" dirty="0">
                <a:latin typeface="Carlito"/>
                <a:cs typeface="Carlito"/>
              </a:rPr>
              <a:t>accept </a:t>
            </a:r>
            <a:r>
              <a:rPr sz="3200" dirty="0">
                <a:latin typeface="Carlito"/>
                <a:cs typeface="Carlito"/>
              </a:rPr>
              <a:t>the </a:t>
            </a:r>
            <a:r>
              <a:rPr sz="3200" spc="-5" dirty="0">
                <a:latin typeface="Carlito"/>
                <a:cs typeface="Carlito"/>
              </a:rPr>
              <a:t>assignment </a:t>
            </a:r>
            <a:r>
              <a:rPr sz="3200" dirty="0">
                <a:latin typeface="Carlito"/>
                <a:cs typeface="Carlito"/>
              </a:rPr>
              <a:t>and  </a:t>
            </a:r>
            <a:r>
              <a:rPr sz="3200" spc="-5" dirty="0">
                <a:latin typeface="Carlito"/>
                <a:cs typeface="Carlito"/>
              </a:rPr>
              <a:t>secretly and deliberately </a:t>
            </a:r>
            <a:r>
              <a:rPr sz="3200" dirty="0">
                <a:latin typeface="Carlito"/>
                <a:cs typeface="Carlito"/>
              </a:rPr>
              <a:t>introduce </a:t>
            </a:r>
            <a:r>
              <a:rPr sz="3200" spc="-5" dirty="0">
                <a:latin typeface="Carlito"/>
                <a:cs typeface="Carlito"/>
              </a:rPr>
              <a:t>bug in</a:t>
            </a:r>
            <a:r>
              <a:rPr sz="3200" dirty="0">
                <a:latin typeface="Carlito"/>
                <a:cs typeface="Carlito"/>
              </a:rPr>
              <a:t> </a:t>
            </a:r>
            <a:r>
              <a:rPr sz="3200" spc="-5" dirty="0">
                <a:latin typeface="Carlito"/>
                <a:cs typeface="Carlito"/>
              </a:rPr>
              <a:t>the</a:t>
            </a:r>
            <a:endParaRPr sz="3200">
              <a:latin typeface="Carlito"/>
              <a:cs typeface="Carlito"/>
            </a:endParaRPr>
          </a:p>
          <a:p>
            <a:pPr marL="355600" marR="5080">
              <a:lnSpc>
                <a:spcPts val="4020"/>
              </a:lnSpc>
              <a:spcBef>
                <a:spcPts val="5"/>
              </a:spcBef>
            </a:pPr>
            <a:r>
              <a:rPr sz="3200" spc="-5" dirty="0">
                <a:latin typeface="Carlito"/>
                <a:cs typeface="Carlito"/>
              </a:rPr>
              <a:t>program, or introduce </a:t>
            </a:r>
            <a:r>
              <a:rPr sz="3200" dirty="0">
                <a:latin typeface="Carlito"/>
                <a:cs typeface="Carlito"/>
              </a:rPr>
              <a:t>weak </a:t>
            </a:r>
            <a:r>
              <a:rPr sz="3200" spc="-5" dirty="0">
                <a:latin typeface="Carlito"/>
                <a:cs typeface="Carlito"/>
              </a:rPr>
              <a:t>section so </a:t>
            </a:r>
            <a:r>
              <a:rPr sz="3200" dirty="0">
                <a:latin typeface="Carlito"/>
                <a:cs typeface="Carlito"/>
              </a:rPr>
              <a:t>that the  </a:t>
            </a:r>
            <a:r>
              <a:rPr sz="3200" spc="-5" dirty="0">
                <a:latin typeface="Carlito"/>
                <a:cs typeface="Carlito"/>
              </a:rPr>
              <a:t>project </a:t>
            </a:r>
            <a:r>
              <a:rPr sz="3200" spc="-10" dirty="0">
                <a:latin typeface="Carlito"/>
                <a:cs typeface="Carlito"/>
              </a:rPr>
              <a:t>will </a:t>
            </a:r>
            <a:r>
              <a:rPr sz="3200" spc="-5" dirty="0">
                <a:latin typeface="Carlito"/>
                <a:cs typeface="Carlito"/>
              </a:rPr>
              <a:t>eventually fail </a:t>
            </a:r>
            <a:r>
              <a:rPr sz="3200" dirty="0">
                <a:latin typeface="Carlito"/>
                <a:cs typeface="Carlito"/>
              </a:rPr>
              <a:t>and </a:t>
            </a:r>
            <a:r>
              <a:rPr sz="3200" spc="-5" dirty="0">
                <a:latin typeface="Carlito"/>
                <a:cs typeface="Carlito"/>
              </a:rPr>
              <a:t>result </a:t>
            </a:r>
            <a:r>
              <a:rPr sz="3200" dirty="0">
                <a:latin typeface="Carlito"/>
                <a:cs typeface="Carlito"/>
              </a:rPr>
              <a:t>in a  </a:t>
            </a:r>
            <a:r>
              <a:rPr sz="3200" spc="-5" dirty="0">
                <a:latin typeface="Carlito"/>
                <a:cs typeface="Carlito"/>
              </a:rPr>
              <a:t>disaster?</a:t>
            </a:r>
            <a:endParaRPr sz="3200">
              <a:latin typeface="Carlito"/>
              <a:cs typeface="Carlito"/>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08502" y="705358"/>
            <a:ext cx="3133090" cy="635000"/>
          </a:xfrm>
          <a:prstGeom prst="rect">
            <a:avLst/>
          </a:prstGeom>
        </p:spPr>
        <p:txBody>
          <a:bodyPr vert="horz" wrap="square" lIns="0" tIns="12065" rIns="0" bIns="0" rtlCol="0">
            <a:spAutoFit/>
          </a:bodyPr>
          <a:lstStyle/>
          <a:p>
            <a:pPr marL="12700">
              <a:lnSpc>
                <a:spcPct val="100000"/>
              </a:lnSpc>
              <a:spcBef>
                <a:spcPts val="95"/>
              </a:spcBef>
            </a:pPr>
            <a:r>
              <a:rPr sz="4000" b="1" spc="-5" dirty="0">
                <a:latin typeface="Carlito"/>
                <a:cs typeface="Carlito"/>
              </a:rPr>
              <a:t>6.8</a:t>
            </a:r>
            <a:r>
              <a:rPr sz="4000" b="1" spc="-40" dirty="0">
                <a:latin typeface="Carlito"/>
                <a:cs typeface="Carlito"/>
              </a:rPr>
              <a:t> </a:t>
            </a:r>
            <a:r>
              <a:rPr sz="4000" b="1" spc="-5" dirty="0">
                <a:latin typeface="Carlito"/>
                <a:cs typeface="Carlito"/>
              </a:rPr>
              <a:t>Arbitration</a:t>
            </a:r>
            <a:endParaRPr sz="4000">
              <a:latin typeface="Carlito"/>
              <a:cs typeface="Carlito"/>
            </a:endParaRPr>
          </a:p>
        </p:txBody>
      </p:sp>
      <p:sp>
        <p:nvSpPr>
          <p:cNvPr id="3" name="object 3"/>
          <p:cNvSpPr txBox="1"/>
          <p:nvPr/>
        </p:nvSpPr>
        <p:spPr>
          <a:xfrm>
            <a:off x="154939" y="1345438"/>
            <a:ext cx="8816975" cy="4670425"/>
          </a:xfrm>
          <a:prstGeom prst="rect">
            <a:avLst/>
          </a:prstGeom>
        </p:spPr>
        <p:txBody>
          <a:bodyPr vert="horz" wrap="square" lIns="0" tIns="50800" rIns="0" bIns="0" rtlCol="0">
            <a:spAutoFit/>
          </a:bodyPr>
          <a:lstStyle/>
          <a:p>
            <a:pPr marL="125095" marR="5080" indent="-113030">
              <a:lnSpc>
                <a:spcPct val="91600"/>
              </a:lnSpc>
              <a:spcBef>
                <a:spcPts val="400"/>
              </a:spcBef>
              <a:buSzPct val="96666"/>
              <a:buChar char="•"/>
              <a:tabLst>
                <a:tab pos="147320" algn="l"/>
              </a:tabLst>
            </a:pPr>
            <a:r>
              <a:rPr sz="3000" spc="-220" dirty="0">
                <a:latin typeface="Arial"/>
                <a:cs typeface="Arial"/>
              </a:rPr>
              <a:t>The </a:t>
            </a:r>
            <a:r>
              <a:rPr sz="3000" spc="-50" dirty="0">
                <a:latin typeface="Arial"/>
                <a:cs typeface="Arial"/>
              </a:rPr>
              <a:t>project </a:t>
            </a:r>
            <a:r>
              <a:rPr sz="3000" spc="-110" dirty="0">
                <a:latin typeface="Arial"/>
                <a:cs typeface="Arial"/>
              </a:rPr>
              <a:t>you </a:t>
            </a:r>
            <a:r>
              <a:rPr sz="3000" spc="-130" dirty="0">
                <a:latin typeface="Arial"/>
                <a:cs typeface="Arial"/>
              </a:rPr>
              <a:t>are </a:t>
            </a:r>
            <a:r>
              <a:rPr sz="3000" spc="-90" dirty="0">
                <a:latin typeface="Arial"/>
                <a:cs typeface="Arial"/>
              </a:rPr>
              <a:t>involved </a:t>
            </a:r>
            <a:r>
              <a:rPr sz="3000" spc="-40" dirty="0">
                <a:latin typeface="Arial"/>
                <a:cs typeface="Arial"/>
              </a:rPr>
              <a:t>in </a:t>
            </a:r>
            <a:r>
              <a:rPr sz="3000" spc="-20" dirty="0">
                <a:latin typeface="Arial"/>
                <a:cs typeface="Arial"/>
              </a:rPr>
              <a:t>from </a:t>
            </a:r>
            <a:r>
              <a:rPr sz="3000" spc="-35" dirty="0">
                <a:latin typeface="Arial"/>
                <a:cs typeface="Arial"/>
              </a:rPr>
              <a:t>the </a:t>
            </a:r>
            <a:r>
              <a:rPr sz="3000" spc="-70" dirty="0">
                <a:latin typeface="Arial"/>
                <a:cs typeface="Arial"/>
              </a:rPr>
              <a:t>contractor’s  </a:t>
            </a:r>
            <a:r>
              <a:rPr sz="3000" spc="-5" dirty="0">
                <a:latin typeface="Carlito"/>
                <a:cs typeface="Carlito"/>
              </a:rPr>
              <a:t>side </a:t>
            </a:r>
            <a:r>
              <a:rPr sz="3000" dirty="0">
                <a:latin typeface="Carlito"/>
                <a:cs typeface="Carlito"/>
              </a:rPr>
              <a:t>is in </a:t>
            </a:r>
            <a:r>
              <a:rPr sz="3000" spc="-5" dirty="0">
                <a:latin typeface="Carlito"/>
                <a:cs typeface="Carlito"/>
              </a:rPr>
              <a:t>dispute </a:t>
            </a:r>
            <a:r>
              <a:rPr sz="3000" dirty="0">
                <a:latin typeface="Carlito"/>
                <a:cs typeface="Carlito"/>
              </a:rPr>
              <a:t>with the consultant and </a:t>
            </a:r>
            <a:r>
              <a:rPr sz="3000" spc="-5" dirty="0">
                <a:latin typeface="Carlito"/>
                <a:cs typeface="Carlito"/>
              </a:rPr>
              <a:t>client. The  client refused </a:t>
            </a:r>
            <a:r>
              <a:rPr sz="3000" dirty="0">
                <a:latin typeface="Carlito"/>
                <a:cs typeface="Carlito"/>
              </a:rPr>
              <a:t>payment </a:t>
            </a:r>
            <a:r>
              <a:rPr sz="3000" spc="-5" dirty="0">
                <a:latin typeface="Carlito"/>
                <a:cs typeface="Carlito"/>
              </a:rPr>
              <a:t>even </a:t>
            </a:r>
            <a:r>
              <a:rPr sz="3000" dirty="0">
                <a:latin typeface="Carlito"/>
                <a:cs typeface="Carlito"/>
              </a:rPr>
              <a:t>after </a:t>
            </a:r>
            <a:r>
              <a:rPr sz="3000" spc="-5" dirty="0">
                <a:latin typeface="Carlito"/>
                <a:cs typeface="Carlito"/>
              </a:rPr>
              <a:t>completion of work  citing 30-days delay </a:t>
            </a:r>
            <a:r>
              <a:rPr sz="3000" dirty="0">
                <a:latin typeface="Carlito"/>
                <a:cs typeface="Carlito"/>
              </a:rPr>
              <a:t>in work </a:t>
            </a:r>
            <a:r>
              <a:rPr sz="3000" spc="-5" dirty="0">
                <a:latin typeface="Carlito"/>
                <a:cs typeface="Carlito"/>
              </a:rPr>
              <a:t>completion. The delay </a:t>
            </a:r>
            <a:r>
              <a:rPr sz="3000" dirty="0">
                <a:latin typeface="Carlito"/>
                <a:cs typeface="Carlito"/>
              </a:rPr>
              <a:t>was  </a:t>
            </a:r>
            <a:r>
              <a:rPr sz="3000" spc="-5" dirty="0">
                <a:latin typeface="Carlito"/>
                <a:cs typeface="Carlito"/>
              </a:rPr>
              <a:t>due </a:t>
            </a:r>
            <a:r>
              <a:rPr sz="3000" dirty="0">
                <a:latin typeface="Carlito"/>
                <a:cs typeface="Carlito"/>
              </a:rPr>
              <a:t>to initial 5-day </a:t>
            </a:r>
            <a:r>
              <a:rPr sz="3000" spc="-5" dirty="0">
                <a:latin typeface="Carlito"/>
                <a:cs typeface="Carlito"/>
              </a:rPr>
              <a:t>strike by the </a:t>
            </a:r>
            <a:r>
              <a:rPr sz="3000" spc="-45" dirty="0">
                <a:latin typeface="Carlito"/>
                <a:cs typeface="Carlito"/>
              </a:rPr>
              <a:t>cont</a:t>
            </a:r>
            <a:r>
              <a:rPr sz="3000" spc="-45" dirty="0">
                <a:latin typeface="Arial"/>
                <a:cs typeface="Arial"/>
              </a:rPr>
              <a:t>ractor’s </a:t>
            </a:r>
            <a:r>
              <a:rPr sz="3000" spc="-95" dirty="0">
                <a:latin typeface="Arial"/>
                <a:cs typeface="Arial"/>
              </a:rPr>
              <a:t>workers,  </a:t>
            </a:r>
            <a:r>
              <a:rPr sz="3000" spc="-5" dirty="0">
                <a:latin typeface="Carlito"/>
                <a:cs typeface="Carlito"/>
              </a:rPr>
              <a:t>immediately followed by </a:t>
            </a:r>
            <a:r>
              <a:rPr sz="3000" dirty="0">
                <a:latin typeface="Carlito"/>
                <a:cs typeface="Carlito"/>
              </a:rPr>
              <a:t>a 6-day </a:t>
            </a:r>
            <a:r>
              <a:rPr sz="3000" spc="-5" dirty="0">
                <a:latin typeface="Carlito"/>
                <a:cs typeface="Carlito"/>
              </a:rPr>
              <a:t>national strike by </a:t>
            </a:r>
            <a:r>
              <a:rPr sz="3000" dirty="0">
                <a:latin typeface="Carlito"/>
                <a:cs typeface="Carlito"/>
              </a:rPr>
              <a:t>a  </a:t>
            </a:r>
            <a:r>
              <a:rPr sz="3000" spc="-5" dirty="0">
                <a:latin typeface="Carlito"/>
                <a:cs typeface="Carlito"/>
              </a:rPr>
              <a:t>political </a:t>
            </a:r>
            <a:r>
              <a:rPr sz="3000" dirty="0">
                <a:latin typeface="Carlito"/>
                <a:cs typeface="Carlito"/>
              </a:rPr>
              <a:t>party. The </a:t>
            </a:r>
            <a:r>
              <a:rPr sz="3000" spc="-5" dirty="0">
                <a:latin typeface="Carlito"/>
                <a:cs typeface="Carlito"/>
              </a:rPr>
              <a:t>contractor claimed </a:t>
            </a:r>
            <a:r>
              <a:rPr sz="3000" dirty="0">
                <a:latin typeface="Carlito"/>
                <a:cs typeface="Carlito"/>
              </a:rPr>
              <a:t>that it </a:t>
            </a:r>
            <a:r>
              <a:rPr sz="3000" spc="-10" dirty="0">
                <a:latin typeface="Carlito"/>
                <a:cs typeface="Carlito"/>
              </a:rPr>
              <a:t>could </a:t>
            </a:r>
            <a:r>
              <a:rPr sz="3000" spc="-5" dirty="0">
                <a:latin typeface="Carlito"/>
                <a:cs typeface="Carlito"/>
              </a:rPr>
              <a:t>have  </a:t>
            </a:r>
            <a:r>
              <a:rPr sz="3000" dirty="0">
                <a:latin typeface="Carlito"/>
                <a:cs typeface="Carlito"/>
              </a:rPr>
              <a:t>completed the </a:t>
            </a:r>
            <a:r>
              <a:rPr sz="3000" spc="-5" dirty="0">
                <a:latin typeface="Carlito"/>
                <a:cs typeface="Carlito"/>
              </a:rPr>
              <a:t>work </a:t>
            </a:r>
            <a:r>
              <a:rPr sz="3000" dirty="0">
                <a:latin typeface="Carlito"/>
                <a:cs typeface="Carlito"/>
              </a:rPr>
              <a:t>if </a:t>
            </a:r>
            <a:r>
              <a:rPr sz="3000" spc="-5" dirty="0">
                <a:latin typeface="Carlito"/>
                <a:cs typeface="Carlito"/>
              </a:rPr>
              <a:t>there </a:t>
            </a:r>
            <a:r>
              <a:rPr sz="3000" dirty="0">
                <a:latin typeface="Carlito"/>
                <a:cs typeface="Carlito"/>
              </a:rPr>
              <a:t>was </a:t>
            </a:r>
            <a:r>
              <a:rPr sz="3000" spc="-5" dirty="0">
                <a:latin typeface="Carlito"/>
                <a:cs typeface="Carlito"/>
              </a:rPr>
              <a:t>no </a:t>
            </a:r>
            <a:r>
              <a:rPr sz="3000" spc="-10" dirty="0">
                <a:latin typeface="Carlito"/>
                <a:cs typeface="Carlito"/>
              </a:rPr>
              <a:t>national </a:t>
            </a:r>
            <a:r>
              <a:rPr sz="3000" spc="-5" dirty="0">
                <a:latin typeface="Carlito"/>
                <a:cs typeface="Carlito"/>
              </a:rPr>
              <a:t>strike,  </a:t>
            </a:r>
            <a:r>
              <a:rPr sz="3000" dirty="0">
                <a:latin typeface="Carlito"/>
                <a:cs typeface="Carlito"/>
              </a:rPr>
              <a:t>which </a:t>
            </a:r>
            <a:r>
              <a:rPr sz="3000" spc="-5" dirty="0">
                <a:latin typeface="Carlito"/>
                <a:cs typeface="Carlito"/>
              </a:rPr>
              <a:t>resulted </a:t>
            </a:r>
            <a:r>
              <a:rPr sz="3000" dirty="0">
                <a:latin typeface="Carlito"/>
                <a:cs typeface="Carlito"/>
              </a:rPr>
              <a:t>in the </a:t>
            </a:r>
            <a:r>
              <a:rPr sz="3000" spc="-5" dirty="0">
                <a:latin typeface="Carlito"/>
                <a:cs typeface="Carlito"/>
              </a:rPr>
              <a:t>workers returning home </a:t>
            </a:r>
            <a:r>
              <a:rPr sz="3000" dirty="0">
                <a:latin typeface="Carlito"/>
                <a:cs typeface="Carlito"/>
              </a:rPr>
              <a:t>and also  </a:t>
            </a:r>
            <a:r>
              <a:rPr sz="3000" spc="-5" dirty="0">
                <a:latin typeface="Carlito"/>
                <a:cs typeface="Carlito"/>
              </a:rPr>
              <a:t>resulted </a:t>
            </a:r>
            <a:r>
              <a:rPr sz="3000" dirty="0">
                <a:latin typeface="Carlito"/>
                <a:cs typeface="Carlito"/>
              </a:rPr>
              <a:t>in </a:t>
            </a:r>
            <a:r>
              <a:rPr sz="3000" spc="-5" dirty="0">
                <a:latin typeface="Carlito"/>
                <a:cs typeface="Carlito"/>
              </a:rPr>
              <a:t>unavailability </a:t>
            </a:r>
            <a:r>
              <a:rPr sz="3000" dirty="0">
                <a:latin typeface="Carlito"/>
                <a:cs typeface="Carlito"/>
              </a:rPr>
              <a:t>of </a:t>
            </a:r>
            <a:r>
              <a:rPr sz="3000" spc="-5" dirty="0">
                <a:latin typeface="Carlito"/>
                <a:cs typeface="Carlito"/>
              </a:rPr>
              <a:t>construction materials </a:t>
            </a:r>
            <a:r>
              <a:rPr sz="3000" dirty="0">
                <a:latin typeface="Carlito"/>
                <a:cs typeface="Carlito"/>
              </a:rPr>
              <a:t>in  time, and </a:t>
            </a:r>
            <a:r>
              <a:rPr sz="3000" spc="-5" dirty="0">
                <a:latin typeface="Carlito"/>
                <a:cs typeface="Carlito"/>
              </a:rPr>
              <a:t>hence not </a:t>
            </a:r>
            <a:r>
              <a:rPr sz="3000" dirty="0">
                <a:latin typeface="Carlito"/>
                <a:cs typeface="Carlito"/>
              </a:rPr>
              <a:t>responsible </a:t>
            </a:r>
            <a:r>
              <a:rPr sz="3000" spc="-5" dirty="0">
                <a:latin typeface="Carlito"/>
                <a:cs typeface="Carlito"/>
              </a:rPr>
              <a:t>for</a:t>
            </a:r>
            <a:r>
              <a:rPr sz="3000" spc="-25" dirty="0">
                <a:latin typeface="Carlito"/>
                <a:cs typeface="Carlito"/>
              </a:rPr>
              <a:t> </a:t>
            </a:r>
            <a:r>
              <a:rPr sz="3000" dirty="0">
                <a:latin typeface="Carlito"/>
                <a:cs typeface="Carlito"/>
              </a:rPr>
              <a:t>the</a:t>
            </a:r>
            <a:endParaRPr sz="3000">
              <a:latin typeface="Carlito"/>
              <a:cs typeface="Carlito"/>
            </a:endParaRPr>
          </a:p>
        </p:txBody>
      </p:sp>
      <p:sp>
        <p:nvSpPr>
          <p:cNvPr id="4" name="object 4"/>
          <p:cNvSpPr/>
          <p:nvPr/>
        </p:nvSpPr>
        <p:spPr>
          <a:xfrm>
            <a:off x="7036434" y="5714993"/>
            <a:ext cx="2106929" cy="114293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7715" y="676402"/>
            <a:ext cx="8580755" cy="900430"/>
          </a:xfrm>
          <a:prstGeom prst="rect">
            <a:avLst/>
          </a:prstGeom>
        </p:spPr>
        <p:txBody>
          <a:bodyPr vert="horz" wrap="square" lIns="0" tIns="12700" rIns="0" bIns="0" rtlCol="0">
            <a:spAutoFit/>
          </a:bodyPr>
          <a:lstStyle/>
          <a:p>
            <a:pPr marL="12700">
              <a:lnSpc>
                <a:spcPts val="3445"/>
              </a:lnSpc>
              <a:spcBef>
                <a:spcPts val="100"/>
              </a:spcBef>
            </a:pPr>
            <a:r>
              <a:rPr spc="-114" dirty="0">
                <a:latin typeface="Arial"/>
                <a:cs typeface="Arial"/>
              </a:rPr>
              <a:t>delay; </a:t>
            </a:r>
            <a:r>
              <a:rPr spc="-35" dirty="0">
                <a:latin typeface="Arial"/>
                <a:cs typeface="Arial"/>
              </a:rPr>
              <a:t>the </a:t>
            </a:r>
            <a:r>
              <a:rPr spc="-55" dirty="0">
                <a:latin typeface="Arial"/>
                <a:cs typeface="Arial"/>
              </a:rPr>
              <a:t>client </a:t>
            </a:r>
            <a:r>
              <a:rPr spc="-65" dirty="0">
                <a:latin typeface="Arial"/>
                <a:cs typeface="Arial"/>
              </a:rPr>
              <a:t>cited </a:t>
            </a:r>
            <a:r>
              <a:rPr spc="-75" dirty="0">
                <a:latin typeface="Arial"/>
                <a:cs typeface="Arial"/>
              </a:rPr>
              <a:t>workers’ </a:t>
            </a:r>
            <a:r>
              <a:rPr spc="-70" dirty="0">
                <a:latin typeface="Arial"/>
                <a:cs typeface="Arial"/>
              </a:rPr>
              <a:t>strike </a:t>
            </a:r>
            <a:r>
              <a:rPr spc="-280" dirty="0">
                <a:latin typeface="Arial"/>
                <a:cs typeface="Arial"/>
              </a:rPr>
              <a:t>as </a:t>
            </a:r>
            <a:r>
              <a:rPr spc="-35" dirty="0">
                <a:latin typeface="Arial"/>
                <a:cs typeface="Arial"/>
              </a:rPr>
              <a:t>the</a:t>
            </a:r>
            <a:r>
              <a:rPr spc="-595" dirty="0">
                <a:latin typeface="Arial"/>
                <a:cs typeface="Arial"/>
              </a:rPr>
              <a:t> </a:t>
            </a:r>
            <a:r>
              <a:rPr spc="-105" dirty="0">
                <a:latin typeface="Arial"/>
                <a:cs typeface="Arial"/>
              </a:rPr>
              <a:t>main </a:t>
            </a:r>
            <a:r>
              <a:rPr spc="-215" dirty="0">
                <a:latin typeface="Arial"/>
                <a:cs typeface="Arial"/>
              </a:rPr>
              <a:t>cause</a:t>
            </a:r>
          </a:p>
          <a:p>
            <a:pPr marL="12700">
              <a:lnSpc>
                <a:spcPts val="3445"/>
              </a:lnSpc>
            </a:pPr>
            <a:r>
              <a:rPr spc="-5" dirty="0"/>
              <a:t>of</a:t>
            </a:r>
            <a:r>
              <a:rPr spc="-10" dirty="0"/>
              <a:t> delay.</a:t>
            </a:r>
          </a:p>
        </p:txBody>
      </p:sp>
      <p:sp>
        <p:nvSpPr>
          <p:cNvPr id="3" name="object 3"/>
          <p:cNvSpPr txBox="1"/>
          <p:nvPr/>
        </p:nvSpPr>
        <p:spPr>
          <a:xfrm>
            <a:off x="154939" y="1552702"/>
            <a:ext cx="8794115" cy="2220595"/>
          </a:xfrm>
          <a:prstGeom prst="rect">
            <a:avLst/>
          </a:prstGeom>
        </p:spPr>
        <p:txBody>
          <a:bodyPr vert="horz" wrap="square" lIns="0" tIns="12700" rIns="0" bIns="0" rtlCol="0">
            <a:spAutoFit/>
          </a:bodyPr>
          <a:lstStyle/>
          <a:p>
            <a:pPr marL="146685" indent="-134620">
              <a:lnSpc>
                <a:spcPts val="3450"/>
              </a:lnSpc>
              <a:spcBef>
                <a:spcPts val="100"/>
              </a:spcBef>
              <a:buSzPct val="96666"/>
              <a:buFont typeface="Arial"/>
              <a:buChar char="•"/>
              <a:tabLst>
                <a:tab pos="147320" algn="l"/>
              </a:tabLst>
            </a:pPr>
            <a:r>
              <a:rPr sz="3000" spc="-5" dirty="0">
                <a:latin typeface="Carlito"/>
                <a:cs typeface="Carlito"/>
              </a:rPr>
              <a:t>Which </a:t>
            </a:r>
            <a:r>
              <a:rPr sz="3000" dirty="0">
                <a:latin typeface="Carlito"/>
                <a:cs typeface="Carlito"/>
              </a:rPr>
              <a:t>method </a:t>
            </a:r>
            <a:r>
              <a:rPr sz="3000" spc="-5" dirty="0">
                <a:latin typeface="Carlito"/>
                <a:cs typeface="Carlito"/>
              </a:rPr>
              <a:t>of </a:t>
            </a:r>
            <a:r>
              <a:rPr sz="3000" spc="-10" dirty="0">
                <a:latin typeface="Carlito"/>
                <a:cs typeface="Carlito"/>
              </a:rPr>
              <a:t>dispute </a:t>
            </a:r>
            <a:r>
              <a:rPr sz="3000" spc="-5" dirty="0">
                <a:latin typeface="Carlito"/>
                <a:cs typeface="Carlito"/>
              </a:rPr>
              <a:t>resolution </a:t>
            </a:r>
            <a:r>
              <a:rPr sz="3000" dirty="0">
                <a:latin typeface="Carlito"/>
                <a:cs typeface="Carlito"/>
              </a:rPr>
              <a:t>would you </a:t>
            </a:r>
            <a:r>
              <a:rPr sz="3000" spc="-5" dirty="0">
                <a:latin typeface="Carlito"/>
                <a:cs typeface="Carlito"/>
              </a:rPr>
              <a:t>prefer</a:t>
            </a:r>
            <a:r>
              <a:rPr sz="3000" spc="30" dirty="0">
                <a:latin typeface="Carlito"/>
                <a:cs typeface="Carlito"/>
              </a:rPr>
              <a:t> </a:t>
            </a:r>
            <a:r>
              <a:rPr sz="3000" spc="-175" dirty="0">
                <a:latin typeface="Arial"/>
                <a:cs typeface="Arial"/>
              </a:rPr>
              <a:t>–</a:t>
            </a:r>
            <a:endParaRPr sz="3000">
              <a:latin typeface="Arial"/>
              <a:cs typeface="Arial"/>
            </a:endParaRPr>
          </a:p>
          <a:p>
            <a:pPr marL="125095">
              <a:lnSpc>
                <a:spcPts val="3450"/>
              </a:lnSpc>
            </a:pPr>
            <a:r>
              <a:rPr sz="3000" spc="-5" dirty="0">
                <a:latin typeface="Carlito"/>
                <a:cs typeface="Carlito"/>
              </a:rPr>
              <a:t>arbitration or</a:t>
            </a:r>
            <a:r>
              <a:rPr sz="3000" dirty="0">
                <a:latin typeface="Carlito"/>
                <a:cs typeface="Carlito"/>
              </a:rPr>
              <a:t> </a:t>
            </a:r>
            <a:r>
              <a:rPr sz="3000" spc="-5" dirty="0">
                <a:latin typeface="Carlito"/>
                <a:cs typeface="Carlito"/>
              </a:rPr>
              <a:t>litigation?</a:t>
            </a:r>
            <a:endParaRPr sz="3000">
              <a:latin typeface="Carlito"/>
              <a:cs typeface="Carlito"/>
            </a:endParaRPr>
          </a:p>
          <a:p>
            <a:pPr marL="146685" indent="-134620">
              <a:lnSpc>
                <a:spcPct val="100000"/>
              </a:lnSpc>
              <a:buSzPct val="96666"/>
              <a:buFont typeface="Arial"/>
              <a:buChar char="•"/>
              <a:tabLst>
                <a:tab pos="147320" algn="l"/>
              </a:tabLst>
            </a:pPr>
            <a:r>
              <a:rPr sz="3000" spc="-5" dirty="0">
                <a:latin typeface="Carlito"/>
                <a:cs typeface="Carlito"/>
              </a:rPr>
              <a:t>Prepare </a:t>
            </a:r>
            <a:r>
              <a:rPr sz="3000" dirty="0">
                <a:latin typeface="Carlito"/>
                <a:cs typeface="Carlito"/>
              </a:rPr>
              <a:t>your logic </a:t>
            </a:r>
            <a:r>
              <a:rPr sz="3000" spc="-5" dirty="0">
                <a:latin typeface="Carlito"/>
                <a:cs typeface="Carlito"/>
              </a:rPr>
              <a:t>for full </a:t>
            </a:r>
            <a:r>
              <a:rPr sz="3000" dirty="0">
                <a:latin typeface="Carlito"/>
                <a:cs typeface="Carlito"/>
              </a:rPr>
              <a:t>payment</a:t>
            </a:r>
            <a:r>
              <a:rPr sz="3000" spc="-30" dirty="0">
                <a:latin typeface="Carlito"/>
                <a:cs typeface="Carlito"/>
              </a:rPr>
              <a:t> </a:t>
            </a:r>
            <a:r>
              <a:rPr sz="3000" dirty="0">
                <a:latin typeface="Carlito"/>
                <a:cs typeface="Carlito"/>
              </a:rPr>
              <a:t>claim.</a:t>
            </a:r>
            <a:endParaRPr sz="3000">
              <a:latin typeface="Carlito"/>
              <a:cs typeface="Carlito"/>
            </a:endParaRPr>
          </a:p>
          <a:p>
            <a:pPr marL="340360">
              <a:lnSpc>
                <a:spcPct val="100000"/>
              </a:lnSpc>
              <a:spcBef>
                <a:spcPts val="840"/>
              </a:spcBef>
            </a:pPr>
            <a:r>
              <a:rPr sz="2400" dirty="0">
                <a:latin typeface="Carlito"/>
                <a:cs typeface="Carlito"/>
              </a:rPr>
              <a:t>Arbitration </a:t>
            </a:r>
            <a:r>
              <a:rPr sz="2400" spc="-5" dirty="0">
                <a:latin typeface="Carlito"/>
                <a:cs typeface="Carlito"/>
              </a:rPr>
              <a:t>Committee </a:t>
            </a:r>
            <a:r>
              <a:rPr sz="2400" spc="-10" dirty="0">
                <a:latin typeface="Carlito"/>
                <a:cs typeface="Carlito"/>
              </a:rPr>
              <a:t>formed </a:t>
            </a:r>
            <a:r>
              <a:rPr sz="2400" dirty="0">
                <a:latin typeface="Carlito"/>
                <a:cs typeface="Carlito"/>
              </a:rPr>
              <a:t>in Melamchi</a:t>
            </a:r>
            <a:r>
              <a:rPr sz="2400" spc="5" dirty="0">
                <a:latin typeface="Carlito"/>
                <a:cs typeface="Carlito"/>
              </a:rPr>
              <a:t> </a:t>
            </a:r>
            <a:r>
              <a:rPr sz="2400" spc="-10" dirty="0">
                <a:latin typeface="Carlito"/>
                <a:cs typeface="Carlito"/>
              </a:rPr>
              <a:t>Dispute:</a:t>
            </a:r>
            <a:endParaRPr sz="2400">
              <a:latin typeface="Carlito"/>
              <a:cs typeface="Carlito"/>
            </a:endParaRPr>
          </a:p>
          <a:p>
            <a:pPr marL="5857875">
              <a:lnSpc>
                <a:spcPct val="100000"/>
              </a:lnSpc>
              <a:spcBef>
                <a:spcPts val="180"/>
              </a:spcBef>
            </a:pPr>
            <a:r>
              <a:rPr sz="2400" spc="-5" dirty="0">
                <a:latin typeface="Carlito"/>
                <a:cs typeface="Carlito"/>
              </a:rPr>
              <a:t>CMC vs.</a:t>
            </a:r>
            <a:r>
              <a:rPr sz="2400" spc="-15" dirty="0">
                <a:latin typeface="Carlito"/>
                <a:cs typeface="Carlito"/>
              </a:rPr>
              <a:t> </a:t>
            </a:r>
            <a:r>
              <a:rPr sz="2400" dirty="0">
                <a:latin typeface="Carlito"/>
                <a:cs typeface="Carlito"/>
              </a:rPr>
              <a:t>Megatech</a:t>
            </a:r>
            <a:endParaRPr sz="2400">
              <a:latin typeface="Carlito"/>
              <a:cs typeface="Carlito"/>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60289" y="685546"/>
            <a:ext cx="3593465" cy="4519295"/>
          </a:xfrm>
          <a:prstGeom prst="rect">
            <a:avLst/>
          </a:prstGeom>
        </p:spPr>
        <p:txBody>
          <a:bodyPr vert="horz" wrap="square" lIns="0" tIns="12700" rIns="0" bIns="0" rtlCol="0">
            <a:spAutoFit/>
          </a:bodyPr>
          <a:lstStyle/>
          <a:p>
            <a:pPr marL="12700" marR="292735">
              <a:lnSpc>
                <a:spcPct val="126099"/>
              </a:lnSpc>
              <a:spcBef>
                <a:spcPts val="100"/>
              </a:spcBef>
              <a:tabLst>
                <a:tab pos="2353310" algn="l"/>
              </a:tabLst>
            </a:pPr>
            <a:r>
              <a:rPr sz="1800" spc="5" dirty="0">
                <a:latin typeface="Nakula"/>
                <a:cs typeface="Nakula"/>
              </a:rPr>
              <a:t>भेरम्ची</a:t>
            </a:r>
            <a:r>
              <a:rPr sz="1800" spc="15" dirty="0">
                <a:latin typeface="Nakula"/>
                <a:cs typeface="Nakula"/>
              </a:rPr>
              <a:t> </a:t>
            </a:r>
            <a:r>
              <a:rPr sz="1800" spc="80" dirty="0">
                <a:latin typeface="Nakula"/>
                <a:cs typeface="Nakula"/>
              </a:rPr>
              <a:t>आमोजनाको</a:t>
            </a:r>
            <a:r>
              <a:rPr sz="1800" dirty="0">
                <a:latin typeface="Nakula"/>
                <a:cs typeface="Nakula"/>
              </a:rPr>
              <a:t> </a:t>
            </a:r>
            <a:r>
              <a:rPr sz="1800" spc="-250" dirty="0">
                <a:latin typeface="Nakula"/>
                <a:cs typeface="Nakula"/>
              </a:rPr>
              <a:t>भर</a:t>
            </a:r>
            <a:r>
              <a:rPr sz="2700" spc="-375" baseline="-4629" dirty="0">
                <a:latin typeface="Nakula"/>
                <a:cs typeface="Nakula"/>
              </a:rPr>
              <a:t>ू	</a:t>
            </a:r>
            <a:r>
              <a:rPr sz="1800" spc="-70" dirty="0">
                <a:latin typeface="Nakula"/>
                <a:cs typeface="Nakula"/>
              </a:rPr>
              <a:t>ठे</a:t>
            </a:r>
            <a:r>
              <a:rPr sz="1800" spc="-705" dirty="0">
                <a:latin typeface="Nakula"/>
                <a:cs typeface="Nakula"/>
              </a:rPr>
              <a:t> </a:t>
            </a:r>
            <a:r>
              <a:rPr sz="1800" spc="-190" dirty="0">
                <a:latin typeface="Nakula"/>
                <a:cs typeface="Nakula"/>
              </a:rPr>
              <a:t>के</a:t>
            </a:r>
            <a:r>
              <a:rPr sz="1800" spc="-505" dirty="0">
                <a:latin typeface="Nakula"/>
                <a:cs typeface="Nakula"/>
              </a:rPr>
              <a:t> </a:t>
            </a:r>
            <a:r>
              <a:rPr sz="1800" spc="35" dirty="0">
                <a:latin typeface="Nakula"/>
                <a:cs typeface="Nakula"/>
              </a:rPr>
              <a:t>दाय</a:t>
            </a:r>
            <a:r>
              <a:rPr sz="1800" spc="-30" dirty="0">
                <a:latin typeface="Nakula"/>
                <a:cs typeface="Nakula"/>
              </a:rPr>
              <a:t> </a:t>
            </a:r>
            <a:r>
              <a:rPr sz="1800" spc="130" dirty="0">
                <a:latin typeface="Nakula"/>
                <a:cs typeface="Nakula"/>
              </a:rPr>
              <a:t>य  </a:t>
            </a:r>
            <a:r>
              <a:rPr sz="1800" spc="40" dirty="0">
                <a:latin typeface="Nakula"/>
                <a:cs typeface="Nakula"/>
              </a:rPr>
              <a:t>सहामक</a:t>
            </a:r>
            <a:r>
              <a:rPr sz="1800" spc="-10" dirty="0">
                <a:latin typeface="Nakula"/>
                <a:cs typeface="Nakula"/>
              </a:rPr>
              <a:t> </a:t>
            </a:r>
            <a:r>
              <a:rPr sz="1800" spc="-70" dirty="0">
                <a:latin typeface="Nakula"/>
                <a:cs typeface="Nakula"/>
              </a:rPr>
              <a:t>ठे</a:t>
            </a:r>
            <a:r>
              <a:rPr sz="1800" spc="-700" dirty="0">
                <a:latin typeface="Nakula"/>
                <a:cs typeface="Nakula"/>
              </a:rPr>
              <a:t> </a:t>
            </a:r>
            <a:r>
              <a:rPr sz="1800" spc="-190" dirty="0">
                <a:latin typeface="Nakula"/>
                <a:cs typeface="Nakula"/>
              </a:rPr>
              <a:t>के</a:t>
            </a:r>
            <a:r>
              <a:rPr sz="1800" spc="-484" dirty="0">
                <a:latin typeface="Nakula"/>
                <a:cs typeface="Nakula"/>
              </a:rPr>
              <a:t> </a:t>
            </a:r>
            <a:r>
              <a:rPr sz="1800" spc="25" dirty="0">
                <a:latin typeface="Nakula"/>
                <a:cs typeface="Nakula"/>
              </a:rPr>
              <a:t>दायफीच</a:t>
            </a:r>
            <a:r>
              <a:rPr sz="1800" spc="10" dirty="0">
                <a:latin typeface="Nakula"/>
                <a:cs typeface="Nakula"/>
              </a:rPr>
              <a:t> </a:t>
            </a:r>
            <a:r>
              <a:rPr sz="1800" spc="-10" dirty="0">
                <a:latin typeface="Nakula"/>
                <a:cs typeface="Nakula"/>
              </a:rPr>
              <a:t>ब</a:t>
            </a:r>
            <a:r>
              <a:rPr sz="2700" spc="-15" baseline="-4629" dirty="0">
                <a:latin typeface="Nakula"/>
                <a:cs typeface="Nakula"/>
              </a:rPr>
              <a:t>ु</a:t>
            </a:r>
            <a:r>
              <a:rPr sz="1800" spc="-10" dirty="0">
                <a:latin typeface="Nakula"/>
                <a:cs typeface="Nakula"/>
              </a:rPr>
              <a:t>क्तानी</a:t>
            </a:r>
            <a:endParaRPr sz="1800">
              <a:latin typeface="Nakula"/>
              <a:cs typeface="Nakula"/>
            </a:endParaRPr>
          </a:p>
          <a:p>
            <a:pPr marL="12700" marR="583565">
              <a:lnSpc>
                <a:spcPct val="125899"/>
              </a:lnSpc>
              <a:spcBef>
                <a:spcPts val="5"/>
              </a:spcBef>
            </a:pPr>
            <a:r>
              <a:rPr sz="1800" spc="-5" dirty="0">
                <a:latin typeface="Nakula"/>
                <a:cs typeface="Nakula"/>
              </a:rPr>
              <a:t>बफफादराई </a:t>
            </a:r>
            <a:r>
              <a:rPr sz="1800" spc="-40" dirty="0">
                <a:latin typeface="Nakula"/>
                <a:cs typeface="Nakula"/>
              </a:rPr>
              <a:t>सल्टाउन </a:t>
            </a:r>
            <a:r>
              <a:rPr sz="1800" spc="65" dirty="0">
                <a:latin typeface="Nakula"/>
                <a:cs typeface="Nakula"/>
              </a:rPr>
              <a:t>ऩ </a:t>
            </a:r>
            <a:r>
              <a:rPr sz="1800" spc="55" dirty="0">
                <a:latin typeface="Nakula"/>
                <a:cs typeface="Nakula"/>
              </a:rPr>
              <a:t>हरूको  </a:t>
            </a:r>
            <a:r>
              <a:rPr sz="1800" spc="65" dirty="0">
                <a:latin typeface="Nakula"/>
                <a:cs typeface="Nakula"/>
              </a:rPr>
              <a:t>अन</a:t>
            </a:r>
            <a:r>
              <a:rPr sz="2700" spc="97" baseline="-4629" dirty="0">
                <a:latin typeface="Nakula"/>
                <a:cs typeface="Nakula"/>
              </a:rPr>
              <a:t>ु</a:t>
            </a:r>
            <a:r>
              <a:rPr sz="1800" spc="65" dirty="0">
                <a:latin typeface="Nakula"/>
                <a:cs typeface="Nakula"/>
              </a:rPr>
              <a:t>योधभा </a:t>
            </a:r>
            <a:r>
              <a:rPr sz="1800" spc="-55" dirty="0">
                <a:latin typeface="Nakula"/>
                <a:cs typeface="Nakula"/>
              </a:rPr>
              <a:t>खानेऩानी </a:t>
            </a:r>
            <a:r>
              <a:rPr sz="1800" spc="-229" dirty="0">
                <a:latin typeface="Nakula"/>
                <a:cs typeface="Nakula"/>
              </a:rPr>
              <a:t>भन्स्टत्रारमका  </a:t>
            </a:r>
            <a:r>
              <a:rPr sz="1800" spc="135" dirty="0">
                <a:latin typeface="Nakula"/>
                <a:cs typeface="Nakula"/>
              </a:rPr>
              <a:t>सहसचचि </a:t>
            </a:r>
            <a:r>
              <a:rPr sz="1800" spc="-80" dirty="0">
                <a:latin typeface="Nakula"/>
                <a:cs typeface="Nakula"/>
              </a:rPr>
              <a:t>अचनरबद्र</a:t>
            </a:r>
            <a:r>
              <a:rPr sz="1800" spc="-160" dirty="0">
                <a:latin typeface="Nakula"/>
                <a:cs typeface="Nakula"/>
              </a:rPr>
              <a:t> </a:t>
            </a:r>
            <a:r>
              <a:rPr sz="1800" spc="20" dirty="0">
                <a:latin typeface="Nakula"/>
                <a:cs typeface="Nakula"/>
              </a:rPr>
              <a:t>खनारको</a:t>
            </a:r>
            <a:endParaRPr sz="1800">
              <a:latin typeface="Nakula"/>
              <a:cs typeface="Nakula"/>
            </a:endParaRPr>
          </a:p>
          <a:p>
            <a:pPr marL="12700" marR="104775">
              <a:lnSpc>
                <a:spcPct val="126099"/>
              </a:lnSpc>
              <a:tabLst>
                <a:tab pos="1730375" algn="l"/>
              </a:tabLst>
            </a:pPr>
            <a:r>
              <a:rPr sz="1800" spc="10" dirty="0">
                <a:latin typeface="Nakula"/>
                <a:cs typeface="Nakula"/>
              </a:rPr>
              <a:t>संमोजकत्िभा</a:t>
            </a:r>
            <a:r>
              <a:rPr sz="1800" spc="254" dirty="0">
                <a:latin typeface="Nakula"/>
                <a:cs typeface="Nakula"/>
              </a:rPr>
              <a:t> </a:t>
            </a:r>
            <a:r>
              <a:rPr sz="1800" spc="-250" dirty="0">
                <a:latin typeface="Nakula"/>
                <a:cs typeface="Nakula"/>
              </a:rPr>
              <a:t>भर</a:t>
            </a:r>
            <a:r>
              <a:rPr sz="2700" spc="-375" baseline="-4629" dirty="0">
                <a:latin typeface="Nakula"/>
                <a:cs typeface="Nakula"/>
              </a:rPr>
              <a:t>ू	</a:t>
            </a:r>
            <a:r>
              <a:rPr sz="1800" spc="-70" dirty="0">
                <a:latin typeface="Nakula"/>
                <a:cs typeface="Nakula"/>
              </a:rPr>
              <a:t>ठे</a:t>
            </a:r>
            <a:r>
              <a:rPr sz="1800" spc="-705" dirty="0">
                <a:latin typeface="Nakula"/>
                <a:cs typeface="Nakula"/>
              </a:rPr>
              <a:t> </a:t>
            </a:r>
            <a:r>
              <a:rPr sz="1800" spc="-190" dirty="0">
                <a:latin typeface="Nakula"/>
                <a:cs typeface="Nakula"/>
              </a:rPr>
              <a:t>के</a:t>
            </a:r>
            <a:r>
              <a:rPr sz="1800" spc="-495" dirty="0">
                <a:latin typeface="Nakula"/>
                <a:cs typeface="Nakula"/>
              </a:rPr>
              <a:t> </a:t>
            </a:r>
            <a:r>
              <a:rPr sz="1800" spc="35" dirty="0">
                <a:latin typeface="Nakula"/>
                <a:cs typeface="Nakula"/>
              </a:rPr>
              <a:t>दाय</a:t>
            </a:r>
            <a:r>
              <a:rPr sz="1800" spc="-15" dirty="0">
                <a:latin typeface="Nakula"/>
                <a:cs typeface="Nakula"/>
              </a:rPr>
              <a:t> </a:t>
            </a:r>
            <a:r>
              <a:rPr sz="1800" spc="130" dirty="0">
                <a:latin typeface="Nakula"/>
                <a:cs typeface="Nakula"/>
              </a:rPr>
              <a:t>य</a:t>
            </a:r>
            <a:r>
              <a:rPr sz="1800" spc="-20" dirty="0">
                <a:latin typeface="Nakula"/>
                <a:cs typeface="Nakula"/>
              </a:rPr>
              <a:t> </a:t>
            </a:r>
            <a:r>
              <a:rPr sz="1800" spc="40" dirty="0">
                <a:latin typeface="Nakula"/>
                <a:cs typeface="Nakula"/>
              </a:rPr>
              <a:t>सहामक  </a:t>
            </a:r>
            <a:r>
              <a:rPr sz="1800" dirty="0">
                <a:latin typeface="Nakula"/>
                <a:cs typeface="Nakula"/>
              </a:rPr>
              <a:t> </a:t>
            </a:r>
            <a:r>
              <a:rPr sz="1800" spc="-70" dirty="0">
                <a:latin typeface="Nakula"/>
                <a:cs typeface="Nakula"/>
              </a:rPr>
              <a:t>ठे</a:t>
            </a:r>
            <a:r>
              <a:rPr sz="1800" spc="-705" dirty="0">
                <a:latin typeface="Nakula"/>
                <a:cs typeface="Nakula"/>
              </a:rPr>
              <a:t> </a:t>
            </a:r>
            <a:r>
              <a:rPr sz="1800" spc="-190" dirty="0">
                <a:latin typeface="Nakula"/>
                <a:cs typeface="Nakula"/>
              </a:rPr>
              <a:t>के</a:t>
            </a:r>
            <a:r>
              <a:rPr sz="1800" spc="-484" dirty="0">
                <a:latin typeface="Nakula"/>
                <a:cs typeface="Nakula"/>
              </a:rPr>
              <a:t> </a:t>
            </a:r>
            <a:r>
              <a:rPr sz="1800" spc="45" dirty="0">
                <a:latin typeface="Nakula"/>
                <a:cs typeface="Nakula"/>
              </a:rPr>
              <a:t>दायहरूका</a:t>
            </a:r>
            <a:r>
              <a:rPr sz="1800" spc="-5" dirty="0">
                <a:latin typeface="Nakula"/>
                <a:cs typeface="Nakula"/>
              </a:rPr>
              <a:t> </a:t>
            </a:r>
            <a:r>
              <a:rPr sz="1800" spc="120" dirty="0">
                <a:latin typeface="Nakula"/>
                <a:cs typeface="Nakula"/>
              </a:rPr>
              <a:t>तपफिाट</a:t>
            </a:r>
            <a:r>
              <a:rPr sz="1800" dirty="0">
                <a:latin typeface="Nakula"/>
                <a:cs typeface="Nakula"/>
              </a:rPr>
              <a:t> </a:t>
            </a:r>
            <a:r>
              <a:rPr sz="1800" spc="-10" dirty="0">
                <a:latin typeface="Nakula"/>
                <a:cs typeface="Nakula"/>
              </a:rPr>
              <a:t>१/१ </a:t>
            </a:r>
            <a:r>
              <a:rPr sz="1800" spc="55" dirty="0">
                <a:latin typeface="Nakula"/>
                <a:cs typeface="Nakula"/>
              </a:rPr>
              <a:t>जना</a:t>
            </a:r>
            <a:endParaRPr sz="1800">
              <a:latin typeface="Nakula"/>
              <a:cs typeface="Nakula"/>
            </a:endParaRPr>
          </a:p>
          <a:p>
            <a:pPr marL="12700">
              <a:lnSpc>
                <a:spcPct val="100000"/>
              </a:lnSpc>
              <a:spcBef>
                <a:spcPts val="550"/>
              </a:spcBef>
            </a:pPr>
            <a:r>
              <a:rPr sz="1800" spc="-25" dirty="0">
                <a:latin typeface="Nakula"/>
                <a:cs typeface="Nakula"/>
              </a:rPr>
              <a:t>प्रचतचनचध </a:t>
            </a:r>
            <a:r>
              <a:rPr sz="1800" spc="45" dirty="0">
                <a:latin typeface="Nakula"/>
                <a:cs typeface="Nakula"/>
              </a:rPr>
              <a:t>यहने </a:t>
            </a:r>
            <a:r>
              <a:rPr sz="1800" spc="100" dirty="0">
                <a:latin typeface="Nakula"/>
                <a:cs typeface="Nakula"/>
              </a:rPr>
              <a:t>गयी </a:t>
            </a:r>
            <a:r>
              <a:rPr sz="1800" spc="-20" dirty="0">
                <a:latin typeface="Nakula"/>
                <a:cs typeface="Nakula"/>
              </a:rPr>
              <a:t>३</a:t>
            </a:r>
            <a:r>
              <a:rPr sz="1800" spc="-135" dirty="0">
                <a:latin typeface="Nakula"/>
                <a:cs typeface="Nakula"/>
              </a:rPr>
              <a:t> </a:t>
            </a:r>
            <a:r>
              <a:rPr sz="1800" spc="70" dirty="0">
                <a:latin typeface="Nakula"/>
                <a:cs typeface="Nakula"/>
              </a:rPr>
              <a:t>सद्मीम</a:t>
            </a:r>
            <a:endParaRPr sz="1800">
              <a:latin typeface="Nakula"/>
              <a:cs typeface="Nakula"/>
            </a:endParaRPr>
          </a:p>
          <a:p>
            <a:pPr marL="12700" marR="5080">
              <a:lnSpc>
                <a:spcPct val="126099"/>
              </a:lnSpc>
              <a:spcBef>
                <a:spcPts val="5"/>
              </a:spcBef>
            </a:pPr>
            <a:r>
              <a:rPr sz="1800" spc="45" dirty="0">
                <a:latin typeface="Nakula"/>
                <a:cs typeface="Nakula"/>
              </a:rPr>
              <a:t>भध्म्थकता </a:t>
            </a:r>
            <a:r>
              <a:rPr sz="1800" spc="75" dirty="0">
                <a:latin typeface="Nakula"/>
                <a:cs typeface="Nakula"/>
              </a:rPr>
              <a:t>फसचभचत </a:t>
            </a:r>
            <a:r>
              <a:rPr sz="1800" spc="140" dirty="0">
                <a:latin typeface="Nakula"/>
                <a:cs typeface="Nakula"/>
              </a:rPr>
              <a:t>गठनगन </a:t>
            </a:r>
            <a:r>
              <a:rPr sz="1800" spc="310" dirty="0">
                <a:latin typeface="Nakula"/>
                <a:cs typeface="Nakula"/>
              </a:rPr>
              <a:t>ाे  </a:t>
            </a:r>
            <a:r>
              <a:rPr sz="1800" spc="95" dirty="0">
                <a:latin typeface="Nakula"/>
                <a:cs typeface="Nakula"/>
              </a:rPr>
              <a:t>आऩसी </a:t>
            </a:r>
            <a:r>
              <a:rPr sz="1800" spc="65" dirty="0">
                <a:latin typeface="Nakula"/>
                <a:cs typeface="Nakula"/>
              </a:rPr>
              <a:t>सहभचत </a:t>
            </a:r>
            <a:r>
              <a:rPr sz="1800" spc="25" dirty="0">
                <a:latin typeface="Nakula"/>
                <a:cs typeface="Nakula"/>
              </a:rPr>
              <a:t>बए </a:t>
            </a:r>
            <a:r>
              <a:rPr sz="1800" spc="55" dirty="0">
                <a:latin typeface="Nakula"/>
                <a:cs typeface="Nakula"/>
              </a:rPr>
              <a:t>फभोजजभ</a:t>
            </a:r>
            <a:r>
              <a:rPr sz="1800" spc="-240" dirty="0">
                <a:latin typeface="Nakula"/>
                <a:cs typeface="Nakula"/>
              </a:rPr>
              <a:t> </a:t>
            </a:r>
            <a:r>
              <a:rPr sz="1800" spc="-10" dirty="0">
                <a:latin typeface="Nakula"/>
                <a:cs typeface="Nakula"/>
              </a:rPr>
              <a:t>हहजो  </a:t>
            </a:r>
            <a:r>
              <a:rPr sz="1800" spc="60" dirty="0">
                <a:latin typeface="Nakula"/>
                <a:cs typeface="Nakula"/>
              </a:rPr>
              <a:t>एक </a:t>
            </a:r>
            <a:r>
              <a:rPr sz="1800" spc="90" dirty="0">
                <a:latin typeface="Nakula"/>
                <a:cs typeface="Nakula"/>
              </a:rPr>
              <a:t>सचभचत </a:t>
            </a:r>
            <a:r>
              <a:rPr sz="1800" spc="125" dirty="0">
                <a:latin typeface="Nakula"/>
                <a:cs typeface="Nakula"/>
              </a:rPr>
              <a:t>गठन </a:t>
            </a:r>
            <a:r>
              <a:rPr sz="1800" spc="60" dirty="0">
                <a:latin typeface="Nakula"/>
                <a:cs typeface="Nakula"/>
              </a:rPr>
              <a:t>गरयएको </a:t>
            </a:r>
            <a:r>
              <a:rPr sz="1800" spc="965" dirty="0">
                <a:latin typeface="Nakula"/>
                <a:cs typeface="Nakula"/>
              </a:rPr>
              <a:t>ि</a:t>
            </a:r>
            <a:r>
              <a:rPr sz="1800" spc="-395" dirty="0">
                <a:latin typeface="Nakula"/>
                <a:cs typeface="Nakula"/>
              </a:rPr>
              <a:t> </a:t>
            </a:r>
            <a:r>
              <a:rPr sz="1800" dirty="0">
                <a:latin typeface="Nakula"/>
                <a:cs typeface="Nakula"/>
              </a:rPr>
              <a:t>। </a:t>
            </a:r>
            <a:r>
              <a:rPr sz="1800" spc="95" dirty="0">
                <a:latin typeface="Nakula"/>
                <a:cs typeface="Nakula"/>
              </a:rPr>
              <a:t>मो  </a:t>
            </a:r>
            <a:r>
              <a:rPr sz="1800" spc="5" dirty="0">
                <a:latin typeface="Nakula"/>
                <a:cs typeface="Nakula"/>
              </a:rPr>
              <a:t>कचभटीरे </a:t>
            </a:r>
            <a:r>
              <a:rPr sz="1800" spc="65" dirty="0">
                <a:latin typeface="Nakula"/>
                <a:cs typeface="Nakula"/>
              </a:rPr>
              <a:t>ऩ </a:t>
            </a:r>
            <a:r>
              <a:rPr sz="1800" spc="50" dirty="0">
                <a:latin typeface="Nakula"/>
                <a:cs typeface="Nakula"/>
              </a:rPr>
              <a:t>हरूफीच</a:t>
            </a:r>
            <a:r>
              <a:rPr sz="1800" spc="60" dirty="0">
                <a:latin typeface="Nakula"/>
                <a:cs typeface="Nakula"/>
              </a:rPr>
              <a:t> </a:t>
            </a:r>
            <a:r>
              <a:rPr sz="1800" spc="95" dirty="0">
                <a:latin typeface="Nakula"/>
                <a:cs typeface="Nakula"/>
              </a:rPr>
              <a:t>आऩसी</a:t>
            </a:r>
            <a:endParaRPr sz="1800">
              <a:latin typeface="Nakula"/>
              <a:cs typeface="Nakula"/>
            </a:endParaRPr>
          </a:p>
          <a:p>
            <a:pPr marL="12700">
              <a:lnSpc>
                <a:spcPct val="100000"/>
              </a:lnSpc>
              <a:spcBef>
                <a:spcPts val="555"/>
              </a:spcBef>
            </a:pPr>
            <a:r>
              <a:rPr sz="1800" spc="50" dirty="0">
                <a:latin typeface="Nakula"/>
                <a:cs typeface="Nakula"/>
              </a:rPr>
              <a:t>सहभचतका</a:t>
            </a:r>
            <a:r>
              <a:rPr sz="1800" spc="-10" dirty="0">
                <a:latin typeface="Nakula"/>
                <a:cs typeface="Nakula"/>
              </a:rPr>
              <a:t> </a:t>
            </a:r>
            <a:r>
              <a:rPr sz="1800" spc="90" dirty="0">
                <a:latin typeface="Nakula"/>
                <a:cs typeface="Nakula"/>
              </a:rPr>
              <a:t>आधायभा</a:t>
            </a:r>
            <a:endParaRPr sz="1800">
              <a:latin typeface="Nakula"/>
              <a:cs typeface="Nakula"/>
            </a:endParaRPr>
          </a:p>
        </p:txBody>
      </p:sp>
      <p:sp>
        <p:nvSpPr>
          <p:cNvPr id="3" name="object 3"/>
          <p:cNvSpPr/>
          <p:nvPr/>
        </p:nvSpPr>
        <p:spPr>
          <a:xfrm>
            <a:off x="0" y="0"/>
            <a:ext cx="5257419" cy="681672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0640" y="685546"/>
            <a:ext cx="9025890" cy="5080000"/>
          </a:xfrm>
          <a:prstGeom prst="rect">
            <a:avLst/>
          </a:prstGeom>
        </p:spPr>
        <p:txBody>
          <a:bodyPr vert="horz" wrap="square" lIns="0" tIns="12700" rIns="0" bIns="0" rtlCol="0">
            <a:spAutoFit/>
          </a:bodyPr>
          <a:lstStyle/>
          <a:p>
            <a:pPr marL="56515" marR="43180" indent="-6350">
              <a:lnSpc>
                <a:spcPct val="126099"/>
              </a:lnSpc>
              <a:spcBef>
                <a:spcPts val="100"/>
              </a:spcBef>
            </a:pPr>
            <a:r>
              <a:rPr sz="1800" spc="-10" dirty="0">
                <a:latin typeface="Nakula"/>
                <a:cs typeface="Nakula"/>
              </a:rPr>
              <a:t>ब</a:t>
            </a:r>
            <a:r>
              <a:rPr sz="2700" spc="-15" baseline="-4629" dirty="0">
                <a:latin typeface="Nakula"/>
                <a:cs typeface="Nakula"/>
              </a:rPr>
              <a:t>ु</a:t>
            </a:r>
            <a:r>
              <a:rPr sz="1800" spc="-10" dirty="0">
                <a:latin typeface="Nakula"/>
                <a:cs typeface="Nakula"/>
              </a:rPr>
              <a:t>क्तानी </a:t>
            </a:r>
            <a:r>
              <a:rPr sz="1800" spc="-5" dirty="0">
                <a:latin typeface="Nakula"/>
                <a:cs typeface="Nakula"/>
              </a:rPr>
              <a:t>बफफाद </a:t>
            </a:r>
            <a:r>
              <a:rPr sz="1800" spc="-35" dirty="0">
                <a:latin typeface="Nakula"/>
                <a:cs typeface="Nakula"/>
              </a:rPr>
              <a:t>सल्टाउने </a:t>
            </a:r>
            <a:r>
              <a:rPr sz="1800" spc="35" dirty="0">
                <a:latin typeface="Nakula"/>
                <a:cs typeface="Nakula"/>
              </a:rPr>
              <a:t>चसपारयस </a:t>
            </a:r>
            <a:r>
              <a:rPr sz="1800" spc="160" dirty="0">
                <a:latin typeface="Nakula"/>
                <a:cs typeface="Nakula"/>
              </a:rPr>
              <a:t>गन </a:t>
            </a:r>
            <a:r>
              <a:rPr sz="1800" spc="310" dirty="0">
                <a:latin typeface="Nakula"/>
                <a:cs typeface="Nakula"/>
              </a:rPr>
              <a:t>ाे </a:t>
            </a:r>
            <a:r>
              <a:rPr sz="1800" spc="130" dirty="0">
                <a:latin typeface="Nakula"/>
                <a:cs typeface="Nakula"/>
              </a:rPr>
              <a:t>य </a:t>
            </a:r>
            <a:r>
              <a:rPr sz="1800" spc="-15" dirty="0">
                <a:latin typeface="Nakula"/>
                <a:cs typeface="Nakula"/>
              </a:rPr>
              <a:t>सोही </a:t>
            </a:r>
            <a:r>
              <a:rPr sz="1800" spc="165" dirty="0">
                <a:latin typeface="Nakula"/>
                <a:cs typeface="Nakula"/>
              </a:rPr>
              <a:t>िभोजजभ </a:t>
            </a:r>
            <a:r>
              <a:rPr sz="1800" spc="-60" dirty="0">
                <a:latin typeface="Nakula"/>
                <a:cs typeface="Nakula"/>
              </a:rPr>
              <a:t>सभ्मा </a:t>
            </a:r>
            <a:r>
              <a:rPr sz="1800" spc="-145" dirty="0">
                <a:latin typeface="Nakula"/>
                <a:cs typeface="Nakula"/>
              </a:rPr>
              <a:t>मथाचचघ्र </a:t>
            </a:r>
            <a:r>
              <a:rPr sz="1800" spc="50" dirty="0">
                <a:latin typeface="Nakula"/>
                <a:cs typeface="Nakula"/>
              </a:rPr>
              <a:t>सभाधान </a:t>
            </a:r>
            <a:r>
              <a:rPr sz="1800" spc="-15" dirty="0">
                <a:latin typeface="Nakula"/>
                <a:cs typeface="Nakula"/>
              </a:rPr>
              <a:t>ह</a:t>
            </a:r>
            <a:r>
              <a:rPr sz="2700" spc="-22" baseline="-10802" dirty="0">
                <a:latin typeface="Nakula"/>
                <a:cs typeface="Nakula"/>
              </a:rPr>
              <a:t>ु</a:t>
            </a:r>
            <a:r>
              <a:rPr sz="1800" spc="-15" dirty="0">
                <a:latin typeface="Nakula"/>
                <a:cs typeface="Nakula"/>
              </a:rPr>
              <a:t>ने  </a:t>
            </a:r>
            <a:r>
              <a:rPr sz="1800" spc="110" dirty="0">
                <a:latin typeface="Nakula"/>
                <a:cs typeface="Nakula"/>
              </a:rPr>
              <a:t>अऩेा </a:t>
            </a:r>
            <a:r>
              <a:rPr sz="1800" spc="295" dirty="0">
                <a:latin typeface="Nakula"/>
                <a:cs typeface="Nakula"/>
              </a:rPr>
              <a:t>ाा </a:t>
            </a:r>
            <a:r>
              <a:rPr sz="1800" spc="-130" dirty="0">
                <a:latin typeface="Nakula"/>
                <a:cs typeface="Nakula"/>
              </a:rPr>
              <a:t>सफै </a:t>
            </a:r>
            <a:r>
              <a:rPr sz="1800" spc="70" dirty="0">
                <a:latin typeface="Nakula"/>
                <a:cs typeface="Nakula"/>
              </a:rPr>
              <a:t>सयोकायिाराको </a:t>
            </a:r>
            <a:r>
              <a:rPr sz="1800" spc="10" dirty="0">
                <a:latin typeface="Nakula"/>
                <a:cs typeface="Nakula"/>
              </a:rPr>
              <a:t>यहेको </a:t>
            </a:r>
            <a:r>
              <a:rPr sz="1800" spc="965" dirty="0">
                <a:latin typeface="Nakula"/>
                <a:cs typeface="Nakula"/>
              </a:rPr>
              <a:t>ि</a:t>
            </a:r>
            <a:r>
              <a:rPr sz="1800" spc="-315" dirty="0">
                <a:latin typeface="Nakula"/>
                <a:cs typeface="Nakula"/>
              </a:rPr>
              <a:t> </a:t>
            </a:r>
            <a:r>
              <a:rPr sz="1800" dirty="0">
                <a:latin typeface="Nakula"/>
                <a:cs typeface="Nakula"/>
              </a:rPr>
              <a:t>।</a:t>
            </a:r>
            <a:endParaRPr sz="1800">
              <a:latin typeface="Nakula"/>
              <a:cs typeface="Nakula"/>
            </a:endParaRPr>
          </a:p>
          <a:p>
            <a:pPr marL="117475" marR="5194300">
              <a:lnSpc>
                <a:spcPct val="109400"/>
              </a:lnSpc>
              <a:spcBef>
                <a:spcPts val="60"/>
              </a:spcBef>
            </a:pPr>
            <a:r>
              <a:rPr sz="1800" spc="-5" dirty="0">
                <a:latin typeface="Carlito"/>
                <a:cs typeface="Carlito"/>
              </a:rPr>
              <a:t>Facebook </a:t>
            </a:r>
            <a:r>
              <a:rPr sz="1800" dirty="0">
                <a:latin typeface="Carlito"/>
                <a:cs typeface="Carlito"/>
              </a:rPr>
              <a:t>Post of Mr. </a:t>
            </a:r>
            <a:r>
              <a:rPr sz="1800" spc="-5" dirty="0">
                <a:latin typeface="Carlito"/>
                <a:cs typeface="Carlito"/>
              </a:rPr>
              <a:t>Bhim Upadhyay,  Secretary, Ministry of </a:t>
            </a:r>
            <a:r>
              <a:rPr sz="1800" dirty="0">
                <a:latin typeface="Carlito"/>
                <a:cs typeface="Carlito"/>
              </a:rPr>
              <a:t>Water </a:t>
            </a:r>
            <a:r>
              <a:rPr sz="1800" spc="-5" dirty="0">
                <a:latin typeface="Carlito"/>
                <a:cs typeface="Carlito"/>
              </a:rPr>
              <a:t>Supply</a:t>
            </a:r>
            <a:r>
              <a:rPr sz="1800" spc="-55" dirty="0">
                <a:latin typeface="Carlito"/>
                <a:cs typeface="Carlito"/>
              </a:rPr>
              <a:t> </a:t>
            </a:r>
            <a:r>
              <a:rPr sz="1800" dirty="0">
                <a:latin typeface="Carlito"/>
                <a:cs typeface="Carlito"/>
              </a:rPr>
              <a:t>and</a:t>
            </a:r>
            <a:endParaRPr sz="1800">
              <a:latin typeface="Carlito"/>
              <a:cs typeface="Carlito"/>
            </a:endParaRPr>
          </a:p>
          <a:p>
            <a:pPr marL="117475">
              <a:lnSpc>
                <a:spcPct val="100000"/>
              </a:lnSpc>
              <a:spcBef>
                <a:spcPts val="770"/>
              </a:spcBef>
            </a:pPr>
            <a:r>
              <a:rPr sz="1800" spc="-5" dirty="0">
                <a:latin typeface="Carlito"/>
                <a:cs typeface="Carlito"/>
              </a:rPr>
              <a:t>Sanitation, </a:t>
            </a:r>
            <a:r>
              <a:rPr sz="1800" dirty="0">
                <a:latin typeface="Carlito"/>
                <a:cs typeface="Carlito"/>
              </a:rPr>
              <a:t>August 11,</a:t>
            </a:r>
            <a:r>
              <a:rPr sz="1800" spc="-10" dirty="0">
                <a:latin typeface="Carlito"/>
                <a:cs typeface="Carlito"/>
              </a:rPr>
              <a:t> </a:t>
            </a:r>
            <a:r>
              <a:rPr sz="1800" dirty="0">
                <a:latin typeface="Carlito"/>
                <a:cs typeface="Carlito"/>
              </a:rPr>
              <a:t>2017</a:t>
            </a:r>
            <a:endParaRPr sz="1800">
              <a:latin typeface="Carlito"/>
              <a:cs typeface="Carlito"/>
            </a:endParaRPr>
          </a:p>
          <a:p>
            <a:pPr marL="664845">
              <a:lnSpc>
                <a:spcPct val="100000"/>
              </a:lnSpc>
              <a:spcBef>
                <a:spcPts val="135"/>
              </a:spcBef>
            </a:pPr>
            <a:r>
              <a:rPr sz="3200" spc="-5" dirty="0">
                <a:latin typeface="Carlito"/>
                <a:cs typeface="Carlito"/>
              </a:rPr>
              <a:t>Some </a:t>
            </a:r>
            <a:r>
              <a:rPr sz="3200" spc="-10" dirty="0">
                <a:latin typeface="Carlito"/>
                <a:cs typeface="Carlito"/>
              </a:rPr>
              <a:t>basic </a:t>
            </a:r>
            <a:r>
              <a:rPr sz="3200" dirty="0">
                <a:latin typeface="Carlito"/>
                <a:cs typeface="Carlito"/>
              </a:rPr>
              <a:t>guidelines in analyzing case</a:t>
            </a:r>
            <a:r>
              <a:rPr sz="3200" spc="-30" dirty="0">
                <a:latin typeface="Carlito"/>
                <a:cs typeface="Carlito"/>
              </a:rPr>
              <a:t> </a:t>
            </a:r>
            <a:r>
              <a:rPr sz="3200" spc="-5" dirty="0">
                <a:latin typeface="Carlito"/>
                <a:cs typeface="Carlito"/>
              </a:rPr>
              <a:t>studies</a:t>
            </a:r>
            <a:endParaRPr sz="3200">
              <a:latin typeface="Carlito"/>
              <a:cs typeface="Carlito"/>
            </a:endParaRPr>
          </a:p>
          <a:p>
            <a:pPr marL="850900" indent="-342900">
              <a:lnSpc>
                <a:spcPct val="100000"/>
              </a:lnSpc>
              <a:spcBef>
                <a:spcPts val="405"/>
              </a:spcBef>
              <a:buFont typeface="Arial"/>
              <a:buChar char="•"/>
              <a:tabLst>
                <a:tab pos="850265" algn="l"/>
                <a:tab pos="850900" algn="l"/>
              </a:tabLst>
            </a:pPr>
            <a:r>
              <a:rPr sz="2400" dirty="0">
                <a:latin typeface="Carlito"/>
                <a:cs typeface="Carlito"/>
              </a:rPr>
              <a:t>Read the </a:t>
            </a:r>
            <a:r>
              <a:rPr sz="2400" spc="-5" dirty="0">
                <a:latin typeface="Carlito"/>
                <a:cs typeface="Carlito"/>
              </a:rPr>
              <a:t>question carefully, paying </a:t>
            </a:r>
            <a:r>
              <a:rPr sz="2400" dirty="0">
                <a:latin typeface="Carlito"/>
                <a:cs typeface="Carlito"/>
              </a:rPr>
              <a:t>attention to</a:t>
            </a:r>
            <a:r>
              <a:rPr sz="2400" spc="-15" dirty="0">
                <a:latin typeface="Carlito"/>
                <a:cs typeface="Carlito"/>
              </a:rPr>
              <a:t> </a:t>
            </a:r>
            <a:r>
              <a:rPr sz="2400" spc="-5" dirty="0">
                <a:latin typeface="Carlito"/>
                <a:cs typeface="Carlito"/>
              </a:rPr>
              <a:t>adjectives.</a:t>
            </a:r>
            <a:endParaRPr sz="2400">
              <a:latin typeface="Carlito"/>
              <a:cs typeface="Carlito"/>
            </a:endParaRPr>
          </a:p>
          <a:p>
            <a:pPr marL="850900" marR="845185" indent="-342900">
              <a:lnSpc>
                <a:spcPct val="105400"/>
              </a:lnSpc>
              <a:spcBef>
                <a:spcPts val="565"/>
              </a:spcBef>
              <a:buFont typeface="Arial"/>
              <a:buChar char="•"/>
              <a:tabLst>
                <a:tab pos="850265" algn="l"/>
                <a:tab pos="850900" algn="l"/>
              </a:tabLst>
            </a:pPr>
            <a:r>
              <a:rPr sz="2400" dirty="0">
                <a:latin typeface="Carlito"/>
                <a:cs typeface="Carlito"/>
              </a:rPr>
              <a:t>Analyze </a:t>
            </a:r>
            <a:r>
              <a:rPr sz="2400" spc="-5" dirty="0">
                <a:latin typeface="Carlito"/>
                <a:cs typeface="Carlito"/>
              </a:rPr>
              <a:t>the </a:t>
            </a:r>
            <a:r>
              <a:rPr sz="2400" dirty="0">
                <a:latin typeface="Carlito"/>
                <a:cs typeface="Carlito"/>
              </a:rPr>
              <a:t>case </a:t>
            </a:r>
            <a:r>
              <a:rPr sz="2400" spc="-5" dirty="0">
                <a:latin typeface="Carlito"/>
                <a:cs typeface="Carlito"/>
              </a:rPr>
              <a:t>from </a:t>
            </a:r>
            <a:r>
              <a:rPr sz="2400" dirty="0">
                <a:latin typeface="Carlito"/>
                <a:cs typeface="Carlito"/>
              </a:rPr>
              <a:t>ethical, moral, </a:t>
            </a:r>
            <a:r>
              <a:rPr sz="2400" spc="-5" dirty="0">
                <a:latin typeface="Carlito"/>
                <a:cs typeface="Carlito"/>
              </a:rPr>
              <a:t>social, </a:t>
            </a:r>
            <a:r>
              <a:rPr sz="2400" dirty="0">
                <a:latin typeface="Carlito"/>
                <a:cs typeface="Carlito"/>
              </a:rPr>
              <a:t>legal and  </a:t>
            </a:r>
            <a:r>
              <a:rPr sz="2400" spc="-5" dirty="0">
                <a:latin typeface="Carlito"/>
                <a:cs typeface="Carlito"/>
              </a:rPr>
              <a:t>professional </a:t>
            </a:r>
            <a:r>
              <a:rPr sz="2400" dirty="0">
                <a:latin typeface="Carlito"/>
                <a:cs typeface="Carlito"/>
              </a:rPr>
              <a:t>angles, and assign </a:t>
            </a:r>
            <a:r>
              <a:rPr sz="2400" spc="-5" dirty="0">
                <a:latin typeface="Carlito"/>
                <a:cs typeface="Carlito"/>
              </a:rPr>
              <a:t>role/responsibilities of </a:t>
            </a:r>
            <a:r>
              <a:rPr sz="2400" dirty="0">
                <a:latin typeface="Carlito"/>
                <a:cs typeface="Carlito"/>
              </a:rPr>
              <a:t>each  </a:t>
            </a:r>
            <a:r>
              <a:rPr sz="2400" spc="-5" dirty="0">
                <a:latin typeface="Carlito"/>
                <a:cs typeface="Carlito"/>
              </a:rPr>
              <a:t>party involved </a:t>
            </a:r>
            <a:r>
              <a:rPr sz="2400" dirty="0">
                <a:latin typeface="Carlito"/>
                <a:cs typeface="Carlito"/>
              </a:rPr>
              <a:t>in the</a:t>
            </a:r>
            <a:r>
              <a:rPr sz="2400" spc="10" dirty="0">
                <a:latin typeface="Carlito"/>
                <a:cs typeface="Carlito"/>
              </a:rPr>
              <a:t> </a:t>
            </a:r>
            <a:r>
              <a:rPr sz="2400" spc="-5" dirty="0">
                <a:latin typeface="Carlito"/>
                <a:cs typeface="Carlito"/>
              </a:rPr>
              <a:t>case.</a:t>
            </a:r>
            <a:endParaRPr sz="2400">
              <a:latin typeface="Carlito"/>
              <a:cs typeface="Carlito"/>
            </a:endParaRPr>
          </a:p>
          <a:p>
            <a:pPr marL="850900" marR="325755" indent="-342900">
              <a:lnSpc>
                <a:spcPct val="105500"/>
              </a:lnSpc>
              <a:spcBef>
                <a:spcPts val="590"/>
              </a:spcBef>
              <a:buFont typeface="Arial"/>
              <a:buChar char="•"/>
              <a:tabLst>
                <a:tab pos="850265" algn="l"/>
                <a:tab pos="850900" algn="l"/>
              </a:tabLst>
            </a:pPr>
            <a:r>
              <a:rPr sz="2400" dirty="0">
                <a:latin typeface="Carlito"/>
                <a:cs typeface="Carlito"/>
              </a:rPr>
              <a:t>Base </a:t>
            </a:r>
            <a:r>
              <a:rPr sz="2400" spc="-5" dirty="0">
                <a:latin typeface="Carlito"/>
                <a:cs typeface="Carlito"/>
              </a:rPr>
              <a:t>your analysis, wherever appropriate, on </a:t>
            </a:r>
            <a:r>
              <a:rPr sz="2400" spc="-10" dirty="0">
                <a:latin typeface="Carlito"/>
                <a:cs typeface="Carlito"/>
              </a:rPr>
              <a:t>professional </a:t>
            </a:r>
            <a:r>
              <a:rPr sz="2400" dirty="0">
                <a:latin typeface="Carlito"/>
                <a:cs typeface="Carlito"/>
              </a:rPr>
              <a:t>code  </a:t>
            </a:r>
            <a:r>
              <a:rPr sz="2400" spc="-5" dirty="0">
                <a:latin typeface="Carlito"/>
                <a:cs typeface="Carlito"/>
              </a:rPr>
              <a:t>of </a:t>
            </a:r>
            <a:r>
              <a:rPr sz="2400" dirty="0">
                <a:latin typeface="Carlito"/>
                <a:cs typeface="Carlito"/>
              </a:rPr>
              <a:t>conduct of NEC, NEA, </a:t>
            </a:r>
            <a:r>
              <a:rPr sz="2400" spc="-5" dirty="0">
                <a:latin typeface="Carlito"/>
                <a:cs typeface="Carlito"/>
              </a:rPr>
              <a:t>FCAN, </a:t>
            </a:r>
            <a:r>
              <a:rPr sz="2400" spc="-10" dirty="0">
                <a:latin typeface="Carlito"/>
                <a:cs typeface="Carlito"/>
              </a:rPr>
              <a:t>SCAEF, </a:t>
            </a:r>
            <a:r>
              <a:rPr sz="2400" dirty="0">
                <a:latin typeface="Carlito"/>
                <a:cs typeface="Carlito"/>
              </a:rPr>
              <a:t>IEEE, </a:t>
            </a:r>
            <a:r>
              <a:rPr sz="2400" spc="-5" dirty="0">
                <a:latin typeface="Carlito"/>
                <a:cs typeface="Carlito"/>
              </a:rPr>
              <a:t>CAN, or </a:t>
            </a:r>
            <a:r>
              <a:rPr sz="2400" dirty="0">
                <a:latin typeface="Carlito"/>
                <a:cs typeface="Carlito"/>
              </a:rPr>
              <a:t>any </a:t>
            </a:r>
            <a:r>
              <a:rPr sz="2400" spc="-5" dirty="0">
                <a:latin typeface="Carlito"/>
                <a:cs typeface="Carlito"/>
              </a:rPr>
              <a:t>other  professional organization. Specifically mention code, </a:t>
            </a:r>
            <a:r>
              <a:rPr sz="2400" dirty="0">
                <a:latin typeface="Carlito"/>
                <a:cs typeface="Carlito"/>
              </a:rPr>
              <a:t>if you</a:t>
            </a:r>
            <a:r>
              <a:rPr sz="2400" spc="-60" dirty="0">
                <a:latin typeface="Carlito"/>
                <a:cs typeface="Carlito"/>
              </a:rPr>
              <a:t> </a:t>
            </a:r>
            <a:r>
              <a:rPr sz="2400" dirty="0">
                <a:latin typeface="Carlito"/>
                <a:cs typeface="Carlito"/>
              </a:rPr>
              <a:t>can.</a:t>
            </a:r>
            <a:endParaRPr sz="2400">
              <a:latin typeface="Carlito"/>
              <a:cs typeface="Carlito"/>
            </a:endParaRP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940" y="694690"/>
            <a:ext cx="8208009" cy="2875915"/>
          </a:xfrm>
          <a:prstGeom prst="rect">
            <a:avLst/>
          </a:prstGeom>
        </p:spPr>
        <p:txBody>
          <a:bodyPr vert="horz" wrap="square" lIns="0" tIns="12700" rIns="0" bIns="0" rtlCol="0">
            <a:spAutoFit/>
          </a:bodyPr>
          <a:lstStyle/>
          <a:p>
            <a:pPr marL="355600" marR="5080" indent="-342900">
              <a:lnSpc>
                <a:spcPct val="105400"/>
              </a:lnSpc>
              <a:spcBef>
                <a:spcPts val="100"/>
              </a:spcBef>
              <a:buFont typeface="Arial"/>
              <a:buChar char="•"/>
              <a:tabLst>
                <a:tab pos="354965" algn="l"/>
                <a:tab pos="355600" algn="l"/>
              </a:tabLst>
            </a:pPr>
            <a:r>
              <a:rPr sz="2400" dirty="0">
                <a:latin typeface="Carlito"/>
                <a:cs typeface="Carlito"/>
              </a:rPr>
              <a:t>Many cases </a:t>
            </a:r>
            <a:r>
              <a:rPr sz="2400" spc="-5" dirty="0">
                <a:latin typeface="Carlito"/>
                <a:cs typeface="Carlito"/>
              </a:rPr>
              <a:t>involve </a:t>
            </a:r>
            <a:r>
              <a:rPr sz="2400" dirty="0">
                <a:latin typeface="Carlito"/>
                <a:cs typeface="Carlito"/>
              </a:rPr>
              <a:t>conflict </a:t>
            </a:r>
            <a:r>
              <a:rPr sz="2400" spc="-5" dirty="0">
                <a:latin typeface="Carlito"/>
                <a:cs typeface="Carlito"/>
              </a:rPr>
              <a:t>of interest (COI); </a:t>
            </a:r>
            <a:r>
              <a:rPr sz="2400" dirty="0">
                <a:latin typeface="Carlito"/>
                <a:cs typeface="Carlito"/>
              </a:rPr>
              <a:t>if the case you are  </a:t>
            </a:r>
            <a:r>
              <a:rPr sz="2400" spc="-5" dirty="0">
                <a:latin typeface="Carlito"/>
                <a:cs typeface="Carlito"/>
              </a:rPr>
              <a:t>dealing </a:t>
            </a:r>
            <a:r>
              <a:rPr sz="2400" dirty="0">
                <a:latin typeface="Carlito"/>
                <a:cs typeface="Carlito"/>
              </a:rPr>
              <a:t>with is related to </a:t>
            </a:r>
            <a:r>
              <a:rPr sz="2400" spc="-5" dirty="0">
                <a:latin typeface="Carlito"/>
                <a:cs typeface="Carlito"/>
              </a:rPr>
              <a:t>COI, specifically mention</a:t>
            </a:r>
            <a:r>
              <a:rPr sz="2400" spc="-15" dirty="0">
                <a:latin typeface="Carlito"/>
                <a:cs typeface="Carlito"/>
              </a:rPr>
              <a:t> </a:t>
            </a:r>
            <a:r>
              <a:rPr sz="2400" dirty="0">
                <a:latin typeface="Carlito"/>
                <a:cs typeface="Carlito"/>
              </a:rPr>
              <a:t>it.</a:t>
            </a:r>
            <a:endParaRPr sz="2400">
              <a:latin typeface="Carlito"/>
              <a:cs typeface="Carlito"/>
            </a:endParaRPr>
          </a:p>
          <a:p>
            <a:pPr marL="355600" marR="866775" indent="-342900">
              <a:lnSpc>
                <a:spcPct val="105500"/>
              </a:lnSpc>
              <a:spcBef>
                <a:spcPts val="610"/>
              </a:spcBef>
              <a:buFont typeface="Arial"/>
              <a:buChar char="•"/>
              <a:tabLst>
                <a:tab pos="354965" algn="l"/>
                <a:tab pos="355600" algn="l"/>
              </a:tabLst>
            </a:pPr>
            <a:r>
              <a:rPr sz="2400" dirty="0">
                <a:latin typeface="Carlito"/>
                <a:cs typeface="Carlito"/>
              </a:rPr>
              <a:t>If </a:t>
            </a:r>
            <a:r>
              <a:rPr sz="2400" spc="-5" dirty="0">
                <a:latin typeface="Carlito"/>
                <a:cs typeface="Carlito"/>
              </a:rPr>
              <a:t>specific laws </a:t>
            </a:r>
            <a:r>
              <a:rPr sz="2400" dirty="0">
                <a:latin typeface="Carlito"/>
                <a:cs typeface="Carlito"/>
              </a:rPr>
              <a:t>are applicable, </a:t>
            </a:r>
            <a:r>
              <a:rPr sz="2400" spc="-5" dirty="0">
                <a:latin typeface="Carlito"/>
                <a:cs typeface="Carlito"/>
              </a:rPr>
              <a:t>perform </a:t>
            </a:r>
            <a:r>
              <a:rPr sz="2400" dirty="0">
                <a:latin typeface="Carlito"/>
                <a:cs typeface="Carlito"/>
              </a:rPr>
              <a:t>legal analysis and  mention the law, and specific</a:t>
            </a:r>
            <a:r>
              <a:rPr sz="2400" spc="-30" dirty="0">
                <a:latin typeface="Carlito"/>
                <a:cs typeface="Carlito"/>
              </a:rPr>
              <a:t> </a:t>
            </a:r>
            <a:r>
              <a:rPr sz="2400" spc="-5" dirty="0">
                <a:latin typeface="Carlito"/>
                <a:cs typeface="Carlito"/>
              </a:rPr>
              <a:t>sections/clause(s).</a:t>
            </a:r>
            <a:endParaRPr sz="2400">
              <a:latin typeface="Carlito"/>
              <a:cs typeface="Carlito"/>
            </a:endParaRPr>
          </a:p>
          <a:p>
            <a:pPr marL="355600" marR="81280" indent="-342900" algn="just">
              <a:lnSpc>
                <a:spcPct val="105200"/>
              </a:lnSpc>
              <a:spcBef>
                <a:spcPts val="595"/>
              </a:spcBef>
              <a:buFont typeface="Arial"/>
              <a:buChar char="•"/>
              <a:tabLst>
                <a:tab pos="355600" algn="l"/>
              </a:tabLst>
            </a:pPr>
            <a:r>
              <a:rPr sz="2400" dirty="0">
                <a:latin typeface="Carlito"/>
                <a:cs typeface="Carlito"/>
              </a:rPr>
              <a:t>Make your </a:t>
            </a:r>
            <a:r>
              <a:rPr sz="2400" spc="-5" dirty="0">
                <a:latin typeface="Carlito"/>
                <a:cs typeface="Carlito"/>
              </a:rPr>
              <a:t>recommendations </a:t>
            </a:r>
            <a:r>
              <a:rPr sz="2400" dirty="0">
                <a:latin typeface="Carlito"/>
                <a:cs typeface="Carlito"/>
              </a:rPr>
              <a:t>impartially, </a:t>
            </a:r>
            <a:r>
              <a:rPr sz="2400" spc="-5" dirty="0">
                <a:latin typeface="Carlito"/>
                <a:cs typeface="Carlito"/>
              </a:rPr>
              <a:t>thinking </a:t>
            </a:r>
            <a:r>
              <a:rPr sz="2400" spc="-10" dirty="0">
                <a:latin typeface="Carlito"/>
                <a:cs typeface="Carlito"/>
              </a:rPr>
              <a:t>of </a:t>
            </a:r>
            <a:r>
              <a:rPr sz="2400" dirty="0">
                <a:latin typeface="Carlito"/>
                <a:cs typeface="Carlito"/>
              </a:rPr>
              <a:t>you as an  impartial </a:t>
            </a:r>
            <a:r>
              <a:rPr sz="2400" spc="-10" dirty="0">
                <a:latin typeface="Carlito"/>
                <a:cs typeface="Carlito"/>
              </a:rPr>
              <a:t>judge, </a:t>
            </a:r>
            <a:r>
              <a:rPr sz="2400" dirty="0">
                <a:latin typeface="Carlito"/>
                <a:cs typeface="Carlito"/>
              </a:rPr>
              <a:t>considering existing </a:t>
            </a:r>
            <a:r>
              <a:rPr sz="2400" spc="-5" dirty="0">
                <a:latin typeface="Carlito"/>
                <a:cs typeface="Carlito"/>
              </a:rPr>
              <a:t>social, technical, </a:t>
            </a:r>
            <a:r>
              <a:rPr sz="2400" dirty="0">
                <a:latin typeface="Carlito"/>
                <a:cs typeface="Carlito"/>
              </a:rPr>
              <a:t>legal </a:t>
            </a:r>
            <a:r>
              <a:rPr sz="2400" spc="-10" dirty="0">
                <a:latin typeface="Carlito"/>
                <a:cs typeface="Carlito"/>
              </a:rPr>
              <a:t>and  </a:t>
            </a:r>
            <a:r>
              <a:rPr sz="2400" spc="-5" dirty="0">
                <a:latin typeface="Carlito"/>
                <a:cs typeface="Carlito"/>
              </a:rPr>
              <a:t>professional </a:t>
            </a:r>
            <a:r>
              <a:rPr sz="2400" dirty="0">
                <a:latin typeface="Carlito"/>
                <a:cs typeface="Carlito"/>
              </a:rPr>
              <a:t>codal</a:t>
            </a:r>
            <a:r>
              <a:rPr sz="2400" spc="-5" dirty="0">
                <a:latin typeface="Carlito"/>
                <a:cs typeface="Carlito"/>
              </a:rPr>
              <a:t> provisions.</a:t>
            </a:r>
            <a:endParaRPr sz="2400">
              <a:latin typeface="Carlito"/>
              <a:cs typeface="Carlito"/>
            </a:endParaRPr>
          </a:p>
        </p:txBody>
      </p:sp>
      <p:sp>
        <p:nvSpPr>
          <p:cNvPr id="3" name="object 3"/>
          <p:cNvSpPr txBox="1"/>
          <p:nvPr/>
        </p:nvSpPr>
        <p:spPr>
          <a:xfrm>
            <a:off x="154939" y="3558311"/>
            <a:ext cx="8693785" cy="2533015"/>
          </a:xfrm>
          <a:prstGeom prst="rect">
            <a:avLst/>
          </a:prstGeom>
        </p:spPr>
        <p:txBody>
          <a:bodyPr vert="horz" wrap="square" lIns="0" tIns="13335" rIns="0" bIns="0" rtlCol="0">
            <a:spAutoFit/>
          </a:bodyPr>
          <a:lstStyle/>
          <a:p>
            <a:pPr marL="18415" marR="52705" indent="-6350">
              <a:lnSpc>
                <a:spcPct val="105200"/>
              </a:lnSpc>
              <a:spcBef>
                <a:spcPts val="105"/>
              </a:spcBef>
            </a:pPr>
            <a:r>
              <a:rPr sz="1600" b="1" spc="-5" dirty="0">
                <a:latin typeface="Carlito"/>
                <a:cs typeface="Carlito"/>
              </a:rPr>
              <a:t>Sample Case studies (i): </a:t>
            </a:r>
            <a:r>
              <a:rPr sz="1600" spc="-5" dirty="0">
                <a:latin typeface="Carlito"/>
                <a:cs typeface="Carlito"/>
              </a:rPr>
              <a:t>A client came to a designer </a:t>
            </a:r>
            <a:r>
              <a:rPr sz="1600" dirty="0">
                <a:latin typeface="Carlito"/>
                <a:cs typeface="Carlito"/>
              </a:rPr>
              <a:t>and </a:t>
            </a:r>
            <a:r>
              <a:rPr sz="1600" spc="-5" dirty="0">
                <a:latin typeface="Carlito"/>
                <a:cs typeface="Carlito"/>
              </a:rPr>
              <a:t>asked to design a multistoried building. </a:t>
            </a:r>
            <a:r>
              <a:rPr sz="1600" spc="-10" dirty="0">
                <a:latin typeface="Carlito"/>
                <a:cs typeface="Carlito"/>
              </a:rPr>
              <a:t>The soil  </a:t>
            </a:r>
            <a:r>
              <a:rPr sz="1600" spc="-5" dirty="0">
                <a:latin typeface="Carlito"/>
                <a:cs typeface="Carlito"/>
              </a:rPr>
              <a:t>type </a:t>
            </a:r>
            <a:r>
              <a:rPr sz="1600" spc="-10" dirty="0">
                <a:latin typeface="Carlito"/>
                <a:cs typeface="Carlito"/>
              </a:rPr>
              <a:t>of </a:t>
            </a:r>
            <a:r>
              <a:rPr sz="1600" spc="-5" dirty="0">
                <a:latin typeface="Carlito"/>
                <a:cs typeface="Carlito"/>
              </a:rPr>
              <a:t>the proposed site was found </a:t>
            </a:r>
            <a:r>
              <a:rPr sz="1600" spc="-10" dirty="0">
                <a:latin typeface="Carlito"/>
                <a:cs typeface="Carlito"/>
              </a:rPr>
              <a:t>not </a:t>
            </a:r>
            <a:r>
              <a:rPr sz="1600" spc="-5" dirty="0">
                <a:latin typeface="Carlito"/>
                <a:cs typeface="Carlito"/>
              </a:rPr>
              <a:t>suitable for that type of structure. The </a:t>
            </a:r>
            <a:r>
              <a:rPr sz="1600" spc="-10" dirty="0">
                <a:latin typeface="Carlito"/>
                <a:cs typeface="Carlito"/>
              </a:rPr>
              <a:t>designer </a:t>
            </a:r>
            <a:r>
              <a:rPr sz="1600" spc="-5" dirty="0">
                <a:latin typeface="Carlito"/>
                <a:cs typeface="Carlito"/>
              </a:rPr>
              <a:t>hesitated to  design the building. </a:t>
            </a:r>
            <a:r>
              <a:rPr sz="1600" spc="-10" dirty="0">
                <a:latin typeface="Carlito"/>
                <a:cs typeface="Carlito"/>
              </a:rPr>
              <a:t>The </a:t>
            </a:r>
            <a:r>
              <a:rPr sz="1600" spc="-5" dirty="0">
                <a:latin typeface="Carlito"/>
                <a:cs typeface="Carlito"/>
              </a:rPr>
              <a:t>client said that he actually was not going </a:t>
            </a:r>
            <a:r>
              <a:rPr sz="1600" dirty="0">
                <a:latin typeface="Carlito"/>
                <a:cs typeface="Carlito"/>
              </a:rPr>
              <a:t>to </a:t>
            </a:r>
            <a:r>
              <a:rPr sz="1600" spc="-5" dirty="0">
                <a:latin typeface="Carlito"/>
                <a:cs typeface="Carlito"/>
              </a:rPr>
              <a:t>build </a:t>
            </a:r>
            <a:r>
              <a:rPr sz="1600" spc="10" dirty="0">
                <a:latin typeface="Carlito"/>
                <a:cs typeface="Carlito"/>
              </a:rPr>
              <a:t>that </a:t>
            </a:r>
            <a:r>
              <a:rPr sz="1600" spc="-10" dirty="0">
                <a:latin typeface="Carlito"/>
                <a:cs typeface="Carlito"/>
              </a:rPr>
              <a:t>structure. </a:t>
            </a:r>
            <a:r>
              <a:rPr sz="1600" dirty="0">
                <a:latin typeface="Carlito"/>
                <a:cs typeface="Carlito"/>
              </a:rPr>
              <a:t>He </a:t>
            </a:r>
            <a:r>
              <a:rPr sz="1600" spc="-5" dirty="0">
                <a:latin typeface="Carlito"/>
                <a:cs typeface="Carlito"/>
              </a:rPr>
              <a:t>wanted to  collect money from outside sources </a:t>
            </a:r>
            <a:r>
              <a:rPr sz="1600" spc="-10" dirty="0">
                <a:latin typeface="Carlito"/>
                <a:cs typeface="Carlito"/>
              </a:rPr>
              <a:t>showing </a:t>
            </a:r>
            <a:r>
              <a:rPr sz="1600" spc="-5" dirty="0">
                <a:latin typeface="Carlito"/>
                <a:cs typeface="Carlito"/>
              </a:rPr>
              <a:t>that designed as a proposal for his venture and wanted to  utilize that </a:t>
            </a:r>
            <a:r>
              <a:rPr sz="1600" spc="-10" dirty="0">
                <a:latin typeface="Carlito"/>
                <a:cs typeface="Carlito"/>
              </a:rPr>
              <a:t>money </a:t>
            </a:r>
            <a:r>
              <a:rPr sz="1600" spc="-5" dirty="0">
                <a:latin typeface="Carlito"/>
                <a:cs typeface="Carlito"/>
              </a:rPr>
              <a:t>in other business. Explain the </a:t>
            </a:r>
            <a:r>
              <a:rPr sz="1600" spc="-10" dirty="0">
                <a:latin typeface="Carlito"/>
                <a:cs typeface="Carlito"/>
              </a:rPr>
              <a:t>roles </a:t>
            </a:r>
            <a:r>
              <a:rPr sz="1600" dirty="0">
                <a:latin typeface="Carlito"/>
                <a:cs typeface="Carlito"/>
              </a:rPr>
              <a:t>of </a:t>
            </a:r>
            <a:r>
              <a:rPr sz="1600" spc="-5" dirty="0">
                <a:latin typeface="Carlito"/>
                <a:cs typeface="Carlito"/>
              </a:rPr>
              <a:t>the client and the </a:t>
            </a:r>
            <a:r>
              <a:rPr sz="1600" spc="-10" dirty="0">
                <a:latin typeface="Carlito"/>
                <a:cs typeface="Carlito"/>
              </a:rPr>
              <a:t>designer </a:t>
            </a:r>
            <a:r>
              <a:rPr sz="1600" spc="-5" dirty="0">
                <a:latin typeface="Carlito"/>
                <a:cs typeface="Carlito"/>
              </a:rPr>
              <a:t>in the perspective </a:t>
            </a:r>
            <a:r>
              <a:rPr sz="1600" spc="-10" dirty="0">
                <a:latin typeface="Carlito"/>
                <a:cs typeface="Carlito"/>
              </a:rPr>
              <a:t>of  professional</a:t>
            </a:r>
            <a:r>
              <a:rPr sz="1600" spc="-5" dirty="0">
                <a:latin typeface="Carlito"/>
                <a:cs typeface="Carlito"/>
              </a:rPr>
              <a:t> ethics.</a:t>
            </a:r>
            <a:endParaRPr sz="1600">
              <a:latin typeface="Carlito"/>
              <a:cs typeface="Carlito"/>
            </a:endParaRPr>
          </a:p>
          <a:p>
            <a:pPr>
              <a:lnSpc>
                <a:spcPct val="100000"/>
              </a:lnSpc>
              <a:spcBef>
                <a:spcPts val="25"/>
              </a:spcBef>
            </a:pPr>
            <a:endParaRPr sz="1300">
              <a:latin typeface="Carlito"/>
              <a:cs typeface="Carlito"/>
            </a:endParaRPr>
          </a:p>
          <a:p>
            <a:pPr marL="12700">
              <a:lnSpc>
                <a:spcPct val="100000"/>
              </a:lnSpc>
            </a:pPr>
            <a:r>
              <a:rPr sz="1600" spc="-10" dirty="0">
                <a:latin typeface="Carlito"/>
                <a:cs typeface="Carlito"/>
              </a:rPr>
              <a:t>Your </a:t>
            </a:r>
            <a:r>
              <a:rPr sz="1600" spc="-5" dirty="0">
                <a:latin typeface="Carlito"/>
                <a:cs typeface="Carlito"/>
              </a:rPr>
              <a:t>answer should </a:t>
            </a:r>
            <a:r>
              <a:rPr sz="1600" spc="-10" dirty="0">
                <a:latin typeface="Carlito"/>
                <a:cs typeface="Carlito"/>
              </a:rPr>
              <a:t>address </a:t>
            </a:r>
            <a:r>
              <a:rPr sz="1600" dirty="0">
                <a:latin typeface="Carlito"/>
                <a:cs typeface="Carlito"/>
              </a:rPr>
              <a:t>the </a:t>
            </a:r>
            <a:r>
              <a:rPr sz="1600" spc="-5" dirty="0">
                <a:latin typeface="Carlito"/>
                <a:cs typeface="Carlito"/>
              </a:rPr>
              <a:t>following</a:t>
            </a:r>
            <a:r>
              <a:rPr sz="1600" spc="20" dirty="0">
                <a:latin typeface="Carlito"/>
                <a:cs typeface="Carlito"/>
              </a:rPr>
              <a:t> </a:t>
            </a:r>
            <a:r>
              <a:rPr sz="1600" spc="-5" dirty="0">
                <a:latin typeface="Carlito"/>
                <a:cs typeface="Carlito"/>
              </a:rPr>
              <a:t>issues.</a:t>
            </a:r>
            <a:endParaRPr sz="1600">
              <a:latin typeface="Carlito"/>
              <a:cs typeface="Carlito"/>
            </a:endParaRPr>
          </a:p>
          <a:p>
            <a:pPr marL="12700">
              <a:lnSpc>
                <a:spcPct val="100000"/>
              </a:lnSpc>
              <a:spcBef>
                <a:spcPts val="155"/>
              </a:spcBef>
            </a:pPr>
            <a:r>
              <a:rPr sz="1600" b="1" spc="-5" dirty="0">
                <a:latin typeface="Carlito"/>
                <a:cs typeface="Carlito"/>
              </a:rPr>
              <a:t>Role </a:t>
            </a:r>
            <a:r>
              <a:rPr sz="1600" b="1" dirty="0">
                <a:latin typeface="Carlito"/>
                <a:cs typeface="Carlito"/>
              </a:rPr>
              <a:t>of </a:t>
            </a:r>
            <a:r>
              <a:rPr sz="1600" b="1" spc="-5" dirty="0">
                <a:latin typeface="Carlito"/>
                <a:cs typeface="Carlito"/>
              </a:rPr>
              <a:t>Client and </a:t>
            </a:r>
            <a:r>
              <a:rPr sz="1600" b="1" spc="-10" dirty="0">
                <a:latin typeface="Carlito"/>
                <a:cs typeface="Carlito"/>
              </a:rPr>
              <a:t>Designer </a:t>
            </a:r>
            <a:r>
              <a:rPr sz="1600" b="1" spc="-5" dirty="0">
                <a:latin typeface="Carlito"/>
                <a:cs typeface="Carlito"/>
              </a:rPr>
              <a:t>(a) </a:t>
            </a:r>
            <a:r>
              <a:rPr sz="1600" spc="-5" dirty="0">
                <a:latin typeface="Carlito"/>
                <a:cs typeface="Carlito"/>
              </a:rPr>
              <a:t>Is the intention of the client legal? </a:t>
            </a:r>
            <a:r>
              <a:rPr sz="1600" b="1" spc="-10" dirty="0">
                <a:latin typeface="Carlito"/>
                <a:cs typeface="Carlito"/>
              </a:rPr>
              <a:t>(b) </a:t>
            </a:r>
            <a:r>
              <a:rPr sz="1600" spc="-5" dirty="0">
                <a:latin typeface="Carlito"/>
                <a:cs typeface="Carlito"/>
              </a:rPr>
              <a:t>Is </a:t>
            </a:r>
            <a:r>
              <a:rPr sz="1600" dirty="0">
                <a:latin typeface="Carlito"/>
                <a:cs typeface="Carlito"/>
              </a:rPr>
              <a:t>the </a:t>
            </a:r>
            <a:r>
              <a:rPr sz="1600" spc="-5" dirty="0">
                <a:latin typeface="Carlito"/>
                <a:cs typeface="Carlito"/>
              </a:rPr>
              <a:t>intention of the client</a:t>
            </a:r>
            <a:r>
              <a:rPr sz="1600" spc="245" dirty="0">
                <a:latin typeface="Carlito"/>
                <a:cs typeface="Carlito"/>
              </a:rPr>
              <a:t> </a:t>
            </a:r>
            <a:r>
              <a:rPr sz="1600" spc="-5" dirty="0">
                <a:latin typeface="Carlito"/>
                <a:cs typeface="Carlito"/>
              </a:rPr>
              <a:t>moral?</a:t>
            </a:r>
            <a:endParaRPr sz="1600">
              <a:latin typeface="Carlito"/>
              <a:cs typeface="Carlito"/>
            </a:endParaRPr>
          </a:p>
          <a:p>
            <a:pPr marL="18415">
              <a:lnSpc>
                <a:spcPct val="100000"/>
              </a:lnSpc>
              <a:spcBef>
                <a:spcPts val="95"/>
              </a:spcBef>
            </a:pPr>
            <a:r>
              <a:rPr sz="1600" b="1" spc="-5" dirty="0">
                <a:latin typeface="Carlito"/>
                <a:cs typeface="Carlito"/>
              </a:rPr>
              <a:t>(c) </a:t>
            </a:r>
            <a:r>
              <a:rPr sz="1600" spc="-5" dirty="0">
                <a:latin typeface="Carlito"/>
                <a:cs typeface="Carlito"/>
              </a:rPr>
              <a:t>Is the intention of the client</a:t>
            </a:r>
            <a:r>
              <a:rPr sz="1600" spc="15" dirty="0">
                <a:latin typeface="Carlito"/>
                <a:cs typeface="Carlito"/>
              </a:rPr>
              <a:t> </a:t>
            </a:r>
            <a:r>
              <a:rPr sz="1600" spc="-5" dirty="0">
                <a:latin typeface="Carlito"/>
                <a:cs typeface="Carlito"/>
              </a:rPr>
              <a:t>ethical?</a:t>
            </a:r>
            <a:endParaRPr sz="1600">
              <a:latin typeface="Carlito"/>
              <a:cs typeface="Carlito"/>
            </a:endParaRP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9596" y="884580"/>
            <a:ext cx="8966200" cy="5223510"/>
          </a:xfrm>
          <a:prstGeom prst="rect">
            <a:avLst/>
          </a:prstGeom>
        </p:spPr>
        <p:txBody>
          <a:bodyPr vert="horz" wrap="square" lIns="0" tIns="32384" rIns="0" bIns="0" rtlCol="0">
            <a:spAutoFit/>
          </a:bodyPr>
          <a:lstStyle/>
          <a:p>
            <a:pPr marL="97790">
              <a:lnSpc>
                <a:spcPct val="100000"/>
              </a:lnSpc>
              <a:spcBef>
                <a:spcPts val="254"/>
              </a:spcBef>
            </a:pPr>
            <a:r>
              <a:rPr sz="1600" spc="-5" dirty="0">
                <a:latin typeface="Carlito"/>
                <a:cs typeface="Carlito"/>
              </a:rPr>
              <a:t>Morally, ethically, and legally, what should the </a:t>
            </a:r>
            <a:r>
              <a:rPr sz="1600" spc="-10" dirty="0">
                <a:latin typeface="Carlito"/>
                <a:cs typeface="Carlito"/>
              </a:rPr>
              <a:t>designer </a:t>
            </a:r>
            <a:r>
              <a:rPr sz="1600" spc="-5" dirty="0">
                <a:latin typeface="Carlito"/>
                <a:cs typeface="Carlito"/>
              </a:rPr>
              <a:t>do after knowing the real intention of the</a:t>
            </a:r>
            <a:r>
              <a:rPr sz="1600" spc="165" dirty="0">
                <a:latin typeface="Carlito"/>
                <a:cs typeface="Carlito"/>
              </a:rPr>
              <a:t> </a:t>
            </a:r>
            <a:r>
              <a:rPr sz="1600" spc="-5" dirty="0">
                <a:latin typeface="Carlito"/>
                <a:cs typeface="Carlito"/>
              </a:rPr>
              <a:t>client?</a:t>
            </a:r>
            <a:endParaRPr sz="1600">
              <a:latin typeface="Carlito"/>
              <a:cs typeface="Carlito"/>
            </a:endParaRPr>
          </a:p>
          <a:p>
            <a:pPr marL="97790">
              <a:lnSpc>
                <a:spcPct val="100000"/>
              </a:lnSpc>
              <a:spcBef>
                <a:spcPts val="155"/>
              </a:spcBef>
            </a:pPr>
            <a:r>
              <a:rPr sz="1600" spc="-90" dirty="0">
                <a:latin typeface="Arial"/>
                <a:cs typeface="Arial"/>
              </a:rPr>
              <a:t>Should </a:t>
            </a:r>
            <a:r>
              <a:rPr sz="1600" spc="-25" dirty="0">
                <a:latin typeface="Arial"/>
                <a:cs typeface="Arial"/>
              </a:rPr>
              <a:t>the</a:t>
            </a:r>
            <a:r>
              <a:rPr sz="1600" spc="-90" dirty="0">
                <a:latin typeface="Arial"/>
                <a:cs typeface="Arial"/>
              </a:rPr>
              <a:t> </a:t>
            </a:r>
            <a:r>
              <a:rPr sz="1600" spc="-30" dirty="0">
                <a:latin typeface="Arial"/>
                <a:cs typeface="Arial"/>
              </a:rPr>
              <a:t>client</a:t>
            </a:r>
            <a:r>
              <a:rPr sz="1600" spc="-85" dirty="0">
                <a:latin typeface="Arial"/>
                <a:cs typeface="Arial"/>
              </a:rPr>
              <a:t> </a:t>
            </a:r>
            <a:r>
              <a:rPr sz="1600" spc="-70" dirty="0">
                <a:latin typeface="Arial"/>
                <a:cs typeface="Arial"/>
              </a:rPr>
              <a:t>be</a:t>
            </a:r>
            <a:r>
              <a:rPr sz="1600" spc="-85" dirty="0">
                <a:latin typeface="Arial"/>
                <a:cs typeface="Arial"/>
              </a:rPr>
              <a:t> </a:t>
            </a:r>
            <a:r>
              <a:rPr sz="1600" spc="-75" dirty="0">
                <a:latin typeface="Arial"/>
                <a:cs typeface="Arial"/>
              </a:rPr>
              <a:t>penalized</a:t>
            </a:r>
            <a:r>
              <a:rPr sz="1600" spc="-85" dirty="0">
                <a:latin typeface="Arial"/>
                <a:cs typeface="Arial"/>
              </a:rPr>
              <a:t> </a:t>
            </a:r>
            <a:r>
              <a:rPr sz="1600" dirty="0">
                <a:latin typeface="Arial"/>
                <a:cs typeface="Arial"/>
              </a:rPr>
              <a:t>for</a:t>
            </a:r>
            <a:r>
              <a:rPr sz="1600" spc="-85" dirty="0">
                <a:latin typeface="Arial"/>
                <a:cs typeface="Arial"/>
              </a:rPr>
              <a:t> </a:t>
            </a:r>
            <a:r>
              <a:rPr sz="1600" spc="-25" dirty="0">
                <a:latin typeface="Arial"/>
                <a:cs typeface="Arial"/>
              </a:rPr>
              <a:t>telling</a:t>
            </a:r>
            <a:r>
              <a:rPr sz="1600" spc="-80" dirty="0">
                <a:latin typeface="Arial"/>
                <a:cs typeface="Arial"/>
              </a:rPr>
              <a:t> </a:t>
            </a:r>
            <a:r>
              <a:rPr sz="1600" spc="-20" dirty="0">
                <a:latin typeface="Arial"/>
                <a:cs typeface="Arial"/>
              </a:rPr>
              <a:t>the</a:t>
            </a:r>
            <a:r>
              <a:rPr sz="1600" spc="-80" dirty="0">
                <a:latin typeface="Arial"/>
                <a:cs typeface="Arial"/>
              </a:rPr>
              <a:t> </a:t>
            </a:r>
            <a:r>
              <a:rPr sz="1600" spc="-15" dirty="0">
                <a:latin typeface="Arial"/>
                <a:cs typeface="Arial"/>
              </a:rPr>
              <a:t>“real</a:t>
            </a:r>
            <a:r>
              <a:rPr sz="1600" spc="-80" dirty="0">
                <a:latin typeface="Arial"/>
                <a:cs typeface="Arial"/>
              </a:rPr>
              <a:t> </a:t>
            </a:r>
            <a:r>
              <a:rPr sz="1600" dirty="0">
                <a:latin typeface="Arial"/>
                <a:cs typeface="Arial"/>
              </a:rPr>
              <a:t>intention”</a:t>
            </a:r>
            <a:r>
              <a:rPr sz="1600" spc="-80" dirty="0">
                <a:latin typeface="Arial"/>
                <a:cs typeface="Arial"/>
              </a:rPr>
              <a:t> </a:t>
            </a:r>
            <a:r>
              <a:rPr sz="1600" spc="20" dirty="0">
                <a:latin typeface="Arial"/>
                <a:cs typeface="Arial"/>
              </a:rPr>
              <a:t>to</a:t>
            </a:r>
            <a:r>
              <a:rPr sz="1600" spc="-85" dirty="0">
                <a:latin typeface="Arial"/>
                <a:cs typeface="Arial"/>
              </a:rPr>
              <a:t> </a:t>
            </a:r>
            <a:r>
              <a:rPr sz="1600" spc="-20" dirty="0">
                <a:latin typeface="Arial"/>
                <a:cs typeface="Arial"/>
              </a:rPr>
              <a:t>the</a:t>
            </a:r>
            <a:r>
              <a:rPr sz="1600" spc="-90" dirty="0">
                <a:latin typeface="Arial"/>
                <a:cs typeface="Arial"/>
              </a:rPr>
              <a:t> </a:t>
            </a:r>
            <a:r>
              <a:rPr sz="1600" spc="-85" dirty="0">
                <a:latin typeface="Arial"/>
                <a:cs typeface="Arial"/>
              </a:rPr>
              <a:t>designer?</a:t>
            </a:r>
            <a:endParaRPr sz="1600">
              <a:latin typeface="Arial"/>
              <a:cs typeface="Arial"/>
            </a:endParaRPr>
          </a:p>
          <a:p>
            <a:pPr marL="97790" marR="3790950">
              <a:lnSpc>
                <a:spcPct val="107500"/>
              </a:lnSpc>
              <a:spcBef>
                <a:spcPts val="15"/>
              </a:spcBef>
            </a:pPr>
            <a:r>
              <a:rPr sz="1600" spc="-5" dirty="0">
                <a:latin typeface="Carlito"/>
                <a:cs typeface="Carlito"/>
              </a:rPr>
              <a:t>Should the designer refuse to design? If </a:t>
            </a:r>
            <a:r>
              <a:rPr sz="1600" spc="-10" dirty="0">
                <a:latin typeface="Carlito"/>
                <a:cs typeface="Carlito"/>
              </a:rPr>
              <a:t>yes, why? </a:t>
            </a:r>
            <a:r>
              <a:rPr sz="1600" dirty="0">
                <a:latin typeface="Carlito"/>
                <a:cs typeface="Carlito"/>
              </a:rPr>
              <a:t>If </a:t>
            </a:r>
            <a:r>
              <a:rPr sz="1600" spc="-5" dirty="0">
                <a:latin typeface="Carlito"/>
                <a:cs typeface="Carlito"/>
              </a:rPr>
              <a:t>no, </a:t>
            </a:r>
            <a:r>
              <a:rPr sz="1600" spc="-10" dirty="0">
                <a:latin typeface="Carlito"/>
                <a:cs typeface="Carlito"/>
              </a:rPr>
              <a:t>why?  </a:t>
            </a:r>
            <a:r>
              <a:rPr sz="1600" spc="-5" dirty="0">
                <a:latin typeface="Carlito"/>
                <a:cs typeface="Carlito"/>
              </a:rPr>
              <a:t>Should the designer refuse to </a:t>
            </a:r>
            <a:r>
              <a:rPr sz="1600" dirty="0">
                <a:latin typeface="Carlito"/>
                <a:cs typeface="Carlito"/>
              </a:rPr>
              <a:t>design </a:t>
            </a:r>
            <a:r>
              <a:rPr sz="1600" spc="-5" dirty="0">
                <a:latin typeface="Carlito"/>
                <a:cs typeface="Carlito"/>
              </a:rPr>
              <a:t>and </a:t>
            </a:r>
            <a:r>
              <a:rPr sz="1600" spc="-10" dirty="0">
                <a:latin typeface="Carlito"/>
                <a:cs typeface="Carlito"/>
              </a:rPr>
              <a:t>just </a:t>
            </a:r>
            <a:r>
              <a:rPr sz="1600" spc="-5" dirty="0">
                <a:latin typeface="Carlito"/>
                <a:cs typeface="Carlito"/>
              </a:rPr>
              <a:t>keep</a:t>
            </a:r>
            <a:r>
              <a:rPr sz="1600" spc="35" dirty="0">
                <a:latin typeface="Carlito"/>
                <a:cs typeface="Carlito"/>
              </a:rPr>
              <a:t> </a:t>
            </a:r>
            <a:r>
              <a:rPr sz="1600" spc="-5" dirty="0">
                <a:latin typeface="Carlito"/>
                <a:cs typeface="Carlito"/>
              </a:rPr>
              <a:t>quite?</a:t>
            </a:r>
            <a:endParaRPr sz="1600">
              <a:latin typeface="Carlito"/>
              <a:cs typeface="Carlito"/>
            </a:endParaRPr>
          </a:p>
          <a:p>
            <a:pPr marL="97790">
              <a:lnSpc>
                <a:spcPct val="100000"/>
              </a:lnSpc>
              <a:spcBef>
                <a:spcPts val="155"/>
              </a:spcBef>
            </a:pPr>
            <a:r>
              <a:rPr sz="1600" spc="-5" dirty="0">
                <a:latin typeface="Carlito"/>
                <a:cs typeface="Carlito"/>
              </a:rPr>
              <a:t>Should the designer </a:t>
            </a:r>
            <a:r>
              <a:rPr sz="1600" spc="-10" dirty="0">
                <a:latin typeface="Carlito"/>
                <a:cs typeface="Carlito"/>
              </a:rPr>
              <a:t>just </a:t>
            </a:r>
            <a:r>
              <a:rPr sz="1600" spc="-5" dirty="0">
                <a:latin typeface="Carlito"/>
                <a:cs typeface="Carlito"/>
              </a:rPr>
              <a:t>submit a design and keep </a:t>
            </a:r>
            <a:r>
              <a:rPr sz="1600" dirty="0">
                <a:latin typeface="Carlito"/>
                <a:cs typeface="Carlito"/>
              </a:rPr>
              <a:t>quite </a:t>
            </a:r>
            <a:r>
              <a:rPr sz="1600" spc="-5" dirty="0">
                <a:latin typeface="Carlito"/>
                <a:cs typeface="Carlito"/>
              </a:rPr>
              <a:t>because what </a:t>
            </a:r>
            <a:r>
              <a:rPr sz="1600" dirty="0">
                <a:latin typeface="Carlito"/>
                <a:cs typeface="Carlito"/>
              </a:rPr>
              <a:t>the </a:t>
            </a:r>
            <a:r>
              <a:rPr sz="1600" spc="-5" dirty="0">
                <a:latin typeface="Carlito"/>
                <a:cs typeface="Carlito"/>
              </a:rPr>
              <a:t>client does with the </a:t>
            </a:r>
            <a:r>
              <a:rPr sz="1600" spc="-10" dirty="0">
                <a:latin typeface="Carlito"/>
                <a:cs typeface="Carlito"/>
              </a:rPr>
              <a:t>design</a:t>
            </a:r>
            <a:r>
              <a:rPr sz="1600" spc="105" dirty="0">
                <a:latin typeface="Carlito"/>
                <a:cs typeface="Carlito"/>
              </a:rPr>
              <a:t> </a:t>
            </a:r>
            <a:r>
              <a:rPr sz="1600" dirty="0">
                <a:latin typeface="Carlito"/>
                <a:cs typeface="Carlito"/>
              </a:rPr>
              <a:t>is</a:t>
            </a:r>
            <a:endParaRPr sz="1600">
              <a:latin typeface="Carlito"/>
              <a:cs typeface="Carlito"/>
            </a:endParaRPr>
          </a:p>
          <a:p>
            <a:pPr marL="104139">
              <a:lnSpc>
                <a:spcPct val="100000"/>
              </a:lnSpc>
              <a:spcBef>
                <a:spcPts val="100"/>
              </a:spcBef>
            </a:pPr>
            <a:r>
              <a:rPr sz="1600" spc="-70" dirty="0">
                <a:latin typeface="Arial"/>
                <a:cs typeface="Arial"/>
              </a:rPr>
              <a:t>none </a:t>
            </a:r>
            <a:r>
              <a:rPr sz="1600" spc="-10" dirty="0">
                <a:latin typeface="Arial"/>
                <a:cs typeface="Arial"/>
              </a:rPr>
              <a:t>of </a:t>
            </a:r>
            <a:r>
              <a:rPr sz="1600" spc="-20" dirty="0">
                <a:latin typeface="Arial"/>
                <a:cs typeface="Arial"/>
              </a:rPr>
              <a:t>the </a:t>
            </a:r>
            <a:r>
              <a:rPr sz="1600" spc="-75" dirty="0">
                <a:latin typeface="Arial"/>
                <a:cs typeface="Arial"/>
              </a:rPr>
              <a:t>designer’s</a:t>
            </a:r>
            <a:r>
              <a:rPr sz="1600" spc="-250" dirty="0">
                <a:latin typeface="Arial"/>
                <a:cs typeface="Arial"/>
              </a:rPr>
              <a:t> </a:t>
            </a:r>
            <a:r>
              <a:rPr sz="1600" spc="-110" dirty="0">
                <a:latin typeface="Arial"/>
                <a:cs typeface="Arial"/>
              </a:rPr>
              <a:t>business?</a:t>
            </a:r>
            <a:endParaRPr sz="1600">
              <a:latin typeface="Arial"/>
              <a:cs typeface="Arial"/>
            </a:endParaRPr>
          </a:p>
          <a:p>
            <a:pPr marL="104139" marR="158115" indent="-6350">
              <a:lnSpc>
                <a:spcPct val="105000"/>
              </a:lnSpc>
              <a:spcBef>
                <a:spcPts val="60"/>
              </a:spcBef>
            </a:pPr>
            <a:r>
              <a:rPr sz="1600" spc="-5" dirty="0">
                <a:latin typeface="Carlito"/>
                <a:cs typeface="Carlito"/>
              </a:rPr>
              <a:t>Should the designer design with piles (or other suitable foundation design) to make the structure </a:t>
            </a:r>
            <a:r>
              <a:rPr sz="1600" spc="5" dirty="0">
                <a:latin typeface="Carlito"/>
                <a:cs typeface="Carlito"/>
              </a:rPr>
              <a:t>suitable  </a:t>
            </a:r>
            <a:r>
              <a:rPr sz="1600" spc="-5" dirty="0">
                <a:latin typeface="Carlito"/>
                <a:cs typeface="Carlito"/>
              </a:rPr>
              <a:t>for the type of</a:t>
            </a:r>
            <a:r>
              <a:rPr sz="1600" dirty="0">
                <a:latin typeface="Carlito"/>
                <a:cs typeface="Carlito"/>
              </a:rPr>
              <a:t> </a:t>
            </a:r>
            <a:r>
              <a:rPr sz="1600" spc="-5" dirty="0">
                <a:latin typeface="Carlito"/>
                <a:cs typeface="Carlito"/>
              </a:rPr>
              <a:t>soil?</a:t>
            </a:r>
            <a:endParaRPr sz="1600">
              <a:latin typeface="Carlito"/>
              <a:cs typeface="Carlito"/>
            </a:endParaRPr>
          </a:p>
          <a:p>
            <a:pPr marL="104139" marR="5080" indent="-6350">
              <a:lnSpc>
                <a:spcPct val="105000"/>
              </a:lnSpc>
              <a:spcBef>
                <a:spcPts val="60"/>
              </a:spcBef>
            </a:pPr>
            <a:r>
              <a:rPr sz="1600" spc="-5" dirty="0">
                <a:latin typeface="Carlito"/>
                <a:cs typeface="Carlito"/>
              </a:rPr>
              <a:t>Since the client </a:t>
            </a:r>
            <a:r>
              <a:rPr sz="1600" dirty="0">
                <a:latin typeface="Carlito"/>
                <a:cs typeface="Carlito"/>
              </a:rPr>
              <a:t>is </a:t>
            </a:r>
            <a:r>
              <a:rPr sz="1600" spc="-10" dirty="0">
                <a:latin typeface="Carlito"/>
                <a:cs typeface="Carlito"/>
              </a:rPr>
              <a:t>not </a:t>
            </a:r>
            <a:r>
              <a:rPr sz="1600" spc="-5" dirty="0">
                <a:latin typeface="Carlito"/>
                <a:cs typeface="Carlito"/>
              </a:rPr>
              <a:t>going to build the structure anyway which does not increase hazard </a:t>
            </a:r>
            <a:r>
              <a:rPr sz="1600" spc="-10" dirty="0">
                <a:latin typeface="Carlito"/>
                <a:cs typeface="Carlito"/>
              </a:rPr>
              <a:t>from </a:t>
            </a:r>
            <a:r>
              <a:rPr sz="1600" spc="-5" dirty="0">
                <a:latin typeface="Carlito"/>
                <a:cs typeface="Carlito"/>
              </a:rPr>
              <a:t>the building  to anyone, what is wrong </a:t>
            </a:r>
            <a:r>
              <a:rPr sz="1600" dirty="0">
                <a:latin typeface="Carlito"/>
                <a:cs typeface="Carlito"/>
              </a:rPr>
              <a:t>in </a:t>
            </a:r>
            <a:r>
              <a:rPr sz="1600" spc="-5" dirty="0">
                <a:latin typeface="Carlito"/>
                <a:cs typeface="Carlito"/>
              </a:rPr>
              <a:t>just providing a design, as a hypothetical</a:t>
            </a:r>
            <a:r>
              <a:rPr sz="1600" spc="45" dirty="0">
                <a:latin typeface="Carlito"/>
                <a:cs typeface="Carlito"/>
              </a:rPr>
              <a:t> </a:t>
            </a:r>
            <a:r>
              <a:rPr sz="1600" spc="-5" dirty="0">
                <a:latin typeface="Carlito"/>
                <a:cs typeface="Carlito"/>
              </a:rPr>
              <a:t>case?</a:t>
            </a:r>
            <a:endParaRPr sz="1600">
              <a:latin typeface="Carlito"/>
              <a:cs typeface="Carlito"/>
            </a:endParaRPr>
          </a:p>
          <a:p>
            <a:pPr marL="104139" marR="52069" indent="-6350">
              <a:lnSpc>
                <a:spcPct val="105300"/>
              </a:lnSpc>
              <a:spcBef>
                <a:spcPts val="55"/>
              </a:spcBef>
            </a:pPr>
            <a:r>
              <a:rPr sz="1600" spc="-90" dirty="0">
                <a:latin typeface="Arial"/>
                <a:cs typeface="Arial"/>
              </a:rPr>
              <a:t>Should </a:t>
            </a:r>
            <a:r>
              <a:rPr sz="1600" spc="-25" dirty="0">
                <a:latin typeface="Arial"/>
                <a:cs typeface="Arial"/>
              </a:rPr>
              <a:t>the </a:t>
            </a:r>
            <a:r>
              <a:rPr sz="1600" spc="-75" dirty="0">
                <a:latin typeface="Arial"/>
                <a:cs typeface="Arial"/>
              </a:rPr>
              <a:t>designer </a:t>
            </a:r>
            <a:r>
              <a:rPr sz="1600" spc="-60" dirty="0">
                <a:latin typeface="Arial"/>
                <a:cs typeface="Arial"/>
              </a:rPr>
              <a:t>refuse </a:t>
            </a:r>
            <a:r>
              <a:rPr sz="1600" spc="20" dirty="0">
                <a:latin typeface="Arial"/>
                <a:cs typeface="Arial"/>
              </a:rPr>
              <a:t>to </a:t>
            </a:r>
            <a:r>
              <a:rPr sz="1600" spc="-85" dirty="0">
                <a:latin typeface="Arial"/>
                <a:cs typeface="Arial"/>
              </a:rPr>
              <a:t>design </a:t>
            </a:r>
            <a:r>
              <a:rPr sz="1600" spc="-80" dirty="0">
                <a:latin typeface="Arial"/>
                <a:cs typeface="Arial"/>
              </a:rPr>
              <a:t>and </a:t>
            </a:r>
            <a:r>
              <a:rPr sz="1600" spc="-20" dirty="0">
                <a:latin typeface="Arial"/>
                <a:cs typeface="Arial"/>
              </a:rPr>
              <a:t>inform the </a:t>
            </a:r>
            <a:r>
              <a:rPr sz="1600" spc="-55" dirty="0">
                <a:latin typeface="Arial"/>
                <a:cs typeface="Arial"/>
              </a:rPr>
              <a:t>government </a:t>
            </a:r>
            <a:r>
              <a:rPr sz="1600" spc="-45" dirty="0">
                <a:latin typeface="Arial"/>
                <a:cs typeface="Arial"/>
              </a:rPr>
              <a:t>officials </a:t>
            </a:r>
            <a:r>
              <a:rPr sz="1600" spc="-40" dirty="0">
                <a:latin typeface="Arial"/>
                <a:cs typeface="Arial"/>
              </a:rPr>
              <a:t>about </a:t>
            </a:r>
            <a:r>
              <a:rPr sz="1600" spc="-20" dirty="0">
                <a:latin typeface="Arial"/>
                <a:cs typeface="Arial"/>
              </a:rPr>
              <a:t>the </a:t>
            </a:r>
            <a:r>
              <a:rPr sz="1600" spc="-40" dirty="0">
                <a:latin typeface="Arial"/>
                <a:cs typeface="Arial"/>
              </a:rPr>
              <a:t>client’s </a:t>
            </a:r>
            <a:r>
              <a:rPr sz="1600" spc="-30" dirty="0">
                <a:latin typeface="Arial"/>
                <a:cs typeface="Arial"/>
              </a:rPr>
              <a:t>intention?  </a:t>
            </a:r>
            <a:r>
              <a:rPr sz="1600" spc="-5" dirty="0">
                <a:latin typeface="Carlito"/>
                <a:cs typeface="Carlito"/>
              </a:rPr>
              <a:t>Should the designer refuse to </a:t>
            </a:r>
            <a:r>
              <a:rPr sz="1600" dirty="0">
                <a:latin typeface="Carlito"/>
                <a:cs typeface="Carlito"/>
              </a:rPr>
              <a:t>design </a:t>
            </a:r>
            <a:r>
              <a:rPr sz="1600" spc="-5" dirty="0">
                <a:latin typeface="Carlito"/>
                <a:cs typeface="Carlito"/>
              </a:rPr>
              <a:t>and inform the media, </a:t>
            </a:r>
            <a:r>
              <a:rPr sz="1600" spc="-10" dirty="0">
                <a:latin typeface="Carlito"/>
                <a:cs typeface="Carlito"/>
              </a:rPr>
              <a:t>or </a:t>
            </a:r>
            <a:r>
              <a:rPr sz="1600" spc="-5" dirty="0">
                <a:latin typeface="Carlito"/>
                <a:cs typeface="Carlito"/>
              </a:rPr>
              <a:t>write an </a:t>
            </a:r>
            <a:r>
              <a:rPr sz="1600" dirty="0">
                <a:latin typeface="Carlito"/>
                <a:cs typeface="Carlito"/>
              </a:rPr>
              <a:t>article </a:t>
            </a:r>
            <a:r>
              <a:rPr sz="1600" spc="-5" dirty="0">
                <a:latin typeface="Carlito"/>
                <a:cs typeface="Carlito"/>
              </a:rPr>
              <a:t>in the newspaper, about the  intention of the</a:t>
            </a:r>
            <a:r>
              <a:rPr sz="1600" spc="-10" dirty="0">
                <a:latin typeface="Carlito"/>
                <a:cs typeface="Carlito"/>
              </a:rPr>
              <a:t> </a:t>
            </a:r>
            <a:r>
              <a:rPr sz="1600" spc="-5" dirty="0">
                <a:latin typeface="Carlito"/>
                <a:cs typeface="Carlito"/>
              </a:rPr>
              <a:t>client?</a:t>
            </a:r>
            <a:endParaRPr sz="1600">
              <a:latin typeface="Carlito"/>
              <a:cs typeface="Carlito"/>
            </a:endParaRPr>
          </a:p>
          <a:p>
            <a:pPr marL="104139" marR="177800" indent="-6350">
              <a:lnSpc>
                <a:spcPct val="105000"/>
              </a:lnSpc>
              <a:spcBef>
                <a:spcPts val="50"/>
              </a:spcBef>
            </a:pPr>
            <a:r>
              <a:rPr sz="1600" spc="-5" dirty="0">
                <a:latin typeface="Carlito"/>
                <a:cs typeface="Carlito"/>
              </a:rPr>
              <a:t>As long as the design </a:t>
            </a:r>
            <a:r>
              <a:rPr sz="1600" dirty="0">
                <a:latin typeface="Carlito"/>
                <a:cs typeface="Carlito"/>
              </a:rPr>
              <a:t>is </a:t>
            </a:r>
            <a:r>
              <a:rPr sz="1600" spc="-5" dirty="0">
                <a:latin typeface="Carlito"/>
                <a:cs typeface="Carlito"/>
              </a:rPr>
              <a:t>structurally sound, is the designer responsible (morally, ethically, legally) for what  the client does with the </a:t>
            </a:r>
            <a:r>
              <a:rPr sz="1600" spc="-10" dirty="0">
                <a:latin typeface="Carlito"/>
                <a:cs typeface="Carlito"/>
              </a:rPr>
              <a:t>design?</a:t>
            </a:r>
            <a:endParaRPr sz="1600">
              <a:latin typeface="Carlito"/>
              <a:cs typeface="Carlito"/>
            </a:endParaRPr>
          </a:p>
          <a:p>
            <a:pPr marL="18415" marR="166370" indent="-6350">
              <a:lnSpc>
                <a:spcPct val="105200"/>
              </a:lnSpc>
              <a:spcBef>
                <a:spcPts val="55"/>
              </a:spcBef>
            </a:pPr>
            <a:r>
              <a:rPr sz="1600" b="1" spc="-5" dirty="0">
                <a:latin typeface="Carlito"/>
                <a:cs typeface="Carlito"/>
              </a:rPr>
              <a:t>Sample Case studies (ii) </a:t>
            </a:r>
            <a:r>
              <a:rPr sz="1600" spc="-5" dirty="0">
                <a:latin typeface="Carlito"/>
                <a:cs typeface="Carlito"/>
              </a:rPr>
              <a:t>A recently built simply </a:t>
            </a:r>
            <a:r>
              <a:rPr sz="1600" spc="-10" dirty="0">
                <a:latin typeface="Carlito"/>
                <a:cs typeface="Carlito"/>
              </a:rPr>
              <a:t>supported </a:t>
            </a:r>
            <a:r>
              <a:rPr sz="1600" spc="-5" dirty="0">
                <a:latin typeface="Carlito"/>
                <a:cs typeface="Carlito"/>
              </a:rPr>
              <a:t>RCC </a:t>
            </a:r>
            <a:r>
              <a:rPr sz="1600" spc="-10" dirty="0">
                <a:latin typeface="Carlito"/>
                <a:cs typeface="Carlito"/>
              </a:rPr>
              <a:t>roof </a:t>
            </a:r>
            <a:r>
              <a:rPr sz="1600" spc="-5" dirty="0">
                <a:latin typeface="Carlito"/>
                <a:cs typeface="Carlito"/>
              </a:rPr>
              <a:t>slab </a:t>
            </a:r>
            <a:r>
              <a:rPr sz="1600" dirty="0">
                <a:latin typeface="Carlito"/>
                <a:cs typeface="Carlito"/>
              </a:rPr>
              <a:t>of </a:t>
            </a:r>
            <a:r>
              <a:rPr sz="1600" spc="-5" dirty="0">
                <a:latin typeface="Carlito"/>
                <a:cs typeface="Carlito"/>
              </a:rPr>
              <a:t>a single </a:t>
            </a:r>
            <a:r>
              <a:rPr sz="1600" spc="-10" dirty="0">
                <a:latin typeface="Carlito"/>
                <a:cs typeface="Carlito"/>
              </a:rPr>
              <a:t>storied </a:t>
            </a:r>
            <a:r>
              <a:rPr sz="1600" spc="-5" dirty="0">
                <a:latin typeface="Carlito"/>
                <a:cs typeface="Carlito"/>
              </a:rPr>
              <a:t>poultry farm in  Chitwan, collapsed </a:t>
            </a:r>
            <a:r>
              <a:rPr sz="1600" dirty="0">
                <a:latin typeface="Carlito"/>
                <a:cs typeface="Carlito"/>
              </a:rPr>
              <a:t>and </a:t>
            </a:r>
            <a:r>
              <a:rPr sz="1600" spc="-5" dirty="0">
                <a:latin typeface="Carlito"/>
                <a:cs typeface="Carlito"/>
              </a:rPr>
              <a:t>killed all the chickens in the farm. The farm owner blamed the labor contractor </a:t>
            </a:r>
            <a:r>
              <a:rPr sz="1600" spc="-10" dirty="0">
                <a:latin typeface="Carlito"/>
                <a:cs typeface="Carlito"/>
              </a:rPr>
              <a:t>for  </a:t>
            </a:r>
            <a:r>
              <a:rPr sz="1600" spc="-5" dirty="0">
                <a:latin typeface="Carlito"/>
                <a:cs typeface="Carlito"/>
              </a:rPr>
              <a:t>the defective work. </a:t>
            </a:r>
            <a:r>
              <a:rPr sz="1600" spc="-10" dirty="0">
                <a:latin typeface="Carlito"/>
                <a:cs typeface="Carlito"/>
              </a:rPr>
              <a:t>The </a:t>
            </a:r>
            <a:r>
              <a:rPr sz="1600" spc="-5" dirty="0">
                <a:latin typeface="Carlito"/>
                <a:cs typeface="Carlito"/>
              </a:rPr>
              <a:t>contractor denied and accused the client for providing low quality and inadequate  amount of steel bars for the roof slab. </a:t>
            </a:r>
            <a:r>
              <a:rPr sz="1600" spc="-10" dirty="0">
                <a:latin typeface="Carlito"/>
                <a:cs typeface="Carlito"/>
              </a:rPr>
              <a:t>The </a:t>
            </a:r>
            <a:r>
              <a:rPr sz="1600" spc="-5" dirty="0">
                <a:latin typeface="Carlito"/>
                <a:cs typeface="Carlito"/>
              </a:rPr>
              <a:t>farm owner then </a:t>
            </a:r>
            <a:r>
              <a:rPr sz="1600" spc="5" dirty="0">
                <a:latin typeface="Carlito"/>
                <a:cs typeface="Carlito"/>
              </a:rPr>
              <a:t>asked </a:t>
            </a:r>
            <a:r>
              <a:rPr sz="1600" spc="-5" dirty="0">
                <a:latin typeface="Carlito"/>
                <a:cs typeface="Carlito"/>
              </a:rPr>
              <a:t>for compensation from </a:t>
            </a:r>
            <a:r>
              <a:rPr sz="1600" dirty="0">
                <a:latin typeface="Carlito"/>
                <a:cs typeface="Carlito"/>
              </a:rPr>
              <a:t>the </a:t>
            </a:r>
            <a:r>
              <a:rPr sz="1600" spc="-10" dirty="0">
                <a:latin typeface="Carlito"/>
                <a:cs typeface="Carlito"/>
              </a:rPr>
              <a:t>steel </a:t>
            </a:r>
            <a:r>
              <a:rPr sz="1600" spc="-5" dirty="0">
                <a:latin typeface="Carlito"/>
                <a:cs typeface="Carlito"/>
              </a:rPr>
              <a:t>bar  supplier </a:t>
            </a:r>
            <a:r>
              <a:rPr sz="1600" spc="-10" dirty="0">
                <a:latin typeface="Carlito"/>
                <a:cs typeface="Carlito"/>
              </a:rPr>
              <a:t>(for </a:t>
            </a:r>
            <a:r>
              <a:rPr sz="1600" spc="-5" dirty="0">
                <a:latin typeface="Carlito"/>
                <a:cs typeface="Carlito"/>
              </a:rPr>
              <a:t>inferior quality </a:t>
            </a:r>
            <a:r>
              <a:rPr sz="1600" spc="-10" dirty="0">
                <a:latin typeface="Carlito"/>
                <a:cs typeface="Carlito"/>
              </a:rPr>
              <a:t>bars) </a:t>
            </a:r>
            <a:r>
              <a:rPr sz="1600" dirty="0">
                <a:latin typeface="Carlito"/>
                <a:cs typeface="Carlito"/>
              </a:rPr>
              <a:t>and </a:t>
            </a:r>
            <a:r>
              <a:rPr sz="1600" spc="-5" dirty="0">
                <a:latin typeface="Carlito"/>
                <a:cs typeface="Carlito"/>
              </a:rPr>
              <a:t>the consultant (for improper supervision </a:t>
            </a:r>
            <a:r>
              <a:rPr sz="1600" spc="-10" dirty="0">
                <a:latin typeface="Carlito"/>
                <a:cs typeface="Carlito"/>
              </a:rPr>
              <a:t>during </a:t>
            </a:r>
            <a:r>
              <a:rPr sz="1600" spc="-5" dirty="0">
                <a:latin typeface="Carlito"/>
                <a:cs typeface="Carlito"/>
              </a:rPr>
              <a:t>construction).</a:t>
            </a:r>
            <a:r>
              <a:rPr sz="1600" spc="110" dirty="0">
                <a:latin typeface="Carlito"/>
                <a:cs typeface="Carlito"/>
              </a:rPr>
              <a:t> </a:t>
            </a:r>
            <a:r>
              <a:rPr sz="1600" spc="-10" dirty="0">
                <a:latin typeface="Carlito"/>
                <a:cs typeface="Carlito"/>
              </a:rPr>
              <a:t>The</a:t>
            </a:r>
            <a:endParaRPr sz="1600">
              <a:latin typeface="Carlito"/>
              <a:cs typeface="Carli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6266" y="703833"/>
            <a:ext cx="3867785" cy="696595"/>
          </a:xfrm>
          <a:prstGeom prst="rect">
            <a:avLst/>
          </a:prstGeom>
        </p:spPr>
        <p:txBody>
          <a:bodyPr vert="horz" wrap="square" lIns="0" tIns="13335" rIns="0" bIns="0" rtlCol="0">
            <a:spAutoFit/>
          </a:bodyPr>
          <a:lstStyle/>
          <a:p>
            <a:pPr marL="12700">
              <a:lnSpc>
                <a:spcPct val="100000"/>
              </a:lnSpc>
              <a:spcBef>
                <a:spcPts val="105"/>
              </a:spcBef>
            </a:pPr>
            <a:r>
              <a:rPr sz="4400" spc="-5" dirty="0"/>
              <a:t>Electrical</a:t>
            </a:r>
            <a:r>
              <a:rPr sz="4400" spc="-70" dirty="0"/>
              <a:t> </a:t>
            </a:r>
            <a:r>
              <a:rPr sz="4400" spc="-5" dirty="0"/>
              <a:t>Vehicle</a:t>
            </a:r>
            <a:endParaRPr sz="4400"/>
          </a:p>
        </p:txBody>
      </p:sp>
      <p:sp>
        <p:nvSpPr>
          <p:cNvPr id="3" name="object 3"/>
          <p:cNvSpPr txBox="1"/>
          <p:nvPr/>
        </p:nvSpPr>
        <p:spPr>
          <a:xfrm>
            <a:off x="231140" y="1406931"/>
            <a:ext cx="8337550" cy="4220845"/>
          </a:xfrm>
          <a:prstGeom prst="rect">
            <a:avLst/>
          </a:prstGeom>
        </p:spPr>
        <p:txBody>
          <a:bodyPr vert="horz" wrap="square" lIns="0" tIns="53975" rIns="0" bIns="0" rtlCol="0">
            <a:spAutoFit/>
          </a:bodyPr>
          <a:lstStyle/>
          <a:p>
            <a:pPr marL="469900" indent="-457200">
              <a:lnSpc>
                <a:spcPct val="100000"/>
              </a:lnSpc>
              <a:spcBef>
                <a:spcPts val="425"/>
              </a:spcBef>
              <a:buFont typeface="Arial"/>
              <a:buChar char="•"/>
              <a:tabLst>
                <a:tab pos="469265" algn="l"/>
                <a:tab pos="469900" algn="l"/>
              </a:tabLst>
            </a:pPr>
            <a:r>
              <a:rPr sz="2800" spc="-10" dirty="0">
                <a:latin typeface="Carlito"/>
                <a:cs typeface="Carlito"/>
              </a:rPr>
              <a:t>First </a:t>
            </a:r>
            <a:r>
              <a:rPr sz="2800" spc="-5" dirty="0">
                <a:latin typeface="Carlito"/>
                <a:cs typeface="Carlito"/>
              </a:rPr>
              <a:t>electrical vehicle: 1937 Robert</a:t>
            </a:r>
            <a:r>
              <a:rPr sz="2800" spc="70" dirty="0">
                <a:latin typeface="Carlito"/>
                <a:cs typeface="Carlito"/>
              </a:rPr>
              <a:t> </a:t>
            </a:r>
            <a:r>
              <a:rPr sz="2800" spc="-10" dirty="0">
                <a:latin typeface="Carlito"/>
                <a:cs typeface="Carlito"/>
              </a:rPr>
              <a:t>Davidson</a:t>
            </a:r>
            <a:endParaRPr sz="2800">
              <a:latin typeface="Carlito"/>
              <a:cs typeface="Carlito"/>
            </a:endParaRPr>
          </a:p>
          <a:p>
            <a:pPr marL="469900" indent="-457200">
              <a:lnSpc>
                <a:spcPct val="100000"/>
              </a:lnSpc>
              <a:spcBef>
                <a:spcPts val="330"/>
              </a:spcBef>
              <a:buFont typeface="Arial"/>
              <a:buChar char="•"/>
              <a:tabLst>
                <a:tab pos="469265" algn="l"/>
                <a:tab pos="469900" algn="l"/>
              </a:tabLst>
            </a:pPr>
            <a:r>
              <a:rPr sz="2800" spc="-5" dirty="0">
                <a:latin typeface="Carlito"/>
                <a:cs typeface="Carlito"/>
              </a:rPr>
              <a:t>In 1912: 38% </a:t>
            </a:r>
            <a:r>
              <a:rPr sz="2800" dirty="0">
                <a:latin typeface="Carlito"/>
                <a:cs typeface="Carlito"/>
              </a:rPr>
              <a:t>of </a:t>
            </a:r>
            <a:r>
              <a:rPr sz="2800" spc="-5" dirty="0">
                <a:latin typeface="Carlito"/>
                <a:cs typeface="Carlito"/>
              </a:rPr>
              <a:t>vehicles in </a:t>
            </a:r>
            <a:r>
              <a:rPr sz="2800" dirty="0">
                <a:latin typeface="Carlito"/>
                <a:cs typeface="Carlito"/>
              </a:rPr>
              <a:t>US </a:t>
            </a:r>
            <a:r>
              <a:rPr sz="2800" spc="-5" dirty="0">
                <a:latin typeface="Carlito"/>
                <a:cs typeface="Carlito"/>
              </a:rPr>
              <a:t>were</a:t>
            </a:r>
            <a:r>
              <a:rPr sz="2800" spc="20" dirty="0">
                <a:latin typeface="Carlito"/>
                <a:cs typeface="Carlito"/>
              </a:rPr>
              <a:t> </a:t>
            </a:r>
            <a:r>
              <a:rPr sz="2800" spc="-5" dirty="0">
                <a:latin typeface="Carlito"/>
                <a:cs typeface="Carlito"/>
              </a:rPr>
              <a:t>electrical</a:t>
            </a:r>
            <a:endParaRPr sz="2800">
              <a:latin typeface="Carlito"/>
              <a:cs typeface="Carlito"/>
            </a:endParaRPr>
          </a:p>
          <a:p>
            <a:pPr marL="469900" marR="550545" indent="-457200">
              <a:lnSpc>
                <a:spcPct val="105400"/>
              </a:lnSpc>
              <a:spcBef>
                <a:spcPts val="130"/>
              </a:spcBef>
              <a:buFont typeface="Arial"/>
              <a:buChar char="•"/>
              <a:tabLst>
                <a:tab pos="469265" algn="l"/>
                <a:tab pos="469900" algn="l"/>
              </a:tabLst>
            </a:pPr>
            <a:r>
              <a:rPr sz="2800" spc="-5" dirty="0">
                <a:latin typeface="Carlito"/>
                <a:cs typeface="Carlito"/>
              </a:rPr>
              <a:t>Volvo: No gasoline based vehicle </a:t>
            </a:r>
            <a:r>
              <a:rPr sz="2800" spc="-10" dirty="0">
                <a:latin typeface="Carlito"/>
                <a:cs typeface="Carlito"/>
              </a:rPr>
              <a:t>(GBV) production  from</a:t>
            </a:r>
            <a:endParaRPr sz="2800">
              <a:latin typeface="Carlito"/>
              <a:cs typeface="Carlito"/>
            </a:endParaRPr>
          </a:p>
          <a:p>
            <a:pPr marL="469900">
              <a:lnSpc>
                <a:spcPct val="100000"/>
              </a:lnSpc>
              <a:spcBef>
                <a:spcPts val="445"/>
              </a:spcBef>
            </a:pPr>
            <a:r>
              <a:rPr sz="2800" spc="-10" dirty="0">
                <a:latin typeface="Carlito"/>
                <a:cs typeface="Carlito"/>
              </a:rPr>
              <a:t>2019 </a:t>
            </a:r>
            <a:r>
              <a:rPr sz="2000" dirty="0">
                <a:latin typeface="Carlito"/>
                <a:cs typeface="Carlito"/>
              </a:rPr>
              <a:t>(only </a:t>
            </a:r>
            <a:r>
              <a:rPr sz="2000" spc="-5" dirty="0">
                <a:latin typeface="Carlito"/>
                <a:cs typeface="Carlito"/>
              </a:rPr>
              <a:t>two </a:t>
            </a:r>
            <a:r>
              <a:rPr sz="2000" dirty="0">
                <a:latin typeface="Carlito"/>
                <a:cs typeface="Carlito"/>
              </a:rPr>
              <a:t>years </a:t>
            </a:r>
            <a:r>
              <a:rPr sz="2000" spc="-5" dirty="0">
                <a:latin typeface="Carlito"/>
                <a:cs typeface="Carlito"/>
              </a:rPr>
              <a:t>from</a:t>
            </a:r>
            <a:r>
              <a:rPr sz="2000" spc="-190" dirty="0">
                <a:latin typeface="Carlito"/>
                <a:cs typeface="Carlito"/>
              </a:rPr>
              <a:t> </a:t>
            </a:r>
            <a:r>
              <a:rPr sz="2000" spc="-5" dirty="0">
                <a:latin typeface="Carlito"/>
                <a:cs typeface="Carlito"/>
              </a:rPr>
              <a:t>now)</a:t>
            </a:r>
            <a:endParaRPr sz="2000">
              <a:latin typeface="Carlito"/>
              <a:cs typeface="Carlito"/>
            </a:endParaRPr>
          </a:p>
          <a:p>
            <a:pPr marL="469900" indent="-457200">
              <a:lnSpc>
                <a:spcPct val="100000"/>
              </a:lnSpc>
              <a:spcBef>
                <a:spcPts val="240"/>
              </a:spcBef>
              <a:buFont typeface="Arial"/>
              <a:buChar char="•"/>
              <a:tabLst>
                <a:tab pos="469265" algn="l"/>
                <a:tab pos="469900" algn="l"/>
              </a:tabLst>
            </a:pPr>
            <a:r>
              <a:rPr sz="2800" spc="-10" dirty="0">
                <a:latin typeface="Carlito"/>
                <a:cs typeface="Carlito"/>
              </a:rPr>
              <a:t>France: </a:t>
            </a:r>
            <a:r>
              <a:rPr sz="2800" dirty="0">
                <a:latin typeface="Carlito"/>
                <a:cs typeface="Carlito"/>
              </a:rPr>
              <a:t>Ban </a:t>
            </a:r>
            <a:r>
              <a:rPr sz="2800" spc="-5" dirty="0">
                <a:latin typeface="Carlito"/>
                <a:cs typeface="Carlito"/>
              </a:rPr>
              <a:t>on use </a:t>
            </a:r>
            <a:r>
              <a:rPr sz="2800" dirty="0">
                <a:latin typeface="Carlito"/>
                <a:cs typeface="Carlito"/>
              </a:rPr>
              <a:t>of </a:t>
            </a:r>
            <a:r>
              <a:rPr sz="2800" spc="-5" dirty="0">
                <a:latin typeface="Carlito"/>
                <a:cs typeface="Carlito"/>
              </a:rPr>
              <a:t>GBV from 2040</a:t>
            </a:r>
            <a:endParaRPr sz="2800">
              <a:latin typeface="Carlito"/>
              <a:cs typeface="Carlito"/>
            </a:endParaRPr>
          </a:p>
          <a:p>
            <a:pPr marL="469900" indent="-457200">
              <a:lnSpc>
                <a:spcPct val="100000"/>
              </a:lnSpc>
              <a:spcBef>
                <a:spcPts val="325"/>
              </a:spcBef>
              <a:buFont typeface="Arial"/>
              <a:buChar char="•"/>
              <a:tabLst>
                <a:tab pos="469265" algn="l"/>
                <a:tab pos="469900" algn="l"/>
              </a:tabLst>
            </a:pPr>
            <a:r>
              <a:rPr sz="2800" spc="-5" dirty="0">
                <a:latin typeface="Carlito"/>
                <a:cs typeface="Carlito"/>
              </a:rPr>
              <a:t>Germany: Ban on trade of GBV</a:t>
            </a:r>
            <a:r>
              <a:rPr sz="2800" spc="15" dirty="0">
                <a:latin typeface="Carlito"/>
                <a:cs typeface="Carlito"/>
              </a:rPr>
              <a:t> </a:t>
            </a:r>
            <a:r>
              <a:rPr sz="2800" spc="-5" dirty="0">
                <a:latin typeface="Carlito"/>
                <a:cs typeface="Carlito"/>
              </a:rPr>
              <a:t>2030</a:t>
            </a:r>
            <a:endParaRPr sz="2800">
              <a:latin typeface="Carlito"/>
              <a:cs typeface="Carlito"/>
            </a:endParaRPr>
          </a:p>
          <a:p>
            <a:pPr marL="469900" indent="-457200">
              <a:lnSpc>
                <a:spcPct val="100000"/>
              </a:lnSpc>
              <a:spcBef>
                <a:spcPts val="315"/>
              </a:spcBef>
              <a:buFont typeface="Arial"/>
              <a:buChar char="•"/>
              <a:tabLst>
                <a:tab pos="469265" algn="l"/>
                <a:tab pos="469900" algn="l"/>
                <a:tab pos="3801110" algn="l"/>
              </a:tabLst>
            </a:pPr>
            <a:r>
              <a:rPr sz="2800" spc="-5" dirty="0">
                <a:latin typeface="Carlito"/>
                <a:cs typeface="Carlito"/>
              </a:rPr>
              <a:t>Netherlands,</a:t>
            </a:r>
            <a:r>
              <a:rPr sz="2800" spc="20" dirty="0">
                <a:latin typeface="Carlito"/>
                <a:cs typeface="Carlito"/>
              </a:rPr>
              <a:t> </a:t>
            </a:r>
            <a:r>
              <a:rPr sz="2800" spc="-5" dirty="0">
                <a:latin typeface="Carlito"/>
                <a:cs typeface="Carlito"/>
              </a:rPr>
              <a:t>Norway:	Ban on trade of </a:t>
            </a:r>
            <a:r>
              <a:rPr sz="2800" dirty="0">
                <a:latin typeface="Carlito"/>
                <a:cs typeface="Carlito"/>
              </a:rPr>
              <a:t>GBV </a:t>
            </a:r>
            <a:r>
              <a:rPr sz="2800" spc="-10" dirty="0">
                <a:latin typeface="Carlito"/>
                <a:cs typeface="Carlito"/>
              </a:rPr>
              <a:t>from</a:t>
            </a:r>
            <a:r>
              <a:rPr sz="2800" spc="-45" dirty="0">
                <a:latin typeface="Carlito"/>
                <a:cs typeface="Carlito"/>
              </a:rPr>
              <a:t> </a:t>
            </a:r>
            <a:r>
              <a:rPr sz="2800" dirty="0">
                <a:latin typeface="Carlito"/>
                <a:cs typeface="Carlito"/>
              </a:rPr>
              <a:t>2025</a:t>
            </a:r>
            <a:endParaRPr sz="2800">
              <a:latin typeface="Carlito"/>
              <a:cs typeface="Carlito"/>
            </a:endParaRPr>
          </a:p>
          <a:p>
            <a:pPr marL="469900" indent="-457200">
              <a:lnSpc>
                <a:spcPct val="100000"/>
              </a:lnSpc>
              <a:spcBef>
                <a:spcPts val="325"/>
              </a:spcBef>
              <a:buFont typeface="Arial"/>
              <a:buChar char="•"/>
              <a:tabLst>
                <a:tab pos="469265" algn="l"/>
                <a:tab pos="469900" algn="l"/>
              </a:tabLst>
            </a:pPr>
            <a:r>
              <a:rPr sz="2800" spc="-5" dirty="0">
                <a:latin typeface="Carlito"/>
                <a:cs typeface="Carlito"/>
              </a:rPr>
              <a:t>India expected to </a:t>
            </a:r>
            <a:r>
              <a:rPr sz="2800" spc="-10" dirty="0">
                <a:latin typeface="Carlito"/>
                <a:cs typeface="Carlito"/>
              </a:rPr>
              <a:t>follow</a:t>
            </a:r>
            <a:r>
              <a:rPr sz="2800" spc="15" dirty="0">
                <a:latin typeface="Carlito"/>
                <a:cs typeface="Carlito"/>
              </a:rPr>
              <a:t> </a:t>
            </a:r>
            <a:r>
              <a:rPr sz="2800" spc="-10" dirty="0">
                <a:latin typeface="Carlito"/>
                <a:cs typeface="Carlito"/>
              </a:rPr>
              <a:t>suit.</a:t>
            </a:r>
            <a:endParaRPr sz="2800">
              <a:latin typeface="Carlito"/>
              <a:cs typeface="Carlito"/>
            </a:endParaRP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9596" y="706272"/>
            <a:ext cx="8964930" cy="5205095"/>
          </a:xfrm>
          <a:prstGeom prst="rect">
            <a:avLst/>
          </a:prstGeom>
        </p:spPr>
        <p:txBody>
          <a:bodyPr vert="horz" wrap="square" lIns="0" tIns="13335" rIns="0" bIns="0" rtlCol="0">
            <a:spAutoFit/>
          </a:bodyPr>
          <a:lstStyle/>
          <a:p>
            <a:pPr marL="18415" marR="5080">
              <a:lnSpc>
                <a:spcPct val="105200"/>
              </a:lnSpc>
              <a:spcBef>
                <a:spcPts val="105"/>
              </a:spcBef>
            </a:pPr>
            <a:r>
              <a:rPr sz="1600" spc="-5" dirty="0">
                <a:latin typeface="Carlito"/>
                <a:cs typeface="Carlito"/>
              </a:rPr>
              <a:t>bar supplier defended </a:t>
            </a:r>
            <a:r>
              <a:rPr sz="1600" spc="-10" dirty="0">
                <a:latin typeface="Carlito"/>
                <a:cs typeface="Carlito"/>
              </a:rPr>
              <a:t>herself </a:t>
            </a:r>
            <a:r>
              <a:rPr sz="1600" spc="-5" dirty="0">
                <a:latin typeface="Carlito"/>
                <a:cs typeface="Carlito"/>
              </a:rPr>
              <a:t>by saying that the farm owner bought the cheapest bar from </a:t>
            </a:r>
            <a:r>
              <a:rPr sz="1600" spc="-10" dirty="0">
                <a:latin typeface="Carlito"/>
                <a:cs typeface="Carlito"/>
              </a:rPr>
              <a:t>her </a:t>
            </a:r>
            <a:r>
              <a:rPr sz="1600" spc="-5" dirty="0">
                <a:latin typeface="Carlito"/>
                <a:cs typeface="Carlito"/>
              </a:rPr>
              <a:t>which has </a:t>
            </a:r>
            <a:r>
              <a:rPr sz="1600" spc="-10" dirty="0">
                <a:latin typeface="Carlito"/>
                <a:cs typeface="Carlito"/>
              </a:rPr>
              <a:t>no  </a:t>
            </a:r>
            <a:r>
              <a:rPr sz="1600" spc="-5" dirty="0">
                <a:latin typeface="Carlito"/>
                <a:cs typeface="Carlito"/>
              </a:rPr>
              <a:t>guarantee. </a:t>
            </a:r>
            <a:r>
              <a:rPr sz="1600" spc="-10" dirty="0">
                <a:latin typeface="Carlito"/>
                <a:cs typeface="Carlito"/>
              </a:rPr>
              <a:t>The </a:t>
            </a:r>
            <a:r>
              <a:rPr sz="1600" spc="-5" dirty="0">
                <a:latin typeface="Carlito"/>
                <a:cs typeface="Carlito"/>
              </a:rPr>
              <a:t>consultant reported that the cause of the roof collapse is the </a:t>
            </a:r>
            <a:r>
              <a:rPr sz="1600" spc="-10" dirty="0">
                <a:latin typeface="Carlito"/>
                <a:cs typeface="Carlito"/>
              </a:rPr>
              <a:t>use </a:t>
            </a:r>
            <a:r>
              <a:rPr sz="1600" spc="-5" dirty="0">
                <a:latin typeface="Carlito"/>
                <a:cs typeface="Carlito"/>
              </a:rPr>
              <a:t>of very dirty water in  mixing the concrete, which was provided by the farm owner and </a:t>
            </a:r>
            <a:r>
              <a:rPr sz="1600" spc="-10" dirty="0">
                <a:latin typeface="Carlito"/>
                <a:cs typeface="Carlito"/>
              </a:rPr>
              <a:t>used </a:t>
            </a:r>
            <a:r>
              <a:rPr sz="1600" dirty="0">
                <a:latin typeface="Carlito"/>
                <a:cs typeface="Carlito"/>
              </a:rPr>
              <a:t>by </a:t>
            </a:r>
            <a:r>
              <a:rPr sz="1600" spc="-5" dirty="0">
                <a:latin typeface="Carlito"/>
                <a:cs typeface="Carlito"/>
              </a:rPr>
              <a:t>the contractor despite </a:t>
            </a:r>
            <a:r>
              <a:rPr sz="1600" spc="-10" dirty="0">
                <a:latin typeface="Carlito"/>
                <a:cs typeface="Carlito"/>
              </a:rPr>
              <a:t>objections  </a:t>
            </a:r>
            <a:r>
              <a:rPr sz="1600" spc="-15" dirty="0">
                <a:latin typeface="Arial"/>
                <a:cs typeface="Arial"/>
              </a:rPr>
              <a:t>from </a:t>
            </a:r>
            <a:r>
              <a:rPr sz="1600" spc="-25" dirty="0">
                <a:latin typeface="Arial"/>
                <a:cs typeface="Arial"/>
              </a:rPr>
              <a:t>the </a:t>
            </a:r>
            <a:r>
              <a:rPr sz="1600" spc="-50" dirty="0">
                <a:latin typeface="Arial"/>
                <a:cs typeface="Arial"/>
              </a:rPr>
              <a:t>consultant’s site</a:t>
            </a:r>
            <a:r>
              <a:rPr sz="1600" spc="-250" dirty="0">
                <a:latin typeface="Arial"/>
                <a:cs typeface="Arial"/>
              </a:rPr>
              <a:t> </a:t>
            </a:r>
            <a:r>
              <a:rPr sz="1600" spc="-65" dirty="0">
                <a:latin typeface="Arial"/>
                <a:cs typeface="Arial"/>
              </a:rPr>
              <a:t>supervisor.</a:t>
            </a:r>
            <a:endParaRPr sz="1600">
              <a:latin typeface="Arial"/>
              <a:cs typeface="Arial"/>
            </a:endParaRPr>
          </a:p>
          <a:p>
            <a:pPr>
              <a:lnSpc>
                <a:spcPct val="100000"/>
              </a:lnSpc>
            </a:pPr>
            <a:endParaRPr sz="1800">
              <a:latin typeface="Arial"/>
              <a:cs typeface="Arial"/>
            </a:endParaRPr>
          </a:p>
          <a:p>
            <a:pPr marL="18415" marR="375285" indent="-6350">
              <a:lnSpc>
                <a:spcPct val="105000"/>
              </a:lnSpc>
            </a:pPr>
            <a:r>
              <a:rPr sz="1600" spc="-5" dirty="0">
                <a:latin typeface="Carlito"/>
                <a:cs typeface="Carlito"/>
              </a:rPr>
              <a:t>Analyze the situation carefully and decide which party (client, contractor, and consultant) is more  responsible or </a:t>
            </a:r>
            <a:r>
              <a:rPr sz="1600" dirty="0">
                <a:latin typeface="Carlito"/>
                <a:cs typeface="Carlito"/>
              </a:rPr>
              <a:t>less </a:t>
            </a:r>
            <a:r>
              <a:rPr sz="1600" spc="-5" dirty="0">
                <a:latin typeface="Carlito"/>
                <a:cs typeface="Carlito"/>
              </a:rPr>
              <a:t>responsible for </a:t>
            </a:r>
            <a:r>
              <a:rPr sz="1600" dirty="0">
                <a:latin typeface="Carlito"/>
                <a:cs typeface="Carlito"/>
              </a:rPr>
              <a:t>the </a:t>
            </a:r>
            <a:r>
              <a:rPr sz="1600" spc="-5" dirty="0">
                <a:latin typeface="Carlito"/>
                <a:cs typeface="Carlito"/>
              </a:rPr>
              <a:t>roof collapse. Explain your </a:t>
            </a:r>
            <a:r>
              <a:rPr sz="1600" spc="-10" dirty="0">
                <a:latin typeface="Carlito"/>
                <a:cs typeface="Carlito"/>
              </a:rPr>
              <a:t>decision </a:t>
            </a:r>
            <a:r>
              <a:rPr sz="1600" spc="-5" dirty="0">
                <a:latin typeface="Carlito"/>
                <a:cs typeface="Carlito"/>
              </a:rPr>
              <a:t>with reference to the </a:t>
            </a:r>
            <a:r>
              <a:rPr sz="1600" spc="-10" dirty="0">
                <a:latin typeface="Carlito"/>
                <a:cs typeface="Carlito"/>
              </a:rPr>
              <a:t>Code of  </a:t>
            </a:r>
            <a:r>
              <a:rPr sz="1600" spc="-5" dirty="0">
                <a:latin typeface="Carlito"/>
                <a:cs typeface="Carlito"/>
              </a:rPr>
              <a:t>Conduct of NEC </a:t>
            </a:r>
            <a:r>
              <a:rPr sz="1600" dirty="0">
                <a:latin typeface="Carlito"/>
                <a:cs typeface="Carlito"/>
              </a:rPr>
              <a:t>and </a:t>
            </a:r>
            <a:r>
              <a:rPr sz="1600" spc="-10" dirty="0">
                <a:latin typeface="Carlito"/>
                <a:cs typeface="Carlito"/>
              </a:rPr>
              <a:t>FCAN.</a:t>
            </a:r>
            <a:endParaRPr sz="1600">
              <a:latin typeface="Carlito"/>
              <a:cs typeface="Carlito"/>
            </a:endParaRPr>
          </a:p>
          <a:p>
            <a:pPr>
              <a:lnSpc>
                <a:spcPct val="100000"/>
              </a:lnSpc>
              <a:spcBef>
                <a:spcPts val="45"/>
              </a:spcBef>
            </a:pPr>
            <a:endParaRPr sz="1900">
              <a:latin typeface="Carlito"/>
              <a:cs typeface="Carlito"/>
            </a:endParaRPr>
          </a:p>
          <a:p>
            <a:pPr marL="12700">
              <a:lnSpc>
                <a:spcPct val="100000"/>
              </a:lnSpc>
            </a:pPr>
            <a:r>
              <a:rPr sz="1600" spc="-5" dirty="0">
                <a:latin typeface="Carlito"/>
                <a:cs typeface="Carlito"/>
              </a:rPr>
              <a:t>Things to notice </a:t>
            </a:r>
            <a:r>
              <a:rPr sz="1600" spc="-10" dirty="0">
                <a:latin typeface="Carlito"/>
                <a:cs typeface="Carlito"/>
              </a:rPr>
              <a:t>before </a:t>
            </a:r>
            <a:r>
              <a:rPr sz="1600" dirty="0">
                <a:latin typeface="Carlito"/>
                <a:cs typeface="Carlito"/>
              </a:rPr>
              <a:t>assigning </a:t>
            </a:r>
            <a:r>
              <a:rPr sz="1600" spc="-10" dirty="0">
                <a:latin typeface="Carlito"/>
                <a:cs typeface="Carlito"/>
              </a:rPr>
              <a:t>degree </a:t>
            </a:r>
            <a:r>
              <a:rPr sz="1600" spc="-5" dirty="0">
                <a:latin typeface="Carlito"/>
                <a:cs typeface="Carlito"/>
              </a:rPr>
              <a:t>of</a:t>
            </a:r>
            <a:r>
              <a:rPr sz="1600" spc="10" dirty="0">
                <a:latin typeface="Carlito"/>
                <a:cs typeface="Carlito"/>
              </a:rPr>
              <a:t> </a:t>
            </a:r>
            <a:r>
              <a:rPr sz="1600" spc="-5" dirty="0">
                <a:latin typeface="Carlito"/>
                <a:cs typeface="Carlito"/>
              </a:rPr>
              <a:t>responsibility:</a:t>
            </a:r>
            <a:endParaRPr sz="1600">
              <a:latin typeface="Carlito"/>
              <a:cs typeface="Carlito"/>
            </a:endParaRPr>
          </a:p>
          <a:p>
            <a:pPr marL="18415" marR="256540" indent="-6350">
              <a:lnSpc>
                <a:spcPct val="105000"/>
              </a:lnSpc>
              <a:spcBef>
                <a:spcPts val="60"/>
              </a:spcBef>
            </a:pPr>
            <a:r>
              <a:rPr sz="1600" b="1" spc="-10" dirty="0">
                <a:solidFill>
                  <a:srgbClr val="C00000"/>
                </a:solidFill>
                <a:latin typeface="Carlito"/>
                <a:cs typeface="Carlito"/>
              </a:rPr>
              <a:t>Client</a:t>
            </a:r>
            <a:r>
              <a:rPr sz="1600" spc="-10" dirty="0">
                <a:latin typeface="Carlito"/>
                <a:cs typeface="Carlito"/>
              </a:rPr>
              <a:t>: </a:t>
            </a:r>
            <a:r>
              <a:rPr sz="1600" dirty="0">
                <a:latin typeface="Carlito"/>
                <a:cs typeface="Carlito"/>
              </a:rPr>
              <a:t>(a) </a:t>
            </a:r>
            <a:r>
              <a:rPr sz="1600" spc="-10" dirty="0">
                <a:latin typeface="Carlito"/>
                <a:cs typeface="Carlito"/>
              </a:rPr>
              <a:t>Did </a:t>
            </a:r>
            <a:r>
              <a:rPr sz="1600" spc="-5" dirty="0">
                <a:latin typeface="Carlito"/>
                <a:cs typeface="Carlito"/>
              </a:rPr>
              <a:t>only labor contract with the contractor, supplied materials on </a:t>
            </a:r>
            <a:r>
              <a:rPr sz="1600" spc="-10" dirty="0">
                <a:latin typeface="Carlito"/>
                <a:cs typeface="Carlito"/>
              </a:rPr>
              <a:t>her </a:t>
            </a:r>
            <a:r>
              <a:rPr sz="1600" spc="-5" dirty="0">
                <a:latin typeface="Carlito"/>
                <a:cs typeface="Carlito"/>
              </a:rPr>
              <a:t>own, (b) Supplied low  quality </a:t>
            </a:r>
            <a:r>
              <a:rPr sz="1600" spc="-10" dirty="0">
                <a:latin typeface="Carlito"/>
                <a:cs typeface="Carlito"/>
              </a:rPr>
              <a:t>steel </a:t>
            </a:r>
            <a:r>
              <a:rPr sz="1600" spc="-5" dirty="0">
                <a:latin typeface="Carlito"/>
                <a:cs typeface="Carlito"/>
              </a:rPr>
              <a:t>bars (thinks </a:t>
            </a:r>
            <a:r>
              <a:rPr sz="1600" dirty="0">
                <a:latin typeface="Carlito"/>
                <a:cs typeface="Carlito"/>
              </a:rPr>
              <a:t>all </a:t>
            </a:r>
            <a:r>
              <a:rPr sz="1600" spc="-10" dirty="0">
                <a:latin typeface="Carlito"/>
                <a:cs typeface="Carlito"/>
              </a:rPr>
              <a:t>steel </a:t>
            </a:r>
            <a:r>
              <a:rPr sz="1600" spc="-5" dirty="0">
                <a:latin typeface="Carlito"/>
                <a:cs typeface="Carlito"/>
              </a:rPr>
              <a:t>bars are same), (c) Supplied inadequate quantity of steel bars (shows </a:t>
            </a:r>
            <a:r>
              <a:rPr sz="1600" dirty="0">
                <a:latin typeface="Carlito"/>
                <a:cs typeface="Carlito"/>
              </a:rPr>
              <a:t>no  </a:t>
            </a:r>
            <a:r>
              <a:rPr sz="1600" spc="-5" dirty="0">
                <a:latin typeface="Carlito"/>
                <a:cs typeface="Carlito"/>
              </a:rPr>
              <a:t>faith </a:t>
            </a:r>
            <a:r>
              <a:rPr sz="1600" dirty="0">
                <a:latin typeface="Carlito"/>
                <a:cs typeface="Carlito"/>
              </a:rPr>
              <a:t>in </a:t>
            </a:r>
            <a:r>
              <a:rPr sz="1600" spc="-5" dirty="0">
                <a:latin typeface="Carlito"/>
                <a:cs typeface="Carlito"/>
              </a:rPr>
              <a:t>design details), (d) Supplied dirty water </a:t>
            </a:r>
            <a:r>
              <a:rPr sz="1600" dirty="0">
                <a:latin typeface="Carlito"/>
                <a:cs typeface="Carlito"/>
              </a:rPr>
              <a:t>for </a:t>
            </a:r>
            <a:r>
              <a:rPr sz="1600" spc="-5" dirty="0">
                <a:latin typeface="Carlito"/>
                <a:cs typeface="Carlito"/>
              </a:rPr>
              <a:t>concrete mixing, despite </a:t>
            </a:r>
            <a:r>
              <a:rPr sz="1600" spc="-10" dirty="0">
                <a:latin typeface="Carlito"/>
                <a:cs typeface="Carlito"/>
              </a:rPr>
              <a:t>objections </a:t>
            </a:r>
            <a:r>
              <a:rPr sz="1600" spc="-5" dirty="0">
                <a:latin typeface="Carlito"/>
                <a:cs typeface="Carlito"/>
              </a:rPr>
              <a:t>from consultant  (thinks water quality unrelated to concrete</a:t>
            </a:r>
            <a:r>
              <a:rPr sz="1600" spc="10" dirty="0">
                <a:latin typeface="Carlito"/>
                <a:cs typeface="Carlito"/>
              </a:rPr>
              <a:t> </a:t>
            </a:r>
            <a:r>
              <a:rPr sz="1600" spc="-5" dirty="0">
                <a:latin typeface="Carlito"/>
                <a:cs typeface="Carlito"/>
              </a:rPr>
              <a:t>quality)</a:t>
            </a:r>
            <a:endParaRPr sz="1600">
              <a:latin typeface="Carlito"/>
              <a:cs typeface="Carlito"/>
            </a:endParaRPr>
          </a:p>
          <a:p>
            <a:pPr marL="18415" marR="55244" indent="-6350">
              <a:lnSpc>
                <a:spcPct val="105300"/>
              </a:lnSpc>
              <a:spcBef>
                <a:spcPts val="55"/>
              </a:spcBef>
            </a:pPr>
            <a:r>
              <a:rPr sz="1600" b="1" spc="-5" dirty="0">
                <a:solidFill>
                  <a:srgbClr val="C00000"/>
                </a:solidFill>
                <a:latin typeface="Carlito"/>
                <a:cs typeface="Carlito"/>
              </a:rPr>
              <a:t>Contractor</a:t>
            </a:r>
            <a:r>
              <a:rPr sz="1600" spc="-5" dirty="0">
                <a:latin typeface="Carlito"/>
                <a:cs typeface="Carlito"/>
              </a:rPr>
              <a:t>: (a) Worked with low quality </a:t>
            </a:r>
            <a:r>
              <a:rPr sz="1600" spc="-10" dirty="0">
                <a:latin typeface="Carlito"/>
                <a:cs typeface="Carlito"/>
              </a:rPr>
              <a:t>steel </a:t>
            </a:r>
            <a:r>
              <a:rPr sz="1600" spc="-5" dirty="0">
                <a:latin typeface="Carlito"/>
                <a:cs typeface="Carlito"/>
              </a:rPr>
              <a:t>bars, knowingly. Thought that contractor is not responsible  for material quality </a:t>
            </a:r>
            <a:r>
              <a:rPr sz="1600" spc="-10" dirty="0">
                <a:latin typeface="Carlito"/>
                <a:cs typeface="Carlito"/>
              </a:rPr>
              <a:t>since </a:t>
            </a:r>
            <a:r>
              <a:rPr sz="1600" spc="-5" dirty="0">
                <a:latin typeface="Carlito"/>
                <a:cs typeface="Carlito"/>
              </a:rPr>
              <a:t>it is only labor contract. (b) </a:t>
            </a:r>
            <a:r>
              <a:rPr sz="1600" spc="-10" dirty="0">
                <a:latin typeface="Carlito"/>
                <a:cs typeface="Carlito"/>
              </a:rPr>
              <a:t>Tied </a:t>
            </a:r>
            <a:r>
              <a:rPr sz="1600" spc="-5" dirty="0">
                <a:latin typeface="Carlito"/>
                <a:cs typeface="Carlito"/>
              </a:rPr>
              <a:t>inadequate numbers of </a:t>
            </a:r>
            <a:r>
              <a:rPr sz="1600" spc="-10" dirty="0">
                <a:latin typeface="Carlito"/>
                <a:cs typeface="Carlito"/>
              </a:rPr>
              <a:t>steel </a:t>
            </a:r>
            <a:r>
              <a:rPr sz="1600" dirty="0">
                <a:latin typeface="Carlito"/>
                <a:cs typeface="Carlito"/>
              </a:rPr>
              <a:t>bars </a:t>
            </a:r>
            <a:r>
              <a:rPr sz="1600" spc="-5" dirty="0">
                <a:latin typeface="Carlito"/>
                <a:cs typeface="Carlito"/>
              </a:rPr>
              <a:t>(increased steel  bar spacing), knowingly. Thought that contractor is not responsible for material quantity </a:t>
            </a:r>
            <a:r>
              <a:rPr sz="1600" spc="-10" dirty="0">
                <a:latin typeface="Carlito"/>
                <a:cs typeface="Carlito"/>
              </a:rPr>
              <a:t>since </a:t>
            </a:r>
            <a:r>
              <a:rPr sz="1600" spc="-5" dirty="0">
                <a:latin typeface="Carlito"/>
                <a:cs typeface="Carlito"/>
              </a:rPr>
              <a:t>it is only  labor contract. </a:t>
            </a:r>
            <a:r>
              <a:rPr sz="1600" spc="-10" dirty="0">
                <a:latin typeface="Carlito"/>
                <a:cs typeface="Carlito"/>
              </a:rPr>
              <a:t>(c) </a:t>
            </a:r>
            <a:r>
              <a:rPr sz="1600" spc="-5" dirty="0">
                <a:latin typeface="Carlito"/>
                <a:cs typeface="Carlito"/>
              </a:rPr>
              <a:t>Used </a:t>
            </a:r>
            <a:r>
              <a:rPr sz="1600" dirty="0">
                <a:latin typeface="Carlito"/>
                <a:cs typeface="Carlito"/>
              </a:rPr>
              <a:t>very </a:t>
            </a:r>
            <a:r>
              <a:rPr sz="1600" spc="-5" dirty="0">
                <a:latin typeface="Carlito"/>
                <a:cs typeface="Carlito"/>
              </a:rPr>
              <a:t>dirty water to mix concrete, knowingly, despite </a:t>
            </a:r>
            <a:r>
              <a:rPr sz="1600" spc="-10" dirty="0">
                <a:latin typeface="Carlito"/>
                <a:cs typeface="Carlito"/>
              </a:rPr>
              <a:t>objections </a:t>
            </a:r>
            <a:r>
              <a:rPr sz="1600" spc="-5" dirty="0">
                <a:latin typeface="Carlito"/>
                <a:cs typeface="Carlito"/>
              </a:rPr>
              <a:t>from</a:t>
            </a:r>
            <a:r>
              <a:rPr sz="1600" spc="135" dirty="0">
                <a:latin typeface="Carlito"/>
                <a:cs typeface="Carlito"/>
              </a:rPr>
              <a:t> </a:t>
            </a:r>
            <a:r>
              <a:rPr sz="1600" spc="-5" dirty="0">
                <a:latin typeface="Carlito"/>
                <a:cs typeface="Carlito"/>
              </a:rPr>
              <a:t>consultant.</a:t>
            </a:r>
            <a:endParaRPr sz="1600">
              <a:latin typeface="Carlito"/>
              <a:cs typeface="Carlito"/>
            </a:endParaRPr>
          </a:p>
          <a:p>
            <a:pPr marL="18415" marR="241300">
              <a:lnSpc>
                <a:spcPct val="105000"/>
              </a:lnSpc>
            </a:pPr>
            <a:r>
              <a:rPr sz="1600" b="1" spc="-5" dirty="0">
                <a:solidFill>
                  <a:srgbClr val="C00000"/>
                </a:solidFill>
                <a:latin typeface="Carlito"/>
                <a:cs typeface="Carlito"/>
              </a:rPr>
              <a:t>Consultant</a:t>
            </a:r>
            <a:r>
              <a:rPr sz="1600" spc="-5" dirty="0">
                <a:latin typeface="Carlito"/>
                <a:cs typeface="Carlito"/>
              </a:rPr>
              <a:t>: </a:t>
            </a:r>
            <a:r>
              <a:rPr sz="1600" dirty="0">
                <a:latin typeface="Carlito"/>
                <a:cs typeface="Carlito"/>
              </a:rPr>
              <a:t>(a) </a:t>
            </a:r>
            <a:r>
              <a:rPr sz="1600" spc="-5" dirty="0">
                <a:latin typeface="Carlito"/>
                <a:cs typeface="Carlito"/>
              </a:rPr>
              <a:t>Did </a:t>
            </a:r>
            <a:r>
              <a:rPr sz="1600" spc="-10" dirty="0">
                <a:latin typeface="Carlito"/>
                <a:cs typeface="Carlito"/>
              </a:rPr>
              <a:t>not </a:t>
            </a:r>
            <a:r>
              <a:rPr sz="1600" spc="-5" dirty="0">
                <a:latin typeface="Carlito"/>
                <a:cs typeface="Carlito"/>
              </a:rPr>
              <a:t>or could </a:t>
            </a:r>
            <a:r>
              <a:rPr sz="1600" spc="-10" dirty="0">
                <a:latin typeface="Carlito"/>
                <a:cs typeface="Carlito"/>
              </a:rPr>
              <a:t>not </a:t>
            </a:r>
            <a:r>
              <a:rPr sz="1600" spc="-5" dirty="0">
                <a:latin typeface="Carlito"/>
                <a:cs typeface="Carlito"/>
              </a:rPr>
              <a:t>stop client from supplying low quality </a:t>
            </a:r>
            <a:r>
              <a:rPr sz="1600" spc="-10" dirty="0">
                <a:latin typeface="Carlito"/>
                <a:cs typeface="Carlito"/>
              </a:rPr>
              <a:t>steel </a:t>
            </a:r>
            <a:r>
              <a:rPr sz="1600" spc="-5" dirty="0">
                <a:latin typeface="Carlito"/>
                <a:cs typeface="Carlito"/>
              </a:rPr>
              <a:t>bars, </a:t>
            </a:r>
            <a:r>
              <a:rPr sz="1600" spc="10" dirty="0">
                <a:latin typeface="Carlito"/>
                <a:cs typeface="Carlito"/>
              </a:rPr>
              <a:t>(b) </a:t>
            </a:r>
            <a:r>
              <a:rPr sz="1600" spc="-5" dirty="0">
                <a:latin typeface="Carlito"/>
                <a:cs typeface="Carlito"/>
              </a:rPr>
              <a:t>Did </a:t>
            </a:r>
            <a:r>
              <a:rPr sz="1600" spc="-10" dirty="0">
                <a:latin typeface="Carlito"/>
                <a:cs typeface="Carlito"/>
              </a:rPr>
              <a:t>not stop  </a:t>
            </a:r>
            <a:r>
              <a:rPr sz="1600" spc="-5" dirty="0">
                <a:latin typeface="Carlito"/>
                <a:cs typeface="Carlito"/>
              </a:rPr>
              <a:t>contractor from tying inadequate </a:t>
            </a:r>
            <a:r>
              <a:rPr sz="1600" spc="-10" dirty="0">
                <a:latin typeface="Carlito"/>
                <a:cs typeface="Carlito"/>
              </a:rPr>
              <a:t>number </a:t>
            </a:r>
            <a:r>
              <a:rPr sz="1600" spc="-5" dirty="0">
                <a:latin typeface="Carlito"/>
                <a:cs typeface="Carlito"/>
              </a:rPr>
              <a:t>of </a:t>
            </a:r>
            <a:r>
              <a:rPr sz="1600" spc="-10" dirty="0">
                <a:latin typeface="Carlito"/>
                <a:cs typeface="Carlito"/>
              </a:rPr>
              <a:t>steel </a:t>
            </a:r>
            <a:r>
              <a:rPr sz="1600" spc="-5" dirty="0">
                <a:latin typeface="Carlito"/>
                <a:cs typeface="Carlito"/>
              </a:rPr>
              <a:t>bars, </a:t>
            </a:r>
            <a:r>
              <a:rPr sz="1600" spc="-10" dirty="0">
                <a:latin typeface="Carlito"/>
                <a:cs typeface="Carlito"/>
              </a:rPr>
              <a:t>(c) </a:t>
            </a:r>
            <a:r>
              <a:rPr sz="1600" spc="-5" dirty="0">
                <a:latin typeface="Carlito"/>
                <a:cs typeface="Carlito"/>
              </a:rPr>
              <a:t>Did </a:t>
            </a:r>
            <a:r>
              <a:rPr sz="1600" spc="-10" dirty="0">
                <a:latin typeface="Carlito"/>
                <a:cs typeface="Carlito"/>
              </a:rPr>
              <a:t>not </a:t>
            </a:r>
            <a:r>
              <a:rPr sz="1600" spc="-5" dirty="0">
                <a:latin typeface="Carlito"/>
                <a:cs typeface="Carlito"/>
              </a:rPr>
              <a:t>or could </a:t>
            </a:r>
            <a:r>
              <a:rPr sz="1600" spc="-10" dirty="0">
                <a:latin typeface="Carlito"/>
                <a:cs typeface="Carlito"/>
              </a:rPr>
              <a:t>not stop </a:t>
            </a:r>
            <a:r>
              <a:rPr sz="1600" spc="-5" dirty="0">
                <a:latin typeface="Carlito"/>
                <a:cs typeface="Carlito"/>
              </a:rPr>
              <a:t>client and</a:t>
            </a:r>
            <a:r>
              <a:rPr sz="1600" spc="295" dirty="0">
                <a:latin typeface="Carlito"/>
                <a:cs typeface="Carlito"/>
              </a:rPr>
              <a:t> </a:t>
            </a:r>
            <a:r>
              <a:rPr sz="1600" spc="-5" dirty="0">
                <a:latin typeface="Carlito"/>
                <a:cs typeface="Carlito"/>
              </a:rPr>
              <a:t>contractor</a:t>
            </a:r>
            <a:endParaRPr sz="1600">
              <a:latin typeface="Carlito"/>
              <a:cs typeface="Carlito"/>
            </a:endParaRP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5692" y="706272"/>
            <a:ext cx="8903970" cy="541020"/>
          </a:xfrm>
          <a:prstGeom prst="rect">
            <a:avLst/>
          </a:prstGeom>
        </p:spPr>
        <p:txBody>
          <a:bodyPr vert="horz" wrap="square" lIns="0" tIns="26034" rIns="0" bIns="0" rtlCol="0">
            <a:spAutoFit/>
          </a:bodyPr>
          <a:lstStyle/>
          <a:p>
            <a:pPr marL="12700">
              <a:lnSpc>
                <a:spcPct val="100000"/>
              </a:lnSpc>
              <a:spcBef>
                <a:spcPts val="204"/>
              </a:spcBef>
            </a:pPr>
            <a:r>
              <a:rPr sz="1600" spc="-15" dirty="0">
                <a:latin typeface="Arial"/>
                <a:cs typeface="Arial"/>
              </a:rPr>
              <a:t>from</a:t>
            </a:r>
            <a:r>
              <a:rPr sz="1600" spc="-85" dirty="0">
                <a:latin typeface="Arial"/>
                <a:cs typeface="Arial"/>
              </a:rPr>
              <a:t> </a:t>
            </a:r>
            <a:r>
              <a:rPr sz="1600" spc="-110" dirty="0">
                <a:latin typeface="Arial"/>
                <a:cs typeface="Arial"/>
              </a:rPr>
              <a:t>use</a:t>
            </a:r>
            <a:r>
              <a:rPr sz="1600" spc="-80" dirty="0">
                <a:latin typeface="Arial"/>
                <a:cs typeface="Arial"/>
              </a:rPr>
              <a:t> </a:t>
            </a:r>
            <a:r>
              <a:rPr sz="1600" spc="-10" dirty="0">
                <a:latin typeface="Arial"/>
                <a:cs typeface="Arial"/>
              </a:rPr>
              <a:t>of</a:t>
            </a:r>
            <a:r>
              <a:rPr sz="1600" spc="-80" dirty="0">
                <a:latin typeface="Arial"/>
                <a:cs typeface="Arial"/>
              </a:rPr>
              <a:t> </a:t>
            </a:r>
            <a:r>
              <a:rPr sz="1600" spc="-60" dirty="0">
                <a:latin typeface="Arial"/>
                <a:cs typeface="Arial"/>
              </a:rPr>
              <a:t>very</a:t>
            </a:r>
            <a:r>
              <a:rPr sz="1600" spc="-75" dirty="0">
                <a:latin typeface="Arial"/>
                <a:cs typeface="Arial"/>
              </a:rPr>
              <a:t> </a:t>
            </a:r>
            <a:r>
              <a:rPr sz="1600" spc="-5" dirty="0">
                <a:latin typeface="Arial"/>
                <a:cs typeface="Arial"/>
              </a:rPr>
              <a:t>dirty</a:t>
            </a:r>
            <a:r>
              <a:rPr sz="1600" spc="-80" dirty="0">
                <a:latin typeface="Arial"/>
                <a:cs typeface="Arial"/>
              </a:rPr>
              <a:t> </a:t>
            </a:r>
            <a:r>
              <a:rPr sz="1600" spc="-25" dirty="0">
                <a:latin typeface="Arial"/>
                <a:cs typeface="Arial"/>
              </a:rPr>
              <a:t>water</a:t>
            </a:r>
            <a:r>
              <a:rPr sz="1600" spc="-90" dirty="0">
                <a:latin typeface="Arial"/>
                <a:cs typeface="Arial"/>
              </a:rPr>
              <a:t> </a:t>
            </a:r>
            <a:r>
              <a:rPr sz="1600" spc="20" dirty="0">
                <a:latin typeface="Arial"/>
                <a:cs typeface="Arial"/>
              </a:rPr>
              <a:t>to</a:t>
            </a:r>
            <a:r>
              <a:rPr sz="1600" spc="-65" dirty="0">
                <a:latin typeface="Arial"/>
                <a:cs typeface="Arial"/>
              </a:rPr>
              <a:t> </a:t>
            </a:r>
            <a:r>
              <a:rPr sz="1600" spc="-55" dirty="0">
                <a:latin typeface="Arial"/>
                <a:cs typeface="Arial"/>
              </a:rPr>
              <a:t>mix</a:t>
            </a:r>
            <a:r>
              <a:rPr sz="1600" spc="-75" dirty="0">
                <a:latin typeface="Arial"/>
                <a:cs typeface="Arial"/>
              </a:rPr>
              <a:t> </a:t>
            </a:r>
            <a:r>
              <a:rPr sz="1600" spc="-55" dirty="0">
                <a:latin typeface="Arial"/>
                <a:cs typeface="Arial"/>
              </a:rPr>
              <a:t>concrete,</a:t>
            </a:r>
            <a:r>
              <a:rPr sz="1600" spc="-80" dirty="0">
                <a:latin typeface="Arial"/>
                <a:cs typeface="Arial"/>
              </a:rPr>
              <a:t> </a:t>
            </a:r>
            <a:r>
              <a:rPr sz="1600" spc="-55" dirty="0">
                <a:latin typeface="Arial"/>
                <a:cs typeface="Arial"/>
              </a:rPr>
              <a:t>(d)</a:t>
            </a:r>
            <a:r>
              <a:rPr sz="1600" spc="-80" dirty="0">
                <a:latin typeface="Arial"/>
                <a:cs typeface="Arial"/>
              </a:rPr>
              <a:t> </a:t>
            </a:r>
            <a:r>
              <a:rPr sz="1600" spc="-65" dirty="0">
                <a:latin typeface="Arial"/>
                <a:cs typeface="Arial"/>
              </a:rPr>
              <a:t>Reported</a:t>
            </a:r>
            <a:r>
              <a:rPr sz="1600" spc="-80" dirty="0">
                <a:latin typeface="Arial"/>
                <a:cs typeface="Arial"/>
              </a:rPr>
              <a:t> </a:t>
            </a:r>
            <a:r>
              <a:rPr sz="1600" spc="-20" dirty="0">
                <a:latin typeface="Arial"/>
                <a:cs typeface="Arial"/>
              </a:rPr>
              <a:t>the</a:t>
            </a:r>
            <a:r>
              <a:rPr sz="1600" spc="-80" dirty="0">
                <a:latin typeface="Arial"/>
                <a:cs typeface="Arial"/>
              </a:rPr>
              <a:t> </a:t>
            </a:r>
            <a:r>
              <a:rPr sz="1600" spc="-60" dirty="0">
                <a:latin typeface="Arial"/>
                <a:cs typeface="Arial"/>
              </a:rPr>
              <a:t>problems</a:t>
            </a:r>
            <a:r>
              <a:rPr sz="1600" spc="-75" dirty="0">
                <a:latin typeface="Arial"/>
                <a:cs typeface="Arial"/>
              </a:rPr>
              <a:t> </a:t>
            </a:r>
            <a:r>
              <a:rPr sz="1600" spc="-45" dirty="0">
                <a:latin typeface="Arial"/>
                <a:cs typeface="Arial"/>
              </a:rPr>
              <a:t>only</a:t>
            </a:r>
            <a:r>
              <a:rPr sz="1600" spc="-75" dirty="0">
                <a:latin typeface="Arial"/>
                <a:cs typeface="Arial"/>
              </a:rPr>
              <a:t> </a:t>
            </a:r>
            <a:r>
              <a:rPr sz="1600" spc="-15" dirty="0">
                <a:latin typeface="Arial"/>
                <a:cs typeface="Arial"/>
              </a:rPr>
              <a:t>after</a:t>
            </a:r>
            <a:r>
              <a:rPr sz="1600" spc="-90" dirty="0">
                <a:latin typeface="Arial"/>
                <a:cs typeface="Arial"/>
              </a:rPr>
              <a:t> </a:t>
            </a:r>
            <a:r>
              <a:rPr sz="1600" spc="-15" dirty="0">
                <a:latin typeface="Arial"/>
                <a:cs typeface="Arial"/>
              </a:rPr>
              <a:t>roof</a:t>
            </a:r>
            <a:r>
              <a:rPr sz="1600" spc="-80" dirty="0">
                <a:latin typeface="Arial"/>
                <a:cs typeface="Arial"/>
              </a:rPr>
              <a:t> </a:t>
            </a:r>
            <a:r>
              <a:rPr sz="1600" spc="-75" dirty="0">
                <a:latin typeface="Arial"/>
                <a:cs typeface="Arial"/>
              </a:rPr>
              <a:t>collapse</a:t>
            </a:r>
            <a:r>
              <a:rPr sz="1600" spc="-80" dirty="0">
                <a:latin typeface="Arial"/>
                <a:cs typeface="Arial"/>
              </a:rPr>
              <a:t> and </a:t>
            </a:r>
            <a:r>
              <a:rPr sz="1600" spc="-40" dirty="0">
                <a:latin typeface="Arial"/>
                <a:cs typeface="Arial"/>
              </a:rPr>
              <a:t>client’s</a:t>
            </a:r>
            <a:endParaRPr sz="1600">
              <a:latin typeface="Arial"/>
              <a:cs typeface="Arial"/>
            </a:endParaRPr>
          </a:p>
          <a:p>
            <a:pPr marL="12700">
              <a:lnSpc>
                <a:spcPct val="100000"/>
              </a:lnSpc>
              <a:spcBef>
                <a:spcPts val="110"/>
              </a:spcBef>
            </a:pPr>
            <a:r>
              <a:rPr sz="1600" spc="-5" dirty="0">
                <a:latin typeface="Carlito"/>
                <a:cs typeface="Carlito"/>
              </a:rPr>
              <a:t>compensation</a:t>
            </a:r>
            <a:r>
              <a:rPr sz="1600" spc="-10" dirty="0">
                <a:latin typeface="Carlito"/>
                <a:cs typeface="Carlito"/>
              </a:rPr>
              <a:t> </a:t>
            </a:r>
            <a:r>
              <a:rPr sz="1600" spc="-5" dirty="0">
                <a:latin typeface="Carlito"/>
                <a:cs typeface="Carlito"/>
              </a:rPr>
              <a:t>claim</a:t>
            </a:r>
            <a:endParaRPr sz="1600">
              <a:latin typeface="Carlito"/>
              <a:cs typeface="Carli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2822" y="714502"/>
            <a:ext cx="4110990"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Carlito"/>
                <a:cs typeface="Carlito"/>
              </a:rPr>
              <a:t>Computer </a:t>
            </a:r>
            <a:r>
              <a:rPr sz="2400" b="1" dirty="0">
                <a:latin typeface="Carlito"/>
                <a:cs typeface="Carlito"/>
              </a:rPr>
              <a:t>and </a:t>
            </a:r>
            <a:r>
              <a:rPr sz="2400" b="1" spc="-5" dirty="0">
                <a:latin typeface="Carlito"/>
                <a:cs typeface="Carlito"/>
              </a:rPr>
              <a:t>Computer</a:t>
            </a:r>
            <a:r>
              <a:rPr sz="2400" b="1" spc="-85" dirty="0">
                <a:latin typeface="Carlito"/>
                <a:cs typeface="Carlito"/>
              </a:rPr>
              <a:t> </a:t>
            </a:r>
            <a:r>
              <a:rPr sz="2400" b="1" spc="-5" dirty="0">
                <a:latin typeface="Carlito"/>
                <a:cs typeface="Carlito"/>
              </a:rPr>
              <a:t>Crimes</a:t>
            </a:r>
            <a:endParaRPr sz="2400">
              <a:latin typeface="Carlito"/>
              <a:cs typeface="Carlito"/>
            </a:endParaRPr>
          </a:p>
        </p:txBody>
      </p:sp>
      <p:sp>
        <p:nvSpPr>
          <p:cNvPr id="3" name="object 3"/>
          <p:cNvSpPr txBox="1"/>
          <p:nvPr/>
        </p:nvSpPr>
        <p:spPr>
          <a:xfrm>
            <a:off x="535940" y="1088491"/>
            <a:ext cx="8169909" cy="4886960"/>
          </a:xfrm>
          <a:prstGeom prst="rect">
            <a:avLst/>
          </a:prstGeom>
        </p:spPr>
        <p:txBody>
          <a:bodyPr vert="horz" wrap="square" lIns="0" tIns="41275" rIns="0" bIns="0" rtlCol="0">
            <a:spAutoFit/>
          </a:bodyPr>
          <a:lstStyle/>
          <a:p>
            <a:pPr marL="12700">
              <a:lnSpc>
                <a:spcPct val="100000"/>
              </a:lnSpc>
              <a:spcBef>
                <a:spcPts val="325"/>
              </a:spcBef>
            </a:pPr>
            <a:r>
              <a:rPr sz="2000" b="1" spc="-5" dirty="0">
                <a:latin typeface="Carlito"/>
                <a:cs typeface="Carlito"/>
              </a:rPr>
              <a:t>Computer</a:t>
            </a:r>
            <a:r>
              <a:rPr sz="2000" spc="-5" dirty="0">
                <a:latin typeface="Carlito"/>
                <a:cs typeface="Carlito"/>
              </a:rPr>
              <a:t>:</a:t>
            </a:r>
            <a:endParaRPr sz="2000">
              <a:latin typeface="Carlito"/>
              <a:cs typeface="Carlito"/>
            </a:endParaRPr>
          </a:p>
          <a:p>
            <a:pPr marL="355600" marR="5080" indent="-342900">
              <a:lnSpc>
                <a:spcPct val="104700"/>
              </a:lnSpc>
              <a:spcBef>
                <a:spcPts val="114"/>
              </a:spcBef>
              <a:buFont typeface="Arial"/>
              <a:buChar char="•"/>
              <a:tabLst>
                <a:tab pos="354965" algn="l"/>
                <a:tab pos="355600" algn="l"/>
              </a:tabLst>
            </a:pPr>
            <a:r>
              <a:rPr sz="2000" spc="-5" dirty="0">
                <a:latin typeface="Carlito"/>
                <a:cs typeface="Carlito"/>
              </a:rPr>
              <a:t>Modeling, simulation (visualization of potential </a:t>
            </a:r>
            <a:r>
              <a:rPr sz="2000" dirty="0">
                <a:latin typeface="Carlito"/>
                <a:cs typeface="Carlito"/>
              </a:rPr>
              <a:t>impacts </a:t>
            </a:r>
            <a:r>
              <a:rPr sz="2000" spc="-5" dirty="0">
                <a:latin typeface="Carlito"/>
                <a:cs typeface="Carlito"/>
              </a:rPr>
              <a:t>and solution before  </a:t>
            </a:r>
            <a:r>
              <a:rPr sz="2000" dirty="0">
                <a:latin typeface="Carlito"/>
                <a:cs typeface="Carlito"/>
              </a:rPr>
              <a:t>the event </a:t>
            </a:r>
            <a:r>
              <a:rPr sz="2000" spc="-5" dirty="0">
                <a:latin typeface="Carlito"/>
                <a:cs typeface="Carlito"/>
              </a:rPr>
              <a:t>occurs </a:t>
            </a:r>
            <a:r>
              <a:rPr sz="2000" dirty="0">
                <a:latin typeface="Carlito"/>
                <a:cs typeface="Carlito"/>
              </a:rPr>
              <a:t>and </a:t>
            </a:r>
            <a:r>
              <a:rPr sz="2000" spc="-5" dirty="0">
                <a:latin typeface="Carlito"/>
                <a:cs typeface="Carlito"/>
              </a:rPr>
              <a:t>solutions implemented), design, solution techniques  </a:t>
            </a:r>
            <a:r>
              <a:rPr sz="2000" dirty="0">
                <a:latin typeface="Carlito"/>
                <a:cs typeface="Carlito"/>
              </a:rPr>
              <a:t>(FDM, </a:t>
            </a:r>
            <a:r>
              <a:rPr sz="2000" spc="-5" dirty="0">
                <a:latin typeface="Carlito"/>
                <a:cs typeface="Carlito"/>
              </a:rPr>
              <a:t>FEM), </a:t>
            </a:r>
            <a:r>
              <a:rPr sz="2000" dirty="0">
                <a:latin typeface="Carlito"/>
                <a:cs typeface="Carlito"/>
              </a:rPr>
              <a:t>Management </a:t>
            </a:r>
            <a:r>
              <a:rPr sz="2000" spc="-5" dirty="0">
                <a:latin typeface="Carlito"/>
                <a:cs typeface="Carlito"/>
              </a:rPr>
              <a:t>Information System, Spatial planning using GIS,  </a:t>
            </a:r>
            <a:r>
              <a:rPr sz="2000" dirty="0">
                <a:latin typeface="Carlito"/>
                <a:cs typeface="Carlito"/>
              </a:rPr>
              <a:t>computer </a:t>
            </a:r>
            <a:r>
              <a:rPr sz="2000" spc="-5" dirty="0">
                <a:latin typeface="Carlito"/>
                <a:cs typeface="Carlito"/>
              </a:rPr>
              <a:t>crimes, intrusion on personal privacy, data mining, data</a:t>
            </a:r>
            <a:r>
              <a:rPr sz="2000" spc="50" dirty="0">
                <a:latin typeface="Carlito"/>
                <a:cs typeface="Carlito"/>
              </a:rPr>
              <a:t> </a:t>
            </a:r>
            <a:r>
              <a:rPr sz="2000" spc="-5" dirty="0">
                <a:latin typeface="Carlito"/>
                <a:cs typeface="Carlito"/>
              </a:rPr>
              <a:t>theft,</a:t>
            </a:r>
            <a:endParaRPr sz="2000">
              <a:latin typeface="Carlito"/>
              <a:cs typeface="Carlito"/>
            </a:endParaRPr>
          </a:p>
          <a:p>
            <a:pPr marL="12700">
              <a:lnSpc>
                <a:spcPct val="100000"/>
              </a:lnSpc>
              <a:spcBef>
                <a:spcPts val="195"/>
              </a:spcBef>
            </a:pPr>
            <a:r>
              <a:rPr sz="2000" b="1" i="1" dirty="0">
                <a:latin typeface="Carlito"/>
                <a:cs typeface="Carlito"/>
              </a:rPr>
              <a:t>Effects: </a:t>
            </a:r>
            <a:r>
              <a:rPr sz="2000" spc="-5" dirty="0">
                <a:latin typeface="Carlito"/>
                <a:cs typeface="Carlito"/>
              </a:rPr>
              <a:t>information generating, storing and</a:t>
            </a:r>
            <a:r>
              <a:rPr sz="2000" spc="-15" dirty="0">
                <a:latin typeface="Carlito"/>
                <a:cs typeface="Carlito"/>
              </a:rPr>
              <a:t> </a:t>
            </a:r>
            <a:r>
              <a:rPr sz="2000" spc="-5" dirty="0">
                <a:latin typeface="Carlito"/>
                <a:cs typeface="Carlito"/>
              </a:rPr>
              <a:t>dissemination</a:t>
            </a:r>
            <a:endParaRPr sz="2000">
              <a:latin typeface="Carlito"/>
              <a:cs typeface="Carlito"/>
            </a:endParaRPr>
          </a:p>
          <a:p>
            <a:pPr marL="355600" indent="-342900">
              <a:lnSpc>
                <a:spcPct val="100000"/>
              </a:lnSpc>
              <a:spcBef>
                <a:spcPts val="200"/>
              </a:spcBef>
              <a:buFont typeface="Arial"/>
              <a:buChar char="•"/>
              <a:tabLst>
                <a:tab pos="354965" algn="l"/>
                <a:tab pos="355600" algn="l"/>
              </a:tabLst>
            </a:pPr>
            <a:r>
              <a:rPr sz="2000" spc="-5" dirty="0">
                <a:latin typeface="Carlito"/>
                <a:cs typeface="Carlito"/>
              </a:rPr>
              <a:t>Design of materials using</a:t>
            </a:r>
            <a:r>
              <a:rPr sz="2000" spc="10" dirty="0">
                <a:latin typeface="Carlito"/>
                <a:cs typeface="Carlito"/>
              </a:rPr>
              <a:t> </a:t>
            </a:r>
            <a:r>
              <a:rPr sz="2000" spc="-5" dirty="0">
                <a:latin typeface="Carlito"/>
                <a:cs typeface="Carlito"/>
              </a:rPr>
              <a:t>simulation</a:t>
            </a:r>
            <a:endParaRPr sz="2000">
              <a:latin typeface="Carlito"/>
              <a:cs typeface="Carlito"/>
            </a:endParaRPr>
          </a:p>
          <a:p>
            <a:pPr marL="355600" indent="-342900">
              <a:lnSpc>
                <a:spcPct val="100000"/>
              </a:lnSpc>
              <a:spcBef>
                <a:spcPts val="195"/>
              </a:spcBef>
              <a:buFont typeface="Arial"/>
              <a:buChar char="•"/>
              <a:tabLst>
                <a:tab pos="354965" algn="l"/>
                <a:tab pos="355600" algn="l"/>
              </a:tabLst>
            </a:pPr>
            <a:r>
              <a:rPr sz="2000" spc="-5" dirty="0">
                <a:latin typeface="Carlito"/>
                <a:cs typeface="Carlito"/>
              </a:rPr>
              <a:t>Electronic equipment</a:t>
            </a:r>
            <a:endParaRPr sz="2000">
              <a:latin typeface="Carlito"/>
              <a:cs typeface="Carlito"/>
            </a:endParaRPr>
          </a:p>
          <a:p>
            <a:pPr>
              <a:lnSpc>
                <a:spcPct val="100000"/>
              </a:lnSpc>
              <a:spcBef>
                <a:spcPts val="35"/>
              </a:spcBef>
              <a:buFont typeface="Arial"/>
              <a:buChar char="•"/>
            </a:pPr>
            <a:endParaRPr sz="1800">
              <a:latin typeface="Carlito"/>
              <a:cs typeface="Carlito"/>
            </a:endParaRPr>
          </a:p>
          <a:p>
            <a:pPr marL="18415" marR="434975" indent="-6350">
              <a:lnSpc>
                <a:spcPct val="105000"/>
              </a:lnSpc>
            </a:pPr>
            <a:r>
              <a:rPr sz="2000" b="1" spc="-5" dirty="0">
                <a:latin typeface="Carlito"/>
                <a:cs typeface="Carlito"/>
              </a:rPr>
              <a:t>Electronic Transaction </a:t>
            </a:r>
            <a:r>
              <a:rPr sz="2000" b="1" dirty="0">
                <a:latin typeface="Carlito"/>
                <a:cs typeface="Carlito"/>
              </a:rPr>
              <a:t>Act </a:t>
            </a:r>
            <a:r>
              <a:rPr sz="2000" b="1" spc="-5" dirty="0">
                <a:latin typeface="Carlito"/>
                <a:cs typeface="Carlito"/>
              </a:rPr>
              <a:t>2063 (2006) </a:t>
            </a:r>
            <a:r>
              <a:rPr sz="2000" b="1" dirty="0">
                <a:latin typeface="Carlito"/>
                <a:cs typeface="Carlito"/>
              </a:rPr>
              <a:t>has </a:t>
            </a:r>
            <a:r>
              <a:rPr sz="2000" b="1" spc="-5" dirty="0">
                <a:latin typeface="Carlito"/>
                <a:cs typeface="Carlito"/>
              </a:rPr>
              <a:t>listed the following acts </a:t>
            </a:r>
            <a:r>
              <a:rPr sz="2000" b="1" dirty="0">
                <a:latin typeface="Carlito"/>
                <a:cs typeface="Carlito"/>
              </a:rPr>
              <a:t>under  the </a:t>
            </a:r>
            <a:r>
              <a:rPr sz="2000" b="1" spc="-5" dirty="0">
                <a:latin typeface="Carlito"/>
                <a:cs typeface="Carlito"/>
              </a:rPr>
              <a:t>Computer</a:t>
            </a:r>
            <a:r>
              <a:rPr sz="2000" b="1" spc="-20" dirty="0">
                <a:latin typeface="Carlito"/>
                <a:cs typeface="Carlito"/>
              </a:rPr>
              <a:t> </a:t>
            </a:r>
            <a:r>
              <a:rPr sz="2000" b="1" spc="-5" dirty="0">
                <a:latin typeface="Carlito"/>
                <a:cs typeface="Carlito"/>
              </a:rPr>
              <a:t>Crime</a:t>
            </a:r>
            <a:endParaRPr sz="2000">
              <a:latin typeface="Carlito"/>
              <a:cs typeface="Carlito"/>
            </a:endParaRPr>
          </a:p>
          <a:p>
            <a:pPr marL="355600" indent="-342900">
              <a:lnSpc>
                <a:spcPct val="100000"/>
              </a:lnSpc>
              <a:spcBef>
                <a:spcPts val="215"/>
              </a:spcBef>
              <a:buFont typeface="Arial"/>
              <a:buChar char="•"/>
              <a:tabLst>
                <a:tab pos="354965" algn="l"/>
                <a:tab pos="355600" algn="l"/>
              </a:tabLst>
            </a:pPr>
            <a:r>
              <a:rPr sz="2000" spc="-5" dirty="0">
                <a:latin typeface="Carlito"/>
                <a:cs typeface="Carlito"/>
              </a:rPr>
              <a:t>Theft, damage or alteration </a:t>
            </a:r>
            <a:r>
              <a:rPr sz="2000" spc="-10" dirty="0">
                <a:latin typeface="Carlito"/>
                <a:cs typeface="Carlito"/>
              </a:rPr>
              <a:t>of </a:t>
            </a:r>
            <a:r>
              <a:rPr sz="2000" spc="-5" dirty="0">
                <a:latin typeface="Carlito"/>
                <a:cs typeface="Carlito"/>
              </a:rPr>
              <a:t>computer source </a:t>
            </a:r>
            <a:r>
              <a:rPr sz="2000" dirty="0">
                <a:latin typeface="Carlito"/>
                <a:cs typeface="Carlito"/>
              </a:rPr>
              <a:t>code</a:t>
            </a:r>
            <a:endParaRPr sz="2000">
              <a:latin typeface="Carlito"/>
              <a:cs typeface="Carlito"/>
            </a:endParaRPr>
          </a:p>
          <a:p>
            <a:pPr marL="355600" indent="-342900">
              <a:lnSpc>
                <a:spcPct val="100000"/>
              </a:lnSpc>
              <a:spcBef>
                <a:spcPts val="210"/>
              </a:spcBef>
              <a:buFont typeface="Arial"/>
              <a:buChar char="•"/>
              <a:tabLst>
                <a:tab pos="354965" algn="l"/>
                <a:tab pos="355600" algn="l"/>
              </a:tabLst>
            </a:pPr>
            <a:r>
              <a:rPr sz="2000" spc="-5" dirty="0">
                <a:latin typeface="Carlito"/>
                <a:cs typeface="Carlito"/>
              </a:rPr>
              <a:t>Unauthorized </a:t>
            </a:r>
            <a:r>
              <a:rPr sz="2000" dirty="0">
                <a:latin typeface="Carlito"/>
                <a:cs typeface="Carlito"/>
              </a:rPr>
              <a:t>access to </a:t>
            </a:r>
            <a:r>
              <a:rPr sz="2000" spc="-5" dirty="0">
                <a:latin typeface="Carlito"/>
                <a:cs typeface="Carlito"/>
              </a:rPr>
              <a:t>materials on</a:t>
            </a:r>
            <a:r>
              <a:rPr sz="2000" spc="-20" dirty="0">
                <a:latin typeface="Carlito"/>
                <a:cs typeface="Carlito"/>
              </a:rPr>
              <a:t> </a:t>
            </a:r>
            <a:r>
              <a:rPr sz="2000" spc="-5" dirty="0">
                <a:latin typeface="Carlito"/>
                <a:cs typeface="Carlito"/>
              </a:rPr>
              <a:t>computer</a:t>
            </a:r>
            <a:endParaRPr sz="2000">
              <a:latin typeface="Carlito"/>
              <a:cs typeface="Carlito"/>
            </a:endParaRPr>
          </a:p>
          <a:p>
            <a:pPr marL="355600" indent="-342900">
              <a:lnSpc>
                <a:spcPct val="100000"/>
              </a:lnSpc>
              <a:spcBef>
                <a:spcPts val="190"/>
              </a:spcBef>
              <a:buFont typeface="Arial"/>
              <a:buChar char="•"/>
              <a:tabLst>
                <a:tab pos="354965" algn="l"/>
                <a:tab pos="355600" algn="l"/>
              </a:tabLst>
            </a:pPr>
            <a:r>
              <a:rPr sz="2000" spc="-5" dirty="0">
                <a:latin typeface="Carlito"/>
                <a:cs typeface="Carlito"/>
              </a:rPr>
              <a:t>Destruction and </a:t>
            </a:r>
            <a:r>
              <a:rPr sz="2000" dirty="0">
                <a:latin typeface="Carlito"/>
                <a:cs typeface="Carlito"/>
              </a:rPr>
              <a:t>computer and </a:t>
            </a:r>
            <a:r>
              <a:rPr sz="2000" spc="-5" dirty="0">
                <a:latin typeface="Carlito"/>
                <a:cs typeface="Carlito"/>
              </a:rPr>
              <a:t>information</a:t>
            </a:r>
            <a:r>
              <a:rPr sz="2000" spc="-20" dirty="0">
                <a:latin typeface="Carlito"/>
                <a:cs typeface="Carlito"/>
              </a:rPr>
              <a:t> </a:t>
            </a:r>
            <a:r>
              <a:rPr sz="2000" dirty="0">
                <a:latin typeface="Carlito"/>
                <a:cs typeface="Carlito"/>
              </a:rPr>
              <a:t>system</a:t>
            </a:r>
            <a:endParaRPr sz="2000">
              <a:latin typeface="Carlito"/>
              <a:cs typeface="Carlito"/>
            </a:endParaRPr>
          </a:p>
          <a:p>
            <a:pPr marL="355600" indent="-342900">
              <a:lnSpc>
                <a:spcPct val="100000"/>
              </a:lnSpc>
              <a:spcBef>
                <a:spcPts val="204"/>
              </a:spcBef>
              <a:buFont typeface="Arial"/>
              <a:buChar char="•"/>
              <a:tabLst>
                <a:tab pos="354965" algn="l"/>
                <a:tab pos="355600" algn="l"/>
              </a:tabLst>
            </a:pPr>
            <a:r>
              <a:rPr sz="2000" dirty="0">
                <a:latin typeface="Carlito"/>
                <a:cs typeface="Carlito"/>
              </a:rPr>
              <a:t>Publication </a:t>
            </a:r>
            <a:r>
              <a:rPr sz="2000" spc="-5" dirty="0">
                <a:latin typeface="Carlito"/>
                <a:cs typeface="Carlito"/>
              </a:rPr>
              <a:t>of illegal materials on </a:t>
            </a:r>
            <a:r>
              <a:rPr sz="2000" dirty="0">
                <a:latin typeface="Carlito"/>
                <a:cs typeface="Carlito"/>
              </a:rPr>
              <a:t>electronic</a:t>
            </a:r>
            <a:r>
              <a:rPr sz="2000" spc="-20" dirty="0">
                <a:latin typeface="Carlito"/>
                <a:cs typeface="Carlito"/>
              </a:rPr>
              <a:t> </a:t>
            </a:r>
            <a:r>
              <a:rPr sz="2000" spc="-5" dirty="0">
                <a:latin typeface="Carlito"/>
                <a:cs typeface="Carlito"/>
              </a:rPr>
              <a:t>form</a:t>
            </a:r>
            <a:endParaRPr sz="2000">
              <a:latin typeface="Carlito"/>
              <a:cs typeface="Carli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940" y="692251"/>
            <a:ext cx="5885815" cy="1346835"/>
          </a:xfrm>
          <a:prstGeom prst="rect">
            <a:avLst/>
          </a:prstGeom>
        </p:spPr>
        <p:txBody>
          <a:bodyPr vert="horz" wrap="square" lIns="0" tIns="38100" rIns="0" bIns="0" rtlCol="0">
            <a:spAutoFit/>
          </a:bodyPr>
          <a:lstStyle/>
          <a:p>
            <a:pPr marL="355600" indent="-342900">
              <a:lnSpc>
                <a:spcPct val="100000"/>
              </a:lnSpc>
              <a:spcBef>
                <a:spcPts val="300"/>
              </a:spcBef>
              <a:buFont typeface="Arial"/>
              <a:buChar char="•"/>
              <a:tabLst>
                <a:tab pos="354965" algn="l"/>
                <a:tab pos="355600" algn="l"/>
              </a:tabLst>
            </a:pPr>
            <a:r>
              <a:rPr sz="2000" spc="-5" dirty="0">
                <a:latin typeface="Carlito"/>
                <a:cs typeface="Carlito"/>
              </a:rPr>
              <a:t>Violation of</a:t>
            </a:r>
            <a:r>
              <a:rPr sz="2000" spc="-10" dirty="0">
                <a:latin typeface="Carlito"/>
                <a:cs typeface="Carlito"/>
              </a:rPr>
              <a:t> </a:t>
            </a:r>
            <a:r>
              <a:rPr sz="2000" spc="-5" dirty="0">
                <a:latin typeface="Carlito"/>
                <a:cs typeface="Carlito"/>
              </a:rPr>
              <a:t>confidentiality</a:t>
            </a:r>
            <a:endParaRPr sz="2000">
              <a:latin typeface="Carlito"/>
              <a:cs typeface="Carlito"/>
            </a:endParaRPr>
          </a:p>
          <a:p>
            <a:pPr marL="355600" indent="-342900">
              <a:lnSpc>
                <a:spcPct val="100000"/>
              </a:lnSpc>
              <a:spcBef>
                <a:spcPts val="204"/>
              </a:spcBef>
              <a:buFont typeface="Arial"/>
              <a:buChar char="•"/>
              <a:tabLst>
                <a:tab pos="354965" algn="l"/>
                <a:tab pos="355600" algn="l"/>
              </a:tabLst>
            </a:pPr>
            <a:r>
              <a:rPr sz="2000" dirty="0">
                <a:latin typeface="Carlito"/>
                <a:cs typeface="Carlito"/>
              </a:rPr>
              <a:t>Posting </a:t>
            </a:r>
            <a:r>
              <a:rPr sz="2000" spc="-5" dirty="0">
                <a:latin typeface="Carlito"/>
                <a:cs typeface="Carlito"/>
              </a:rPr>
              <a:t>of false</a:t>
            </a:r>
            <a:r>
              <a:rPr sz="2000" spc="-25" dirty="0">
                <a:latin typeface="Carlito"/>
                <a:cs typeface="Carlito"/>
              </a:rPr>
              <a:t> </a:t>
            </a:r>
            <a:r>
              <a:rPr sz="2000" dirty="0">
                <a:latin typeface="Carlito"/>
                <a:cs typeface="Carlito"/>
              </a:rPr>
              <a:t>information</a:t>
            </a:r>
            <a:endParaRPr sz="2000">
              <a:latin typeface="Carlito"/>
              <a:cs typeface="Carlito"/>
            </a:endParaRPr>
          </a:p>
          <a:p>
            <a:pPr marL="355600" indent="-342900">
              <a:lnSpc>
                <a:spcPct val="100000"/>
              </a:lnSpc>
              <a:spcBef>
                <a:spcPts val="195"/>
              </a:spcBef>
              <a:buFont typeface="Arial"/>
              <a:buChar char="•"/>
              <a:tabLst>
                <a:tab pos="354965" algn="l"/>
                <a:tab pos="355600" algn="l"/>
              </a:tabLst>
            </a:pPr>
            <a:r>
              <a:rPr sz="2000" spc="-5" dirty="0">
                <a:latin typeface="Carlito"/>
                <a:cs typeface="Carlito"/>
              </a:rPr>
              <a:t>Submitting or showing forged license or certificate</a:t>
            </a:r>
            <a:endParaRPr sz="2000">
              <a:latin typeface="Carlito"/>
              <a:cs typeface="Carlito"/>
            </a:endParaRPr>
          </a:p>
          <a:p>
            <a:pPr marL="355600" indent="-342900">
              <a:lnSpc>
                <a:spcPct val="100000"/>
              </a:lnSpc>
              <a:spcBef>
                <a:spcPts val="200"/>
              </a:spcBef>
              <a:buFont typeface="Arial"/>
              <a:buChar char="•"/>
              <a:tabLst>
                <a:tab pos="354965" algn="l"/>
                <a:tab pos="355600" algn="l"/>
              </a:tabLst>
            </a:pPr>
            <a:r>
              <a:rPr sz="2000" spc="-5" dirty="0">
                <a:latin typeface="Carlito"/>
                <a:cs typeface="Carlito"/>
              </a:rPr>
              <a:t>Non-submission of </a:t>
            </a:r>
            <a:r>
              <a:rPr sz="2000" dirty="0">
                <a:latin typeface="Carlito"/>
                <a:cs typeface="Carlito"/>
              </a:rPr>
              <a:t>the </a:t>
            </a:r>
            <a:r>
              <a:rPr sz="2000" spc="-5" dirty="0">
                <a:latin typeface="Carlito"/>
                <a:cs typeface="Carlito"/>
              </a:rPr>
              <a:t>document or other materials</a:t>
            </a:r>
            <a:r>
              <a:rPr sz="2000" spc="10" dirty="0">
                <a:latin typeface="Carlito"/>
                <a:cs typeface="Carlito"/>
              </a:rPr>
              <a:t> </a:t>
            </a:r>
            <a:r>
              <a:rPr sz="2000" dirty="0">
                <a:latin typeface="Arial"/>
                <a:cs typeface="Arial"/>
              </a:rPr>
              <a:t>•</a:t>
            </a:r>
            <a:endParaRPr sz="2000">
              <a:latin typeface="Arial"/>
              <a:cs typeface="Arial"/>
            </a:endParaRPr>
          </a:p>
        </p:txBody>
      </p:sp>
      <p:sp>
        <p:nvSpPr>
          <p:cNvPr id="3" name="object 3"/>
          <p:cNvSpPr txBox="1"/>
          <p:nvPr/>
        </p:nvSpPr>
        <p:spPr>
          <a:xfrm>
            <a:off x="6632829" y="1708150"/>
            <a:ext cx="1676400" cy="330835"/>
          </a:xfrm>
          <a:prstGeom prst="rect">
            <a:avLst/>
          </a:prstGeom>
        </p:spPr>
        <p:txBody>
          <a:bodyPr vert="horz" wrap="square" lIns="0" tIns="13335" rIns="0" bIns="0" rtlCol="0">
            <a:spAutoFit/>
          </a:bodyPr>
          <a:lstStyle/>
          <a:p>
            <a:pPr marL="12700">
              <a:lnSpc>
                <a:spcPct val="100000"/>
              </a:lnSpc>
              <a:spcBef>
                <a:spcPts val="105"/>
              </a:spcBef>
            </a:pPr>
            <a:r>
              <a:rPr sz="2000" spc="-5" dirty="0">
                <a:latin typeface="Carlito"/>
                <a:cs typeface="Carlito"/>
              </a:rPr>
              <a:t>Computer</a:t>
            </a:r>
            <a:r>
              <a:rPr sz="2000" spc="-75" dirty="0">
                <a:latin typeface="Carlito"/>
                <a:cs typeface="Carlito"/>
              </a:rPr>
              <a:t> </a:t>
            </a:r>
            <a:r>
              <a:rPr sz="2000" spc="-5" dirty="0">
                <a:latin typeface="Carlito"/>
                <a:cs typeface="Carlito"/>
              </a:rPr>
              <a:t>fraud</a:t>
            </a:r>
            <a:endParaRPr sz="2000">
              <a:latin typeface="Carlito"/>
              <a:cs typeface="Carlito"/>
            </a:endParaRPr>
          </a:p>
        </p:txBody>
      </p:sp>
      <p:sp>
        <p:nvSpPr>
          <p:cNvPr id="4" name="object 4"/>
          <p:cNvSpPr txBox="1"/>
          <p:nvPr/>
        </p:nvSpPr>
        <p:spPr>
          <a:xfrm>
            <a:off x="231140" y="1982850"/>
            <a:ext cx="8512175" cy="3994150"/>
          </a:xfrm>
          <a:prstGeom prst="rect">
            <a:avLst/>
          </a:prstGeom>
        </p:spPr>
        <p:txBody>
          <a:bodyPr vert="horz" wrap="square" lIns="0" tIns="68580" rIns="0" bIns="0" rtlCol="0">
            <a:spAutoFit/>
          </a:bodyPr>
          <a:lstStyle/>
          <a:p>
            <a:pPr marL="2071370" marR="13970" indent="-1858010">
              <a:lnSpc>
                <a:spcPts val="4070"/>
              </a:lnSpc>
              <a:spcBef>
                <a:spcPts val="540"/>
              </a:spcBef>
            </a:pPr>
            <a:r>
              <a:rPr sz="3700" spc="-5" dirty="0">
                <a:latin typeface="Carlito"/>
                <a:cs typeface="Carlito"/>
              </a:rPr>
              <a:t>1.4 Education and training of technologists,  </a:t>
            </a:r>
            <a:r>
              <a:rPr sz="3700" spc="-10" dirty="0">
                <a:latin typeface="Carlito"/>
                <a:cs typeface="Carlito"/>
              </a:rPr>
              <a:t>scientists </a:t>
            </a:r>
            <a:r>
              <a:rPr sz="3700" dirty="0">
                <a:latin typeface="Carlito"/>
                <a:cs typeface="Carlito"/>
              </a:rPr>
              <a:t>and</a:t>
            </a:r>
            <a:r>
              <a:rPr sz="3700" spc="-5" dirty="0">
                <a:latin typeface="Carlito"/>
                <a:cs typeface="Carlito"/>
              </a:rPr>
              <a:t> engineers</a:t>
            </a:r>
            <a:endParaRPr sz="3700">
              <a:latin typeface="Carlito"/>
              <a:cs typeface="Carlito"/>
            </a:endParaRPr>
          </a:p>
          <a:p>
            <a:pPr marL="469900" indent="-457200">
              <a:lnSpc>
                <a:spcPts val="2390"/>
              </a:lnSpc>
              <a:buFont typeface="Arial"/>
              <a:buChar char="•"/>
              <a:tabLst>
                <a:tab pos="469265" algn="l"/>
                <a:tab pos="469900" algn="l"/>
              </a:tabLst>
            </a:pPr>
            <a:r>
              <a:rPr sz="2000" spc="-5" dirty="0">
                <a:latin typeface="Carlito"/>
                <a:cs typeface="Carlito"/>
              </a:rPr>
              <a:t>Continuous education and training (E&amp;T) </a:t>
            </a:r>
            <a:r>
              <a:rPr sz="2000" dirty="0">
                <a:latin typeface="Carlito"/>
                <a:cs typeface="Carlito"/>
              </a:rPr>
              <a:t>is a regular process </a:t>
            </a:r>
            <a:r>
              <a:rPr sz="2000" spc="-5" dirty="0">
                <a:latin typeface="Carlito"/>
                <a:cs typeface="Carlito"/>
              </a:rPr>
              <a:t>for</a:t>
            </a:r>
            <a:r>
              <a:rPr sz="2000" spc="-20" dirty="0">
                <a:latin typeface="Carlito"/>
                <a:cs typeface="Carlito"/>
              </a:rPr>
              <a:t> </a:t>
            </a:r>
            <a:r>
              <a:rPr sz="2000" dirty="0">
                <a:latin typeface="Carlito"/>
                <a:cs typeface="Carlito"/>
              </a:rPr>
              <a:t>the</a:t>
            </a:r>
            <a:endParaRPr sz="2000">
              <a:latin typeface="Carlito"/>
              <a:cs typeface="Carlito"/>
            </a:endParaRPr>
          </a:p>
          <a:p>
            <a:pPr marL="469900">
              <a:lnSpc>
                <a:spcPct val="100000"/>
              </a:lnSpc>
              <a:spcBef>
                <a:spcPts val="110"/>
              </a:spcBef>
            </a:pPr>
            <a:r>
              <a:rPr sz="2000" spc="-5" dirty="0">
                <a:latin typeface="Carlito"/>
                <a:cs typeface="Carlito"/>
              </a:rPr>
              <a:t>technologists, scientists and engineers (TSE)</a:t>
            </a:r>
            <a:endParaRPr sz="2000">
              <a:latin typeface="Carlito"/>
              <a:cs typeface="Carlito"/>
            </a:endParaRPr>
          </a:p>
          <a:p>
            <a:pPr marL="469900" marR="5080" indent="-457200">
              <a:lnSpc>
                <a:spcPct val="104700"/>
              </a:lnSpc>
              <a:spcBef>
                <a:spcPts val="90"/>
              </a:spcBef>
              <a:buFont typeface="Arial"/>
              <a:buChar char="•"/>
              <a:tabLst>
                <a:tab pos="469265" algn="l"/>
                <a:tab pos="469900" algn="l"/>
              </a:tabLst>
            </a:pPr>
            <a:r>
              <a:rPr sz="2000" dirty="0">
                <a:latin typeface="Carlito"/>
                <a:cs typeface="Carlito"/>
              </a:rPr>
              <a:t>New </a:t>
            </a:r>
            <a:r>
              <a:rPr sz="2000" spc="-5" dirty="0">
                <a:latin typeface="Carlito"/>
                <a:cs typeface="Carlito"/>
              </a:rPr>
              <a:t>concept, knowledge, technology, hardware </a:t>
            </a:r>
            <a:r>
              <a:rPr sz="2000" dirty="0">
                <a:latin typeface="Carlito"/>
                <a:cs typeface="Carlito"/>
              </a:rPr>
              <a:t>and </a:t>
            </a:r>
            <a:r>
              <a:rPr sz="2000" spc="-5" dirty="0">
                <a:latin typeface="Carlito"/>
                <a:cs typeface="Carlito"/>
              </a:rPr>
              <a:t>software, materials,  </a:t>
            </a:r>
            <a:r>
              <a:rPr sz="2000" dirty="0">
                <a:latin typeface="Carlito"/>
                <a:cs typeface="Carlito"/>
              </a:rPr>
              <a:t>equipment, </a:t>
            </a:r>
            <a:r>
              <a:rPr sz="2000" spc="-10" dirty="0">
                <a:latin typeface="Carlito"/>
                <a:cs typeface="Carlito"/>
              </a:rPr>
              <a:t>tools, </a:t>
            </a:r>
            <a:r>
              <a:rPr sz="2000" spc="-5" dirty="0">
                <a:latin typeface="Carlito"/>
                <a:cs typeface="Carlito"/>
              </a:rPr>
              <a:t>gadgets, keep </a:t>
            </a:r>
            <a:r>
              <a:rPr sz="2000" dirty="0">
                <a:latin typeface="Carlito"/>
                <a:cs typeface="Carlito"/>
              </a:rPr>
              <a:t>coming </a:t>
            </a:r>
            <a:r>
              <a:rPr sz="2000" spc="-10" dirty="0">
                <a:latin typeface="Carlito"/>
                <a:cs typeface="Carlito"/>
              </a:rPr>
              <a:t>in </a:t>
            </a:r>
            <a:r>
              <a:rPr sz="2000" dirty="0">
                <a:latin typeface="Carlito"/>
                <a:cs typeface="Carlito"/>
              </a:rPr>
              <a:t>the market. </a:t>
            </a:r>
            <a:r>
              <a:rPr sz="2000" spc="-5" dirty="0">
                <a:latin typeface="Carlito"/>
                <a:cs typeface="Carlito"/>
              </a:rPr>
              <a:t>New policies,  </a:t>
            </a:r>
            <a:r>
              <a:rPr sz="2000" dirty="0">
                <a:latin typeface="Carlito"/>
                <a:cs typeface="Carlito"/>
              </a:rPr>
              <a:t>acts/laws, </a:t>
            </a:r>
            <a:r>
              <a:rPr sz="2000" spc="-5" dirty="0">
                <a:latin typeface="Carlito"/>
                <a:cs typeface="Carlito"/>
              </a:rPr>
              <a:t>rules </a:t>
            </a:r>
            <a:r>
              <a:rPr sz="2000" dirty="0">
                <a:latin typeface="Carlito"/>
                <a:cs typeface="Carlito"/>
              </a:rPr>
              <a:t>and </a:t>
            </a:r>
            <a:r>
              <a:rPr sz="2000" spc="-5" dirty="0">
                <a:latin typeface="Carlito"/>
                <a:cs typeface="Carlito"/>
              </a:rPr>
              <a:t>standards </a:t>
            </a:r>
            <a:r>
              <a:rPr sz="2000" dirty="0">
                <a:latin typeface="Carlito"/>
                <a:cs typeface="Carlito"/>
              </a:rPr>
              <a:t>are </a:t>
            </a:r>
            <a:r>
              <a:rPr sz="2000" spc="-10" dirty="0">
                <a:latin typeface="Carlito"/>
                <a:cs typeface="Carlito"/>
              </a:rPr>
              <a:t>periodically </a:t>
            </a:r>
            <a:r>
              <a:rPr sz="2000" dirty="0">
                <a:latin typeface="Carlito"/>
                <a:cs typeface="Carlito"/>
              </a:rPr>
              <a:t>adopted. </a:t>
            </a:r>
            <a:r>
              <a:rPr sz="2000" spc="-5" dirty="0">
                <a:latin typeface="Carlito"/>
                <a:cs typeface="Carlito"/>
              </a:rPr>
              <a:t>The TSE need </a:t>
            </a:r>
            <a:r>
              <a:rPr sz="2000" dirty="0">
                <a:latin typeface="Carlito"/>
                <a:cs typeface="Carlito"/>
              </a:rPr>
              <a:t>to </a:t>
            </a:r>
            <a:r>
              <a:rPr sz="2000" spc="-5" dirty="0">
                <a:latin typeface="Carlito"/>
                <a:cs typeface="Carlito"/>
              </a:rPr>
              <a:t>keep  up with </a:t>
            </a:r>
            <a:r>
              <a:rPr sz="2000" dirty="0">
                <a:latin typeface="Carlito"/>
                <a:cs typeface="Carlito"/>
              </a:rPr>
              <a:t>the </a:t>
            </a:r>
            <a:r>
              <a:rPr sz="2000" spc="-5" dirty="0">
                <a:latin typeface="Carlito"/>
                <a:cs typeface="Carlito"/>
              </a:rPr>
              <a:t>latest developments </a:t>
            </a:r>
            <a:r>
              <a:rPr sz="2000" dirty="0">
                <a:latin typeface="Carlito"/>
                <a:cs typeface="Carlito"/>
              </a:rPr>
              <a:t>to </a:t>
            </a:r>
            <a:r>
              <a:rPr sz="2000" spc="-5" dirty="0">
                <a:latin typeface="Carlito"/>
                <a:cs typeface="Carlito"/>
              </a:rPr>
              <a:t>prevent themselves from being out of  date.</a:t>
            </a:r>
            <a:endParaRPr sz="2000">
              <a:latin typeface="Carlito"/>
              <a:cs typeface="Carlito"/>
            </a:endParaRPr>
          </a:p>
          <a:p>
            <a:pPr marL="475615" marR="102870" indent="-6350">
              <a:lnSpc>
                <a:spcPct val="104500"/>
              </a:lnSpc>
              <a:spcBef>
                <a:spcPts val="95"/>
              </a:spcBef>
              <a:tabLst>
                <a:tab pos="927100" algn="l"/>
                <a:tab pos="1384300" algn="l"/>
              </a:tabLst>
            </a:pPr>
            <a:r>
              <a:rPr sz="1500" dirty="0">
                <a:latin typeface="Courier New"/>
                <a:cs typeface="Courier New"/>
              </a:rPr>
              <a:t>o	</a:t>
            </a:r>
            <a:r>
              <a:rPr sz="2000" dirty="0">
                <a:latin typeface="Carlito"/>
                <a:cs typeface="Carlito"/>
              </a:rPr>
              <a:t>Information &amp; </a:t>
            </a:r>
            <a:r>
              <a:rPr sz="2000" spc="-5" dirty="0">
                <a:latin typeface="Carlito"/>
                <a:cs typeface="Carlito"/>
              </a:rPr>
              <a:t>Technology Policy 2000; Science </a:t>
            </a:r>
            <a:r>
              <a:rPr sz="2000" dirty="0">
                <a:latin typeface="Carlito"/>
                <a:cs typeface="Carlito"/>
              </a:rPr>
              <a:t>&amp; </a:t>
            </a:r>
            <a:r>
              <a:rPr sz="2000" spc="-5" dirty="0">
                <a:latin typeface="Carlito"/>
                <a:cs typeface="Carlito"/>
              </a:rPr>
              <a:t>Technology </a:t>
            </a:r>
            <a:r>
              <a:rPr sz="2000" dirty="0">
                <a:latin typeface="Carlito"/>
                <a:cs typeface="Carlito"/>
              </a:rPr>
              <a:t>Policy,  2005</a:t>
            </a:r>
            <a:r>
              <a:rPr sz="2000" spc="10" dirty="0">
                <a:latin typeface="Carlito"/>
                <a:cs typeface="Carlito"/>
              </a:rPr>
              <a:t> </a:t>
            </a:r>
            <a:r>
              <a:rPr sz="1500" dirty="0">
                <a:latin typeface="Courier New"/>
                <a:cs typeface="Courier New"/>
              </a:rPr>
              <a:t>o	</a:t>
            </a:r>
            <a:r>
              <a:rPr sz="2000" spc="-5" dirty="0">
                <a:latin typeface="Carlito"/>
                <a:cs typeface="Carlito"/>
              </a:rPr>
              <a:t>The </a:t>
            </a:r>
            <a:r>
              <a:rPr sz="2000" dirty="0">
                <a:latin typeface="Carlito"/>
                <a:cs typeface="Carlito"/>
              </a:rPr>
              <a:t>Electronic Transactions </a:t>
            </a:r>
            <a:r>
              <a:rPr sz="2000" spc="-5" dirty="0">
                <a:latin typeface="Carlito"/>
                <a:cs typeface="Carlito"/>
              </a:rPr>
              <a:t>Act 2006 </a:t>
            </a:r>
            <a:r>
              <a:rPr sz="1500" dirty="0">
                <a:latin typeface="Courier New"/>
                <a:cs typeface="Courier New"/>
              </a:rPr>
              <a:t>o </a:t>
            </a:r>
            <a:r>
              <a:rPr sz="2000" spc="-5" dirty="0">
                <a:latin typeface="Carlito"/>
                <a:cs typeface="Carlito"/>
              </a:rPr>
              <a:t>Electronic Transactions</a:t>
            </a:r>
            <a:r>
              <a:rPr sz="2000" spc="245" dirty="0">
                <a:latin typeface="Carlito"/>
                <a:cs typeface="Carlito"/>
              </a:rPr>
              <a:t> </a:t>
            </a:r>
            <a:r>
              <a:rPr sz="2000" dirty="0">
                <a:latin typeface="Carlito"/>
                <a:cs typeface="Carlito"/>
              </a:rPr>
              <a:t>Rule</a:t>
            </a:r>
            <a:endParaRPr sz="2000">
              <a:latin typeface="Carlito"/>
              <a:cs typeface="Carli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6816" y="418845"/>
            <a:ext cx="7833995" cy="696595"/>
          </a:xfrm>
          <a:prstGeom prst="rect">
            <a:avLst/>
          </a:prstGeom>
        </p:spPr>
        <p:txBody>
          <a:bodyPr vert="horz" wrap="square" lIns="0" tIns="13335" rIns="0" bIns="0" rtlCol="0">
            <a:spAutoFit/>
          </a:bodyPr>
          <a:lstStyle/>
          <a:p>
            <a:pPr marL="12700">
              <a:lnSpc>
                <a:spcPct val="100000"/>
              </a:lnSpc>
              <a:spcBef>
                <a:spcPts val="105"/>
              </a:spcBef>
            </a:pPr>
            <a:r>
              <a:rPr sz="4400" dirty="0"/>
              <a:t>1.1 </a:t>
            </a:r>
            <a:r>
              <a:rPr sz="4400" spc="-5" dirty="0"/>
              <a:t>History of Engineering</a:t>
            </a:r>
            <a:r>
              <a:rPr sz="4400" spc="-10" dirty="0"/>
              <a:t> </a:t>
            </a:r>
            <a:r>
              <a:rPr sz="4400" spc="-5" dirty="0"/>
              <a:t>Practice</a:t>
            </a:r>
            <a:endParaRPr sz="4400"/>
          </a:p>
        </p:txBody>
      </p:sp>
      <p:sp>
        <p:nvSpPr>
          <p:cNvPr id="3" name="object 3"/>
          <p:cNvSpPr txBox="1"/>
          <p:nvPr/>
        </p:nvSpPr>
        <p:spPr>
          <a:xfrm>
            <a:off x="252475" y="1139697"/>
            <a:ext cx="8490585" cy="4836795"/>
          </a:xfrm>
          <a:prstGeom prst="rect">
            <a:avLst/>
          </a:prstGeom>
        </p:spPr>
        <p:txBody>
          <a:bodyPr vert="horz" wrap="square" lIns="0" tIns="34290" rIns="0" bIns="0" rtlCol="0">
            <a:spAutoFit/>
          </a:bodyPr>
          <a:lstStyle/>
          <a:p>
            <a:pPr marL="364490" marR="75565" indent="-342900">
              <a:lnSpc>
                <a:spcPct val="95700"/>
              </a:lnSpc>
              <a:spcBef>
                <a:spcPts val="270"/>
              </a:spcBef>
              <a:buFont typeface="Arial"/>
              <a:buChar char="•"/>
              <a:tabLst>
                <a:tab pos="364490" algn="l"/>
                <a:tab pos="365125" algn="l"/>
              </a:tabLst>
            </a:pPr>
            <a:r>
              <a:rPr sz="3200" spc="-5" dirty="0">
                <a:latin typeface="Carlito"/>
                <a:cs typeface="Carlito"/>
              </a:rPr>
              <a:t>Engineering: Application of data, information,  </a:t>
            </a:r>
            <a:r>
              <a:rPr sz="3200" dirty="0">
                <a:latin typeface="Carlito"/>
                <a:cs typeface="Carlito"/>
              </a:rPr>
              <a:t>knowledge and </a:t>
            </a:r>
            <a:r>
              <a:rPr sz="3200" spc="-5" dirty="0">
                <a:latin typeface="Carlito"/>
                <a:cs typeface="Carlito"/>
              </a:rPr>
              <a:t>technique for practical beneficial  use.</a:t>
            </a:r>
            <a:endParaRPr sz="3200" dirty="0">
              <a:latin typeface="Carlito"/>
              <a:cs typeface="Carlito"/>
            </a:endParaRPr>
          </a:p>
          <a:p>
            <a:pPr marL="364490" marR="638175" indent="-342900">
              <a:lnSpc>
                <a:spcPct val="104700"/>
              </a:lnSpc>
              <a:spcBef>
                <a:spcPts val="775"/>
              </a:spcBef>
              <a:buChar char="•"/>
              <a:tabLst>
                <a:tab pos="364490" algn="l"/>
                <a:tab pos="365125" algn="l"/>
              </a:tabLst>
            </a:pPr>
            <a:r>
              <a:rPr sz="3200" spc="-90" dirty="0">
                <a:latin typeface="Arial"/>
                <a:cs typeface="Arial"/>
              </a:rPr>
              <a:t>“Beneficial </a:t>
            </a:r>
            <a:r>
              <a:rPr sz="3200" spc="10" dirty="0">
                <a:latin typeface="Arial"/>
                <a:cs typeface="Arial"/>
              </a:rPr>
              <a:t>for </a:t>
            </a:r>
            <a:r>
              <a:rPr sz="3200" spc="-60" dirty="0">
                <a:latin typeface="Arial"/>
                <a:cs typeface="Arial"/>
              </a:rPr>
              <a:t>whom?” </a:t>
            </a:r>
            <a:r>
              <a:rPr sz="3200" spc="-155" dirty="0">
                <a:latin typeface="Arial"/>
                <a:cs typeface="Arial"/>
              </a:rPr>
              <a:t>and </a:t>
            </a:r>
            <a:r>
              <a:rPr sz="3200" spc="-45" dirty="0">
                <a:latin typeface="Arial"/>
                <a:cs typeface="Arial"/>
              </a:rPr>
              <a:t>“Are </a:t>
            </a:r>
            <a:r>
              <a:rPr sz="3200" spc="-35" dirty="0">
                <a:latin typeface="Arial"/>
                <a:cs typeface="Arial"/>
              </a:rPr>
              <a:t>the</a:t>
            </a:r>
            <a:r>
              <a:rPr sz="3200" spc="-645" dirty="0">
                <a:latin typeface="Arial"/>
                <a:cs typeface="Arial"/>
              </a:rPr>
              <a:t> </a:t>
            </a:r>
            <a:r>
              <a:rPr sz="3200" spc="-85" dirty="0">
                <a:latin typeface="Arial"/>
                <a:cs typeface="Arial"/>
              </a:rPr>
              <a:t>benefits  </a:t>
            </a:r>
            <a:r>
              <a:rPr sz="3200" spc="-114" dirty="0">
                <a:latin typeface="Arial"/>
                <a:cs typeface="Arial"/>
              </a:rPr>
              <a:t>sustainable?” </a:t>
            </a:r>
            <a:r>
              <a:rPr sz="3200" spc="-130" dirty="0">
                <a:latin typeface="Arial"/>
                <a:cs typeface="Arial"/>
              </a:rPr>
              <a:t>are </a:t>
            </a:r>
            <a:r>
              <a:rPr sz="3200" spc="-65" dirty="0">
                <a:latin typeface="Arial"/>
                <a:cs typeface="Arial"/>
              </a:rPr>
              <a:t>relatively </a:t>
            </a:r>
            <a:r>
              <a:rPr sz="3200" spc="-95" dirty="0">
                <a:latin typeface="Arial"/>
                <a:cs typeface="Arial"/>
              </a:rPr>
              <a:t>modern </a:t>
            </a:r>
            <a:r>
              <a:rPr sz="3200" spc="-225" dirty="0">
                <a:latin typeface="Arial"/>
                <a:cs typeface="Arial"/>
              </a:rPr>
              <a:t>issues </a:t>
            </a:r>
            <a:r>
              <a:rPr sz="3200" spc="-35" dirty="0">
                <a:latin typeface="Arial"/>
                <a:cs typeface="Arial"/>
              </a:rPr>
              <a:t>in  </a:t>
            </a:r>
            <a:r>
              <a:rPr sz="3200" dirty="0">
                <a:latin typeface="Carlito"/>
                <a:cs typeface="Carlito"/>
              </a:rPr>
              <a:t>Professional </a:t>
            </a:r>
            <a:r>
              <a:rPr sz="3200" spc="-5" dirty="0">
                <a:latin typeface="Carlito"/>
                <a:cs typeface="Carlito"/>
              </a:rPr>
              <a:t>Engineering</a:t>
            </a:r>
            <a:r>
              <a:rPr sz="3200" spc="-20" dirty="0">
                <a:latin typeface="Carlito"/>
                <a:cs typeface="Carlito"/>
              </a:rPr>
              <a:t> </a:t>
            </a:r>
            <a:r>
              <a:rPr sz="3200" spc="-5" dirty="0">
                <a:latin typeface="Carlito"/>
                <a:cs typeface="Carlito"/>
              </a:rPr>
              <a:t>Practices.</a:t>
            </a:r>
            <a:endParaRPr sz="3200" dirty="0">
              <a:latin typeface="Carlito"/>
              <a:cs typeface="Carlito"/>
            </a:endParaRPr>
          </a:p>
          <a:p>
            <a:pPr marL="364490" marR="5080" indent="-342900">
              <a:lnSpc>
                <a:spcPct val="105300"/>
              </a:lnSpc>
              <a:spcBef>
                <a:spcPts val="780"/>
              </a:spcBef>
              <a:buSzPct val="133333"/>
              <a:buFont typeface="Arial"/>
              <a:buChar char="•"/>
              <a:tabLst>
                <a:tab pos="364490" algn="l"/>
                <a:tab pos="365125" algn="l"/>
              </a:tabLst>
            </a:pPr>
            <a:r>
              <a:rPr sz="2400" dirty="0">
                <a:latin typeface="Carlito"/>
                <a:cs typeface="Carlito"/>
              </a:rPr>
              <a:t>If a </a:t>
            </a:r>
            <a:r>
              <a:rPr sz="2400" spc="-5" dirty="0">
                <a:latin typeface="Carlito"/>
                <a:cs typeface="Carlito"/>
              </a:rPr>
              <a:t>particular engineering project benefits </a:t>
            </a:r>
            <a:r>
              <a:rPr sz="2400" spc="-10" dirty="0">
                <a:latin typeface="Carlito"/>
                <a:cs typeface="Carlito"/>
              </a:rPr>
              <a:t>only </a:t>
            </a:r>
            <a:r>
              <a:rPr sz="2400" dirty="0">
                <a:latin typeface="Carlito"/>
                <a:cs typeface="Carlito"/>
              </a:rPr>
              <a:t>a </a:t>
            </a:r>
            <a:r>
              <a:rPr sz="2400" spc="-5" dirty="0">
                <a:latin typeface="Carlito"/>
                <a:cs typeface="Carlito"/>
              </a:rPr>
              <a:t>few persons </a:t>
            </a:r>
            <a:r>
              <a:rPr sz="2400" dirty="0">
                <a:latin typeface="Carlito"/>
                <a:cs typeface="Carlito"/>
              </a:rPr>
              <a:t>in a  </a:t>
            </a:r>
            <a:r>
              <a:rPr sz="2400" spc="-90" dirty="0">
                <a:latin typeface="Arial"/>
                <a:cs typeface="Arial"/>
              </a:rPr>
              <a:t>society, </a:t>
            </a:r>
            <a:r>
              <a:rPr sz="2400" spc="-125" dirty="0">
                <a:latin typeface="Arial"/>
                <a:cs typeface="Arial"/>
              </a:rPr>
              <a:t>is </a:t>
            </a:r>
            <a:r>
              <a:rPr sz="2400" spc="75" dirty="0">
                <a:latin typeface="Arial"/>
                <a:cs typeface="Arial"/>
              </a:rPr>
              <a:t>it </a:t>
            </a:r>
            <a:r>
              <a:rPr sz="2400" spc="-60" dirty="0">
                <a:latin typeface="Arial"/>
                <a:cs typeface="Arial"/>
              </a:rPr>
              <a:t>justifiable? </a:t>
            </a:r>
            <a:r>
              <a:rPr sz="2400" dirty="0">
                <a:latin typeface="Arial"/>
                <a:cs typeface="Arial"/>
              </a:rPr>
              <a:t>If </a:t>
            </a:r>
            <a:r>
              <a:rPr sz="2400" spc="-130" dirty="0">
                <a:latin typeface="Arial"/>
                <a:cs typeface="Arial"/>
              </a:rPr>
              <a:t>an </a:t>
            </a:r>
            <a:r>
              <a:rPr sz="2400" spc="-90" dirty="0">
                <a:latin typeface="Arial"/>
                <a:cs typeface="Arial"/>
              </a:rPr>
              <a:t>engineering </a:t>
            </a:r>
            <a:r>
              <a:rPr sz="2400" spc="-55" dirty="0">
                <a:latin typeface="Arial"/>
                <a:cs typeface="Arial"/>
              </a:rPr>
              <a:t>project’s </a:t>
            </a:r>
            <a:r>
              <a:rPr sz="2400" spc="-35" dirty="0">
                <a:latin typeface="Arial"/>
                <a:cs typeface="Arial"/>
              </a:rPr>
              <a:t>benefit </a:t>
            </a:r>
            <a:r>
              <a:rPr sz="2400" spc="-125" dirty="0">
                <a:latin typeface="Arial"/>
                <a:cs typeface="Arial"/>
              </a:rPr>
              <a:t>is  </a:t>
            </a:r>
            <a:r>
              <a:rPr sz="2400" spc="-5" dirty="0">
                <a:latin typeface="Carlito"/>
                <a:cs typeface="Carlito"/>
              </a:rPr>
              <a:t>unsustainable, should </a:t>
            </a:r>
            <a:r>
              <a:rPr sz="2400" dirty="0">
                <a:latin typeface="Carlito"/>
                <a:cs typeface="Carlito"/>
              </a:rPr>
              <a:t>the </a:t>
            </a:r>
            <a:r>
              <a:rPr sz="2400" spc="-5" dirty="0">
                <a:latin typeface="Carlito"/>
                <a:cs typeface="Carlito"/>
              </a:rPr>
              <a:t>society promote</a:t>
            </a:r>
            <a:r>
              <a:rPr sz="2400" dirty="0">
                <a:latin typeface="Carlito"/>
                <a:cs typeface="Carlito"/>
              </a:rPr>
              <a:t> it?</a:t>
            </a:r>
          </a:p>
          <a:p>
            <a:pPr marL="12700">
              <a:lnSpc>
                <a:spcPct val="100000"/>
              </a:lnSpc>
              <a:spcBef>
                <a:spcPts val="135"/>
              </a:spcBef>
            </a:pPr>
            <a:r>
              <a:rPr sz="3200" spc="-5" dirty="0">
                <a:latin typeface="Carlito"/>
                <a:cs typeface="Carlito"/>
              </a:rPr>
              <a:t>Short History of Engineering Practice</a:t>
            </a:r>
            <a:endParaRPr sz="3200" dirty="0">
              <a:latin typeface="Carlito"/>
              <a:cs typeface="Carli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31140" y="717550"/>
            <a:ext cx="8461375" cy="2597785"/>
          </a:xfrm>
          <a:prstGeom prst="rect">
            <a:avLst/>
          </a:prstGeom>
        </p:spPr>
        <p:txBody>
          <a:bodyPr vert="horz" wrap="square" lIns="0" tIns="13335" rIns="0" bIns="0" rtlCol="0">
            <a:spAutoFit/>
          </a:bodyPr>
          <a:lstStyle/>
          <a:p>
            <a:pPr marL="475615">
              <a:lnSpc>
                <a:spcPct val="100000"/>
              </a:lnSpc>
              <a:spcBef>
                <a:spcPts val="105"/>
              </a:spcBef>
              <a:tabLst>
                <a:tab pos="1384300" algn="l"/>
                <a:tab pos="8242934" algn="l"/>
              </a:tabLst>
            </a:pPr>
            <a:r>
              <a:rPr sz="2000" dirty="0">
                <a:latin typeface="Carlito"/>
                <a:cs typeface="Carlito"/>
              </a:rPr>
              <a:t>2007</a:t>
            </a:r>
            <a:r>
              <a:rPr sz="2000" spc="5" dirty="0">
                <a:latin typeface="Carlito"/>
                <a:cs typeface="Carlito"/>
              </a:rPr>
              <a:t> </a:t>
            </a:r>
            <a:r>
              <a:rPr sz="1500" dirty="0">
                <a:latin typeface="Courier New"/>
                <a:cs typeface="Courier New"/>
              </a:rPr>
              <a:t>o	</a:t>
            </a:r>
            <a:r>
              <a:rPr sz="2000" dirty="0">
                <a:latin typeface="Carlito"/>
                <a:cs typeface="Carlito"/>
              </a:rPr>
              <a:t>Nepal</a:t>
            </a:r>
            <a:r>
              <a:rPr sz="2000" spc="-10" dirty="0">
                <a:latin typeface="Carlito"/>
                <a:cs typeface="Carlito"/>
              </a:rPr>
              <a:t> </a:t>
            </a:r>
            <a:r>
              <a:rPr sz="2000" dirty="0">
                <a:latin typeface="Carlito"/>
                <a:cs typeface="Carlito"/>
              </a:rPr>
              <a:t>El</a:t>
            </a:r>
            <a:r>
              <a:rPr sz="2000" spc="-5" dirty="0">
                <a:latin typeface="Carlito"/>
                <a:cs typeface="Carlito"/>
              </a:rPr>
              <a:t>e</a:t>
            </a:r>
            <a:r>
              <a:rPr sz="2000" dirty="0">
                <a:latin typeface="Carlito"/>
                <a:cs typeface="Carlito"/>
              </a:rPr>
              <a:t>ctr</a:t>
            </a:r>
            <a:r>
              <a:rPr sz="2000" spc="-10" dirty="0">
                <a:latin typeface="Carlito"/>
                <a:cs typeface="Carlito"/>
              </a:rPr>
              <a:t>on</a:t>
            </a:r>
            <a:r>
              <a:rPr sz="2000" dirty="0">
                <a:latin typeface="Carlito"/>
                <a:cs typeface="Carlito"/>
              </a:rPr>
              <a:t>ic </a:t>
            </a:r>
            <a:r>
              <a:rPr sz="2000" spc="-5" dirty="0">
                <a:latin typeface="Carlito"/>
                <a:cs typeface="Carlito"/>
              </a:rPr>
              <a:t>C</a:t>
            </a:r>
            <a:r>
              <a:rPr sz="2000" dirty="0">
                <a:latin typeface="Carlito"/>
                <a:cs typeface="Carlito"/>
              </a:rPr>
              <a:t>h</a:t>
            </a:r>
            <a:r>
              <a:rPr sz="2000" spc="-15" dirty="0">
                <a:latin typeface="Carlito"/>
                <a:cs typeface="Carlito"/>
              </a:rPr>
              <a:t>e</a:t>
            </a:r>
            <a:r>
              <a:rPr sz="2000" spc="-5" dirty="0">
                <a:latin typeface="Carlito"/>
                <a:cs typeface="Carlito"/>
              </a:rPr>
              <a:t>q</a:t>
            </a:r>
            <a:r>
              <a:rPr sz="2000" spc="5" dirty="0">
                <a:latin typeface="Carlito"/>
                <a:cs typeface="Carlito"/>
              </a:rPr>
              <a:t>u</a:t>
            </a:r>
            <a:r>
              <a:rPr sz="2000" dirty="0">
                <a:latin typeface="Carlito"/>
                <a:cs typeface="Carlito"/>
              </a:rPr>
              <a:t>e</a:t>
            </a:r>
            <a:r>
              <a:rPr sz="2000" spc="-10" dirty="0">
                <a:latin typeface="Carlito"/>
                <a:cs typeface="Carlito"/>
              </a:rPr>
              <a:t> </a:t>
            </a:r>
            <a:r>
              <a:rPr sz="2000" spc="-5" dirty="0">
                <a:latin typeface="Carlito"/>
                <a:cs typeface="Carlito"/>
              </a:rPr>
              <a:t>Cl</a:t>
            </a:r>
            <a:r>
              <a:rPr sz="2000" spc="-10" dirty="0">
                <a:latin typeface="Carlito"/>
                <a:cs typeface="Carlito"/>
              </a:rPr>
              <a:t>e</a:t>
            </a:r>
            <a:r>
              <a:rPr sz="2000" spc="-15" dirty="0">
                <a:latin typeface="Carlito"/>
                <a:cs typeface="Carlito"/>
              </a:rPr>
              <a:t>a</a:t>
            </a:r>
            <a:r>
              <a:rPr sz="2000" dirty="0">
                <a:latin typeface="Carlito"/>
                <a:cs typeface="Carlito"/>
              </a:rPr>
              <a:t>r</a:t>
            </a:r>
            <a:r>
              <a:rPr sz="2000" spc="-10" dirty="0">
                <a:latin typeface="Carlito"/>
                <a:cs typeface="Carlito"/>
              </a:rPr>
              <a:t>i</a:t>
            </a:r>
            <a:r>
              <a:rPr sz="2000" spc="-5" dirty="0">
                <a:latin typeface="Carlito"/>
                <a:cs typeface="Carlito"/>
              </a:rPr>
              <a:t>n</a:t>
            </a:r>
            <a:r>
              <a:rPr sz="2000" dirty="0">
                <a:latin typeface="Carlito"/>
                <a:cs typeface="Carlito"/>
              </a:rPr>
              <a:t>g</a:t>
            </a:r>
            <a:r>
              <a:rPr sz="2000" spc="5" dirty="0">
                <a:latin typeface="Carlito"/>
                <a:cs typeface="Carlito"/>
              </a:rPr>
              <a:t> </a:t>
            </a:r>
            <a:r>
              <a:rPr sz="2000" dirty="0">
                <a:latin typeface="Carlito"/>
                <a:cs typeface="Carlito"/>
              </a:rPr>
              <a:t>Ru</a:t>
            </a:r>
            <a:r>
              <a:rPr sz="2000" spc="-10" dirty="0">
                <a:latin typeface="Carlito"/>
                <a:cs typeface="Carlito"/>
              </a:rPr>
              <a:t>l</a:t>
            </a:r>
            <a:r>
              <a:rPr sz="2000" dirty="0">
                <a:latin typeface="Carlito"/>
                <a:cs typeface="Carlito"/>
              </a:rPr>
              <a:t>e B</a:t>
            </a:r>
            <a:r>
              <a:rPr sz="2000" spc="-10" dirty="0">
                <a:latin typeface="Carlito"/>
                <a:cs typeface="Carlito"/>
              </a:rPr>
              <a:t>o</a:t>
            </a:r>
            <a:r>
              <a:rPr sz="2000" spc="-5" dirty="0">
                <a:latin typeface="Carlito"/>
                <a:cs typeface="Carlito"/>
              </a:rPr>
              <a:t>ok</a:t>
            </a:r>
            <a:r>
              <a:rPr sz="2000" dirty="0">
                <a:latin typeface="Carlito"/>
                <a:cs typeface="Carlito"/>
              </a:rPr>
              <a:t>,</a:t>
            </a:r>
            <a:r>
              <a:rPr sz="2000" spc="-10" dirty="0">
                <a:latin typeface="Carlito"/>
                <a:cs typeface="Carlito"/>
              </a:rPr>
              <a:t> </a:t>
            </a:r>
            <a:r>
              <a:rPr sz="2000" spc="5" dirty="0">
                <a:latin typeface="Carlito"/>
                <a:cs typeface="Carlito"/>
              </a:rPr>
              <a:t>2</a:t>
            </a:r>
            <a:r>
              <a:rPr sz="2000" spc="-10" dirty="0">
                <a:latin typeface="Carlito"/>
                <a:cs typeface="Carlito"/>
              </a:rPr>
              <a:t>0</a:t>
            </a:r>
            <a:r>
              <a:rPr sz="2000" dirty="0">
                <a:latin typeface="Carlito"/>
                <a:cs typeface="Carlito"/>
              </a:rPr>
              <a:t>11 </a:t>
            </a:r>
            <a:r>
              <a:rPr sz="2000" spc="-10" dirty="0">
                <a:latin typeface="Carlito"/>
                <a:cs typeface="Carlito"/>
              </a:rPr>
              <a:t>(</a:t>
            </a:r>
            <a:r>
              <a:rPr sz="2000" dirty="0">
                <a:latin typeface="Carlito"/>
                <a:cs typeface="Carlito"/>
              </a:rPr>
              <a:t>E</a:t>
            </a:r>
            <a:r>
              <a:rPr sz="2000" spc="-5" dirty="0">
                <a:latin typeface="Carlito"/>
                <a:cs typeface="Carlito"/>
              </a:rPr>
              <a:t>C</a:t>
            </a:r>
            <a:r>
              <a:rPr sz="2000" dirty="0">
                <a:latin typeface="Carlito"/>
                <a:cs typeface="Carlito"/>
              </a:rPr>
              <a:t>C</a:t>
            </a:r>
            <a:r>
              <a:rPr sz="2000" spc="-15" dirty="0">
                <a:latin typeface="Carlito"/>
                <a:cs typeface="Carlito"/>
              </a:rPr>
              <a:t> </a:t>
            </a:r>
            <a:r>
              <a:rPr sz="2000" dirty="0">
                <a:latin typeface="Carlito"/>
                <a:cs typeface="Carlito"/>
              </a:rPr>
              <a:t>R</a:t>
            </a:r>
            <a:r>
              <a:rPr sz="2000" spc="5" dirty="0">
                <a:latin typeface="Carlito"/>
                <a:cs typeface="Carlito"/>
              </a:rPr>
              <a:t>u</a:t>
            </a:r>
            <a:r>
              <a:rPr sz="2000" spc="-15" dirty="0">
                <a:latin typeface="Carlito"/>
                <a:cs typeface="Carlito"/>
              </a:rPr>
              <a:t>l</a:t>
            </a:r>
            <a:r>
              <a:rPr sz="2000" dirty="0">
                <a:latin typeface="Carlito"/>
                <a:cs typeface="Carlito"/>
              </a:rPr>
              <a:t>e)</a:t>
            </a:r>
            <a:r>
              <a:rPr sz="2000" spc="15" dirty="0">
                <a:latin typeface="Carlito"/>
                <a:cs typeface="Carlito"/>
              </a:rPr>
              <a:t> </a:t>
            </a:r>
            <a:r>
              <a:rPr sz="1500" dirty="0">
                <a:latin typeface="Courier New"/>
                <a:cs typeface="Courier New"/>
              </a:rPr>
              <a:t>o	</a:t>
            </a:r>
            <a:r>
              <a:rPr sz="2000" dirty="0">
                <a:latin typeface="Carlito"/>
                <a:cs typeface="Carlito"/>
              </a:rPr>
              <a:t>e-</a:t>
            </a:r>
            <a:endParaRPr sz="2000">
              <a:latin typeface="Carlito"/>
              <a:cs typeface="Carlito"/>
            </a:endParaRPr>
          </a:p>
          <a:p>
            <a:pPr marL="475615" marR="520065">
              <a:lnSpc>
                <a:spcPct val="104500"/>
              </a:lnSpc>
              <a:spcBef>
                <a:spcPts val="10"/>
              </a:spcBef>
            </a:pPr>
            <a:r>
              <a:rPr sz="2000" spc="-5" dirty="0">
                <a:latin typeface="Carlito"/>
                <a:cs typeface="Carlito"/>
              </a:rPr>
              <a:t>governance, e-bidding, e-procurement, e-banking, e-sewa, </a:t>
            </a:r>
            <a:r>
              <a:rPr sz="1500" dirty="0">
                <a:latin typeface="Courier New"/>
                <a:cs typeface="Courier New"/>
              </a:rPr>
              <a:t>o </a:t>
            </a:r>
            <a:r>
              <a:rPr sz="2000" spc="-5" dirty="0">
                <a:latin typeface="Carlito"/>
                <a:cs typeface="Carlito"/>
              </a:rPr>
              <a:t>High Level  Commission for </a:t>
            </a:r>
            <a:r>
              <a:rPr sz="2000" dirty="0">
                <a:latin typeface="Carlito"/>
                <a:cs typeface="Carlito"/>
              </a:rPr>
              <a:t>Information</a:t>
            </a:r>
            <a:r>
              <a:rPr sz="2000" spc="-15" dirty="0">
                <a:latin typeface="Carlito"/>
                <a:cs typeface="Carlito"/>
              </a:rPr>
              <a:t> </a:t>
            </a:r>
            <a:r>
              <a:rPr sz="2000" spc="-5" dirty="0">
                <a:latin typeface="Carlito"/>
                <a:cs typeface="Carlito"/>
              </a:rPr>
              <a:t>Technology</a:t>
            </a:r>
            <a:endParaRPr sz="2000">
              <a:latin typeface="Carlito"/>
              <a:cs typeface="Carlito"/>
            </a:endParaRPr>
          </a:p>
          <a:p>
            <a:pPr marL="469900" marR="459740" indent="-457200">
              <a:lnSpc>
                <a:spcPct val="104600"/>
              </a:lnSpc>
              <a:spcBef>
                <a:spcPts val="95"/>
              </a:spcBef>
              <a:buFont typeface="Arial"/>
              <a:buChar char="•"/>
              <a:tabLst>
                <a:tab pos="469265" algn="l"/>
                <a:tab pos="469900" algn="l"/>
              </a:tabLst>
            </a:pPr>
            <a:r>
              <a:rPr sz="2000" dirty="0">
                <a:latin typeface="Carlito"/>
                <a:cs typeface="Carlito"/>
              </a:rPr>
              <a:t>Nepal </a:t>
            </a:r>
            <a:r>
              <a:rPr sz="2000" spc="-5" dirty="0">
                <a:latin typeface="Carlito"/>
                <a:cs typeface="Carlito"/>
              </a:rPr>
              <a:t>Administrative </a:t>
            </a:r>
            <a:r>
              <a:rPr sz="2000" dirty="0">
                <a:latin typeface="Carlito"/>
                <a:cs typeface="Carlito"/>
              </a:rPr>
              <a:t>Staff </a:t>
            </a:r>
            <a:r>
              <a:rPr sz="2000" spc="-5" dirty="0">
                <a:latin typeface="Carlito"/>
                <a:cs typeface="Carlito"/>
              </a:rPr>
              <a:t>College </a:t>
            </a:r>
            <a:r>
              <a:rPr sz="2000" dirty="0">
                <a:latin typeface="Carlito"/>
                <a:cs typeface="Carlito"/>
              </a:rPr>
              <a:t>caters to the continuous E&amp;T </a:t>
            </a:r>
            <a:r>
              <a:rPr sz="2000" spc="-5" dirty="0">
                <a:latin typeface="Carlito"/>
                <a:cs typeface="Carlito"/>
              </a:rPr>
              <a:t>needs of  administrative staff; no similar </a:t>
            </a:r>
            <a:r>
              <a:rPr sz="2000" dirty="0">
                <a:latin typeface="Carlito"/>
                <a:cs typeface="Carlito"/>
              </a:rPr>
              <a:t>institute </a:t>
            </a:r>
            <a:r>
              <a:rPr sz="2000" spc="-5" dirty="0">
                <a:latin typeface="Carlito"/>
                <a:cs typeface="Carlito"/>
              </a:rPr>
              <a:t>for </a:t>
            </a:r>
            <a:r>
              <a:rPr sz="2000" dirty="0">
                <a:latin typeface="Carlito"/>
                <a:cs typeface="Carlito"/>
              </a:rPr>
              <a:t>TSEs in</a:t>
            </a:r>
            <a:r>
              <a:rPr sz="2000" spc="-20" dirty="0">
                <a:latin typeface="Carlito"/>
                <a:cs typeface="Carlito"/>
              </a:rPr>
              <a:t> </a:t>
            </a:r>
            <a:r>
              <a:rPr sz="2000" spc="-5" dirty="0">
                <a:latin typeface="Carlito"/>
                <a:cs typeface="Carlito"/>
              </a:rPr>
              <a:t>Nepal.</a:t>
            </a:r>
            <a:endParaRPr sz="2000">
              <a:latin typeface="Carlito"/>
              <a:cs typeface="Carlito"/>
            </a:endParaRPr>
          </a:p>
          <a:p>
            <a:pPr marL="469900" indent="-457200">
              <a:lnSpc>
                <a:spcPct val="100000"/>
              </a:lnSpc>
              <a:spcBef>
                <a:spcPts val="200"/>
              </a:spcBef>
              <a:buFont typeface="Arial"/>
              <a:buChar char="•"/>
              <a:tabLst>
                <a:tab pos="469265" algn="l"/>
                <a:tab pos="469900" algn="l"/>
              </a:tabLst>
            </a:pPr>
            <a:r>
              <a:rPr sz="2000" spc="-5" dirty="0">
                <a:latin typeface="Carlito"/>
                <a:cs typeface="Carlito"/>
              </a:rPr>
              <a:t>Continuing Education Division/IoE partially </a:t>
            </a:r>
            <a:r>
              <a:rPr sz="2000" dirty="0">
                <a:latin typeface="Carlito"/>
                <a:cs typeface="Carlito"/>
              </a:rPr>
              <a:t>caters to the </a:t>
            </a:r>
            <a:r>
              <a:rPr sz="2000" spc="-5" dirty="0">
                <a:latin typeface="Carlito"/>
                <a:cs typeface="Carlito"/>
              </a:rPr>
              <a:t>needs of TSEs</a:t>
            </a:r>
            <a:endParaRPr sz="2000">
              <a:latin typeface="Carlito"/>
              <a:cs typeface="Carlito"/>
            </a:endParaRPr>
          </a:p>
          <a:p>
            <a:pPr marL="469900" marR="540385" indent="-457200">
              <a:lnSpc>
                <a:spcPct val="104500"/>
              </a:lnSpc>
              <a:spcBef>
                <a:spcPts val="85"/>
              </a:spcBef>
              <a:buFont typeface="Arial"/>
              <a:buChar char="•"/>
              <a:tabLst>
                <a:tab pos="469265" algn="l"/>
                <a:tab pos="469900" algn="l"/>
              </a:tabLst>
            </a:pPr>
            <a:r>
              <a:rPr sz="2000" spc="-5" dirty="0">
                <a:latin typeface="Carlito"/>
                <a:cs typeface="Carlito"/>
              </a:rPr>
              <a:t>Currently </a:t>
            </a:r>
            <a:r>
              <a:rPr sz="2000" dirty="0">
                <a:latin typeface="Carlito"/>
                <a:cs typeface="Carlito"/>
              </a:rPr>
              <a:t>a </a:t>
            </a:r>
            <a:r>
              <a:rPr sz="2000" spc="-5" dirty="0">
                <a:latin typeface="Carlito"/>
                <a:cs typeface="Carlito"/>
              </a:rPr>
              <a:t>myriad of different organizations </a:t>
            </a:r>
            <a:r>
              <a:rPr sz="2000" dirty="0">
                <a:latin typeface="Carlito"/>
                <a:cs typeface="Carlito"/>
              </a:rPr>
              <a:t>are </a:t>
            </a:r>
            <a:r>
              <a:rPr sz="2000" spc="-5" dirty="0">
                <a:latin typeface="Carlito"/>
                <a:cs typeface="Carlito"/>
              </a:rPr>
              <a:t>filling the </a:t>
            </a:r>
            <a:r>
              <a:rPr sz="2000" dirty="0">
                <a:latin typeface="Carlito"/>
                <a:cs typeface="Carlito"/>
              </a:rPr>
              <a:t>gap </a:t>
            </a:r>
            <a:r>
              <a:rPr sz="2000" spc="-5" dirty="0">
                <a:latin typeface="Carlito"/>
                <a:cs typeface="Carlito"/>
              </a:rPr>
              <a:t>of lack of  formal system of </a:t>
            </a:r>
            <a:r>
              <a:rPr sz="2000" dirty="0">
                <a:latin typeface="Carlito"/>
                <a:cs typeface="Carlito"/>
              </a:rPr>
              <a:t>E&amp;T </a:t>
            </a:r>
            <a:r>
              <a:rPr sz="2000" spc="-5" dirty="0">
                <a:latin typeface="Carlito"/>
                <a:cs typeface="Carlito"/>
              </a:rPr>
              <a:t>for TSEs </a:t>
            </a:r>
            <a:r>
              <a:rPr sz="2000" dirty="0">
                <a:latin typeface="Carlito"/>
                <a:cs typeface="Carlito"/>
              </a:rPr>
              <a:t>in</a:t>
            </a:r>
            <a:r>
              <a:rPr sz="2000" spc="-25" dirty="0">
                <a:latin typeface="Carlito"/>
                <a:cs typeface="Carlito"/>
              </a:rPr>
              <a:t> </a:t>
            </a:r>
            <a:r>
              <a:rPr sz="2000" spc="-5" dirty="0">
                <a:latin typeface="Carlito"/>
                <a:cs typeface="Carlito"/>
              </a:rPr>
              <a:t>Nepal.</a:t>
            </a:r>
            <a:endParaRPr sz="2000">
              <a:latin typeface="Carlito"/>
              <a:cs typeface="Carli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09600" y="742950"/>
            <a:ext cx="7604141" cy="434327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322322" y="2083435"/>
            <a:ext cx="4502785" cy="696595"/>
          </a:xfrm>
          <a:prstGeom prst="rect">
            <a:avLst/>
          </a:prstGeom>
        </p:spPr>
        <p:txBody>
          <a:bodyPr vert="horz" wrap="square" lIns="0" tIns="13335" rIns="0" bIns="0" rtlCol="0">
            <a:spAutoFit/>
          </a:bodyPr>
          <a:lstStyle/>
          <a:p>
            <a:pPr marL="12700">
              <a:lnSpc>
                <a:spcPct val="100000"/>
              </a:lnSpc>
              <a:spcBef>
                <a:spcPts val="105"/>
              </a:spcBef>
            </a:pPr>
            <a:r>
              <a:rPr sz="4400" dirty="0"/>
              <a:t>Potential</a:t>
            </a:r>
            <a:r>
              <a:rPr sz="4400" spc="-45" dirty="0"/>
              <a:t> </a:t>
            </a:r>
            <a:r>
              <a:rPr sz="4400" spc="-5" dirty="0"/>
              <a:t>Questions</a:t>
            </a:r>
            <a:endParaRPr sz="4400"/>
          </a:p>
        </p:txBody>
      </p:sp>
      <p:sp>
        <p:nvSpPr>
          <p:cNvPr id="4" name="object 4"/>
          <p:cNvSpPr txBox="1"/>
          <p:nvPr/>
        </p:nvSpPr>
        <p:spPr>
          <a:xfrm>
            <a:off x="535940" y="2830195"/>
            <a:ext cx="7955280" cy="2708275"/>
          </a:xfrm>
          <a:prstGeom prst="rect">
            <a:avLst/>
          </a:prstGeom>
        </p:spPr>
        <p:txBody>
          <a:bodyPr vert="horz" wrap="square" lIns="0" tIns="10160" rIns="0" bIns="0" rtlCol="0">
            <a:spAutoFit/>
          </a:bodyPr>
          <a:lstStyle/>
          <a:p>
            <a:pPr marL="300355" marR="5080" indent="-288290">
              <a:lnSpc>
                <a:spcPts val="3020"/>
              </a:lnSpc>
              <a:spcBef>
                <a:spcPts val="80"/>
              </a:spcBef>
              <a:buFont typeface="Arial"/>
              <a:buChar char="•"/>
              <a:tabLst>
                <a:tab pos="300355" algn="l"/>
                <a:tab pos="300990" algn="l"/>
                <a:tab pos="5969000" algn="l"/>
              </a:tabLst>
            </a:pPr>
            <a:r>
              <a:rPr sz="2400" spc="-5" dirty="0">
                <a:latin typeface="Carlito"/>
                <a:cs typeface="Carlito"/>
              </a:rPr>
              <a:t>List </a:t>
            </a:r>
            <a:r>
              <a:rPr sz="2400" dirty="0">
                <a:latin typeface="Carlito"/>
                <a:cs typeface="Carlito"/>
              </a:rPr>
              <a:t>the type </a:t>
            </a:r>
            <a:r>
              <a:rPr sz="2400" spc="-5" dirty="0">
                <a:latin typeface="Carlito"/>
                <a:cs typeface="Carlito"/>
              </a:rPr>
              <a:t>of </a:t>
            </a:r>
            <a:r>
              <a:rPr sz="2400" dirty="0">
                <a:latin typeface="Carlito"/>
                <a:cs typeface="Carlito"/>
              </a:rPr>
              <a:t>cultural, </a:t>
            </a:r>
            <a:r>
              <a:rPr sz="2400" spc="-5" dirty="0">
                <a:latin typeface="Carlito"/>
                <a:cs typeface="Carlito"/>
              </a:rPr>
              <a:t>political</a:t>
            </a:r>
            <a:r>
              <a:rPr sz="2400" spc="25" dirty="0">
                <a:latin typeface="Carlito"/>
                <a:cs typeface="Carlito"/>
              </a:rPr>
              <a:t> </a:t>
            </a:r>
            <a:r>
              <a:rPr sz="2400" dirty="0">
                <a:latin typeface="Carlito"/>
                <a:cs typeface="Carlito"/>
              </a:rPr>
              <a:t>and </a:t>
            </a:r>
            <a:r>
              <a:rPr sz="2400" spc="-5" dirty="0">
                <a:latin typeface="Carlito"/>
                <a:cs typeface="Carlito"/>
              </a:rPr>
              <a:t>societal	practices which  </a:t>
            </a:r>
            <a:r>
              <a:rPr sz="2400" dirty="0">
                <a:latin typeface="Carlito"/>
                <a:cs typeface="Carlito"/>
              </a:rPr>
              <a:t>motivate </a:t>
            </a:r>
            <a:r>
              <a:rPr sz="2400" spc="-5" dirty="0">
                <a:latin typeface="Carlito"/>
                <a:cs typeface="Carlito"/>
              </a:rPr>
              <a:t>development of science </a:t>
            </a:r>
            <a:r>
              <a:rPr sz="2400" dirty="0">
                <a:latin typeface="Carlito"/>
                <a:cs typeface="Carlito"/>
              </a:rPr>
              <a:t>and </a:t>
            </a:r>
            <a:r>
              <a:rPr sz="2400" spc="-5" dirty="0">
                <a:latin typeface="Carlito"/>
                <a:cs typeface="Carlito"/>
              </a:rPr>
              <a:t>technology </a:t>
            </a:r>
            <a:r>
              <a:rPr sz="2400" dirty="0">
                <a:latin typeface="Carlito"/>
                <a:cs typeface="Carlito"/>
              </a:rPr>
              <a:t>in a</a:t>
            </a:r>
            <a:r>
              <a:rPr sz="2400" spc="-55" dirty="0">
                <a:latin typeface="Carlito"/>
                <a:cs typeface="Carlito"/>
              </a:rPr>
              <a:t> </a:t>
            </a:r>
            <a:r>
              <a:rPr sz="2400" spc="-5" dirty="0">
                <a:latin typeface="Carlito"/>
                <a:cs typeface="Carlito"/>
              </a:rPr>
              <a:t>society.</a:t>
            </a:r>
            <a:endParaRPr sz="2400" dirty="0">
              <a:latin typeface="Carlito"/>
              <a:cs typeface="Carlito"/>
            </a:endParaRPr>
          </a:p>
          <a:p>
            <a:pPr marL="300355" marR="60960" indent="-288290">
              <a:lnSpc>
                <a:spcPts val="3020"/>
              </a:lnSpc>
              <a:spcBef>
                <a:spcPts val="50"/>
              </a:spcBef>
              <a:buFont typeface="Arial"/>
              <a:buChar char="•"/>
              <a:tabLst>
                <a:tab pos="300355" algn="l"/>
                <a:tab pos="300990" algn="l"/>
                <a:tab pos="5969000" algn="l"/>
              </a:tabLst>
            </a:pPr>
            <a:r>
              <a:rPr sz="2400" spc="-5" dirty="0">
                <a:latin typeface="Carlito"/>
                <a:cs typeface="Carlito"/>
              </a:rPr>
              <a:t>List </a:t>
            </a:r>
            <a:r>
              <a:rPr sz="2400" dirty="0">
                <a:latin typeface="Carlito"/>
                <a:cs typeface="Carlito"/>
              </a:rPr>
              <a:t>the type </a:t>
            </a:r>
            <a:r>
              <a:rPr sz="2400" spc="-5" dirty="0">
                <a:latin typeface="Carlito"/>
                <a:cs typeface="Carlito"/>
              </a:rPr>
              <a:t>of </a:t>
            </a:r>
            <a:r>
              <a:rPr sz="2400" dirty="0">
                <a:latin typeface="Carlito"/>
                <a:cs typeface="Carlito"/>
              </a:rPr>
              <a:t>cultural, </a:t>
            </a:r>
            <a:r>
              <a:rPr sz="2400" spc="-5" dirty="0">
                <a:latin typeface="Carlito"/>
                <a:cs typeface="Carlito"/>
              </a:rPr>
              <a:t>political</a:t>
            </a:r>
            <a:r>
              <a:rPr sz="2400" spc="25" dirty="0">
                <a:latin typeface="Carlito"/>
                <a:cs typeface="Carlito"/>
              </a:rPr>
              <a:t> </a:t>
            </a:r>
            <a:r>
              <a:rPr sz="2400" dirty="0">
                <a:latin typeface="Carlito"/>
                <a:cs typeface="Carlito"/>
              </a:rPr>
              <a:t>and </a:t>
            </a:r>
            <a:r>
              <a:rPr sz="2400" spc="-5" dirty="0">
                <a:latin typeface="Carlito"/>
                <a:cs typeface="Carlito"/>
              </a:rPr>
              <a:t>societal	practices</a:t>
            </a:r>
            <a:r>
              <a:rPr sz="2400" spc="-75" dirty="0">
                <a:latin typeface="Carlito"/>
                <a:cs typeface="Carlito"/>
              </a:rPr>
              <a:t> </a:t>
            </a:r>
            <a:r>
              <a:rPr sz="2400" spc="-5" dirty="0">
                <a:latin typeface="Carlito"/>
                <a:cs typeface="Carlito"/>
              </a:rPr>
              <a:t>which  </a:t>
            </a:r>
            <a:r>
              <a:rPr sz="2400" dirty="0">
                <a:latin typeface="Carlito"/>
                <a:cs typeface="Carlito"/>
              </a:rPr>
              <a:t>limit </a:t>
            </a:r>
            <a:r>
              <a:rPr sz="2400" spc="-5" dirty="0">
                <a:latin typeface="Carlito"/>
                <a:cs typeface="Carlito"/>
              </a:rPr>
              <a:t>development of science </a:t>
            </a:r>
            <a:r>
              <a:rPr sz="2400" dirty="0">
                <a:latin typeface="Carlito"/>
                <a:cs typeface="Carlito"/>
              </a:rPr>
              <a:t>and </a:t>
            </a:r>
            <a:r>
              <a:rPr sz="2400" spc="-5" dirty="0">
                <a:latin typeface="Carlito"/>
                <a:cs typeface="Carlito"/>
              </a:rPr>
              <a:t>technology </a:t>
            </a:r>
            <a:r>
              <a:rPr sz="2400" dirty="0">
                <a:latin typeface="Carlito"/>
                <a:cs typeface="Carlito"/>
              </a:rPr>
              <a:t>in a</a:t>
            </a:r>
            <a:r>
              <a:rPr sz="2400" spc="-10" dirty="0">
                <a:latin typeface="Carlito"/>
                <a:cs typeface="Carlito"/>
              </a:rPr>
              <a:t> </a:t>
            </a:r>
            <a:r>
              <a:rPr sz="2400" spc="-5" dirty="0">
                <a:latin typeface="Carlito"/>
                <a:cs typeface="Carlito"/>
              </a:rPr>
              <a:t>society.</a:t>
            </a:r>
            <a:endParaRPr sz="2400" dirty="0">
              <a:latin typeface="Carlito"/>
              <a:cs typeface="Carlito"/>
            </a:endParaRPr>
          </a:p>
          <a:p>
            <a:pPr marL="300355" indent="-288290">
              <a:lnSpc>
                <a:spcPct val="100000"/>
              </a:lnSpc>
              <a:spcBef>
                <a:spcPts val="45"/>
              </a:spcBef>
              <a:buFont typeface="Arial"/>
              <a:buChar char="•"/>
              <a:tabLst>
                <a:tab pos="300355" algn="l"/>
                <a:tab pos="300990" algn="l"/>
              </a:tabLst>
            </a:pPr>
            <a:r>
              <a:rPr sz="2400" spc="-5" dirty="0">
                <a:latin typeface="Carlito"/>
                <a:cs typeface="Carlito"/>
              </a:rPr>
              <a:t>What </a:t>
            </a:r>
            <a:r>
              <a:rPr sz="2400" dirty="0">
                <a:latin typeface="Carlito"/>
                <a:cs typeface="Carlito"/>
              </a:rPr>
              <a:t>is the impact </a:t>
            </a:r>
            <a:r>
              <a:rPr sz="2400" spc="-5" dirty="0">
                <a:latin typeface="Carlito"/>
                <a:cs typeface="Carlito"/>
              </a:rPr>
              <a:t>of development of ICT </a:t>
            </a:r>
            <a:r>
              <a:rPr sz="2400" dirty="0">
                <a:latin typeface="Carlito"/>
                <a:cs typeface="Carlito"/>
              </a:rPr>
              <a:t>in </a:t>
            </a:r>
            <a:r>
              <a:rPr sz="2400" spc="-5" dirty="0">
                <a:latin typeface="Carlito"/>
                <a:cs typeface="Carlito"/>
              </a:rPr>
              <a:t>social</a:t>
            </a:r>
            <a:r>
              <a:rPr sz="2400" spc="-35" dirty="0">
                <a:latin typeface="Carlito"/>
                <a:cs typeface="Carlito"/>
              </a:rPr>
              <a:t> </a:t>
            </a:r>
            <a:r>
              <a:rPr sz="2400" dirty="0">
                <a:latin typeface="Carlito"/>
                <a:cs typeface="Carlito"/>
              </a:rPr>
              <a:t>values?</a:t>
            </a:r>
          </a:p>
          <a:p>
            <a:pPr marL="300355" marR="208279" indent="-288290">
              <a:lnSpc>
                <a:spcPct val="105000"/>
              </a:lnSpc>
              <a:spcBef>
                <a:spcPts val="40"/>
              </a:spcBef>
              <a:buFont typeface="Arial"/>
              <a:buChar char="•"/>
              <a:tabLst>
                <a:tab pos="300355" algn="l"/>
                <a:tab pos="300990" algn="l"/>
              </a:tabLst>
            </a:pPr>
            <a:r>
              <a:rPr sz="2400" dirty="0">
                <a:latin typeface="Carlito"/>
                <a:cs typeface="Carlito"/>
              </a:rPr>
              <a:t>What is the impact </a:t>
            </a:r>
            <a:r>
              <a:rPr sz="2400" spc="-5" dirty="0">
                <a:latin typeface="Carlito"/>
                <a:cs typeface="Carlito"/>
              </a:rPr>
              <a:t>of </a:t>
            </a:r>
            <a:r>
              <a:rPr sz="2400" dirty="0">
                <a:latin typeface="Carlito"/>
                <a:cs typeface="Carlito"/>
              </a:rPr>
              <a:t>computers in </a:t>
            </a:r>
            <a:r>
              <a:rPr sz="2400" spc="-5" dirty="0">
                <a:latin typeface="Carlito"/>
                <a:cs typeface="Carlito"/>
              </a:rPr>
              <a:t>mechanized production,  </a:t>
            </a:r>
            <a:r>
              <a:rPr sz="2400" dirty="0">
                <a:latin typeface="Carlito"/>
                <a:cs typeface="Carlito"/>
              </a:rPr>
              <a:t>and </a:t>
            </a:r>
            <a:r>
              <a:rPr sz="2400" spc="-5" dirty="0">
                <a:latin typeface="Carlito"/>
                <a:cs typeface="Carlito"/>
              </a:rPr>
              <a:t>how </a:t>
            </a:r>
            <a:r>
              <a:rPr sz="2400" dirty="0">
                <a:latin typeface="Carlito"/>
                <a:cs typeface="Carlito"/>
              </a:rPr>
              <a:t>has it impacted</a:t>
            </a:r>
            <a:r>
              <a:rPr sz="2400" spc="-30" dirty="0">
                <a:latin typeface="Carlito"/>
                <a:cs typeface="Carlito"/>
              </a:rPr>
              <a:t> </a:t>
            </a:r>
            <a:r>
              <a:rPr sz="2400" spc="-5" dirty="0">
                <a:latin typeface="Carlito"/>
                <a:cs typeface="Carlito"/>
              </a:rPr>
              <a:t>society?</a:t>
            </a:r>
            <a:endParaRPr sz="2400" dirty="0">
              <a:latin typeface="Carlito"/>
              <a:cs typeface="Carli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940" y="694690"/>
            <a:ext cx="8098155" cy="2341245"/>
          </a:xfrm>
          <a:prstGeom prst="rect">
            <a:avLst/>
          </a:prstGeom>
        </p:spPr>
        <p:txBody>
          <a:bodyPr vert="horz" wrap="square" lIns="0" tIns="12700" rIns="0" bIns="0" rtlCol="0">
            <a:spAutoFit/>
          </a:bodyPr>
          <a:lstStyle/>
          <a:p>
            <a:pPr marL="300355" marR="5080" indent="-288290">
              <a:lnSpc>
                <a:spcPct val="105400"/>
              </a:lnSpc>
              <a:spcBef>
                <a:spcPts val="100"/>
              </a:spcBef>
              <a:buFont typeface="Arial"/>
              <a:buChar char="•"/>
              <a:tabLst>
                <a:tab pos="300355" algn="l"/>
                <a:tab pos="300990" algn="l"/>
              </a:tabLst>
            </a:pPr>
            <a:r>
              <a:rPr sz="2400" dirty="0">
                <a:latin typeface="Carlito"/>
                <a:cs typeface="Carlito"/>
              </a:rPr>
              <a:t>What are </a:t>
            </a:r>
            <a:r>
              <a:rPr sz="2400" spc="-5" dirty="0">
                <a:latin typeface="Carlito"/>
                <a:cs typeface="Carlito"/>
              </a:rPr>
              <a:t>the different </a:t>
            </a:r>
            <a:r>
              <a:rPr sz="2400" spc="-10" dirty="0">
                <a:latin typeface="Carlito"/>
                <a:cs typeface="Carlito"/>
              </a:rPr>
              <a:t>forms of </a:t>
            </a:r>
            <a:r>
              <a:rPr sz="2400" spc="-5" dirty="0">
                <a:latin typeface="Carlito"/>
                <a:cs typeface="Carlito"/>
              </a:rPr>
              <a:t>computer crimes, </a:t>
            </a:r>
            <a:r>
              <a:rPr sz="2400" dirty="0">
                <a:latin typeface="Carlito"/>
                <a:cs typeface="Carlito"/>
              </a:rPr>
              <a:t>and </a:t>
            </a:r>
            <a:r>
              <a:rPr sz="2400" spc="-5" dirty="0">
                <a:latin typeface="Carlito"/>
                <a:cs typeface="Carlito"/>
              </a:rPr>
              <a:t>how has  </a:t>
            </a:r>
            <a:r>
              <a:rPr sz="2400" dirty="0">
                <a:latin typeface="Carlito"/>
                <a:cs typeface="Carlito"/>
              </a:rPr>
              <a:t>computer crime </a:t>
            </a:r>
            <a:r>
              <a:rPr sz="2400" spc="-5" dirty="0">
                <a:latin typeface="Carlito"/>
                <a:cs typeface="Carlito"/>
              </a:rPr>
              <a:t>impacted</a:t>
            </a:r>
            <a:r>
              <a:rPr sz="2400" spc="-15" dirty="0">
                <a:latin typeface="Carlito"/>
                <a:cs typeface="Carlito"/>
              </a:rPr>
              <a:t> </a:t>
            </a:r>
            <a:r>
              <a:rPr sz="2400" spc="-5" dirty="0">
                <a:latin typeface="Carlito"/>
                <a:cs typeface="Carlito"/>
              </a:rPr>
              <a:t>society?</a:t>
            </a:r>
            <a:endParaRPr sz="2400">
              <a:latin typeface="Carlito"/>
              <a:cs typeface="Carlito"/>
            </a:endParaRPr>
          </a:p>
          <a:p>
            <a:pPr marL="300355" marR="188595" indent="-288290">
              <a:lnSpc>
                <a:spcPct val="105100"/>
              </a:lnSpc>
              <a:spcBef>
                <a:spcPts val="20"/>
              </a:spcBef>
              <a:buFont typeface="Arial"/>
              <a:buChar char="•"/>
              <a:tabLst>
                <a:tab pos="300355" algn="l"/>
                <a:tab pos="300990" algn="l"/>
              </a:tabLst>
            </a:pPr>
            <a:r>
              <a:rPr sz="2400" dirty="0">
                <a:latin typeface="Carlito"/>
                <a:cs typeface="Carlito"/>
              </a:rPr>
              <a:t>What </a:t>
            </a:r>
            <a:r>
              <a:rPr sz="2400" spc="-5" dirty="0">
                <a:latin typeface="Carlito"/>
                <a:cs typeface="Carlito"/>
              </a:rPr>
              <a:t>should be </a:t>
            </a:r>
            <a:r>
              <a:rPr sz="2400" dirty="0">
                <a:latin typeface="Carlito"/>
                <a:cs typeface="Carlito"/>
              </a:rPr>
              <a:t>the modality </a:t>
            </a:r>
            <a:r>
              <a:rPr sz="2400" spc="-5" dirty="0">
                <a:latin typeface="Carlito"/>
                <a:cs typeface="Carlito"/>
              </a:rPr>
              <a:t>of </a:t>
            </a:r>
            <a:r>
              <a:rPr sz="2400" dirty="0">
                <a:latin typeface="Carlito"/>
                <a:cs typeface="Carlito"/>
              </a:rPr>
              <a:t>the education and training</a:t>
            </a:r>
            <a:r>
              <a:rPr sz="2400" spc="-85" dirty="0">
                <a:latin typeface="Carlito"/>
                <a:cs typeface="Carlito"/>
              </a:rPr>
              <a:t> </a:t>
            </a:r>
            <a:r>
              <a:rPr sz="2400" spc="-10" dirty="0">
                <a:latin typeface="Carlito"/>
                <a:cs typeface="Carlito"/>
              </a:rPr>
              <a:t>of  </a:t>
            </a:r>
            <a:r>
              <a:rPr sz="2400" dirty="0">
                <a:latin typeface="Carlito"/>
                <a:cs typeface="Carlito"/>
              </a:rPr>
              <a:t>the </a:t>
            </a:r>
            <a:r>
              <a:rPr sz="2400" spc="-5" dirty="0">
                <a:latin typeface="Carlito"/>
                <a:cs typeface="Carlito"/>
              </a:rPr>
              <a:t>technologists, scientists </a:t>
            </a:r>
            <a:r>
              <a:rPr sz="2400" dirty="0">
                <a:latin typeface="Carlito"/>
                <a:cs typeface="Carlito"/>
              </a:rPr>
              <a:t>and</a:t>
            </a:r>
            <a:r>
              <a:rPr sz="2400" spc="-10" dirty="0">
                <a:latin typeface="Carlito"/>
                <a:cs typeface="Carlito"/>
              </a:rPr>
              <a:t> </a:t>
            </a:r>
            <a:r>
              <a:rPr sz="2400" dirty="0">
                <a:latin typeface="Carlito"/>
                <a:cs typeface="Carlito"/>
              </a:rPr>
              <a:t>engineers?</a:t>
            </a:r>
            <a:endParaRPr sz="2400">
              <a:latin typeface="Carlito"/>
              <a:cs typeface="Carlito"/>
            </a:endParaRPr>
          </a:p>
          <a:p>
            <a:pPr marL="300355" marR="62230" indent="-288290">
              <a:lnSpc>
                <a:spcPct val="105000"/>
              </a:lnSpc>
              <a:spcBef>
                <a:spcPts val="35"/>
              </a:spcBef>
              <a:buFont typeface="Arial"/>
              <a:buChar char="•"/>
              <a:tabLst>
                <a:tab pos="300355" algn="l"/>
                <a:tab pos="300990" algn="l"/>
              </a:tabLst>
            </a:pPr>
            <a:r>
              <a:rPr sz="2400" dirty="0">
                <a:latin typeface="Carlito"/>
                <a:cs typeface="Carlito"/>
              </a:rPr>
              <a:t>What </a:t>
            </a:r>
            <a:r>
              <a:rPr sz="2400" spc="-5" dirty="0">
                <a:latin typeface="Carlito"/>
                <a:cs typeface="Carlito"/>
              </a:rPr>
              <a:t>specific type of training should </a:t>
            </a:r>
            <a:r>
              <a:rPr sz="2400" dirty="0">
                <a:latin typeface="Carlito"/>
                <a:cs typeface="Carlito"/>
              </a:rPr>
              <a:t>the </a:t>
            </a:r>
            <a:r>
              <a:rPr sz="2400" spc="-5" dirty="0">
                <a:latin typeface="Carlito"/>
                <a:cs typeface="Carlito"/>
              </a:rPr>
              <a:t>electronics </a:t>
            </a:r>
            <a:r>
              <a:rPr sz="2400" dirty="0">
                <a:latin typeface="Carlito"/>
                <a:cs typeface="Carlito"/>
              </a:rPr>
              <a:t>engineers  and/or </a:t>
            </a:r>
            <a:r>
              <a:rPr sz="2400" spc="-5" dirty="0">
                <a:latin typeface="Carlito"/>
                <a:cs typeface="Carlito"/>
              </a:rPr>
              <a:t>electrical engineers be provided?</a:t>
            </a:r>
            <a:endParaRPr sz="2400">
              <a:latin typeface="Carlito"/>
              <a:cs typeface="Carli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44726" y="709930"/>
            <a:ext cx="5671820" cy="513715"/>
          </a:xfrm>
          <a:prstGeom prst="rect">
            <a:avLst/>
          </a:prstGeom>
        </p:spPr>
        <p:txBody>
          <a:bodyPr vert="horz" wrap="square" lIns="0" tIns="13335" rIns="0" bIns="0" rtlCol="0">
            <a:spAutoFit/>
          </a:bodyPr>
          <a:lstStyle/>
          <a:p>
            <a:pPr marL="12700">
              <a:lnSpc>
                <a:spcPct val="100000"/>
              </a:lnSpc>
              <a:spcBef>
                <a:spcPts val="105"/>
              </a:spcBef>
            </a:pPr>
            <a:r>
              <a:rPr sz="3200" b="1" spc="-5" dirty="0">
                <a:latin typeface="Carlito"/>
                <a:cs typeface="Carlito"/>
              </a:rPr>
              <a:t>Professional Ethics </a:t>
            </a:r>
            <a:r>
              <a:rPr sz="3200" b="1" dirty="0">
                <a:latin typeface="Carlito"/>
                <a:cs typeface="Carlito"/>
              </a:rPr>
              <a:t>in</a:t>
            </a:r>
            <a:r>
              <a:rPr sz="3200" b="1" spc="-30" dirty="0">
                <a:latin typeface="Carlito"/>
                <a:cs typeface="Carlito"/>
              </a:rPr>
              <a:t> </a:t>
            </a:r>
            <a:r>
              <a:rPr sz="3200" b="1" spc="-5" dirty="0">
                <a:latin typeface="Carlito"/>
                <a:cs typeface="Carlito"/>
              </a:rPr>
              <a:t>Engineering</a:t>
            </a:r>
            <a:endParaRPr sz="3200">
              <a:latin typeface="Carlito"/>
              <a:cs typeface="Carlito"/>
            </a:endParaRPr>
          </a:p>
        </p:txBody>
      </p:sp>
      <p:sp>
        <p:nvSpPr>
          <p:cNvPr id="3" name="object 3"/>
          <p:cNvSpPr txBox="1"/>
          <p:nvPr/>
        </p:nvSpPr>
        <p:spPr>
          <a:xfrm>
            <a:off x="2710942" y="1436877"/>
            <a:ext cx="3720465" cy="330835"/>
          </a:xfrm>
          <a:prstGeom prst="rect">
            <a:avLst/>
          </a:prstGeom>
        </p:spPr>
        <p:txBody>
          <a:bodyPr vert="horz" wrap="square" lIns="0" tIns="13335" rIns="0" bIns="0" rtlCol="0">
            <a:spAutoFit/>
          </a:bodyPr>
          <a:lstStyle/>
          <a:p>
            <a:pPr marL="12700">
              <a:lnSpc>
                <a:spcPct val="100000"/>
              </a:lnSpc>
              <a:spcBef>
                <a:spcPts val="105"/>
              </a:spcBef>
              <a:tabLst>
                <a:tab pos="2760980" algn="l"/>
              </a:tabLst>
            </a:pPr>
            <a:r>
              <a:rPr sz="2000" b="1" spc="-5" dirty="0">
                <a:latin typeface="Carlito"/>
                <a:cs typeface="Carlito"/>
              </a:rPr>
              <a:t>Profession</a:t>
            </a:r>
            <a:r>
              <a:rPr sz="2000" b="1" spc="10" dirty="0">
                <a:latin typeface="Carlito"/>
                <a:cs typeface="Carlito"/>
              </a:rPr>
              <a:t> </a:t>
            </a:r>
            <a:r>
              <a:rPr sz="2000" b="1" spc="-5" dirty="0">
                <a:latin typeface="Carlito"/>
                <a:cs typeface="Carlito"/>
              </a:rPr>
              <a:t>and</a:t>
            </a:r>
            <a:r>
              <a:rPr sz="2000" b="1" spc="15" dirty="0">
                <a:latin typeface="Carlito"/>
                <a:cs typeface="Carlito"/>
              </a:rPr>
              <a:t> </a:t>
            </a:r>
            <a:r>
              <a:rPr sz="2000" b="1" spc="-5" dirty="0">
                <a:latin typeface="Carlito"/>
                <a:cs typeface="Carlito"/>
              </a:rPr>
              <a:t>Ethics	</a:t>
            </a:r>
            <a:r>
              <a:rPr sz="2000" b="1" dirty="0">
                <a:latin typeface="Carlito"/>
                <a:cs typeface="Carlito"/>
              </a:rPr>
              <a:t>(3</a:t>
            </a:r>
            <a:r>
              <a:rPr sz="2000" b="1" spc="-60" dirty="0">
                <a:latin typeface="Carlito"/>
                <a:cs typeface="Carlito"/>
              </a:rPr>
              <a:t> </a:t>
            </a:r>
            <a:r>
              <a:rPr sz="2000" b="1" spc="-5" dirty="0">
                <a:latin typeface="Carlito"/>
                <a:cs typeface="Carlito"/>
              </a:rPr>
              <a:t>hours)</a:t>
            </a:r>
            <a:endParaRPr sz="2000">
              <a:latin typeface="Carlito"/>
              <a:cs typeface="Carlito"/>
            </a:endParaRPr>
          </a:p>
        </p:txBody>
      </p:sp>
      <p:sp>
        <p:nvSpPr>
          <p:cNvPr id="4" name="object 4"/>
          <p:cNvSpPr txBox="1"/>
          <p:nvPr/>
        </p:nvSpPr>
        <p:spPr>
          <a:xfrm>
            <a:off x="602995" y="2629027"/>
            <a:ext cx="7969250" cy="2121535"/>
          </a:xfrm>
          <a:prstGeom prst="rect">
            <a:avLst/>
          </a:prstGeom>
        </p:spPr>
        <p:txBody>
          <a:bodyPr vert="horz" wrap="square" lIns="0" tIns="41275" rIns="0" bIns="0" rtlCol="0">
            <a:spAutoFit/>
          </a:bodyPr>
          <a:lstStyle/>
          <a:p>
            <a:pPr marL="366395" lvl="1" indent="-345440">
              <a:lnSpc>
                <a:spcPct val="100000"/>
              </a:lnSpc>
              <a:spcBef>
                <a:spcPts val="325"/>
              </a:spcBef>
              <a:buAutoNum type="arabicPeriod"/>
              <a:tabLst>
                <a:tab pos="367030" algn="l"/>
              </a:tabLst>
            </a:pPr>
            <a:r>
              <a:rPr sz="1800" b="1" spc="-5" dirty="0">
                <a:latin typeface="Carlito"/>
                <a:cs typeface="Carlito"/>
              </a:rPr>
              <a:t>Profession and Ethics</a:t>
            </a:r>
            <a:endParaRPr sz="1800">
              <a:latin typeface="Carlito"/>
              <a:cs typeface="Carlito"/>
            </a:endParaRPr>
          </a:p>
          <a:p>
            <a:pPr marL="353695" lvl="1" indent="-341630">
              <a:lnSpc>
                <a:spcPct val="100000"/>
              </a:lnSpc>
              <a:spcBef>
                <a:spcPts val="229"/>
              </a:spcBef>
              <a:buAutoNum type="arabicPeriod"/>
              <a:tabLst>
                <a:tab pos="354330" algn="l"/>
              </a:tabLst>
            </a:pPr>
            <a:r>
              <a:rPr sz="1800" spc="-5" dirty="0">
                <a:latin typeface="Carlito"/>
                <a:cs typeface="Carlito"/>
              </a:rPr>
              <a:t>Definition and Characteristics</a:t>
            </a:r>
            <a:endParaRPr sz="1800">
              <a:latin typeface="Carlito"/>
              <a:cs typeface="Carlito"/>
            </a:endParaRPr>
          </a:p>
          <a:p>
            <a:pPr marL="353695" lvl="1" indent="-341630">
              <a:lnSpc>
                <a:spcPct val="100000"/>
              </a:lnSpc>
              <a:spcBef>
                <a:spcPts val="204"/>
              </a:spcBef>
              <a:buAutoNum type="arabicPeriod"/>
              <a:tabLst>
                <a:tab pos="354330" algn="l"/>
              </a:tabLst>
            </a:pPr>
            <a:r>
              <a:rPr sz="1800" spc="-5" dirty="0">
                <a:latin typeface="Carlito"/>
                <a:cs typeface="Carlito"/>
              </a:rPr>
              <a:t>Codes of ethics </a:t>
            </a:r>
            <a:r>
              <a:rPr sz="1800" dirty="0">
                <a:latin typeface="Carlito"/>
                <a:cs typeface="Carlito"/>
              </a:rPr>
              <a:t>and </a:t>
            </a:r>
            <a:r>
              <a:rPr sz="1800" spc="-5" dirty="0">
                <a:latin typeface="Carlito"/>
                <a:cs typeface="Carlito"/>
              </a:rPr>
              <a:t>guidelines for professional engineering</a:t>
            </a:r>
            <a:r>
              <a:rPr sz="1800" spc="15" dirty="0">
                <a:latin typeface="Carlito"/>
                <a:cs typeface="Carlito"/>
              </a:rPr>
              <a:t> </a:t>
            </a:r>
            <a:r>
              <a:rPr sz="1800" spc="-10" dirty="0">
                <a:latin typeface="Carlito"/>
                <a:cs typeface="Carlito"/>
              </a:rPr>
              <a:t>practice</a:t>
            </a:r>
            <a:endParaRPr sz="1800">
              <a:latin typeface="Carlito"/>
              <a:cs typeface="Carlito"/>
            </a:endParaRPr>
          </a:p>
          <a:p>
            <a:pPr marL="354330" marR="5080" lvl="1" indent="-354330">
              <a:lnSpc>
                <a:spcPct val="105000"/>
              </a:lnSpc>
              <a:spcBef>
                <a:spcPts val="85"/>
              </a:spcBef>
              <a:buAutoNum type="arabicPeriod"/>
              <a:tabLst>
                <a:tab pos="354330" algn="l"/>
              </a:tabLst>
            </a:pPr>
            <a:r>
              <a:rPr sz="1800" spc="-5" dirty="0">
                <a:latin typeface="Carlito"/>
                <a:cs typeface="Carlito"/>
              </a:rPr>
              <a:t>Relationship of engineering profession </a:t>
            </a:r>
            <a:r>
              <a:rPr sz="1800" dirty="0">
                <a:latin typeface="Carlito"/>
                <a:cs typeface="Carlito"/>
              </a:rPr>
              <a:t>to </a:t>
            </a:r>
            <a:r>
              <a:rPr sz="1800" spc="-5" dirty="0">
                <a:latin typeface="Carlito"/>
                <a:cs typeface="Carlito"/>
              </a:rPr>
              <a:t>other professions (e.g. fellow engineers,  clients </a:t>
            </a:r>
            <a:r>
              <a:rPr sz="1800" dirty="0">
                <a:latin typeface="Carlito"/>
                <a:cs typeface="Carlito"/>
              </a:rPr>
              <a:t>and </a:t>
            </a:r>
            <a:r>
              <a:rPr sz="1800" spc="-10" dirty="0">
                <a:latin typeface="Carlito"/>
                <a:cs typeface="Carlito"/>
              </a:rPr>
              <a:t>contractors)</a:t>
            </a:r>
            <a:endParaRPr sz="1800">
              <a:latin typeface="Carlito"/>
              <a:cs typeface="Carlito"/>
            </a:endParaRPr>
          </a:p>
          <a:p>
            <a:pPr marL="353695" lvl="1" indent="-341630">
              <a:lnSpc>
                <a:spcPct val="100000"/>
              </a:lnSpc>
              <a:spcBef>
                <a:spcPts val="204"/>
              </a:spcBef>
              <a:buAutoNum type="arabicPeriod"/>
              <a:tabLst>
                <a:tab pos="354330" algn="l"/>
              </a:tabLst>
            </a:pPr>
            <a:r>
              <a:rPr sz="1800" spc="-5" dirty="0">
                <a:latin typeface="Carlito"/>
                <a:cs typeface="Carlito"/>
              </a:rPr>
              <a:t>Moral dilemma on ethical decision</a:t>
            </a:r>
            <a:r>
              <a:rPr sz="1800" dirty="0">
                <a:latin typeface="Carlito"/>
                <a:cs typeface="Carlito"/>
              </a:rPr>
              <a:t> </a:t>
            </a:r>
            <a:r>
              <a:rPr sz="1800" spc="-5" dirty="0">
                <a:latin typeface="Carlito"/>
                <a:cs typeface="Carlito"/>
              </a:rPr>
              <a:t>making</a:t>
            </a:r>
            <a:endParaRPr sz="1800">
              <a:latin typeface="Carlito"/>
              <a:cs typeface="Carlito"/>
            </a:endParaRPr>
          </a:p>
          <a:p>
            <a:pPr marL="353695" lvl="1" indent="-341630">
              <a:lnSpc>
                <a:spcPct val="100000"/>
              </a:lnSpc>
              <a:spcBef>
                <a:spcPts val="215"/>
              </a:spcBef>
              <a:buAutoNum type="arabicPeriod"/>
              <a:tabLst>
                <a:tab pos="354330" algn="l"/>
              </a:tabLst>
            </a:pPr>
            <a:r>
              <a:rPr sz="1800" spc="-5" dirty="0">
                <a:latin typeface="Carlito"/>
                <a:cs typeface="Carlito"/>
              </a:rPr>
              <a:t>Negligence and Liabilities</a:t>
            </a:r>
            <a:endParaRPr sz="1800">
              <a:latin typeface="Carlito"/>
              <a:cs typeface="Carli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919" y="702309"/>
            <a:ext cx="7543165" cy="696595"/>
          </a:xfrm>
          <a:prstGeom prst="rect">
            <a:avLst/>
          </a:prstGeom>
        </p:spPr>
        <p:txBody>
          <a:bodyPr vert="horz" wrap="square" lIns="0" tIns="13335" rIns="0" bIns="0" rtlCol="0">
            <a:spAutoFit/>
          </a:bodyPr>
          <a:lstStyle/>
          <a:p>
            <a:pPr marL="12700">
              <a:lnSpc>
                <a:spcPct val="100000"/>
              </a:lnSpc>
              <a:spcBef>
                <a:spcPts val="105"/>
              </a:spcBef>
            </a:pPr>
            <a:r>
              <a:rPr sz="4400" dirty="0"/>
              <a:t>2.1 </a:t>
            </a:r>
            <a:r>
              <a:rPr sz="4400" spc="-5" dirty="0"/>
              <a:t>Definition </a:t>
            </a:r>
            <a:r>
              <a:rPr sz="4400" dirty="0"/>
              <a:t>and</a:t>
            </a:r>
            <a:r>
              <a:rPr sz="4400" spc="-65" dirty="0"/>
              <a:t> </a:t>
            </a:r>
            <a:r>
              <a:rPr sz="4400" spc="-5" dirty="0"/>
              <a:t>Characteristics</a:t>
            </a:r>
            <a:endParaRPr sz="4400"/>
          </a:p>
        </p:txBody>
      </p:sp>
      <p:sp>
        <p:nvSpPr>
          <p:cNvPr id="3" name="object 3"/>
          <p:cNvSpPr txBox="1"/>
          <p:nvPr/>
        </p:nvSpPr>
        <p:spPr>
          <a:xfrm>
            <a:off x="535940" y="1548129"/>
            <a:ext cx="8342630" cy="4191000"/>
          </a:xfrm>
          <a:prstGeom prst="rect">
            <a:avLst/>
          </a:prstGeom>
        </p:spPr>
        <p:txBody>
          <a:bodyPr vert="horz" wrap="square" lIns="0" tIns="40640" rIns="0" bIns="0" rtlCol="0">
            <a:spAutoFit/>
          </a:bodyPr>
          <a:lstStyle/>
          <a:p>
            <a:pPr marL="355600" marR="5080" indent="-342900">
              <a:lnSpc>
                <a:spcPct val="92500"/>
              </a:lnSpc>
              <a:spcBef>
                <a:spcPts val="320"/>
              </a:spcBef>
              <a:buFont typeface="Arial"/>
              <a:buChar char="•"/>
              <a:tabLst>
                <a:tab pos="354965" algn="l"/>
                <a:tab pos="355600" algn="l"/>
              </a:tabLst>
            </a:pPr>
            <a:r>
              <a:rPr sz="2500" b="1" spc="-5" dirty="0">
                <a:latin typeface="Carlito"/>
                <a:cs typeface="Carlito"/>
              </a:rPr>
              <a:t>Profession</a:t>
            </a:r>
            <a:r>
              <a:rPr sz="2500" spc="-5" dirty="0">
                <a:latin typeface="Carlito"/>
                <a:cs typeface="Carlito"/>
              </a:rPr>
              <a:t>: An occupation </a:t>
            </a:r>
            <a:r>
              <a:rPr sz="2500" dirty="0">
                <a:latin typeface="Carlito"/>
                <a:cs typeface="Carlito"/>
              </a:rPr>
              <a:t>carried </a:t>
            </a:r>
            <a:r>
              <a:rPr sz="2500" spc="-10" dirty="0">
                <a:latin typeface="Carlito"/>
                <a:cs typeface="Carlito"/>
              </a:rPr>
              <a:t>out </a:t>
            </a:r>
            <a:r>
              <a:rPr sz="2500" spc="-5" dirty="0">
                <a:latin typeface="Carlito"/>
                <a:cs typeface="Carlito"/>
              </a:rPr>
              <a:t>with a systematic  knowledge acquired through specialized training or </a:t>
            </a:r>
            <a:r>
              <a:rPr sz="2500" dirty="0">
                <a:latin typeface="Carlito"/>
                <a:cs typeface="Carlito"/>
              </a:rPr>
              <a:t>education  </a:t>
            </a:r>
            <a:r>
              <a:rPr sz="2500" spc="-5" dirty="0">
                <a:latin typeface="Carlito"/>
                <a:cs typeface="Carlito"/>
              </a:rPr>
              <a:t>and experience and practicing the</a:t>
            </a:r>
            <a:r>
              <a:rPr sz="2500" spc="25" dirty="0">
                <a:latin typeface="Carlito"/>
                <a:cs typeface="Carlito"/>
              </a:rPr>
              <a:t> </a:t>
            </a:r>
            <a:r>
              <a:rPr sz="2500" spc="-5" dirty="0">
                <a:latin typeface="Carlito"/>
                <a:cs typeface="Carlito"/>
              </a:rPr>
              <a:t>same.</a:t>
            </a:r>
            <a:endParaRPr sz="2500">
              <a:latin typeface="Carlito"/>
              <a:cs typeface="Carlito"/>
            </a:endParaRPr>
          </a:p>
          <a:p>
            <a:pPr marL="355600" marR="772795" indent="-342900">
              <a:lnSpc>
                <a:spcPts val="2770"/>
              </a:lnSpc>
              <a:spcBef>
                <a:spcPts val="465"/>
              </a:spcBef>
              <a:buFont typeface="Arial"/>
              <a:buChar char="•"/>
              <a:tabLst>
                <a:tab pos="354965" algn="l"/>
                <a:tab pos="355600" algn="l"/>
              </a:tabLst>
            </a:pPr>
            <a:r>
              <a:rPr sz="2500" b="1" spc="-5" dirty="0">
                <a:latin typeface="Carlito"/>
                <a:cs typeface="Carlito"/>
              </a:rPr>
              <a:t>Professional</a:t>
            </a:r>
            <a:r>
              <a:rPr sz="2500" spc="-5" dirty="0">
                <a:latin typeface="Carlito"/>
                <a:cs typeface="Carlito"/>
              </a:rPr>
              <a:t>: A </a:t>
            </a:r>
            <a:r>
              <a:rPr sz="2500" spc="-10" dirty="0">
                <a:latin typeface="Carlito"/>
                <a:cs typeface="Carlito"/>
              </a:rPr>
              <a:t>person </a:t>
            </a:r>
            <a:r>
              <a:rPr sz="2500" spc="-5" dirty="0">
                <a:latin typeface="Carlito"/>
                <a:cs typeface="Carlito"/>
              </a:rPr>
              <a:t>practicing a </a:t>
            </a:r>
            <a:r>
              <a:rPr sz="2500" spc="-10" dirty="0">
                <a:latin typeface="Carlito"/>
                <a:cs typeface="Carlito"/>
              </a:rPr>
              <a:t>profession </a:t>
            </a:r>
            <a:r>
              <a:rPr sz="2500" spc="-5" dirty="0">
                <a:latin typeface="Carlito"/>
                <a:cs typeface="Carlito"/>
              </a:rPr>
              <a:t>in area </a:t>
            </a:r>
            <a:r>
              <a:rPr sz="2500" spc="-10" dirty="0">
                <a:latin typeface="Carlito"/>
                <a:cs typeface="Carlito"/>
              </a:rPr>
              <a:t>of  </a:t>
            </a:r>
            <a:r>
              <a:rPr sz="2500" spc="-5" dirty="0">
                <a:latin typeface="Carlito"/>
                <a:cs typeface="Carlito"/>
              </a:rPr>
              <a:t>expertise.</a:t>
            </a:r>
            <a:endParaRPr sz="2500">
              <a:latin typeface="Carlito"/>
              <a:cs typeface="Carlito"/>
            </a:endParaRPr>
          </a:p>
          <a:p>
            <a:pPr marL="355600" marR="387350" indent="-342900">
              <a:lnSpc>
                <a:spcPts val="2770"/>
              </a:lnSpc>
              <a:spcBef>
                <a:spcPts val="425"/>
              </a:spcBef>
              <a:buFont typeface="Arial"/>
              <a:buChar char="•"/>
              <a:tabLst>
                <a:tab pos="354965" algn="l"/>
                <a:tab pos="355600" algn="l"/>
              </a:tabLst>
            </a:pPr>
            <a:r>
              <a:rPr sz="2500" b="1" spc="-5" dirty="0">
                <a:latin typeface="Carlito"/>
                <a:cs typeface="Carlito"/>
              </a:rPr>
              <a:t>Professionalism</a:t>
            </a:r>
            <a:r>
              <a:rPr sz="2500" spc="-5" dirty="0">
                <a:latin typeface="Carlito"/>
                <a:cs typeface="Carlito"/>
              </a:rPr>
              <a:t>: The content of profession with </a:t>
            </a:r>
            <a:r>
              <a:rPr sz="2500" dirty="0">
                <a:latin typeface="Carlito"/>
                <a:cs typeface="Carlito"/>
              </a:rPr>
              <a:t>moral </a:t>
            </a:r>
            <a:r>
              <a:rPr sz="2500" spc="-5" dirty="0">
                <a:latin typeface="Carlito"/>
                <a:cs typeface="Carlito"/>
              </a:rPr>
              <a:t>and  ethical</a:t>
            </a:r>
            <a:r>
              <a:rPr sz="2500" spc="-10" dirty="0">
                <a:latin typeface="Carlito"/>
                <a:cs typeface="Carlito"/>
              </a:rPr>
              <a:t> behaviours.</a:t>
            </a:r>
            <a:endParaRPr sz="2500">
              <a:latin typeface="Carlito"/>
              <a:cs typeface="Carlito"/>
            </a:endParaRPr>
          </a:p>
          <a:p>
            <a:pPr marL="355600" indent="-342900">
              <a:lnSpc>
                <a:spcPct val="100000"/>
              </a:lnSpc>
              <a:spcBef>
                <a:spcPts val="130"/>
              </a:spcBef>
              <a:buFont typeface="Arial"/>
              <a:buChar char="•"/>
              <a:tabLst>
                <a:tab pos="354965" algn="l"/>
                <a:tab pos="355600" algn="l"/>
              </a:tabLst>
            </a:pPr>
            <a:r>
              <a:rPr sz="2500" spc="-5" dirty="0">
                <a:latin typeface="Carlito"/>
                <a:cs typeface="Carlito"/>
              </a:rPr>
              <a:t>Acts of a professional </a:t>
            </a:r>
            <a:r>
              <a:rPr sz="2500" dirty="0">
                <a:latin typeface="Carlito"/>
                <a:cs typeface="Carlito"/>
              </a:rPr>
              <a:t>are </a:t>
            </a:r>
            <a:r>
              <a:rPr sz="2500" spc="-5" dirty="0">
                <a:latin typeface="Carlito"/>
                <a:cs typeface="Carlito"/>
              </a:rPr>
              <a:t>evaluated by the</a:t>
            </a:r>
            <a:r>
              <a:rPr sz="2500" spc="10" dirty="0">
                <a:latin typeface="Carlito"/>
                <a:cs typeface="Carlito"/>
              </a:rPr>
              <a:t> </a:t>
            </a:r>
            <a:r>
              <a:rPr sz="2500" spc="-10" dirty="0">
                <a:latin typeface="Carlito"/>
                <a:cs typeface="Carlito"/>
              </a:rPr>
              <a:t>public.</a:t>
            </a:r>
            <a:endParaRPr sz="2500">
              <a:latin typeface="Carlito"/>
              <a:cs typeface="Carlito"/>
            </a:endParaRPr>
          </a:p>
          <a:p>
            <a:pPr marL="355600" marR="31115" indent="-342900">
              <a:lnSpc>
                <a:spcPts val="2780"/>
              </a:lnSpc>
              <a:spcBef>
                <a:spcPts val="465"/>
              </a:spcBef>
              <a:buFont typeface="Arial"/>
              <a:buChar char="•"/>
              <a:tabLst>
                <a:tab pos="354965" algn="l"/>
                <a:tab pos="355600" algn="l"/>
              </a:tabLst>
            </a:pPr>
            <a:r>
              <a:rPr sz="2500" spc="-5" dirty="0">
                <a:latin typeface="Carlito"/>
                <a:cs typeface="Carlito"/>
              </a:rPr>
              <a:t>Professionals follow </a:t>
            </a:r>
            <a:r>
              <a:rPr sz="2500" dirty="0">
                <a:latin typeface="Carlito"/>
                <a:cs typeface="Carlito"/>
              </a:rPr>
              <a:t>their </a:t>
            </a:r>
            <a:r>
              <a:rPr sz="2500" spc="-5" dirty="0">
                <a:latin typeface="Carlito"/>
                <a:cs typeface="Carlito"/>
              </a:rPr>
              <a:t>code </a:t>
            </a:r>
            <a:r>
              <a:rPr sz="2500" dirty="0">
                <a:latin typeface="Carlito"/>
                <a:cs typeface="Carlito"/>
              </a:rPr>
              <a:t>of </a:t>
            </a:r>
            <a:r>
              <a:rPr sz="2500" spc="-5" dirty="0">
                <a:latin typeface="Carlito"/>
                <a:cs typeface="Carlito"/>
              </a:rPr>
              <a:t>conduct, </a:t>
            </a:r>
            <a:r>
              <a:rPr sz="2500" dirty="0">
                <a:latin typeface="Carlito"/>
                <a:cs typeface="Carlito"/>
              </a:rPr>
              <a:t>and </a:t>
            </a:r>
            <a:r>
              <a:rPr sz="2500" spc="-10" dirty="0">
                <a:latin typeface="Carlito"/>
                <a:cs typeface="Carlito"/>
              </a:rPr>
              <a:t>standards </a:t>
            </a:r>
            <a:r>
              <a:rPr sz="2500" spc="-5" dirty="0">
                <a:latin typeface="Carlito"/>
                <a:cs typeface="Carlito"/>
              </a:rPr>
              <a:t>and  </a:t>
            </a:r>
            <a:r>
              <a:rPr sz="2500" spc="-10" dirty="0">
                <a:latin typeface="Carlito"/>
                <a:cs typeface="Carlito"/>
              </a:rPr>
              <a:t>norms.</a:t>
            </a:r>
            <a:endParaRPr sz="2500">
              <a:latin typeface="Carlito"/>
              <a:cs typeface="Carlito"/>
            </a:endParaRPr>
          </a:p>
          <a:p>
            <a:pPr marL="355600" indent="-342900">
              <a:lnSpc>
                <a:spcPct val="100000"/>
              </a:lnSpc>
              <a:spcBef>
                <a:spcPts val="130"/>
              </a:spcBef>
              <a:buFont typeface="Arial"/>
              <a:buChar char="•"/>
              <a:tabLst>
                <a:tab pos="354965" algn="l"/>
                <a:tab pos="355600" algn="l"/>
              </a:tabLst>
            </a:pPr>
            <a:r>
              <a:rPr sz="2500" spc="-5" dirty="0">
                <a:latin typeface="Carlito"/>
                <a:cs typeface="Carlito"/>
              </a:rPr>
              <a:t>Professional </a:t>
            </a:r>
            <a:r>
              <a:rPr sz="2500" spc="-10" dirty="0">
                <a:latin typeface="Carlito"/>
                <a:cs typeface="Carlito"/>
              </a:rPr>
              <a:t>have </a:t>
            </a:r>
            <a:r>
              <a:rPr sz="2500" spc="-5" dirty="0">
                <a:latin typeface="Carlito"/>
                <a:cs typeface="Carlito"/>
              </a:rPr>
              <a:t>their own</a:t>
            </a:r>
            <a:r>
              <a:rPr sz="2500" spc="15" dirty="0">
                <a:latin typeface="Carlito"/>
                <a:cs typeface="Carlito"/>
              </a:rPr>
              <a:t> </a:t>
            </a:r>
            <a:r>
              <a:rPr sz="2500" spc="-5" dirty="0">
                <a:latin typeface="Carlito"/>
                <a:cs typeface="Carlito"/>
              </a:rPr>
              <a:t>culture</a:t>
            </a:r>
            <a:endParaRPr sz="2500">
              <a:latin typeface="Carlito"/>
              <a:cs typeface="Carli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93444" y="698652"/>
            <a:ext cx="7706359" cy="732790"/>
          </a:xfrm>
          <a:prstGeom prst="rect">
            <a:avLst/>
          </a:prstGeom>
        </p:spPr>
        <p:txBody>
          <a:bodyPr vert="horz" wrap="square" lIns="0" tIns="12700" rIns="0" bIns="0" rtlCol="0">
            <a:spAutoFit/>
          </a:bodyPr>
          <a:lstStyle/>
          <a:p>
            <a:pPr marL="299085" marR="5080" indent="-287020">
              <a:lnSpc>
                <a:spcPct val="105500"/>
              </a:lnSpc>
              <a:spcBef>
                <a:spcPts val="100"/>
              </a:spcBef>
            </a:pPr>
            <a:r>
              <a:rPr sz="2200" spc="-5" dirty="0">
                <a:latin typeface="Arial"/>
                <a:cs typeface="Arial"/>
              </a:rPr>
              <a:t>– </a:t>
            </a:r>
            <a:r>
              <a:rPr sz="2200" spc="-10" dirty="0">
                <a:latin typeface="Carlito"/>
                <a:cs typeface="Carlito"/>
              </a:rPr>
              <a:t>Through </a:t>
            </a:r>
            <a:r>
              <a:rPr sz="2200" spc="-5" dirty="0">
                <a:latin typeface="Carlito"/>
                <a:cs typeface="Carlito"/>
              </a:rPr>
              <a:t>regular interactions, communications and experiences in  same</a:t>
            </a:r>
            <a:r>
              <a:rPr sz="2200" spc="-15" dirty="0">
                <a:latin typeface="Carlito"/>
                <a:cs typeface="Carlito"/>
              </a:rPr>
              <a:t> </a:t>
            </a:r>
            <a:r>
              <a:rPr sz="2200" spc="-10" dirty="0">
                <a:latin typeface="Carlito"/>
                <a:cs typeface="Carlito"/>
              </a:rPr>
              <a:t>field</a:t>
            </a:r>
            <a:endParaRPr sz="2200">
              <a:latin typeface="Carlito"/>
              <a:cs typeface="Carlito"/>
            </a:endParaRPr>
          </a:p>
        </p:txBody>
      </p:sp>
      <p:sp>
        <p:nvSpPr>
          <p:cNvPr id="3" name="object 3"/>
          <p:cNvSpPr txBox="1">
            <a:spLocks noGrp="1"/>
          </p:cNvSpPr>
          <p:nvPr>
            <p:ph type="title"/>
          </p:nvPr>
        </p:nvSpPr>
        <p:spPr>
          <a:xfrm>
            <a:off x="756919" y="1421638"/>
            <a:ext cx="7543165" cy="696595"/>
          </a:xfrm>
          <a:prstGeom prst="rect">
            <a:avLst/>
          </a:prstGeom>
        </p:spPr>
        <p:txBody>
          <a:bodyPr vert="horz" wrap="square" lIns="0" tIns="13335" rIns="0" bIns="0" rtlCol="0">
            <a:spAutoFit/>
          </a:bodyPr>
          <a:lstStyle/>
          <a:p>
            <a:pPr marL="12700">
              <a:lnSpc>
                <a:spcPct val="100000"/>
              </a:lnSpc>
              <a:spcBef>
                <a:spcPts val="105"/>
              </a:spcBef>
            </a:pPr>
            <a:r>
              <a:rPr sz="4400" dirty="0"/>
              <a:t>2.1 </a:t>
            </a:r>
            <a:r>
              <a:rPr sz="4400" spc="-5" dirty="0"/>
              <a:t>Definition </a:t>
            </a:r>
            <a:r>
              <a:rPr sz="4400" dirty="0"/>
              <a:t>and</a:t>
            </a:r>
            <a:r>
              <a:rPr sz="4400" spc="-65" dirty="0"/>
              <a:t> </a:t>
            </a:r>
            <a:r>
              <a:rPr sz="4400" spc="-5" dirty="0"/>
              <a:t>Characteristics</a:t>
            </a:r>
            <a:endParaRPr sz="4400"/>
          </a:p>
        </p:txBody>
      </p:sp>
      <p:sp>
        <p:nvSpPr>
          <p:cNvPr id="4" name="object 4"/>
          <p:cNvSpPr txBox="1"/>
          <p:nvPr/>
        </p:nvSpPr>
        <p:spPr>
          <a:xfrm>
            <a:off x="535940" y="2447670"/>
            <a:ext cx="8226425" cy="2661920"/>
          </a:xfrm>
          <a:prstGeom prst="rect">
            <a:avLst/>
          </a:prstGeom>
        </p:spPr>
        <p:txBody>
          <a:bodyPr vert="horz" wrap="square" lIns="0" tIns="10795" rIns="0" bIns="0" rtlCol="0">
            <a:spAutoFit/>
          </a:bodyPr>
          <a:lstStyle/>
          <a:p>
            <a:pPr marL="355600" marR="1158875" indent="-342900">
              <a:lnSpc>
                <a:spcPts val="4020"/>
              </a:lnSpc>
              <a:spcBef>
                <a:spcPts val="85"/>
              </a:spcBef>
              <a:buFont typeface="Arial"/>
              <a:buChar char="•"/>
              <a:tabLst>
                <a:tab pos="354965" algn="l"/>
                <a:tab pos="355600" algn="l"/>
              </a:tabLst>
            </a:pPr>
            <a:r>
              <a:rPr sz="3200" spc="-5" dirty="0">
                <a:latin typeface="Carlito"/>
                <a:cs typeface="Carlito"/>
              </a:rPr>
              <a:t>Ethics: </a:t>
            </a:r>
            <a:r>
              <a:rPr sz="3200" dirty="0">
                <a:latin typeface="Carlito"/>
                <a:cs typeface="Carlito"/>
              </a:rPr>
              <a:t>generally </a:t>
            </a:r>
            <a:r>
              <a:rPr sz="3200" spc="-5" dirty="0">
                <a:latin typeface="Carlito"/>
                <a:cs typeface="Carlito"/>
              </a:rPr>
              <a:t>concerned with </a:t>
            </a:r>
            <a:r>
              <a:rPr sz="3200" dirty="0">
                <a:latin typeface="Carlito"/>
                <a:cs typeface="Carlito"/>
              </a:rPr>
              <a:t>rules </a:t>
            </a:r>
            <a:r>
              <a:rPr sz="3200" spc="-5" dirty="0">
                <a:latin typeface="Carlito"/>
                <a:cs typeface="Carlito"/>
              </a:rPr>
              <a:t>or  </a:t>
            </a:r>
            <a:r>
              <a:rPr sz="3200" dirty="0">
                <a:latin typeface="Carlito"/>
                <a:cs typeface="Carlito"/>
              </a:rPr>
              <a:t>guidelines </a:t>
            </a:r>
            <a:r>
              <a:rPr sz="3200" spc="-5" dirty="0">
                <a:latin typeface="Carlito"/>
                <a:cs typeface="Carlito"/>
              </a:rPr>
              <a:t>associated </a:t>
            </a:r>
            <a:r>
              <a:rPr sz="3200" dirty="0">
                <a:latin typeface="Carlito"/>
                <a:cs typeface="Carlito"/>
              </a:rPr>
              <a:t>with a</a:t>
            </a:r>
            <a:r>
              <a:rPr sz="3200" spc="-65" dirty="0">
                <a:latin typeface="Carlito"/>
                <a:cs typeface="Carlito"/>
              </a:rPr>
              <a:t> </a:t>
            </a:r>
            <a:r>
              <a:rPr sz="3200" spc="-5" dirty="0">
                <a:latin typeface="Carlito"/>
                <a:cs typeface="Carlito"/>
              </a:rPr>
              <a:t>profession.</a:t>
            </a:r>
            <a:endParaRPr sz="3200">
              <a:latin typeface="Carlito"/>
              <a:cs typeface="Carlito"/>
            </a:endParaRPr>
          </a:p>
          <a:p>
            <a:pPr marL="355600" marR="5080" indent="-342900">
              <a:lnSpc>
                <a:spcPct val="104700"/>
              </a:lnSpc>
              <a:spcBef>
                <a:spcPts val="665"/>
              </a:spcBef>
              <a:buFont typeface="Arial"/>
              <a:buChar char="•"/>
              <a:tabLst>
                <a:tab pos="354965" algn="l"/>
                <a:tab pos="355600" algn="l"/>
              </a:tabLst>
            </a:pPr>
            <a:r>
              <a:rPr sz="3200" spc="-5" dirty="0">
                <a:latin typeface="Carlito"/>
                <a:cs typeface="Carlito"/>
              </a:rPr>
              <a:t>Ethics </a:t>
            </a:r>
            <a:r>
              <a:rPr sz="3200" dirty="0">
                <a:latin typeface="Carlito"/>
                <a:cs typeface="Carlito"/>
              </a:rPr>
              <a:t>is </a:t>
            </a:r>
            <a:r>
              <a:rPr sz="3200" spc="-5" dirty="0">
                <a:latin typeface="Carlito"/>
                <a:cs typeface="Carlito"/>
              </a:rPr>
              <a:t>normally </a:t>
            </a:r>
            <a:r>
              <a:rPr sz="3200" dirty="0">
                <a:latin typeface="Carlito"/>
                <a:cs typeface="Carlito"/>
              </a:rPr>
              <a:t>clear; ethical and </a:t>
            </a:r>
            <a:r>
              <a:rPr sz="3200" spc="-5" dirty="0">
                <a:latin typeface="Carlito"/>
                <a:cs typeface="Carlito"/>
              </a:rPr>
              <a:t>unethical  behaviours </a:t>
            </a:r>
            <a:r>
              <a:rPr sz="3200" dirty="0">
                <a:latin typeface="Carlito"/>
                <a:cs typeface="Carlito"/>
              </a:rPr>
              <a:t>are </a:t>
            </a:r>
            <a:r>
              <a:rPr sz="3200" spc="-5" dirty="0">
                <a:latin typeface="Carlito"/>
                <a:cs typeface="Carlito"/>
              </a:rPr>
              <a:t>easier </a:t>
            </a:r>
            <a:r>
              <a:rPr sz="3200" spc="-10" dirty="0">
                <a:latin typeface="Carlito"/>
                <a:cs typeface="Carlito"/>
              </a:rPr>
              <a:t>to </a:t>
            </a:r>
            <a:r>
              <a:rPr sz="3200" spc="-5" dirty="0">
                <a:latin typeface="Carlito"/>
                <a:cs typeface="Carlito"/>
              </a:rPr>
              <a:t>distinguish, hence </a:t>
            </a:r>
            <a:r>
              <a:rPr sz="3200" spc="-10" dirty="0">
                <a:latin typeface="Carlito"/>
                <a:cs typeface="Carlito"/>
              </a:rPr>
              <a:t>no  </a:t>
            </a:r>
            <a:r>
              <a:rPr sz="3200" spc="-5" dirty="0">
                <a:latin typeface="Carlito"/>
                <a:cs typeface="Carlito"/>
              </a:rPr>
              <a:t>ethical dilemma, as opposed to </a:t>
            </a:r>
            <a:r>
              <a:rPr sz="3200" dirty="0">
                <a:latin typeface="Carlito"/>
                <a:cs typeface="Carlito"/>
              </a:rPr>
              <a:t>moral</a:t>
            </a:r>
            <a:r>
              <a:rPr sz="3200" spc="25" dirty="0">
                <a:latin typeface="Carlito"/>
                <a:cs typeface="Carlito"/>
              </a:rPr>
              <a:t> </a:t>
            </a:r>
            <a:r>
              <a:rPr sz="3200" spc="-5" dirty="0">
                <a:latin typeface="Carlito"/>
                <a:cs typeface="Carlito"/>
              </a:rPr>
              <a:t>dilemma.</a:t>
            </a:r>
            <a:endParaRPr sz="3200">
              <a:latin typeface="Carlito"/>
              <a:cs typeface="Carli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940" y="709930"/>
            <a:ext cx="8319770" cy="1024255"/>
          </a:xfrm>
          <a:prstGeom prst="rect">
            <a:avLst/>
          </a:prstGeom>
        </p:spPr>
        <p:txBody>
          <a:bodyPr vert="horz" wrap="square" lIns="0" tIns="10795" rIns="0" bIns="0" rtlCol="0">
            <a:spAutoFit/>
          </a:bodyPr>
          <a:lstStyle/>
          <a:p>
            <a:pPr marL="355600" marR="5080" indent="-342900">
              <a:lnSpc>
                <a:spcPts val="4020"/>
              </a:lnSpc>
              <a:spcBef>
                <a:spcPts val="85"/>
              </a:spcBef>
              <a:buFont typeface="Arial"/>
              <a:buChar char="•"/>
              <a:tabLst>
                <a:tab pos="354965" algn="l"/>
                <a:tab pos="355600" algn="l"/>
              </a:tabLst>
            </a:pPr>
            <a:r>
              <a:rPr sz="3200" spc="-5" dirty="0">
                <a:latin typeface="Carlito"/>
                <a:cs typeface="Carlito"/>
              </a:rPr>
              <a:t>Ethical </a:t>
            </a:r>
            <a:r>
              <a:rPr sz="3200" dirty="0">
                <a:latin typeface="Carlito"/>
                <a:cs typeface="Carlito"/>
              </a:rPr>
              <a:t>acts are legal and moral; </a:t>
            </a:r>
            <a:r>
              <a:rPr sz="3200" spc="-5" dirty="0">
                <a:latin typeface="Carlito"/>
                <a:cs typeface="Carlito"/>
              </a:rPr>
              <a:t>but </a:t>
            </a:r>
            <a:r>
              <a:rPr sz="3200" dirty="0">
                <a:latin typeface="Carlito"/>
                <a:cs typeface="Carlito"/>
              </a:rPr>
              <a:t>a </a:t>
            </a:r>
            <a:r>
              <a:rPr sz="3200" spc="-5" dirty="0">
                <a:latin typeface="Carlito"/>
                <a:cs typeface="Carlito"/>
              </a:rPr>
              <a:t>particular  </a:t>
            </a:r>
            <a:r>
              <a:rPr sz="3200" dirty="0">
                <a:latin typeface="Carlito"/>
                <a:cs typeface="Carlito"/>
              </a:rPr>
              <a:t>moral </a:t>
            </a:r>
            <a:r>
              <a:rPr sz="3200" spc="-5" dirty="0">
                <a:latin typeface="Carlito"/>
                <a:cs typeface="Carlito"/>
              </a:rPr>
              <a:t>act </a:t>
            </a:r>
            <a:r>
              <a:rPr sz="3200" spc="-10" dirty="0">
                <a:latin typeface="Carlito"/>
                <a:cs typeface="Carlito"/>
              </a:rPr>
              <a:t>is </a:t>
            </a:r>
            <a:r>
              <a:rPr sz="3200" spc="-5" dirty="0">
                <a:latin typeface="Carlito"/>
                <a:cs typeface="Carlito"/>
              </a:rPr>
              <a:t>not necessarily</a:t>
            </a:r>
            <a:r>
              <a:rPr sz="3200" spc="55" dirty="0">
                <a:latin typeface="Carlito"/>
                <a:cs typeface="Carlito"/>
              </a:rPr>
              <a:t> </a:t>
            </a:r>
            <a:r>
              <a:rPr sz="3200" spc="-5" dirty="0">
                <a:latin typeface="Carlito"/>
                <a:cs typeface="Carlito"/>
              </a:rPr>
              <a:t>ethical/professional.</a:t>
            </a:r>
            <a:endParaRPr sz="3200">
              <a:latin typeface="Carlito"/>
              <a:cs typeface="Carli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899160" marR="5080" indent="-424180">
              <a:lnSpc>
                <a:spcPct val="105200"/>
              </a:lnSpc>
              <a:spcBef>
                <a:spcPts val="100"/>
              </a:spcBef>
            </a:pPr>
            <a:r>
              <a:rPr sz="4000" spc="-5" dirty="0"/>
              <a:t>2.2 Codes of ethics and guidelines </a:t>
            </a:r>
            <a:r>
              <a:rPr sz="4000" spc="-10" dirty="0"/>
              <a:t>for  </a:t>
            </a:r>
            <a:r>
              <a:rPr sz="4000" spc="-5" dirty="0"/>
              <a:t>professional engineering</a:t>
            </a:r>
            <a:r>
              <a:rPr sz="4000" spc="-15" dirty="0"/>
              <a:t> </a:t>
            </a:r>
            <a:r>
              <a:rPr sz="4000" dirty="0"/>
              <a:t>practice</a:t>
            </a:r>
            <a:endParaRPr sz="4000"/>
          </a:p>
        </p:txBody>
      </p:sp>
      <p:sp>
        <p:nvSpPr>
          <p:cNvPr id="3" name="object 3"/>
          <p:cNvSpPr txBox="1"/>
          <p:nvPr/>
        </p:nvSpPr>
        <p:spPr>
          <a:xfrm>
            <a:off x="231140" y="1999614"/>
            <a:ext cx="8820785" cy="3760470"/>
          </a:xfrm>
          <a:prstGeom prst="rect">
            <a:avLst/>
          </a:prstGeom>
        </p:spPr>
        <p:txBody>
          <a:bodyPr vert="horz" wrap="square" lIns="0" tIns="13335" rIns="0" bIns="0" rtlCol="0">
            <a:spAutoFit/>
          </a:bodyPr>
          <a:lstStyle/>
          <a:p>
            <a:pPr marL="12700">
              <a:lnSpc>
                <a:spcPct val="100000"/>
              </a:lnSpc>
              <a:spcBef>
                <a:spcPts val="105"/>
              </a:spcBef>
            </a:pPr>
            <a:r>
              <a:rPr sz="2000" spc="-5" dirty="0">
                <a:latin typeface="Carlito"/>
                <a:cs typeface="Carlito"/>
              </a:rPr>
              <a:t>Different professional engineering societies have issued </a:t>
            </a:r>
            <a:r>
              <a:rPr sz="2000" spc="-10" dirty="0">
                <a:latin typeface="Carlito"/>
                <a:cs typeface="Carlito"/>
              </a:rPr>
              <a:t>Code </a:t>
            </a:r>
            <a:r>
              <a:rPr sz="2000" spc="-5" dirty="0">
                <a:latin typeface="Carlito"/>
                <a:cs typeface="Carlito"/>
              </a:rPr>
              <a:t>of Ethics for</a:t>
            </a:r>
            <a:r>
              <a:rPr sz="2000" spc="35" dirty="0">
                <a:latin typeface="Carlito"/>
                <a:cs typeface="Carlito"/>
              </a:rPr>
              <a:t> </a:t>
            </a:r>
            <a:r>
              <a:rPr sz="2000" dirty="0">
                <a:latin typeface="Carlito"/>
                <a:cs typeface="Carlito"/>
              </a:rPr>
              <a:t>their</a:t>
            </a:r>
            <a:endParaRPr sz="2000">
              <a:latin typeface="Carlito"/>
              <a:cs typeface="Carlito"/>
            </a:endParaRPr>
          </a:p>
          <a:p>
            <a:pPr marL="18415">
              <a:lnSpc>
                <a:spcPct val="100000"/>
              </a:lnSpc>
              <a:spcBef>
                <a:spcPts val="120"/>
              </a:spcBef>
            </a:pPr>
            <a:r>
              <a:rPr sz="2000" spc="-85" dirty="0">
                <a:latin typeface="Arial"/>
                <a:cs typeface="Arial"/>
              </a:rPr>
              <a:t>members. </a:t>
            </a:r>
            <a:r>
              <a:rPr sz="2000" spc="-130" dirty="0">
                <a:latin typeface="Arial"/>
                <a:cs typeface="Arial"/>
              </a:rPr>
              <a:t>Examples: </a:t>
            </a:r>
            <a:r>
              <a:rPr sz="2000" spc="-220" dirty="0">
                <a:latin typeface="Arial"/>
                <a:cs typeface="Arial"/>
              </a:rPr>
              <a:t>ABET, </a:t>
            </a:r>
            <a:r>
              <a:rPr sz="2000" spc="-240" dirty="0">
                <a:latin typeface="Arial"/>
                <a:cs typeface="Arial"/>
              </a:rPr>
              <a:t>IEEE, </a:t>
            </a:r>
            <a:r>
              <a:rPr sz="2000" spc="-195" dirty="0">
                <a:latin typeface="Arial"/>
                <a:cs typeface="Arial"/>
              </a:rPr>
              <a:t>ASME, </a:t>
            </a:r>
            <a:r>
              <a:rPr sz="2000" spc="-240" dirty="0">
                <a:latin typeface="Arial"/>
                <a:cs typeface="Arial"/>
              </a:rPr>
              <a:t>NEC, </a:t>
            </a:r>
            <a:r>
              <a:rPr sz="2000" spc="-190" dirty="0">
                <a:latin typeface="Arial"/>
                <a:cs typeface="Arial"/>
              </a:rPr>
              <a:t>NEA, </a:t>
            </a:r>
            <a:r>
              <a:rPr sz="2000" spc="-290" dirty="0">
                <a:latin typeface="Arial"/>
                <a:cs typeface="Arial"/>
              </a:rPr>
              <a:t>SCAEF, </a:t>
            </a:r>
            <a:r>
              <a:rPr sz="2000" spc="-215" dirty="0">
                <a:latin typeface="Arial"/>
                <a:cs typeface="Arial"/>
              </a:rPr>
              <a:t>FCAN, </a:t>
            </a:r>
            <a:r>
              <a:rPr sz="2000" spc="-195" dirty="0">
                <a:latin typeface="Arial"/>
                <a:cs typeface="Arial"/>
              </a:rPr>
              <a:t>CAN,</a:t>
            </a:r>
            <a:r>
              <a:rPr sz="2000" spc="-165" dirty="0">
                <a:latin typeface="Arial"/>
                <a:cs typeface="Arial"/>
              </a:rPr>
              <a:t> </a:t>
            </a:r>
            <a:r>
              <a:rPr sz="2000" spc="-620" dirty="0">
                <a:latin typeface="Arial"/>
                <a:cs typeface="Arial"/>
              </a:rPr>
              <a:t>…</a:t>
            </a:r>
            <a:endParaRPr sz="2000">
              <a:latin typeface="Arial"/>
              <a:cs typeface="Arial"/>
            </a:endParaRPr>
          </a:p>
          <a:p>
            <a:pPr marL="18415" marR="884555" indent="-6350">
              <a:lnSpc>
                <a:spcPct val="104500"/>
              </a:lnSpc>
              <a:spcBef>
                <a:spcPts val="1535"/>
              </a:spcBef>
            </a:pPr>
            <a:r>
              <a:rPr sz="2000" spc="-5" dirty="0">
                <a:latin typeface="Carlito"/>
                <a:cs typeface="Carlito"/>
              </a:rPr>
              <a:t>Accreditation Board of Engineering and Technology (ABET) Code of Ethics for  Engineers:</a:t>
            </a:r>
            <a:endParaRPr sz="2000">
              <a:latin typeface="Carlito"/>
              <a:cs typeface="Carlito"/>
            </a:endParaRPr>
          </a:p>
          <a:p>
            <a:pPr marL="527685" marR="204470" indent="-515620">
              <a:lnSpc>
                <a:spcPct val="104500"/>
              </a:lnSpc>
              <a:spcBef>
                <a:spcPts val="95"/>
              </a:spcBef>
              <a:buAutoNum type="arabicPeriod"/>
              <a:tabLst>
                <a:tab pos="527685" algn="l"/>
                <a:tab pos="528320" algn="l"/>
              </a:tabLst>
            </a:pPr>
            <a:r>
              <a:rPr sz="2000" dirty="0">
                <a:latin typeface="Carlito"/>
                <a:cs typeface="Carlito"/>
              </a:rPr>
              <a:t>Engineers </a:t>
            </a:r>
            <a:r>
              <a:rPr sz="2000" spc="-5" dirty="0">
                <a:latin typeface="Carlito"/>
                <a:cs typeface="Carlito"/>
              </a:rPr>
              <a:t>shall hold paramount the safety, health, and welfare of the public </a:t>
            </a:r>
            <a:r>
              <a:rPr sz="2000" dirty="0">
                <a:latin typeface="Carlito"/>
                <a:cs typeface="Carlito"/>
              </a:rPr>
              <a:t>in  the </a:t>
            </a:r>
            <a:r>
              <a:rPr sz="2000" spc="-5" dirty="0">
                <a:latin typeface="Carlito"/>
                <a:cs typeface="Carlito"/>
              </a:rPr>
              <a:t>performance of </a:t>
            </a:r>
            <a:r>
              <a:rPr sz="2000" dirty="0">
                <a:latin typeface="Carlito"/>
                <a:cs typeface="Carlito"/>
              </a:rPr>
              <a:t>their </a:t>
            </a:r>
            <a:r>
              <a:rPr sz="2000" spc="-5" dirty="0">
                <a:latin typeface="Carlito"/>
                <a:cs typeface="Carlito"/>
              </a:rPr>
              <a:t>professional</a:t>
            </a:r>
            <a:r>
              <a:rPr sz="2000" spc="-15" dirty="0">
                <a:latin typeface="Carlito"/>
                <a:cs typeface="Carlito"/>
              </a:rPr>
              <a:t> </a:t>
            </a:r>
            <a:r>
              <a:rPr sz="2000" spc="-5" dirty="0">
                <a:latin typeface="Carlito"/>
                <a:cs typeface="Carlito"/>
              </a:rPr>
              <a:t>duties.</a:t>
            </a:r>
            <a:endParaRPr sz="2000">
              <a:latin typeface="Carlito"/>
              <a:cs typeface="Carlito"/>
            </a:endParaRPr>
          </a:p>
          <a:p>
            <a:pPr marL="527685" indent="-515620">
              <a:lnSpc>
                <a:spcPct val="100000"/>
              </a:lnSpc>
              <a:spcBef>
                <a:spcPts val="204"/>
              </a:spcBef>
              <a:buAutoNum type="arabicPeriod"/>
              <a:tabLst>
                <a:tab pos="527685" algn="l"/>
                <a:tab pos="528320" algn="l"/>
              </a:tabLst>
            </a:pPr>
            <a:r>
              <a:rPr sz="2000" dirty="0">
                <a:latin typeface="Carlito"/>
                <a:cs typeface="Carlito"/>
              </a:rPr>
              <a:t>Engineers </a:t>
            </a:r>
            <a:r>
              <a:rPr sz="2000" spc="-5" dirty="0">
                <a:latin typeface="Carlito"/>
                <a:cs typeface="Carlito"/>
              </a:rPr>
              <a:t>shall </a:t>
            </a:r>
            <a:r>
              <a:rPr sz="2000" dirty="0">
                <a:latin typeface="Carlito"/>
                <a:cs typeface="Carlito"/>
              </a:rPr>
              <a:t>perform </a:t>
            </a:r>
            <a:r>
              <a:rPr sz="2000" spc="-5" dirty="0">
                <a:latin typeface="Carlito"/>
                <a:cs typeface="Carlito"/>
              </a:rPr>
              <a:t>services only </a:t>
            </a:r>
            <a:r>
              <a:rPr sz="2000" dirty="0">
                <a:latin typeface="Carlito"/>
                <a:cs typeface="Carlito"/>
              </a:rPr>
              <a:t>in the areas </a:t>
            </a:r>
            <a:r>
              <a:rPr sz="2000" spc="-5" dirty="0">
                <a:latin typeface="Carlito"/>
                <a:cs typeface="Carlito"/>
              </a:rPr>
              <a:t>of their</a:t>
            </a:r>
            <a:r>
              <a:rPr sz="2000" spc="-45" dirty="0">
                <a:latin typeface="Carlito"/>
                <a:cs typeface="Carlito"/>
              </a:rPr>
              <a:t> </a:t>
            </a:r>
            <a:r>
              <a:rPr sz="2000" spc="-5" dirty="0">
                <a:latin typeface="Carlito"/>
                <a:cs typeface="Carlito"/>
              </a:rPr>
              <a:t>competence.</a:t>
            </a:r>
            <a:endParaRPr sz="2000">
              <a:latin typeface="Carlito"/>
              <a:cs typeface="Carlito"/>
            </a:endParaRPr>
          </a:p>
          <a:p>
            <a:pPr marL="527685" marR="902969" indent="-515620">
              <a:lnSpc>
                <a:spcPct val="105100"/>
              </a:lnSpc>
              <a:spcBef>
                <a:spcPts val="70"/>
              </a:spcBef>
              <a:buAutoNum type="arabicPeriod"/>
              <a:tabLst>
                <a:tab pos="527685" algn="l"/>
                <a:tab pos="528320" algn="l"/>
              </a:tabLst>
            </a:pPr>
            <a:r>
              <a:rPr sz="2000" dirty="0">
                <a:latin typeface="Carlito"/>
                <a:cs typeface="Carlito"/>
              </a:rPr>
              <a:t>Engineers </a:t>
            </a:r>
            <a:r>
              <a:rPr sz="2000" spc="-5" dirty="0">
                <a:latin typeface="Carlito"/>
                <a:cs typeface="Carlito"/>
              </a:rPr>
              <a:t>shall issue public statements only in </a:t>
            </a:r>
            <a:r>
              <a:rPr sz="2000" dirty="0">
                <a:latin typeface="Carlito"/>
                <a:cs typeface="Carlito"/>
              </a:rPr>
              <a:t>an </a:t>
            </a:r>
            <a:r>
              <a:rPr sz="2000" spc="-5" dirty="0">
                <a:latin typeface="Carlito"/>
                <a:cs typeface="Carlito"/>
              </a:rPr>
              <a:t>objective </a:t>
            </a:r>
            <a:r>
              <a:rPr sz="2000" dirty="0">
                <a:latin typeface="Carlito"/>
                <a:cs typeface="Carlito"/>
              </a:rPr>
              <a:t>and truthful  manner.</a:t>
            </a:r>
            <a:endParaRPr sz="2000">
              <a:latin typeface="Carlito"/>
              <a:cs typeface="Carlito"/>
            </a:endParaRPr>
          </a:p>
          <a:p>
            <a:pPr marL="527685" marR="5080" indent="-515620">
              <a:lnSpc>
                <a:spcPct val="104500"/>
              </a:lnSpc>
              <a:spcBef>
                <a:spcPts val="85"/>
              </a:spcBef>
              <a:buAutoNum type="arabicPeriod"/>
              <a:tabLst>
                <a:tab pos="527685" algn="l"/>
                <a:tab pos="528320" algn="l"/>
              </a:tabLst>
            </a:pPr>
            <a:r>
              <a:rPr sz="2000" dirty="0">
                <a:latin typeface="Carlito"/>
                <a:cs typeface="Carlito"/>
              </a:rPr>
              <a:t>Engineers </a:t>
            </a:r>
            <a:r>
              <a:rPr sz="2000" spc="-5" dirty="0">
                <a:latin typeface="Carlito"/>
                <a:cs typeface="Carlito"/>
              </a:rPr>
              <a:t>shall </a:t>
            </a:r>
            <a:r>
              <a:rPr sz="2000" dirty="0">
                <a:latin typeface="Carlito"/>
                <a:cs typeface="Carlito"/>
              </a:rPr>
              <a:t>act </a:t>
            </a:r>
            <a:r>
              <a:rPr sz="2000" spc="-10" dirty="0">
                <a:latin typeface="Carlito"/>
                <a:cs typeface="Carlito"/>
              </a:rPr>
              <a:t>in </a:t>
            </a:r>
            <a:r>
              <a:rPr sz="2000" spc="-5" dirty="0">
                <a:latin typeface="Carlito"/>
                <a:cs typeface="Carlito"/>
              </a:rPr>
              <a:t>professional </a:t>
            </a:r>
            <a:r>
              <a:rPr sz="2000" dirty="0">
                <a:latin typeface="Carlito"/>
                <a:cs typeface="Carlito"/>
              </a:rPr>
              <a:t>matters </a:t>
            </a:r>
            <a:r>
              <a:rPr sz="2000" spc="-5" dirty="0">
                <a:latin typeface="Carlito"/>
                <a:cs typeface="Carlito"/>
              </a:rPr>
              <a:t>for </a:t>
            </a:r>
            <a:r>
              <a:rPr sz="2000" dirty="0">
                <a:latin typeface="Carlito"/>
                <a:cs typeface="Carlito"/>
              </a:rPr>
              <a:t>each </a:t>
            </a:r>
            <a:r>
              <a:rPr sz="2000" spc="-5" dirty="0">
                <a:latin typeface="Carlito"/>
                <a:cs typeface="Carlito"/>
              </a:rPr>
              <a:t>employer or client </a:t>
            </a:r>
            <a:r>
              <a:rPr sz="2000" dirty="0">
                <a:latin typeface="Carlito"/>
                <a:cs typeface="Carlito"/>
              </a:rPr>
              <a:t>as </a:t>
            </a:r>
            <a:r>
              <a:rPr sz="2000" spc="-5" dirty="0">
                <a:latin typeface="Carlito"/>
                <a:cs typeface="Carlito"/>
              </a:rPr>
              <a:t>faithful  </a:t>
            </a:r>
            <a:r>
              <a:rPr sz="2000" dirty="0">
                <a:latin typeface="Carlito"/>
                <a:cs typeface="Carlito"/>
              </a:rPr>
              <a:t>agents </a:t>
            </a:r>
            <a:r>
              <a:rPr sz="2000" spc="-5" dirty="0">
                <a:latin typeface="Carlito"/>
                <a:cs typeface="Carlito"/>
              </a:rPr>
              <a:t>or trustees, and shall avoid conflicts of</a:t>
            </a:r>
            <a:r>
              <a:rPr sz="2000" spc="-25" dirty="0">
                <a:latin typeface="Carlito"/>
                <a:cs typeface="Carlito"/>
              </a:rPr>
              <a:t> </a:t>
            </a:r>
            <a:r>
              <a:rPr sz="2000" dirty="0">
                <a:latin typeface="Carlito"/>
                <a:cs typeface="Carlito"/>
              </a:rPr>
              <a:t>interest.</a:t>
            </a:r>
            <a:endParaRPr sz="2000">
              <a:latin typeface="Carlito"/>
              <a:cs typeface="Carli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1140" y="717550"/>
            <a:ext cx="8722360" cy="650875"/>
          </a:xfrm>
          <a:prstGeom prst="rect">
            <a:avLst/>
          </a:prstGeom>
        </p:spPr>
        <p:txBody>
          <a:bodyPr vert="horz" wrap="square" lIns="0" tIns="10795" rIns="0" bIns="0" rtlCol="0">
            <a:spAutoFit/>
          </a:bodyPr>
          <a:lstStyle/>
          <a:p>
            <a:pPr marL="527685" marR="5080" indent="-515620">
              <a:lnSpc>
                <a:spcPts val="2520"/>
              </a:lnSpc>
              <a:spcBef>
                <a:spcPts val="85"/>
              </a:spcBef>
              <a:tabLst>
                <a:tab pos="527685" algn="l"/>
              </a:tabLst>
            </a:pPr>
            <a:r>
              <a:rPr sz="2000" dirty="0"/>
              <a:t>5.	Engineers </a:t>
            </a:r>
            <a:r>
              <a:rPr sz="2000" spc="-5" dirty="0"/>
              <a:t>shall build </a:t>
            </a:r>
            <a:r>
              <a:rPr sz="2000" dirty="0"/>
              <a:t>their </a:t>
            </a:r>
            <a:r>
              <a:rPr sz="2000" spc="-5" dirty="0"/>
              <a:t>professional reputation on </a:t>
            </a:r>
            <a:r>
              <a:rPr sz="2000" dirty="0"/>
              <a:t>the </a:t>
            </a:r>
            <a:r>
              <a:rPr sz="2000" spc="-5" dirty="0"/>
              <a:t>merit of </a:t>
            </a:r>
            <a:r>
              <a:rPr sz="2000" dirty="0"/>
              <a:t>their </a:t>
            </a:r>
            <a:r>
              <a:rPr sz="2000" spc="-5" dirty="0"/>
              <a:t>services  </a:t>
            </a:r>
            <a:r>
              <a:rPr sz="2000" dirty="0"/>
              <a:t>and </a:t>
            </a:r>
            <a:r>
              <a:rPr sz="2000" spc="-5" dirty="0"/>
              <a:t>shall not </a:t>
            </a:r>
            <a:r>
              <a:rPr sz="2000" dirty="0"/>
              <a:t>compete </a:t>
            </a:r>
            <a:r>
              <a:rPr sz="2000" spc="-10" dirty="0"/>
              <a:t>unfairly </a:t>
            </a:r>
            <a:r>
              <a:rPr sz="2000" spc="-5" dirty="0"/>
              <a:t>with</a:t>
            </a:r>
            <a:r>
              <a:rPr sz="2000" spc="20" dirty="0"/>
              <a:t> </a:t>
            </a:r>
            <a:r>
              <a:rPr sz="2000" spc="-5" dirty="0"/>
              <a:t>others.</a:t>
            </a:r>
            <a:endParaRPr sz="2000"/>
          </a:p>
        </p:txBody>
      </p:sp>
      <p:sp>
        <p:nvSpPr>
          <p:cNvPr id="3" name="object 3"/>
          <p:cNvSpPr txBox="1"/>
          <p:nvPr/>
        </p:nvSpPr>
        <p:spPr>
          <a:xfrm>
            <a:off x="221995" y="1366774"/>
            <a:ext cx="8711565" cy="4367530"/>
          </a:xfrm>
          <a:prstGeom prst="rect">
            <a:avLst/>
          </a:prstGeom>
        </p:spPr>
        <p:txBody>
          <a:bodyPr vert="horz" wrap="square" lIns="0" tIns="10795" rIns="0" bIns="0" rtlCol="0">
            <a:spAutoFit/>
          </a:bodyPr>
          <a:lstStyle/>
          <a:p>
            <a:pPr marL="536575" marR="563880" indent="-515620">
              <a:lnSpc>
                <a:spcPts val="2520"/>
              </a:lnSpc>
              <a:spcBef>
                <a:spcPts val="85"/>
              </a:spcBef>
              <a:buAutoNum type="arabicPeriod" startAt="6"/>
              <a:tabLst>
                <a:tab pos="536575" algn="l"/>
                <a:tab pos="537210" algn="l"/>
              </a:tabLst>
            </a:pPr>
            <a:r>
              <a:rPr sz="2000" dirty="0">
                <a:latin typeface="Carlito"/>
                <a:cs typeface="Carlito"/>
              </a:rPr>
              <a:t>Engineers </a:t>
            </a:r>
            <a:r>
              <a:rPr sz="2000" spc="-5" dirty="0">
                <a:latin typeface="Carlito"/>
                <a:cs typeface="Carlito"/>
              </a:rPr>
              <a:t>shall </a:t>
            </a:r>
            <a:r>
              <a:rPr sz="2000" dirty="0">
                <a:latin typeface="Carlito"/>
                <a:cs typeface="Carlito"/>
              </a:rPr>
              <a:t>act </a:t>
            </a:r>
            <a:r>
              <a:rPr sz="2000" spc="-10" dirty="0">
                <a:latin typeface="Carlito"/>
                <a:cs typeface="Carlito"/>
              </a:rPr>
              <a:t>in </a:t>
            </a:r>
            <a:r>
              <a:rPr sz="2000" spc="-5" dirty="0">
                <a:latin typeface="Carlito"/>
                <a:cs typeface="Carlito"/>
              </a:rPr>
              <a:t>such </a:t>
            </a:r>
            <a:r>
              <a:rPr sz="2000" dirty="0">
                <a:latin typeface="Carlito"/>
                <a:cs typeface="Carlito"/>
              </a:rPr>
              <a:t>a manner as to </a:t>
            </a:r>
            <a:r>
              <a:rPr sz="2000" spc="-5" dirty="0">
                <a:latin typeface="Carlito"/>
                <a:cs typeface="Carlito"/>
              </a:rPr>
              <a:t>uphold </a:t>
            </a:r>
            <a:r>
              <a:rPr sz="2000" dirty="0">
                <a:latin typeface="Carlito"/>
                <a:cs typeface="Carlito"/>
              </a:rPr>
              <a:t>and </a:t>
            </a:r>
            <a:r>
              <a:rPr sz="2000" spc="-5" dirty="0">
                <a:latin typeface="Carlito"/>
                <a:cs typeface="Carlito"/>
              </a:rPr>
              <a:t>enhance </a:t>
            </a:r>
            <a:r>
              <a:rPr sz="2000" dirty="0">
                <a:latin typeface="Carlito"/>
                <a:cs typeface="Carlito"/>
              </a:rPr>
              <a:t>the </a:t>
            </a:r>
            <a:r>
              <a:rPr sz="2000" spc="-5" dirty="0">
                <a:latin typeface="Carlito"/>
                <a:cs typeface="Carlito"/>
              </a:rPr>
              <a:t>honor,  </a:t>
            </a:r>
            <a:r>
              <a:rPr sz="2000" dirty="0">
                <a:latin typeface="Carlito"/>
                <a:cs typeface="Carlito"/>
              </a:rPr>
              <a:t>integrity, </a:t>
            </a:r>
            <a:r>
              <a:rPr sz="2000" spc="-5" dirty="0">
                <a:latin typeface="Carlito"/>
                <a:cs typeface="Carlito"/>
              </a:rPr>
              <a:t>and dignity of </a:t>
            </a:r>
            <a:r>
              <a:rPr sz="2000" dirty="0">
                <a:latin typeface="Carlito"/>
                <a:cs typeface="Carlito"/>
              </a:rPr>
              <a:t>the</a:t>
            </a:r>
            <a:r>
              <a:rPr sz="2000" spc="-5" dirty="0">
                <a:latin typeface="Carlito"/>
                <a:cs typeface="Carlito"/>
              </a:rPr>
              <a:t> profession.</a:t>
            </a:r>
            <a:endParaRPr sz="2000">
              <a:latin typeface="Carlito"/>
              <a:cs typeface="Carlito"/>
            </a:endParaRPr>
          </a:p>
          <a:p>
            <a:pPr marL="536575" indent="-515620">
              <a:lnSpc>
                <a:spcPct val="100000"/>
              </a:lnSpc>
              <a:spcBef>
                <a:spcPts val="90"/>
              </a:spcBef>
              <a:buAutoNum type="arabicPeriod" startAt="6"/>
              <a:tabLst>
                <a:tab pos="536575" algn="l"/>
                <a:tab pos="537210" algn="l"/>
              </a:tabLst>
            </a:pPr>
            <a:r>
              <a:rPr sz="2000" dirty="0">
                <a:latin typeface="Carlito"/>
                <a:cs typeface="Carlito"/>
              </a:rPr>
              <a:t>Engineers </a:t>
            </a:r>
            <a:r>
              <a:rPr sz="2000" spc="-5" dirty="0">
                <a:latin typeface="Carlito"/>
                <a:cs typeface="Carlito"/>
              </a:rPr>
              <a:t>shall </a:t>
            </a:r>
            <a:r>
              <a:rPr sz="2000" dirty="0">
                <a:latin typeface="Carlito"/>
                <a:cs typeface="Carlito"/>
              </a:rPr>
              <a:t>continue their </a:t>
            </a:r>
            <a:r>
              <a:rPr sz="2000" spc="-5" dirty="0">
                <a:latin typeface="Carlito"/>
                <a:cs typeface="Carlito"/>
              </a:rPr>
              <a:t>professional development throughout</a:t>
            </a:r>
            <a:r>
              <a:rPr sz="2000" spc="-40" dirty="0">
                <a:latin typeface="Carlito"/>
                <a:cs typeface="Carlito"/>
              </a:rPr>
              <a:t> </a:t>
            </a:r>
            <a:r>
              <a:rPr sz="2000" spc="-5" dirty="0">
                <a:latin typeface="Carlito"/>
                <a:cs typeface="Carlito"/>
              </a:rPr>
              <a:t>their</a:t>
            </a:r>
            <a:endParaRPr sz="2000">
              <a:latin typeface="Carlito"/>
              <a:cs typeface="Carlito"/>
            </a:endParaRPr>
          </a:p>
          <a:p>
            <a:pPr marL="536575" marR="341630">
              <a:lnSpc>
                <a:spcPct val="104500"/>
              </a:lnSpc>
              <a:spcBef>
                <a:spcPts val="15"/>
              </a:spcBef>
            </a:pPr>
            <a:r>
              <a:rPr sz="2000" dirty="0">
                <a:latin typeface="Carlito"/>
                <a:cs typeface="Carlito"/>
              </a:rPr>
              <a:t>careers </a:t>
            </a:r>
            <a:r>
              <a:rPr sz="2000" spc="-5" dirty="0">
                <a:latin typeface="Carlito"/>
                <a:cs typeface="Carlito"/>
              </a:rPr>
              <a:t>and shall </a:t>
            </a:r>
            <a:r>
              <a:rPr sz="2000" dirty="0">
                <a:latin typeface="Carlito"/>
                <a:cs typeface="Carlito"/>
              </a:rPr>
              <a:t>provide </a:t>
            </a:r>
            <a:r>
              <a:rPr sz="2000" spc="-5" dirty="0">
                <a:latin typeface="Carlito"/>
                <a:cs typeface="Carlito"/>
              </a:rPr>
              <a:t>opportunities for the professional development of  </a:t>
            </a:r>
            <a:r>
              <a:rPr sz="2000" dirty="0">
                <a:latin typeface="Carlito"/>
                <a:cs typeface="Carlito"/>
              </a:rPr>
              <a:t>those </a:t>
            </a:r>
            <a:r>
              <a:rPr sz="2000" spc="-5" dirty="0">
                <a:latin typeface="Carlito"/>
                <a:cs typeface="Carlito"/>
              </a:rPr>
              <a:t>engineers under </a:t>
            </a:r>
            <a:r>
              <a:rPr sz="2000" dirty="0">
                <a:latin typeface="Carlito"/>
                <a:cs typeface="Carlito"/>
              </a:rPr>
              <a:t>their</a:t>
            </a:r>
            <a:r>
              <a:rPr sz="2000" spc="-5" dirty="0">
                <a:latin typeface="Carlito"/>
                <a:cs typeface="Carlito"/>
              </a:rPr>
              <a:t> supervision.</a:t>
            </a:r>
            <a:endParaRPr sz="2000">
              <a:latin typeface="Carlito"/>
              <a:cs typeface="Carlito"/>
            </a:endParaRPr>
          </a:p>
          <a:p>
            <a:pPr marL="12700">
              <a:lnSpc>
                <a:spcPct val="100000"/>
              </a:lnSpc>
              <a:spcBef>
                <a:spcPts val="150"/>
              </a:spcBef>
            </a:pPr>
            <a:r>
              <a:rPr sz="2800" b="1" spc="-5" dirty="0">
                <a:latin typeface="Carlito"/>
                <a:cs typeface="Carlito"/>
              </a:rPr>
              <a:t>IEEE </a:t>
            </a:r>
            <a:r>
              <a:rPr sz="2800" b="1" spc="-10" dirty="0">
                <a:latin typeface="Carlito"/>
                <a:cs typeface="Carlito"/>
              </a:rPr>
              <a:t>Code </a:t>
            </a:r>
            <a:r>
              <a:rPr sz="2800" b="1" spc="-5" dirty="0">
                <a:latin typeface="Carlito"/>
                <a:cs typeface="Carlito"/>
              </a:rPr>
              <a:t>of</a:t>
            </a:r>
            <a:r>
              <a:rPr sz="2800" b="1" spc="20" dirty="0">
                <a:latin typeface="Carlito"/>
                <a:cs typeface="Carlito"/>
              </a:rPr>
              <a:t> </a:t>
            </a:r>
            <a:r>
              <a:rPr sz="2800" b="1" spc="-5" dirty="0">
                <a:latin typeface="Carlito"/>
                <a:cs typeface="Carlito"/>
              </a:rPr>
              <a:t>Ethics:</a:t>
            </a:r>
            <a:endParaRPr sz="2800">
              <a:latin typeface="Carlito"/>
              <a:cs typeface="Carlito"/>
            </a:endParaRPr>
          </a:p>
          <a:p>
            <a:pPr marL="361315" marR="139065" indent="-340360">
              <a:lnSpc>
                <a:spcPct val="104700"/>
              </a:lnSpc>
              <a:spcBef>
                <a:spcPts val="280"/>
              </a:spcBef>
              <a:buAutoNum type="arabicPeriod"/>
              <a:tabLst>
                <a:tab pos="361315" algn="l"/>
                <a:tab pos="361950" algn="l"/>
              </a:tabLst>
            </a:pPr>
            <a:r>
              <a:rPr sz="2000" dirty="0">
                <a:latin typeface="Carlito"/>
                <a:cs typeface="Carlito"/>
              </a:rPr>
              <a:t>to accept </a:t>
            </a:r>
            <a:r>
              <a:rPr sz="2000" spc="-5" dirty="0">
                <a:latin typeface="Carlito"/>
                <a:cs typeface="Carlito"/>
              </a:rPr>
              <a:t>responsibility </a:t>
            </a:r>
            <a:r>
              <a:rPr sz="2000" dirty="0">
                <a:latin typeface="Carlito"/>
                <a:cs typeface="Carlito"/>
              </a:rPr>
              <a:t>in </a:t>
            </a:r>
            <a:r>
              <a:rPr sz="2000" spc="-5" dirty="0">
                <a:latin typeface="Carlito"/>
                <a:cs typeface="Carlito"/>
              </a:rPr>
              <a:t>making decisions consistent with </a:t>
            </a:r>
            <a:r>
              <a:rPr sz="2000" dirty="0">
                <a:latin typeface="Carlito"/>
                <a:cs typeface="Carlito"/>
              </a:rPr>
              <a:t>the </a:t>
            </a:r>
            <a:r>
              <a:rPr sz="2000" spc="-5" dirty="0">
                <a:latin typeface="Carlito"/>
                <a:cs typeface="Carlito"/>
              </a:rPr>
              <a:t>safety, health,  </a:t>
            </a:r>
            <a:r>
              <a:rPr sz="2000" dirty="0">
                <a:latin typeface="Carlito"/>
                <a:cs typeface="Carlito"/>
              </a:rPr>
              <a:t>and </a:t>
            </a:r>
            <a:r>
              <a:rPr sz="2000" spc="-5" dirty="0">
                <a:latin typeface="Carlito"/>
                <a:cs typeface="Carlito"/>
              </a:rPr>
              <a:t>welfare of </a:t>
            </a:r>
            <a:r>
              <a:rPr sz="2000" dirty="0">
                <a:latin typeface="Carlito"/>
                <a:cs typeface="Carlito"/>
              </a:rPr>
              <a:t>the </a:t>
            </a:r>
            <a:r>
              <a:rPr sz="2000" spc="-5" dirty="0">
                <a:latin typeface="Carlito"/>
                <a:cs typeface="Carlito"/>
              </a:rPr>
              <a:t>public, and </a:t>
            </a:r>
            <a:r>
              <a:rPr sz="2000" dirty="0">
                <a:latin typeface="Carlito"/>
                <a:cs typeface="Carlito"/>
              </a:rPr>
              <a:t>to disclose </a:t>
            </a:r>
            <a:r>
              <a:rPr sz="2000" spc="-5" dirty="0">
                <a:latin typeface="Carlito"/>
                <a:cs typeface="Carlito"/>
              </a:rPr>
              <a:t>promptly factors </a:t>
            </a:r>
            <a:r>
              <a:rPr sz="2000" dirty="0">
                <a:latin typeface="Carlito"/>
                <a:cs typeface="Carlito"/>
              </a:rPr>
              <a:t>that </a:t>
            </a:r>
            <a:r>
              <a:rPr sz="2000" spc="-5" dirty="0">
                <a:latin typeface="Carlito"/>
                <a:cs typeface="Carlito"/>
              </a:rPr>
              <a:t>might </a:t>
            </a:r>
            <a:r>
              <a:rPr sz="2000" dirty="0">
                <a:latin typeface="Carlito"/>
                <a:cs typeface="Carlito"/>
              </a:rPr>
              <a:t>endanger  the </a:t>
            </a:r>
            <a:r>
              <a:rPr sz="2000" spc="-5" dirty="0">
                <a:latin typeface="Carlito"/>
                <a:cs typeface="Carlito"/>
              </a:rPr>
              <a:t>public or the</a:t>
            </a:r>
            <a:r>
              <a:rPr sz="2000" spc="-20" dirty="0">
                <a:latin typeface="Carlito"/>
                <a:cs typeface="Carlito"/>
              </a:rPr>
              <a:t> </a:t>
            </a:r>
            <a:r>
              <a:rPr sz="2000" spc="-5" dirty="0">
                <a:latin typeface="Carlito"/>
                <a:cs typeface="Carlito"/>
              </a:rPr>
              <a:t>environment;</a:t>
            </a:r>
            <a:endParaRPr sz="2000">
              <a:latin typeface="Carlito"/>
              <a:cs typeface="Carlito"/>
            </a:endParaRPr>
          </a:p>
          <a:p>
            <a:pPr marL="361315" marR="5080" indent="-340360">
              <a:lnSpc>
                <a:spcPct val="105100"/>
              </a:lnSpc>
              <a:spcBef>
                <a:spcPts val="70"/>
              </a:spcBef>
              <a:buAutoNum type="arabicPeriod"/>
              <a:tabLst>
                <a:tab pos="361315" algn="l"/>
                <a:tab pos="361950" algn="l"/>
              </a:tabLst>
            </a:pPr>
            <a:r>
              <a:rPr sz="2000" dirty="0">
                <a:latin typeface="Carlito"/>
                <a:cs typeface="Carlito"/>
              </a:rPr>
              <a:t>to </a:t>
            </a:r>
            <a:r>
              <a:rPr sz="2000" spc="-5" dirty="0">
                <a:latin typeface="Carlito"/>
                <a:cs typeface="Carlito"/>
              </a:rPr>
              <a:t>avoid </a:t>
            </a:r>
            <a:r>
              <a:rPr sz="2000" dirty="0">
                <a:latin typeface="Carlito"/>
                <a:cs typeface="Carlito"/>
              </a:rPr>
              <a:t>real </a:t>
            </a:r>
            <a:r>
              <a:rPr sz="2000" spc="-5" dirty="0">
                <a:latin typeface="Carlito"/>
                <a:cs typeface="Carlito"/>
              </a:rPr>
              <a:t>or perceived conflicts of interest whenever possible, </a:t>
            </a:r>
            <a:r>
              <a:rPr sz="2000" dirty="0">
                <a:latin typeface="Carlito"/>
                <a:cs typeface="Carlito"/>
              </a:rPr>
              <a:t>and </a:t>
            </a:r>
            <a:r>
              <a:rPr sz="2000" spc="-5" dirty="0">
                <a:latin typeface="Carlito"/>
                <a:cs typeface="Carlito"/>
              </a:rPr>
              <a:t>to </a:t>
            </a:r>
            <a:r>
              <a:rPr sz="2000" dirty="0">
                <a:latin typeface="Carlito"/>
                <a:cs typeface="Carlito"/>
              </a:rPr>
              <a:t>disclose  them to </a:t>
            </a:r>
            <a:r>
              <a:rPr sz="2000" spc="-5" dirty="0">
                <a:latin typeface="Carlito"/>
                <a:cs typeface="Carlito"/>
              </a:rPr>
              <a:t>affected </a:t>
            </a:r>
            <a:r>
              <a:rPr sz="2000" dirty="0">
                <a:latin typeface="Carlito"/>
                <a:cs typeface="Carlito"/>
              </a:rPr>
              <a:t>parties </a:t>
            </a:r>
            <a:r>
              <a:rPr sz="2000" spc="-10" dirty="0">
                <a:latin typeface="Carlito"/>
                <a:cs typeface="Carlito"/>
              </a:rPr>
              <a:t>when </a:t>
            </a:r>
            <a:r>
              <a:rPr sz="2000" spc="-5" dirty="0">
                <a:latin typeface="Carlito"/>
                <a:cs typeface="Carlito"/>
              </a:rPr>
              <a:t>they do</a:t>
            </a:r>
            <a:r>
              <a:rPr sz="2000" dirty="0">
                <a:latin typeface="Carlito"/>
                <a:cs typeface="Carlito"/>
              </a:rPr>
              <a:t> </a:t>
            </a:r>
            <a:r>
              <a:rPr sz="2000" spc="-5" dirty="0">
                <a:latin typeface="Carlito"/>
                <a:cs typeface="Carlito"/>
              </a:rPr>
              <a:t>exist;</a:t>
            </a:r>
            <a:endParaRPr sz="2000">
              <a:latin typeface="Carlito"/>
              <a:cs typeface="Carlito"/>
            </a:endParaRPr>
          </a:p>
          <a:p>
            <a:pPr marL="361315" indent="-340360">
              <a:lnSpc>
                <a:spcPct val="100000"/>
              </a:lnSpc>
              <a:spcBef>
                <a:spcPts val="190"/>
              </a:spcBef>
              <a:buAutoNum type="arabicPeriod"/>
              <a:tabLst>
                <a:tab pos="361315" algn="l"/>
                <a:tab pos="361950" algn="l"/>
              </a:tabLst>
            </a:pPr>
            <a:r>
              <a:rPr sz="2000" dirty="0">
                <a:latin typeface="Carlito"/>
                <a:cs typeface="Carlito"/>
              </a:rPr>
              <a:t>to be honest </a:t>
            </a:r>
            <a:r>
              <a:rPr sz="2000" spc="-5" dirty="0">
                <a:latin typeface="Carlito"/>
                <a:cs typeface="Carlito"/>
              </a:rPr>
              <a:t>and realistic </a:t>
            </a:r>
            <a:r>
              <a:rPr sz="2000" spc="-10" dirty="0">
                <a:latin typeface="Carlito"/>
                <a:cs typeface="Carlito"/>
              </a:rPr>
              <a:t>in </a:t>
            </a:r>
            <a:r>
              <a:rPr sz="2000" spc="-5" dirty="0">
                <a:latin typeface="Carlito"/>
                <a:cs typeface="Carlito"/>
              </a:rPr>
              <a:t>stating </a:t>
            </a:r>
            <a:r>
              <a:rPr sz="2000" dirty="0">
                <a:latin typeface="Carlito"/>
                <a:cs typeface="Carlito"/>
              </a:rPr>
              <a:t>claims </a:t>
            </a:r>
            <a:r>
              <a:rPr sz="2000" spc="-5" dirty="0">
                <a:latin typeface="Carlito"/>
                <a:cs typeface="Carlito"/>
              </a:rPr>
              <a:t>or estimates based on available</a:t>
            </a:r>
            <a:r>
              <a:rPr sz="2000" spc="90" dirty="0">
                <a:latin typeface="Carlito"/>
                <a:cs typeface="Carlito"/>
              </a:rPr>
              <a:t> </a:t>
            </a:r>
            <a:r>
              <a:rPr sz="2000" spc="-5" dirty="0">
                <a:latin typeface="Carlito"/>
                <a:cs typeface="Carlito"/>
              </a:rPr>
              <a:t>data;</a:t>
            </a:r>
            <a:endParaRPr sz="2000">
              <a:latin typeface="Carlito"/>
              <a:cs typeface="Carlito"/>
            </a:endParaRPr>
          </a:p>
          <a:p>
            <a:pPr marL="361315" indent="-340360">
              <a:lnSpc>
                <a:spcPct val="100000"/>
              </a:lnSpc>
              <a:spcBef>
                <a:spcPts val="204"/>
              </a:spcBef>
              <a:buAutoNum type="arabicPeriod"/>
              <a:tabLst>
                <a:tab pos="361315" algn="l"/>
                <a:tab pos="361950" algn="l"/>
              </a:tabLst>
            </a:pPr>
            <a:r>
              <a:rPr sz="2000" dirty="0">
                <a:latin typeface="Carlito"/>
                <a:cs typeface="Carlito"/>
              </a:rPr>
              <a:t>to reject </a:t>
            </a:r>
            <a:r>
              <a:rPr sz="2000" spc="-5" dirty="0">
                <a:latin typeface="Carlito"/>
                <a:cs typeface="Carlito"/>
              </a:rPr>
              <a:t>bribery </a:t>
            </a:r>
            <a:r>
              <a:rPr sz="2000" dirty="0">
                <a:latin typeface="Carlito"/>
                <a:cs typeface="Carlito"/>
              </a:rPr>
              <a:t>in all its</a:t>
            </a:r>
            <a:r>
              <a:rPr sz="2000" spc="-25" dirty="0">
                <a:latin typeface="Carlito"/>
                <a:cs typeface="Carlito"/>
              </a:rPr>
              <a:t> </a:t>
            </a:r>
            <a:r>
              <a:rPr sz="2000" spc="-5" dirty="0">
                <a:latin typeface="Carlito"/>
                <a:cs typeface="Carlito"/>
              </a:rPr>
              <a:t>forms;</a:t>
            </a:r>
            <a:endParaRPr sz="2000">
              <a:latin typeface="Carlito"/>
              <a:cs typeface="Carli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6816" y="418845"/>
            <a:ext cx="7833995" cy="696595"/>
          </a:xfrm>
          <a:prstGeom prst="rect">
            <a:avLst/>
          </a:prstGeom>
        </p:spPr>
        <p:txBody>
          <a:bodyPr vert="horz" wrap="square" lIns="0" tIns="13335" rIns="0" bIns="0" rtlCol="0">
            <a:spAutoFit/>
          </a:bodyPr>
          <a:lstStyle/>
          <a:p>
            <a:pPr marL="12700">
              <a:lnSpc>
                <a:spcPct val="100000"/>
              </a:lnSpc>
              <a:spcBef>
                <a:spcPts val="105"/>
              </a:spcBef>
            </a:pPr>
            <a:r>
              <a:rPr sz="4400" dirty="0"/>
              <a:t>1.1 </a:t>
            </a:r>
            <a:r>
              <a:rPr sz="4400" spc="-5" dirty="0"/>
              <a:t>History of Engineering</a:t>
            </a:r>
            <a:r>
              <a:rPr sz="4400" spc="-10" dirty="0"/>
              <a:t> </a:t>
            </a:r>
            <a:r>
              <a:rPr sz="4400" spc="-5" dirty="0"/>
              <a:t>Practice</a:t>
            </a:r>
            <a:endParaRPr sz="4400"/>
          </a:p>
        </p:txBody>
      </p:sp>
      <p:sp>
        <p:nvSpPr>
          <p:cNvPr id="3" name="object 3"/>
          <p:cNvSpPr txBox="1"/>
          <p:nvPr/>
        </p:nvSpPr>
        <p:spPr>
          <a:xfrm>
            <a:off x="261620" y="1257046"/>
            <a:ext cx="8590280" cy="4864100"/>
          </a:xfrm>
          <a:prstGeom prst="rect">
            <a:avLst/>
          </a:prstGeom>
        </p:spPr>
        <p:txBody>
          <a:bodyPr vert="horz" wrap="square" lIns="0" tIns="10160" rIns="0" bIns="0" rtlCol="0">
            <a:spAutoFit/>
          </a:bodyPr>
          <a:lstStyle/>
          <a:p>
            <a:pPr marL="355600" marR="34925" indent="-342900">
              <a:lnSpc>
                <a:spcPts val="3020"/>
              </a:lnSpc>
              <a:spcBef>
                <a:spcPts val="80"/>
              </a:spcBef>
              <a:buSzPct val="133333"/>
              <a:buFont typeface="Arial"/>
              <a:buChar char="•"/>
              <a:tabLst>
                <a:tab pos="354965" algn="l"/>
                <a:tab pos="355600" algn="l"/>
              </a:tabLst>
            </a:pPr>
            <a:r>
              <a:rPr sz="2400" spc="-5" dirty="0">
                <a:latin typeface="Carlito"/>
                <a:cs typeface="Carlito"/>
              </a:rPr>
              <a:t>Concrete </a:t>
            </a:r>
            <a:r>
              <a:rPr sz="2400" dirty="0">
                <a:latin typeface="Carlito"/>
                <a:cs typeface="Carlito"/>
              </a:rPr>
              <a:t>is </a:t>
            </a:r>
            <a:r>
              <a:rPr sz="2400" spc="-5" dirty="0">
                <a:latin typeface="Carlito"/>
                <a:cs typeface="Carlito"/>
              </a:rPr>
              <a:t>used for </a:t>
            </a:r>
            <a:r>
              <a:rPr sz="2400" dirty="0">
                <a:latin typeface="Carlito"/>
                <a:cs typeface="Carlito"/>
              </a:rPr>
              <a:t>arched </a:t>
            </a:r>
            <a:r>
              <a:rPr sz="2400" spc="-5" dirty="0">
                <a:latin typeface="Carlito"/>
                <a:cs typeface="Carlito"/>
              </a:rPr>
              <a:t>bridges, </a:t>
            </a:r>
            <a:r>
              <a:rPr sz="2400" dirty="0">
                <a:latin typeface="Carlito"/>
                <a:cs typeface="Carlito"/>
              </a:rPr>
              <a:t>roads and </a:t>
            </a:r>
            <a:r>
              <a:rPr sz="2400" spc="-5" dirty="0">
                <a:latin typeface="Carlito"/>
                <a:cs typeface="Carlito"/>
              </a:rPr>
              <a:t>aqueducts </a:t>
            </a:r>
            <a:r>
              <a:rPr sz="2400" dirty="0">
                <a:latin typeface="Carlito"/>
                <a:cs typeface="Carlito"/>
              </a:rPr>
              <a:t>in Rome  </a:t>
            </a:r>
            <a:r>
              <a:rPr sz="2400" spc="-10" dirty="0">
                <a:latin typeface="Carlito"/>
                <a:cs typeface="Carlito"/>
              </a:rPr>
              <a:t>(1200 </a:t>
            </a:r>
            <a:r>
              <a:rPr sz="2400" dirty="0">
                <a:latin typeface="Carlito"/>
                <a:cs typeface="Carlito"/>
              </a:rPr>
              <a:t>BC-1</a:t>
            </a:r>
            <a:r>
              <a:rPr sz="2400" spc="10" dirty="0">
                <a:latin typeface="Carlito"/>
                <a:cs typeface="Carlito"/>
              </a:rPr>
              <a:t> </a:t>
            </a:r>
            <a:r>
              <a:rPr sz="2400" dirty="0">
                <a:latin typeface="Carlito"/>
                <a:cs typeface="Carlito"/>
              </a:rPr>
              <a:t>AD)</a:t>
            </a:r>
          </a:p>
          <a:p>
            <a:pPr marL="355600" indent="-342900">
              <a:lnSpc>
                <a:spcPct val="100000"/>
              </a:lnSpc>
              <a:spcBef>
                <a:spcPts val="1400"/>
              </a:spcBef>
              <a:buSzPct val="133333"/>
              <a:buFont typeface="Arial"/>
              <a:buChar char="•"/>
              <a:tabLst>
                <a:tab pos="354965" algn="l"/>
                <a:tab pos="355600" algn="l"/>
              </a:tabLst>
            </a:pPr>
            <a:r>
              <a:rPr sz="2400" dirty="0">
                <a:latin typeface="Carlito"/>
                <a:cs typeface="Carlito"/>
              </a:rPr>
              <a:t>Gunpowder </a:t>
            </a:r>
            <a:r>
              <a:rPr sz="2400" spc="-5" dirty="0">
                <a:latin typeface="Carlito"/>
                <a:cs typeface="Carlito"/>
              </a:rPr>
              <a:t>use </a:t>
            </a:r>
            <a:r>
              <a:rPr sz="2400" dirty="0">
                <a:latin typeface="Carlito"/>
                <a:cs typeface="Carlito"/>
              </a:rPr>
              <a:t>improved </a:t>
            </a:r>
            <a:r>
              <a:rPr sz="2400" spc="-5" dirty="0">
                <a:latin typeface="Carlito"/>
                <a:cs typeface="Carlito"/>
              </a:rPr>
              <a:t>(1-1000</a:t>
            </a:r>
            <a:r>
              <a:rPr sz="2400" spc="-20" dirty="0">
                <a:latin typeface="Carlito"/>
                <a:cs typeface="Carlito"/>
              </a:rPr>
              <a:t> </a:t>
            </a:r>
            <a:r>
              <a:rPr sz="2400" dirty="0">
                <a:latin typeface="Carlito"/>
                <a:cs typeface="Carlito"/>
              </a:rPr>
              <a:t>AD)</a:t>
            </a:r>
          </a:p>
          <a:p>
            <a:pPr marL="355600" indent="-342900">
              <a:lnSpc>
                <a:spcPct val="100000"/>
              </a:lnSpc>
              <a:spcBef>
                <a:spcPts val="1460"/>
              </a:spcBef>
              <a:buSzPct val="133333"/>
              <a:buFont typeface="Arial"/>
              <a:buChar char="•"/>
              <a:tabLst>
                <a:tab pos="354965" algn="l"/>
                <a:tab pos="355600" algn="l"/>
              </a:tabLst>
            </a:pPr>
            <a:r>
              <a:rPr sz="2400" spc="-5" dirty="0">
                <a:latin typeface="Carlito"/>
                <a:cs typeface="Carlito"/>
              </a:rPr>
              <a:t>Manufacturing </a:t>
            </a:r>
            <a:r>
              <a:rPr sz="2400" dirty="0">
                <a:latin typeface="Carlito"/>
                <a:cs typeface="Carlito"/>
              </a:rPr>
              <a:t>and </a:t>
            </a:r>
            <a:r>
              <a:rPr sz="2400" spc="-5" dirty="0">
                <a:latin typeface="Carlito"/>
                <a:cs typeface="Carlito"/>
              </a:rPr>
              <a:t>use of silk </a:t>
            </a:r>
            <a:r>
              <a:rPr sz="2400" dirty="0">
                <a:latin typeface="Carlito"/>
                <a:cs typeface="Carlito"/>
              </a:rPr>
              <a:t>and glass </a:t>
            </a:r>
            <a:r>
              <a:rPr sz="2400" spc="-5" dirty="0">
                <a:latin typeface="Carlito"/>
                <a:cs typeface="Carlito"/>
              </a:rPr>
              <a:t>(1000-1400</a:t>
            </a:r>
            <a:r>
              <a:rPr sz="2400" spc="-15" dirty="0">
                <a:latin typeface="Carlito"/>
                <a:cs typeface="Carlito"/>
              </a:rPr>
              <a:t> </a:t>
            </a:r>
            <a:r>
              <a:rPr sz="2400" dirty="0">
                <a:latin typeface="Carlito"/>
                <a:cs typeface="Carlito"/>
              </a:rPr>
              <a:t>AD)</a:t>
            </a:r>
          </a:p>
          <a:p>
            <a:pPr marL="355600" indent="-342900">
              <a:lnSpc>
                <a:spcPct val="100000"/>
              </a:lnSpc>
              <a:spcBef>
                <a:spcPts val="1455"/>
              </a:spcBef>
              <a:buSzPct val="133333"/>
              <a:buFont typeface="Arial"/>
              <a:buChar char="•"/>
              <a:tabLst>
                <a:tab pos="354965" algn="l"/>
                <a:tab pos="355600" algn="l"/>
              </a:tabLst>
            </a:pPr>
            <a:r>
              <a:rPr sz="2400" spc="-5" dirty="0">
                <a:latin typeface="Carlito"/>
                <a:cs typeface="Carlito"/>
              </a:rPr>
              <a:t>Toilet, telescope, vacuum, </a:t>
            </a:r>
            <a:r>
              <a:rPr sz="2400" dirty="0">
                <a:latin typeface="Carlito"/>
                <a:cs typeface="Carlito"/>
              </a:rPr>
              <a:t>and Gas </a:t>
            </a:r>
            <a:r>
              <a:rPr sz="2400" spc="-5" dirty="0">
                <a:latin typeface="Carlito"/>
                <a:cs typeface="Carlito"/>
              </a:rPr>
              <a:t>Law (1400 </a:t>
            </a:r>
            <a:r>
              <a:rPr sz="2400" spc="-140" dirty="0">
                <a:latin typeface="Arial"/>
                <a:cs typeface="Arial"/>
              </a:rPr>
              <a:t>– </a:t>
            </a:r>
            <a:r>
              <a:rPr sz="2400" spc="-5" dirty="0">
                <a:latin typeface="Carlito"/>
                <a:cs typeface="Carlito"/>
              </a:rPr>
              <a:t>1700</a:t>
            </a:r>
            <a:r>
              <a:rPr sz="2400" spc="40" dirty="0">
                <a:latin typeface="Carlito"/>
                <a:cs typeface="Carlito"/>
              </a:rPr>
              <a:t> </a:t>
            </a:r>
            <a:r>
              <a:rPr sz="2400" dirty="0">
                <a:latin typeface="Carlito"/>
                <a:cs typeface="Carlito"/>
              </a:rPr>
              <a:t>AD)</a:t>
            </a:r>
          </a:p>
          <a:p>
            <a:pPr marL="355600" marR="5080" indent="-342900">
              <a:lnSpc>
                <a:spcPct val="105400"/>
              </a:lnSpc>
              <a:spcBef>
                <a:spcPts val="1310"/>
              </a:spcBef>
              <a:buSzPct val="133333"/>
              <a:buFont typeface="Arial"/>
              <a:buChar char="•"/>
              <a:tabLst>
                <a:tab pos="354965" algn="l"/>
                <a:tab pos="355600" algn="l"/>
              </a:tabLst>
            </a:pPr>
            <a:r>
              <a:rPr sz="2400" spc="-5" dirty="0">
                <a:latin typeface="Carlito"/>
                <a:cs typeface="Carlito"/>
              </a:rPr>
              <a:t>Industrial revolution, steam </a:t>
            </a:r>
            <a:r>
              <a:rPr sz="2400" dirty="0">
                <a:latin typeface="Carlito"/>
                <a:cs typeface="Carlito"/>
              </a:rPr>
              <a:t>engine, </a:t>
            </a:r>
            <a:r>
              <a:rPr sz="2400" spc="-5" dirty="0">
                <a:latin typeface="Carlito"/>
                <a:cs typeface="Carlito"/>
              </a:rPr>
              <a:t>Society of Engineers (UK), </a:t>
            </a:r>
            <a:r>
              <a:rPr sz="2400" dirty="0">
                <a:latin typeface="Carlito"/>
                <a:cs typeface="Carlito"/>
              </a:rPr>
              <a:t>cast  iron </a:t>
            </a:r>
            <a:r>
              <a:rPr sz="2400" spc="-5" dirty="0">
                <a:latin typeface="Carlito"/>
                <a:cs typeface="Carlito"/>
              </a:rPr>
              <a:t>building (1700-1800</a:t>
            </a:r>
            <a:r>
              <a:rPr sz="2400" spc="-20" dirty="0">
                <a:latin typeface="Carlito"/>
                <a:cs typeface="Carlito"/>
              </a:rPr>
              <a:t> </a:t>
            </a:r>
            <a:r>
              <a:rPr sz="2400" dirty="0">
                <a:latin typeface="Carlito"/>
                <a:cs typeface="Carlito"/>
              </a:rPr>
              <a:t>AD)</a:t>
            </a:r>
          </a:p>
          <a:p>
            <a:pPr marL="355600" indent="-342900">
              <a:lnSpc>
                <a:spcPct val="100000"/>
              </a:lnSpc>
              <a:spcBef>
                <a:spcPts val="1490"/>
              </a:spcBef>
              <a:buSzPct val="133333"/>
              <a:buFont typeface="Arial"/>
              <a:buChar char="•"/>
              <a:tabLst>
                <a:tab pos="354965" algn="l"/>
                <a:tab pos="355600" algn="l"/>
              </a:tabLst>
            </a:pPr>
            <a:r>
              <a:rPr sz="2400" spc="-5" dirty="0">
                <a:latin typeface="Carlito"/>
                <a:cs typeface="Carlito"/>
              </a:rPr>
              <a:t>Mechanical </a:t>
            </a:r>
            <a:r>
              <a:rPr sz="2400" dirty="0">
                <a:latin typeface="Carlito"/>
                <a:cs typeface="Carlito"/>
              </a:rPr>
              <a:t>automation, railroad, </a:t>
            </a:r>
            <a:r>
              <a:rPr sz="2400" spc="-5" dirty="0">
                <a:latin typeface="Carlito"/>
                <a:cs typeface="Carlito"/>
              </a:rPr>
              <a:t>telegraph (1800-1825</a:t>
            </a:r>
            <a:r>
              <a:rPr sz="2400" spc="-35" dirty="0">
                <a:latin typeface="Carlito"/>
                <a:cs typeface="Carlito"/>
              </a:rPr>
              <a:t> </a:t>
            </a:r>
            <a:r>
              <a:rPr sz="2400" dirty="0">
                <a:latin typeface="Carlito"/>
                <a:cs typeface="Carlito"/>
              </a:rPr>
              <a:t>AD)</a:t>
            </a:r>
          </a:p>
          <a:p>
            <a:pPr marL="355600" marR="638810" indent="-342900">
              <a:lnSpc>
                <a:spcPct val="105000"/>
              </a:lnSpc>
              <a:spcBef>
                <a:spcPts val="1320"/>
              </a:spcBef>
              <a:buSzPct val="133333"/>
              <a:buFont typeface="Arial"/>
              <a:buChar char="•"/>
              <a:tabLst>
                <a:tab pos="354965" algn="l"/>
                <a:tab pos="355600" algn="l"/>
              </a:tabLst>
            </a:pPr>
            <a:r>
              <a:rPr sz="2400" spc="-5" dirty="0">
                <a:latin typeface="Carlito"/>
                <a:cs typeface="Carlito"/>
              </a:rPr>
              <a:t>Reinforced concrete, synthetic </a:t>
            </a:r>
            <a:r>
              <a:rPr sz="2400" spc="-10" dirty="0">
                <a:latin typeface="Carlito"/>
                <a:cs typeface="Carlito"/>
              </a:rPr>
              <a:t>plastic </a:t>
            </a:r>
            <a:r>
              <a:rPr sz="2400" spc="-5" dirty="0">
                <a:latin typeface="Carlito"/>
                <a:cs typeface="Carlito"/>
              </a:rPr>
              <a:t>material, Oil well, mass  production of steel, typewriter </a:t>
            </a:r>
            <a:r>
              <a:rPr sz="2400" dirty="0">
                <a:latin typeface="Carlito"/>
                <a:cs typeface="Carlito"/>
              </a:rPr>
              <a:t>(1825-1875</a:t>
            </a:r>
            <a:r>
              <a:rPr sz="2400" spc="-15" dirty="0">
                <a:latin typeface="Carlito"/>
                <a:cs typeface="Carlito"/>
              </a:rPr>
              <a:t> </a:t>
            </a:r>
            <a:r>
              <a:rPr sz="2400" dirty="0">
                <a:latin typeface="Carlito"/>
                <a:cs typeface="Carlito"/>
              </a:rPr>
              <a:t>AD)</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1140" y="717550"/>
            <a:ext cx="8291830" cy="650875"/>
          </a:xfrm>
          <a:prstGeom prst="rect">
            <a:avLst/>
          </a:prstGeom>
        </p:spPr>
        <p:txBody>
          <a:bodyPr vert="horz" wrap="square" lIns="0" tIns="10795" rIns="0" bIns="0" rtlCol="0">
            <a:spAutoFit/>
          </a:bodyPr>
          <a:lstStyle/>
          <a:p>
            <a:pPr marL="352425" marR="5080" indent="-340360">
              <a:lnSpc>
                <a:spcPts val="2520"/>
              </a:lnSpc>
              <a:spcBef>
                <a:spcPts val="85"/>
              </a:spcBef>
              <a:tabLst>
                <a:tab pos="352425" algn="l"/>
              </a:tabLst>
            </a:pPr>
            <a:r>
              <a:rPr sz="2000" dirty="0"/>
              <a:t>5.	to </a:t>
            </a:r>
            <a:r>
              <a:rPr sz="2000" spc="-5" dirty="0"/>
              <a:t>improve </a:t>
            </a:r>
            <a:r>
              <a:rPr sz="2000" dirty="0"/>
              <a:t>the </a:t>
            </a:r>
            <a:r>
              <a:rPr sz="2000" spc="-5" dirty="0"/>
              <a:t>understanding of technology; its appropriate </a:t>
            </a:r>
            <a:r>
              <a:rPr sz="2000" dirty="0"/>
              <a:t>application, and  </a:t>
            </a:r>
            <a:r>
              <a:rPr sz="2000" spc="-5" dirty="0"/>
              <a:t>potential</a:t>
            </a:r>
            <a:r>
              <a:rPr sz="2000" spc="-25" dirty="0"/>
              <a:t> </a:t>
            </a:r>
            <a:r>
              <a:rPr sz="2000" dirty="0"/>
              <a:t>consequences;</a:t>
            </a:r>
            <a:endParaRPr sz="2000"/>
          </a:p>
        </p:txBody>
      </p:sp>
      <p:sp>
        <p:nvSpPr>
          <p:cNvPr id="3" name="object 3"/>
          <p:cNvSpPr txBox="1"/>
          <p:nvPr/>
        </p:nvSpPr>
        <p:spPr>
          <a:xfrm>
            <a:off x="78739" y="1366774"/>
            <a:ext cx="8860790" cy="4176395"/>
          </a:xfrm>
          <a:prstGeom prst="rect">
            <a:avLst/>
          </a:prstGeom>
        </p:spPr>
        <p:txBody>
          <a:bodyPr vert="horz" wrap="square" lIns="0" tIns="13335" rIns="0" bIns="0" rtlCol="0">
            <a:spAutoFit/>
          </a:bodyPr>
          <a:lstStyle/>
          <a:p>
            <a:pPr marL="504825" indent="-340360">
              <a:lnSpc>
                <a:spcPct val="100000"/>
              </a:lnSpc>
              <a:spcBef>
                <a:spcPts val="105"/>
              </a:spcBef>
              <a:buAutoNum type="arabicPeriod" startAt="6"/>
              <a:tabLst>
                <a:tab pos="504825" algn="l"/>
                <a:tab pos="505459" algn="l"/>
              </a:tabLst>
            </a:pPr>
            <a:r>
              <a:rPr sz="2000" dirty="0">
                <a:latin typeface="Carlito"/>
                <a:cs typeface="Carlito"/>
              </a:rPr>
              <a:t>to </a:t>
            </a:r>
            <a:r>
              <a:rPr sz="2000" spc="-5" dirty="0">
                <a:latin typeface="Carlito"/>
                <a:cs typeface="Carlito"/>
              </a:rPr>
              <a:t>maintain </a:t>
            </a:r>
            <a:r>
              <a:rPr sz="2000" dirty="0">
                <a:latin typeface="Carlito"/>
                <a:cs typeface="Carlito"/>
              </a:rPr>
              <a:t>and </a:t>
            </a:r>
            <a:r>
              <a:rPr sz="2000" spc="-5" dirty="0">
                <a:latin typeface="Carlito"/>
                <a:cs typeface="Carlito"/>
              </a:rPr>
              <a:t>improve </a:t>
            </a:r>
            <a:r>
              <a:rPr sz="2000" dirty="0">
                <a:latin typeface="Carlito"/>
                <a:cs typeface="Carlito"/>
              </a:rPr>
              <a:t>our technical </a:t>
            </a:r>
            <a:r>
              <a:rPr sz="2000" spc="-5" dirty="0">
                <a:latin typeface="Carlito"/>
                <a:cs typeface="Carlito"/>
              </a:rPr>
              <a:t>competence and </a:t>
            </a:r>
            <a:r>
              <a:rPr sz="2000" spc="-10" dirty="0">
                <a:latin typeface="Carlito"/>
                <a:cs typeface="Carlito"/>
              </a:rPr>
              <a:t>to</a:t>
            </a:r>
            <a:r>
              <a:rPr sz="2000" spc="-45" dirty="0">
                <a:latin typeface="Carlito"/>
                <a:cs typeface="Carlito"/>
              </a:rPr>
              <a:t> </a:t>
            </a:r>
            <a:r>
              <a:rPr sz="2000" spc="-5" dirty="0">
                <a:latin typeface="Carlito"/>
                <a:cs typeface="Carlito"/>
              </a:rPr>
              <a:t>undertake</a:t>
            </a:r>
            <a:endParaRPr sz="2000">
              <a:latin typeface="Carlito"/>
              <a:cs typeface="Carlito"/>
            </a:endParaRPr>
          </a:p>
          <a:p>
            <a:pPr marL="504825" marR="123189">
              <a:lnSpc>
                <a:spcPct val="104600"/>
              </a:lnSpc>
              <a:spcBef>
                <a:spcPts val="5"/>
              </a:spcBef>
            </a:pPr>
            <a:r>
              <a:rPr sz="2000" spc="-5" dirty="0">
                <a:latin typeface="Carlito"/>
                <a:cs typeface="Carlito"/>
              </a:rPr>
              <a:t>technological tasks for others </a:t>
            </a:r>
            <a:r>
              <a:rPr sz="2000" dirty="0">
                <a:latin typeface="Carlito"/>
                <a:cs typeface="Carlito"/>
              </a:rPr>
              <a:t>only if </a:t>
            </a:r>
            <a:r>
              <a:rPr sz="2000" spc="-5" dirty="0">
                <a:latin typeface="Carlito"/>
                <a:cs typeface="Carlito"/>
              </a:rPr>
              <a:t>qualified by </a:t>
            </a:r>
            <a:r>
              <a:rPr sz="2000" dirty="0">
                <a:latin typeface="Carlito"/>
                <a:cs typeface="Carlito"/>
              </a:rPr>
              <a:t>training </a:t>
            </a:r>
            <a:r>
              <a:rPr sz="2000" spc="-10" dirty="0">
                <a:latin typeface="Carlito"/>
                <a:cs typeface="Carlito"/>
              </a:rPr>
              <a:t>or </a:t>
            </a:r>
            <a:r>
              <a:rPr sz="2000" spc="-5" dirty="0">
                <a:latin typeface="Carlito"/>
                <a:cs typeface="Carlito"/>
              </a:rPr>
              <a:t>experience, </a:t>
            </a:r>
            <a:r>
              <a:rPr sz="2000" spc="-10" dirty="0">
                <a:latin typeface="Carlito"/>
                <a:cs typeface="Carlito"/>
              </a:rPr>
              <a:t>or </a:t>
            </a:r>
            <a:r>
              <a:rPr sz="2000" dirty="0">
                <a:latin typeface="Carlito"/>
                <a:cs typeface="Carlito"/>
              </a:rPr>
              <a:t>after  </a:t>
            </a:r>
            <a:r>
              <a:rPr sz="2000" spc="-5" dirty="0">
                <a:latin typeface="Carlito"/>
                <a:cs typeface="Carlito"/>
              </a:rPr>
              <a:t>full disclosure of pertinent</a:t>
            </a:r>
            <a:r>
              <a:rPr sz="2000" dirty="0">
                <a:latin typeface="Carlito"/>
                <a:cs typeface="Carlito"/>
              </a:rPr>
              <a:t> </a:t>
            </a:r>
            <a:r>
              <a:rPr sz="2000" spc="-5" dirty="0">
                <a:latin typeface="Carlito"/>
                <a:cs typeface="Carlito"/>
              </a:rPr>
              <a:t>limitations;</a:t>
            </a:r>
            <a:endParaRPr sz="2000">
              <a:latin typeface="Carlito"/>
              <a:cs typeface="Carlito"/>
            </a:endParaRPr>
          </a:p>
          <a:p>
            <a:pPr marL="504825" marR="5080" indent="-340360">
              <a:lnSpc>
                <a:spcPct val="104500"/>
              </a:lnSpc>
              <a:spcBef>
                <a:spcPts val="100"/>
              </a:spcBef>
              <a:buAutoNum type="arabicPeriod" startAt="7"/>
              <a:tabLst>
                <a:tab pos="504825" algn="l"/>
                <a:tab pos="505459" algn="l"/>
              </a:tabLst>
            </a:pPr>
            <a:r>
              <a:rPr sz="2000" dirty="0">
                <a:latin typeface="Carlito"/>
                <a:cs typeface="Carlito"/>
              </a:rPr>
              <a:t>to </a:t>
            </a:r>
            <a:r>
              <a:rPr sz="2000" spc="-5" dirty="0">
                <a:latin typeface="Carlito"/>
                <a:cs typeface="Carlito"/>
              </a:rPr>
              <a:t>seek, accept, and offer honest </a:t>
            </a:r>
            <a:r>
              <a:rPr sz="2000" dirty="0">
                <a:latin typeface="Carlito"/>
                <a:cs typeface="Carlito"/>
              </a:rPr>
              <a:t>criticism </a:t>
            </a:r>
            <a:r>
              <a:rPr sz="2000" spc="-5" dirty="0">
                <a:latin typeface="Carlito"/>
                <a:cs typeface="Carlito"/>
              </a:rPr>
              <a:t>of </a:t>
            </a:r>
            <a:r>
              <a:rPr sz="2000" dirty="0">
                <a:latin typeface="Carlito"/>
                <a:cs typeface="Carlito"/>
              </a:rPr>
              <a:t>technical </a:t>
            </a:r>
            <a:r>
              <a:rPr sz="2000" spc="-5" dirty="0">
                <a:latin typeface="Carlito"/>
                <a:cs typeface="Carlito"/>
              </a:rPr>
              <a:t>work, </a:t>
            </a:r>
            <a:r>
              <a:rPr sz="2000" dirty="0">
                <a:latin typeface="Carlito"/>
                <a:cs typeface="Carlito"/>
              </a:rPr>
              <a:t>to </a:t>
            </a:r>
            <a:r>
              <a:rPr sz="2000" spc="-5" dirty="0">
                <a:latin typeface="Carlito"/>
                <a:cs typeface="Carlito"/>
              </a:rPr>
              <a:t>acknowledge </a:t>
            </a:r>
            <a:r>
              <a:rPr sz="2000" dirty="0">
                <a:latin typeface="Carlito"/>
                <a:cs typeface="Carlito"/>
              </a:rPr>
              <a:t>and  correct </a:t>
            </a:r>
            <a:r>
              <a:rPr sz="2000" spc="-5" dirty="0">
                <a:latin typeface="Carlito"/>
                <a:cs typeface="Carlito"/>
              </a:rPr>
              <a:t>errors, </a:t>
            </a:r>
            <a:r>
              <a:rPr sz="2000" dirty="0">
                <a:latin typeface="Carlito"/>
                <a:cs typeface="Carlito"/>
              </a:rPr>
              <a:t>and to </a:t>
            </a:r>
            <a:r>
              <a:rPr sz="2000" spc="-5" dirty="0">
                <a:latin typeface="Carlito"/>
                <a:cs typeface="Carlito"/>
              </a:rPr>
              <a:t>credit properly the contributions of</a:t>
            </a:r>
            <a:r>
              <a:rPr sz="2000" spc="-15" dirty="0">
                <a:latin typeface="Carlito"/>
                <a:cs typeface="Carlito"/>
              </a:rPr>
              <a:t> </a:t>
            </a:r>
            <a:r>
              <a:rPr sz="2000" spc="-5" dirty="0">
                <a:latin typeface="Carlito"/>
                <a:cs typeface="Carlito"/>
              </a:rPr>
              <a:t>others;</a:t>
            </a:r>
            <a:endParaRPr sz="2000">
              <a:latin typeface="Carlito"/>
              <a:cs typeface="Carlito"/>
            </a:endParaRPr>
          </a:p>
          <a:p>
            <a:pPr marL="504825" marR="173990" indent="-340360">
              <a:lnSpc>
                <a:spcPct val="104800"/>
              </a:lnSpc>
              <a:spcBef>
                <a:spcPts val="75"/>
              </a:spcBef>
              <a:buAutoNum type="arabicPeriod" startAt="7"/>
              <a:tabLst>
                <a:tab pos="504825" algn="l"/>
                <a:tab pos="505459" algn="l"/>
              </a:tabLst>
            </a:pPr>
            <a:r>
              <a:rPr sz="2000" dirty="0">
                <a:latin typeface="Carlito"/>
                <a:cs typeface="Carlito"/>
              </a:rPr>
              <a:t>to treat </a:t>
            </a:r>
            <a:r>
              <a:rPr sz="2000" spc="-5" dirty="0">
                <a:latin typeface="Carlito"/>
                <a:cs typeface="Carlito"/>
              </a:rPr>
              <a:t>fairly all persons </a:t>
            </a:r>
            <a:r>
              <a:rPr sz="2000" dirty="0">
                <a:latin typeface="Carlito"/>
                <a:cs typeface="Carlito"/>
              </a:rPr>
              <a:t>and to not engage in acts </a:t>
            </a:r>
            <a:r>
              <a:rPr sz="2000" spc="-5" dirty="0">
                <a:latin typeface="Carlito"/>
                <a:cs typeface="Carlito"/>
              </a:rPr>
              <a:t>of discrimination based on  </a:t>
            </a:r>
            <a:r>
              <a:rPr sz="2000" dirty="0">
                <a:latin typeface="Carlito"/>
                <a:cs typeface="Carlito"/>
              </a:rPr>
              <a:t>race, </a:t>
            </a:r>
            <a:r>
              <a:rPr sz="2000" spc="-5" dirty="0">
                <a:latin typeface="Carlito"/>
                <a:cs typeface="Carlito"/>
              </a:rPr>
              <a:t>religion, </a:t>
            </a:r>
            <a:r>
              <a:rPr sz="2000" dirty="0">
                <a:latin typeface="Carlito"/>
                <a:cs typeface="Carlito"/>
              </a:rPr>
              <a:t>gender, </a:t>
            </a:r>
            <a:r>
              <a:rPr sz="2000" spc="-5" dirty="0">
                <a:latin typeface="Carlito"/>
                <a:cs typeface="Carlito"/>
              </a:rPr>
              <a:t>disability, age, national origin, </a:t>
            </a:r>
            <a:r>
              <a:rPr sz="2000" spc="-10" dirty="0">
                <a:latin typeface="Carlito"/>
                <a:cs typeface="Carlito"/>
              </a:rPr>
              <a:t>sexual </a:t>
            </a:r>
            <a:r>
              <a:rPr sz="2000" spc="-5" dirty="0">
                <a:latin typeface="Carlito"/>
                <a:cs typeface="Carlito"/>
              </a:rPr>
              <a:t>orientation, </a:t>
            </a:r>
            <a:r>
              <a:rPr sz="2000" dirty="0">
                <a:latin typeface="Carlito"/>
                <a:cs typeface="Carlito"/>
              </a:rPr>
              <a:t>gender  identity, </a:t>
            </a:r>
            <a:r>
              <a:rPr sz="2000" spc="-5" dirty="0">
                <a:latin typeface="Carlito"/>
                <a:cs typeface="Carlito"/>
              </a:rPr>
              <a:t>or </a:t>
            </a:r>
            <a:r>
              <a:rPr sz="2000" dirty="0">
                <a:latin typeface="Carlito"/>
                <a:cs typeface="Carlito"/>
              </a:rPr>
              <a:t>gender</a:t>
            </a:r>
            <a:r>
              <a:rPr sz="2000" spc="-10" dirty="0">
                <a:latin typeface="Carlito"/>
                <a:cs typeface="Carlito"/>
              </a:rPr>
              <a:t> </a:t>
            </a:r>
            <a:r>
              <a:rPr sz="2000" spc="-5" dirty="0">
                <a:latin typeface="Carlito"/>
                <a:cs typeface="Carlito"/>
              </a:rPr>
              <a:t>expression;</a:t>
            </a:r>
            <a:endParaRPr sz="2000">
              <a:latin typeface="Carlito"/>
              <a:cs typeface="Carlito"/>
            </a:endParaRPr>
          </a:p>
          <a:p>
            <a:pPr marL="504825" marR="300990" indent="-340360">
              <a:lnSpc>
                <a:spcPct val="104500"/>
              </a:lnSpc>
              <a:spcBef>
                <a:spcPts val="95"/>
              </a:spcBef>
              <a:buAutoNum type="arabicPeriod" startAt="7"/>
              <a:tabLst>
                <a:tab pos="504825" algn="l"/>
                <a:tab pos="505459" algn="l"/>
              </a:tabLst>
            </a:pPr>
            <a:r>
              <a:rPr sz="2000" dirty="0">
                <a:latin typeface="Carlito"/>
                <a:cs typeface="Carlito"/>
              </a:rPr>
              <a:t>to </a:t>
            </a:r>
            <a:r>
              <a:rPr sz="2000" spc="-5" dirty="0">
                <a:latin typeface="Carlito"/>
                <a:cs typeface="Carlito"/>
              </a:rPr>
              <a:t>avoid injuring others, their property, reputation, or employment by false or  </a:t>
            </a:r>
            <a:r>
              <a:rPr sz="2000" dirty="0">
                <a:latin typeface="Carlito"/>
                <a:cs typeface="Carlito"/>
              </a:rPr>
              <a:t>malicious</a:t>
            </a:r>
            <a:r>
              <a:rPr sz="2000" spc="-5" dirty="0">
                <a:latin typeface="Carlito"/>
                <a:cs typeface="Carlito"/>
              </a:rPr>
              <a:t> action;</a:t>
            </a:r>
            <a:endParaRPr sz="2000">
              <a:latin typeface="Carlito"/>
              <a:cs typeface="Carlito"/>
            </a:endParaRPr>
          </a:p>
          <a:p>
            <a:pPr marL="12700" marR="449580" indent="152400">
              <a:lnSpc>
                <a:spcPct val="105200"/>
              </a:lnSpc>
              <a:spcBef>
                <a:spcPts val="70"/>
              </a:spcBef>
              <a:buAutoNum type="arabicPeriod" startAt="7"/>
              <a:tabLst>
                <a:tab pos="488950" algn="l"/>
              </a:tabLst>
            </a:pPr>
            <a:r>
              <a:rPr sz="2000" spc="-5" dirty="0">
                <a:latin typeface="Carlito"/>
                <a:cs typeface="Carlito"/>
              </a:rPr>
              <a:t>to assist </a:t>
            </a:r>
            <a:r>
              <a:rPr sz="2000" dirty="0">
                <a:latin typeface="Carlito"/>
                <a:cs typeface="Carlito"/>
              </a:rPr>
              <a:t>colleagues </a:t>
            </a:r>
            <a:r>
              <a:rPr sz="2000" spc="-5" dirty="0">
                <a:latin typeface="Carlito"/>
                <a:cs typeface="Carlito"/>
              </a:rPr>
              <a:t>and co-workers </a:t>
            </a:r>
            <a:r>
              <a:rPr sz="2000" dirty="0">
                <a:latin typeface="Carlito"/>
                <a:cs typeface="Carlito"/>
              </a:rPr>
              <a:t>in </a:t>
            </a:r>
            <a:r>
              <a:rPr sz="2000" spc="-5" dirty="0">
                <a:latin typeface="Carlito"/>
                <a:cs typeface="Carlito"/>
              </a:rPr>
              <a:t>their professional development </a:t>
            </a:r>
            <a:r>
              <a:rPr sz="2000" dirty="0">
                <a:latin typeface="Carlito"/>
                <a:cs typeface="Carlito"/>
              </a:rPr>
              <a:t>and to  </a:t>
            </a:r>
            <a:r>
              <a:rPr sz="2000" spc="-5" dirty="0">
                <a:latin typeface="Carlito"/>
                <a:cs typeface="Carlito"/>
              </a:rPr>
              <a:t>support </a:t>
            </a:r>
            <a:r>
              <a:rPr sz="2000" dirty="0">
                <a:latin typeface="Carlito"/>
                <a:cs typeface="Carlito"/>
              </a:rPr>
              <a:t>them </a:t>
            </a:r>
            <a:r>
              <a:rPr sz="2000" spc="-10" dirty="0">
                <a:latin typeface="Carlito"/>
                <a:cs typeface="Carlito"/>
              </a:rPr>
              <a:t>in </a:t>
            </a:r>
            <a:r>
              <a:rPr sz="2000" spc="-5" dirty="0">
                <a:latin typeface="Carlito"/>
                <a:cs typeface="Carlito"/>
              </a:rPr>
              <a:t>following this </a:t>
            </a:r>
            <a:r>
              <a:rPr sz="2000" dirty="0">
                <a:latin typeface="Carlito"/>
                <a:cs typeface="Carlito"/>
              </a:rPr>
              <a:t>code </a:t>
            </a:r>
            <a:r>
              <a:rPr sz="2000" spc="-5" dirty="0">
                <a:latin typeface="Carlito"/>
                <a:cs typeface="Carlito"/>
              </a:rPr>
              <a:t>of ethics.  </a:t>
            </a:r>
            <a:r>
              <a:rPr sz="1800" spc="-5" dirty="0">
                <a:latin typeface="Carlito"/>
                <a:cs typeface="Carlito"/>
                <a:hlinkClick r:id="rId2"/>
              </a:rPr>
              <a:t>http://www.ieee.org/about/corporate/governance/p7-8.html</a:t>
            </a:r>
            <a:endParaRPr sz="1800">
              <a:latin typeface="Carlito"/>
              <a:cs typeface="Carlit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8392" y="742441"/>
            <a:ext cx="8971915" cy="536575"/>
          </a:xfrm>
          <a:custGeom>
            <a:avLst/>
            <a:gdLst/>
            <a:ahLst/>
            <a:cxnLst/>
            <a:rect l="l" t="t" r="r" b="b"/>
            <a:pathLst>
              <a:path w="8971915" h="536575">
                <a:moveTo>
                  <a:pt x="8971788" y="0"/>
                </a:moveTo>
                <a:lnTo>
                  <a:pt x="0" y="0"/>
                </a:lnTo>
                <a:lnTo>
                  <a:pt x="0" y="536448"/>
                </a:lnTo>
                <a:lnTo>
                  <a:pt x="8971788" y="536448"/>
                </a:lnTo>
                <a:lnTo>
                  <a:pt x="8971788" y="0"/>
                </a:lnTo>
                <a:close/>
              </a:path>
            </a:pathLst>
          </a:custGeom>
          <a:solidFill>
            <a:srgbClr val="9AB5E3"/>
          </a:solidFill>
        </p:spPr>
        <p:txBody>
          <a:bodyPr wrap="square" lIns="0" tIns="0" rIns="0" bIns="0" rtlCol="0"/>
          <a:lstStyle/>
          <a:p>
            <a:endParaRPr/>
          </a:p>
        </p:txBody>
      </p:sp>
      <p:sp>
        <p:nvSpPr>
          <p:cNvPr id="3" name="object 3"/>
          <p:cNvSpPr txBox="1">
            <a:spLocks noGrp="1"/>
          </p:cNvSpPr>
          <p:nvPr>
            <p:ph type="title"/>
          </p:nvPr>
        </p:nvSpPr>
        <p:spPr>
          <a:xfrm>
            <a:off x="3005454" y="709930"/>
            <a:ext cx="3136900" cy="513715"/>
          </a:xfrm>
          <a:prstGeom prst="rect">
            <a:avLst/>
          </a:prstGeom>
        </p:spPr>
        <p:txBody>
          <a:bodyPr vert="horz" wrap="square" lIns="0" tIns="13335" rIns="0" bIns="0" rtlCol="0">
            <a:spAutoFit/>
          </a:bodyPr>
          <a:lstStyle/>
          <a:p>
            <a:pPr marL="12700">
              <a:lnSpc>
                <a:spcPct val="100000"/>
              </a:lnSpc>
              <a:spcBef>
                <a:spcPts val="105"/>
              </a:spcBef>
            </a:pPr>
            <a:r>
              <a:rPr sz="3200" b="1" dirty="0">
                <a:latin typeface="Carlito"/>
                <a:cs typeface="Carlito"/>
              </a:rPr>
              <a:t>NEC </a:t>
            </a:r>
            <a:r>
              <a:rPr sz="3200" b="1" spc="-5" dirty="0">
                <a:latin typeface="Carlito"/>
                <a:cs typeface="Carlito"/>
              </a:rPr>
              <a:t>code </a:t>
            </a:r>
            <a:r>
              <a:rPr sz="3200" b="1" dirty="0">
                <a:latin typeface="Carlito"/>
                <a:cs typeface="Carlito"/>
              </a:rPr>
              <a:t>of</a:t>
            </a:r>
            <a:r>
              <a:rPr sz="3200" b="1" spc="-70" dirty="0">
                <a:latin typeface="Carlito"/>
                <a:cs typeface="Carlito"/>
              </a:rPr>
              <a:t> </a:t>
            </a:r>
            <a:r>
              <a:rPr sz="3200" b="1" spc="-5" dirty="0">
                <a:latin typeface="Carlito"/>
                <a:cs typeface="Carlito"/>
              </a:rPr>
              <a:t>ethics</a:t>
            </a:r>
            <a:endParaRPr sz="3200">
              <a:latin typeface="Carlito"/>
              <a:cs typeface="Carlito"/>
            </a:endParaRPr>
          </a:p>
        </p:txBody>
      </p:sp>
      <p:sp>
        <p:nvSpPr>
          <p:cNvPr id="4" name="object 4"/>
          <p:cNvSpPr txBox="1"/>
          <p:nvPr/>
        </p:nvSpPr>
        <p:spPr>
          <a:xfrm>
            <a:off x="78739" y="1223517"/>
            <a:ext cx="8830945" cy="4384675"/>
          </a:xfrm>
          <a:prstGeom prst="rect">
            <a:avLst/>
          </a:prstGeom>
        </p:spPr>
        <p:txBody>
          <a:bodyPr vert="horz" wrap="square" lIns="0" tIns="40640" rIns="0" bIns="0" rtlCol="0">
            <a:spAutoFit/>
          </a:bodyPr>
          <a:lstStyle/>
          <a:p>
            <a:pPr marL="527685" marR="18415" indent="-515620">
              <a:lnSpc>
                <a:spcPct val="92500"/>
              </a:lnSpc>
              <a:spcBef>
                <a:spcPts val="320"/>
              </a:spcBef>
              <a:buAutoNum type="arabicPeriod"/>
              <a:tabLst>
                <a:tab pos="527685" algn="l"/>
                <a:tab pos="528320" algn="l"/>
              </a:tabLst>
            </a:pPr>
            <a:r>
              <a:rPr sz="2500" b="1" i="1" spc="-5" dirty="0">
                <a:latin typeface="Carlito"/>
                <a:cs typeface="Carlito"/>
              </a:rPr>
              <a:t>Discipline </a:t>
            </a:r>
            <a:r>
              <a:rPr sz="2500" b="1" i="1" dirty="0">
                <a:latin typeface="Carlito"/>
                <a:cs typeface="Carlito"/>
              </a:rPr>
              <a:t>and Honesty</a:t>
            </a:r>
            <a:r>
              <a:rPr sz="2500" dirty="0">
                <a:latin typeface="Carlito"/>
                <a:cs typeface="Carlito"/>
              </a:rPr>
              <a:t>: </a:t>
            </a:r>
            <a:r>
              <a:rPr sz="2500" spc="-10" dirty="0">
                <a:latin typeface="Carlito"/>
                <a:cs typeface="Carlito"/>
              </a:rPr>
              <a:t>The </a:t>
            </a:r>
            <a:r>
              <a:rPr sz="2500" spc="-5" dirty="0">
                <a:latin typeface="Carlito"/>
                <a:cs typeface="Carlito"/>
              </a:rPr>
              <a:t>Engineering sevice/profession must  be conducted in a </a:t>
            </a:r>
            <a:r>
              <a:rPr sz="2500" spc="-10" dirty="0">
                <a:latin typeface="Carlito"/>
                <a:cs typeface="Carlito"/>
              </a:rPr>
              <a:t>disciplined </a:t>
            </a:r>
            <a:r>
              <a:rPr sz="2500" spc="-5" dirty="0">
                <a:latin typeface="Carlito"/>
                <a:cs typeface="Carlito"/>
              </a:rPr>
              <a:t>manner with </a:t>
            </a:r>
            <a:r>
              <a:rPr sz="2500" spc="-10" dirty="0">
                <a:latin typeface="Carlito"/>
                <a:cs typeface="Carlito"/>
              </a:rPr>
              <a:t>honesty, not  </a:t>
            </a:r>
            <a:r>
              <a:rPr sz="2500" spc="-5" dirty="0">
                <a:latin typeface="Carlito"/>
                <a:cs typeface="Carlito"/>
              </a:rPr>
              <a:t>contravening professional </a:t>
            </a:r>
            <a:r>
              <a:rPr sz="2500" spc="-10" dirty="0">
                <a:latin typeface="Carlito"/>
                <a:cs typeface="Carlito"/>
              </a:rPr>
              <a:t>dignity </a:t>
            </a:r>
            <a:r>
              <a:rPr sz="2500" spc="-5" dirty="0">
                <a:latin typeface="Carlito"/>
                <a:cs typeface="Carlito"/>
              </a:rPr>
              <a:t>and</a:t>
            </a:r>
            <a:r>
              <a:rPr sz="2500" spc="10" dirty="0">
                <a:latin typeface="Carlito"/>
                <a:cs typeface="Carlito"/>
              </a:rPr>
              <a:t> </a:t>
            </a:r>
            <a:r>
              <a:rPr sz="2500" dirty="0">
                <a:latin typeface="Carlito"/>
                <a:cs typeface="Carlito"/>
              </a:rPr>
              <a:t>well-being.</a:t>
            </a:r>
            <a:endParaRPr sz="2500">
              <a:latin typeface="Carlito"/>
              <a:cs typeface="Carlito"/>
            </a:endParaRPr>
          </a:p>
          <a:p>
            <a:pPr marL="527685" marR="5080" indent="-515620">
              <a:lnSpc>
                <a:spcPct val="92400"/>
              </a:lnSpc>
              <a:spcBef>
                <a:spcPts val="409"/>
              </a:spcBef>
              <a:buAutoNum type="arabicPeriod"/>
              <a:tabLst>
                <a:tab pos="527685" algn="l"/>
                <a:tab pos="528320" algn="l"/>
                <a:tab pos="2016125" algn="l"/>
              </a:tabLst>
            </a:pPr>
            <a:r>
              <a:rPr sz="2500" b="1" i="1" spc="-5" dirty="0">
                <a:latin typeface="Carlito"/>
                <a:cs typeface="Carlito"/>
              </a:rPr>
              <a:t>Politeness and Confidentiality</a:t>
            </a:r>
            <a:r>
              <a:rPr sz="2500" spc="-5" dirty="0">
                <a:latin typeface="Carlito"/>
                <a:cs typeface="Carlito"/>
              </a:rPr>
              <a:t>: Engineering services </a:t>
            </a:r>
            <a:r>
              <a:rPr sz="2500" spc="-10" dirty="0">
                <a:latin typeface="Carlito"/>
                <a:cs typeface="Carlito"/>
              </a:rPr>
              <a:t>for  </a:t>
            </a:r>
            <a:r>
              <a:rPr sz="2500" spc="-5" dirty="0">
                <a:latin typeface="Carlito"/>
                <a:cs typeface="Carlito"/>
              </a:rPr>
              <a:t>customers	should be sealt with in a polite manner and  professional information </a:t>
            </a:r>
            <a:r>
              <a:rPr sz="2500" spc="-10" dirty="0">
                <a:latin typeface="Carlito"/>
                <a:cs typeface="Carlito"/>
              </a:rPr>
              <a:t>should </a:t>
            </a:r>
            <a:r>
              <a:rPr sz="2500" dirty="0">
                <a:latin typeface="Carlito"/>
                <a:cs typeface="Carlito"/>
              </a:rPr>
              <a:t>remain </a:t>
            </a:r>
            <a:r>
              <a:rPr sz="2500" spc="-5" dirty="0">
                <a:latin typeface="Carlito"/>
                <a:cs typeface="Carlito"/>
              </a:rPr>
              <a:t>confidential except with  written or verbal consent of the customers concerned. This,  however, is </a:t>
            </a:r>
            <a:r>
              <a:rPr sz="2500" spc="-10" dirty="0">
                <a:latin typeface="Carlito"/>
                <a:cs typeface="Carlito"/>
              </a:rPr>
              <a:t>not </a:t>
            </a:r>
            <a:r>
              <a:rPr sz="2500" spc="-5" dirty="0">
                <a:latin typeface="Carlito"/>
                <a:cs typeface="Carlito"/>
              </a:rPr>
              <a:t>deemed to be a restriction to </a:t>
            </a:r>
            <a:r>
              <a:rPr sz="2500" spc="-10" dirty="0">
                <a:latin typeface="Carlito"/>
                <a:cs typeface="Carlito"/>
              </a:rPr>
              <a:t>provide </a:t>
            </a:r>
            <a:r>
              <a:rPr sz="2500" spc="-5" dirty="0">
                <a:latin typeface="Carlito"/>
                <a:cs typeface="Carlito"/>
              </a:rPr>
              <a:t>such  information to the concerned authority as </a:t>
            </a:r>
            <a:r>
              <a:rPr sz="2500" spc="-10" dirty="0">
                <a:latin typeface="Carlito"/>
                <a:cs typeface="Carlito"/>
              </a:rPr>
              <a:t>per </a:t>
            </a:r>
            <a:r>
              <a:rPr sz="2500" spc="-5" dirty="0">
                <a:latin typeface="Carlito"/>
                <a:cs typeface="Carlito"/>
              </a:rPr>
              <a:t>the </a:t>
            </a:r>
            <a:r>
              <a:rPr sz="2500" dirty="0">
                <a:latin typeface="Carlito"/>
                <a:cs typeface="Carlito"/>
              </a:rPr>
              <a:t>existing</a:t>
            </a:r>
            <a:r>
              <a:rPr sz="2500" spc="75" dirty="0">
                <a:latin typeface="Carlito"/>
                <a:cs typeface="Carlito"/>
              </a:rPr>
              <a:t> </a:t>
            </a:r>
            <a:r>
              <a:rPr sz="2500" spc="-5" dirty="0">
                <a:latin typeface="Carlito"/>
                <a:cs typeface="Carlito"/>
              </a:rPr>
              <a:t>laws.</a:t>
            </a:r>
            <a:endParaRPr sz="2500">
              <a:latin typeface="Carlito"/>
              <a:cs typeface="Carlito"/>
            </a:endParaRPr>
          </a:p>
          <a:p>
            <a:pPr marL="527685" marR="200660" indent="-515620">
              <a:lnSpc>
                <a:spcPct val="92500"/>
              </a:lnSpc>
              <a:spcBef>
                <a:spcPts val="415"/>
              </a:spcBef>
              <a:buAutoNum type="arabicPeriod"/>
              <a:tabLst>
                <a:tab pos="527685" algn="l"/>
                <a:tab pos="528320" algn="l"/>
                <a:tab pos="2923540" algn="l"/>
              </a:tabLst>
            </a:pPr>
            <a:r>
              <a:rPr sz="2500" b="1" i="1" spc="-5" dirty="0">
                <a:latin typeface="Carlito"/>
                <a:cs typeface="Carlito"/>
              </a:rPr>
              <a:t>Non-discrimination</a:t>
            </a:r>
            <a:r>
              <a:rPr sz="2500" spc="-5" dirty="0">
                <a:latin typeface="Carlito"/>
                <a:cs typeface="Carlito"/>
              </a:rPr>
              <a:t>: </a:t>
            </a:r>
            <a:r>
              <a:rPr sz="2500" dirty="0">
                <a:latin typeface="Carlito"/>
                <a:cs typeface="Carlito"/>
              </a:rPr>
              <a:t>No </a:t>
            </a:r>
            <a:r>
              <a:rPr sz="2500" spc="-5" dirty="0">
                <a:latin typeface="Carlito"/>
                <a:cs typeface="Carlito"/>
              </a:rPr>
              <a:t>discrimination should be made against  customers</a:t>
            </a:r>
            <a:r>
              <a:rPr sz="2500" spc="15" dirty="0">
                <a:latin typeface="Carlito"/>
                <a:cs typeface="Carlito"/>
              </a:rPr>
              <a:t> </a:t>
            </a:r>
            <a:r>
              <a:rPr sz="2500" spc="-5" dirty="0">
                <a:latin typeface="Carlito"/>
                <a:cs typeface="Carlito"/>
              </a:rPr>
              <a:t>on</a:t>
            </a:r>
            <a:r>
              <a:rPr sz="2500" spc="15" dirty="0">
                <a:latin typeface="Carlito"/>
                <a:cs typeface="Carlito"/>
              </a:rPr>
              <a:t> </a:t>
            </a:r>
            <a:r>
              <a:rPr sz="2500" spc="-5" dirty="0">
                <a:latin typeface="Carlito"/>
                <a:cs typeface="Carlito"/>
              </a:rPr>
              <a:t>the	grounds of religion, </a:t>
            </a:r>
            <a:r>
              <a:rPr sz="2500" spc="-10" dirty="0">
                <a:latin typeface="Carlito"/>
                <a:cs typeface="Carlito"/>
              </a:rPr>
              <a:t>sex, </a:t>
            </a:r>
            <a:r>
              <a:rPr sz="2500" dirty="0">
                <a:latin typeface="Carlito"/>
                <a:cs typeface="Carlito"/>
              </a:rPr>
              <a:t>caste </a:t>
            </a:r>
            <a:r>
              <a:rPr sz="2500" spc="-5" dirty="0">
                <a:latin typeface="Carlito"/>
                <a:cs typeface="Carlito"/>
              </a:rPr>
              <a:t>or any </a:t>
            </a:r>
            <a:r>
              <a:rPr sz="2500" spc="-10" dirty="0">
                <a:latin typeface="Carlito"/>
                <a:cs typeface="Carlito"/>
              </a:rPr>
              <a:t>other  </a:t>
            </a:r>
            <a:r>
              <a:rPr sz="2500" spc="-5" dirty="0">
                <a:latin typeface="Carlito"/>
                <a:cs typeface="Carlito"/>
              </a:rPr>
              <a:t>things while applying professional knowledge and</a:t>
            </a:r>
            <a:r>
              <a:rPr sz="2500" spc="15" dirty="0">
                <a:latin typeface="Carlito"/>
                <a:cs typeface="Carlito"/>
              </a:rPr>
              <a:t> </a:t>
            </a:r>
            <a:r>
              <a:rPr sz="2500" spc="-10" dirty="0">
                <a:latin typeface="Carlito"/>
                <a:cs typeface="Carlito"/>
              </a:rPr>
              <a:t>skills.</a:t>
            </a:r>
            <a:endParaRPr sz="2500">
              <a:latin typeface="Carlito"/>
              <a:cs typeface="Carli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8739" y="687069"/>
            <a:ext cx="8824595" cy="2166620"/>
          </a:xfrm>
          <a:prstGeom prst="rect">
            <a:avLst/>
          </a:prstGeom>
        </p:spPr>
        <p:txBody>
          <a:bodyPr vert="horz" wrap="square" lIns="0" tIns="40640" rIns="0" bIns="0" rtlCol="0">
            <a:spAutoFit/>
          </a:bodyPr>
          <a:lstStyle/>
          <a:p>
            <a:pPr marL="527685" marR="5080" indent="-515620">
              <a:lnSpc>
                <a:spcPct val="92400"/>
              </a:lnSpc>
              <a:spcBef>
                <a:spcPts val="320"/>
              </a:spcBef>
              <a:tabLst>
                <a:tab pos="527685" algn="l"/>
              </a:tabLst>
            </a:pPr>
            <a:r>
              <a:rPr sz="2500" b="1" i="1" spc="-10" dirty="0">
                <a:latin typeface="Carlito"/>
                <a:cs typeface="Carlito"/>
              </a:rPr>
              <a:t>4.	</a:t>
            </a:r>
            <a:r>
              <a:rPr sz="2500" b="1" i="1" spc="-5" dirty="0">
                <a:latin typeface="Carlito"/>
                <a:cs typeface="Carlito"/>
              </a:rPr>
              <a:t>Professional </a:t>
            </a:r>
            <a:r>
              <a:rPr sz="2500" b="1" i="1" dirty="0">
                <a:latin typeface="Carlito"/>
                <a:cs typeface="Carlito"/>
              </a:rPr>
              <a:t>Work</a:t>
            </a:r>
            <a:r>
              <a:rPr sz="2500" i="1" dirty="0">
                <a:latin typeface="Carlito"/>
                <a:cs typeface="Carlito"/>
              </a:rPr>
              <a:t>: </a:t>
            </a:r>
            <a:r>
              <a:rPr sz="2500" spc="-5" dirty="0">
                <a:latin typeface="Carlito"/>
                <a:cs typeface="Carlito"/>
              </a:rPr>
              <a:t>Individuals should </a:t>
            </a:r>
            <a:r>
              <a:rPr sz="2500" spc="-10" dirty="0">
                <a:latin typeface="Carlito"/>
                <a:cs typeface="Carlito"/>
              </a:rPr>
              <a:t>only </a:t>
            </a:r>
            <a:r>
              <a:rPr sz="2500" spc="-5" dirty="0">
                <a:latin typeface="Carlito"/>
                <a:cs typeface="Carlito"/>
              </a:rPr>
              <a:t>do professional work  in their field or provide recommendation or suggestions only  within the </a:t>
            </a:r>
            <a:r>
              <a:rPr sz="2500" dirty="0">
                <a:latin typeface="Carlito"/>
                <a:cs typeface="Carlito"/>
              </a:rPr>
              <a:t>area of </a:t>
            </a:r>
            <a:r>
              <a:rPr sz="2500" spc="-5" dirty="0">
                <a:latin typeface="Carlito"/>
                <a:cs typeface="Carlito"/>
              </a:rPr>
              <a:t>theri </a:t>
            </a:r>
            <a:r>
              <a:rPr sz="2500" spc="-10" dirty="0">
                <a:latin typeface="Carlito"/>
                <a:cs typeface="Carlito"/>
              </a:rPr>
              <a:t>study </a:t>
            </a:r>
            <a:r>
              <a:rPr sz="2500" dirty="0">
                <a:latin typeface="Carlito"/>
                <a:cs typeface="Carlito"/>
              </a:rPr>
              <a:t>or obtained </a:t>
            </a:r>
            <a:r>
              <a:rPr sz="2500" spc="-5" dirty="0">
                <a:latin typeface="Carlito"/>
                <a:cs typeface="Carlito"/>
              </a:rPr>
              <a:t>knowledge or skills.  With regards to the </a:t>
            </a:r>
            <a:r>
              <a:rPr sz="2500" dirty="0">
                <a:latin typeface="Carlito"/>
                <a:cs typeface="Carlito"/>
              </a:rPr>
              <a:t>works </a:t>
            </a:r>
            <a:r>
              <a:rPr sz="2500" spc="-10" dirty="0">
                <a:latin typeface="Carlito"/>
                <a:cs typeface="Carlito"/>
              </a:rPr>
              <a:t>not </a:t>
            </a:r>
            <a:r>
              <a:rPr sz="2500" spc="-5" dirty="0">
                <a:latin typeface="Carlito"/>
                <a:cs typeface="Carlito"/>
              </a:rPr>
              <a:t>falling within the subject of one's  </a:t>
            </a:r>
            <a:r>
              <a:rPr sz="2500" spc="-10" dirty="0">
                <a:latin typeface="Carlito"/>
                <a:cs typeface="Carlito"/>
              </a:rPr>
              <a:t>profession </a:t>
            </a:r>
            <a:r>
              <a:rPr sz="2500" spc="-5" dirty="0">
                <a:latin typeface="Carlito"/>
                <a:cs typeface="Carlito"/>
              </a:rPr>
              <a:t>, </a:t>
            </a:r>
            <a:r>
              <a:rPr sz="2500" spc="-10" dirty="0">
                <a:latin typeface="Carlito"/>
                <a:cs typeface="Carlito"/>
              </a:rPr>
              <a:t>such </a:t>
            </a:r>
            <a:r>
              <a:rPr sz="2500" dirty="0">
                <a:latin typeface="Carlito"/>
                <a:cs typeface="Carlito"/>
              </a:rPr>
              <a:t>as works </a:t>
            </a:r>
            <a:r>
              <a:rPr sz="2500" spc="-10" dirty="0">
                <a:latin typeface="Carlito"/>
                <a:cs typeface="Carlito"/>
              </a:rPr>
              <a:t>should </a:t>
            </a:r>
            <a:r>
              <a:rPr sz="2500" spc="-5" dirty="0">
                <a:latin typeface="Carlito"/>
                <a:cs typeface="Carlito"/>
              </a:rPr>
              <a:t>be recommended to be </a:t>
            </a:r>
            <a:r>
              <a:rPr sz="2500" spc="-10" dirty="0">
                <a:latin typeface="Carlito"/>
                <a:cs typeface="Carlito"/>
              </a:rPr>
              <a:t>done  </a:t>
            </a:r>
            <a:r>
              <a:rPr sz="2500" spc="-5" dirty="0">
                <a:latin typeface="Carlito"/>
                <a:cs typeface="Carlito"/>
              </a:rPr>
              <a:t>by an experts of the subject</a:t>
            </a:r>
            <a:r>
              <a:rPr sz="2500" spc="5" dirty="0">
                <a:latin typeface="Carlito"/>
                <a:cs typeface="Carlito"/>
              </a:rPr>
              <a:t> </a:t>
            </a:r>
            <a:r>
              <a:rPr sz="2500" spc="-5" dirty="0">
                <a:latin typeface="Carlito"/>
                <a:cs typeface="Carlito"/>
              </a:rPr>
              <a:t>matter.</a:t>
            </a:r>
            <a:endParaRPr sz="2500">
              <a:latin typeface="Carlito"/>
              <a:cs typeface="Carlito"/>
            </a:endParaRPr>
          </a:p>
        </p:txBody>
      </p:sp>
      <p:sp>
        <p:nvSpPr>
          <p:cNvPr id="3" name="object 3"/>
          <p:cNvSpPr/>
          <p:nvPr/>
        </p:nvSpPr>
        <p:spPr>
          <a:xfrm>
            <a:off x="88392" y="2908426"/>
            <a:ext cx="8971915" cy="535305"/>
          </a:xfrm>
          <a:custGeom>
            <a:avLst/>
            <a:gdLst/>
            <a:ahLst/>
            <a:cxnLst/>
            <a:rect l="l" t="t" r="r" b="b"/>
            <a:pathLst>
              <a:path w="8971915" h="535304">
                <a:moveTo>
                  <a:pt x="8971788" y="0"/>
                </a:moveTo>
                <a:lnTo>
                  <a:pt x="0" y="0"/>
                </a:lnTo>
                <a:lnTo>
                  <a:pt x="0" y="534924"/>
                </a:lnTo>
                <a:lnTo>
                  <a:pt x="8971788" y="534924"/>
                </a:lnTo>
                <a:lnTo>
                  <a:pt x="8971788" y="0"/>
                </a:lnTo>
                <a:close/>
              </a:path>
            </a:pathLst>
          </a:custGeom>
          <a:solidFill>
            <a:srgbClr val="9AB5E3"/>
          </a:solidFill>
        </p:spPr>
        <p:txBody>
          <a:bodyPr wrap="square" lIns="0" tIns="0" rIns="0" bIns="0" rtlCol="0"/>
          <a:lstStyle/>
          <a:p>
            <a:endParaRPr/>
          </a:p>
        </p:txBody>
      </p:sp>
      <p:sp>
        <p:nvSpPr>
          <p:cNvPr id="4" name="object 4"/>
          <p:cNvSpPr txBox="1">
            <a:spLocks noGrp="1"/>
          </p:cNvSpPr>
          <p:nvPr>
            <p:ph type="title"/>
          </p:nvPr>
        </p:nvSpPr>
        <p:spPr>
          <a:xfrm>
            <a:off x="3005454" y="2875914"/>
            <a:ext cx="3136900" cy="513715"/>
          </a:xfrm>
          <a:prstGeom prst="rect">
            <a:avLst/>
          </a:prstGeom>
        </p:spPr>
        <p:txBody>
          <a:bodyPr vert="horz" wrap="square" lIns="0" tIns="13335" rIns="0" bIns="0" rtlCol="0">
            <a:spAutoFit/>
          </a:bodyPr>
          <a:lstStyle/>
          <a:p>
            <a:pPr marL="12700">
              <a:lnSpc>
                <a:spcPct val="100000"/>
              </a:lnSpc>
              <a:spcBef>
                <a:spcPts val="105"/>
              </a:spcBef>
            </a:pPr>
            <a:r>
              <a:rPr sz="3200" b="1" dirty="0">
                <a:latin typeface="Carlito"/>
                <a:cs typeface="Carlito"/>
              </a:rPr>
              <a:t>NEC </a:t>
            </a:r>
            <a:r>
              <a:rPr sz="3200" b="1" spc="-5" dirty="0">
                <a:latin typeface="Carlito"/>
                <a:cs typeface="Carlito"/>
              </a:rPr>
              <a:t>code </a:t>
            </a:r>
            <a:r>
              <a:rPr sz="3200" b="1" dirty="0">
                <a:latin typeface="Carlito"/>
                <a:cs typeface="Carlito"/>
              </a:rPr>
              <a:t>of</a:t>
            </a:r>
            <a:r>
              <a:rPr sz="3200" b="1" spc="-70" dirty="0">
                <a:latin typeface="Carlito"/>
                <a:cs typeface="Carlito"/>
              </a:rPr>
              <a:t> </a:t>
            </a:r>
            <a:r>
              <a:rPr sz="3200" b="1" spc="-5" dirty="0">
                <a:latin typeface="Carlito"/>
                <a:cs typeface="Carlito"/>
              </a:rPr>
              <a:t>ethics</a:t>
            </a:r>
            <a:endParaRPr sz="3200">
              <a:latin typeface="Carlito"/>
              <a:cs typeface="Carlito"/>
            </a:endParaRPr>
          </a:p>
        </p:txBody>
      </p:sp>
      <p:sp>
        <p:nvSpPr>
          <p:cNvPr id="5" name="object 5"/>
          <p:cNvSpPr txBox="1"/>
          <p:nvPr/>
        </p:nvSpPr>
        <p:spPr>
          <a:xfrm>
            <a:off x="78739" y="3388233"/>
            <a:ext cx="8549005" cy="1814830"/>
          </a:xfrm>
          <a:prstGeom prst="rect">
            <a:avLst/>
          </a:prstGeom>
        </p:spPr>
        <p:txBody>
          <a:bodyPr vert="horz" wrap="square" lIns="0" tIns="40640" rIns="0" bIns="0" rtlCol="0">
            <a:spAutoFit/>
          </a:bodyPr>
          <a:lstStyle/>
          <a:p>
            <a:pPr marL="527685" marR="5080" indent="-515620">
              <a:lnSpc>
                <a:spcPct val="92400"/>
              </a:lnSpc>
              <a:spcBef>
                <a:spcPts val="320"/>
              </a:spcBef>
              <a:tabLst>
                <a:tab pos="527685" algn="l"/>
                <a:tab pos="4384040" algn="l"/>
              </a:tabLst>
            </a:pPr>
            <a:r>
              <a:rPr sz="2500" b="1" i="1" spc="-10" dirty="0">
                <a:latin typeface="Carlito"/>
                <a:cs typeface="Carlito"/>
              </a:rPr>
              <a:t>5.	Deeds </a:t>
            </a:r>
            <a:r>
              <a:rPr sz="2500" b="1" i="1" spc="-5" dirty="0">
                <a:latin typeface="Carlito"/>
                <a:cs typeface="Carlito"/>
              </a:rPr>
              <a:t>which may cause harm to the engineering </a:t>
            </a:r>
            <a:r>
              <a:rPr sz="2500" b="1" i="1" dirty="0">
                <a:latin typeface="Carlito"/>
                <a:cs typeface="Carlito"/>
              </a:rPr>
              <a:t>profession</a:t>
            </a:r>
            <a:r>
              <a:rPr sz="2500" dirty="0">
                <a:latin typeface="Carlito"/>
                <a:cs typeface="Carlito"/>
              </a:rPr>
              <a:t>:  </a:t>
            </a:r>
            <a:r>
              <a:rPr sz="2500" spc="-5" dirty="0">
                <a:latin typeface="Carlito"/>
                <a:cs typeface="Carlito"/>
              </a:rPr>
              <a:t>With the exception</a:t>
            </a:r>
            <a:r>
              <a:rPr sz="2500" spc="40" dirty="0">
                <a:latin typeface="Carlito"/>
                <a:cs typeface="Carlito"/>
              </a:rPr>
              <a:t> </a:t>
            </a:r>
            <a:r>
              <a:rPr sz="2500" spc="-5" dirty="0">
                <a:latin typeface="Carlito"/>
                <a:cs typeface="Carlito"/>
              </a:rPr>
              <a:t>of</a:t>
            </a:r>
            <a:r>
              <a:rPr sz="2500" spc="10" dirty="0">
                <a:latin typeface="Carlito"/>
                <a:cs typeface="Carlito"/>
              </a:rPr>
              <a:t> </a:t>
            </a:r>
            <a:r>
              <a:rPr sz="2500" spc="-5" dirty="0">
                <a:latin typeface="Carlito"/>
                <a:cs typeface="Carlito"/>
              </a:rPr>
              <a:t>salary,	allowance, and benefits to </a:t>
            </a:r>
            <a:r>
              <a:rPr sz="2500" dirty="0">
                <a:latin typeface="Carlito"/>
                <a:cs typeface="Carlito"/>
              </a:rPr>
              <a:t>be  received </a:t>
            </a:r>
            <a:r>
              <a:rPr sz="2500" spc="-10" dirty="0">
                <a:latin typeface="Carlito"/>
                <a:cs typeface="Carlito"/>
              </a:rPr>
              <a:t>for </a:t>
            </a:r>
            <a:r>
              <a:rPr sz="2500" spc="-5" dirty="0">
                <a:latin typeface="Carlito"/>
                <a:cs typeface="Carlito"/>
              </a:rPr>
              <a:t>services </a:t>
            </a:r>
            <a:r>
              <a:rPr sz="2500" spc="-10" dirty="0">
                <a:latin typeface="Carlito"/>
                <a:cs typeface="Carlito"/>
              </a:rPr>
              <a:t>provided, </a:t>
            </a:r>
            <a:r>
              <a:rPr sz="2500" spc="-5" dirty="0">
                <a:latin typeface="Carlito"/>
                <a:cs typeface="Carlito"/>
              </a:rPr>
              <a:t>one </a:t>
            </a:r>
            <a:r>
              <a:rPr sz="2500" spc="-10" dirty="0">
                <a:latin typeface="Carlito"/>
                <a:cs typeface="Carlito"/>
              </a:rPr>
              <a:t>shall not </a:t>
            </a:r>
            <a:r>
              <a:rPr sz="2500" spc="-5" dirty="0">
                <a:latin typeface="Carlito"/>
                <a:cs typeface="Carlito"/>
              </a:rPr>
              <a:t>obtain improper  </a:t>
            </a:r>
            <a:r>
              <a:rPr sz="2500" spc="-10" dirty="0">
                <a:latin typeface="Carlito"/>
                <a:cs typeface="Carlito"/>
              </a:rPr>
              <a:t>financial </a:t>
            </a:r>
            <a:r>
              <a:rPr sz="2500" spc="-5" dirty="0">
                <a:latin typeface="Carlito"/>
                <a:cs typeface="Carlito"/>
              </a:rPr>
              <a:t>gain of </a:t>
            </a:r>
            <a:r>
              <a:rPr sz="2500" dirty="0">
                <a:latin typeface="Carlito"/>
                <a:cs typeface="Carlito"/>
              </a:rPr>
              <a:t>any kind </a:t>
            </a:r>
            <a:r>
              <a:rPr sz="2500" spc="-5" dirty="0">
                <a:latin typeface="Carlito"/>
                <a:cs typeface="Carlito"/>
              </a:rPr>
              <a:t>of conduct improper activities of any  kinds, </a:t>
            </a:r>
            <a:r>
              <a:rPr sz="2500" dirty="0">
                <a:latin typeface="Carlito"/>
                <a:cs typeface="Carlito"/>
              </a:rPr>
              <a:t>which </a:t>
            </a:r>
            <a:r>
              <a:rPr sz="2500" spc="-5" dirty="0">
                <a:latin typeface="Carlito"/>
                <a:cs typeface="Carlito"/>
              </a:rPr>
              <a:t>would impair the engineering</a:t>
            </a:r>
            <a:r>
              <a:rPr sz="2500" spc="5" dirty="0">
                <a:latin typeface="Carlito"/>
                <a:cs typeface="Carlito"/>
              </a:rPr>
              <a:t> </a:t>
            </a:r>
            <a:r>
              <a:rPr sz="2500" spc="-5" dirty="0">
                <a:latin typeface="Carlito"/>
                <a:cs typeface="Carlito"/>
              </a:rPr>
              <a:t>profession.</a:t>
            </a:r>
            <a:endParaRPr sz="2500">
              <a:latin typeface="Carlito"/>
              <a:cs typeface="Carli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8739" y="687069"/>
            <a:ext cx="8928735" cy="4721860"/>
          </a:xfrm>
          <a:prstGeom prst="rect">
            <a:avLst/>
          </a:prstGeom>
        </p:spPr>
        <p:txBody>
          <a:bodyPr vert="horz" wrap="square" lIns="0" tIns="48260" rIns="0" bIns="0" rtlCol="0">
            <a:spAutoFit/>
          </a:bodyPr>
          <a:lstStyle/>
          <a:p>
            <a:pPr marL="527685" marR="321945" indent="-515620">
              <a:lnSpc>
                <a:spcPts val="2770"/>
              </a:lnSpc>
              <a:spcBef>
                <a:spcPts val="380"/>
              </a:spcBef>
              <a:buAutoNum type="arabicPeriod" startAt="6"/>
              <a:tabLst>
                <a:tab pos="527685" algn="l"/>
                <a:tab pos="528320" algn="l"/>
              </a:tabLst>
            </a:pPr>
            <a:r>
              <a:rPr sz="2500" b="1" i="1" spc="-5" dirty="0">
                <a:latin typeface="Carlito"/>
                <a:cs typeface="Carlito"/>
              </a:rPr>
              <a:t>Personal responsibility</a:t>
            </a:r>
            <a:r>
              <a:rPr sz="2500" spc="-5" dirty="0">
                <a:latin typeface="Carlito"/>
                <a:cs typeface="Carlito"/>
              </a:rPr>
              <a:t>: All individuals will be </a:t>
            </a:r>
            <a:r>
              <a:rPr sz="2500" spc="-10" dirty="0">
                <a:latin typeface="Carlito"/>
                <a:cs typeface="Carlito"/>
              </a:rPr>
              <a:t>personally  </a:t>
            </a:r>
            <a:r>
              <a:rPr sz="2500" spc="-5" dirty="0">
                <a:latin typeface="Carlito"/>
                <a:cs typeface="Carlito"/>
              </a:rPr>
              <a:t>responsible for </a:t>
            </a:r>
            <a:r>
              <a:rPr sz="2500" dirty="0">
                <a:latin typeface="Carlito"/>
                <a:cs typeface="Carlito"/>
              </a:rPr>
              <a:t>all works </a:t>
            </a:r>
            <a:r>
              <a:rPr sz="2500" spc="-5" dirty="0">
                <a:latin typeface="Carlito"/>
                <a:cs typeface="Carlito"/>
              </a:rPr>
              <a:t>performed in connection with </a:t>
            </a:r>
            <a:r>
              <a:rPr sz="2500" spc="-10" dirty="0">
                <a:latin typeface="Carlito"/>
                <a:cs typeface="Carlito"/>
              </a:rPr>
              <a:t>his/her  </a:t>
            </a:r>
            <a:r>
              <a:rPr sz="2500" spc="-5" dirty="0">
                <a:latin typeface="Carlito"/>
                <a:cs typeface="Carlito"/>
              </a:rPr>
              <a:t>engineering </a:t>
            </a:r>
            <a:r>
              <a:rPr sz="2500" spc="-10" dirty="0">
                <a:latin typeface="Carlito"/>
                <a:cs typeface="Carlito"/>
              </a:rPr>
              <a:t>profession.</a:t>
            </a:r>
            <a:endParaRPr sz="2500">
              <a:latin typeface="Carlito"/>
              <a:cs typeface="Carlito"/>
            </a:endParaRPr>
          </a:p>
          <a:p>
            <a:pPr marL="527685" marR="115570" indent="-515620">
              <a:lnSpc>
                <a:spcPct val="91500"/>
              </a:lnSpc>
              <a:spcBef>
                <a:spcPts val="385"/>
              </a:spcBef>
              <a:buAutoNum type="arabicPeriod" startAt="6"/>
              <a:tabLst>
                <a:tab pos="527685" algn="l"/>
                <a:tab pos="528320" algn="l"/>
                <a:tab pos="2293620" algn="l"/>
                <a:tab pos="3884929" algn="l"/>
              </a:tabLst>
            </a:pPr>
            <a:r>
              <a:rPr sz="2500" b="1" i="1" spc="-10" dirty="0">
                <a:latin typeface="Carlito"/>
                <a:cs typeface="Carlito"/>
              </a:rPr>
              <a:t>State</a:t>
            </a:r>
            <a:r>
              <a:rPr sz="2500" b="1" i="1" spc="30" dirty="0">
                <a:latin typeface="Carlito"/>
                <a:cs typeface="Carlito"/>
              </a:rPr>
              <a:t> </a:t>
            </a:r>
            <a:r>
              <a:rPr sz="2500" b="1" i="1" spc="-10" dirty="0">
                <a:latin typeface="Carlito"/>
                <a:cs typeface="Carlito"/>
              </a:rPr>
              <a:t>name</a:t>
            </a:r>
            <a:r>
              <a:rPr sz="2500" b="1" i="1" spc="60" dirty="0">
                <a:latin typeface="Carlito"/>
                <a:cs typeface="Carlito"/>
              </a:rPr>
              <a:t> </a:t>
            </a:r>
            <a:r>
              <a:rPr sz="2500" b="1" i="1" spc="-5" dirty="0">
                <a:latin typeface="Carlito"/>
                <a:cs typeface="Carlito"/>
              </a:rPr>
              <a:t>,designation	and registration number</a:t>
            </a:r>
            <a:r>
              <a:rPr sz="2500" spc="-5" dirty="0">
                <a:latin typeface="Carlito"/>
                <a:cs typeface="Carlito"/>
              </a:rPr>
              <a:t>: While  </a:t>
            </a:r>
            <a:r>
              <a:rPr sz="2500" spc="-10" dirty="0">
                <a:latin typeface="Carlito"/>
                <a:cs typeface="Carlito"/>
              </a:rPr>
              <a:t>signing </a:t>
            </a:r>
            <a:r>
              <a:rPr sz="2500" spc="-5" dirty="0">
                <a:latin typeface="Carlito"/>
                <a:cs typeface="Carlito"/>
              </a:rPr>
              <a:t>the documents or </a:t>
            </a:r>
            <a:r>
              <a:rPr sz="2500" spc="-10" dirty="0">
                <a:latin typeface="Carlito"/>
                <a:cs typeface="Carlito"/>
              </a:rPr>
              <a:t>descriptions such </a:t>
            </a:r>
            <a:r>
              <a:rPr sz="2500" spc="-5" dirty="0">
                <a:latin typeface="Carlito"/>
                <a:cs typeface="Carlito"/>
              </a:rPr>
              <a:t>as the design , map ,  </a:t>
            </a:r>
            <a:r>
              <a:rPr sz="2500" spc="-10" dirty="0">
                <a:latin typeface="Carlito"/>
                <a:cs typeface="Carlito"/>
              </a:rPr>
              <a:t>specification	</a:t>
            </a:r>
            <a:r>
              <a:rPr sz="2500" spc="-5" dirty="0">
                <a:latin typeface="Carlito"/>
                <a:cs typeface="Carlito"/>
              </a:rPr>
              <a:t>and estimates etc ralating </a:t>
            </a:r>
            <a:r>
              <a:rPr sz="2500" dirty="0">
                <a:latin typeface="Carlito"/>
                <a:cs typeface="Carlito"/>
              </a:rPr>
              <a:t>to </a:t>
            </a:r>
            <a:r>
              <a:rPr sz="2500" spc="-5" dirty="0">
                <a:latin typeface="Carlito"/>
                <a:cs typeface="Carlito"/>
              </a:rPr>
              <a:t>the Engineering  </a:t>
            </a:r>
            <a:r>
              <a:rPr sz="2500" spc="-10" dirty="0">
                <a:latin typeface="Carlito"/>
                <a:cs typeface="Carlito"/>
              </a:rPr>
              <a:t>profession </a:t>
            </a:r>
            <a:r>
              <a:rPr sz="2500" spc="-5" dirty="0">
                <a:latin typeface="Carlito"/>
                <a:cs typeface="Carlito"/>
              </a:rPr>
              <a:t>, the details should include, the name , designation  and NEC </a:t>
            </a:r>
            <a:r>
              <a:rPr sz="2500" dirty="0">
                <a:latin typeface="Carlito"/>
                <a:cs typeface="Carlito"/>
              </a:rPr>
              <a:t>registration </a:t>
            </a:r>
            <a:r>
              <a:rPr sz="2500" spc="-5" dirty="0">
                <a:latin typeface="Carlito"/>
                <a:cs typeface="Carlito"/>
              </a:rPr>
              <a:t>No. and should be stated in a clear </a:t>
            </a:r>
            <a:r>
              <a:rPr sz="2500" spc="-10" dirty="0">
                <a:latin typeface="Carlito"/>
                <a:cs typeface="Carlito"/>
              </a:rPr>
              <a:t>and  </a:t>
            </a:r>
            <a:r>
              <a:rPr sz="2500" spc="-5" dirty="0">
                <a:latin typeface="Carlito"/>
                <a:cs typeface="Carlito"/>
              </a:rPr>
              <a:t>comprehensive</a:t>
            </a:r>
            <a:r>
              <a:rPr sz="2500" spc="-10" dirty="0">
                <a:latin typeface="Carlito"/>
                <a:cs typeface="Carlito"/>
              </a:rPr>
              <a:t> </a:t>
            </a:r>
            <a:r>
              <a:rPr sz="2500" dirty="0">
                <a:latin typeface="Carlito"/>
                <a:cs typeface="Carlito"/>
              </a:rPr>
              <a:t>manner.</a:t>
            </a:r>
            <a:endParaRPr sz="2500">
              <a:latin typeface="Carlito"/>
              <a:cs typeface="Carlito"/>
            </a:endParaRPr>
          </a:p>
          <a:p>
            <a:pPr marL="527685" marR="5080" indent="-515620">
              <a:lnSpc>
                <a:spcPct val="92600"/>
              </a:lnSpc>
              <a:spcBef>
                <a:spcPts val="415"/>
              </a:spcBef>
              <a:buAutoNum type="arabicPeriod" startAt="6"/>
              <a:tabLst>
                <a:tab pos="527685" algn="l"/>
                <a:tab pos="528320" algn="l"/>
                <a:tab pos="3330575" algn="l"/>
              </a:tabLst>
            </a:pPr>
            <a:r>
              <a:rPr sz="2500" b="1" i="1" spc="-5" dirty="0">
                <a:latin typeface="Carlito"/>
                <a:cs typeface="Carlito"/>
              </a:rPr>
              <a:t>No publicity or advertisement to </a:t>
            </a:r>
            <a:r>
              <a:rPr sz="2500" b="1" i="1" spc="5" dirty="0">
                <a:latin typeface="Carlito"/>
                <a:cs typeface="Carlito"/>
              </a:rPr>
              <a:t>be </a:t>
            </a:r>
            <a:r>
              <a:rPr sz="2500" b="1" i="1" spc="-5" dirty="0">
                <a:latin typeface="Carlito"/>
                <a:cs typeface="Carlito"/>
              </a:rPr>
              <a:t>made which cause  unnecessary</a:t>
            </a:r>
            <a:r>
              <a:rPr sz="2500" b="1" i="1" spc="5" dirty="0">
                <a:latin typeface="Carlito"/>
                <a:cs typeface="Carlito"/>
              </a:rPr>
              <a:t> </a:t>
            </a:r>
            <a:r>
              <a:rPr sz="2500" b="1" i="1" spc="-5" dirty="0">
                <a:latin typeface="Carlito"/>
                <a:cs typeface="Carlito"/>
              </a:rPr>
              <a:t>effects</a:t>
            </a:r>
            <a:r>
              <a:rPr sz="2500" i="1" spc="-5" dirty="0">
                <a:latin typeface="Carlito"/>
                <a:cs typeface="Carlito"/>
              </a:rPr>
              <a:t>:	</a:t>
            </a:r>
            <a:r>
              <a:rPr sz="2500" spc="-5" dirty="0">
                <a:latin typeface="Carlito"/>
                <a:cs typeface="Carlito"/>
              </a:rPr>
              <a:t>In connection with the professional  activities to be </a:t>
            </a:r>
            <a:r>
              <a:rPr sz="2500" dirty="0">
                <a:latin typeface="Carlito"/>
                <a:cs typeface="Carlito"/>
              </a:rPr>
              <a:t>carried </a:t>
            </a:r>
            <a:r>
              <a:rPr sz="2500" spc="-10" dirty="0">
                <a:latin typeface="Carlito"/>
                <a:cs typeface="Carlito"/>
              </a:rPr>
              <a:t>out, </a:t>
            </a:r>
            <a:r>
              <a:rPr sz="2500" spc="-5" dirty="0">
                <a:latin typeface="Carlito"/>
                <a:cs typeface="Carlito"/>
              </a:rPr>
              <a:t>no publicity or advertisement </a:t>
            </a:r>
            <a:r>
              <a:rPr sz="2500" spc="-10" dirty="0">
                <a:latin typeface="Carlito"/>
                <a:cs typeface="Carlito"/>
              </a:rPr>
              <a:t>shall be  </a:t>
            </a:r>
            <a:r>
              <a:rPr sz="2500" spc="-5" dirty="0">
                <a:latin typeface="Carlito"/>
                <a:cs typeface="Carlito"/>
              </a:rPr>
              <a:t>made so </a:t>
            </a:r>
            <a:r>
              <a:rPr sz="2500" dirty="0">
                <a:latin typeface="Carlito"/>
                <a:cs typeface="Carlito"/>
              </a:rPr>
              <a:t>as </a:t>
            </a:r>
            <a:r>
              <a:rPr sz="2500" spc="-5" dirty="0">
                <a:latin typeface="Carlito"/>
                <a:cs typeface="Carlito"/>
              </a:rPr>
              <a:t>to cause unnecessary effects upon the</a:t>
            </a:r>
            <a:r>
              <a:rPr sz="2500" spc="30" dirty="0">
                <a:latin typeface="Carlito"/>
                <a:cs typeface="Carlito"/>
              </a:rPr>
              <a:t> </a:t>
            </a:r>
            <a:r>
              <a:rPr sz="2500" spc="-5" dirty="0">
                <a:latin typeface="Carlito"/>
                <a:cs typeface="Carlito"/>
              </a:rPr>
              <a:t>customers.</a:t>
            </a:r>
            <a:endParaRPr sz="2500">
              <a:latin typeface="Carlito"/>
              <a:cs typeface="Carlito"/>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43559" y="694690"/>
            <a:ext cx="8122284" cy="796925"/>
          </a:xfrm>
          <a:prstGeom prst="rect">
            <a:avLst/>
          </a:prstGeom>
        </p:spPr>
        <p:txBody>
          <a:bodyPr vert="horz" wrap="square" lIns="0" tIns="12700" rIns="0" bIns="0" rtlCol="0">
            <a:spAutoFit/>
          </a:bodyPr>
          <a:lstStyle/>
          <a:p>
            <a:pPr marL="1106805" marR="5080" indent="-1094740">
              <a:lnSpc>
                <a:spcPct val="105400"/>
              </a:lnSpc>
              <a:spcBef>
                <a:spcPts val="100"/>
              </a:spcBef>
              <a:tabLst>
                <a:tab pos="607060" algn="l"/>
                <a:tab pos="5477510" algn="l"/>
              </a:tabLst>
            </a:pPr>
            <a:r>
              <a:rPr sz="2400" b="1" spc="-5" dirty="0">
                <a:latin typeface="Carlito"/>
                <a:cs typeface="Carlito"/>
              </a:rPr>
              <a:t>2.3	Relationship </a:t>
            </a:r>
            <a:r>
              <a:rPr sz="2400" b="1" dirty="0">
                <a:latin typeface="Carlito"/>
                <a:cs typeface="Carlito"/>
              </a:rPr>
              <a:t>of </a:t>
            </a:r>
            <a:r>
              <a:rPr sz="2400" b="1" spc="-5" dirty="0">
                <a:latin typeface="Carlito"/>
                <a:cs typeface="Carlito"/>
              </a:rPr>
              <a:t>engineering profession </a:t>
            </a:r>
            <a:r>
              <a:rPr sz="2400" b="1" dirty="0">
                <a:latin typeface="Carlito"/>
                <a:cs typeface="Carlito"/>
              </a:rPr>
              <a:t>to other </a:t>
            </a:r>
            <a:r>
              <a:rPr sz="2400" b="1" spc="-5" dirty="0">
                <a:latin typeface="Carlito"/>
                <a:cs typeface="Carlito"/>
              </a:rPr>
              <a:t>professions  </a:t>
            </a:r>
            <a:r>
              <a:rPr sz="2400" b="1" dirty="0">
                <a:latin typeface="Carlito"/>
                <a:cs typeface="Carlito"/>
              </a:rPr>
              <a:t>(e.g. </a:t>
            </a:r>
            <a:r>
              <a:rPr sz="2400" b="1" spc="-5" dirty="0">
                <a:latin typeface="Carlito"/>
                <a:cs typeface="Carlito"/>
              </a:rPr>
              <a:t>fellow engineers,</a:t>
            </a:r>
            <a:r>
              <a:rPr sz="2400" b="1" spc="10" dirty="0">
                <a:latin typeface="Carlito"/>
                <a:cs typeface="Carlito"/>
              </a:rPr>
              <a:t> </a:t>
            </a:r>
            <a:r>
              <a:rPr sz="2400" b="1" spc="-5" dirty="0">
                <a:latin typeface="Carlito"/>
                <a:cs typeface="Carlito"/>
              </a:rPr>
              <a:t>clients</a:t>
            </a:r>
            <a:r>
              <a:rPr sz="2400" b="1" spc="5" dirty="0">
                <a:latin typeface="Carlito"/>
                <a:cs typeface="Carlito"/>
              </a:rPr>
              <a:t> </a:t>
            </a:r>
            <a:r>
              <a:rPr sz="2400" b="1" dirty="0">
                <a:latin typeface="Carlito"/>
                <a:cs typeface="Carlito"/>
              </a:rPr>
              <a:t>and	contractors)</a:t>
            </a:r>
            <a:endParaRPr sz="2400">
              <a:latin typeface="Carlito"/>
              <a:cs typeface="Carlito"/>
            </a:endParaRPr>
          </a:p>
        </p:txBody>
      </p:sp>
      <p:sp>
        <p:nvSpPr>
          <p:cNvPr id="3" name="object 3"/>
          <p:cNvSpPr txBox="1">
            <a:spLocks noGrp="1"/>
          </p:cNvSpPr>
          <p:nvPr>
            <p:ph type="title"/>
          </p:nvPr>
        </p:nvSpPr>
        <p:spPr>
          <a:xfrm>
            <a:off x="535940" y="1723770"/>
            <a:ext cx="5987415" cy="513715"/>
          </a:xfrm>
          <a:prstGeom prst="rect">
            <a:avLst/>
          </a:prstGeom>
        </p:spPr>
        <p:txBody>
          <a:bodyPr vert="horz" wrap="square" lIns="0" tIns="13335" rIns="0" bIns="0" rtlCol="0">
            <a:spAutoFit/>
          </a:bodyPr>
          <a:lstStyle/>
          <a:p>
            <a:pPr marL="12700">
              <a:lnSpc>
                <a:spcPct val="100000"/>
              </a:lnSpc>
              <a:spcBef>
                <a:spcPts val="105"/>
              </a:spcBef>
            </a:pPr>
            <a:r>
              <a:rPr sz="3200" b="1" dirty="0">
                <a:solidFill>
                  <a:srgbClr val="FF0000"/>
                </a:solidFill>
                <a:latin typeface="Carlito"/>
                <a:cs typeface="Carlito"/>
              </a:rPr>
              <a:t>Relationship </a:t>
            </a:r>
            <a:r>
              <a:rPr sz="3200" b="1" spc="-5" dirty="0">
                <a:solidFill>
                  <a:srgbClr val="FF0000"/>
                </a:solidFill>
                <a:latin typeface="Carlito"/>
                <a:cs typeface="Carlito"/>
              </a:rPr>
              <a:t>with </a:t>
            </a:r>
            <a:r>
              <a:rPr sz="3200" b="1" dirty="0">
                <a:solidFill>
                  <a:srgbClr val="FF0000"/>
                </a:solidFill>
                <a:latin typeface="Carlito"/>
                <a:cs typeface="Carlito"/>
              </a:rPr>
              <a:t>fellow</a:t>
            </a:r>
            <a:r>
              <a:rPr sz="3200" b="1" spc="-90" dirty="0">
                <a:solidFill>
                  <a:srgbClr val="FF0000"/>
                </a:solidFill>
                <a:latin typeface="Carlito"/>
                <a:cs typeface="Carlito"/>
              </a:rPr>
              <a:t> </a:t>
            </a:r>
            <a:r>
              <a:rPr sz="3200" b="1" spc="-5" dirty="0">
                <a:solidFill>
                  <a:srgbClr val="FF0000"/>
                </a:solidFill>
                <a:latin typeface="Carlito"/>
                <a:cs typeface="Carlito"/>
              </a:rPr>
              <a:t>engineers:</a:t>
            </a:r>
            <a:endParaRPr sz="3200">
              <a:latin typeface="Carlito"/>
              <a:cs typeface="Carlito"/>
            </a:endParaRPr>
          </a:p>
        </p:txBody>
      </p:sp>
      <p:sp>
        <p:nvSpPr>
          <p:cNvPr id="4" name="object 4"/>
          <p:cNvSpPr txBox="1"/>
          <p:nvPr/>
        </p:nvSpPr>
        <p:spPr>
          <a:xfrm>
            <a:off x="307340" y="2235835"/>
            <a:ext cx="8643620" cy="3771900"/>
          </a:xfrm>
          <a:prstGeom prst="rect">
            <a:avLst/>
          </a:prstGeom>
        </p:spPr>
        <p:txBody>
          <a:bodyPr vert="horz" wrap="square" lIns="0" tIns="48260" rIns="0" bIns="0" rtlCol="0">
            <a:spAutoFit/>
          </a:bodyPr>
          <a:lstStyle/>
          <a:p>
            <a:pPr marL="355600" marR="387985" indent="-342900">
              <a:lnSpc>
                <a:spcPts val="2770"/>
              </a:lnSpc>
              <a:spcBef>
                <a:spcPts val="380"/>
              </a:spcBef>
              <a:buFont typeface="Arial"/>
              <a:buChar char="•"/>
              <a:tabLst>
                <a:tab pos="354965" algn="l"/>
                <a:tab pos="355600" algn="l"/>
              </a:tabLst>
            </a:pPr>
            <a:r>
              <a:rPr sz="2500" spc="-5" dirty="0">
                <a:latin typeface="Carlito"/>
                <a:cs typeface="Carlito"/>
              </a:rPr>
              <a:t>Professional relationship with </a:t>
            </a:r>
            <a:r>
              <a:rPr sz="2500" dirty="0">
                <a:latin typeface="Carlito"/>
                <a:cs typeface="Carlito"/>
              </a:rPr>
              <a:t>all </a:t>
            </a:r>
            <a:r>
              <a:rPr sz="2500" spc="-5" dirty="0">
                <a:latin typeface="Carlito"/>
                <a:cs typeface="Carlito"/>
              </a:rPr>
              <a:t>the engineers, regardless </a:t>
            </a:r>
            <a:r>
              <a:rPr sz="2500" spc="-10" dirty="0">
                <a:latin typeface="Carlito"/>
                <a:cs typeface="Carlito"/>
              </a:rPr>
              <a:t>of  </a:t>
            </a:r>
            <a:r>
              <a:rPr sz="2500" spc="-5" dirty="0">
                <a:latin typeface="Carlito"/>
                <a:cs typeface="Carlito"/>
              </a:rPr>
              <a:t>their status, and even if the fellow engineer is a close</a:t>
            </a:r>
            <a:r>
              <a:rPr sz="2500" spc="114" dirty="0">
                <a:latin typeface="Carlito"/>
                <a:cs typeface="Carlito"/>
              </a:rPr>
              <a:t> </a:t>
            </a:r>
            <a:r>
              <a:rPr sz="2500" spc="-5" dirty="0">
                <a:latin typeface="Carlito"/>
                <a:cs typeface="Carlito"/>
              </a:rPr>
              <a:t>relative</a:t>
            </a:r>
            <a:endParaRPr sz="2500">
              <a:latin typeface="Carlito"/>
              <a:cs typeface="Carlito"/>
            </a:endParaRPr>
          </a:p>
          <a:p>
            <a:pPr marL="355600" marR="5080" indent="-342900">
              <a:lnSpc>
                <a:spcPct val="92400"/>
              </a:lnSpc>
              <a:spcBef>
                <a:spcPts val="365"/>
              </a:spcBef>
              <a:buChar char="•"/>
              <a:tabLst>
                <a:tab pos="354965" algn="l"/>
                <a:tab pos="355600" algn="l"/>
              </a:tabLst>
            </a:pPr>
            <a:r>
              <a:rPr sz="2500" spc="-114" dirty="0">
                <a:latin typeface="Arial"/>
                <a:cs typeface="Arial"/>
              </a:rPr>
              <a:t>“Engineers </a:t>
            </a:r>
            <a:r>
              <a:rPr sz="2500" spc="-110" dirty="0">
                <a:latin typeface="Arial"/>
                <a:cs typeface="Arial"/>
              </a:rPr>
              <a:t>shall </a:t>
            </a:r>
            <a:r>
              <a:rPr sz="2500" spc="-10" dirty="0">
                <a:latin typeface="Arial"/>
                <a:cs typeface="Arial"/>
              </a:rPr>
              <a:t>not </a:t>
            </a:r>
            <a:r>
              <a:rPr sz="2500" spc="-15" dirty="0">
                <a:latin typeface="Arial"/>
                <a:cs typeface="Arial"/>
              </a:rPr>
              <a:t>attempt </a:t>
            </a:r>
            <a:r>
              <a:rPr sz="2500" spc="35" dirty="0">
                <a:latin typeface="Arial"/>
                <a:cs typeface="Arial"/>
              </a:rPr>
              <a:t>to </a:t>
            </a:r>
            <a:r>
              <a:rPr sz="2500" spc="-45" dirty="0">
                <a:latin typeface="Arial"/>
                <a:cs typeface="Arial"/>
              </a:rPr>
              <a:t>injure, </a:t>
            </a:r>
            <a:r>
              <a:rPr sz="2500" spc="-90" dirty="0">
                <a:latin typeface="Arial"/>
                <a:cs typeface="Arial"/>
              </a:rPr>
              <a:t>maliciously </a:t>
            </a:r>
            <a:r>
              <a:rPr sz="2500" spc="-25" dirty="0">
                <a:latin typeface="Arial"/>
                <a:cs typeface="Arial"/>
              </a:rPr>
              <a:t>or </a:t>
            </a:r>
            <a:r>
              <a:rPr sz="2500" spc="-90" dirty="0">
                <a:latin typeface="Arial"/>
                <a:cs typeface="Arial"/>
              </a:rPr>
              <a:t>falsely,  </a:t>
            </a:r>
            <a:r>
              <a:rPr sz="2500" spc="-5" dirty="0">
                <a:latin typeface="Carlito"/>
                <a:cs typeface="Carlito"/>
              </a:rPr>
              <a:t>directly or indirectly, the professional reputations, </a:t>
            </a:r>
            <a:r>
              <a:rPr sz="2500" dirty="0">
                <a:latin typeface="Carlito"/>
                <a:cs typeface="Carlito"/>
              </a:rPr>
              <a:t>prospects,  </a:t>
            </a:r>
            <a:r>
              <a:rPr sz="2500" spc="-5" dirty="0">
                <a:latin typeface="Carlito"/>
                <a:cs typeface="Carlito"/>
              </a:rPr>
              <a:t>practice </a:t>
            </a:r>
            <a:r>
              <a:rPr sz="2500" dirty="0">
                <a:latin typeface="Carlito"/>
                <a:cs typeface="Carlito"/>
              </a:rPr>
              <a:t>or </a:t>
            </a:r>
            <a:r>
              <a:rPr sz="2500" spc="-5" dirty="0">
                <a:latin typeface="Carlito"/>
                <a:cs typeface="Carlito"/>
              </a:rPr>
              <a:t>employment of </a:t>
            </a:r>
            <a:r>
              <a:rPr sz="2500" spc="-10" dirty="0">
                <a:latin typeface="Carlito"/>
                <a:cs typeface="Carlito"/>
              </a:rPr>
              <a:t>other </a:t>
            </a:r>
            <a:r>
              <a:rPr sz="2500" spc="-5" dirty="0">
                <a:latin typeface="Carlito"/>
                <a:cs typeface="Carlito"/>
              </a:rPr>
              <a:t>engineers, nor indiscriminately  </a:t>
            </a:r>
            <a:r>
              <a:rPr sz="2500" spc="-65" dirty="0">
                <a:latin typeface="Arial"/>
                <a:cs typeface="Arial"/>
              </a:rPr>
              <a:t>criticize </a:t>
            </a:r>
            <a:r>
              <a:rPr sz="2500" spc="-30" dirty="0">
                <a:latin typeface="Arial"/>
                <a:cs typeface="Arial"/>
              </a:rPr>
              <a:t>the </a:t>
            </a:r>
            <a:r>
              <a:rPr sz="2500" spc="-45" dirty="0">
                <a:latin typeface="Arial"/>
                <a:cs typeface="Arial"/>
              </a:rPr>
              <a:t>work </a:t>
            </a:r>
            <a:r>
              <a:rPr sz="2500" spc="-10" dirty="0">
                <a:latin typeface="Arial"/>
                <a:cs typeface="Arial"/>
              </a:rPr>
              <a:t>of </a:t>
            </a:r>
            <a:r>
              <a:rPr sz="2500" spc="-30" dirty="0">
                <a:latin typeface="Arial"/>
                <a:cs typeface="Arial"/>
              </a:rPr>
              <a:t>other</a:t>
            </a:r>
            <a:r>
              <a:rPr sz="2500" spc="-520" dirty="0">
                <a:latin typeface="Arial"/>
                <a:cs typeface="Arial"/>
              </a:rPr>
              <a:t> </a:t>
            </a:r>
            <a:r>
              <a:rPr sz="2500" spc="-85" dirty="0">
                <a:latin typeface="Arial"/>
                <a:cs typeface="Arial"/>
              </a:rPr>
              <a:t>engineers”</a:t>
            </a:r>
            <a:endParaRPr sz="2500">
              <a:latin typeface="Arial"/>
              <a:cs typeface="Arial"/>
            </a:endParaRPr>
          </a:p>
          <a:p>
            <a:pPr marL="355600" indent="-342900">
              <a:lnSpc>
                <a:spcPts val="2890"/>
              </a:lnSpc>
              <a:spcBef>
                <a:spcPts val="180"/>
              </a:spcBef>
              <a:buChar char="•"/>
              <a:tabLst>
                <a:tab pos="354965" algn="l"/>
                <a:tab pos="355600" algn="l"/>
              </a:tabLst>
            </a:pPr>
            <a:r>
              <a:rPr sz="2500" spc="-100" dirty="0">
                <a:latin typeface="Arial"/>
                <a:cs typeface="Arial"/>
              </a:rPr>
              <a:t>Criticize </a:t>
            </a:r>
            <a:r>
              <a:rPr sz="2500" spc="-90" dirty="0">
                <a:latin typeface="Arial"/>
                <a:cs typeface="Arial"/>
              </a:rPr>
              <a:t>cautiously </a:t>
            </a:r>
            <a:r>
              <a:rPr sz="2500" spc="-120" dirty="0">
                <a:latin typeface="Arial"/>
                <a:cs typeface="Arial"/>
              </a:rPr>
              <a:t>and </a:t>
            </a:r>
            <a:r>
              <a:rPr sz="2500" spc="-65" dirty="0">
                <a:latin typeface="Arial"/>
                <a:cs typeface="Arial"/>
              </a:rPr>
              <a:t>objectively </a:t>
            </a:r>
            <a:r>
              <a:rPr sz="2500" spc="15" dirty="0">
                <a:latin typeface="Arial"/>
                <a:cs typeface="Arial"/>
              </a:rPr>
              <a:t>with </a:t>
            </a:r>
            <a:r>
              <a:rPr sz="2500" spc="-95" dirty="0">
                <a:latin typeface="Arial"/>
                <a:cs typeface="Arial"/>
              </a:rPr>
              <a:t>respect </a:t>
            </a:r>
            <a:r>
              <a:rPr sz="2500" spc="30" dirty="0">
                <a:latin typeface="Arial"/>
                <a:cs typeface="Arial"/>
              </a:rPr>
              <a:t>to</a:t>
            </a:r>
            <a:r>
              <a:rPr sz="2500" spc="-525" dirty="0">
                <a:latin typeface="Arial"/>
                <a:cs typeface="Arial"/>
              </a:rPr>
              <a:t> </a:t>
            </a:r>
            <a:r>
              <a:rPr sz="2500" spc="-30" dirty="0">
                <a:latin typeface="Arial"/>
                <a:cs typeface="Arial"/>
              </a:rPr>
              <a:t>the </a:t>
            </a:r>
            <a:r>
              <a:rPr sz="2500" spc="-110" dirty="0">
                <a:latin typeface="Arial"/>
                <a:cs typeface="Arial"/>
              </a:rPr>
              <a:t>person’s</a:t>
            </a:r>
            <a:endParaRPr sz="2500">
              <a:latin typeface="Arial"/>
              <a:cs typeface="Arial"/>
            </a:endParaRPr>
          </a:p>
          <a:p>
            <a:pPr marL="355600">
              <a:lnSpc>
                <a:spcPts val="2890"/>
              </a:lnSpc>
            </a:pPr>
            <a:r>
              <a:rPr sz="2500" spc="-5" dirty="0">
                <a:latin typeface="Carlito"/>
                <a:cs typeface="Carlito"/>
              </a:rPr>
              <a:t>professional status</a:t>
            </a:r>
            <a:endParaRPr sz="2500">
              <a:latin typeface="Carlito"/>
              <a:cs typeface="Carlito"/>
            </a:endParaRPr>
          </a:p>
          <a:p>
            <a:pPr marL="355600" indent="-342900">
              <a:lnSpc>
                <a:spcPct val="100000"/>
              </a:lnSpc>
              <a:spcBef>
                <a:spcPts val="195"/>
              </a:spcBef>
              <a:buFont typeface="Arial"/>
              <a:buChar char="•"/>
              <a:tabLst>
                <a:tab pos="354965" algn="l"/>
                <a:tab pos="355600" algn="l"/>
              </a:tabLst>
            </a:pPr>
            <a:r>
              <a:rPr sz="2500" spc="-5" dirty="0">
                <a:latin typeface="Carlito"/>
                <a:cs typeface="Carlito"/>
              </a:rPr>
              <a:t>Have professional</a:t>
            </a:r>
            <a:r>
              <a:rPr sz="2500" dirty="0">
                <a:latin typeface="Carlito"/>
                <a:cs typeface="Carlito"/>
              </a:rPr>
              <a:t> </a:t>
            </a:r>
            <a:r>
              <a:rPr sz="2500" spc="-5" dirty="0">
                <a:latin typeface="Carlito"/>
                <a:cs typeface="Carlito"/>
              </a:rPr>
              <a:t>relationship</a:t>
            </a:r>
            <a:endParaRPr sz="2500">
              <a:latin typeface="Carlito"/>
              <a:cs typeface="Carlito"/>
            </a:endParaRPr>
          </a:p>
          <a:p>
            <a:pPr marL="241300">
              <a:lnSpc>
                <a:spcPct val="100000"/>
              </a:lnSpc>
              <a:spcBef>
                <a:spcPts val="430"/>
              </a:spcBef>
              <a:tabLst>
                <a:tab pos="527685" algn="l"/>
              </a:tabLst>
            </a:pPr>
            <a:r>
              <a:rPr sz="2200" spc="-5" dirty="0">
                <a:latin typeface="Arial"/>
                <a:cs typeface="Arial"/>
              </a:rPr>
              <a:t>–	</a:t>
            </a:r>
            <a:r>
              <a:rPr sz="2200" spc="-5" dirty="0">
                <a:latin typeface="Carlito"/>
                <a:cs typeface="Carlito"/>
              </a:rPr>
              <a:t>Encourage fellow engineers to follow Code of</a:t>
            </a:r>
            <a:r>
              <a:rPr sz="2200" spc="25" dirty="0">
                <a:latin typeface="Carlito"/>
                <a:cs typeface="Carlito"/>
              </a:rPr>
              <a:t> </a:t>
            </a:r>
            <a:r>
              <a:rPr sz="2200" spc="-5" dirty="0">
                <a:latin typeface="Carlito"/>
                <a:cs typeface="Carlito"/>
              </a:rPr>
              <a:t>Ethics</a:t>
            </a:r>
            <a:endParaRPr sz="2200">
              <a:latin typeface="Carlito"/>
              <a:cs typeface="Carlito"/>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98195" y="686460"/>
            <a:ext cx="8716645" cy="5409565"/>
          </a:xfrm>
          <a:prstGeom prst="rect">
            <a:avLst/>
          </a:prstGeom>
        </p:spPr>
        <p:txBody>
          <a:bodyPr vert="horz" wrap="square" lIns="0" tIns="43180" rIns="0" bIns="0" rtlCol="0">
            <a:spAutoFit/>
          </a:bodyPr>
          <a:lstStyle/>
          <a:p>
            <a:pPr marL="536575" indent="-287020">
              <a:lnSpc>
                <a:spcPct val="100000"/>
              </a:lnSpc>
              <a:spcBef>
                <a:spcPts val="340"/>
              </a:spcBef>
              <a:buFont typeface="Arial"/>
              <a:buChar char="–"/>
              <a:tabLst>
                <a:tab pos="536575" algn="l"/>
                <a:tab pos="537210" algn="l"/>
              </a:tabLst>
            </a:pPr>
            <a:r>
              <a:rPr sz="2200" spc="-5" dirty="0">
                <a:latin typeface="Carlito"/>
                <a:cs typeface="Carlito"/>
              </a:rPr>
              <a:t>Guide, train and orient freshly graduate</a:t>
            </a:r>
            <a:r>
              <a:rPr sz="2200" spc="5" dirty="0">
                <a:latin typeface="Carlito"/>
                <a:cs typeface="Carlito"/>
              </a:rPr>
              <a:t> </a:t>
            </a:r>
            <a:r>
              <a:rPr sz="2200" spc="-5" dirty="0">
                <a:latin typeface="Carlito"/>
                <a:cs typeface="Carlito"/>
              </a:rPr>
              <a:t>engineers</a:t>
            </a:r>
            <a:endParaRPr sz="2200">
              <a:latin typeface="Carlito"/>
              <a:cs typeface="Carlito"/>
            </a:endParaRPr>
          </a:p>
          <a:p>
            <a:pPr marL="536575" indent="-287020">
              <a:lnSpc>
                <a:spcPct val="100000"/>
              </a:lnSpc>
              <a:spcBef>
                <a:spcPts val="240"/>
              </a:spcBef>
              <a:buFont typeface="Arial"/>
              <a:buChar char="–"/>
              <a:tabLst>
                <a:tab pos="536575" algn="l"/>
                <a:tab pos="537210" algn="l"/>
              </a:tabLst>
            </a:pPr>
            <a:r>
              <a:rPr sz="2200" spc="-5" dirty="0">
                <a:latin typeface="Carlito"/>
                <a:cs typeface="Carlito"/>
              </a:rPr>
              <a:t>Create platform for information and knowledge</a:t>
            </a:r>
            <a:r>
              <a:rPr sz="2200" spc="5" dirty="0">
                <a:latin typeface="Carlito"/>
                <a:cs typeface="Carlito"/>
              </a:rPr>
              <a:t> </a:t>
            </a:r>
            <a:r>
              <a:rPr sz="2200" spc="-5" dirty="0">
                <a:latin typeface="Carlito"/>
                <a:cs typeface="Carlito"/>
              </a:rPr>
              <a:t>sharing</a:t>
            </a:r>
            <a:endParaRPr sz="2200">
              <a:latin typeface="Carlito"/>
              <a:cs typeface="Carlito"/>
            </a:endParaRPr>
          </a:p>
          <a:p>
            <a:pPr marL="536575" indent="-287020">
              <a:lnSpc>
                <a:spcPct val="100000"/>
              </a:lnSpc>
              <a:spcBef>
                <a:spcPts val="240"/>
              </a:spcBef>
              <a:buFont typeface="Arial"/>
              <a:buChar char="–"/>
              <a:tabLst>
                <a:tab pos="536575" algn="l"/>
                <a:tab pos="537210" algn="l"/>
              </a:tabLst>
            </a:pPr>
            <a:r>
              <a:rPr sz="2200" spc="-10" dirty="0">
                <a:latin typeface="Carlito"/>
                <a:cs typeface="Carlito"/>
              </a:rPr>
              <a:t>Support </a:t>
            </a:r>
            <a:r>
              <a:rPr sz="2200" spc="-5" dirty="0">
                <a:latin typeface="Carlito"/>
                <a:cs typeface="Carlito"/>
              </a:rPr>
              <a:t>fellow engineers </a:t>
            </a:r>
            <a:r>
              <a:rPr sz="2200" dirty="0">
                <a:latin typeface="Carlito"/>
                <a:cs typeface="Carlito"/>
              </a:rPr>
              <a:t>in </a:t>
            </a:r>
            <a:r>
              <a:rPr sz="2200" spc="-5" dirty="0">
                <a:latin typeface="Carlito"/>
                <a:cs typeface="Carlito"/>
              </a:rPr>
              <a:t>professional development</a:t>
            </a:r>
            <a:endParaRPr sz="2200">
              <a:latin typeface="Carlito"/>
              <a:cs typeface="Carlito"/>
            </a:endParaRPr>
          </a:p>
          <a:p>
            <a:pPr marL="12700">
              <a:lnSpc>
                <a:spcPct val="100000"/>
              </a:lnSpc>
              <a:spcBef>
                <a:spcPts val="190"/>
              </a:spcBef>
            </a:pPr>
            <a:r>
              <a:rPr sz="3200" b="1" spc="-5" dirty="0">
                <a:solidFill>
                  <a:srgbClr val="FF0000"/>
                </a:solidFill>
                <a:latin typeface="Carlito"/>
                <a:cs typeface="Carlito"/>
              </a:rPr>
              <a:t>Engineer’s relationship with</a:t>
            </a:r>
            <a:r>
              <a:rPr sz="3200" b="1" spc="-15" dirty="0">
                <a:solidFill>
                  <a:srgbClr val="FF0000"/>
                </a:solidFill>
                <a:latin typeface="Carlito"/>
                <a:cs typeface="Carlito"/>
              </a:rPr>
              <a:t> </a:t>
            </a:r>
            <a:r>
              <a:rPr sz="3200" b="1" spc="-5" dirty="0">
                <a:solidFill>
                  <a:srgbClr val="FF0000"/>
                </a:solidFill>
                <a:latin typeface="Carlito"/>
                <a:cs typeface="Carlito"/>
              </a:rPr>
              <a:t>Client:</a:t>
            </a:r>
            <a:endParaRPr sz="3200">
              <a:latin typeface="Carlito"/>
              <a:cs typeface="Carlito"/>
            </a:endParaRPr>
          </a:p>
          <a:p>
            <a:pPr>
              <a:lnSpc>
                <a:spcPct val="100000"/>
              </a:lnSpc>
              <a:spcBef>
                <a:spcPts val="40"/>
              </a:spcBef>
            </a:pPr>
            <a:endParaRPr sz="2400">
              <a:latin typeface="Carlito"/>
              <a:cs typeface="Carlito"/>
            </a:endParaRPr>
          </a:p>
          <a:p>
            <a:pPr marL="364490" marR="852805" indent="-342900">
              <a:lnSpc>
                <a:spcPct val="105000"/>
              </a:lnSpc>
              <a:buSzPct val="113636"/>
              <a:buFont typeface="Arial"/>
              <a:buChar char="•"/>
              <a:tabLst>
                <a:tab pos="364490" algn="l"/>
                <a:tab pos="365125" algn="l"/>
              </a:tabLst>
            </a:pPr>
            <a:r>
              <a:rPr sz="2200" spc="-10" dirty="0">
                <a:latin typeface="Carlito"/>
                <a:cs typeface="Carlito"/>
              </a:rPr>
              <a:t>Strict </a:t>
            </a:r>
            <a:r>
              <a:rPr sz="2200" spc="-5" dirty="0">
                <a:latin typeface="Carlito"/>
                <a:cs typeface="Carlito"/>
              </a:rPr>
              <a:t>professional </a:t>
            </a:r>
            <a:r>
              <a:rPr sz="2200" dirty="0">
                <a:latin typeface="Carlito"/>
                <a:cs typeface="Carlito"/>
              </a:rPr>
              <a:t>relationship, </a:t>
            </a:r>
            <a:r>
              <a:rPr sz="2200" spc="-5" dirty="0">
                <a:latin typeface="Carlito"/>
                <a:cs typeface="Carlito"/>
              </a:rPr>
              <a:t>even if the client is closely familiar  </a:t>
            </a:r>
            <a:r>
              <a:rPr sz="2200" spc="-10" dirty="0">
                <a:latin typeface="Carlito"/>
                <a:cs typeface="Carlito"/>
              </a:rPr>
              <a:t>(relative,</a:t>
            </a:r>
            <a:r>
              <a:rPr sz="2200" spc="-5" dirty="0">
                <a:latin typeface="Carlito"/>
                <a:cs typeface="Carlito"/>
              </a:rPr>
              <a:t> friend)</a:t>
            </a:r>
            <a:endParaRPr sz="2200">
              <a:latin typeface="Carlito"/>
              <a:cs typeface="Carlito"/>
            </a:endParaRPr>
          </a:p>
          <a:p>
            <a:pPr marL="364490" indent="-343535">
              <a:lnSpc>
                <a:spcPct val="100000"/>
              </a:lnSpc>
              <a:spcBef>
                <a:spcPts val="495"/>
              </a:spcBef>
              <a:buSzPct val="113636"/>
              <a:buChar char="•"/>
              <a:tabLst>
                <a:tab pos="364490" algn="l"/>
                <a:tab pos="365125" algn="l"/>
              </a:tabLst>
            </a:pPr>
            <a:r>
              <a:rPr sz="2200" spc="-120" dirty="0">
                <a:latin typeface="Arial"/>
                <a:cs typeface="Arial"/>
              </a:rPr>
              <a:t>No </a:t>
            </a:r>
            <a:r>
              <a:rPr sz="2200" spc="-55" dirty="0">
                <a:latin typeface="Arial"/>
                <a:cs typeface="Arial"/>
              </a:rPr>
              <a:t>discrimination </a:t>
            </a:r>
            <a:r>
              <a:rPr sz="2200" spc="-114" dirty="0">
                <a:latin typeface="Arial"/>
                <a:cs typeface="Arial"/>
              </a:rPr>
              <a:t>among </a:t>
            </a:r>
            <a:r>
              <a:rPr sz="2200" spc="-40" dirty="0">
                <a:latin typeface="Arial"/>
                <a:cs typeface="Arial"/>
              </a:rPr>
              <a:t>client </a:t>
            </a:r>
            <a:r>
              <a:rPr sz="2200" spc="-140" dirty="0">
                <a:latin typeface="Arial"/>
                <a:cs typeface="Arial"/>
              </a:rPr>
              <a:t>based </a:t>
            </a:r>
            <a:r>
              <a:rPr sz="2200" spc="-70" dirty="0">
                <a:latin typeface="Arial"/>
                <a:cs typeface="Arial"/>
              </a:rPr>
              <a:t>on </a:t>
            </a:r>
            <a:r>
              <a:rPr sz="2200" spc="-45" dirty="0">
                <a:latin typeface="Arial"/>
                <a:cs typeface="Arial"/>
              </a:rPr>
              <a:t>culture, </a:t>
            </a:r>
            <a:r>
              <a:rPr sz="2200" spc="-100" dirty="0">
                <a:latin typeface="Arial"/>
                <a:cs typeface="Arial"/>
              </a:rPr>
              <a:t>race, </a:t>
            </a:r>
            <a:r>
              <a:rPr sz="2200" spc="-55" dirty="0">
                <a:latin typeface="Arial"/>
                <a:cs typeface="Arial"/>
              </a:rPr>
              <a:t>religion, </a:t>
            </a:r>
            <a:r>
              <a:rPr sz="2200" spc="-150" dirty="0">
                <a:latin typeface="Arial"/>
                <a:cs typeface="Arial"/>
              </a:rPr>
              <a:t>sex,</a:t>
            </a:r>
            <a:r>
              <a:rPr sz="2200" spc="-365" dirty="0">
                <a:latin typeface="Arial"/>
                <a:cs typeface="Arial"/>
              </a:rPr>
              <a:t> </a:t>
            </a:r>
            <a:r>
              <a:rPr sz="2200" spc="-685" dirty="0">
                <a:latin typeface="Arial"/>
                <a:cs typeface="Arial"/>
              </a:rPr>
              <a:t>…</a:t>
            </a:r>
            <a:endParaRPr sz="2200">
              <a:latin typeface="Arial"/>
              <a:cs typeface="Arial"/>
            </a:endParaRPr>
          </a:p>
          <a:p>
            <a:pPr marL="364490" indent="-343535">
              <a:lnSpc>
                <a:spcPct val="100000"/>
              </a:lnSpc>
              <a:spcBef>
                <a:spcPts val="490"/>
              </a:spcBef>
              <a:buSzPct val="113636"/>
              <a:buFont typeface="Arial"/>
              <a:buChar char="•"/>
              <a:tabLst>
                <a:tab pos="364490" algn="l"/>
                <a:tab pos="365125" algn="l"/>
              </a:tabLst>
            </a:pPr>
            <a:r>
              <a:rPr sz="2200" spc="-5" dirty="0">
                <a:latin typeface="Carlito"/>
                <a:cs typeface="Carlito"/>
              </a:rPr>
              <a:t>Work </a:t>
            </a:r>
            <a:r>
              <a:rPr sz="2200" spc="-10" dirty="0">
                <a:latin typeface="Carlito"/>
                <a:cs typeface="Carlito"/>
              </a:rPr>
              <a:t>in </a:t>
            </a:r>
            <a:r>
              <a:rPr sz="2200" spc="-5" dirty="0">
                <a:latin typeface="Carlito"/>
                <a:cs typeface="Carlito"/>
              </a:rPr>
              <a:t>the </a:t>
            </a:r>
            <a:r>
              <a:rPr sz="2200" dirty="0">
                <a:latin typeface="Carlito"/>
                <a:cs typeface="Carlito"/>
              </a:rPr>
              <a:t>best </a:t>
            </a:r>
            <a:r>
              <a:rPr sz="2200" spc="-5" dirty="0">
                <a:latin typeface="Carlito"/>
                <a:cs typeface="Carlito"/>
              </a:rPr>
              <a:t>interest of the client </a:t>
            </a:r>
            <a:r>
              <a:rPr sz="2200" dirty="0">
                <a:latin typeface="Carlito"/>
                <a:cs typeface="Carlito"/>
              </a:rPr>
              <a:t>with </a:t>
            </a:r>
            <a:r>
              <a:rPr sz="2200" spc="-5" dirty="0">
                <a:latin typeface="Carlito"/>
                <a:cs typeface="Carlito"/>
              </a:rPr>
              <a:t>loyalty with legal</a:t>
            </a:r>
            <a:r>
              <a:rPr sz="2200" spc="70" dirty="0">
                <a:latin typeface="Carlito"/>
                <a:cs typeface="Carlito"/>
              </a:rPr>
              <a:t> </a:t>
            </a:r>
            <a:r>
              <a:rPr sz="2200" spc="-5" dirty="0">
                <a:latin typeface="Carlito"/>
                <a:cs typeface="Carlito"/>
              </a:rPr>
              <a:t>limit</a:t>
            </a:r>
            <a:endParaRPr sz="2200">
              <a:latin typeface="Carlito"/>
              <a:cs typeface="Carlito"/>
            </a:endParaRPr>
          </a:p>
          <a:p>
            <a:pPr marL="364490" indent="-343535">
              <a:lnSpc>
                <a:spcPct val="100000"/>
              </a:lnSpc>
              <a:spcBef>
                <a:spcPts val="490"/>
              </a:spcBef>
              <a:buSzPct val="113636"/>
              <a:buFont typeface="Arial"/>
              <a:buChar char="•"/>
              <a:tabLst>
                <a:tab pos="364490" algn="l"/>
                <a:tab pos="365125" algn="l"/>
              </a:tabLst>
            </a:pPr>
            <a:r>
              <a:rPr sz="2200" spc="-10" dirty="0">
                <a:latin typeface="Carlito"/>
                <a:cs typeface="Carlito"/>
              </a:rPr>
              <a:t>Deliver </a:t>
            </a:r>
            <a:r>
              <a:rPr sz="2200" spc="-5" dirty="0">
                <a:latin typeface="Carlito"/>
                <a:cs typeface="Carlito"/>
              </a:rPr>
              <a:t>in time, with</a:t>
            </a:r>
            <a:r>
              <a:rPr sz="2200" spc="5" dirty="0">
                <a:latin typeface="Carlito"/>
                <a:cs typeface="Carlito"/>
              </a:rPr>
              <a:t> </a:t>
            </a:r>
            <a:r>
              <a:rPr sz="2200" spc="-5" dirty="0">
                <a:latin typeface="Carlito"/>
                <a:cs typeface="Carlito"/>
              </a:rPr>
              <a:t>quality</a:t>
            </a:r>
            <a:endParaRPr sz="2200">
              <a:latin typeface="Carlito"/>
              <a:cs typeface="Carlito"/>
            </a:endParaRPr>
          </a:p>
          <a:p>
            <a:pPr marL="364490" indent="-343535">
              <a:lnSpc>
                <a:spcPct val="100000"/>
              </a:lnSpc>
              <a:spcBef>
                <a:spcPts val="495"/>
              </a:spcBef>
              <a:buSzPct val="113636"/>
              <a:buFont typeface="Arial"/>
              <a:buChar char="•"/>
              <a:tabLst>
                <a:tab pos="364490" algn="l"/>
                <a:tab pos="365125" algn="l"/>
              </a:tabLst>
            </a:pPr>
            <a:r>
              <a:rPr sz="2200" spc="-5" dirty="0">
                <a:latin typeface="Carlito"/>
                <a:cs typeface="Carlito"/>
              </a:rPr>
              <a:t>Not expect extra favour </a:t>
            </a:r>
            <a:r>
              <a:rPr sz="2200" dirty="0">
                <a:latin typeface="Carlito"/>
                <a:cs typeface="Carlito"/>
              </a:rPr>
              <a:t>for </a:t>
            </a:r>
            <a:r>
              <a:rPr sz="2200" spc="-5" dirty="0">
                <a:latin typeface="Carlito"/>
                <a:cs typeface="Carlito"/>
              </a:rPr>
              <a:t>works performed as </a:t>
            </a:r>
            <a:r>
              <a:rPr sz="2200" spc="-10" dirty="0">
                <a:latin typeface="Carlito"/>
                <a:cs typeface="Carlito"/>
              </a:rPr>
              <a:t>per </a:t>
            </a:r>
            <a:r>
              <a:rPr sz="2200" dirty="0">
                <a:latin typeface="Carlito"/>
                <a:cs typeface="Carlito"/>
              </a:rPr>
              <a:t>an</a:t>
            </a:r>
            <a:r>
              <a:rPr sz="2200" spc="35" dirty="0">
                <a:latin typeface="Carlito"/>
                <a:cs typeface="Carlito"/>
              </a:rPr>
              <a:t> </a:t>
            </a:r>
            <a:r>
              <a:rPr sz="2200" spc="-5" dirty="0">
                <a:latin typeface="Carlito"/>
                <a:cs typeface="Carlito"/>
              </a:rPr>
              <a:t>agreement</a:t>
            </a:r>
            <a:endParaRPr sz="2200">
              <a:latin typeface="Carlito"/>
              <a:cs typeface="Carlito"/>
            </a:endParaRPr>
          </a:p>
          <a:p>
            <a:pPr marL="364490" marR="5080" indent="-342900" algn="just">
              <a:lnSpc>
                <a:spcPct val="105200"/>
              </a:lnSpc>
              <a:spcBef>
                <a:spcPts val="345"/>
              </a:spcBef>
              <a:buSzPct val="113636"/>
              <a:buChar char="•"/>
              <a:tabLst>
                <a:tab pos="365125" algn="l"/>
              </a:tabLst>
            </a:pPr>
            <a:r>
              <a:rPr sz="2200" spc="-35" dirty="0">
                <a:latin typeface="Arial"/>
                <a:cs typeface="Arial"/>
              </a:rPr>
              <a:t>“An</a:t>
            </a:r>
            <a:r>
              <a:rPr sz="2200" spc="-114" dirty="0">
                <a:latin typeface="Arial"/>
                <a:cs typeface="Arial"/>
              </a:rPr>
              <a:t> </a:t>
            </a:r>
            <a:r>
              <a:rPr sz="2200" spc="-85" dirty="0">
                <a:latin typeface="Arial"/>
                <a:cs typeface="Arial"/>
              </a:rPr>
              <a:t>engineer</a:t>
            </a:r>
            <a:r>
              <a:rPr sz="2200" spc="-100" dirty="0">
                <a:latin typeface="Arial"/>
                <a:cs typeface="Arial"/>
              </a:rPr>
              <a:t> </a:t>
            </a:r>
            <a:r>
              <a:rPr sz="2200" spc="-95" dirty="0">
                <a:latin typeface="Arial"/>
                <a:cs typeface="Arial"/>
              </a:rPr>
              <a:t>shall</a:t>
            </a:r>
            <a:r>
              <a:rPr sz="2200" spc="-110" dirty="0">
                <a:latin typeface="Arial"/>
                <a:cs typeface="Arial"/>
              </a:rPr>
              <a:t> </a:t>
            </a:r>
            <a:r>
              <a:rPr sz="2200" spc="-10" dirty="0">
                <a:latin typeface="Arial"/>
                <a:cs typeface="Arial"/>
              </a:rPr>
              <a:t>not</a:t>
            </a:r>
            <a:r>
              <a:rPr sz="2200" spc="-120" dirty="0">
                <a:latin typeface="Arial"/>
                <a:cs typeface="Arial"/>
              </a:rPr>
              <a:t> </a:t>
            </a:r>
            <a:r>
              <a:rPr sz="2200" spc="-100" dirty="0">
                <a:latin typeface="Arial"/>
                <a:cs typeface="Arial"/>
              </a:rPr>
              <a:t>accept</a:t>
            </a:r>
            <a:r>
              <a:rPr sz="2200" spc="-125" dirty="0">
                <a:latin typeface="Arial"/>
                <a:cs typeface="Arial"/>
              </a:rPr>
              <a:t> </a:t>
            </a:r>
            <a:r>
              <a:rPr sz="2200" spc="-65" dirty="0">
                <a:latin typeface="Arial"/>
                <a:cs typeface="Arial"/>
              </a:rPr>
              <a:t>financial</a:t>
            </a:r>
            <a:r>
              <a:rPr sz="2200" spc="-100" dirty="0">
                <a:latin typeface="Arial"/>
                <a:cs typeface="Arial"/>
              </a:rPr>
              <a:t> </a:t>
            </a:r>
            <a:r>
              <a:rPr sz="2200" spc="-20" dirty="0">
                <a:latin typeface="Arial"/>
                <a:cs typeface="Arial"/>
              </a:rPr>
              <a:t>or</a:t>
            </a:r>
            <a:r>
              <a:rPr sz="2200" spc="-114" dirty="0">
                <a:latin typeface="Arial"/>
                <a:cs typeface="Arial"/>
              </a:rPr>
              <a:t> </a:t>
            </a:r>
            <a:r>
              <a:rPr sz="2200" spc="-30" dirty="0">
                <a:latin typeface="Arial"/>
                <a:cs typeface="Arial"/>
              </a:rPr>
              <a:t>other</a:t>
            </a:r>
            <a:r>
              <a:rPr sz="2200" spc="-105" dirty="0">
                <a:latin typeface="Arial"/>
                <a:cs typeface="Arial"/>
              </a:rPr>
              <a:t> </a:t>
            </a:r>
            <a:r>
              <a:rPr sz="2200" spc="-85" dirty="0">
                <a:latin typeface="Arial"/>
                <a:cs typeface="Arial"/>
              </a:rPr>
              <a:t>compensation</a:t>
            </a:r>
            <a:r>
              <a:rPr sz="2200" spc="-110" dirty="0">
                <a:latin typeface="Arial"/>
                <a:cs typeface="Arial"/>
              </a:rPr>
              <a:t> </a:t>
            </a:r>
            <a:r>
              <a:rPr sz="2200" spc="-15" dirty="0">
                <a:latin typeface="Arial"/>
                <a:cs typeface="Arial"/>
              </a:rPr>
              <a:t>from</a:t>
            </a:r>
            <a:r>
              <a:rPr sz="2200" spc="-120" dirty="0">
                <a:latin typeface="Arial"/>
                <a:cs typeface="Arial"/>
              </a:rPr>
              <a:t> </a:t>
            </a:r>
            <a:r>
              <a:rPr sz="2200" spc="-65" dirty="0">
                <a:latin typeface="Arial"/>
                <a:cs typeface="Arial"/>
              </a:rPr>
              <a:t>more  </a:t>
            </a:r>
            <a:r>
              <a:rPr sz="2200" spc="-5" dirty="0">
                <a:latin typeface="Carlito"/>
                <a:cs typeface="Carlito"/>
              </a:rPr>
              <a:t>than one </a:t>
            </a:r>
            <a:r>
              <a:rPr sz="2200" dirty="0">
                <a:latin typeface="Carlito"/>
                <a:cs typeface="Carlito"/>
              </a:rPr>
              <a:t>party </a:t>
            </a:r>
            <a:r>
              <a:rPr sz="2200" spc="-5" dirty="0">
                <a:latin typeface="Carlito"/>
                <a:cs typeface="Carlito"/>
              </a:rPr>
              <a:t>for </a:t>
            </a:r>
            <a:r>
              <a:rPr sz="2200" spc="-10" dirty="0">
                <a:latin typeface="Carlito"/>
                <a:cs typeface="Carlito"/>
              </a:rPr>
              <a:t>services </a:t>
            </a:r>
            <a:r>
              <a:rPr sz="2200" spc="-5" dirty="0">
                <a:latin typeface="Carlito"/>
                <a:cs typeface="Carlito"/>
              </a:rPr>
              <a:t>rendered on one project unless </a:t>
            </a:r>
            <a:r>
              <a:rPr sz="2200" spc="-10" dirty="0">
                <a:latin typeface="Carlito"/>
                <a:cs typeface="Carlito"/>
              </a:rPr>
              <a:t>the </a:t>
            </a:r>
            <a:r>
              <a:rPr sz="2200" spc="-5" dirty="0">
                <a:latin typeface="Carlito"/>
                <a:cs typeface="Carlito"/>
              </a:rPr>
              <a:t>details are  </a:t>
            </a:r>
            <a:r>
              <a:rPr sz="2200" spc="-25" dirty="0">
                <a:latin typeface="Arial"/>
                <a:cs typeface="Arial"/>
              </a:rPr>
              <a:t>fully </a:t>
            </a:r>
            <a:r>
              <a:rPr sz="2200" spc="-110" dirty="0">
                <a:latin typeface="Arial"/>
                <a:cs typeface="Arial"/>
              </a:rPr>
              <a:t>disclosed </a:t>
            </a:r>
            <a:r>
              <a:rPr sz="2200" spc="-105" dirty="0">
                <a:latin typeface="Arial"/>
                <a:cs typeface="Arial"/>
              </a:rPr>
              <a:t>and </a:t>
            </a:r>
            <a:r>
              <a:rPr sz="2200" spc="-110" dirty="0">
                <a:latin typeface="Arial"/>
                <a:cs typeface="Arial"/>
              </a:rPr>
              <a:t>agreed </a:t>
            </a:r>
            <a:r>
              <a:rPr sz="2200" spc="-95" dirty="0">
                <a:latin typeface="Arial"/>
                <a:cs typeface="Arial"/>
              </a:rPr>
              <a:t>by </a:t>
            </a:r>
            <a:r>
              <a:rPr sz="2200" spc="-50" dirty="0">
                <a:latin typeface="Arial"/>
                <a:cs typeface="Arial"/>
              </a:rPr>
              <a:t>all</a:t>
            </a:r>
            <a:r>
              <a:rPr sz="2200" spc="-250" dirty="0">
                <a:latin typeface="Arial"/>
                <a:cs typeface="Arial"/>
              </a:rPr>
              <a:t> </a:t>
            </a:r>
            <a:r>
              <a:rPr sz="2200" spc="-35" dirty="0">
                <a:latin typeface="Arial"/>
                <a:cs typeface="Arial"/>
              </a:rPr>
              <a:t>parties.”</a:t>
            </a:r>
            <a:endParaRPr sz="2200">
              <a:latin typeface="Arial"/>
              <a:cs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07340" y="727564"/>
            <a:ext cx="8427720" cy="4998085"/>
          </a:xfrm>
          <a:prstGeom prst="rect">
            <a:avLst/>
          </a:prstGeom>
        </p:spPr>
        <p:txBody>
          <a:bodyPr vert="horz" wrap="square" lIns="0" tIns="34290" rIns="0" bIns="0" rtlCol="0">
            <a:spAutoFit/>
          </a:bodyPr>
          <a:lstStyle/>
          <a:p>
            <a:pPr marL="355600" indent="-342900">
              <a:lnSpc>
                <a:spcPct val="100000"/>
              </a:lnSpc>
              <a:spcBef>
                <a:spcPts val="270"/>
              </a:spcBef>
              <a:buSzPct val="113636"/>
              <a:buFont typeface="Arial"/>
              <a:buChar char="•"/>
              <a:tabLst>
                <a:tab pos="354965" algn="l"/>
                <a:tab pos="355600" algn="l"/>
              </a:tabLst>
            </a:pPr>
            <a:r>
              <a:rPr sz="2200" spc="-10" dirty="0">
                <a:latin typeface="Carlito"/>
                <a:cs typeface="Carlito"/>
              </a:rPr>
              <a:t>Supervise </a:t>
            </a:r>
            <a:r>
              <a:rPr sz="2200" dirty="0">
                <a:latin typeface="Carlito"/>
                <a:cs typeface="Carlito"/>
              </a:rPr>
              <a:t>work </a:t>
            </a:r>
            <a:r>
              <a:rPr sz="2200" spc="-20" dirty="0">
                <a:latin typeface="Carlito"/>
                <a:cs typeface="Carlito"/>
              </a:rPr>
              <a:t>an</a:t>
            </a:r>
            <a:r>
              <a:rPr sz="2200" spc="-20" dirty="0">
                <a:latin typeface="Arial"/>
                <a:cs typeface="Arial"/>
              </a:rPr>
              <a:t>d </a:t>
            </a:r>
            <a:r>
              <a:rPr sz="2200" spc="-55" dirty="0">
                <a:latin typeface="Arial"/>
                <a:cs typeface="Arial"/>
              </a:rPr>
              <a:t>prevent </a:t>
            </a:r>
            <a:r>
              <a:rPr sz="2200" spc="-100" dirty="0">
                <a:latin typeface="Arial"/>
                <a:cs typeface="Arial"/>
              </a:rPr>
              <a:t>misuse/abuse </a:t>
            </a:r>
            <a:r>
              <a:rPr sz="2200" spc="-10" dirty="0">
                <a:latin typeface="Arial"/>
                <a:cs typeface="Arial"/>
              </a:rPr>
              <a:t>of </a:t>
            </a:r>
            <a:r>
              <a:rPr sz="2200" spc="-55" dirty="0">
                <a:latin typeface="Arial"/>
                <a:cs typeface="Arial"/>
              </a:rPr>
              <a:t>client’s</a:t>
            </a:r>
            <a:r>
              <a:rPr sz="2200" spc="-350" dirty="0">
                <a:latin typeface="Arial"/>
                <a:cs typeface="Arial"/>
              </a:rPr>
              <a:t> </a:t>
            </a:r>
            <a:r>
              <a:rPr sz="2200" spc="-10" dirty="0">
                <a:latin typeface="Arial"/>
                <a:cs typeface="Arial"/>
              </a:rPr>
              <a:t>property/trust</a:t>
            </a:r>
            <a:endParaRPr sz="2200">
              <a:latin typeface="Arial"/>
              <a:cs typeface="Arial"/>
            </a:endParaRPr>
          </a:p>
          <a:p>
            <a:pPr marL="355600" indent="-342900">
              <a:lnSpc>
                <a:spcPct val="100000"/>
              </a:lnSpc>
              <a:spcBef>
                <a:spcPts val="490"/>
              </a:spcBef>
              <a:buSzPct val="113636"/>
              <a:buFont typeface="Arial"/>
              <a:buChar char="•"/>
              <a:tabLst>
                <a:tab pos="354965" algn="l"/>
                <a:tab pos="355600" algn="l"/>
              </a:tabLst>
            </a:pPr>
            <a:r>
              <a:rPr sz="2200" spc="-5" dirty="0">
                <a:latin typeface="Carlito"/>
                <a:cs typeface="Carlito"/>
              </a:rPr>
              <a:t>Assist in decision making by providing</a:t>
            </a:r>
            <a:r>
              <a:rPr sz="2200" spc="10" dirty="0">
                <a:latin typeface="Carlito"/>
                <a:cs typeface="Carlito"/>
              </a:rPr>
              <a:t> </a:t>
            </a:r>
            <a:r>
              <a:rPr sz="2200" spc="-5" dirty="0">
                <a:latin typeface="Carlito"/>
                <a:cs typeface="Carlito"/>
              </a:rPr>
              <a:t>options</a:t>
            </a:r>
            <a:endParaRPr sz="2200">
              <a:latin typeface="Carlito"/>
              <a:cs typeface="Carlito"/>
            </a:endParaRPr>
          </a:p>
          <a:p>
            <a:pPr marL="355600" indent="-342900">
              <a:lnSpc>
                <a:spcPct val="100000"/>
              </a:lnSpc>
              <a:spcBef>
                <a:spcPts val="490"/>
              </a:spcBef>
              <a:buSzPct val="113636"/>
              <a:buFont typeface="Arial"/>
              <a:buChar char="•"/>
              <a:tabLst>
                <a:tab pos="354965" algn="l"/>
                <a:tab pos="355600" algn="l"/>
              </a:tabLst>
            </a:pPr>
            <a:r>
              <a:rPr sz="2200" spc="-5" dirty="0">
                <a:latin typeface="Carlito"/>
                <a:cs typeface="Carlito"/>
              </a:rPr>
              <a:t>Warn potential risks of</a:t>
            </a:r>
            <a:r>
              <a:rPr sz="2200" spc="5" dirty="0">
                <a:latin typeface="Carlito"/>
                <a:cs typeface="Carlito"/>
              </a:rPr>
              <a:t> </a:t>
            </a:r>
            <a:r>
              <a:rPr sz="2200" spc="-5" dirty="0">
                <a:latin typeface="Carlito"/>
                <a:cs typeface="Carlito"/>
              </a:rPr>
              <a:t>decisions</a:t>
            </a:r>
            <a:endParaRPr sz="2200">
              <a:latin typeface="Carlito"/>
              <a:cs typeface="Carlito"/>
            </a:endParaRPr>
          </a:p>
          <a:p>
            <a:pPr marL="355600" indent="-342900">
              <a:lnSpc>
                <a:spcPct val="100000"/>
              </a:lnSpc>
              <a:spcBef>
                <a:spcPts val="495"/>
              </a:spcBef>
              <a:buSzPct val="113636"/>
              <a:buFont typeface="Arial"/>
              <a:buChar char="•"/>
              <a:tabLst>
                <a:tab pos="354965" algn="l"/>
                <a:tab pos="355600" algn="l"/>
              </a:tabLst>
            </a:pPr>
            <a:r>
              <a:rPr sz="2200" spc="-5" dirty="0">
                <a:latin typeface="Carlito"/>
                <a:cs typeface="Carlito"/>
              </a:rPr>
              <a:t>Going beyond ToR, when professionally</a:t>
            </a:r>
            <a:r>
              <a:rPr sz="2200" spc="20" dirty="0">
                <a:latin typeface="Carlito"/>
                <a:cs typeface="Carlito"/>
              </a:rPr>
              <a:t> </a:t>
            </a:r>
            <a:r>
              <a:rPr sz="2200" spc="-5" dirty="0">
                <a:latin typeface="Carlito"/>
                <a:cs typeface="Carlito"/>
              </a:rPr>
              <a:t>required</a:t>
            </a:r>
            <a:endParaRPr sz="2200">
              <a:latin typeface="Carlito"/>
              <a:cs typeface="Carlito"/>
            </a:endParaRPr>
          </a:p>
          <a:p>
            <a:pPr marL="355600" indent="-342900">
              <a:lnSpc>
                <a:spcPct val="100000"/>
              </a:lnSpc>
              <a:spcBef>
                <a:spcPts val="495"/>
              </a:spcBef>
              <a:buSzPct val="113636"/>
              <a:buFont typeface="Arial"/>
              <a:buChar char="•"/>
              <a:tabLst>
                <a:tab pos="354965" algn="l"/>
                <a:tab pos="355600" algn="l"/>
              </a:tabLst>
            </a:pPr>
            <a:r>
              <a:rPr sz="2200" spc="-5" dirty="0">
                <a:latin typeface="Carlito"/>
                <a:cs typeface="Carlito"/>
              </a:rPr>
              <a:t>Keep information confident, unless required by</a:t>
            </a:r>
            <a:r>
              <a:rPr sz="2200" spc="25" dirty="0">
                <a:latin typeface="Carlito"/>
                <a:cs typeface="Carlito"/>
              </a:rPr>
              <a:t> </a:t>
            </a:r>
            <a:r>
              <a:rPr sz="2200" spc="-5" dirty="0">
                <a:latin typeface="Carlito"/>
                <a:cs typeface="Carlito"/>
              </a:rPr>
              <a:t>law</a:t>
            </a:r>
            <a:endParaRPr sz="2200">
              <a:latin typeface="Carlito"/>
              <a:cs typeface="Carlito"/>
            </a:endParaRPr>
          </a:p>
          <a:p>
            <a:pPr marL="355600" indent="-342900">
              <a:lnSpc>
                <a:spcPct val="100000"/>
              </a:lnSpc>
              <a:spcBef>
                <a:spcPts val="490"/>
              </a:spcBef>
              <a:buSzPct val="113636"/>
              <a:buFont typeface="Arial"/>
              <a:buChar char="•"/>
              <a:tabLst>
                <a:tab pos="354965" algn="l"/>
                <a:tab pos="355600" algn="l"/>
              </a:tabLst>
            </a:pPr>
            <a:r>
              <a:rPr sz="2200" spc="-10" dirty="0">
                <a:latin typeface="Carlito"/>
                <a:cs typeface="Carlito"/>
              </a:rPr>
              <a:t>Full </a:t>
            </a:r>
            <a:r>
              <a:rPr sz="2200" spc="-5" dirty="0">
                <a:latin typeface="Carlito"/>
                <a:cs typeface="Carlito"/>
              </a:rPr>
              <a:t>disclosure of potential conflict of interest, if</a:t>
            </a:r>
            <a:r>
              <a:rPr sz="2200" spc="40" dirty="0">
                <a:latin typeface="Carlito"/>
                <a:cs typeface="Carlito"/>
              </a:rPr>
              <a:t> </a:t>
            </a:r>
            <a:r>
              <a:rPr sz="2200" spc="-5" dirty="0">
                <a:latin typeface="Carlito"/>
                <a:cs typeface="Carlito"/>
              </a:rPr>
              <a:t>any</a:t>
            </a:r>
            <a:endParaRPr sz="2200">
              <a:latin typeface="Carlito"/>
              <a:cs typeface="Carlito"/>
            </a:endParaRPr>
          </a:p>
          <a:p>
            <a:pPr marL="355600" marR="198755" indent="-342900">
              <a:lnSpc>
                <a:spcPct val="105100"/>
              </a:lnSpc>
              <a:spcBef>
                <a:spcPts val="359"/>
              </a:spcBef>
              <a:buSzPct val="113636"/>
              <a:buFont typeface="Arial"/>
              <a:buChar char="•"/>
              <a:tabLst>
                <a:tab pos="354965" algn="l"/>
                <a:tab pos="355600" algn="l"/>
              </a:tabLst>
            </a:pPr>
            <a:r>
              <a:rPr sz="2200" spc="-5" dirty="0">
                <a:latin typeface="Carlito"/>
                <a:cs typeface="Carlito"/>
              </a:rPr>
              <a:t>Not take a client for granted: remembrance of </a:t>
            </a:r>
            <a:r>
              <a:rPr sz="2200" spc="-10" dirty="0">
                <a:latin typeface="Carlito"/>
                <a:cs typeface="Carlito"/>
              </a:rPr>
              <a:t>bad experience </a:t>
            </a:r>
            <a:r>
              <a:rPr sz="2200" spc="-5" dirty="0">
                <a:latin typeface="Carlito"/>
                <a:cs typeface="Carlito"/>
              </a:rPr>
              <a:t>lingers  much longer than a good</a:t>
            </a:r>
            <a:r>
              <a:rPr sz="2200" spc="10" dirty="0">
                <a:latin typeface="Carlito"/>
                <a:cs typeface="Carlito"/>
              </a:rPr>
              <a:t> </a:t>
            </a:r>
            <a:r>
              <a:rPr sz="2200" spc="-5" dirty="0">
                <a:latin typeface="Carlito"/>
                <a:cs typeface="Carlito"/>
              </a:rPr>
              <a:t>experience</a:t>
            </a:r>
            <a:endParaRPr sz="2200">
              <a:latin typeface="Carlito"/>
              <a:cs typeface="Carlito"/>
            </a:endParaRPr>
          </a:p>
          <a:p>
            <a:pPr marL="12700">
              <a:lnSpc>
                <a:spcPct val="100000"/>
              </a:lnSpc>
              <a:spcBef>
                <a:spcPts val="200"/>
              </a:spcBef>
            </a:pPr>
            <a:r>
              <a:rPr sz="2800" b="1" spc="-5" dirty="0">
                <a:solidFill>
                  <a:srgbClr val="FF0000"/>
                </a:solidFill>
                <a:latin typeface="Carlito"/>
                <a:cs typeface="Carlito"/>
              </a:rPr>
              <a:t>Engineer’s relationship </a:t>
            </a:r>
            <a:r>
              <a:rPr sz="2800" b="1" spc="-10" dirty="0">
                <a:solidFill>
                  <a:srgbClr val="FF0000"/>
                </a:solidFill>
                <a:latin typeface="Carlito"/>
                <a:cs typeface="Carlito"/>
              </a:rPr>
              <a:t>with</a:t>
            </a:r>
            <a:r>
              <a:rPr sz="2800" b="1" spc="15" dirty="0">
                <a:solidFill>
                  <a:srgbClr val="FF0000"/>
                </a:solidFill>
                <a:latin typeface="Carlito"/>
                <a:cs typeface="Carlito"/>
              </a:rPr>
              <a:t> </a:t>
            </a:r>
            <a:r>
              <a:rPr sz="2800" b="1" spc="-5" dirty="0">
                <a:solidFill>
                  <a:srgbClr val="FF0000"/>
                </a:solidFill>
                <a:latin typeface="Carlito"/>
                <a:cs typeface="Carlito"/>
              </a:rPr>
              <a:t>Contractor:</a:t>
            </a:r>
            <a:endParaRPr sz="2800">
              <a:latin typeface="Carlito"/>
              <a:cs typeface="Carlito"/>
            </a:endParaRPr>
          </a:p>
          <a:p>
            <a:pPr marL="355600" marR="5080" indent="-342900">
              <a:lnSpc>
                <a:spcPct val="105600"/>
              </a:lnSpc>
              <a:spcBef>
                <a:spcPts val="2445"/>
              </a:spcBef>
              <a:buSzPct val="113636"/>
              <a:buFont typeface="Arial"/>
              <a:buChar char="•"/>
              <a:tabLst>
                <a:tab pos="354965" algn="l"/>
                <a:tab pos="355600" algn="l"/>
              </a:tabLst>
            </a:pPr>
            <a:r>
              <a:rPr sz="2200" spc="-10" dirty="0">
                <a:latin typeface="Carlito"/>
                <a:cs typeface="Carlito"/>
              </a:rPr>
              <a:t>Strict </a:t>
            </a:r>
            <a:r>
              <a:rPr sz="2200" spc="-5" dirty="0">
                <a:latin typeface="Carlito"/>
                <a:cs typeface="Carlito"/>
              </a:rPr>
              <a:t>professional relationship, even if the </a:t>
            </a:r>
            <a:r>
              <a:rPr sz="2200" dirty="0">
                <a:latin typeface="Carlito"/>
                <a:cs typeface="Carlito"/>
              </a:rPr>
              <a:t>contractor is </a:t>
            </a:r>
            <a:r>
              <a:rPr sz="2200" spc="-5" dirty="0">
                <a:latin typeface="Carlito"/>
                <a:cs typeface="Carlito"/>
              </a:rPr>
              <a:t>closely familiar  </a:t>
            </a:r>
            <a:r>
              <a:rPr sz="2200" spc="-10" dirty="0">
                <a:latin typeface="Carlito"/>
                <a:cs typeface="Carlito"/>
              </a:rPr>
              <a:t>(relative,</a:t>
            </a:r>
            <a:r>
              <a:rPr sz="2200" spc="-5" dirty="0">
                <a:latin typeface="Carlito"/>
                <a:cs typeface="Carlito"/>
              </a:rPr>
              <a:t> friend)</a:t>
            </a:r>
            <a:endParaRPr sz="2200">
              <a:latin typeface="Carlito"/>
              <a:cs typeface="Carlito"/>
            </a:endParaRPr>
          </a:p>
          <a:p>
            <a:pPr marL="355600" indent="-342900">
              <a:lnSpc>
                <a:spcPct val="100000"/>
              </a:lnSpc>
              <a:spcBef>
                <a:spcPts val="495"/>
              </a:spcBef>
              <a:buSzPct val="113636"/>
              <a:buFont typeface="Arial"/>
              <a:buChar char="•"/>
              <a:tabLst>
                <a:tab pos="354965" algn="l"/>
                <a:tab pos="355600" algn="l"/>
              </a:tabLst>
            </a:pPr>
            <a:r>
              <a:rPr sz="2200" spc="-5" dirty="0">
                <a:latin typeface="Carlito"/>
                <a:cs typeface="Carlito"/>
              </a:rPr>
              <a:t>Provide </a:t>
            </a:r>
            <a:r>
              <a:rPr sz="2200" spc="-10" dirty="0">
                <a:latin typeface="Carlito"/>
                <a:cs typeface="Carlito"/>
              </a:rPr>
              <a:t>due </a:t>
            </a:r>
            <a:r>
              <a:rPr sz="2200" spc="-5" dirty="0">
                <a:latin typeface="Carlito"/>
                <a:cs typeface="Carlito"/>
              </a:rPr>
              <a:t>respect to the</a:t>
            </a:r>
            <a:r>
              <a:rPr sz="2200" spc="40" dirty="0">
                <a:latin typeface="Carlito"/>
                <a:cs typeface="Carlito"/>
              </a:rPr>
              <a:t> </a:t>
            </a:r>
            <a:r>
              <a:rPr sz="2200" spc="-5" dirty="0">
                <a:latin typeface="Carlito"/>
                <a:cs typeface="Carlito"/>
              </a:rPr>
              <a:t>contractor</a:t>
            </a:r>
            <a:endParaRPr sz="2200">
              <a:latin typeface="Carlito"/>
              <a:cs typeface="Carlito"/>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07340" y="730656"/>
            <a:ext cx="8536940" cy="4978400"/>
          </a:xfrm>
          <a:prstGeom prst="rect">
            <a:avLst/>
          </a:prstGeom>
        </p:spPr>
        <p:txBody>
          <a:bodyPr vert="horz" wrap="square" lIns="0" tIns="31114" rIns="0" bIns="0" rtlCol="0">
            <a:spAutoFit/>
          </a:bodyPr>
          <a:lstStyle/>
          <a:p>
            <a:pPr marL="355600" indent="-342900">
              <a:lnSpc>
                <a:spcPct val="100000"/>
              </a:lnSpc>
              <a:spcBef>
                <a:spcPts val="244"/>
              </a:spcBef>
              <a:buSzPct val="113636"/>
              <a:buFont typeface="Arial"/>
              <a:buChar char="•"/>
              <a:tabLst>
                <a:tab pos="354965" algn="l"/>
                <a:tab pos="355600" algn="l"/>
              </a:tabLst>
            </a:pPr>
            <a:r>
              <a:rPr sz="2200" spc="-5" dirty="0">
                <a:latin typeface="Carlito"/>
                <a:cs typeface="Carlito"/>
              </a:rPr>
              <a:t>No discrimination among contractors based on </a:t>
            </a:r>
            <a:r>
              <a:rPr sz="2200" spc="-10" dirty="0">
                <a:latin typeface="Carlito"/>
                <a:cs typeface="Carlito"/>
              </a:rPr>
              <a:t>belief, </a:t>
            </a:r>
            <a:r>
              <a:rPr sz="2200" spc="-5" dirty="0">
                <a:latin typeface="Carlito"/>
                <a:cs typeface="Carlito"/>
              </a:rPr>
              <a:t>race,</a:t>
            </a:r>
            <a:r>
              <a:rPr sz="2200" spc="70" dirty="0">
                <a:latin typeface="Carlito"/>
                <a:cs typeface="Carlito"/>
              </a:rPr>
              <a:t> </a:t>
            </a:r>
            <a:r>
              <a:rPr sz="2200" spc="-5" dirty="0">
                <a:latin typeface="Carlito"/>
                <a:cs typeface="Carlito"/>
              </a:rPr>
              <a:t>religion,</a:t>
            </a:r>
            <a:endParaRPr sz="2200">
              <a:latin typeface="Carlito"/>
              <a:cs typeface="Carlito"/>
            </a:endParaRPr>
          </a:p>
          <a:p>
            <a:pPr marL="355600">
              <a:lnSpc>
                <a:spcPct val="100000"/>
              </a:lnSpc>
              <a:spcBef>
                <a:spcPts val="140"/>
              </a:spcBef>
            </a:pPr>
            <a:r>
              <a:rPr sz="2200" spc="-45" dirty="0">
                <a:latin typeface="Arial"/>
                <a:cs typeface="Arial"/>
              </a:rPr>
              <a:t>culture, </a:t>
            </a:r>
            <a:r>
              <a:rPr sz="2200" spc="-150" dirty="0">
                <a:latin typeface="Arial"/>
                <a:cs typeface="Arial"/>
              </a:rPr>
              <a:t>sex, </a:t>
            </a:r>
            <a:r>
              <a:rPr sz="2200" spc="-130" dirty="0">
                <a:latin typeface="Arial"/>
                <a:cs typeface="Arial"/>
              </a:rPr>
              <a:t>sexual </a:t>
            </a:r>
            <a:r>
              <a:rPr sz="2200" spc="-30" dirty="0">
                <a:latin typeface="Arial"/>
                <a:cs typeface="Arial"/>
              </a:rPr>
              <a:t>orientation,</a:t>
            </a:r>
            <a:r>
              <a:rPr sz="2200" spc="-140" dirty="0">
                <a:latin typeface="Arial"/>
                <a:cs typeface="Arial"/>
              </a:rPr>
              <a:t> </a:t>
            </a:r>
            <a:r>
              <a:rPr sz="2200" spc="-685" dirty="0">
                <a:latin typeface="Arial"/>
                <a:cs typeface="Arial"/>
              </a:rPr>
              <a:t>…</a:t>
            </a:r>
            <a:endParaRPr sz="2200">
              <a:latin typeface="Arial"/>
              <a:cs typeface="Arial"/>
            </a:endParaRPr>
          </a:p>
          <a:p>
            <a:pPr marL="355600" marR="390525" indent="-342900">
              <a:lnSpc>
                <a:spcPct val="105100"/>
              </a:lnSpc>
              <a:spcBef>
                <a:spcPts val="360"/>
              </a:spcBef>
              <a:buSzPct val="113636"/>
              <a:buFont typeface="Arial"/>
              <a:buChar char="•"/>
              <a:tabLst>
                <a:tab pos="354965" algn="l"/>
                <a:tab pos="355600" algn="l"/>
              </a:tabLst>
            </a:pPr>
            <a:r>
              <a:rPr sz="2200" spc="-5" dirty="0">
                <a:latin typeface="Carlito"/>
                <a:cs typeface="Carlito"/>
              </a:rPr>
              <a:t>Provide all the detailed drawings, quantity </a:t>
            </a:r>
            <a:r>
              <a:rPr sz="2200" dirty="0">
                <a:latin typeface="Carlito"/>
                <a:cs typeface="Carlito"/>
              </a:rPr>
              <a:t>and </a:t>
            </a:r>
            <a:r>
              <a:rPr sz="2200" spc="-5" dirty="0">
                <a:latin typeface="Carlito"/>
                <a:cs typeface="Carlito"/>
              </a:rPr>
              <a:t>quality (including  specification) of works (goods and services) to the contractor in</a:t>
            </a:r>
            <a:r>
              <a:rPr sz="2200" spc="30" dirty="0">
                <a:latin typeface="Carlito"/>
                <a:cs typeface="Carlito"/>
              </a:rPr>
              <a:t> </a:t>
            </a:r>
            <a:r>
              <a:rPr sz="2200" dirty="0">
                <a:latin typeface="Carlito"/>
                <a:cs typeface="Carlito"/>
              </a:rPr>
              <a:t>time</a:t>
            </a:r>
            <a:endParaRPr sz="2200">
              <a:latin typeface="Carlito"/>
              <a:cs typeface="Carlito"/>
            </a:endParaRPr>
          </a:p>
          <a:p>
            <a:pPr marL="355600" indent="-342900">
              <a:lnSpc>
                <a:spcPct val="100000"/>
              </a:lnSpc>
              <a:spcBef>
                <a:spcPts val="490"/>
              </a:spcBef>
              <a:buSzPct val="113636"/>
              <a:buFont typeface="Arial"/>
              <a:buChar char="•"/>
              <a:tabLst>
                <a:tab pos="354965" algn="l"/>
                <a:tab pos="355600" algn="l"/>
              </a:tabLst>
            </a:pPr>
            <a:r>
              <a:rPr sz="2200" spc="-10" dirty="0">
                <a:latin typeface="Carlito"/>
                <a:cs typeface="Carlito"/>
              </a:rPr>
              <a:t>Check </a:t>
            </a:r>
            <a:r>
              <a:rPr sz="2200" spc="-5" dirty="0">
                <a:latin typeface="Carlito"/>
                <a:cs typeface="Carlito"/>
              </a:rPr>
              <a:t>and approve running </a:t>
            </a:r>
            <a:r>
              <a:rPr sz="2200" spc="-10" dirty="0">
                <a:latin typeface="Carlito"/>
                <a:cs typeface="Carlito"/>
              </a:rPr>
              <a:t>bills </a:t>
            </a:r>
            <a:r>
              <a:rPr sz="2200" spc="-5" dirty="0">
                <a:latin typeface="Carlito"/>
                <a:cs typeface="Carlito"/>
              </a:rPr>
              <a:t>in </a:t>
            </a:r>
            <a:r>
              <a:rPr sz="2200" dirty="0">
                <a:latin typeface="Carlito"/>
                <a:cs typeface="Carlito"/>
              </a:rPr>
              <a:t>time, </a:t>
            </a:r>
            <a:r>
              <a:rPr sz="2200" spc="-5" dirty="0">
                <a:latin typeface="Carlito"/>
                <a:cs typeface="Carlito"/>
              </a:rPr>
              <a:t>as </a:t>
            </a:r>
            <a:r>
              <a:rPr sz="2200" spc="-10" dirty="0">
                <a:latin typeface="Carlito"/>
                <a:cs typeface="Carlito"/>
              </a:rPr>
              <a:t>per</a:t>
            </a:r>
            <a:r>
              <a:rPr sz="2200" spc="60" dirty="0">
                <a:latin typeface="Carlito"/>
                <a:cs typeface="Carlito"/>
              </a:rPr>
              <a:t> </a:t>
            </a:r>
            <a:r>
              <a:rPr sz="2200" spc="-5" dirty="0">
                <a:latin typeface="Carlito"/>
                <a:cs typeface="Carlito"/>
              </a:rPr>
              <a:t>specification</a:t>
            </a:r>
            <a:endParaRPr sz="2200">
              <a:latin typeface="Carlito"/>
              <a:cs typeface="Carlito"/>
            </a:endParaRPr>
          </a:p>
          <a:p>
            <a:pPr marL="355600" marR="271145" indent="-342900">
              <a:lnSpc>
                <a:spcPct val="105000"/>
              </a:lnSpc>
              <a:spcBef>
                <a:spcPts val="360"/>
              </a:spcBef>
              <a:buSzPct val="113636"/>
              <a:buFont typeface="Arial"/>
              <a:buChar char="•"/>
              <a:tabLst>
                <a:tab pos="354965" algn="l"/>
                <a:tab pos="355600" algn="l"/>
              </a:tabLst>
            </a:pPr>
            <a:r>
              <a:rPr sz="2200" spc="-5" dirty="0">
                <a:latin typeface="Carlito"/>
                <a:cs typeface="Carlito"/>
              </a:rPr>
              <a:t>Not expect </a:t>
            </a:r>
            <a:r>
              <a:rPr sz="2200" dirty="0">
                <a:latin typeface="Carlito"/>
                <a:cs typeface="Carlito"/>
              </a:rPr>
              <a:t>or </a:t>
            </a:r>
            <a:r>
              <a:rPr sz="2200" spc="-5" dirty="0">
                <a:latin typeface="Carlito"/>
                <a:cs typeface="Carlito"/>
              </a:rPr>
              <a:t>accept (directly or indirectly) extra favour of significant  value, for works performed as </a:t>
            </a:r>
            <a:r>
              <a:rPr sz="2200" spc="-10" dirty="0">
                <a:latin typeface="Carlito"/>
                <a:cs typeface="Carlito"/>
              </a:rPr>
              <a:t>per </a:t>
            </a:r>
            <a:r>
              <a:rPr sz="2200" spc="-5" dirty="0">
                <a:latin typeface="Carlito"/>
                <a:cs typeface="Carlito"/>
              </a:rPr>
              <a:t>an</a:t>
            </a:r>
            <a:r>
              <a:rPr sz="2200" spc="15" dirty="0">
                <a:latin typeface="Carlito"/>
                <a:cs typeface="Carlito"/>
              </a:rPr>
              <a:t> </a:t>
            </a:r>
            <a:r>
              <a:rPr sz="2200" dirty="0">
                <a:latin typeface="Carlito"/>
                <a:cs typeface="Carlito"/>
              </a:rPr>
              <a:t>agreement</a:t>
            </a:r>
            <a:endParaRPr sz="2200">
              <a:latin typeface="Carlito"/>
              <a:cs typeface="Carlito"/>
            </a:endParaRPr>
          </a:p>
          <a:p>
            <a:pPr marL="355600" marR="5080" indent="-342900">
              <a:lnSpc>
                <a:spcPct val="105000"/>
              </a:lnSpc>
              <a:spcBef>
                <a:spcPts val="365"/>
              </a:spcBef>
              <a:buSzPct val="113636"/>
              <a:buFont typeface="Arial"/>
              <a:buChar char="•"/>
              <a:tabLst>
                <a:tab pos="354965" algn="l"/>
                <a:tab pos="355600" algn="l"/>
              </a:tabLst>
            </a:pPr>
            <a:r>
              <a:rPr sz="2200" spc="-10" dirty="0">
                <a:latin typeface="Carlito"/>
                <a:cs typeface="Carlito"/>
              </a:rPr>
              <a:t>Supervise </a:t>
            </a:r>
            <a:r>
              <a:rPr sz="2200" dirty="0">
                <a:latin typeface="Carlito"/>
                <a:cs typeface="Carlito"/>
              </a:rPr>
              <a:t>work </a:t>
            </a:r>
            <a:r>
              <a:rPr sz="2200" spc="-5" dirty="0">
                <a:latin typeface="Carlito"/>
                <a:cs typeface="Carlito"/>
              </a:rPr>
              <a:t>and prevent use of </a:t>
            </a:r>
            <a:r>
              <a:rPr sz="2200" dirty="0">
                <a:latin typeface="Carlito"/>
                <a:cs typeface="Carlito"/>
              </a:rPr>
              <a:t>sub-standard </a:t>
            </a:r>
            <a:r>
              <a:rPr sz="2200" spc="-5" dirty="0">
                <a:latin typeface="Carlito"/>
                <a:cs typeface="Carlito"/>
              </a:rPr>
              <a:t>methods and materials  </a:t>
            </a:r>
            <a:r>
              <a:rPr sz="2200" spc="-10" dirty="0">
                <a:latin typeface="Carlito"/>
                <a:cs typeface="Carlito"/>
              </a:rPr>
              <a:t>being used</a:t>
            </a:r>
            <a:endParaRPr sz="2200">
              <a:latin typeface="Carlito"/>
              <a:cs typeface="Carlito"/>
            </a:endParaRPr>
          </a:p>
          <a:p>
            <a:pPr marL="355600" indent="-342900">
              <a:lnSpc>
                <a:spcPct val="100000"/>
              </a:lnSpc>
              <a:spcBef>
                <a:spcPts val="490"/>
              </a:spcBef>
              <a:buSzPct val="113636"/>
              <a:buFont typeface="Arial"/>
              <a:buChar char="•"/>
              <a:tabLst>
                <a:tab pos="354965" algn="l"/>
                <a:tab pos="355600" algn="l"/>
              </a:tabLst>
            </a:pPr>
            <a:r>
              <a:rPr sz="2200" spc="-5" dirty="0">
                <a:latin typeface="Carlito"/>
                <a:cs typeface="Carlito"/>
              </a:rPr>
              <a:t>Participate in co-decision making by providing options when</a:t>
            </a:r>
            <a:r>
              <a:rPr sz="2200" spc="90" dirty="0">
                <a:latin typeface="Carlito"/>
                <a:cs typeface="Carlito"/>
              </a:rPr>
              <a:t> </a:t>
            </a:r>
            <a:r>
              <a:rPr sz="2200" spc="-5" dirty="0">
                <a:latin typeface="Carlito"/>
                <a:cs typeface="Carlito"/>
              </a:rPr>
              <a:t>necessary</a:t>
            </a:r>
            <a:endParaRPr sz="2200">
              <a:latin typeface="Carlito"/>
              <a:cs typeface="Carlito"/>
            </a:endParaRPr>
          </a:p>
          <a:p>
            <a:pPr marL="355600" indent="-342900">
              <a:lnSpc>
                <a:spcPct val="100000"/>
              </a:lnSpc>
              <a:spcBef>
                <a:spcPts val="495"/>
              </a:spcBef>
              <a:buSzPct val="113636"/>
              <a:buFont typeface="Arial"/>
              <a:buChar char="•"/>
              <a:tabLst>
                <a:tab pos="354965" algn="l"/>
                <a:tab pos="355600" algn="l"/>
              </a:tabLst>
            </a:pPr>
            <a:r>
              <a:rPr sz="2200" spc="-5" dirty="0">
                <a:latin typeface="Carlito"/>
                <a:cs typeface="Carlito"/>
              </a:rPr>
              <a:t>Assist </a:t>
            </a:r>
            <a:r>
              <a:rPr sz="2200" spc="-10" dirty="0">
                <a:latin typeface="Carlito"/>
                <a:cs typeface="Carlito"/>
              </a:rPr>
              <a:t>the </a:t>
            </a:r>
            <a:r>
              <a:rPr sz="2200" spc="-5" dirty="0">
                <a:latin typeface="Carlito"/>
                <a:cs typeface="Carlito"/>
              </a:rPr>
              <a:t>contractor when variations </a:t>
            </a:r>
            <a:r>
              <a:rPr sz="2200" dirty="0">
                <a:latin typeface="Carlito"/>
                <a:cs typeface="Carlito"/>
              </a:rPr>
              <a:t>are </a:t>
            </a:r>
            <a:r>
              <a:rPr sz="2200" spc="-5" dirty="0">
                <a:latin typeface="Carlito"/>
                <a:cs typeface="Carlito"/>
              </a:rPr>
              <a:t>technically</a:t>
            </a:r>
            <a:r>
              <a:rPr sz="2200" spc="45" dirty="0">
                <a:latin typeface="Carlito"/>
                <a:cs typeface="Carlito"/>
              </a:rPr>
              <a:t> </a:t>
            </a:r>
            <a:r>
              <a:rPr sz="2200" spc="-10" dirty="0">
                <a:latin typeface="Carlito"/>
                <a:cs typeface="Carlito"/>
              </a:rPr>
              <a:t>needed</a:t>
            </a:r>
            <a:endParaRPr sz="2200">
              <a:latin typeface="Carlito"/>
              <a:cs typeface="Carlito"/>
            </a:endParaRPr>
          </a:p>
          <a:p>
            <a:pPr marL="355600" indent="-342900">
              <a:lnSpc>
                <a:spcPct val="100000"/>
              </a:lnSpc>
              <a:spcBef>
                <a:spcPts val="480"/>
              </a:spcBef>
              <a:buSzPct val="113636"/>
              <a:buFont typeface="Arial"/>
              <a:buChar char="•"/>
              <a:tabLst>
                <a:tab pos="354965" algn="l"/>
                <a:tab pos="355600" algn="l"/>
              </a:tabLst>
            </a:pPr>
            <a:r>
              <a:rPr sz="2200" spc="-5" dirty="0">
                <a:latin typeface="Carlito"/>
                <a:cs typeface="Carlito"/>
              </a:rPr>
              <a:t>Warn potential risks of</a:t>
            </a:r>
            <a:r>
              <a:rPr sz="2200" spc="10" dirty="0">
                <a:latin typeface="Carlito"/>
                <a:cs typeface="Carlito"/>
              </a:rPr>
              <a:t> </a:t>
            </a:r>
            <a:r>
              <a:rPr sz="2200" spc="-5" dirty="0">
                <a:latin typeface="Carlito"/>
                <a:cs typeface="Carlito"/>
              </a:rPr>
              <a:t>decisions/actions</a:t>
            </a:r>
            <a:endParaRPr sz="2200">
              <a:latin typeface="Carlito"/>
              <a:cs typeface="Carlito"/>
            </a:endParaRPr>
          </a:p>
          <a:p>
            <a:pPr marL="355600" indent="-342900">
              <a:lnSpc>
                <a:spcPct val="100000"/>
              </a:lnSpc>
              <a:spcBef>
                <a:spcPts val="490"/>
              </a:spcBef>
              <a:buSzPct val="113636"/>
              <a:buFont typeface="Arial"/>
              <a:buChar char="•"/>
              <a:tabLst>
                <a:tab pos="354965" algn="l"/>
                <a:tab pos="355600" algn="l"/>
              </a:tabLst>
            </a:pPr>
            <a:r>
              <a:rPr sz="2200" spc="-5" dirty="0">
                <a:latin typeface="Carlito"/>
                <a:cs typeface="Carlito"/>
              </a:rPr>
              <a:t>Going beyond ToR, when professionally</a:t>
            </a:r>
            <a:r>
              <a:rPr sz="2200" spc="20" dirty="0">
                <a:latin typeface="Carlito"/>
                <a:cs typeface="Carlito"/>
              </a:rPr>
              <a:t> </a:t>
            </a:r>
            <a:r>
              <a:rPr sz="2200" spc="-5" dirty="0">
                <a:latin typeface="Carlito"/>
                <a:cs typeface="Carlito"/>
              </a:rPr>
              <a:t>required</a:t>
            </a:r>
            <a:endParaRPr sz="2200">
              <a:latin typeface="Carlito"/>
              <a:cs typeface="Carlito"/>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45592" y="742454"/>
            <a:ext cx="8514715" cy="1283335"/>
          </a:xfrm>
          <a:custGeom>
            <a:avLst/>
            <a:gdLst/>
            <a:ahLst/>
            <a:cxnLst/>
            <a:rect l="l" t="t" r="r" b="b"/>
            <a:pathLst>
              <a:path w="8514715" h="1283335">
                <a:moveTo>
                  <a:pt x="8514588" y="0"/>
                </a:moveTo>
                <a:lnTo>
                  <a:pt x="0" y="0"/>
                </a:lnTo>
                <a:lnTo>
                  <a:pt x="0" y="641591"/>
                </a:lnTo>
                <a:lnTo>
                  <a:pt x="0" y="1283195"/>
                </a:lnTo>
                <a:lnTo>
                  <a:pt x="8514588" y="1283195"/>
                </a:lnTo>
                <a:lnTo>
                  <a:pt x="8514588" y="641591"/>
                </a:lnTo>
                <a:lnTo>
                  <a:pt x="8514588" y="0"/>
                </a:lnTo>
                <a:close/>
              </a:path>
            </a:pathLst>
          </a:custGeom>
          <a:solidFill>
            <a:srgbClr val="9AB5E3"/>
          </a:solidFill>
        </p:spPr>
        <p:txBody>
          <a:bodyPr wrap="square" lIns="0" tIns="0" rIns="0" bIns="0" rtlCol="0"/>
          <a:lstStyle/>
          <a:p>
            <a:endParaRPr/>
          </a:p>
        </p:txBody>
      </p:sp>
      <p:sp>
        <p:nvSpPr>
          <p:cNvPr id="3" name="object 3"/>
          <p:cNvSpPr txBox="1">
            <a:spLocks noGrp="1"/>
          </p:cNvSpPr>
          <p:nvPr>
            <p:ph type="title"/>
          </p:nvPr>
        </p:nvSpPr>
        <p:spPr>
          <a:xfrm>
            <a:off x="551180" y="672744"/>
            <a:ext cx="7898765" cy="1308735"/>
          </a:xfrm>
          <a:prstGeom prst="rect">
            <a:avLst/>
          </a:prstGeom>
        </p:spPr>
        <p:txBody>
          <a:bodyPr vert="horz" wrap="square" lIns="0" tIns="44450" rIns="0" bIns="0" rtlCol="0">
            <a:spAutoFit/>
          </a:bodyPr>
          <a:lstStyle/>
          <a:p>
            <a:pPr marL="12700">
              <a:lnSpc>
                <a:spcPct val="100000"/>
              </a:lnSpc>
              <a:spcBef>
                <a:spcPts val="350"/>
              </a:spcBef>
            </a:pPr>
            <a:r>
              <a:rPr sz="4000" spc="-5" dirty="0"/>
              <a:t>2.4 </a:t>
            </a:r>
            <a:r>
              <a:rPr sz="4000" dirty="0"/>
              <a:t>Moral </a:t>
            </a:r>
            <a:r>
              <a:rPr sz="4000" spc="-10" dirty="0"/>
              <a:t>dilemma </a:t>
            </a:r>
            <a:r>
              <a:rPr sz="4000" spc="-5" dirty="0"/>
              <a:t>on ethical</a:t>
            </a:r>
            <a:r>
              <a:rPr sz="4000" spc="5" dirty="0"/>
              <a:t> </a:t>
            </a:r>
            <a:r>
              <a:rPr sz="4000" spc="-10" dirty="0"/>
              <a:t>decision</a:t>
            </a:r>
            <a:endParaRPr sz="4000"/>
          </a:p>
          <a:p>
            <a:pPr marL="3269615">
              <a:lnSpc>
                <a:spcPct val="100000"/>
              </a:lnSpc>
              <a:spcBef>
                <a:spcPts val="254"/>
              </a:spcBef>
            </a:pPr>
            <a:r>
              <a:rPr sz="4000" spc="-5" dirty="0"/>
              <a:t>making</a:t>
            </a:r>
            <a:endParaRPr sz="4000"/>
          </a:p>
        </p:txBody>
      </p:sp>
      <p:sp>
        <p:nvSpPr>
          <p:cNvPr id="4" name="object 4"/>
          <p:cNvSpPr txBox="1"/>
          <p:nvPr/>
        </p:nvSpPr>
        <p:spPr>
          <a:xfrm>
            <a:off x="307340" y="2091055"/>
            <a:ext cx="8700770" cy="4053033"/>
          </a:xfrm>
          <a:prstGeom prst="rect">
            <a:avLst/>
          </a:prstGeom>
        </p:spPr>
        <p:txBody>
          <a:bodyPr vert="horz" wrap="square" lIns="0" tIns="10795" rIns="0" bIns="0" rtlCol="0">
            <a:spAutoFit/>
          </a:bodyPr>
          <a:lstStyle/>
          <a:p>
            <a:pPr marL="355600" marR="75565" indent="-342900">
              <a:lnSpc>
                <a:spcPts val="4020"/>
              </a:lnSpc>
              <a:spcBef>
                <a:spcPts val="85"/>
              </a:spcBef>
              <a:buSzPct val="78125"/>
              <a:buFont typeface="Arial"/>
              <a:buChar char="•"/>
              <a:tabLst>
                <a:tab pos="354965" algn="l"/>
                <a:tab pos="355600" algn="l"/>
              </a:tabLst>
            </a:pPr>
            <a:r>
              <a:rPr sz="3200" spc="-5" dirty="0">
                <a:latin typeface="Carlito"/>
                <a:cs typeface="Carlito"/>
              </a:rPr>
              <a:t>Ethical decision, </a:t>
            </a:r>
            <a:r>
              <a:rPr sz="3200" dirty="0">
                <a:latin typeface="Carlito"/>
                <a:cs typeface="Carlito"/>
              </a:rPr>
              <a:t>which is legal and </a:t>
            </a:r>
            <a:r>
              <a:rPr sz="3200" spc="-5" dirty="0">
                <a:latin typeface="Carlito"/>
                <a:cs typeface="Carlito"/>
              </a:rPr>
              <a:t>follows </a:t>
            </a:r>
            <a:r>
              <a:rPr sz="3200" dirty="0">
                <a:latin typeface="Carlito"/>
                <a:cs typeface="Carlito"/>
              </a:rPr>
              <a:t>all the  </a:t>
            </a:r>
            <a:r>
              <a:rPr sz="3200" spc="-5" dirty="0">
                <a:latin typeface="Carlito"/>
                <a:cs typeface="Carlito"/>
              </a:rPr>
              <a:t>prevailing rules, regulations, </a:t>
            </a:r>
            <a:r>
              <a:rPr sz="3200" dirty="0">
                <a:latin typeface="Carlito"/>
                <a:cs typeface="Carlito"/>
              </a:rPr>
              <a:t>and standards, and is  </a:t>
            </a:r>
            <a:r>
              <a:rPr sz="3200" spc="-5" dirty="0">
                <a:latin typeface="Carlito"/>
                <a:cs typeface="Carlito"/>
              </a:rPr>
              <a:t>beneficial </a:t>
            </a:r>
            <a:r>
              <a:rPr sz="3200" dirty="0">
                <a:latin typeface="Carlito"/>
                <a:cs typeface="Carlito"/>
              </a:rPr>
              <a:t>to </a:t>
            </a:r>
            <a:r>
              <a:rPr sz="3200" spc="-5" dirty="0">
                <a:latin typeface="Carlito"/>
                <a:cs typeface="Carlito"/>
              </a:rPr>
              <a:t>the </a:t>
            </a:r>
            <a:r>
              <a:rPr sz="3200" dirty="0">
                <a:latin typeface="Carlito"/>
                <a:cs typeface="Carlito"/>
              </a:rPr>
              <a:t>client, may </a:t>
            </a:r>
            <a:r>
              <a:rPr sz="3200" spc="-5" dirty="0">
                <a:latin typeface="Carlito"/>
                <a:cs typeface="Carlito"/>
              </a:rPr>
              <a:t>result </a:t>
            </a:r>
            <a:r>
              <a:rPr sz="3200" dirty="0">
                <a:latin typeface="Carlito"/>
                <a:cs typeface="Carlito"/>
              </a:rPr>
              <a:t>in</a:t>
            </a:r>
            <a:r>
              <a:rPr sz="3200" spc="-30" dirty="0">
                <a:latin typeface="Carlito"/>
                <a:cs typeface="Carlito"/>
              </a:rPr>
              <a:t> </a:t>
            </a:r>
            <a:r>
              <a:rPr sz="3200" dirty="0">
                <a:latin typeface="Carlito"/>
                <a:cs typeface="Carlito"/>
              </a:rPr>
              <a:t>(a)</a:t>
            </a:r>
          </a:p>
          <a:p>
            <a:pPr marL="355600" marR="5080">
              <a:lnSpc>
                <a:spcPts val="4020"/>
              </a:lnSpc>
              <a:spcBef>
                <a:spcPts val="5"/>
              </a:spcBef>
            </a:pPr>
            <a:r>
              <a:rPr sz="3200" spc="-5" dirty="0">
                <a:latin typeface="Carlito"/>
                <a:cs typeface="Carlito"/>
              </a:rPr>
              <a:t>environmental damage beyond the limit </a:t>
            </a:r>
            <a:r>
              <a:rPr sz="3200" dirty="0">
                <a:latin typeface="Carlito"/>
                <a:cs typeface="Carlito"/>
              </a:rPr>
              <a:t>what the  engineer considers to </a:t>
            </a:r>
            <a:r>
              <a:rPr sz="3200" spc="-5" dirty="0">
                <a:latin typeface="Carlito"/>
                <a:cs typeface="Carlito"/>
              </a:rPr>
              <a:t>be </a:t>
            </a:r>
            <a:r>
              <a:rPr sz="3200" dirty="0">
                <a:latin typeface="Carlito"/>
                <a:cs typeface="Carlito"/>
              </a:rPr>
              <a:t>moral, </a:t>
            </a:r>
            <a:r>
              <a:rPr sz="3200" spc="-5" dirty="0">
                <a:latin typeface="Carlito"/>
                <a:cs typeface="Carlito"/>
              </a:rPr>
              <a:t>(b) </a:t>
            </a:r>
            <a:r>
              <a:rPr sz="3200" dirty="0">
                <a:latin typeface="Carlito"/>
                <a:cs typeface="Carlito"/>
              </a:rPr>
              <a:t>reduced</a:t>
            </a:r>
            <a:r>
              <a:rPr sz="3200" spc="-75" dirty="0">
                <a:latin typeface="Carlito"/>
                <a:cs typeface="Carlito"/>
              </a:rPr>
              <a:t> </a:t>
            </a:r>
            <a:r>
              <a:rPr sz="3200" spc="-5" dirty="0">
                <a:latin typeface="Carlito"/>
                <a:cs typeface="Carlito"/>
              </a:rPr>
              <a:t>public</a:t>
            </a:r>
            <a:endParaRPr sz="3200" dirty="0">
              <a:latin typeface="Carlito"/>
              <a:cs typeface="Carlito"/>
            </a:endParaRPr>
          </a:p>
          <a:p>
            <a:pPr marL="355600">
              <a:lnSpc>
                <a:spcPct val="100000"/>
              </a:lnSpc>
              <a:spcBef>
                <a:spcPts val="20"/>
              </a:spcBef>
            </a:pPr>
            <a:r>
              <a:rPr sz="3200" spc="-5" dirty="0">
                <a:latin typeface="Carlito"/>
                <a:cs typeface="Carlito"/>
              </a:rPr>
              <a:t>safety, (c) </a:t>
            </a:r>
            <a:r>
              <a:rPr sz="3200" dirty="0">
                <a:latin typeface="Carlito"/>
                <a:cs typeface="Carlito"/>
              </a:rPr>
              <a:t>loss to </a:t>
            </a:r>
            <a:r>
              <a:rPr sz="3200" spc="-5" dirty="0">
                <a:latin typeface="Carlito"/>
                <a:cs typeface="Carlito"/>
              </a:rPr>
              <a:t>helpless, voiceless,</a:t>
            </a:r>
            <a:r>
              <a:rPr sz="3200" spc="5" dirty="0">
                <a:latin typeface="Carlito"/>
                <a:cs typeface="Carlito"/>
              </a:rPr>
              <a:t> </a:t>
            </a:r>
            <a:r>
              <a:rPr sz="3200" spc="-5" dirty="0">
                <a:latin typeface="Carlito"/>
                <a:cs typeface="Carlito"/>
              </a:rPr>
              <a:t>marginalized</a:t>
            </a:r>
            <a:endParaRPr lang="en-US" sz="3200" spc="-5" dirty="0">
              <a:latin typeface="Carlito"/>
              <a:cs typeface="Carlito"/>
            </a:endParaRPr>
          </a:p>
          <a:p>
            <a:pPr marL="355600">
              <a:lnSpc>
                <a:spcPct val="100000"/>
              </a:lnSpc>
              <a:spcBef>
                <a:spcPts val="20"/>
              </a:spcBef>
            </a:pPr>
            <a:r>
              <a:rPr lang="en-US" sz="3200" spc="-5" dirty="0"/>
              <a:t>stakeholders. Such </a:t>
            </a:r>
            <a:r>
              <a:rPr lang="en-US" sz="3200" dirty="0"/>
              <a:t>a </a:t>
            </a:r>
            <a:r>
              <a:rPr lang="en-US" sz="3200" spc="-5" dirty="0"/>
              <a:t>situation </a:t>
            </a:r>
            <a:r>
              <a:rPr lang="en-US" sz="3200" dirty="0"/>
              <a:t>creates a </a:t>
            </a:r>
            <a:r>
              <a:rPr lang="en-US" sz="3200" spc="-5" dirty="0"/>
              <a:t>moral  dilemma </a:t>
            </a:r>
            <a:r>
              <a:rPr lang="en-US" sz="3200" dirty="0"/>
              <a:t>to an</a:t>
            </a:r>
            <a:r>
              <a:rPr lang="en-US" sz="3200" spc="-20" dirty="0"/>
              <a:t> </a:t>
            </a:r>
            <a:r>
              <a:rPr lang="en-US" sz="3200" dirty="0"/>
              <a:t>engineer.</a:t>
            </a:r>
            <a:endParaRPr sz="3200" dirty="0">
              <a:latin typeface="Carlito"/>
              <a:cs typeface="Carlito"/>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457200" y="1868753"/>
            <a:ext cx="8231505" cy="668020"/>
          </a:xfrm>
          <a:custGeom>
            <a:avLst/>
            <a:gdLst/>
            <a:ahLst/>
            <a:cxnLst/>
            <a:rect l="l" t="t" r="r" b="b"/>
            <a:pathLst>
              <a:path w="8231505" h="668019">
                <a:moveTo>
                  <a:pt x="8231124" y="0"/>
                </a:moveTo>
                <a:lnTo>
                  <a:pt x="2391410" y="0"/>
                </a:lnTo>
                <a:lnTo>
                  <a:pt x="0" y="0"/>
                </a:lnTo>
                <a:lnTo>
                  <a:pt x="0" y="667816"/>
                </a:lnTo>
                <a:lnTo>
                  <a:pt x="2391410" y="667816"/>
                </a:lnTo>
                <a:lnTo>
                  <a:pt x="8231124" y="667816"/>
                </a:lnTo>
                <a:lnTo>
                  <a:pt x="8231124" y="0"/>
                </a:lnTo>
                <a:close/>
              </a:path>
            </a:pathLst>
          </a:custGeom>
          <a:solidFill>
            <a:srgbClr val="9AB5E3"/>
          </a:solidFill>
        </p:spPr>
        <p:txBody>
          <a:bodyPr wrap="square" lIns="0" tIns="0" rIns="0" bIns="0" rtlCol="0"/>
          <a:lstStyle/>
          <a:p>
            <a:endParaRPr/>
          </a:p>
        </p:txBody>
      </p:sp>
      <p:graphicFrame>
        <p:nvGraphicFramePr>
          <p:cNvPr id="4" name="object 4"/>
          <p:cNvGraphicFramePr>
            <a:graphicFrameLocks noGrp="1"/>
          </p:cNvGraphicFramePr>
          <p:nvPr/>
        </p:nvGraphicFramePr>
        <p:xfrm>
          <a:off x="1807210" y="1868754"/>
          <a:ext cx="5535928" cy="667816"/>
        </p:xfrm>
        <a:graphic>
          <a:graphicData uri="http://schemas.openxmlformats.org/drawingml/2006/table">
            <a:tbl>
              <a:tblPr firstRow="1" bandRow="1">
                <a:tableStyleId>{2D5ABB26-0587-4C30-8999-92F81FD0307C}</a:tableStyleId>
              </a:tblPr>
              <a:tblGrid>
                <a:gridCol w="890269">
                  <a:extLst>
                    <a:ext uri="{9D8B030D-6E8A-4147-A177-3AD203B41FA5}">
                      <a16:colId xmlns:a16="http://schemas.microsoft.com/office/drawing/2014/main" val="20000"/>
                    </a:ext>
                  </a:extLst>
                </a:gridCol>
                <a:gridCol w="4645659">
                  <a:extLst>
                    <a:ext uri="{9D8B030D-6E8A-4147-A177-3AD203B41FA5}">
                      <a16:colId xmlns:a16="http://schemas.microsoft.com/office/drawing/2014/main" val="20001"/>
                    </a:ext>
                  </a:extLst>
                </a:gridCol>
              </a:tblGrid>
              <a:tr h="667816">
                <a:tc>
                  <a:txBody>
                    <a:bodyPr/>
                    <a:lstStyle/>
                    <a:p>
                      <a:pPr marL="127000">
                        <a:lnSpc>
                          <a:spcPct val="100000"/>
                        </a:lnSpc>
                        <a:spcBef>
                          <a:spcPts val="735"/>
                        </a:spcBef>
                      </a:pPr>
                      <a:r>
                        <a:rPr sz="3200" b="1" spc="-5" dirty="0">
                          <a:latin typeface="Carlito"/>
                          <a:cs typeface="Carlito"/>
                        </a:rPr>
                        <a:t>2.5</a:t>
                      </a:r>
                      <a:endParaRPr sz="3200">
                        <a:latin typeface="Carlito"/>
                        <a:cs typeface="Carlito"/>
                      </a:endParaRPr>
                    </a:p>
                  </a:txBody>
                  <a:tcPr marL="0" marR="0" marT="93345" marB="0">
                    <a:solidFill>
                      <a:srgbClr val="9AB5E3"/>
                    </a:solidFill>
                  </a:tcPr>
                </a:tc>
                <a:tc>
                  <a:txBody>
                    <a:bodyPr/>
                    <a:lstStyle/>
                    <a:p>
                      <a:pPr marL="242570">
                        <a:lnSpc>
                          <a:spcPct val="100000"/>
                        </a:lnSpc>
                        <a:spcBef>
                          <a:spcPts val="735"/>
                        </a:spcBef>
                      </a:pPr>
                      <a:r>
                        <a:rPr sz="3200" b="1" dirty="0">
                          <a:latin typeface="Carlito"/>
                          <a:cs typeface="Carlito"/>
                        </a:rPr>
                        <a:t>Negligence </a:t>
                      </a:r>
                      <a:r>
                        <a:rPr sz="3200" b="1" spc="-5" dirty="0">
                          <a:latin typeface="Carlito"/>
                          <a:cs typeface="Carlito"/>
                        </a:rPr>
                        <a:t>and</a:t>
                      </a:r>
                      <a:r>
                        <a:rPr sz="3200" b="1" spc="-30" dirty="0">
                          <a:latin typeface="Carlito"/>
                          <a:cs typeface="Carlito"/>
                        </a:rPr>
                        <a:t> </a:t>
                      </a:r>
                      <a:r>
                        <a:rPr sz="3200" b="1" spc="-5" dirty="0">
                          <a:latin typeface="Carlito"/>
                          <a:cs typeface="Carlito"/>
                        </a:rPr>
                        <a:t>Liabilities</a:t>
                      </a:r>
                      <a:endParaRPr sz="3200">
                        <a:latin typeface="Carlito"/>
                        <a:cs typeface="Carlito"/>
                      </a:endParaRPr>
                    </a:p>
                  </a:txBody>
                  <a:tcPr marL="0" marR="0" marT="93345" marB="0">
                    <a:solidFill>
                      <a:srgbClr val="9AB5E3"/>
                    </a:solidFill>
                  </a:tcPr>
                </a:tc>
                <a:extLst>
                  <a:ext uri="{0D108BD9-81ED-4DB2-BD59-A6C34878D82A}">
                    <a16:rowId xmlns:a16="http://schemas.microsoft.com/office/drawing/2014/main" val="10000"/>
                  </a:ext>
                </a:extLst>
              </a:tr>
            </a:tbl>
          </a:graphicData>
        </a:graphic>
      </p:graphicFrame>
      <p:sp>
        <p:nvSpPr>
          <p:cNvPr id="5" name="object 5"/>
          <p:cNvSpPr txBox="1"/>
          <p:nvPr/>
        </p:nvSpPr>
        <p:spPr>
          <a:xfrm>
            <a:off x="307340" y="2522220"/>
            <a:ext cx="8404860" cy="2659380"/>
          </a:xfrm>
          <a:prstGeom prst="rect">
            <a:avLst/>
          </a:prstGeom>
        </p:spPr>
        <p:txBody>
          <a:bodyPr vert="horz" wrap="square" lIns="0" tIns="12065" rIns="0" bIns="0" rtlCol="0">
            <a:spAutoFit/>
          </a:bodyPr>
          <a:lstStyle/>
          <a:p>
            <a:pPr marL="12700" marR="5080" algn="just">
              <a:lnSpc>
                <a:spcPct val="100000"/>
              </a:lnSpc>
              <a:spcBef>
                <a:spcPts val="95"/>
              </a:spcBef>
            </a:pPr>
            <a:r>
              <a:rPr sz="2800" spc="-5" dirty="0">
                <a:latin typeface="Carlito"/>
                <a:cs typeface="Carlito"/>
              </a:rPr>
              <a:t>Negligence in duty (dereliction of duty) results </a:t>
            </a:r>
            <a:r>
              <a:rPr sz="2800" spc="-10" dirty="0">
                <a:latin typeface="Carlito"/>
                <a:cs typeface="Carlito"/>
              </a:rPr>
              <a:t>in </a:t>
            </a:r>
            <a:r>
              <a:rPr sz="2800" spc="-5" dirty="0">
                <a:latin typeface="Carlito"/>
                <a:cs typeface="Carlito"/>
              </a:rPr>
              <a:t>liabilities  to stakeholder whose </a:t>
            </a:r>
            <a:r>
              <a:rPr sz="2800" spc="-10" dirty="0">
                <a:latin typeface="Carlito"/>
                <a:cs typeface="Carlito"/>
              </a:rPr>
              <a:t>life, health </a:t>
            </a:r>
            <a:r>
              <a:rPr sz="2800" spc="-5" dirty="0">
                <a:latin typeface="Carlito"/>
                <a:cs typeface="Carlito"/>
              </a:rPr>
              <a:t>or property is damaged.  Conditions for establishment of professional</a:t>
            </a:r>
            <a:r>
              <a:rPr sz="2800" spc="25" dirty="0">
                <a:latin typeface="Carlito"/>
                <a:cs typeface="Carlito"/>
              </a:rPr>
              <a:t> </a:t>
            </a:r>
            <a:r>
              <a:rPr sz="2800" spc="-10" dirty="0">
                <a:latin typeface="Carlito"/>
                <a:cs typeface="Carlito"/>
              </a:rPr>
              <a:t>negligence:</a:t>
            </a:r>
            <a:endParaRPr sz="2800">
              <a:latin typeface="Carlito"/>
              <a:cs typeface="Carlito"/>
            </a:endParaRPr>
          </a:p>
          <a:p>
            <a:pPr marL="355600" marR="255904" indent="-342900">
              <a:lnSpc>
                <a:spcPct val="105000"/>
              </a:lnSpc>
              <a:spcBef>
                <a:spcPts val="75"/>
              </a:spcBef>
              <a:buClr>
                <a:srgbClr val="000000"/>
              </a:buClr>
              <a:buSzPct val="89285"/>
              <a:buFont typeface="Arial"/>
              <a:buChar char="•"/>
              <a:tabLst>
                <a:tab pos="354965" algn="l"/>
                <a:tab pos="355600" algn="l"/>
              </a:tabLst>
            </a:pPr>
            <a:r>
              <a:rPr sz="2800" b="1" spc="-5" dirty="0">
                <a:solidFill>
                  <a:srgbClr val="FF0000"/>
                </a:solidFill>
                <a:latin typeface="Carlito"/>
                <a:cs typeface="Carlito"/>
              </a:rPr>
              <a:t>Duty</a:t>
            </a:r>
            <a:r>
              <a:rPr sz="2800" spc="-5" dirty="0">
                <a:latin typeface="Carlito"/>
                <a:cs typeface="Carlito"/>
              </a:rPr>
              <a:t>: Unless </a:t>
            </a:r>
            <a:r>
              <a:rPr sz="2800" dirty="0">
                <a:latin typeface="Carlito"/>
                <a:cs typeface="Carlito"/>
              </a:rPr>
              <a:t>there </a:t>
            </a:r>
            <a:r>
              <a:rPr sz="2800" spc="-5" dirty="0">
                <a:latin typeface="Carlito"/>
                <a:cs typeface="Carlito"/>
              </a:rPr>
              <a:t>is a contractual duty </a:t>
            </a:r>
            <a:r>
              <a:rPr sz="2800" dirty="0">
                <a:latin typeface="Carlito"/>
                <a:cs typeface="Carlito"/>
              </a:rPr>
              <a:t>to </a:t>
            </a:r>
            <a:r>
              <a:rPr sz="2800" spc="-10" dirty="0">
                <a:latin typeface="Carlito"/>
                <a:cs typeface="Carlito"/>
              </a:rPr>
              <a:t>perform </a:t>
            </a:r>
            <a:r>
              <a:rPr sz="2800" spc="-5" dirty="0">
                <a:latin typeface="Carlito"/>
                <a:cs typeface="Carlito"/>
              </a:rPr>
              <a:t>a  work there is no negligence in the performance </a:t>
            </a:r>
            <a:r>
              <a:rPr sz="2800" dirty="0">
                <a:latin typeface="Carlito"/>
                <a:cs typeface="Carlito"/>
              </a:rPr>
              <a:t>of </a:t>
            </a:r>
            <a:r>
              <a:rPr sz="2800" spc="-5" dirty="0">
                <a:latin typeface="Carlito"/>
                <a:cs typeface="Carlito"/>
              </a:rPr>
              <a:t>the  work.</a:t>
            </a:r>
            <a:endParaRPr sz="2800">
              <a:latin typeface="Carlito"/>
              <a:cs typeface="Carli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6816" y="418845"/>
            <a:ext cx="7833995" cy="696595"/>
          </a:xfrm>
          <a:prstGeom prst="rect">
            <a:avLst/>
          </a:prstGeom>
        </p:spPr>
        <p:txBody>
          <a:bodyPr vert="horz" wrap="square" lIns="0" tIns="13335" rIns="0" bIns="0" rtlCol="0">
            <a:spAutoFit/>
          </a:bodyPr>
          <a:lstStyle/>
          <a:p>
            <a:pPr marL="12700">
              <a:lnSpc>
                <a:spcPct val="100000"/>
              </a:lnSpc>
              <a:spcBef>
                <a:spcPts val="105"/>
              </a:spcBef>
            </a:pPr>
            <a:r>
              <a:rPr sz="4400" dirty="0"/>
              <a:t>1.1 </a:t>
            </a:r>
            <a:r>
              <a:rPr sz="4400" spc="-5" dirty="0"/>
              <a:t>History of Engineering</a:t>
            </a:r>
            <a:r>
              <a:rPr sz="4400" spc="-10" dirty="0"/>
              <a:t> </a:t>
            </a:r>
            <a:r>
              <a:rPr sz="4400" spc="-5" dirty="0"/>
              <a:t>Practice</a:t>
            </a:r>
            <a:endParaRPr sz="4400"/>
          </a:p>
        </p:txBody>
      </p:sp>
      <p:sp>
        <p:nvSpPr>
          <p:cNvPr id="3" name="object 3"/>
          <p:cNvSpPr txBox="1"/>
          <p:nvPr/>
        </p:nvSpPr>
        <p:spPr>
          <a:xfrm>
            <a:off x="252475" y="1257046"/>
            <a:ext cx="8368665" cy="4791075"/>
          </a:xfrm>
          <a:prstGeom prst="rect">
            <a:avLst/>
          </a:prstGeom>
        </p:spPr>
        <p:txBody>
          <a:bodyPr vert="horz" wrap="square" lIns="0" tIns="10160" rIns="0" bIns="0" rtlCol="0">
            <a:spAutoFit/>
          </a:bodyPr>
          <a:lstStyle/>
          <a:p>
            <a:pPr marL="364490" marR="236854" indent="-342900">
              <a:lnSpc>
                <a:spcPts val="3020"/>
              </a:lnSpc>
              <a:spcBef>
                <a:spcPts val="80"/>
              </a:spcBef>
              <a:buSzPct val="133333"/>
              <a:buFont typeface="Arial"/>
              <a:buChar char="•"/>
              <a:tabLst>
                <a:tab pos="364490" algn="l"/>
                <a:tab pos="365125" algn="l"/>
              </a:tabLst>
            </a:pPr>
            <a:r>
              <a:rPr sz="2400" spc="-5" dirty="0">
                <a:latin typeface="Carlito"/>
                <a:cs typeface="Carlito"/>
              </a:rPr>
              <a:t>Telephone, </a:t>
            </a:r>
            <a:r>
              <a:rPr sz="2400" dirty="0">
                <a:latin typeface="Carlito"/>
                <a:cs typeface="Carlito"/>
              </a:rPr>
              <a:t>light </a:t>
            </a:r>
            <a:r>
              <a:rPr sz="2400" spc="-5" dirty="0">
                <a:latin typeface="Carlito"/>
                <a:cs typeface="Carlito"/>
              </a:rPr>
              <a:t>bulb, gasoline engine, </a:t>
            </a:r>
            <a:r>
              <a:rPr sz="2400" dirty="0">
                <a:latin typeface="Carlito"/>
                <a:cs typeface="Carlito"/>
              </a:rPr>
              <a:t>automobile (1875-1900  AD)</a:t>
            </a:r>
          </a:p>
          <a:p>
            <a:pPr marL="12700">
              <a:lnSpc>
                <a:spcPct val="100000"/>
              </a:lnSpc>
              <a:spcBef>
                <a:spcPts val="20"/>
              </a:spcBef>
            </a:pPr>
            <a:r>
              <a:rPr sz="3200" spc="-130" dirty="0">
                <a:latin typeface="Arial"/>
                <a:cs typeface="Arial"/>
              </a:rPr>
              <a:t>Short </a:t>
            </a:r>
            <a:r>
              <a:rPr sz="3200" spc="-100" dirty="0">
                <a:latin typeface="Arial"/>
                <a:cs typeface="Arial"/>
              </a:rPr>
              <a:t>History </a:t>
            </a:r>
            <a:r>
              <a:rPr sz="3200" spc="-5" dirty="0">
                <a:latin typeface="Arial"/>
                <a:cs typeface="Arial"/>
              </a:rPr>
              <a:t>of </a:t>
            </a:r>
            <a:r>
              <a:rPr sz="3200" spc="-160" dirty="0">
                <a:latin typeface="Arial"/>
                <a:cs typeface="Arial"/>
              </a:rPr>
              <a:t>Engineering </a:t>
            </a:r>
            <a:r>
              <a:rPr sz="3200" spc="-145" dirty="0">
                <a:latin typeface="Arial"/>
                <a:cs typeface="Arial"/>
              </a:rPr>
              <a:t>Practice</a:t>
            </a:r>
            <a:r>
              <a:rPr sz="3200" spc="-455" dirty="0">
                <a:latin typeface="Arial"/>
                <a:cs typeface="Arial"/>
              </a:rPr>
              <a:t> </a:t>
            </a:r>
            <a:r>
              <a:rPr sz="3200" spc="-165" dirty="0">
                <a:latin typeface="Arial"/>
                <a:cs typeface="Arial"/>
              </a:rPr>
              <a:t>(continued…)</a:t>
            </a:r>
            <a:endParaRPr sz="3200" dirty="0">
              <a:latin typeface="Arial"/>
              <a:cs typeface="Arial"/>
            </a:endParaRPr>
          </a:p>
          <a:p>
            <a:pPr marL="364490" marR="109220" indent="-342900">
              <a:lnSpc>
                <a:spcPct val="105000"/>
              </a:lnSpc>
              <a:spcBef>
                <a:spcPts val="944"/>
              </a:spcBef>
              <a:buSzPct val="133333"/>
              <a:buFont typeface="Arial"/>
              <a:buChar char="•"/>
              <a:tabLst>
                <a:tab pos="364490" algn="l"/>
                <a:tab pos="365125" algn="l"/>
              </a:tabLst>
            </a:pPr>
            <a:r>
              <a:rPr sz="2400" spc="-5" dirty="0">
                <a:latin typeface="Carlito"/>
                <a:cs typeface="Carlito"/>
              </a:rPr>
              <a:t>Aeroplane, diesel engine, commercial flight, </a:t>
            </a:r>
            <a:r>
              <a:rPr sz="2400" dirty="0">
                <a:latin typeface="Carlito"/>
                <a:cs typeface="Carlito"/>
              </a:rPr>
              <a:t>mass </a:t>
            </a:r>
            <a:r>
              <a:rPr sz="2400" spc="-5" dirty="0">
                <a:latin typeface="Carlito"/>
                <a:cs typeface="Carlito"/>
              </a:rPr>
              <a:t>production of  </a:t>
            </a:r>
            <a:r>
              <a:rPr sz="2400" dirty="0">
                <a:latin typeface="Carlito"/>
                <a:cs typeface="Carlito"/>
              </a:rPr>
              <a:t>automobile </a:t>
            </a:r>
            <a:r>
              <a:rPr sz="2400" spc="-10" dirty="0">
                <a:latin typeface="Carlito"/>
                <a:cs typeface="Carlito"/>
              </a:rPr>
              <a:t>(1900 </a:t>
            </a:r>
            <a:r>
              <a:rPr sz="2400" spc="-140" dirty="0">
                <a:latin typeface="Arial"/>
                <a:cs typeface="Arial"/>
              </a:rPr>
              <a:t>– </a:t>
            </a:r>
            <a:r>
              <a:rPr sz="2400" spc="-5" dirty="0">
                <a:latin typeface="Carlito"/>
                <a:cs typeface="Carlito"/>
              </a:rPr>
              <a:t>1925</a:t>
            </a:r>
            <a:r>
              <a:rPr sz="2400" spc="25" dirty="0">
                <a:latin typeface="Carlito"/>
                <a:cs typeface="Carlito"/>
              </a:rPr>
              <a:t> </a:t>
            </a:r>
            <a:r>
              <a:rPr sz="2400" dirty="0">
                <a:latin typeface="Carlito"/>
                <a:cs typeface="Carlito"/>
              </a:rPr>
              <a:t>AD)</a:t>
            </a:r>
          </a:p>
          <a:p>
            <a:pPr marL="364490" indent="-343535">
              <a:lnSpc>
                <a:spcPct val="100000"/>
              </a:lnSpc>
              <a:spcBef>
                <a:spcPts val="1515"/>
              </a:spcBef>
              <a:buSzPct val="133333"/>
              <a:buFont typeface="Arial"/>
              <a:buChar char="•"/>
              <a:tabLst>
                <a:tab pos="364490" algn="l"/>
                <a:tab pos="365125" algn="l"/>
              </a:tabLst>
            </a:pPr>
            <a:r>
              <a:rPr sz="2400" spc="-10" dirty="0">
                <a:latin typeface="Carlito"/>
                <a:cs typeface="Carlito"/>
              </a:rPr>
              <a:t>TV, </a:t>
            </a:r>
            <a:r>
              <a:rPr sz="2400" dirty="0">
                <a:latin typeface="Carlito"/>
                <a:cs typeface="Carlito"/>
              </a:rPr>
              <a:t>atom bomb, transistor </a:t>
            </a:r>
            <a:r>
              <a:rPr sz="2400" spc="-5" dirty="0">
                <a:latin typeface="Carlito"/>
                <a:cs typeface="Carlito"/>
              </a:rPr>
              <a:t>(1925-1950)</a:t>
            </a:r>
            <a:endParaRPr sz="2400" dirty="0">
              <a:latin typeface="Carlito"/>
              <a:cs typeface="Carlito"/>
            </a:endParaRPr>
          </a:p>
          <a:p>
            <a:pPr marL="364490" marR="19050" indent="-342900">
              <a:lnSpc>
                <a:spcPct val="105400"/>
              </a:lnSpc>
              <a:spcBef>
                <a:spcPts val="1310"/>
              </a:spcBef>
              <a:buSzPct val="133333"/>
              <a:buFont typeface="Arial"/>
              <a:buChar char="•"/>
              <a:tabLst>
                <a:tab pos="364490" algn="l"/>
                <a:tab pos="365125" algn="l"/>
              </a:tabLst>
            </a:pPr>
            <a:r>
              <a:rPr sz="2400" spc="-5" dirty="0">
                <a:latin typeface="Carlito"/>
                <a:cs typeface="Carlito"/>
              </a:rPr>
              <a:t>Computer, artificial satellite, </a:t>
            </a:r>
            <a:r>
              <a:rPr sz="2400" dirty="0">
                <a:latin typeface="Carlito"/>
                <a:cs typeface="Carlito"/>
              </a:rPr>
              <a:t>moon landing, </a:t>
            </a:r>
            <a:r>
              <a:rPr sz="2400" spc="-5" dirty="0">
                <a:latin typeface="Carlito"/>
                <a:cs typeface="Carlito"/>
              </a:rPr>
              <a:t>electronic hand </a:t>
            </a:r>
            <a:r>
              <a:rPr sz="2400" dirty="0">
                <a:latin typeface="Carlito"/>
                <a:cs typeface="Carlito"/>
              </a:rPr>
              <a:t>held  calculator</a:t>
            </a:r>
            <a:r>
              <a:rPr sz="2400" spc="-5" dirty="0">
                <a:latin typeface="Carlito"/>
                <a:cs typeface="Carlito"/>
              </a:rPr>
              <a:t> (1950-1975)</a:t>
            </a:r>
            <a:endParaRPr sz="2400" dirty="0">
              <a:latin typeface="Carlito"/>
              <a:cs typeface="Carlito"/>
            </a:endParaRPr>
          </a:p>
          <a:p>
            <a:pPr marL="364490" indent="-343535">
              <a:lnSpc>
                <a:spcPct val="100000"/>
              </a:lnSpc>
              <a:spcBef>
                <a:spcPts val="1490"/>
              </a:spcBef>
              <a:buSzPct val="133333"/>
              <a:buFont typeface="Arial"/>
              <a:buChar char="•"/>
              <a:tabLst>
                <a:tab pos="364490" algn="l"/>
                <a:tab pos="365125" algn="l"/>
              </a:tabLst>
            </a:pPr>
            <a:r>
              <a:rPr sz="2400" spc="-5" dirty="0">
                <a:latin typeface="Carlito"/>
                <a:cs typeface="Carlito"/>
              </a:rPr>
              <a:t>Supersonic plane, reusable </a:t>
            </a:r>
            <a:r>
              <a:rPr sz="2400" dirty="0">
                <a:latin typeface="Carlito"/>
                <a:cs typeface="Carlito"/>
              </a:rPr>
              <a:t>rocket, </a:t>
            </a:r>
            <a:r>
              <a:rPr sz="2400" spc="-5" dirty="0">
                <a:latin typeface="Carlito"/>
                <a:cs typeface="Carlito"/>
              </a:rPr>
              <a:t>artificial heart</a:t>
            </a:r>
            <a:r>
              <a:rPr sz="2400" spc="10" dirty="0">
                <a:latin typeface="Carlito"/>
                <a:cs typeface="Carlito"/>
              </a:rPr>
              <a:t> </a:t>
            </a:r>
            <a:r>
              <a:rPr sz="2400" dirty="0">
                <a:latin typeface="Carlito"/>
                <a:cs typeface="Carlito"/>
              </a:rPr>
              <a:t>(1975-1990)</a:t>
            </a:r>
          </a:p>
          <a:p>
            <a:pPr marL="364490" indent="-343535">
              <a:lnSpc>
                <a:spcPct val="100000"/>
              </a:lnSpc>
              <a:spcBef>
                <a:spcPts val="1465"/>
              </a:spcBef>
              <a:buSzPct val="133333"/>
              <a:buFont typeface="Arial"/>
              <a:buChar char="•"/>
              <a:tabLst>
                <a:tab pos="364490" algn="l"/>
                <a:tab pos="365125" algn="l"/>
              </a:tabLst>
            </a:pPr>
            <a:r>
              <a:rPr sz="2400" dirty="0">
                <a:latin typeface="Carlito"/>
                <a:cs typeface="Carlito"/>
              </a:rPr>
              <a:t>Robot, </a:t>
            </a:r>
            <a:r>
              <a:rPr sz="2400" spc="-5" dirty="0">
                <a:latin typeface="Carlito"/>
                <a:cs typeface="Carlito"/>
              </a:rPr>
              <a:t>under-sea </a:t>
            </a:r>
            <a:r>
              <a:rPr sz="2400" dirty="0">
                <a:latin typeface="Carlito"/>
                <a:cs typeface="Carlito"/>
              </a:rPr>
              <a:t>train, </a:t>
            </a:r>
            <a:r>
              <a:rPr sz="2400" spc="-5" dirty="0">
                <a:latin typeface="Carlito"/>
                <a:cs typeface="Carlito"/>
              </a:rPr>
              <a:t>internet, email, GPS</a:t>
            </a:r>
            <a:r>
              <a:rPr sz="2400" spc="-15" dirty="0">
                <a:latin typeface="Carlito"/>
                <a:cs typeface="Carlito"/>
              </a:rPr>
              <a:t> </a:t>
            </a:r>
            <a:r>
              <a:rPr sz="2400" spc="-5" dirty="0">
                <a:latin typeface="Carlito"/>
                <a:cs typeface="Carlito"/>
              </a:rPr>
              <a:t>(1990-2000)</a:t>
            </a:r>
            <a:endParaRPr sz="2400" dirty="0">
              <a:latin typeface="Carlito"/>
              <a:cs typeface="Carlito"/>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07340" y="689508"/>
            <a:ext cx="8647430" cy="3653154"/>
          </a:xfrm>
          <a:prstGeom prst="rect">
            <a:avLst/>
          </a:prstGeom>
        </p:spPr>
        <p:txBody>
          <a:bodyPr vert="horz" wrap="square" lIns="0" tIns="13335" rIns="0" bIns="0" rtlCol="0">
            <a:spAutoFit/>
          </a:bodyPr>
          <a:lstStyle/>
          <a:p>
            <a:pPr marL="355600" marR="733425" indent="-342900">
              <a:lnSpc>
                <a:spcPct val="105200"/>
              </a:lnSpc>
              <a:spcBef>
                <a:spcPts val="105"/>
              </a:spcBef>
              <a:buClr>
                <a:srgbClr val="000000"/>
              </a:buClr>
              <a:buSzPct val="89285"/>
              <a:buFont typeface="Arial"/>
              <a:buChar char="•"/>
              <a:tabLst>
                <a:tab pos="354965" algn="l"/>
                <a:tab pos="355600" algn="l"/>
              </a:tabLst>
            </a:pPr>
            <a:r>
              <a:rPr sz="2800" b="1" spc="-5" dirty="0">
                <a:solidFill>
                  <a:srgbClr val="FF0000"/>
                </a:solidFill>
                <a:latin typeface="Carlito"/>
                <a:cs typeface="Carlito"/>
              </a:rPr>
              <a:t>Breach</a:t>
            </a:r>
            <a:r>
              <a:rPr sz="2800" spc="-5" dirty="0">
                <a:latin typeface="Carlito"/>
                <a:cs typeface="Carlito"/>
              </a:rPr>
              <a:t>: Unless </a:t>
            </a:r>
            <a:r>
              <a:rPr sz="2800" dirty="0">
                <a:latin typeface="Carlito"/>
                <a:cs typeface="Carlito"/>
              </a:rPr>
              <a:t>there </a:t>
            </a:r>
            <a:r>
              <a:rPr sz="2800" spc="-5" dirty="0">
                <a:latin typeface="Carlito"/>
                <a:cs typeface="Carlito"/>
              </a:rPr>
              <a:t>is a breach of the terms and  conditions </a:t>
            </a:r>
            <a:r>
              <a:rPr sz="2800" dirty="0">
                <a:latin typeface="Carlito"/>
                <a:cs typeface="Carlito"/>
              </a:rPr>
              <a:t>of </a:t>
            </a:r>
            <a:r>
              <a:rPr sz="2800" spc="-5" dirty="0">
                <a:latin typeface="Carlito"/>
                <a:cs typeface="Carlito"/>
              </a:rPr>
              <a:t>an agreement, </a:t>
            </a:r>
            <a:r>
              <a:rPr sz="2800" spc="-10" dirty="0">
                <a:latin typeface="Carlito"/>
                <a:cs typeface="Carlito"/>
              </a:rPr>
              <a:t>professional negligence  </a:t>
            </a:r>
            <a:r>
              <a:rPr sz="2800" spc="-5" dirty="0">
                <a:latin typeface="Carlito"/>
                <a:cs typeface="Carlito"/>
              </a:rPr>
              <a:t>cannot be</a:t>
            </a:r>
            <a:r>
              <a:rPr sz="2800" dirty="0">
                <a:latin typeface="Carlito"/>
                <a:cs typeface="Carlito"/>
              </a:rPr>
              <a:t> </a:t>
            </a:r>
            <a:r>
              <a:rPr sz="2800" spc="-10" dirty="0">
                <a:latin typeface="Carlito"/>
                <a:cs typeface="Carlito"/>
              </a:rPr>
              <a:t>proved.</a:t>
            </a:r>
            <a:endParaRPr sz="2800">
              <a:latin typeface="Carlito"/>
              <a:cs typeface="Carlito"/>
            </a:endParaRPr>
          </a:p>
          <a:p>
            <a:pPr marL="355600" marR="132715" indent="-342900">
              <a:lnSpc>
                <a:spcPct val="105400"/>
              </a:lnSpc>
              <a:spcBef>
                <a:spcPts val="135"/>
              </a:spcBef>
              <a:buClr>
                <a:srgbClr val="000000"/>
              </a:buClr>
              <a:buSzPct val="89285"/>
              <a:buFont typeface="Arial"/>
              <a:buChar char="•"/>
              <a:tabLst>
                <a:tab pos="354965" algn="l"/>
                <a:tab pos="355600" algn="l"/>
              </a:tabLst>
            </a:pPr>
            <a:r>
              <a:rPr sz="2800" b="1" spc="-5" dirty="0">
                <a:solidFill>
                  <a:srgbClr val="FF0000"/>
                </a:solidFill>
                <a:latin typeface="Carlito"/>
                <a:cs typeface="Carlito"/>
              </a:rPr>
              <a:t>Damages</a:t>
            </a:r>
            <a:r>
              <a:rPr sz="2800" spc="-5" dirty="0">
                <a:latin typeface="Carlito"/>
                <a:cs typeface="Carlito"/>
              </a:rPr>
              <a:t>: Unless </a:t>
            </a:r>
            <a:r>
              <a:rPr sz="2800" dirty="0">
                <a:latin typeface="Carlito"/>
                <a:cs typeface="Carlito"/>
              </a:rPr>
              <a:t>there </a:t>
            </a:r>
            <a:r>
              <a:rPr sz="2800" spc="-5" dirty="0">
                <a:latin typeface="Carlito"/>
                <a:cs typeface="Carlito"/>
              </a:rPr>
              <a:t>is a specific damage to the  claimant, professional </a:t>
            </a:r>
            <a:r>
              <a:rPr sz="2800" spc="-10" dirty="0">
                <a:latin typeface="Carlito"/>
                <a:cs typeface="Carlito"/>
              </a:rPr>
              <a:t>negligence </a:t>
            </a:r>
            <a:r>
              <a:rPr sz="2800" spc="-5" dirty="0">
                <a:latin typeface="Carlito"/>
                <a:cs typeface="Carlito"/>
              </a:rPr>
              <a:t>cannot be</a:t>
            </a:r>
            <a:r>
              <a:rPr sz="2800" spc="65" dirty="0">
                <a:latin typeface="Carlito"/>
                <a:cs typeface="Carlito"/>
              </a:rPr>
              <a:t> </a:t>
            </a:r>
            <a:r>
              <a:rPr sz="2800" spc="-5" dirty="0">
                <a:latin typeface="Carlito"/>
                <a:cs typeface="Carlito"/>
              </a:rPr>
              <a:t>established.</a:t>
            </a:r>
            <a:endParaRPr sz="2800">
              <a:latin typeface="Carlito"/>
              <a:cs typeface="Carlito"/>
            </a:endParaRPr>
          </a:p>
          <a:p>
            <a:pPr marL="355600" marR="5080" indent="-342900">
              <a:lnSpc>
                <a:spcPct val="105200"/>
              </a:lnSpc>
              <a:spcBef>
                <a:spcPts val="135"/>
              </a:spcBef>
              <a:buClr>
                <a:srgbClr val="000000"/>
              </a:buClr>
              <a:buSzPct val="89285"/>
              <a:buFont typeface="Arial"/>
              <a:buChar char="•"/>
              <a:tabLst>
                <a:tab pos="354965" algn="l"/>
                <a:tab pos="355600" algn="l"/>
              </a:tabLst>
            </a:pPr>
            <a:r>
              <a:rPr sz="2800" b="1" spc="-5" dirty="0">
                <a:solidFill>
                  <a:srgbClr val="FF0000"/>
                </a:solidFill>
                <a:latin typeface="Carlito"/>
                <a:cs typeface="Carlito"/>
              </a:rPr>
              <a:t>Proximate cause</a:t>
            </a:r>
            <a:r>
              <a:rPr sz="2800" spc="-5" dirty="0">
                <a:latin typeface="Carlito"/>
                <a:cs typeface="Carlito"/>
              </a:rPr>
              <a:t>: There should be </a:t>
            </a:r>
            <a:r>
              <a:rPr sz="2800" spc="-10" dirty="0">
                <a:latin typeface="Carlito"/>
                <a:cs typeface="Carlito"/>
              </a:rPr>
              <a:t>direct </a:t>
            </a:r>
            <a:r>
              <a:rPr sz="2800" spc="-5" dirty="0">
                <a:latin typeface="Carlito"/>
                <a:cs typeface="Carlito"/>
              </a:rPr>
              <a:t>(one-to-one)  relation between the </a:t>
            </a:r>
            <a:r>
              <a:rPr sz="2800" spc="-10" dirty="0">
                <a:latin typeface="Carlito"/>
                <a:cs typeface="Carlito"/>
              </a:rPr>
              <a:t>specific </a:t>
            </a:r>
            <a:r>
              <a:rPr sz="2800" spc="-5" dirty="0">
                <a:latin typeface="Carlito"/>
                <a:cs typeface="Carlito"/>
              </a:rPr>
              <a:t>action of a </a:t>
            </a:r>
            <a:r>
              <a:rPr sz="2800" spc="-10" dirty="0">
                <a:latin typeface="Carlito"/>
                <a:cs typeface="Carlito"/>
              </a:rPr>
              <a:t>professional </a:t>
            </a:r>
            <a:r>
              <a:rPr sz="2800" spc="-5" dirty="0">
                <a:latin typeface="Carlito"/>
                <a:cs typeface="Carlito"/>
              </a:rPr>
              <a:t>and  the damage resulted by the action to the</a:t>
            </a:r>
            <a:r>
              <a:rPr sz="2800" spc="5" dirty="0">
                <a:latin typeface="Carlito"/>
                <a:cs typeface="Carlito"/>
              </a:rPr>
              <a:t> </a:t>
            </a:r>
            <a:r>
              <a:rPr sz="2800" spc="-5" dirty="0">
                <a:latin typeface="Carlito"/>
                <a:cs typeface="Carlito"/>
              </a:rPr>
              <a:t>claimant.</a:t>
            </a:r>
            <a:endParaRPr sz="2800">
              <a:latin typeface="Carlito"/>
              <a:cs typeface="Carlito"/>
            </a:endParaRPr>
          </a:p>
        </p:txBody>
      </p:sp>
      <p:sp>
        <p:nvSpPr>
          <p:cNvPr id="3" name="object 3"/>
          <p:cNvSpPr txBox="1"/>
          <p:nvPr/>
        </p:nvSpPr>
        <p:spPr>
          <a:xfrm>
            <a:off x="496823" y="4386960"/>
            <a:ext cx="8231505" cy="896619"/>
          </a:xfrm>
          <a:prstGeom prst="rect">
            <a:avLst/>
          </a:prstGeom>
          <a:solidFill>
            <a:srgbClr val="9AB5E3"/>
          </a:solidFill>
        </p:spPr>
        <p:txBody>
          <a:bodyPr vert="horz" wrap="square" lIns="0" tIns="0" rIns="0" bIns="0" rtlCol="0">
            <a:spAutoFit/>
          </a:bodyPr>
          <a:lstStyle/>
          <a:p>
            <a:pPr marL="953769">
              <a:lnSpc>
                <a:spcPts val="3225"/>
              </a:lnSpc>
            </a:pPr>
            <a:r>
              <a:rPr sz="2800" spc="-5" dirty="0">
                <a:latin typeface="Carlito"/>
                <a:cs typeface="Carlito"/>
              </a:rPr>
              <a:t>2.5 Liabilities of engineers in project</a:t>
            </a:r>
            <a:r>
              <a:rPr sz="2800" spc="30" dirty="0">
                <a:latin typeface="Carlito"/>
                <a:cs typeface="Carlito"/>
              </a:rPr>
              <a:t> </a:t>
            </a:r>
            <a:r>
              <a:rPr sz="2800" spc="-10" dirty="0">
                <a:latin typeface="Carlito"/>
                <a:cs typeface="Carlito"/>
              </a:rPr>
              <a:t>design,</a:t>
            </a:r>
            <a:endParaRPr sz="2800">
              <a:latin typeface="Carlito"/>
              <a:cs typeface="Carlito"/>
            </a:endParaRPr>
          </a:p>
          <a:p>
            <a:pPr marL="1694814">
              <a:lnSpc>
                <a:spcPct val="100000"/>
              </a:lnSpc>
              <a:spcBef>
                <a:spcPts val="180"/>
              </a:spcBef>
            </a:pPr>
            <a:r>
              <a:rPr sz="2800" spc="-5" dirty="0">
                <a:latin typeface="Carlito"/>
                <a:cs typeface="Carlito"/>
              </a:rPr>
              <a:t>construction and</a:t>
            </a:r>
            <a:r>
              <a:rPr sz="2800" spc="-10" dirty="0">
                <a:latin typeface="Carlito"/>
                <a:cs typeface="Carlito"/>
              </a:rPr>
              <a:t> </a:t>
            </a:r>
            <a:r>
              <a:rPr sz="2800" spc="-5" dirty="0">
                <a:latin typeface="Carlito"/>
                <a:cs typeface="Carlito"/>
              </a:rPr>
              <a:t>implementation</a:t>
            </a:r>
            <a:endParaRPr sz="2800">
              <a:latin typeface="Carlito"/>
              <a:cs typeface="Carlito"/>
            </a:endParaRPr>
          </a:p>
        </p:txBody>
      </p:sp>
      <p:sp>
        <p:nvSpPr>
          <p:cNvPr id="4" name="object 4"/>
          <p:cNvSpPr txBox="1"/>
          <p:nvPr/>
        </p:nvSpPr>
        <p:spPr>
          <a:xfrm>
            <a:off x="221995" y="5273751"/>
            <a:ext cx="3733800" cy="452120"/>
          </a:xfrm>
          <a:prstGeom prst="rect">
            <a:avLst/>
          </a:prstGeom>
        </p:spPr>
        <p:txBody>
          <a:bodyPr vert="horz" wrap="square" lIns="0" tIns="12065" rIns="0" bIns="0" rtlCol="0">
            <a:spAutoFit/>
          </a:bodyPr>
          <a:lstStyle/>
          <a:p>
            <a:pPr marL="12700">
              <a:lnSpc>
                <a:spcPct val="100000"/>
              </a:lnSpc>
              <a:spcBef>
                <a:spcPts val="95"/>
              </a:spcBef>
            </a:pPr>
            <a:r>
              <a:rPr sz="2800" b="1" spc="-10" dirty="0">
                <a:latin typeface="Carlito"/>
                <a:cs typeface="Carlito"/>
              </a:rPr>
              <a:t>Three </a:t>
            </a:r>
            <a:r>
              <a:rPr sz="2800" b="1" spc="-5" dirty="0">
                <a:latin typeface="Carlito"/>
                <a:cs typeface="Carlito"/>
              </a:rPr>
              <a:t>sources of liability:</a:t>
            </a:r>
            <a:endParaRPr sz="2800">
              <a:latin typeface="Carlito"/>
              <a:cs typeface="Carlito"/>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1140" y="690590"/>
            <a:ext cx="8632190" cy="1715135"/>
          </a:xfrm>
          <a:prstGeom prst="rect">
            <a:avLst/>
          </a:prstGeom>
        </p:spPr>
        <p:txBody>
          <a:bodyPr vert="horz" wrap="square" lIns="0" tIns="19050" rIns="0" bIns="0" rtlCol="0">
            <a:spAutoFit/>
          </a:bodyPr>
          <a:lstStyle/>
          <a:p>
            <a:pPr marL="469900" marR="5080" indent="-457200">
              <a:lnSpc>
                <a:spcPct val="104900"/>
              </a:lnSpc>
              <a:spcBef>
                <a:spcPts val="150"/>
              </a:spcBef>
              <a:tabLst>
                <a:tab pos="469265" algn="l"/>
              </a:tabLst>
            </a:pPr>
            <a:r>
              <a:rPr sz="2500" b="1" spc="-5" dirty="0">
                <a:latin typeface="Carlito"/>
                <a:cs typeface="Carlito"/>
              </a:rPr>
              <a:t>a)	Liabilities </a:t>
            </a:r>
            <a:r>
              <a:rPr sz="2500" b="1" dirty="0">
                <a:latin typeface="Carlito"/>
                <a:cs typeface="Carlito"/>
              </a:rPr>
              <a:t>due </a:t>
            </a:r>
            <a:r>
              <a:rPr sz="2500" b="1" spc="-5" dirty="0">
                <a:latin typeface="Carlito"/>
                <a:cs typeface="Carlito"/>
              </a:rPr>
              <a:t>to contract</a:t>
            </a:r>
            <a:r>
              <a:rPr sz="2500" spc="-5" dirty="0"/>
              <a:t>: </a:t>
            </a:r>
            <a:r>
              <a:rPr sz="2000" spc="-5" dirty="0"/>
              <a:t>liable </a:t>
            </a:r>
            <a:r>
              <a:rPr sz="2000" dirty="0"/>
              <a:t>to </a:t>
            </a:r>
            <a:r>
              <a:rPr sz="2000" spc="-10" dirty="0"/>
              <a:t>fulfill </a:t>
            </a:r>
            <a:r>
              <a:rPr sz="2000" spc="-5" dirty="0"/>
              <a:t>all terms of contract; </a:t>
            </a:r>
            <a:r>
              <a:rPr sz="2000" dirty="0"/>
              <a:t>if </a:t>
            </a:r>
            <a:r>
              <a:rPr sz="2000" spc="-5" dirty="0"/>
              <a:t>there </a:t>
            </a:r>
            <a:r>
              <a:rPr sz="2000" dirty="0"/>
              <a:t>is  </a:t>
            </a:r>
            <a:r>
              <a:rPr sz="2000" spc="-5" dirty="0"/>
              <a:t>no contract, </a:t>
            </a:r>
            <a:r>
              <a:rPr sz="2000" dirty="0"/>
              <a:t>legally, there is </a:t>
            </a:r>
            <a:r>
              <a:rPr sz="2000" spc="-5" dirty="0"/>
              <a:t>no liability under </a:t>
            </a:r>
            <a:r>
              <a:rPr sz="2000" dirty="0"/>
              <a:t>this </a:t>
            </a:r>
            <a:r>
              <a:rPr sz="2000" spc="-5" dirty="0"/>
              <a:t>category. </a:t>
            </a:r>
            <a:r>
              <a:rPr sz="2000" dirty="0"/>
              <a:t>An engineer </a:t>
            </a:r>
            <a:r>
              <a:rPr sz="2000" spc="-5" dirty="0"/>
              <a:t>is  liable for loss </a:t>
            </a:r>
            <a:r>
              <a:rPr sz="2000" spc="-10" dirty="0"/>
              <a:t>of </a:t>
            </a:r>
            <a:r>
              <a:rPr sz="2000" spc="-5" dirty="0"/>
              <a:t>damage due to breach of contract clauses. Contract </a:t>
            </a:r>
            <a:r>
              <a:rPr sz="2000" dirty="0"/>
              <a:t>law  </a:t>
            </a:r>
            <a:r>
              <a:rPr sz="2000" spc="-5" dirty="0"/>
              <a:t>imposes liability on </a:t>
            </a:r>
            <a:r>
              <a:rPr sz="2000" dirty="0"/>
              <a:t>a </a:t>
            </a:r>
            <a:r>
              <a:rPr sz="2000" spc="-5" dirty="0"/>
              <a:t>party for promises that </a:t>
            </a:r>
            <a:r>
              <a:rPr sz="2000" dirty="0"/>
              <a:t>the </a:t>
            </a:r>
            <a:r>
              <a:rPr sz="2000" spc="-5" dirty="0"/>
              <a:t>first has </a:t>
            </a:r>
            <a:r>
              <a:rPr sz="2000" dirty="0"/>
              <a:t>made to </a:t>
            </a:r>
            <a:r>
              <a:rPr sz="2000" spc="-5" dirty="0"/>
              <a:t>another  party; </a:t>
            </a:r>
            <a:r>
              <a:rPr sz="2000" dirty="0"/>
              <a:t>liabil</a:t>
            </a:r>
            <a:r>
              <a:rPr sz="2000" dirty="0">
                <a:latin typeface="Arial"/>
                <a:cs typeface="Arial"/>
              </a:rPr>
              <a:t>ity </a:t>
            </a:r>
            <a:r>
              <a:rPr sz="2000" spc="-45" dirty="0">
                <a:latin typeface="Arial"/>
                <a:cs typeface="Arial"/>
              </a:rPr>
              <a:t>related </a:t>
            </a:r>
            <a:r>
              <a:rPr sz="2000" spc="30" dirty="0">
                <a:latin typeface="Arial"/>
                <a:cs typeface="Arial"/>
              </a:rPr>
              <a:t>to </a:t>
            </a:r>
            <a:r>
              <a:rPr sz="2000" spc="-120" dirty="0">
                <a:latin typeface="Arial"/>
                <a:cs typeface="Arial"/>
              </a:rPr>
              <a:t>loss </a:t>
            </a:r>
            <a:r>
              <a:rPr sz="2000" spc="-5" dirty="0">
                <a:latin typeface="Arial"/>
                <a:cs typeface="Arial"/>
              </a:rPr>
              <a:t>of</a:t>
            </a:r>
            <a:r>
              <a:rPr sz="2000" spc="-375" dirty="0">
                <a:latin typeface="Arial"/>
                <a:cs typeface="Arial"/>
              </a:rPr>
              <a:t> </a:t>
            </a:r>
            <a:r>
              <a:rPr sz="2000" spc="-155" dirty="0">
                <a:latin typeface="Arial"/>
                <a:cs typeface="Arial"/>
              </a:rPr>
              <a:t>a </a:t>
            </a:r>
            <a:r>
              <a:rPr sz="2000" spc="-95" dirty="0">
                <a:latin typeface="Arial"/>
                <a:cs typeface="Arial"/>
              </a:rPr>
              <a:t>single </a:t>
            </a:r>
            <a:r>
              <a:rPr sz="2000" spc="-85" dirty="0">
                <a:latin typeface="Arial"/>
                <a:cs typeface="Arial"/>
              </a:rPr>
              <a:t>person’s </a:t>
            </a:r>
            <a:r>
              <a:rPr sz="2000" spc="-10" dirty="0">
                <a:latin typeface="Arial"/>
                <a:cs typeface="Arial"/>
              </a:rPr>
              <a:t>life/property.</a:t>
            </a:r>
            <a:endParaRPr sz="2000">
              <a:latin typeface="Arial"/>
              <a:cs typeface="Arial"/>
            </a:endParaRPr>
          </a:p>
        </p:txBody>
      </p:sp>
      <p:sp>
        <p:nvSpPr>
          <p:cNvPr id="3" name="object 3"/>
          <p:cNvSpPr txBox="1"/>
          <p:nvPr/>
        </p:nvSpPr>
        <p:spPr>
          <a:xfrm>
            <a:off x="231140" y="2458995"/>
            <a:ext cx="8677275" cy="3455035"/>
          </a:xfrm>
          <a:prstGeom prst="rect">
            <a:avLst/>
          </a:prstGeom>
        </p:spPr>
        <p:txBody>
          <a:bodyPr vert="horz" wrap="square" lIns="0" tIns="5715" rIns="0" bIns="0" rtlCol="0">
            <a:spAutoFit/>
          </a:bodyPr>
          <a:lstStyle/>
          <a:p>
            <a:pPr marL="469900" marR="5080" indent="-457200">
              <a:lnSpc>
                <a:spcPct val="104700"/>
              </a:lnSpc>
              <a:spcBef>
                <a:spcPts val="45"/>
              </a:spcBef>
              <a:buSzPct val="104166"/>
              <a:buAutoNum type="alphaLcParenR" startAt="2"/>
              <a:tabLst>
                <a:tab pos="469265" algn="l"/>
                <a:tab pos="469900" algn="l"/>
              </a:tabLst>
            </a:pPr>
            <a:r>
              <a:rPr sz="2400" b="1" spc="-5" dirty="0">
                <a:latin typeface="Carlito"/>
                <a:cs typeface="Carlito"/>
              </a:rPr>
              <a:t>Liabilities </a:t>
            </a:r>
            <a:r>
              <a:rPr sz="2400" b="1" dirty="0">
                <a:latin typeface="Carlito"/>
                <a:cs typeface="Carlito"/>
              </a:rPr>
              <a:t>due to </a:t>
            </a:r>
            <a:r>
              <a:rPr sz="2400" b="1" spc="-5" dirty="0">
                <a:latin typeface="Carlito"/>
                <a:cs typeface="Carlito"/>
              </a:rPr>
              <a:t>criminal </a:t>
            </a:r>
            <a:r>
              <a:rPr sz="2400" b="1" spc="5" dirty="0">
                <a:latin typeface="Carlito"/>
                <a:cs typeface="Carlito"/>
              </a:rPr>
              <a:t>law</a:t>
            </a:r>
            <a:r>
              <a:rPr sz="2400" spc="5" dirty="0">
                <a:latin typeface="Carlito"/>
                <a:cs typeface="Carlito"/>
              </a:rPr>
              <a:t>: </a:t>
            </a:r>
            <a:r>
              <a:rPr sz="2000" spc="-5" dirty="0">
                <a:latin typeface="Carlito"/>
                <a:cs typeface="Carlito"/>
              </a:rPr>
              <a:t>liable </a:t>
            </a:r>
            <a:r>
              <a:rPr sz="2000" dirty="0">
                <a:latin typeface="Carlito"/>
                <a:cs typeface="Carlito"/>
              </a:rPr>
              <a:t>to </a:t>
            </a:r>
            <a:r>
              <a:rPr sz="2000" spc="-5" dirty="0">
                <a:latin typeface="Carlito"/>
                <a:cs typeface="Carlito"/>
              </a:rPr>
              <a:t>follow </a:t>
            </a:r>
            <a:r>
              <a:rPr sz="2000" dirty="0">
                <a:latin typeface="Carlito"/>
                <a:cs typeface="Carlito"/>
              </a:rPr>
              <a:t>all </a:t>
            </a:r>
            <a:r>
              <a:rPr sz="2000" spc="-5" dirty="0">
                <a:latin typeface="Carlito"/>
                <a:cs typeface="Carlito"/>
              </a:rPr>
              <a:t>prevailing laws of  nation, breach of </a:t>
            </a:r>
            <a:r>
              <a:rPr sz="2000" dirty="0">
                <a:latin typeface="Carlito"/>
                <a:cs typeface="Carlito"/>
              </a:rPr>
              <a:t>law </a:t>
            </a:r>
            <a:r>
              <a:rPr sz="2000" spc="-5" dirty="0">
                <a:latin typeface="Carlito"/>
                <a:cs typeface="Carlito"/>
              </a:rPr>
              <a:t>related </a:t>
            </a:r>
            <a:r>
              <a:rPr sz="2000" dirty="0">
                <a:latin typeface="Carlito"/>
                <a:cs typeface="Carlito"/>
              </a:rPr>
              <a:t>to </a:t>
            </a:r>
            <a:r>
              <a:rPr sz="2000" spc="-5" dirty="0">
                <a:latin typeface="Carlito"/>
                <a:cs typeface="Carlito"/>
              </a:rPr>
              <a:t>design, </a:t>
            </a:r>
            <a:r>
              <a:rPr sz="2000" dirty="0">
                <a:latin typeface="Carlito"/>
                <a:cs typeface="Carlito"/>
              </a:rPr>
              <a:t>construction and </a:t>
            </a:r>
            <a:r>
              <a:rPr sz="2000" spc="-5" dirty="0">
                <a:latin typeface="Carlito"/>
                <a:cs typeface="Carlito"/>
              </a:rPr>
              <a:t>implementation of  design </a:t>
            </a:r>
            <a:r>
              <a:rPr sz="2000" dirty="0">
                <a:latin typeface="Carlito"/>
                <a:cs typeface="Carlito"/>
              </a:rPr>
              <a:t>can </a:t>
            </a:r>
            <a:r>
              <a:rPr sz="2000" spc="-5" dirty="0">
                <a:latin typeface="Carlito"/>
                <a:cs typeface="Carlito"/>
              </a:rPr>
              <a:t>result </a:t>
            </a:r>
            <a:r>
              <a:rPr sz="2000" dirty="0">
                <a:latin typeface="Carlito"/>
                <a:cs typeface="Carlito"/>
              </a:rPr>
              <a:t>in criminal case, </a:t>
            </a:r>
            <a:r>
              <a:rPr sz="2000" spc="-5" dirty="0">
                <a:latin typeface="Carlito"/>
                <a:cs typeface="Carlito"/>
              </a:rPr>
              <a:t>whether </a:t>
            </a:r>
            <a:r>
              <a:rPr sz="2000" dirty="0">
                <a:latin typeface="Carlito"/>
                <a:cs typeface="Carlito"/>
              </a:rPr>
              <a:t>there is </a:t>
            </a:r>
            <a:r>
              <a:rPr sz="2000" spc="-5" dirty="0">
                <a:latin typeface="Carlito"/>
                <a:cs typeface="Carlito"/>
              </a:rPr>
              <a:t>damage or not. Criminal law  imposes liability on </a:t>
            </a:r>
            <a:r>
              <a:rPr sz="2000" dirty="0">
                <a:latin typeface="Carlito"/>
                <a:cs typeface="Carlito"/>
              </a:rPr>
              <a:t>a </a:t>
            </a:r>
            <a:r>
              <a:rPr sz="2000" spc="-5" dirty="0">
                <a:latin typeface="Carlito"/>
                <a:cs typeface="Carlito"/>
              </a:rPr>
              <a:t>party due </a:t>
            </a:r>
            <a:r>
              <a:rPr sz="2000" dirty="0">
                <a:latin typeface="Carlito"/>
                <a:cs typeface="Carlito"/>
              </a:rPr>
              <a:t>to illegal/ </a:t>
            </a:r>
            <a:r>
              <a:rPr sz="2000" spc="-5" dirty="0">
                <a:latin typeface="Carlito"/>
                <a:cs typeface="Carlito"/>
              </a:rPr>
              <a:t>criminal </a:t>
            </a:r>
            <a:r>
              <a:rPr sz="2000" dirty="0">
                <a:latin typeface="Carlito"/>
                <a:cs typeface="Carlito"/>
              </a:rPr>
              <a:t>acts; </a:t>
            </a:r>
            <a:r>
              <a:rPr sz="2000" spc="-5" dirty="0">
                <a:latin typeface="Carlito"/>
                <a:cs typeface="Carlito"/>
              </a:rPr>
              <a:t>defendant has </a:t>
            </a:r>
            <a:r>
              <a:rPr sz="2000" dirty="0">
                <a:latin typeface="Carlito"/>
                <a:cs typeface="Carlito"/>
              </a:rPr>
              <a:t>a </a:t>
            </a:r>
            <a:r>
              <a:rPr sz="2000" spc="-5" dirty="0">
                <a:latin typeface="Carlito"/>
                <a:cs typeface="Carlito"/>
              </a:rPr>
              <a:t>liability  </a:t>
            </a:r>
            <a:r>
              <a:rPr sz="2000" dirty="0">
                <a:latin typeface="Carlito"/>
                <a:cs typeface="Carlito"/>
              </a:rPr>
              <a:t>to the</a:t>
            </a:r>
            <a:r>
              <a:rPr sz="2000" spc="-20" dirty="0">
                <a:latin typeface="Carlito"/>
                <a:cs typeface="Carlito"/>
              </a:rPr>
              <a:t> </a:t>
            </a:r>
            <a:r>
              <a:rPr sz="2000" spc="-5" dirty="0">
                <a:latin typeface="Carlito"/>
                <a:cs typeface="Carlito"/>
              </a:rPr>
              <a:t>government/state.</a:t>
            </a:r>
            <a:endParaRPr sz="2000">
              <a:latin typeface="Carlito"/>
              <a:cs typeface="Carlito"/>
            </a:endParaRPr>
          </a:p>
          <a:p>
            <a:pPr marL="469900" marR="141605" indent="-457200">
              <a:lnSpc>
                <a:spcPct val="104800"/>
              </a:lnSpc>
              <a:spcBef>
                <a:spcPts val="605"/>
              </a:spcBef>
              <a:buSzPct val="104166"/>
              <a:buAutoNum type="alphaLcParenR" startAt="2"/>
              <a:tabLst>
                <a:tab pos="469265" algn="l"/>
                <a:tab pos="469900" algn="l"/>
              </a:tabLst>
            </a:pPr>
            <a:r>
              <a:rPr sz="2400" b="1" spc="-5" dirty="0">
                <a:latin typeface="Carlito"/>
                <a:cs typeface="Carlito"/>
              </a:rPr>
              <a:t>Liabilities </a:t>
            </a:r>
            <a:r>
              <a:rPr sz="2400" b="1" dirty="0">
                <a:latin typeface="Carlito"/>
                <a:cs typeface="Carlito"/>
              </a:rPr>
              <a:t>due to </a:t>
            </a:r>
            <a:r>
              <a:rPr sz="2400" b="1" spc="-5" dirty="0">
                <a:latin typeface="Carlito"/>
                <a:cs typeface="Carlito"/>
              </a:rPr>
              <a:t>tort</a:t>
            </a:r>
            <a:r>
              <a:rPr sz="2400" spc="-5" dirty="0">
                <a:latin typeface="Carlito"/>
                <a:cs typeface="Carlito"/>
              </a:rPr>
              <a:t>: </a:t>
            </a:r>
            <a:r>
              <a:rPr sz="2000" spc="-5" dirty="0">
                <a:latin typeface="Carlito"/>
                <a:cs typeface="Carlito"/>
              </a:rPr>
              <a:t>liable </a:t>
            </a:r>
            <a:r>
              <a:rPr sz="2000" dirty="0">
                <a:latin typeface="Carlito"/>
                <a:cs typeface="Carlito"/>
              </a:rPr>
              <a:t>to </a:t>
            </a:r>
            <a:r>
              <a:rPr sz="2000" spc="-5" dirty="0">
                <a:latin typeface="Carlito"/>
                <a:cs typeface="Carlito"/>
              </a:rPr>
              <a:t>prevent customers/users of products </a:t>
            </a:r>
            <a:r>
              <a:rPr sz="2000" dirty="0">
                <a:latin typeface="Carlito"/>
                <a:cs typeface="Carlito"/>
              </a:rPr>
              <a:t>and  </a:t>
            </a:r>
            <a:r>
              <a:rPr sz="2000" spc="-5" dirty="0">
                <a:latin typeface="Carlito"/>
                <a:cs typeface="Carlito"/>
              </a:rPr>
              <a:t>services from </a:t>
            </a:r>
            <a:r>
              <a:rPr sz="2000" dirty="0">
                <a:latin typeface="Carlito"/>
                <a:cs typeface="Carlito"/>
              </a:rPr>
              <a:t>loss </a:t>
            </a:r>
            <a:r>
              <a:rPr sz="2000" spc="-5" dirty="0">
                <a:latin typeface="Carlito"/>
                <a:cs typeface="Carlito"/>
              </a:rPr>
              <a:t>or damage; even </a:t>
            </a:r>
            <a:r>
              <a:rPr sz="2000" dirty="0">
                <a:latin typeface="Carlito"/>
                <a:cs typeface="Carlito"/>
              </a:rPr>
              <a:t>if there </a:t>
            </a:r>
            <a:r>
              <a:rPr sz="2000" spc="-10" dirty="0">
                <a:latin typeface="Carlito"/>
                <a:cs typeface="Carlito"/>
              </a:rPr>
              <a:t>is </a:t>
            </a:r>
            <a:r>
              <a:rPr sz="2000" spc="-5" dirty="0">
                <a:latin typeface="Carlito"/>
                <a:cs typeface="Carlito"/>
              </a:rPr>
              <a:t>no specific contract and no laws  have been breached, an engineers can be held </a:t>
            </a:r>
            <a:r>
              <a:rPr sz="2000" spc="5" dirty="0">
                <a:latin typeface="Carlito"/>
                <a:cs typeface="Carlito"/>
              </a:rPr>
              <a:t>liable </a:t>
            </a:r>
            <a:r>
              <a:rPr sz="2000" spc="-5" dirty="0">
                <a:latin typeface="Carlito"/>
                <a:cs typeface="Carlito"/>
              </a:rPr>
              <a:t>for loss or </a:t>
            </a:r>
            <a:r>
              <a:rPr sz="2000" dirty="0">
                <a:latin typeface="Carlito"/>
                <a:cs typeface="Carlito"/>
              </a:rPr>
              <a:t>damage </a:t>
            </a:r>
            <a:r>
              <a:rPr sz="2000" spc="-5" dirty="0">
                <a:latin typeface="Carlito"/>
                <a:cs typeface="Carlito"/>
              </a:rPr>
              <a:t>to </a:t>
            </a:r>
            <a:r>
              <a:rPr sz="2000" dirty="0">
                <a:latin typeface="Carlito"/>
                <a:cs typeface="Carlito"/>
              </a:rPr>
              <a:t>the  </a:t>
            </a:r>
            <a:r>
              <a:rPr sz="2000" spc="-5" dirty="0">
                <a:latin typeface="Carlito"/>
                <a:cs typeface="Carlito"/>
              </a:rPr>
              <a:t>customer </a:t>
            </a:r>
            <a:r>
              <a:rPr sz="2000" dirty="0">
                <a:latin typeface="Carlito"/>
                <a:cs typeface="Carlito"/>
              </a:rPr>
              <a:t>due to the use </a:t>
            </a:r>
            <a:r>
              <a:rPr sz="2000" spc="-5" dirty="0">
                <a:latin typeface="Carlito"/>
                <a:cs typeface="Carlito"/>
              </a:rPr>
              <a:t>of services </a:t>
            </a:r>
            <a:r>
              <a:rPr sz="2000" dirty="0">
                <a:latin typeface="Carlito"/>
                <a:cs typeface="Carlito"/>
              </a:rPr>
              <a:t>and </a:t>
            </a:r>
            <a:r>
              <a:rPr sz="2000" spc="-5" dirty="0">
                <a:latin typeface="Carlito"/>
                <a:cs typeface="Carlito"/>
              </a:rPr>
              <a:t>products designed, constructed, or  implemented by the engineer. </a:t>
            </a:r>
            <a:r>
              <a:rPr sz="2000" dirty="0">
                <a:latin typeface="Carlito"/>
                <a:cs typeface="Carlito"/>
              </a:rPr>
              <a:t>Pre-information </a:t>
            </a:r>
            <a:r>
              <a:rPr sz="2000" spc="-5" dirty="0">
                <a:latin typeface="Carlito"/>
                <a:cs typeface="Carlito"/>
              </a:rPr>
              <a:t>or pre-warning or</a:t>
            </a:r>
            <a:r>
              <a:rPr sz="2000" spc="20" dirty="0">
                <a:latin typeface="Carlito"/>
                <a:cs typeface="Carlito"/>
              </a:rPr>
              <a:t> </a:t>
            </a:r>
            <a:r>
              <a:rPr sz="2000" spc="-5" dirty="0">
                <a:latin typeface="Carlito"/>
                <a:cs typeface="Carlito"/>
              </a:rPr>
              <a:t>disclaimer</a:t>
            </a:r>
            <a:endParaRPr sz="2000">
              <a:latin typeface="Carlito"/>
              <a:cs typeface="Carlito"/>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88340" y="717550"/>
            <a:ext cx="8171180" cy="1289685"/>
          </a:xfrm>
          <a:prstGeom prst="rect">
            <a:avLst/>
          </a:prstGeom>
        </p:spPr>
        <p:txBody>
          <a:bodyPr vert="horz" wrap="square" lIns="0" tIns="13335" rIns="0" bIns="0" rtlCol="0">
            <a:spAutoFit/>
          </a:bodyPr>
          <a:lstStyle/>
          <a:p>
            <a:pPr marL="12700">
              <a:lnSpc>
                <a:spcPct val="100000"/>
              </a:lnSpc>
              <a:spcBef>
                <a:spcPts val="105"/>
              </a:spcBef>
            </a:pPr>
            <a:r>
              <a:rPr sz="2000" dirty="0">
                <a:latin typeface="Carlito"/>
                <a:cs typeface="Carlito"/>
              </a:rPr>
              <a:t>can </a:t>
            </a:r>
            <a:r>
              <a:rPr sz="2000" spc="-5" dirty="0">
                <a:latin typeface="Carlito"/>
                <a:cs typeface="Carlito"/>
              </a:rPr>
              <a:t>prevent </a:t>
            </a:r>
            <a:r>
              <a:rPr sz="2000" dirty="0">
                <a:latin typeface="Carlito"/>
                <a:cs typeface="Carlito"/>
              </a:rPr>
              <a:t>an </a:t>
            </a:r>
            <a:r>
              <a:rPr sz="2000" spc="-5" dirty="0">
                <a:latin typeface="Carlito"/>
                <a:cs typeface="Carlito"/>
              </a:rPr>
              <a:t>engineer from liability due </a:t>
            </a:r>
            <a:r>
              <a:rPr sz="2000" dirty="0">
                <a:latin typeface="Carlito"/>
                <a:cs typeface="Carlito"/>
              </a:rPr>
              <a:t>to tort. </a:t>
            </a:r>
            <a:r>
              <a:rPr sz="2000" spc="-5" dirty="0">
                <a:latin typeface="Carlito"/>
                <a:cs typeface="Carlito"/>
              </a:rPr>
              <a:t>Tort provision </a:t>
            </a:r>
            <a:r>
              <a:rPr sz="2000" dirty="0">
                <a:latin typeface="Carlito"/>
                <a:cs typeface="Carlito"/>
              </a:rPr>
              <a:t>is a</a:t>
            </a:r>
            <a:r>
              <a:rPr sz="2000" spc="-5" dirty="0">
                <a:latin typeface="Carlito"/>
                <a:cs typeface="Carlito"/>
              </a:rPr>
              <a:t> </a:t>
            </a:r>
            <a:r>
              <a:rPr sz="2000" spc="5" dirty="0">
                <a:latin typeface="Carlito"/>
                <a:cs typeface="Carlito"/>
              </a:rPr>
              <a:t>legal</a:t>
            </a:r>
            <a:endParaRPr sz="2000" dirty="0">
              <a:latin typeface="Carlito"/>
              <a:cs typeface="Carlito"/>
            </a:endParaRPr>
          </a:p>
          <a:p>
            <a:pPr marL="12700" marR="5080">
              <a:lnSpc>
                <a:spcPct val="104700"/>
              </a:lnSpc>
              <a:spcBef>
                <a:spcPts val="5"/>
              </a:spcBef>
            </a:pPr>
            <a:r>
              <a:rPr sz="2000" dirty="0">
                <a:latin typeface="Carlito"/>
                <a:cs typeface="Carlito"/>
              </a:rPr>
              <a:t>mechanism </a:t>
            </a:r>
            <a:r>
              <a:rPr sz="2000" spc="-5" dirty="0">
                <a:latin typeface="Carlito"/>
                <a:cs typeface="Carlito"/>
              </a:rPr>
              <a:t>for compensating </a:t>
            </a:r>
            <a:r>
              <a:rPr sz="2000" dirty="0">
                <a:latin typeface="Carlito"/>
                <a:cs typeface="Carlito"/>
              </a:rPr>
              <a:t>individuals </a:t>
            </a:r>
            <a:r>
              <a:rPr sz="2000" spc="-5" dirty="0">
                <a:latin typeface="Carlito"/>
                <a:cs typeface="Carlito"/>
              </a:rPr>
              <a:t>injured by others, whether deliberate  or not; directed </a:t>
            </a:r>
            <a:r>
              <a:rPr sz="2000" dirty="0">
                <a:latin typeface="Carlito"/>
                <a:cs typeface="Carlito"/>
              </a:rPr>
              <a:t>toward the </a:t>
            </a:r>
            <a:r>
              <a:rPr sz="2000" spc="-5" dirty="0">
                <a:latin typeface="Carlito"/>
                <a:cs typeface="Carlito"/>
              </a:rPr>
              <a:t>compensation of </a:t>
            </a:r>
            <a:r>
              <a:rPr sz="2000" dirty="0">
                <a:latin typeface="Carlito"/>
                <a:cs typeface="Carlito"/>
              </a:rPr>
              <a:t>individuals, rather </a:t>
            </a:r>
            <a:r>
              <a:rPr sz="2000" spc="-5" dirty="0">
                <a:latin typeface="Carlito"/>
                <a:cs typeface="Carlito"/>
              </a:rPr>
              <a:t>than </a:t>
            </a:r>
            <a:r>
              <a:rPr sz="2000" dirty="0">
                <a:latin typeface="Carlito"/>
                <a:cs typeface="Carlito"/>
              </a:rPr>
              <a:t>the  </a:t>
            </a:r>
            <a:r>
              <a:rPr sz="2000" spc="-5" dirty="0">
                <a:latin typeface="Carlito"/>
                <a:cs typeface="Carlito"/>
              </a:rPr>
              <a:t>public.</a:t>
            </a:r>
            <a:endParaRPr sz="2000" dirty="0">
              <a:latin typeface="Carlito"/>
              <a:cs typeface="Carlito"/>
            </a:endParaRPr>
          </a:p>
        </p:txBody>
      </p:sp>
      <p:sp>
        <p:nvSpPr>
          <p:cNvPr id="3" name="object 3"/>
          <p:cNvSpPr txBox="1">
            <a:spLocks noGrp="1"/>
          </p:cNvSpPr>
          <p:nvPr>
            <p:ph type="title"/>
          </p:nvPr>
        </p:nvSpPr>
        <p:spPr>
          <a:xfrm>
            <a:off x="729995" y="2215007"/>
            <a:ext cx="7702550" cy="683260"/>
          </a:xfrm>
          <a:prstGeom prst="rect">
            <a:avLst/>
          </a:prstGeom>
          <a:solidFill>
            <a:srgbClr val="9AB5E3"/>
          </a:solidFill>
        </p:spPr>
        <p:txBody>
          <a:bodyPr vert="horz" wrap="square" lIns="0" tIns="0" rIns="0" bIns="0" rtlCol="0">
            <a:spAutoFit/>
          </a:bodyPr>
          <a:lstStyle/>
          <a:p>
            <a:pPr>
              <a:lnSpc>
                <a:spcPts val="5080"/>
              </a:lnSpc>
            </a:pPr>
            <a:r>
              <a:rPr sz="4400" spc="-5" dirty="0"/>
              <a:t>Vicarious </a:t>
            </a:r>
            <a:r>
              <a:rPr sz="4400" dirty="0"/>
              <a:t>and </a:t>
            </a:r>
            <a:r>
              <a:rPr sz="4400" spc="-5" dirty="0"/>
              <a:t>Partnership</a:t>
            </a:r>
            <a:r>
              <a:rPr sz="4400" spc="-35" dirty="0"/>
              <a:t> </a:t>
            </a:r>
            <a:r>
              <a:rPr sz="4400" spc="-5" dirty="0"/>
              <a:t>Liability</a:t>
            </a:r>
            <a:endParaRPr sz="4400"/>
          </a:p>
        </p:txBody>
      </p:sp>
      <p:sp>
        <p:nvSpPr>
          <p:cNvPr id="4" name="object 4"/>
          <p:cNvSpPr txBox="1"/>
          <p:nvPr/>
        </p:nvSpPr>
        <p:spPr>
          <a:xfrm>
            <a:off x="490219" y="2923158"/>
            <a:ext cx="8293100" cy="2816860"/>
          </a:xfrm>
          <a:prstGeom prst="rect">
            <a:avLst/>
          </a:prstGeom>
        </p:spPr>
        <p:txBody>
          <a:bodyPr vert="horz" wrap="square" lIns="0" tIns="12065" rIns="0" bIns="0" rtlCol="0">
            <a:spAutoFit/>
          </a:bodyPr>
          <a:lstStyle/>
          <a:p>
            <a:pPr marL="41275">
              <a:lnSpc>
                <a:spcPct val="100000"/>
              </a:lnSpc>
              <a:spcBef>
                <a:spcPts val="95"/>
              </a:spcBef>
            </a:pPr>
            <a:r>
              <a:rPr sz="2500" b="1" spc="-10" dirty="0">
                <a:latin typeface="Carlito"/>
                <a:cs typeface="Carlito"/>
              </a:rPr>
              <a:t>Two </a:t>
            </a:r>
            <a:r>
              <a:rPr sz="2500" b="1" spc="-5" dirty="0">
                <a:latin typeface="Carlito"/>
                <a:cs typeface="Carlito"/>
              </a:rPr>
              <a:t>types of</a:t>
            </a:r>
            <a:r>
              <a:rPr sz="2500" b="1" spc="5" dirty="0">
                <a:latin typeface="Carlito"/>
                <a:cs typeface="Carlito"/>
              </a:rPr>
              <a:t> </a:t>
            </a:r>
            <a:r>
              <a:rPr sz="2500" b="1" spc="-5" dirty="0">
                <a:latin typeface="Carlito"/>
                <a:cs typeface="Carlito"/>
              </a:rPr>
              <a:t>liability:</a:t>
            </a:r>
            <a:endParaRPr sz="2500">
              <a:latin typeface="Carlito"/>
              <a:cs typeface="Carlito"/>
            </a:endParaRPr>
          </a:p>
          <a:p>
            <a:pPr>
              <a:lnSpc>
                <a:spcPct val="100000"/>
              </a:lnSpc>
              <a:spcBef>
                <a:spcPts val="30"/>
              </a:spcBef>
            </a:pPr>
            <a:endParaRPr sz="2250">
              <a:latin typeface="Carlito"/>
              <a:cs typeface="Carlito"/>
            </a:endParaRPr>
          </a:p>
          <a:p>
            <a:pPr marL="354965" marR="33655" indent="-342900">
              <a:lnSpc>
                <a:spcPct val="105000"/>
              </a:lnSpc>
              <a:buFont typeface="Arial"/>
              <a:buChar char="•"/>
              <a:tabLst>
                <a:tab pos="354965" algn="l"/>
                <a:tab pos="355600" algn="l"/>
              </a:tabLst>
            </a:pPr>
            <a:r>
              <a:rPr sz="2400" b="1" spc="-5" dirty="0">
                <a:solidFill>
                  <a:srgbClr val="FF0000"/>
                </a:solidFill>
                <a:latin typeface="Carlito"/>
                <a:cs typeface="Carlito"/>
              </a:rPr>
              <a:t>Vicarious </a:t>
            </a:r>
            <a:r>
              <a:rPr sz="2400" b="1" dirty="0">
                <a:solidFill>
                  <a:srgbClr val="FF0000"/>
                </a:solidFill>
                <a:latin typeface="Carlito"/>
                <a:cs typeface="Carlito"/>
              </a:rPr>
              <a:t>Liability</a:t>
            </a:r>
            <a:r>
              <a:rPr sz="2400" dirty="0">
                <a:latin typeface="Carlito"/>
                <a:cs typeface="Carlito"/>
              </a:rPr>
              <a:t>: A </a:t>
            </a:r>
            <a:r>
              <a:rPr sz="2400" spc="-5" dirty="0">
                <a:latin typeface="Carlito"/>
                <a:cs typeface="Carlito"/>
              </a:rPr>
              <a:t>company or </a:t>
            </a:r>
            <a:r>
              <a:rPr sz="2400" dirty="0">
                <a:latin typeface="Carlito"/>
                <a:cs typeface="Carlito"/>
              </a:rPr>
              <a:t>a </a:t>
            </a:r>
            <a:r>
              <a:rPr sz="2400" spc="-5" dirty="0">
                <a:latin typeface="Carlito"/>
                <a:cs typeface="Carlito"/>
              </a:rPr>
              <a:t>contractor/sub-contractor </a:t>
            </a:r>
            <a:r>
              <a:rPr sz="2400" dirty="0">
                <a:latin typeface="Carlito"/>
                <a:cs typeface="Carlito"/>
              </a:rPr>
              <a:t>is  liable </a:t>
            </a:r>
            <a:r>
              <a:rPr sz="2400" spc="-5" dirty="0">
                <a:latin typeface="Carlito"/>
                <a:cs typeface="Carlito"/>
              </a:rPr>
              <a:t>for </a:t>
            </a:r>
            <a:r>
              <a:rPr sz="2400" dirty="0">
                <a:latin typeface="Carlito"/>
                <a:cs typeface="Carlito"/>
              </a:rPr>
              <a:t>the acts </a:t>
            </a:r>
            <a:r>
              <a:rPr sz="2400" spc="-10" dirty="0">
                <a:latin typeface="Carlito"/>
                <a:cs typeface="Carlito"/>
              </a:rPr>
              <a:t>of </a:t>
            </a:r>
            <a:r>
              <a:rPr sz="2400" dirty="0">
                <a:latin typeface="Carlito"/>
                <a:cs typeface="Carlito"/>
              </a:rPr>
              <a:t>its </a:t>
            </a:r>
            <a:r>
              <a:rPr sz="2400" spc="-5" dirty="0">
                <a:latin typeface="Carlito"/>
                <a:cs typeface="Carlito"/>
              </a:rPr>
              <a:t>own </a:t>
            </a:r>
            <a:r>
              <a:rPr sz="2400" dirty="0">
                <a:latin typeface="Carlito"/>
                <a:cs typeface="Carlito"/>
              </a:rPr>
              <a:t>and its employees. </a:t>
            </a:r>
            <a:r>
              <a:rPr sz="2400" spc="-5" dirty="0">
                <a:latin typeface="Carlito"/>
                <a:cs typeface="Carlito"/>
              </a:rPr>
              <a:t>Three tests </a:t>
            </a:r>
            <a:r>
              <a:rPr sz="2400" dirty="0">
                <a:latin typeface="Carlito"/>
                <a:cs typeface="Carlito"/>
              </a:rPr>
              <a:t>are  </a:t>
            </a:r>
            <a:r>
              <a:rPr sz="2400" spc="-5" dirty="0">
                <a:latin typeface="Carlito"/>
                <a:cs typeface="Carlito"/>
              </a:rPr>
              <a:t>used </a:t>
            </a:r>
            <a:r>
              <a:rPr sz="2400" dirty="0">
                <a:latin typeface="Carlito"/>
                <a:cs typeface="Carlito"/>
              </a:rPr>
              <a:t>to ascertain the </a:t>
            </a:r>
            <a:r>
              <a:rPr sz="2400" spc="-5" dirty="0">
                <a:latin typeface="Carlito"/>
                <a:cs typeface="Carlito"/>
              </a:rPr>
              <a:t>degree of vicarious</a:t>
            </a:r>
            <a:r>
              <a:rPr sz="2400" spc="-25" dirty="0">
                <a:latin typeface="Carlito"/>
                <a:cs typeface="Carlito"/>
              </a:rPr>
              <a:t> </a:t>
            </a:r>
            <a:r>
              <a:rPr sz="2400" dirty="0">
                <a:latin typeface="Carlito"/>
                <a:cs typeface="Carlito"/>
              </a:rPr>
              <a:t>liability.</a:t>
            </a:r>
            <a:endParaRPr sz="2400">
              <a:latin typeface="Carlito"/>
              <a:cs typeface="Carlito"/>
            </a:endParaRPr>
          </a:p>
          <a:p>
            <a:pPr marL="716915" marR="5080" indent="-287020">
              <a:lnSpc>
                <a:spcPct val="91700"/>
              </a:lnSpc>
              <a:spcBef>
                <a:spcPts val="200"/>
              </a:spcBef>
              <a:tabLst>
                <a:tab pos="716915" algn="l"/>
              </a:tabLst>
            </a:pPr>
            <a:r>
              <a:rPr sz="2100" dirty="0">
                <a:solidFill>
                  <a:srgbClr val="FF0000"/>
                </a:solidFill>
                <a:latin typeface="Arial"/>
                <a:cs typeface="Arial"/>
              </a:rPr>
              <a:t>–	</a:t>
            </a:r>
            <a:r>
              <a:rPr sz="2100" spc="-5" dirty="0">
                <a:solidFill>
                  <a:srgbClr val="FF0000"/>
                </a:solidFill>
                <a:latin typeface="Carlito"/>
                <a:cs typeface="Carlito"/>
              </a:rPr>
              <a:t>Control </a:t>
            </a:r>
            <a:r>
              <a:rPr sz="2100" dirty="0">
                <a:solidFill>
                  <a:srgbClr val="FF0000"/>
                </a:solidFill>
                <a:latin typeface="Carlito"/>
                <a:cs typeface="Carlito"/>
              </a:rPr>
              <a:t>test</a:t>
            </a:r>
            <a:r>
              <a:rPr sz="2100" dirty="0">
                <a:latin typeface="Carlito"/>
                <a:cs typeface="Carlito"/>
              </a:rPr>
              <a:t>: </a:t>
            </a:r>
            <a:r>
              <a:rPr sz="2100" spc="-5" dirty="0">
                <a:latin typeface="Carlito"/>
                <a:cs typeface="Carlito"/>
              </a:rPr>
              <a:t>degree of </a:t>
            </a:r>
            <a:r>
              <a:rPr sz="2100" dirty="0">
                <a:latin typeface="Carlito"/>
                <a:cs typeface="Carlito"/>
              </a:rPr>
              <a:t>liability </a:t>
            </a:r>
            <a:r>
              <a:rPr sz="2100" spc="-5" dirty="0">
                <a:latin typeface="Carlito"/>
                <a:cs typeface="Carlito"/>
              </a:rPr>
              <a:t>depends on level of </a:t>
            </a:r>
            <a:r>
              <a:rPr sz="2100" dirty="0">
                <a:latin typeface="Carlito"/>
                <a:cs typeface="Carlito"/>
              </a:rPr>
              <a:t>control a company  </a:t>
            </a:r>
            <a:r>
              <a:rPr sz="2100" spc="-5" dirty="0">
                <a:latin typeface="Carlito"/>
                <a:cs typeface="Carlito"/>
              </a:rPr>
              <a:t>has on </a:t>
            </a:r>
            <a:r>
              <a:rPr sz="2100" dirty="0">
                <a:latin typeface="Carlito"/>
                <a:cs typeface="Carlito"/>
              </a:rPr>
              <a:t>its </a:t>
            </a:r>
            <a:r>
              <a:rPr sz="2100" spc="-5" dirty="0">
                <a:latin typeface="Carlito"/>
                <a:cs typeface="Carlito"/>
              </a:rPr>
              <a:t>staff or contractor; </a:t>
            </a:r>
            <a:r>
              <a:rPr sz="2100" dirty="0">
                <a:latin typeface="Carlito"/>
                <a:cs typeface="Carlito"/>
              </a:rPr>
              <a:t>the more control a </a:t>
            </a:r>
            <a:r>
              <a:rPr sz="2100" spc="-5" dirty="0">
                <a:latin typeface="Carlito"/>
                <a:cs typeface="Carlito"/>
              </a:rPr>
              <a:t>company has over </a:t>
            </a:r>
            <a:r>
              <a:rPr sz="2100" dirty="0">
                <a:latin typeface="Carlito"/>
                <a:cs typeface="Carlito"/>
              </a:rPr>
              <a:t>a  </a:t>
            </a:r>
            <a:r>
              <a:rPr sz="2100" spc="-5" dirty="0">
                <a:latin typeface="Carlito"/>
                <a:cs typeface="Carlito"/>
              </a:rPr>
              <a:t>person (employee) </a:t>
            </a:r>
            <a:r>
              <a:rPr sz="2100" dirty="0">
                <a:latin typeface="Carlito"/>
                <a:cs typeface="Carlito"/>
              </a:rPr>
              <a:t>the </a:t>
            </a:r>
            <a:r>
              <a:rPr sz="2100" spc="-5" dirty="0">
                <a:latin typeface="Carlito"/>
                <a:cs typeface="Carlito"/>
              </a:rPr>
              <a:t>more </a:t>
            </a:r>
            <a:r>
              <a:rPr sz="2100" dirty="0">
                <a:latin typeface="Carlito"/>
                <a:cs typeface="Carlito"/>
              </a:rPr>
              <a:t>liable the </a:t>
            </a:r>
            <a:r>
              <a:rPr sz="2100" spc="-5" dirty="0">
                <a:latin typeface="Carlito"/>
                <a:cs typeface="Carlito"/>
              </a:rPr>
              <a:t>company</a:t>
            </a:r>
            <a:r>
              <a:rPr sz="2100" spc="-35" dirty="0">
                <a:latin typeface="Carlito"/>
                <a:cs typeface="Carlito"/>
              </a:rPr>
              <a:t> </a:t>
            </a:r>
            <a:r>
              <a:rPr sz="2100" dirty="0">
                <a:latin typeface="Carlito"/>
                <a:cs typeface="Carlito"/>
              </a:rPr>
              <a:t>is.</a:t>
            </a:r>
            <a:endParaRPr sz="2100">
              <a:latin typeface="Carlito"/>
              <a:cs typeface="Carlito"/>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90219" y="691641"/>
            <a:ext cx="8505825" cy="3656329"/>
          </a:xfrm>
          <a:prstGeom prst="rect">
            <a:avLst/>
          </a:prstGeom>
        </p:spPr>
        <p:txBody>
          <a:bodyPr vert="horz" wrap="square" lIns="0" tIns="39370" rIns="0" bIns="0" rtlCol="0">
            <a:spAutoFit/>
          </a:bodyPr>
          <a:lstStyle/>
          <a:p>
            <a:pPr marL="716915" marR="233045" indent="-287020">
              <a:lnSpc>
                <a:spcPct val="91600"/>
              </a:lnSpc>
              <a:spcBef>
                <a:spcPts val="310"/>
              </a:spcBef>
              <a:buFont typeface="Arial"/>
              <a:buChar char="–"/>
              <a:tabLst>
                <a:tab pos="716915" algn="l"/>
                <a:tab pos="717550" algn="l"/>
              </a:tabLst>
            </a:pPr>
            <a:r>
              <a:rPr sz="2100" spc="-5" dirty="0">
                <a:solidFill>
                  <a:srgbClr val="FF0000"/>
                </a:solidFill>
                <a:latin typeface="Carlito"/>
                <a:cs typeface="Carlito"/>
              </a:rPr>
              <a:t>Business </a:t>
            </a:r>
            <a:r>
              <a:rPr sz="2100" dirty="0">
                <a:solidFill>
                  <a:srgbClr val="FF0000"/>
                </a:solidFill>
                <a:latin typeface="Carlito"/>
                <a:cs typeface="Carlito"/>
              </a:rPr>
              <a:t>integration </a:t>
            </a:r>
            <a:r>
              <a:rPr sz="2100" spc="-5" dirty="0">
                <a:solidFill>
                  <a:srgbClr val="FF0000"/>
                </a:solidFill>
                <a:latin typeface="Carlito"/>
                <a:cs typeface="Carlito"/>
              </a:rPr>
              <a:t>test</a:t>
            </a:r>
            <a:r>
              <a:rPr sz="2100" spc="-5" dirty="0">
                <a:latin typeface="Carlito"/>
                <a:cs typeface="Carlito"/>
              </a:rPr>
              <a:t>: degree of </a:t>
            </a:r>
            <a:r>
              <a:rPr sz="2100" dirty="0">
                <a:latin typeface="Carlito"/>
                <a:cs typeface="Carlito"/>
              </a:rPr>
              <a:t>liability </a:t>
            </a:r>
            <a:r>
              <a:rPr sz="2100" spc="-5" dirty="0">
                <a:latin typeface="Carlito"/>
                <a:cs typeface="Carlito"/>
              </a:rPr>
              <a:t>depends on level of  </a:t>
            </a:r>
            <a:r>
              <a:rPr sz="2100" spc="-10" dirty="0">
                <a:latin typeface="Carlito"/>
                <a:cs typeface="Carlito"/>
              </a:rPr>
              <a:t>business </a:t>
            </a:r>
            <a:r>
              <a:rPr sz="2100" dirty="0">
                <a:latin typeface="Carlito"/>
                <a:cs typeface="Carlito"/>
              </a:rPr>
              <a:t>integration; the </a:t>
            </a:r>
            <a:r>
              <a:rPr sz="2100" spc="-5" dirty="0">
                <a:latin typeface="Carlito"/>
                <a:cs typeface="Carlito"/>
              </a:rPr>
              <a:t>more the </a:t>
            </a:r>
            <a:r>
              <a:rPr sz="2100" dirty="0">
                <a:latin typeface="Carlito"/>
                <a:cs typeface="Carlito"/>
              </a:rPr>
              <a:t>work </a:t>
            </a:r>
            <a:r>
              <a:rPr sz="2100" spc="-5" dirty="0">
                <a:latin typeface="Carlito"/>
                <a:cs typeface="Carlito"/>
              </a:rPr>
              <a:t>of </a:t>
            </a:r>
            <a:r>
              <a:rPr sz="2100" dirty="0">
                <a:latin typeface="Carlito"/>
                <a:cs typeface="Carlito"/>
              </a:rPr>
              <a:t>a </a:t>
            </a:r>
            <a:r>
              <a:rPr sz="2100" spc="-5" dirty="0">
                <a:latin typeface="Carlito"/>
                <a:cs typeface="Carlito"/>
              </a:rPr>
              <a:t>person </a:t>
            </a:r>
            <a:r>
              <a:rPr sz="2100" dirty="0">
                <a:latin typeface="Carlito"/>
                <a:cs typeface="Carlito"/>
              </a:rPr>
              <a:t>is integrated </a:t>
            </a:r>
            <a:r>
              <a:rPr sz="2100" spc="-5" dirty="0">
                <a:latin typeface="Carlito"/>
                <a:cs typeface="Carlito"/>
              </a:rPr>
              <a:t>into  </a:t>
            </a:r>
            <a:r>
              <a:rPr sz="2100" dirty="0">
                <a:latin typeface="Carlito"/>
                <a:cs typeface="Carlito"/>
              </a:rPr>
              <a:t>the work </a:t>
            </a:r>
            <a:r>
              <a:rPr sz="2100" spc="-5" dirty="0">
                <a:latin typeface="Carlito"/>
                <a:cs typeface="Carlito"/>
              </a:rPr>
              <a:t>of </a:t>
            </a:r>
            <a:r>
              <a:rPr sz="2100" dirty="0">
                <a:latin typeface="Carlito"/>
                <a:cs typeface="Carlito"/>
              </a:rPr>
              <a:t>a company, the more liable </a:t>
            </a:r>
            <a:r>
              <a:rPr sz="2100" spc="-5" dirty="0">
                <a:latin typeface="Carlito"/>
                <a:cs typeface="Carlito"/>
              </a:rPr>
              <a:t>the </a:t>
            </a:r>
            <a:r>
              <a:rPr sz="2100" dirty="0">
                <a:latin typeface="Carlito"/>
                <a:cs typeface="Carlito"/>
              </a:rPr>
              <a:t>company is </a:t>
            </a:r>
            <a:r>
              <a:rPr sz="2100" spc="-5" dirty="0">
                <a:latin typeface="Carlito"/>
                <a:cs typeface="Carlito"/>
              </a:rPr>
              <a:t>for </a:t>
            </a:r>
            <a:r>
              <a:rPr sz="2100" dirty="0">
                <a:latin typeface="Carlito"/>
                <a:cs typeface="Carlito"/>
              </a:rPr>
              <a:t>the acts</a:t>
            </a:r>
            <a:r>
              <a:rPr sz="2100" spc="-95" dirty="0">
                <a:latin typeface="Carlito"/>
                <a:cs typeface="Carlito"/>
              </a:rPr>
              <a:t> </a:t>
            </a:r>
            <a:r>
              <a:rPr sz="2100" spc="-5" dirty="0">
                <a:latin typeface="Carlito"/>
                <a:cs typeface="Carlito"/>
              </a:rPr>
              <a:t>of  </a:t>
            </a:r>
            <a:r>
              <a:rPr sz="2100" dirty="0">
                <a:latin typeface="Carlito"/>
                <a:cs typeface="Carlito"/>
              </a:rPr>
              <a:t>the </a:t>
            </a:r>
            <a:r>
              <a:rPr sz="2100" spc="-5" dirty="0">
                <a:latin typeface="Carlito"/>
                <a:cs typeface="Carlito"/>
              </a:rPr>
              <a:t>person, even </a:t>
            </a:r>
            <a:r>
              <a:rPr sz="2100" dirty="0">
                <a:latin typeface="Carlito"/>
                <a:cs typeface="Carlito"/>
              </a:rPr>
              <a:t>if the </a:t>
            </a:r>
            <a:r>
              <a:rPr sz="2100" spc="-5" dirty="0">
                <a:latin typeface="Carlito"/>
                <a:cs typeface="Carlito"/>
              </a:rPr>
              <a:t>person </a:t>
            </a:r>
            <a:r>
              <a:rPr sz="2100" dirty="0">
                <a:latin typeface="Carlito"/>
                <a:cs typeface="Carlito"/>
              </a:rPr>
              <a:t>is </a:t>
            </a:r>
            <a:r>
              <a:rPr sz="2100" spc="-5" dirty="0">
                <a:latin typeface="Carlito"/>
                <a:cs typeface="Carlito"/>
              </a:rPr>
              <a:t>not </a:t>
            </a:r>
            <a:r>
              <a:rPr sz="2100" dirty="0">
                <a:latin typeface="Carlito"/>
                <a:cs typeface="Carlito"/>
              </a:rPr>
              <a:t>a </a:t>
            </a:r>
            <a:r>
              <a:rPr sz="2100" spc="-5" dirty="0">
                <a:latin typeface="Carlito"/>
                <a:cs typeface="Carlito"/>
              </a:rPr>
              <a:t>direct employee of </a:t>
            </a:r>
            <a:r>
              <a:rPr sz="2100" dirty="0">
                <a:latin typeface="Carlito"/>
                <a:cs typeface="Carlito"/>
              </a:rPr>
              <a:t>the  company.</a:t>
            </a:r>
            <a:endParaRPr sz="2100">
              <a:latin typeface="Carlito"/>
              <a:cs typeface="Carlito"/>
            </a:endParaRPr>
          </a:p>
          <a:p>
            <a:pPr marL="716915" marR="158750" indent="-287020">
              <a:lnSpc>
                <a:spcPts val="2300"/>
              </a:lnSpc>
              <a:spcBef>
                <a:spcPts val="405"/>
              </a:spcBef>
              <a:buFont typeface="Arial"/>
              <a:buChar char="–"/>
              <a:tabLst>
                <a:tab pos="716915" algn="l"/>
                <a:tab pos="717550" algn="l"/>
              </a:tabLst>
            </a:pPr>
            <a:r>
              <a:rPr sz="2100" dirty="0">
                <a:solidFill>
                  <a:srgbClr val="FF0000"/>
                </a:solidFill>
                <a:latin typeface="Carlito"/>
                <a:cs typeface="Carlito"/>
              </a:rPr>
              <a:t>Multiple </a:t>
            </a:r>
            <a:r>
              <a:rPr sz="2100" spc="-5" dirty="0">
                <a:solidFill>
                  <a:srgbClr val="FF0000"/>
                </a:solidFill>
                <a:latin typeface="Carlito"/>
                <a:cs typeface="Carlito"/>
              </a:rPr>
              <a:t>test</a:t>
            </a:r>
            <a:r>
              <a:rPr sz="2100" spc="-5" dirty="0">
                <a:latin typeface="Carlito"/>
                <a:cs typeface="Carlito"/>
              </a:rPr>
              <a:t>: Control test, business </a:t>
            </a:r>
            <a:r>
              <a:rPr sz="2100" dirty="0">
                <a:latin typeface="Carlito"/>
                <a:cs typeface="Carlito"/>
              </a:rPr>
              <a:t>integration test, </a:t>
            </a:r>
            <a:r>
              <a:rPr sz="2100" spc="-5" dirty="0">
                <a:latin typeface="Carlito"/>
                <a:cs typeface="Carlito"/>
              </a:rPr>
              <a:t>and other related  factors </a:t>
            </a:r>
            <a:r>
              <a:rPr sz="2100" dirty="0">
                <a:latin typeface="Carlito"/>
                <a:cs typeface="Carlito"/>
              </a:rPr>
              <a:t>are </a:t>
            </a:r>
            <a:r>
              <a:rPr sz="2100" spc="-5" dirty="0">
                <a:latin typeface="Carlito"/>
                <a:cs typeface="Carlito"/>
              </a:rPr>
              <a:t>taken </a:t>
            </a:r>
            <a:r>
              <a:rPr sz="2100" dirty="0">
                <a:latin typeface="Carlito"/>
                <a:cs typeface="Carlito"/>
              </a:rPr>
              <a:t>into consideration to </a:t>
            </a:r>
            <a:r>
              <a:rPr sz="2100" spc="-5" dirty="0">
                <a:latin typeface="Carlito"/>
                <a:cs typeface="Carlito"/>
              </a:rPr>
              <a:t>determine </a:t>
            </a:r>
            <a:r>
              <a:rPr sz="2100" dirty="0">
                <a:latin typeface="Carlito"/>
                <a:cs typeface="Carlito"/>
              </a:rPr>
              <a:t>the </a:t>
            </a:r>
            <a:r>
              <a:rPr sz="2100" spc="-5" dirty="0">
                <a:latin typeface="Carlito"/>
                <a:cs typeface="Carlito"/>
              </a:rPr>
              <a:t>degree of  liability.</a:t>
            </a:r>
            <a:endParaRPr sz="2100">
              <a:latin typeface="Carlito"/>
              <a:cs typeface="Carlito"/>
            </a:endParaRPr>
          </a:p>
          <a:p>
            <a:pPr marL="354965" marR="5080" indent="-342900">
              <a:lnSpc>
                <a:spcPct val="105000"/>
              </a:lnSpc>
              <a:spcBef>
                <a:spcPts val="459"/>
              </a:spcBef>
              <a:buFont typeface="Arial"/>
              <a:buChar char="•"/>
              <a:tabLst>
                <a:tab pos="354965" algn="l"/>
                <a:tab pos="355600" algn="l"/>
              </a:tabLst>
            </a:pPr>
            <a:r>
              <a:rPr sz="2400" b="1" spc="-5" dirty="0">
                <a:solidFill>
                  <a:srgbClr val="FF0000"/>
                </a:solidFill>
                <a:latin typeface="Carlito"/>
                <a:cs typeface="Carlito"/>
              </a:rPr>
              <a:t>Partnership Liability</a:t>
            </a:r>
            <a:r>
              <a:rPr sz="2400" spc="-5" dirty="0">
                <a:latin typeface="Carlito"/>
                <a:cs typeface="Carlito"/>
              </a:rPr>
              <a:t>: Liability of </a:t>
            </a:r>
            <a:r>
              <a:rPr sz="2400" dirty="0">
                <a:latin typeface="Carlito"/>
                <a:cs typeface="Carlito"/>
              </a:rPr>
              <a:t>the </a:t>
            </a:r>
            <a:r>
              <a:rPr sz="2400" spc="-5" dirty="0">
                <a:latin typeface="Carlito"/>
                <a:cs typeface="Carlito"/>
              </a:rPr>
              <a:t>partners </a:t>
            </a:r>
            <a:r>
              <a:rPr sz="2400" dirty="0">
                <a:latin typeface="Carlito"/>
                <a:cs typeface="Carlito"/>
              </a:rPr>
              <a:t>in </a:t>
            </a:r>
            <a:r>
              <a:rPr sz="2400" spc="-5" dirty="0">
                <a:latin typeface="Carlito"/>
                <a:cs typeface="Carlito"/>
              </a:rPr>
              <a:t>tort: The partners  of </a:t>
            </a:r>
            <a:r>
              <a:rPr sz="2400" dirty="0">
                <a:latin typeface="Carlito"/>
                <a:cs typeface="Carlito"/>
              </a:rPr>
              <a:t>a company are </a:t>
            </a:r>
            <a:r>
              <a:rPr sz="2400" spc="-5" dirty="0">
                <a:latin typeface="Carlito"/>
                <a:cs typeface="Carlito"/>
              </a:rPr>
              <a:t>liable for </a:t>
            </a:r>
            <a:r>
              <a:rPr sz="2400" dirty="0">
                <a:latin typeface="Carlito"/>
                <a:cs typeface="Carlito"/>
              </a:rPr>
              <a:t>the acts </a:t>
            </a:r>
            <a:r>
              <a:rPr sz="2400" spc="-5" dirty="0">
                <a:latin typeface="Carlito"/>
                <a:cs typeface="Carlito"/>
              </a:rPr>
              <a:t>of one (or </a:t>
            </a:r>
            <a:r>
              <a:rPr sz="2400" dirty="0">
                <a:latin typeface="Carlito"/>
                <a:cs typeface="Carlito"/>
              </a:rPr>
              <a:t>more) </a:t>
            </a:r>
            <a:r>
              <a:rPr sz="2400" spc="-5" dirty="0">
                <a:latin typeface="Carlito"/>
                <a:cs typeface="Carlito"/>
              </a:rPr>
              <a:t>of </a:t>
            </a:r>
            <a:r>
              <a:rPr sz="2400" dirty="0">
                <a:latin typeface="Carlito"/>
                <a:cs typeface="Carlito"/>
              </a:rPr>
              <a:t>its </a:t>
            </a:r>
            <a:r>
              <a:rPr sz="2400" spc="-5" dirty="0">
                <a:latin typeface="Carlito"/>
                <a:cs typeface="Carlito"/>
              </a:rPr>
              <a:t>other  partners.</a:t>
            </a:r>
            <a:endParaRPr sz="2400">
              <a:latin typeface="Carlito"/>
              <a:cs typeface="Carlito"/>
            </a:endParaRPr>
          </a:p>
        </p:txBody>
      </p:sp>
      <p:sp>
        <p:nvSpPr>
          <p:cNvPr id="3" name="object 3"/>
          <p:cNvSpPr txBox="1"/>
          <p:nvPr/>
        </p:nvSpPr>
        <p:spPr>
          <a:xfrm>
            <a:off x="496823" y="4373245"/>
            <a:ext cx="8231505" cy="896619"/>
          </a:xfrm>
          <a:prstGeom prst="rect">
            <a:avLst/>
          </a:prstGeom>
          <a:solidFill>
            <a:srgbClr val="9AB5E3"/>
          </a:solidFill>
        </p:spPr>
        <p:txBody>
          <a:bodyPr vert="horz" wrap="square" lIns="0" tIns="0" rIns="0" bIns="0" rtlCol="0">
            <a:spAutoFit/>
          </a:bodyPr>
          <a:lstStyle/>
          <a:p>
            <a:pPr marL="953769">
              <a:lnSpc>
                <a:spcPts val="3225"/>
              </a:lnSpc>
            </a:pPr>
            <a:r>
              <a:rPr sz="2800" spc="-5" dirty="0">
                <a:latin typeface="Carlito"/>
                <a:cs typeface="Carlito"/>
              </a:rPr>
              <a:t>2.5 Liabilities of engineers in project</a:t>
            </a:r>
            <a:r>
              <a:rPr sz="2800" spc="30" dirty="0">
                <a:latin typeface="Carlito"/>
                <a:cs typeface="Carlito"/>
              </a:rPr>
              <a:t> </a:t>
            </a:r>
            <a:r>
              <a:rPr sz="2800" spc="-10" dirty="0">
                <a:latin typeface="Carlito"/>
                <a:cs typeface="Carlito"/>
              </a:rPr>
              <a:t>design,</a:t>
            </a:r>
            <a:endParaRPr sz="2800">
              <a:latin typeface="Carlito"/>
              <a:cs typeface="Carlito"/>
            </a:endParaRPr>
          </a:p>
          <a:p>
            <a:pPr marL="1694814">
              <a:lnSpc>
                <a:spcPct val="100000"/>
              </a:lnSpc>
              <a:spcBef>
                <a:spcPts val="170"/>
              </a:spcBef>
            </a:pPr>
            <a:r>
              <a:rPr sz="2800" spc="-5" dirty="0">
                <a:latin typeface="Carlito"/>
                <a:cs typeface="Carlito"/>
              </a:rPr>
              <a:t>construction and</a:t>
            </a:r>
            <a:r>
              <a:rPr sz="2800" spc="-10" dirty="0">
                <a:latin typeface="Carlito"/>
                <a:cs typeface="Carlito"/>
              </a:rPr>
              <a:t> </a:t>
            </a:r>
            <a:r>
              <a:rPr sz="2800" spc="-5" dirty="0">
                <a:latin typeface="Carlito"/>
                <a:cs typeface="Carlito"/>
              </a:rPr>
              <a:t>implementation</a:t>
            </a:r>
            <a:endParaRPr sz="2800">
              <a:latin typeface="Carlito"/>
              <a:cs typeface="Carlito"/>
            </a:endParaRPr>
          </a:p>
        </p:txBody>
      </p:sp>
      <p:sp>
        <p:nvSpPr>
          <p:cNvPr id="4" name="object 4"/>
          <p:cNvSpPr txBox="1"/>
          <p:nvPr/>
        </p:nvSpPr>
        <p:spPr>
          <a:xfrm>
            <a:off x="69596" y="5247894"/>
            <a:ext cx="4413885" cy="330835"/>
          </a:xfrm>
          <a:prstGeom prst="rect">
            <a:avLst/>
          </a:prstGeom>
        </p:spPr>
        <p:txBody>
          <a:bodyPr vert="horz" wrap="square" lIns="0" tIns="12700" rIns="0" bIns="0" rtlCol="0">
            <a:spAutoFit/>
          </a:bodyPr>
          <a:lstStyle/>
          <a:p>
            <a:pPr marL="12700">
              <a:lnSpc>
                <a:spcPct val="100000"/>
              </a:lnSpc>
              <a:spcBef>
                <a:spcPts val="100"/>
              </a:spcBef>
            </a:pPr>
            <a:r>
              <a:rPr sz="2000" b="1" dirty="0">
                <a:latin typeface="Carlito"/>
                <a:cs typeface="Carlito"/>
              </a:rPr>
              <a:t>Liabilities of </a:t>
            </a:r>
            <a:r>
              <a:rPr sz="2000" b="1" spc="-10" dirty="0">
                <a:latin typeface="Carlito"/>
                <a:cs typeface="Carlito"/>
              </a:rPr>
              <a:t>an </a:t>
            </a:r>
            <a:r>
              <a:rPr sz="2000" b="1" dirty="0">
                <a:latin typeface="Carlito"/>
                <a:cs typeface="Carlito"/>
              </a:rPr>
              <a:t>engineer </a:t>
            </a:r>
            <a:r>
              <a:rPr sz="2000" b="1" spc="-5" dirty="0">
                <a:latin typeface="Carlito"/>
                <a:cs typeface="Carlito"/>
              </a:rPr>
              <a:t>in </a:t>
            </a:r>
            <a:r>
              <a:rPr sz="2000" b="1" dirty="0">
                <a:latin typeface="Carlito"/>
                <a:cs typeface="Carlito"/>
              </a:rPr>
              <a:t>project</a:t>
            </a:r>
            <a:r>
              <a:rPr sz="2000" b="1" spc="-70" dirty="0">
                <a:latin typeface="Carlito"/>
                <a:cs typeface="Carlito"/>
              </a:rPr>
              <a:t> </a:t>
            </a:r>
            <a:r>
              <a:rPr sz="2000" b="1" dirty="0">
                <a:latin typeface="Carlito"/>
                <a:cs typeface="Carlito"/>
              </a:rPr>
              <a:t>design</a:t>
            </a:r>
            <a:endParaRPr sz="2000" dirty="0">
              <a:latin typeface="Carlito"/>
              <a:cs typeface="Carlito"/>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8739" y="700167"/>
            <a:ext cx="8926195" cy="5163820"/>
          </a:xfrm>
          <a:prstGeom prst="rect">
            <a:avLst/>
          </a:prstGeom>
        </p:spPr>
        <p:txBody>
          <a:bodyPr vert="horz" wrap="square" lIns="0" tIns="15240" rIns="0" bIns="0" rtlCol="0">
            <a:spAutoFit/>
          </a:bodyPr>
          <a:lstStyle/>
          <a:p>
            <a:pPr marL="355600" marR="69850" indent="-342900">
              <a:lnSpc>
                <a:spcPct val="105900"/>
              </a:lnSpc>
              <a:spcBef>
                <a:spcPts val="120"/>
              </a:spcBef>
              <a:buFont typeface="Arial"/>
              <a:buChar char="•"/>
              <a:tabLst>
                <a:tab pos="354965" algn="l"/>
                <a:tab pos="355600" algn="l"/>
              </a:tabLst>
            </a:pPr>
            <a:r>
              <a:rPr sz="1800" b="1" spc="-5" dirty="0">
                <a:latin typeface="Carlito"/>
                <a:cs typeface="Carlito"/>
              </a:rPr>
              <a:t>Fitness for purpose</a:t>
            </a:r>
            <a:r>
              <a:rPr sz="1600" spc="-5" dirty="0">
                <a:latin typeface="Carlito"/>
                <a:cs typeface="Carlito"/>
              </a:rPr>
              <a:t>: The </a:t>
            </a:r>
            <a:r>
              <a:rPr sz="1600" spc="-10" dirty="0">
                <a:latin typeface="Carlito"/>
                <a:cs typeface="Carlito"/>
              </a:rPr>
              <a:t>design </a:t>
            </a:r>
            <a:r>
              <a:rPr sz="1600" spc="-5" dirty="0">
                <a:latin typeface="Carlito"/>
                <a:cs typeface="Carlito"/>
              </a:rPr>
              <a:t>of a project (overall and component-wise) should be proper to </a:t>
            </a:r>
            <a:r>
              <a:rPr sz="1600" dirty="0">
                <a:latin typeface="Carlito"/>
                <a:cs typeface="Carlito"/>
              </a:rPr>
              <a:t>serve  </a:t>
            </a:r>
            <a:r>
              <a:rPr sz="1600" spc="-5" dirty="0">
                <a:latin typeface="Carlito"/>
                <a:cs typeface="Carlito"/>
              </a:rPr>
              <a:t>the purpose of the</a:t>
            </a:r>
            <a:r>
              <a:rPr sz="1600" spc="5" dirty="0">
                <a:latin typeface="Carlito"/>
                <a:cs typeface="Carlito"/>
              </a:rPr>
              <a:t> </a:t>
            </a:r>
            <a:r>
              <a:rPr sz="1600" spc="-5" dirty="0">
                <a:latin typeface="Carlito"/>
                <a:cs typeface="Carlito"/>
              </a:rPr>
              <a:t>project.</a:t>
            </a:r>
            <a:endParaRPr sz="1600">
              <a:latin typeface="Carlito"/>
              <a:cs typeface="Carlito"/>
            </a:endParaRPr>
          </a:p>
          <a:p>
            <a:pPr marL="355600" marR="5080" indent="-342900">
              <a:lnSpc>
                <a:spcPct val="105900"/>
              </a:lnSpc>
              <a:spcBef>
                <a:spcPts val="270"/>
              </a:spcBef>
              <a:buFont typeface="Arial"/>
              <a:buChar char="•"/>
              <a:tabLst>
                <a:tab pos="354965" algn="l"/>
                <a:tab pos="355600" algn="l"/>
              </a:tabLst>
            </a:pPr>
            <a:r>
              <a:rPr sz="1800" b="1" spc="-5" dirty="0">
                <a:latin typeface="Carlito"/>
                <a:cs typeface="Carlito"/>
              </a:rPr>
              <a:t>Negligent misstatement</a:t>
            </a:r>
            <a:r>
              <a:rPr sz="1600" spc="-5" dirty="0">
                <a:latin typeface="Carlito"/>
                <a:cs typeface="Carlito"/>
              </a:rPr>
              <a:t>: The designers and professionals are expected </a:t>
            </a:r>
            <a:r>
              <a:rPr sz="1600" spc="-10" dirty="0">
                <a:latin typeface="Carlito"/>
                <a:cs typeface="Carlito"/>
              </a:rPr>
              <a:t>not </a:t>
            </a:r>
            <a:r>
              <a:rPr sz="1600" spc="-5" dirty="0">
                <a:latin typeface="Carlito"/>
                <a:cs typeface="Carlito"/>
              </a:rPr>
              <a:t>to make any </a:t>
            </a:r>
            <a:r>
              <a:rPr sz="1600" dirty="0">
                <a:latin typeface="Carlito"/>
                <a:cs typeface="Carlito"/>
              </a:rPr>
              <a:t>negligent </a:t>
            </a:r>
            <a:r>
              <a:rPr sz="1600" spc="-10" dirty="0">
                <a:latin typeface="Carlito"/>
                <a:cs typeface="Carlito"/>
              </a:rPr>
              <a:t>or  </a:t>
            </a:r>
            <a:r>
              <a:rPr sz="1600" spc="-5" dirty="0">
                <a:latin typeface="Carlito"/>
                <a:cs typeface="Carlito"/>
              </a:rPr>
              <a:t>unsubstantiated misstatements.</a:t>
            </a:r>
            <a:endParaRPr sz="1600">
              <a:latin typeface="Carlito"/>
              <a:cs typeface="Carlito"/>
            </a:endParaRPr>
          </a:p>
          <a:p>
            <a:pPr marL="355600" marR="15875" indent="-342900">
              <a:lnSpc>
                <a:spcPct val="105400"/>
              </a:lnSpc>
              <a:spcBef>
                <a:spcPts val="254"/>
              </a:spcBef>
              <a:buFont typeface="Arial"/>
              <a:buChar char="•"/>
              <a:tabLst>
                <a:tab pos="354965" algn="l"/>
                <a:tab pos="355600" algn="l"/>
              </a:tabLst>
            </a:pPr>
            <a:r>
              <a:rPr sz="1800" b="1" dirty="0">
                <a:latin typeface="Carlito"/>
                <a:cs typeface="Carlito"/>
              </a:rPr>
              <a:t>Statutes, </a:t>
            </a:r>
            <a:r>
              <a:rPr sz="1800" b="1" spc="-5" dirty="0">
                <a:latin typeface="Carlito"/>
                <a:cs typeface="Carlito"/>
              </a:rPr>
              <a:t>bylaws </a:t>
            </a:r>
            <a:r>
              <a:rPr sz="1800" b="1" dirty="0">
                <a:latin typeface="Carlito"/>
                <a:cs typeface="Carlito"/>
              </a:rPr>
              <a:t>and </a:t>
            </a:r>
            <a:r>
              <a:rPr sz="1800" b="1" spc="-5" dirty="0">
                <a:latin typeface="Carlito"/>
                <a:cs typeface="Carlito"/>
              </a:rPr>
              <a:t>building regulations/codes</a:t>
            </a:r>
            <a:r>
              <a:rPr sz="1600" spc="-5" dirty="0">
                <a:latin typeface="Carlito"/>
                <a:cs typeface="Carlito"/>
              </a:rPr>
              <a:t>: </a:t>
            </a:r>
            <a:r>
              <a:rPr sz="1600" dirty="0">
                <a:latin typeface="Carlito"/>
                <a:cs typeface="Carlito"/>
              </a:rPr>
              <a:t>It </a:t>
            </a:r>
            <a:r>
              <a:rPr sz="1600" spc="-5" dirty="0">
                <a:latin typeface="Carlito"/>
                <a:cs typeface="Carlito"/>
              </a:rPr>
              <a:t>is the duty of </a:t>
            </a:r>
            <a:r>
              <a:rPr sz="1600" spc="-10" dirty="0">
                <a:latin typeface="Carlito"/>
                <a:cs typeface="Carlito"/>
              </a:rPr>
              <a:t>the designers </a:t>
            </a:r>
            <a:r>
              <a:rPr sz="1600" spc="-5" dirty="0">
                <a:latin typeface="Carlito"/>
                <a:cs typeface="Carlito"/>
              </a:rPr>
              <a:t>and professionals  to make themselves fully </a:t>
            </a:r>
            <a:r>
              <a:rPr sz="1600" dirty="0">
                <a:latin typeface="Carlito"/>
                <a:cs typeface="Carlito"/>
              </a:rPr>
              <a:t>aware </a:t>
            </a:r>
            <a:r>
              <a:rPr sz="1600" spc="-5" dirty="0">
                <a:latin typeface="Carlito"/>
                <a:cs typeface="Carlito"/>
              </a:rPr>
              <a:t>of </a:t>
            </a:r>
            <a:r>
              <a:rPr sz="1600" dirty="0">
                <a:latin typeface="Carlito"/>
                <a:cs typeface="Carlito"/>
              </a:rPr>
              <a:t>the </a:t>
            </a:r>
            <a:r>
              <a:rPr sz="1600" spc="-5" dirty="0">
                <a:latin typeface="Carlito"/>
                <a:cs typeface="Carlito"/>
              </a:rPr>
              <a:t>statutes, bylaws and codes related to their professional</a:t>
            </a:r>
            <a:r>
              <a:rPr sz="1600" spc="145" dirty="0">
                <a:latin typeface="Carlito"/>
                <a:cs typeface="Carlito"/>
              </a:rPr>
              <a:t> </a:t>
            </a:r>
            <a:r>
              <a:rPr sz="1600" spc="-10" dirty="0">
                <a:latin typeface="Carlito"/>
                <a:cs typeface="Carlito"/>
              </a:rPr>
              <a:t>practice.</a:t>
            </a:r>
            <a:endParaRPr sz="1600">
              <a:latin typeface="Carlito"/>
              <a:cs typeface="Carlito"/>
            </a:endParaRPr>
          </a:p>
          <a:p>
            <a:pPr marL="355600" marR="243840" indent="-342900">
              <a:lnSpc>
                <a:spcPct val="105400"/>
              </a:lnSpc>
              <a:spcBef>
                <a:spcPts val="245"/>
              </a:spcBef>
              <a:buFont typeface="Arial"/>
              <a:buChar char="•"/>
              <a:tabLst>
                <a:tab pos="354965" algn="l"/>
                <a:tab pos="355600" algn="l"/>
              </a:tabLst>
            </a:pPr>
            <a:r>
              <a:rPr sz="1800" b="1" dirty="0">
                <a:latin typeface="Carlito"/>
                <a:cs typeface="Carlito"/>
              </a:rPr>
              <a:t>Examination of site </a:t>
            </a:r>
            <a:r>
              <a:rPr sz="1800" b="1" spc="-5" dirty="0">
                <a:latin typeface="Carlito"/>
                <a:cs typeface="Carlito"/>
              </a:rPr>
              <a:t>above and below the ground</a:t>
            </a:r>
            <a:r>
              <a:rPr sz="1600" spc="-5" dirty="0">
                <a:latin typeface="Carlito"/>
                <a:cs typeface="Carlito"/>
              </a:rPr>
              <a:t>: Before finalizing a design, a designer should  </a:t>
            </a:r>
            <a:r>
              <a:rPr sz="1600" spc="-10" dirty="0">
                <a:latin typeface="Carlito"/>
                <a:cs typeface="Carlito"/>
              </a:rPr>
              <a:t>know </a:t>
            </a:r>
            <a:r>
              <a:rPr sz="1600" dirty="0">
                <a:latin typeface="Carlito"/>
                <a:cs typeface="Carlito"/>
              </a:rPr>
              <a:t>the </a:t>
            </a:r>
            <a:r>
              <a:rPr sz="1600" spc="-5" dirty="0">
                <a:latin typeface="Carlito"/>
                <a:cs typeface="Carlito"/>
              </a:rPr>
              <a:t>conditions of the site above and below the</a:t>
            </a:r>
            <a:r>
              <a:rPr sz="1600" spc="35" dirty="0">
                <a:latin typeface="Carlito"/>
                <a:cs typeface="Carlito"/>
              </a:rPr>
              <a:t> </a:t>
            </a:r>
            <a:r>
              <a:rPr sz="1600" spc="-5" dirty="0">
                <a:latin typeface="Carlito"/>
                <a:cs typeface="Carlito"/>
              </a:rPr>
              <a:t>ground.</a:t>
            </a:r>
            <a:endParaRPr sz="1600">
              <a:latin typeface="Carlito"/>
              <a:cs typeface="Carlito"/>
            </a:endParaRPr>
          </a:p>
          <a:p>
            <a:pPr marL="355600" marR="200660" indent="-342900">
              <a:lnSpc>
                <a:spcPct val="105500"/>
              </a:lnSpc>
              <a:spcBef>
                <a:spcPts val="295"/>
              </a:spcBef>
              <a:buFont typeface="Arial"/>
              <a:buChar char="•"/>
              <a:tabLst>
                <a:tab pos="354965" algn="l"/>
                <a:tab pos="355600" algn="l"/>
              </a:tabLst>
            </a:pPr>
            <a:r>
              <a:rPr sz="1800" b="1" spc="-5" dirty="0">
                <a:latin typeface="Carlito"/>
                <a:cs typeface="Carlito"/>
              </a:rPr>
              <a:t>Public </a:t>
            </a:r>
            <a:r>
              <a:rPr sz="1800" b="1" dirty="0">
                <a:latin typeface="Carlito"/>
                <a:cs typeface="Carlito"/>
              </a:rPr>
              <a:t>and </a:t>
            </a:r>
            <a:r>
              <a:rPr sz="1800" b="1" spc="-5" dirty="0">
                <a:latin typeface="Carlito"/>
                <a:cs typeface="Carlito"/>
              </a:rPr>
              <a:t>private rights</a:t>
            </a:r>
            <a:r>
              <a:rPr sz="1600" spc="-5" dirty="0">
                <a:latin typeface="Carlito"/>
                <a:cs typeface="Carlito"/>
              </a:rPr>
              <a:t>: The </a:t>
            </a:r>
            <a:r>
              <a:rPr sz="1600" spc="-10" dirty="0">
                <a:latin typeface="Carlito"/>
                <a:cs typeface="Carlito"/>
              </a:rPr>
              <a:t>design </a:t>
            </a:r>
            <a:r>
              <a:rPr sz="1600" spc="-5" dirty="0">
                <a:latin typeface="Carlito"/>
                <a:cs typeface="Carlito"/>
              </a:rPr>
              <a:t>of a </a:t>
            </a:r>
            <a:r>
              <a:rPr sz="1600" spc="-10" dirty="0">
                <a:latin typeface="Carlito"/>
                <a:cs typeface="Carlito"/>
              </a:rPr>
              <a:t>project </a:t>
            </a:r>
            <a:r>
              <a:rPr sz="1600" spc="-5" dirty="0">
                <a:latin typeface="Carlito"/>
                <a:cs typeface="Carlito"/>
              </a:rPr>
              <a:t>should </a:t>
            </a:r>
            <a:r>
              <a:rPr sz="1600" spc="-10" dirty="0">
                <a:latin typeface="Carlito"/>
                <a:cs typeface="Carlito"/>
              </a:rPr>
              <a:t>not </a:t>
            </a:r>
            <a:r>
              <a:rPr sz="1600" spc="-5" dirty="0">
                <a:latin typeface="Carlito"/>
                <a:cs typeface="Carlito"/>
              </a:rPr>
              <a:t>contradict with the public and private  rights of the client and </a:t>
            </a:r>
            <a:r>
              <a:rPr sz="1600" spc="-10" dirty="0">
                <a:latin typeface="Carlito"/>
                <a:cs typeface="Carlito"/>
              </a:rPr>
              <a:t>others </a:t>
            </a:r>
            <a:r>
              <a:rPr sz="1600" spc="-5" dirty="0">
                <a:latin typeface="Carlito"/>
                <a:cs typeface="Carlito"/>
              </a:rPr>
              <a:t>who may be affected </a:t>
            </a:r>
            <a:r>
              <a:rPr sz="1600" dirty="0">
                <a:latin typeface="Carlito"/>
                <a:cs typeface="Carlito"/>
              </a:rPr>
              <a:t>by </a:t>
            </a:r>
            <a:r>
              <a:rPr sz="1600" spc="-5" dirty="0">
                <a:latin typeface="Carlito"/>
                <a:cs typeface="Carlito"/>
              </a:rPr>
              <a:t>the design</a:t>
            </a:r>
            <a:r>
              <a:rPr sz="1600" spc="55" dirty="0">
                <a:latin typeface="Carlito"/>
                <a:cs typeface="Carlito"/>
              </a:rPr>
              <a:t> </a:t>
            </a:r>
            <a:r>
              <a:rPr sz="1600" spc="-5" dirty="0">
                <a:latin typeface="Carlito"/>
                <a:cs typeface="Carlito"/>
              </a:rPr>
              <a:t>implementation.</a:t>
            </a:r>
            <a:endParaRPr sz="1600">
              <a:latin typeface="Carlito"/>
              <a:cs typeface="Carlito"/>
            </a:endParaRPr>
          </a:p>
          <a:p>
            <a:pPr marL="355600" marR="800100" indent="-342900">
              <a:lnSpc>
                <a:spcPct val="105400"/>
              </a:lnSpc>
              <a:spcBef>
                <a:spcPts val="270"/>
              </a:spcBef>
              <a:buFont typeface="Arial"/>
              <a:buChar char="•"/>
              <a:tabLst>
                <a:tab pos="354965" algn="l"/>
                <a:tab pos="355600" algn="l"/>
              </a:tabLst>
            </a:pPr>
            <a:r>
              <a:rPr sz="1800" b="1" spc="-5" dirty="0">
                <a:latin typeface="Carlito"/>
                <a:cs typeface="Carlito"/>
              </a:rPr>
              <a:t>Plans, drawings </a:t>
            </a:r>
            <a:r>
              <a:rPr sz="1800" b="1" dirty="0">
                <a:latin typeface="Carlito"/>
                <a:cs typeface="Carlito"/>
              </a:rPr>
              <a:t>and </a:t>
            </a:r>
            <a:r>
              <a:rPr sz="1800" b="1" spc="-5" dirty="0">
                <a:latin typeface="Carlito"/>
                <a:cs typeface="Carlito"/>
              </a:rPr>
              <a:t>specifications</a:t>
            </a:r>
            <a:r>
              <a:rPr sz="1600" spc="-5" dirty="0">
                <a:latin typeface="Carlito"/>
                <a:cs typeface="Carlito"/>
              </a:rPr>
              <a:t>: The </a:t>
            </a:r>
            <a:r>
              <a:rPr sz="1600" spc="-10" dirty="0">
                <a:latin typeface="Carlito"/>
                <a:cs typeface="Carlito"/>
              </a:rPr>
              <a:t>design </a:t>
            </a:r>
            <a:r>
              <a:rPr sz="1600" spc="-5" dirty="0">
                <a:latin typeface="Carlito"/>
                <a:cs typeface="Carlito"/>
              </a:rPr>
              <a:t>should include detailed plan, drawing, and  specification of each component of the project and</a:t>
            </a:r>
            <a:r>
              <a:rPr sz="1600" spc="20" dirty="0">
                <a:latin typeface="Carlito"/>
                <a:cs typeface="Carlito"/>
              </a:rPr>
              <a:t> </a:t>
            </a:r>
            <a:r>
              <a:rPr sz="1600" spc="-5" dirty="0">
                <a:latin typeface="Carlito"/>
                <a:cs typeface="Carlito"/>
              </a:rPr>
              <a:t>equipment</a:t>
            </a:r>
            <a:endParaRPr sz="1600">
              <a:latin typeface="Carlito"/>
              <a:cs typeface="Carlito"/>
            </a:endParaRPr>
          </a:p>
          <a:p>
            <a:pPr marL="355600" marR="13970" indent="-342900">
              <a:lnSpc>
                <a:spcPct val="105500"/>
              </a:lnSpc>
              <a:spcBef>
                <a:spcPts val="254"/>
              </a:spcBef>
              <a:buFont typeface="Arial"/>
              <a:buChar char="•"/>
              <a:tabLst>
                <a:tab pos="354965" algn="l"/>
                <a:tab pos="355600" algn="l"/>
              </a:tabLst>
            </a:pPr>
            <a:r>
              <a:rPr sz="1800" b="1" spc="-5" dirty="0">
                <a:latin typeface="Carlito"/>
                <a:cs typeface="Carlito"/>
              </a:rPr>
              <a:t>Materials (quantity, </a:t>
            </a:r>
            <a:r>
              <a:rPr sz="1800" b="1" dirty="0">
                <a:latin typeface="Carlito"/>
                <a:cs typeface="Carlito"/>
              </a:rPr>
              <a:t>quality and </a:t>
            </a:r>
            <a:r>
              <a:rPr sz="1800" b="1" spc="-5" dirty="0">
                <a:latin typeface="Carlito"/>
                <a:cs typeface="Carlito"/>
              </a:rPr>
              <a:t>availability)</a:t>
            </a:r>
            <a:r>
              <a:rPr sz="1600" spc="-5" dirty="0">
                <a:latin typeface="Carlito"/>
                <a:cs typeface="Carlito"/>
              </a:rPr>
              <a:t>: The details of the quantity and quality of materials  to be </a:t>
            </a:r>
            <a:r>
              <a:rPr sz="1600" spc="-10" dirty="0">
                <a:latin typeface="Carlito"/>
                <a:cs typeface="Carlito"/>
              </a:rPr>
              <a:t>used </a:t>
            </a:r>
            <a:r>
              <a:rPr sz="1600" spc="-5" dirty="0">
                <a:latin typeface="Carlito"/>
                <a:cs typeface="Carlito"/>
              </a:rPr>
              <a:t>in a project should be specifically mentioned. </a:t>
            </a:r>
            <a:r>
              <a:rPr sz="1600" spc="-10" dirty="0">
                <a:latin typeface="Carlito"/>
                <a:cs typeface="Carlito"/>
              </a:rPr>
              <a:t>The </a:t>
            </a:r>
            <a:r>
              <a:rPr sz="1600" spc="-5" dirty="0">
                <a:latin typeface="Carlito"/>
                <a:cs typeface="Carlito"/>
              </a:rPr>
              <a:t>availability of the materials </a:t>
            </a:r>
            <a:r>
              <a:rPr sz="1600" spc="5" dirty="0">
                <a:latin typeface="Carlito"/>
                <a:cs typeface="Carlito"/>
              </a:rPr>
              <a:t>should </a:t>
            </a:r>
            <a:r>
              <a:rPr sz="1600" spc="-5" dirty="0">
                <a:latin typeface="Carlito"/>
                <a:cs typeface="Carlito"/>
              </a:rPr>
              <a:t>be kept  in mind while selecting the material</a:t>
            </a:r>
            <a:r>
              <a:rPr sz="1600" spc="20" dirty="0">
                <a:latin typeface="Carlito"/>
                <a:cs typeface="Carlito"/>
              </a:rPr>
              <a:t> </a:t>
            </a:r>
            <a:r>
              <a:rPr sz="1600" spc="-5" dirty="0">
                <a:latin typeface="Carlito"/>
                <a:cs typeface="Carlito"/>
              </a:rPr>
              <a:t>types.</a:t>
            </a:r>
            <a:endParaRPr sz="1600">
              <a:latin typeface="Carlito"/>
              <a:cs typeface="Carlito"/>
            </a:endParaRPr>
          </a:p>
          <a:p>
            <a:pPr marL="355600" marR="86995" indent="-342900">
              <a:lnSpc>
                <a:spcPct val="105500"/>
              </a:lnSpc>
              <a:spcBef>
                <a:spcPts val="235"/>
              </a:spcBef>
              <a:buFont typeface="Arial"/>
              <a:buChar char="•"/>
              <a:tabLst>
                <a:tab pos="354965" algn="l"/>
                <a:tab pos="355600" algn="l"/>
              </a:tabLst>
            </a:pPr>
            <a:r>
              <a:rPr sz="1800" b="1" spc="-5" dirty="0">
                <a:latin typeface="Carlito"/>
                <a:cs typeface="Carlito"/>
              </a:rPr>
              <a:t>Novel, risky design </a:t>
            </a:r>
            <a:r>
              <a:rPr sz="1800" b="1" dirty="0">
                <a:latin typeface="Carlito"/>
                <a:cs typeface="Carlito"/>
              </a:rPr>
              <a:t>and </a:t>
            </a:r>
            <a:r>
              <a:rPr sz="1800" b="1" spc="-5" dirty="0">
                <a:latin typeface="Carlito"/>
                <a:cs typeface="Carlito"/>
              </a:rPr>
              <a:t>employers’ interference </a:t>
            </a:r>
            <a:r>
              <a:rPr sz="1800" b="1" dirty="0">
                <a:latin typeface="Carlito"/>
                <a:cs typeface="Carlito"/>
              </a:rPr>
              <a:t>in design</a:t>
            </a:r>
            <a:r>
              <a:rPr sz="1600" dirty="0">
                <a:latin typeface="Carlito"/>
                <a:cs typeface="Carlito"/>
              </a:rPr>
              <a:t>: </a:t>
            </a:r>
            <a:r>
              <a:rPr sz="1600" spc="-5" dirty="0">
                <a:latin typeface="Carlito"/>
                <a:cs typeface="Carlito"/>
              </a:rPr>
              <a:t>A designer may choose to </a:t>
            </a:r>
            <a:r>
              <a:rPr sz="1600" spc="-10" dirty="0">
                <a:latin typeface="Carlito"/>
                <a:cs typeface="Carlito"/>
              </a:rPr>
              <a:t>use </a:t>
            </a:r>
            <a:r>
              <a:rPr sz="1600" spc="-5" dirty="0">
                <a:latin typeface="Carlito"/>
                <a:cs typeface="Carlito"/>
              </a:rPr>
              <a:t>novel  </a:t>
            </a:r>
            <a:r>
              <a:rPr sz="1600" spc="-80" dirty="0">
                <a:latin typeface="Arial"/>
                <a:cs typeface="Arial"/>
              </a:rPr>
              <a:t>and </a:t>
            </a:r>
            <a:r>
              <a:rPr sz="1600" spc="-60" dirty="0">
                <a:latin typeface="Arial"/>
                <a:cs typeface="Arial"/>
              </a:rPr>
              <a:t>risky </a:t>
            </a:r>
            <a:r>
              <a:rPr sz="1600" spc="-85" dirty="0">
                <a:latin typeface="Arial"/>
                <a:cs typeface="Arial"/>
              </a:rPr>
              <a:t>design, </a:t>
            </a:r>
            <a:r>
              <a:rPr sz="1600" spc="-75" dirty="0">
                <a:latin typeface="Arial"/>
                <a:cs typeface="Arial"/>
              </a:rPr>
              <a:t>and </a:t>
            </a:r>
            <a:r>
              <a:rPr sz="1600" spc="-90" dirty="0">
                <a:latin typeface="Arial"/>
                <a:cs typeface="Arial"/>
              </a:rPr>
              <a:t>may </a:t>
            </a:r>
            <a:r>
              <a:rPr sz="1600" spc="-70" dirty="0">
                <a:latin typeface="Arial"/>
                <a:cs typeface="Arial"/>
              </a:rPr>
              <a:t>decide </a:t>
            </a:r>
            <a:r>
              <a:rPr sz="1600" spc="20" dirty="0">
                <a:latin typeface="Arial"/>
                <a:cs typeface="Arial"/>
              </a:rPr>
              <a:t>to </a:t>
            </a:r>
            <a:r>
              <a:rPr sz="1600" spc="-40" dirty="0">
                <a:latin typeface="Arial"/>
                <a:cs typeface="Arial"/>
              </a:rPr>
              <a:t>incorporate </a:t>
            </a:r>
            <a:r>
              <a:rPr sz="1600" spc="-35" dirty="0">
                <a:latin typeface="Arial"/>
                <a:cs typeface="Arial"/>
              </a:rPr>
              <a:t>employer/client’s </a:t>
            </a:r>
            <a:r>
              <a:rPr sz="1600" spc="-70" dirty="0">
                <a:latin typeface="Arial"/>
                <a:cs typeface="Arial"/>
              </a:rPr>
              <a:t>idea </a:t>
            </a:r>
            <a:r>
              <a:rPr sz="1600" spc="-20" dirty="0">
                <a:latin typeface="Arial"/>
                <a:cs typeface="Arial"/>
              </a:rPr>
              <a:t>in the </a:t>
            </a:r>
            <a:r>
              <a:rPr sz="1600" spc="-85" dirty="0">
                <a:latin typeface="Arial"/>
                <a:cs typeface="Arial"/>
              </a:rPr>
              <a:t>design. </a:t>
            </a:r>
            <a:r>
              <a:rPr sz="1600" spc="-70" dirty="0">
                <a:latin typeface="Arial"/>
                <a:cs typeface="Arial"/>
              </a:rPr>
              <a:t>However, </a:t>
            </a:r>
            <a:r>
              <a:rPr sz="1600" spc="-20" dirty="0">
                <a:latin typeface="Arial"/>
                <a:cs typeface="Arial"/>
              </a:rPr>
              <a:t>the  </a:t>
            </a:r>
            <a:r>
              <a:rPr sz="1600" spc="-5" dirty="0">
                <a:latin typeface="Carlito"/>
                <a:cs typeface="Carlito"/>
              </a:rPr>
              <a:t>designer is ultimately responsible for the safety &amp; fitness for purpose of </a:t>
            </a:r>
            <a:r>
              <a:rPr sz="1600" dirty="0">
                <a:latin typeface="Carlito"/>
                <a:cs typeface="Carlito"/>
              </a:rPr>
              <a:t>the </a:t>
            </a:r>
            <a:r>
              <a:rPr sz="1600" spc="-10" dirty="0">
                <a:latin typeface="Carlito"/>
                <a:cs typeface="Carlito"/>
              </a:rPr>
              <a:t>design</a:t>
            </a:r>
            <a:r>
              <a:rPr sz="1600" spc="100" dirty="0">
                <a:latin typeface="Carlito"/>
                <a:cs typeface="Carlito"/>
              </a:rPr>
              <a:t> </a:t>
            </a:r>
            <a:r>
              <a:rPr sz="1600" spc="-5" dirty="0">
                <a:latin typeface="Carlito"/>
                <a:cs typeface="Carlito"/>
              </a:rPr>
              <a:t>implementation.</a:t>
            </a:r>
            <a:endParaRPr sz="1600">
              <a:latin typeface="Carlito"/>
              <a:cs typeface="Carlito"/>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8739" y="700167"/>
            <a:ext cx="8610600" cy="579120"/>
          </a:xfrm>
          <a:prstGeom prst="rect">
            <a:avLst/>
          </a:prstGeom>
        </p:spPr>
        <p:txBody>
          <a:bodyPr vert="horz" wrap="square" lIns="0" tIns="15240" rIns="0" bIns="0" rtlCol="0">
            <a:spAutoFit/>
          </a:bodyPr>
          <a:lstStyle/>
          <a:p>
            <a:pPr marL="355600" marR="5080" indent="-342900">
              <a:lnSpc>
                <a:spcPct val="105900"/>
              </a:lnSpc>
              <a:spcBef>
                <a:spcPts val="120"/>
              </a:spcBef>
              <a:buFont typeface="Arial"/>
              <a:buChar char="•"/>
              <a:tabLst>
                <a:tab pos="354965" algn="l"/>
                <a:tab pos="355600" algn="l"/>
              </a:tabLst>
            </a:pPr>
            <a:r>
              <a:rPr sz="1800" b="1" spc="-5" dirty="0">
                <a:latin typeface="Carlito"/>
                <a:cs typeface="Carlito"/>
              </a:rPr>
              <a:t>Revision </a:t>
            </a:r>
            <a:r>
              <a:rPr sz="1800" b="1" dirty="0">
                <a:latin typeface="Carlito"/>
                <a:cs typeface="Carlito"/>
              </a:rPr>
              <a:t>of </a:t>
            </a:r>
            <a:r>
              <a:rPr sz="1800" b="1" spc="-5" dirty="0">
                <a:latin typeface="Carlito"/>
                <a:cs typeface="Carlito"/>
              </a:rPr>
              <a:t>design during construction</a:t>
            </a:r>
            <a:r>
              <a:rPr sz="1600" spc="-5" dirty="0">
                <a:latin typeface="Carlito"/>
                <a:cs typeface="Carlito"/>
              </a:rPr>
              <a:t>: </a:t>
            </a:r>
            <a:r>
              <a:rPr sz="1600" spc="-10" dirty="0">
                <a:latin typeface="Carlito"/>
                <a:cs typeface="Carlito"/>
              </a:rPr>
              <a:t>Even </a:t>
            </a:r>
            <a:r>
              <a:rPr sz="1600" dirty="0">
                <a:latin typeface="Carlito"/>
                <a:cs typeface="Carlito"/>
              </a:rPr>
              <a:t>if </a:t>
            </a:r>
            <a:r>
              <a:rPr sz="1600" spc="-10" dirty="0">
                <a:latin typeface="Carlito"/>
                <a:cs typeface="Carlito"/>
              </a:rPr>
              <a:t>the design </a:t>
            </a:r>
            <a:r>
              <a:rPr sz="1600" dirty="0">
                <a:latin typeface="Carlito"/>
                <a:cs typeface="Carlito"/>
              </a:rPr>
              <a:t>is </a:t>
            </a:r>
            <a:r>
              <a:rPr sz="1600" spc="-5" dirty="0">
                <a:latin typeface="Carlito"/>
                <a:cs typeface="Carlito"/>
              </a:rPr>
              <a:t>revised </a:t>
            </a:r>
            <a:r>
              <a:rPr sz="1600" spc="-10" dirty="0">
                <a:latin typeface="Carlito"/>
                <a:cs typeface="Carlito"/>
              </a:rPr>
              <a:t>during </a:t>
            </a:r>
            <a:r>
              <a:rPr sz="1600" spc="-5" dirty="0">
                <a:latin typeface="Carlito"/>
                <a:cs typeface="Carlito"/>
              </a:rPr>
              <a:t>construction, the  designer is ultimately responsible for the safety &amp; fitness for purpose of </a:t>
            </a:r>
            <a:r>
              <a:rPr sz="1600" dirty="0">
                <a:latin typeface="Carlito"/>
                <a:cs typeface="Carlito"/>
              </a:rPr>
              <a:t>the </a:t>
            </a:r>
            <a:r>
              <a:rPr sz="1600" spc="-10" dirty="0">
                <a:latin typeface="Carlito"/>
                <a:cs typeface="Carlito"/>
              </a:rPr>
              <a:t>design</a:t>
            </a:r>
            <a:r>
              <a:rPr sz="1600" spc="155" dirty="0">
                <a:latin typeface="Carlito"/>
                <a:cs typeface="Carlito"/>
              </a:rPr>
              <a:t> </a:t>
            </a:r>
            <a:r>
              <a:rPr sz="1600" spc="-5" dirty="0">
                <a:latin typeface="Carlito"/>
                <a:cs typeface="Carlito"/>
              </a:rPr>
              <a:t>implementation.</a:t>
            </a:r>
            <a:endParaRPr sz="1600">
              <a:latin typeface="Carlito"/>
              <a:cs typeface="Carlito"/>
            </a:endParaRPr>
          </a:p>
        </p:txBody>
      </p:sp>
      <p:sp>
        <p:nvSpPr>
          <p:cNvPr id="3" name="object 3"/>
          <p:cNvSpPr txBox="1"/>
          <p:nvPr/>
        </p:nvSpPr>
        <p:spPr>
          <a:xfrm>
            <a:off x="163068" y="1294130"/>
            <a:ext cx="8808720" cy="898525"/>
          </a:xfrm>
          <a:prstGeom prst="rect">
            <a:avLst/>
          </a:prstGeom>
          <a:solidFill>
            <a:srgbClr val="9AB5E3"/>
          </a:solidFill>
        </p:spPr>
        <p:txBody>
          <a:bodyPr vert="horz" wrap="square" lIns="0" tIns="0" rIns="0" bIns="0" rtlCol="0">
            <a:spAutoFit/>
          </a:bodyPr>
          <a:lstStyle/>
          <a:p>
            <a:pPr algn="ctr">
              <a:lnSpc>
                <a:spcPts val="3225"/>
              </a:lnSpc>
            </a:pPr>
            <a:r>
              <a:rPr sz="2800" b="1" spc="-5" dirty="0">
                <a:latin typeface="Carlito"/>
                <a:cs typeface="Carlito"/>
              </a:rPr>
              <a:t>Liabilities of engineers in project construction</a:t>
            </a:r>
            <a:r>
              <a:rPr sz="2800" b="1" spc="35" dirty="0">
                <a:latin typeface="Carlito"/>
                <a:cs typeface="Carlito"/>
              </a:rPr>
              <a:t> </a:t>
            </a:r>
            <a:r>
              <a:rPr sz="2800" b="1" spc="-5" dirty="0">
                <a:latin typeface="Carlito"/>
                <a:cs typeface="Carlito"/>
              </a:rPr>
              <a:t>and</a:t>
            </a:r>
            <a:endParaRPr sz="2800" dirty="0">
              <a:latin typeface="Carlito"/>
              <a:cs typeface="Carlito"/>
            </a:endParaRPr>
          </a:p>
          <a:p>
            <a:pPr marL="5080" algn="ctr">
              <a:lnSpc>
                <a:spcPct val="100000"/>
              </a:lnSpc>
              <a:spcBef>
                <a:spcPts val="180"/>
              </a:spcBef>
            </a:pPr>
            <a:r>
              <a:rPr sz="2800" b="1" spc="-5" dirty="0">
                <a:latin typeface="Carlito"/>
                <a:cs typeface="Carlito"/>
              </a:rPr>
              <a:t>implementation</a:t>
            </a:r>
            <a:endParaRPr sz="2800" dirty="0">
              <a:latin typeface="Carlito"/>
              <a:cs typeface="Carlito"/>
            </a:endParaRPr>
          </a:p>
        </p:txBody>
      </p:sp>
      <p:sp>
        <p:nvSpPr>
          <p:cNvPr id="4" name="object 4"/>
          <p:cNvSpPr txBox="1"/>
          <p:nvPr/>
        </p:nvSpPr>
        <p:spPr>
          <a:xfrm>
            <a:off x="535940" y="2401950"/>
            <a:ext cx="8412480" cy="3469861"/>
          </a:xfrm>
          <a:prstGeom prst="rect">
            <a:avLst/>
          </a:prstGeom>
        </p:spPr>
        <p:txBody>
          <a:bodyPr vert="horz" wrap="square" lIns="0" tIns="104140" rIns="0" bIns="0" rtlCol="0">
            <a:spAutoFit/>
          </a:bodyPr>
          <a:lstStyle/>
          <a:p>
            <a:pPr marL="355600" indent="-342900">
              <a:lnSpc>
                <a:spcPct val="100000"/>
              </a:lnSpc>
              <a:spcBef>
                <a:spcPts val="820"/>
              </a:spcBef>
              <a:buFont typeface="Arial"/>
              <a:buChar char="•"/>
              <a:tabLst>
                <a:tab pos="354965" algn="l"/>
                <a:tab pos="355600" algn="l"/>
              </a:tabLst>
            </a:pPr>
            <a:r>
              <a:rPr sz="2400" spc="-5" dirty="0">
                <a:latin typeface="Carlito"/>
                <a:cs typeface="Carlito"/>
              </a:rPr>
              <a:t>Completion of project </a:t>
            </a:r>
            <a:r>
              <a:rPr sz="2400" dirty="0">
                <a:latin typeface="Carlito"/>
                <a:cs typeface="Carlito"/>
              </a:rPr>
              <a:t>in time, </a:t>
            </a:r>
            <a:r>
              <a:rPr sz="2400" spc="-5" dirty="0">
                <a:latin typeface="Carlito"/>
                <a:cs typeface="Carlito"/>
              </a:rPr>
              <a:t>within</a:t>
            </a:r>
            <a:r>
              <a:rPr sz="2400" spc="-20" dirty="0">
                <a:latin typeface="Carlito"/>
                <a:cs typeface="Carlito"/>
              </a:rPr>
              <a:t> </a:t>
            </a:r>
            <a:r>
              <a:rPr sz="2400" spc="-5" dirty="0">
                <a:latin typeface="Carlito"/>
                <a:cs typeface="Carlito"/>
              </a:rPr>
              <a:t>budget</a:t>
            </a:r>
            <a:endParaRPr sz="2400" dirty="0">
              <a:latin typeface="Carlito"/>
              <a:cs typeface="Carlito"/>
            </a:endParaRPr>
          </a:p>
          <a:p>
            <a:pPr marL="355600" indent="-342900">
              <a:lnSpc>
                <a:spcPct val="100000"/>
              </a:lnSpc>
              <a:spcBef>
                <a:spcPts val="720"/>
              </a:spcBef>
              <a:buFont typeface="Arial"/>
              <a:buChar char="•"/>
              <a:tabLst>
                <a:tab pos="354965" algn="l"/>
                <a:tab pos="355600" algn="l"/>
              </a:tabLst>
            </a:pPr>
            <a:r>
              <a:rPr sz="2400" dirty="0">
                <a:latin typeface="Carlito"/>
                <a:cs typeface="Carlito"/>
              </a:rPr>
              <a:t>With </a:t>
            </a:r>
            <a:r>
              <a:rPr sz="2400" spc="-5" dirty="0">
                <a:latin typeface="Carlito"/>
                <a:cs typeface="Carlito"/>
              </a:rPr>
              <a:t>quality: </a:t>
            </a:r>
            <a:r>
              <a:rPr sz="2400" dirty="0">
                <a:latin typeface="Carlito"/>
                <a:cs typeface="Carlito"/>
              </a:rPr>
              <a:t>material, </a:t>
            </a:r>
            <a:r>
              <a:rPr sz="2400" spc="-10" dirty="0">
                <a:latin typeface="Carlito"/>
                <a:cs typeface="Carlito"/>
              </a:rPr>
              <a:t>workmanship, </a:t>
            </a:r>
            <a:r>
              <a:rPr sz="2400" dirty="0">
                <a:latin typeface="Carlito"/>
                <a:cs typeface="Carlito"/>
              </a:rPr>
              <a:t>method </a:t>
            </a:r>
            <a:r>
              <a:rPr sz="2400" spc="-5" dirty="0">
                <a:latin typeface="Carlito"/>
                <a:cs typeface="Carlito"/>
              </a:rPr>
              <a:t>of</a:t>
            </a:r>
            <a:r>
              <a:rPr sz="2400" spc="5" dirty="0">
                <a:latin typeface="Carlito"/>
                <a:cs typeface="Carlito"/>
              </a:rPr>
              <a:t> </a:t>
            </a:r>
            <a:r>
              <a:rPr sz="2400" spc="-5" dirty="0">
                <a:latin typeface="Carlito"/>
                <a:cs typeface="Carlito"/>
              </a:rPr>
              <a:t>construction</a:t>
            </a:r>
            <a:endParaRPr sz="2400" dirty="0">
              <a:latin typeface="Carlito"/>
              <a:cs typeface="Carlito"/>
            </a:endParaRPr>
          </a:p>
          <a:p>
            <a:pPr marL="355600" indent="-342900">
              <a:lnSpc>
                <a:spcPct val="100000"/>
              </a:lnSpc>
              <a:spcBef>
                <a:spcPts val="710"/>
              </a:spcBef>
              <a:buFont typeface="Arial"/>
              <a:buChar char="•"/>
              <a:tabLst>
                <a:tab pos="354965" algn="l"/>
                <a:tab pos="355600" algn="l"/>
              </a:tabLst>
            </a:pPr>
            <a:r>
              <a:rPr sz="2400" spc="-5" dirty="0">
                <a:latin typeface="Carlito"/>
                <a:cs typeface="Carlito"/>
              </a:rPr>
              <a:t>Consistency: </a:t>
            </a:r>
            <a:r>
              <a:rPr sz="2400" dirty="0">
                <a:latin typeface="Carlito"/>
                <a:cs typeface="Carlito"/>
              </a:rPr>
              <a:t>in </a:t>
            </a:r>
            <a:r>
              <a:rPr sz="2400" spc="-5" dirty="0">
                <a:latin typeface="Carlito"/>
                <a:cs typeface="Carlito"/>
              </a:rPr>
              <a:t>quality,</a:t>
            </a:r>
            <a:r>
              <a:rPr sz="2400" spc="-15" dirty="0">
                <a:latin typeface="Carlito"/>
                <a:cs typeface="Carlito"/>
              </a:rPr>
              <a:t> </a:t>
            </a:r>
            <a:r>
              <a:rPr sz="2400" spc="-5" dirty="0">
                <a:latin typeface="Carlito"/>
                <a:cs typeface="Carlito"/>
              </a:rPr>
              <a:t>form</a:t>
            </a:r>
            <a:endParaRPr sz="2400" dirty="0">
              <a:latin typeface="Carlito"/>
              <a:cs typeface="Carlito"/>
            </a:endParaRPr>
          </a:p>
          <a:p>
            <a:pPr marL="355600" marR="5080" indent="-342900">
              <a:lnSpc>
                <a:spcPct val="105300"/>
              </a:lnSpc>
              <a:spcBef>
                <a:spcPts val="565"/>
              </a:spcBef>
              <a:buFont typeface="Arial"/>
              <a:buChar char="•"/>
              <a:tabLst>
                <a:tab pos="354965" algn="l"/>
                <a:tab pos="355600" algn="l"/>
              </a:tabLst>
            </a:pPr>
            <a:r>
              <a:rPr sz="2400" spc="-5" dirty="0">
                <a:latin typeface="Carlito"/>
                <a:cs typeface="Carlito"/>
              </a:rPr>
              <a:t>Safety </a:t>
            </a:r>
            <a:r>
              <a:rPr sz="2400" dirty="0">
                <a:latin typeface="Carlito"/>
                <a:cs typeface="Carlito"/>
              </a:rPr>
              <a:t>and welfare </a:t>
            </a:r>
            <a:r>
              <a:rPr sz="2400" spc="-5" dirty="0">
                <a:latin typeface="Carlito"/>
                <a:cs typeface="Carlito"/>
              </a:rPr>
              <a:t>of project workers, people living </a:t>
            </a:r>
            <a:r>
              <a:rPr sz="2400" dirty="0">
                <a:latin typeface="Carlito"/>
                <a:cs typeface="Carlito"/>
              </a:rPr>
              <a:t>in and  around </a:t>
            </a:r>
            <a:r>
              <a:rPr sz="2400" spc="-5" dirty="0">
                <a:latin typeface="Carlito"/>
                <a:cs typeface="Carlito"/>
              </a:rPr>
              <a:t>project area, and people </a:t>
            </a:r>
            <a:r>
              <a:rPr sz="2400" dirty="0">
                <a:latin typeface="Carlito"/>
                <a:cs typeface="Carlito"/>
              </a:rPr>
              <a:t>travelling through </a:t>
            </a:r>
            <a:r>
              <a:rPr sz="2400" spc="-5" dirty="0">
                <a:latin typeface="Carlito"/>
                <a:cs typeface="Carlito"/>
              </a:rPr>
              <a:t>or visiting </a:t>
            </a:r>
            <a:r>
              <a:rPr sz="2400" dirty="0">
                <a:latin typeface="Carlito"/>
                <a:cs typeface="Carlito"/>
              </a:rPr>
              <a:t>the  </a:t>
            </a:r>
            <a:r>
              <a:rPr sz="2400" spc="-5" dirty="0">
                <a:latin typeface="Carlito"/>
                <a:cs typeface="Carlito"/>
              </a:rPr>
              <a:t>project </a:t>
            </a:r>
            <a:r>
              <a:rPr sz="2400" dirty="0">
                <a:latin typeface="Carlito"/>
                <a:cs typeface="Carlito"/>
              </a:rPr>
              <a:t>area</a:t>
            </a:r>
          </a:p>
          <a:p>
            <a:pPr marL="355600" marR="1511300" indent="-342900">
              <a:lnSpc>
                <a:spcPct val="105000"/>
              </a:lnSpc>
              <a:spcBef>
                <a:spcPts val="625"/>
              </a:spcBef>
              <a:buFont typeface="Arial"/>
              <a:buChar char="•"/>
              <a:tabLst>
                <a:tab pos="354965" algn="l"/>
                <a:tab pos="355600" algn="l"/>
              </a:tabLst>
            </a:pPr>
            <a:r>
              <a:rPr sz="2400" spc="-5" dirty="0">
                <a:latin typeface="Carlito"/>
                <a:cs typeface="Carlito"/>
              </a:rPr>
              <a:t>Follow </a:t>
            </a:r>
            <a:r>
              <a:rPr sz="2400" dirty="0">
                <a:latin typeface="Carlito"/>
                <a:cs typeface="Carlito"/>
              </a:rPr>
              <a:t>applicable laws, </a:t>
            </a:r>
            <a:r>
              <a:rPr sz="2400" spc="-10" dirty="0">
                <a:latin typeface="Carlito"/>
                <a:cs typeface="Carlito"/>
              </a:rPr>
              <a:t>rules, </a:t>
            </a:r>
            <a:r>
              <a:rPr sz="2400" spc="-5" dirty="0">
                <a:latin typeface="Carlito"/>
                <a:cs typeface="Carlito"/>
              </a:rPr>
              <a:t>regulations, guidelines,  </a:t>
            </a:r>
            <a:r>
              <a:rPr sz="2400" dirty="0">
                <a:latin typeface="Carlito"/>
                <a:cs typeface="Carlito"/>
              </a:rPr>
              <a:t>conventions, </a:t>
            </a:r>
            <a:r>
              <a:rPr sz="2400" spc="-5" dirty="0">
                <a:latin typeface="Carlito"/>
                <a:cs typeface="Carlito"/>
              </a:rPr>
              <a:t>codes </a:t>
            </a:r>
            <a:r>
              <a:rPr sz="2400" dirty="0">
                <a:latin typeface="Carlito"/>
                <a:cs typeface="Carlito"/>
              </a:rPr>
              <a:t>and</a:t>
            </a:r>
            <a:r>
              <a:rPr sz="2400" spc="-15" dirty="0">
                <a:latin typeface="Carlito"/>
                <a:cs typeface="Carlito"/>
              </a:rPr>
              <a:t> </a:t>
            </a:r>
            <a:r>
              <a:rPr sz="2400" spc="-5" dirty="0">
                <a:latin typeface="Carlito"/>
                <a:cs typeface="Carlito"/>
              </a:rPr>
              <a:t>bylaws</a:t>
            </a:r>
            <a:endParaRPr lang="en-US" sz="3200" dirty="0">
              <a:latin typeface="Carlito"/>
              <a:cs typeface="Carlito"/>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25370" y="703833"/>
            <a:ext cx="4502785" cy="696595"/>
          </a:xfrm>
          <a:prstGeom prst="rect">
            <a:avLst/>
          </a:prstGeom>
        </p:spPr>
        <p:txBody>
          <a:bodyPr vert="horz" wrap="square" lIns="0" tIns="13335" rIns="0" bIns="0" rtlCol="0">
            <a:spAutoFit/>
          </a:bodyPr>
          <a:lstStyle/>
          <a:p>
            <a:pPr marL="12700">
              <a:lnSpc>
                <a:spcPct val="100000"/>
              </a:lnSpc>
              <a:spcBef>
                <a:spcPts val="105"/>
              </a:spcBef>
            </a:pPr>
            <a:r>
              <a:rPr sz="4400" dirty="0"/>
              <a:t>Potential</a:t>
            </a:r>
            <a:r>
              <a:rPr sz="4400" spc="-45" dirty="0"/>
              <a:t> </a:t>
            </a:r>
            <a:r>
              <a:rPr sz="4400" spc="-5" dirty="0"/>
              <a:t>Questions</a:t>
            </a:r>
            <a:endParaRPr sz="4400"/>
          </a:p>
        </p:txBody>
      </p:sp>
      <p:sp>
        <p:nvSpPr>
          <p:cNvPr id="3" name="object 3"/>
          <p:cNvSpPr txBox="1"/>
          <p:nvPr/>
        </p:nvSpPr>
        <p:spPr>
          <a:xfrm>
            <a:off x="535940" y="1502638"/>
            <a:ext cx="7984490" cy="4272915"/>
          </a:xfrm>
          <a:prstGeom prst="rect">
            <a:avLst/>
          </a:prstGeom>
        </p:spPr>
        <p:txBody>
          <a:bodyPr vert="horz" wrap="square" lIns="0" tIns="38735" rIns="0" bIns="0" rtlCol="0">
            <a:spAutoFit/>
          </a:bodyPr>
          <a:lstStyle/>
          <a:p>
            <a:pPr marL="355600" indent="-342900">
              <a:lnSpc>
                <a:spcPct val="100000"/>
              </a:lnSpc>
              <a:spcBef>
                <a:spcPts val="305"/>
              </a:spcBef>
              <a:buFont typeface="Arial"/>
              <a:buChar char="•"/>
              <a:tabLst>
                <a:tab pos="354965" algn="l"/>
                <a:tab pos="355600" algn="l"/>
              </a:tabLst>
            </a:pPr>
            <a:r>
              <a:rPr sz="2000" dirty="0">
                <a:latin typeface="Carlito"/>
                <a:cs typeface="Carlito"/>
              </a:rPr>
              <a:t>What are </a:t>
            </a:r>
            <a:r>
              <a:rPr sz="2000" spc="-5" dirty="0">
                <a:latin typeface="Carlito"/>
                <a:cs typeface="Carlito"/>
              </a:rPr>
              <a:t>the essential </a:t>
            </a:r>
            <a:r>
              <a:rPr sz="2000" dirty="0">
                <a:latin typeface="Carlito"/>
                <a:cs typeface="Carlito"/>
              </a:rPr>
              <a:t>elements </a:t>
            </a:r>
            <a:r>
              <a:rPr sz="2000" spc="-5" dirty="0">
                <a:latin typeface="Carlito"/>
                <a:cs typeface="Carlito"/>
              </a:rPr>
              <a:t>of </a:t>
            </a:r>
            <a:r>
              <a:rPr sz="2000" dirty="0">
                <a:latin typeface="Carlito"/>
                <a:cs typeface="Carlito"/>
              </a:rPr>
              <a:t>a </a:t>
            </a:r>
            <a:r>
              <a:rPr sz="2000" spc="-5" dirty="0">
                <a:latin typeface="Carlito"/>
                <a:cs typeface="Carlito"/>
              </a:rPr>
              <a:t>professional</a:t>
            </a:r>
            <a:r>
              <a:rPr sz="2000" spc="-35" dirty="0">
                <a:latin typeface="Carlito"/>
                <a:cs typeface="Carlito"/>
              </a:rPr>
              <a:t> </a:t>
            </a:r>
            <a:r>
              <a:rPr sz="2000" spc="-5" dirty="0">
                <a:latin typeface="Carlito"/>
                <a:cs typeface="Carlito"/>
              </a:rPr>
              <a:t>person?</a:t>
            </a:r>
            <a:endParaRPr sz="2000">
              <a:latin typeface="Carlito"/>
              <a:cs typeface="Carlito"/>
            </a:endParaRPr>
          </a:p>
          <a:p>
            <a:pPr marL="355600" indent="-342900">
              <a:lnSpc>
                <a:spcPct val="100000"/>
              </a:lnSpc>
              <a:spcBef>
                <a:spcPts val="204"/>
              </a:spcBef>
              <a:buFont typeface="Arial"/>
              <a:buChar char="•"/>
              <a:tabLst>
                <a:tab pos="354965" algn="l"/>
                <a:tab pos="355600" algn="l"/>
              </a:tabLst>
            </a:pPr>
            <a:r>
              <a:rPr sz="2000" dirty="0">
                <a:latin typeface="Carlito"/>
                <a:cs typeface="Carlito"/>
              </a:rPr>
              <a:t>What are the </a:t>
            </a:r>
            <a:r>
              <a:rPr sz="2000" spc="-5" dirty="0">
                <a:latin typeface="Carlito"/>
                <a:cs typeface="Carlito"/>
              </a:rPr>
              <a:t>characteristics of </a:t>
            </a:r>
            <a:r>
              <a:rPr sz="2000" dirty="0">
                <a:latin typeface="Carlito"/>
                <a:cs typeface="Carlito"/>
              </a:rPr>
              <a:t>an ethical </a:t>
            </a:r>
            <a:r>
              <a:rPr sz="2000" spc="-5" dirty="0">
                <a:latin typeface="Carlito"/>
                <a:cs typeface="Carlito"/>
              </a:rPr>
              <a:t>decision</a:t>
            </a:r>
            <a:r>
              <a:rPr sz="2000" spc="-40" dirty="0">
                <a:latin typeface="Carlito"/>
                <a:cs typeface="Carlito"/>
              </a:rPr>
              <a:t> </a:t>
            </a:r>
            <a:r>
              <a:rPr sz="2000" spc="-5" dirty="0">
                <a:latin typeface="Carlito"/>
                <a:cs typeface="Carlito"/>
              </a:rPr>
              <a:t>making?</a:t>
            </a:r>
            <a:endParaRPr sz="2000">
              <a:latin typeface="Carlito"/>
              <a:cs typeface="Carlito"/>
            </a:endParaRPr>
          </a:p>
          <a:p>
            <a:pPr marL="355600" indent="-342900">
              <a:lnSpc>
                <a:spcPct val="100000"/>
              </a:lnSpc>
              <a:spcBef>
                <a:spcPts val="195"/>
              </a:spcBef>
              <a:buChar char="•"/>
              <a:tabLst>
                <a:tab pos="354965" algn="l"/>
                <a:tab pos="355600" algn="l"/>
              </a:tabLst>
            </a:pPr>
            <a:r>
              <a:rPr sz="2000" spc="-160" dirty="0">
                <a:latin typeface="Arial"/>
                <a:cs typeface="Arial"/>
              </a:rPr>
              <a:t>Discuss </a:t>
            </a:r>
            <a:r>
              <a:rPr sz="2000" spc="-100" dirty="0">
                <a:latin typeface="Arial"/>
                <a:cs typeface="Arial"/>
              </a:rPr>
              <a:t>Nepal Engineering </a:t>
            </a:r>
            <a:r>
              <a:rPr sz="2000" spc="-95" dirty="0">
                <a:latin typeface="Arial"/>
                <a:cs typeface="Arial"/>
              </a:rPr>
              <a:t>Council’s </a:t>
            </a:r>
            <a:r>
              <a:rPr sz="2000" spc="-100" dirty="0">
                <a:latin typeface="Arial"/>
                <a:cs typeface="Arial"/>
              </a:rPr>
              <a:t>code </a:t>
            </a:r>
            <a:r>
              <a:rPr sz="2000" spc="-5" dirty="0">
                <a:latin typeface="Arial"/>
                <a:cs typeface="Arial"/>
              </a:rPr>
              <a:t>of</a:t>
            </a:r>
            <a:r>
              <a:rPr sz="2000" spc="-110" dirty="0">
                <a:latin typeface="Arial"/>
                <a:cs typeface="Arial"/>
              </a:rPr>
              <a:t> </a:t>
            </a:r>
            <a:r>
              <a:rPr sz="2000" spc="-70" dirty="0">
                <a:latin typeface="Arial"/>
                <a:cs typeface="Arial"/>
              </a:rPr>
              <a:t>ethics.</a:t>
            </a:r>
            <a:endParaRPr sz="2000">
              <a:latin typeface="Arial"/>
              <a:cs typeface="Arial"/>
            </a:endParaRPr>
          </a:p>
          <a:p>
            <a:pPr marL="355600" marR="5080" indent="-342900">
              <a:lnSpc>
                <a:spcPct val="104500"/>
              </a:lnSpc>
              <a:spcBef>
                <a:spcPts val="95"/>
              </a:spcBef>
              <a:buFont typeface="Arial"/>
              <a:buChar char="•"/>
              <a:tabLst>
                <a:tab pos="354965" algn="l"/>
                <a:tab pos="355600" algn="l"/>
              </a:tabLst>
            </a:pPr>
            <a:r>
              <a:rPr sz="2000" dirty="0">
                <a:latin typeface="Carlito"/>
                <a:cs typeface="Carlito"/>
              </a:rPr>
              <a:t>What </a:t>
            </a:r>
            <a:r>
              <a:rPr sz="2000" spc="-5" dirty="0">
                <a:latin typeface="Carlito"/>
                <a:cs typeface="Carlito"/>
              </a:rPr>
              <a:t>should be </a:t>
            </a:r>
            <a:r>
              <a:rPr sz="2000" dirty="0">
                <a:latin typeface="Carlito"/>
                <a:cs typeface="Carlito"/>
              </a:rPr>
              <a:t>the </a:t>
            </a:r>
            <a:r>
              <a:rPr sz="2000" spc="-5" dirty="0">
                <a:latin typeface="Carlito"/>
                <a:cs typeface="Carlito"/>
              </a:rPr>
              <a:t>nature of </a:t>
            </a:r>
            <a:r>
              <a:rPr sz="2000" dirty="0">
                <a:latin typeface="Carlito"/>
                <a:cs typeface="Carlito"/>
              </a:rPr>
              <a:t>the </a:t>
            </a:r>
            <a:r>
              <a:rPr sz="2000" spc="-5" dirty="0">
                <a:latin typeface="Carlito"/>
                <a:cs typeface="Carlito"/>
              </a:rPr>
              <a:t>relationship between </a:t>
            </a:r>
            <a:r>
              <a:rPr sz="2000" spc="-10" dirty="0">
                <a:latin typeface="Carlito"/>
                <a:cs typeface="Carlito"/>
              </a:rPr>
              <a:t>an </a:t>
            </a:r>
            <a:r>
              <a:rPr sz="2000" dirty="0">
                <a:latin typeface="Carlito"/>
                <a:cs typeface="Carlito"/>
              </a:rPr>
              <a:t>engineer and a  </a:t>
            </a:r>
            <a:r>
              <a:rPr sz="2000" spc="-5" dirty="0">
                <a:latin typeface="Carlito"/>
                <a:cs typeface="Carlito"/>
              </a:rPr>
              <a:t>client?</a:t>
            </a:r>
            <a:endParaRPr sz="2000">
              <a:latin typeface="Carlito"/>
              <a:cs typeface="Carlito"/>
            </a:endParaRPr>
          </a:p>
          <a:p>
            <a:pPr marL="355600" marR="379095" indent="-342900">
              <a:lnSpc>
                <a:spcPct val="105100"/>
              </a:lnSpc>
              <a:spcBef>
                <a:spcPts val="70"/>
              </a:spcBef>
              <a:buFont typeface="Arial"/>
              <a:buChar char="•"/>
              <a:tabLst>
                <a:tab pos="354965" algn="l"/>
                <a:tab pos="355600" algn="l"/>
              </a:tabLst>
            </a:pPr>
            <a:r>
              <a:rPr sz="2000" dirty="0">
                <a:latin typeface="Carlito"/>
                <a:cs typeface="Carlito"/>
              </a:rPr>
              <a:t>What are </a:t>
            </a:r>
            <a:r>
              <a:rPr sz="2000" spc="-5" dirty="0">
                <a:latin typeface="Carlito"/>
                <a:cs typeface="Carlito"/>
              </a:rPr>
              <a:t>the conditions necessary </a:t>
            </a:r>
            <a:r>
              <a:rPr sz="2000" dirty="0">
                <a:latin typeface="Carlito"/>
                <a:cs typeface="Carlito"/>
              </a:rPr>
              <a:t>to </a:t>
            </a:r>
            <a:r>
              <a:rPr sz="2000" spc="-5" dirty="0">
                <a:latin typeface="Carlito"/>
                <a:cs typeface="Carlito"/>
              </a:rPr>
              <a:t>prove professional negligence </a:t>
            </a:r>
            <a:r>
              <a:rPr sz="2000" dirty="0">
                <a:latin typeface="Carlito"/>
                <a:cs typeface="Carlito"/>
              </a:rPr>
              <a:t>in  </a:t>
            </a:r>
            <a:r>
              <a:rPr sz="2000" spc="-5" dirty="0">
                <a:latin typeface="Carlito"/>
                <a:cs typeface="Carlito"/>
              </a:rPr>
              <a:t>engineering practice?</a:t>
            </a:r>
            <a:endParaRPr sz="2000">
              <a:latin typeface="Carlito"/>
              <a:cs typeface="Carlito"/>
            </a:endParaRPr>
          </a:p>
          <a:p>
            <a:pPr marL="355600" indent="-342900">
              <a:lnSpc>
                <a:spcPct val="100000"/>
              </a:lnSpc>
              <a:spcBef>
                <a:spcPts val="190"/>
              </a:spcBef>
              <a:buFont typeface="Arial"/>
              <a:buChar char="•"/>
              <a:tabLst>
                <a:tab pos="354965" algn="l"/>
                <a:tab pos="355600" algn="l"/>
              </a:tabLst>
            </a:pPr>
            <a:r>
              <a:rPr sz="2000" spc="-5" dirty="0">
                <a:latin typeface="Carlito"/>
                <a:cs typeface="Carlito"/>
              </a:rPr>
              <a:t>Discuss, with examples, </a:t>
            </a:r>
            <a:r>
              <a:rPr sz="2000" dirty="0">
                <a:latin typeface="Carlito"/>
                <a:cs typeface="Carlito"/>
              </a:rPr>
              <a:t>three </a:t>
            </a:r>
            <a:r>
              <a:rPr sz="2000" spc="-5" dirty="0">
                <a:latin typeface="Carlito"/>
                <a:cs typeface="Carlito"/>
              </a:rPr>
              <a:t>basic sources of liability of </a:t>
            </a:r>
            <a:r>
              <a:rPr sz="2000" spc="-10" dirty="0">
                <a:latin typeface="Carlito"/>
                <a:cs typeface="Carlito"/>
              </a:rPr>
              <a:t>an</a:t>
            </a:r>
            <a:r>
              <a:rPr sz="2000" spc="20" dirty="0">
                <a:latin typeface="Carlito"/>
                <a:cs typeface="Carlito"/>
              </a:rPr>
              <a:t> </a:t>
            </a:r>
            <a:r>
              <a:rPr sz="2000" dirty="0">
                <a:latin typeface="Carlito"/>
                <a:cs typeface="Carlito"/>
              </a:rPr>
              <a:t>engineer.</a:t>
            </a:r>
            <a:endParaRPr sz="2000">
              <a:latin typeface="Carlito"/>
              <a:cs typeface="Carlito"/>
            </a:endParaRPr>
          </a:p>
          <a:p>
            <a:pPr marL="355600" indent="-342900">
              <a:lnSpc>
                <a:spcPct val="100000"/>
              </a:lnSpc>
              <a:spcBef>
                <a:spcPts val="204"/>
              </a:spcBef>
              <a:buFont typeface="Arial"/>
              <a:buChar char="•"/>
              <a:tabLst>
                <a:tab pos="354965" algn="l"/>
                <a:tab pos="355600" algn="l"/>
              </a:tabLst>
            </a:pPr>
            <a:r>
              <a:rPr sz="2000" spc="-5" dirty="0">
                <a:latin typeface="Carlito"/>
                <a:cs typeface="Carlito"/>
              </a:rPr>
              <a:t>Discuss the objectives of </a:t>
            </a:r>
            <a:r>
              <a:rPr sz="2000" dirty="0">
                <a:latin typeface="Carlito"/>
                <a:cs typeface="Carlito"/>
              </a:rPr>
              <a:t>tort</a:t>
            </a:r>
            <a:r>
              <a:rPr sz="2000" spc="-5" dirty="0">
                <a:latin typeface="Carlito"/>
                <a:cs typeface="Carlito"/>
              </a:rPr>
              <a:t> liability.</a:t>
            </a:r>
            <a:endParaRPr sz="2000">
              <a:latin typeface="Carlito"/>
              <a:cs typeface="Carlito"/>
            </a:endParaRPr>
          </a:p>
          <a:p>
            <a:pPr marL="355600" marR="5080" indent="-342900">
              <a:lnSpc>
                <a:spcPct val="105100"/>
              </a:lnSpc>
              <a:spcBef>
                <a:spcPts val="70"/>
              </a:spcBef>
              <a:buFont typeface="Arial"/>
              <a:buChar char="•"/>
              <a:tabLst>
                <a:tab pos="354965" algn="l"/>
                <a:tab pos="355600" algn="l"/>
              </a:tabLst>
            </a:pPr>
            <a:r>
              <a:rPr sz="2000" spc="-5" dirty="0">
                <a:latin typeface="Carlito"/>
                <a:cs typeface="Carlito"/>
              </a:rPr>
              <a:t>Discuss the vicarious liability </a:t>
            </a:r>
            <a:r>
              <a:rPr sz="2000" dirty="0">
                <a:latin typeface="Carlito"/>
                <a:cs typeface="Carlito"/>
              </a:rPr>
              <a:t>and </a:t>
            </a:r>
            <a:r>
              <a:rPr sz="2000" spc="-5" dirty="0">
                <a:latin typeface="Carlito"/>
                <a:cs typeface="Carlito"/>
              </a:rPr>
              <a:t>partnership </a:t>
            </a:r>
            <a:r>
              <a:rPr sz="2000" dirty="0">
                <a:latin typeface="Carlito"/>
                <a:cs typeface="Carlito"/>
              </a:rPr>
              <a:t>liability, </a:t>
            </a:r>
            <a:r>
              <a:rPr sz="2000" spc="-5" dirty="0">
                <a:latin typeface="Carlito"/>
                <a:cs typeface="Carlito"/>
              </a:rPr>
              <a:t>with examples from  </a:t>
            </a:r>
            <a:r>
              <a:rPr sz="2000" dirty="0">
                <a:latin typeface="Carlito"/>
                <a:cs typeface="Carlito"/>
              </a:rPr>
              <a:t>electronics </a:t>
            </a:r>
            <a:r>
              <a:rPr sz="2000" spc="-5" dirty="0">
                <a:latin typeface="Carlito"/>
                <a:cs typeface="Carlito"/>
              </a:rPr>
              <a:t>and/or electrical engineering</a:t>
            </a:r>
            <a:r>
              <a:rPr sz="2000" spc="-15" dirty="0">
                <a:latin typeface="Carlito"/>
                <a:cs typeface="Carlito"/>
              </a:rPr>
              <a:t> </a:t>
            </a:r>
            <a:r>
              <a:rPr sz="2000" spc="-5" dirty="0">
                <a:latin typeface="Carlito"/>
                <a:cs typeface="Carlito"/>
              </a:rPr>
              <a:t>applications.</a:t>
            </a:r>
            <a:endParaRPr sz="2000">
              <a:latin typeface="Carlito"/>
              <a:cs typeface="Carlito"/>
            </a:endParaRPr>
          </a:p>
          <a:p>
            <a:pPr marL="355600" marR="145415" indent="-342900">
              <a:lnSpc>
                <a:spcPct val="104500"/>
              </a:lnSpc>
              <a:spcBef>
                <a:spcPts val="85"/>
              </a:spcBef>
              <a:buFont typeface="Arial"/>
              <a:buChar char="•"/>
              <a:tabLst>
                <a:tab pos="354965" algn="l"/>
                <a:tab pos="355600" algn="l"/>
              </a:tabLst>
            </a:pPr>
            <a:r>
              <a:rPr sz="2000" spc="-5" dirty="0">
                <a:latin typeface="Carlito"/>
                <a:cs typeface="Carlito"/>
              </a:rPr>
              <a:t>Discuss, with </a:t>
            </a:r>
            <a:r>
              <a:rPr sz="2000" spc="-10" dirty="0">
                <a:latin typeface="Carlito"/>
                <a:cs typeface="Carlito"/>
              </a:rPr>
              <a:t>an </a:t>
            </a:r>
            <a:r>
              <a:rPr sz="2000" spc="-5" dirty="0">
                <a:latin typeface="Carlito"/>
                <a:cs typeface="Carlito"/>
              </a:rPr>
              <a:t>example, </a:t>
            </a:r>
            <a:r>
              <a:rPr sz="2000" dirty="0">
                <a:latin typeface="Carlito"/>
                <a:cs typeface="Carlito"/>
              </a:rPr>
              <a:t>a </a:t>
            </a:r>
            <a:r>
              <a:rPr sz="2000" spc="-5" dirty="0">
                <a:latin typeface="Carlito"/>
                <a:cs typeface="Carlito"/>
              </a:rPr>
              <a:t>case of moral dilemma </a:t>
            </a:r>
            <a:r>
              <a:rPr sz="2000" dirty="0">
                <a:latin typeface="Carlito"/>
                <a:cs typeface="Carlito"/>
              </a:rPr>
              <a:t>when </a:t>
            </a:r>
            <a:r>
              <a:rPr sz="2000" spc="-5" dirty="0">
                <a:latin typeface="Carlito"/>
                <a:cs typeface="Carlito"/>
              </a:rPr>
              <a:t>making </a:t>
            </a:r>
            <a:r>
              <a:rPr sz="2000" dirty="0">
                <a:latin typeface="Carlito"/>
                <a:cs typeface="Carlito"/>
              </a:rPr>
              <a:t>ethical  </a:t>
            </a:r>
            <a:r>
              <a:rPr sz="2000" spc="-5" dirty="0">
                <a:latin typeface="Carlito"/>
                <a:cs typeface="Carlito"/>
              </a:rPr>
              <a:t>decisions.</a:t>
            </a:r>
            <a:endParaRPr sz="2000">
              <a:latin typeface="Carlito"/>
              <a:cs typeface="Carlito"/>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940" y="717550"/>
            <a:ext cx="7056755" cy="1884680"/>
          </a:xfrm>
          <a:prstGeom prst="rect">
            <a:avLst/>
          </a:prstGeom>
        </p:spPr>
        <p:txBody>
          <a:bodyPr vert="horz" wrap="square" lIns="0" tIns="10795" rIns="0" bIns="0" rtlCol="0">
            <a:spAutoFit/>
          </a:bodyPr>
          <a:lstStyle/>
          <a:p>
            <a:pPr marL="355600" marR="5080" indent="-342900">
              <a:lnSpc>
                <a:spcPts val="2520"/>
              </a:lnSpc>
              <a:spcBef>
                <a:spcPts val="85"/>
              </a:spcBef>
              <a:buFont typeface="Arial"/>
              <a:buChar char="•"/>
              <a:tabLst>
                <a:tab pos="354965" algn="l"/>
                <a:tab pos="355600" algn="l"/>
              </a:tabLst>
            </a:pPr>
            <a:r>
              <a:rPr sz="2000" spc="-5" dirty="0">
                <a:latin typeface="Carlito"/>
                <a:cs typeface="Carlito"/>
              </a:rPr>
              <a:t>Discuss the liabilities of </a:t>
            </a:r>
            <a:r>
              <a:rPr sz="2000" dirty="0">
                <a:latin typeface="Carlito"/>
                <a:cs typeface="Carlito"/>
              </a:rPr>
              <a:t>an engineer </a:t>
            </a:r>
            <a:r>
              <a:rPr sz="2000" spc="-10" dirty="0">
                <a:latin typeface="Carlito"/>
                <a:cs typeface="Carlito"/>
              </a:rPr>
              <a:t>in </a:t>
            </a:r>
            <a:r>
              <a:rPr sz="2000" spc="-5" dirty="0">
                <a:latin typeface="Carlito"/>
                <a:cs typeface="Carlito"/>
              </a:rPr>
              <a:t>project design </a:t>
            </a:r>
            <a:r>
              <a:rPr sz="2000" dirty="0">
                <a:latin typeface="Carlito"/>
                <a:cs typeface="Carlito"/>
              </a:rPr>
              <a:t>and </a:t>
            </a:r>
            <a:r>
              <a:rPr sz="2000" spc="-5" dirty="0">
                <a:latin typeface="Carlito"/>
                <a:cs typeface="Carlito"/>
              </a:rPr>
              <a:t>project  implementation.</a:t>
            </a:r>
            <a:endParaRPr sz="2000">
              <a:latin typeface="Carlito"/>
              <a:cs typeface="Carlito"/>
            </a:endParaRPr>
          </a:p>
          <a:p>
            <a:pPr marL="1031875" algn="ctr">
              <a:lnSpc>
                <a:spcPct val="100000"/>
              </a:lnSpc>
              <a:spcBef>
                <a:spcPts val="1480"/>
              </a:spcBef>
            </a:pPr>
            <a:r>
              <a:rPr sz="3200" b="1" spc="-5" dirty="0">
                <a:latin typeface="Carlito"/>
                <a:cs typeface="Carlito"/>
              </a:rPr>
              <a:t>Professional Ethics </a:t>
            </a:r>
            <a:r>
              <a:rPr sz="3200" b="1" dirty="0">
                <a:latin typeface="Carlito"/>
                <a:cs typeface="Carlito"/>
              </a:rPr>
              <a:t>in</a:t>
            </a:r>
            <a:r>
              <a:rPr sz="3200" b="1" spc="-25" dirty="0">
                <a:latin typeface="Carlito"/>
                <a:cs typeface="Carlito"/>
              </a:rPr>
              <a:t> </a:t>
            </a:r>
            <a:r>
              <a:rPr sz="3200" b="1" spc="-5" dirty="0">
                <a:latin typeface="Carlito"/>
                <a:cs typeface="Carlito"/>
              </a:rPr>
              <a:t>Engineering</a:t>
            </a:r>
            <a:endParaRPr sz="3200">
              <a:latin typeface="Carlito"/>
              <a:cs typeface="Carlito"/>
            </a:endParaRPr>
          </a:p>
          <a:p>
            <a:pPr marL="1012190" algn="ctr">
              <a:lnSpc>
                <a:spcPct val="100000"/>
              </a:lnSpc>
              <a:spcBef>
                <a:spcPts val="1890"/>
              </a:spcBef>
              <a:tabLst>
                <a:tab pos="4676140" algn="l"/>
              </a:tabLst>
            </a:pPr>
            <a:r>
              <a:rPr sz="2000" b="1" spc="-5" dirty="0">
                <a:latin typeface="Carlito"/>
                <a:cs typeface="Carlito"/>
              </a:rPr>
              <a:t>Professional Practices</a:t>
            </a:r>
            <a:r>
              <a:rPr sz="2000" b="1" spc="20" dirty="0">
                <a:latin typeface="Carlito"/>
                <a:cs typeface="Carlito"/>
              </a:rPr>
              <a:t> </a:t>
            </a:r>
            <a:r>
              <a:rPr sz="2000" b="1" spc="-5" dirty="0">
                <a:latin typeface="Carlito"/>
                <a:cs typeface="Carlito"/>
              </a:rPr>
              <a:t>in</a:t>
            </a:r>
            <a:r>
              <a:rPr sz="2000" b="1" spc="15" dirty="0">
                <a:latin typeface="Carlito"/>
                <a:cs typeface="Carlito"/>
              </a:rPr>
              <a:t> </a:t>
            </a:r>
            <a:r>
              <a:rPr sz="2000" b="1" spc="-5" dirty="0">
                <a:latin typeface="Carlito"/>
                <a:cs typeface="Carlito"/>
              </a:rPr>
              <a:t>Nepal	</a:t>
            </a:r>
            <a:r>
              <a:rPr sz="2000" b="1" dirty="0">
                <a:latin typeface="Carlito"/>
                <a:cs typeface="Carlito"/>
              </a:rPr>
              <a:t>(4</a:t>
            </a:r>
            <a:r>
              <a:rPr sz="2000" b="1" spc="-10" dirty="0">
                <a:latin typeface="Carlito"/>
                <a:cs typeface="Carlito"/>
              </a:rPr>
              <a:t> </a:t>
            </a:r>
            <a:r>
              <a:rPr sz="2000" b="1" spc="-5" dirty="0">
                <a:latin typeface="Carlito"/>
                <a:cs typeface="Carlito"/>
              </a:rPr>
              <a:t>hours)</a:t>
            </a:r>
            <a:endParaRPr sz="2000">
              <a:latin typeface="Carlito"/>
              <a:cs typeface="Carlito"/>
            </a:endParaRPr>
          </a:p>
        </p:txBody>
      </p:sp>
      <p:sp>
        <p:nvSpPr>
          <p:cNvPr id="3" name="object 3"/>
          <p:cNvSpPr txBox="1"/>
          <p:nvPr/>
        </p:nvSpPr>
        <p:spPr>
          <a:xfrm>
            <a:off x="612140" y="3478148"/>
            <a:ext cx="318770" cy="1231265"/>
          </a:xfrm>
          <a:prstGeom prst="rect">
            <a:avLst/>
          </a:prstGeom>
        </p:spPr>
        <p:txBody>
          <a:bodyPr vert="horz" wrap="square" lIns="0" tIns="40005" rIns="0" bIns="0" rtlCol="0">
            <a:spAutoFit/>
          </a:bodyPr>
          <a:lstStyle/>
          <a:p>
            <a:pPr marL="12700">
              <a:lnSpc>
                <a:spcPct val="100000"/>
              </a:lnSpc>
              <a:spcBef>
                <a:spcPts val="315"/>
              </a:spcBef>
            </a:pPr>
            <a:r>
              <a:rPr sz="1800" b="1" dirty="0">
                <a:latin typeface="Carlito"/>
                <a:cs typeface="Carlito"/>
              </a:rPr>
              <a:t>3.0</a:t>
            </a:r>
            <a:endParaRPr sz="1800">
              <a:latin typeface="Carlito"/>
              <a:cs typeface="Carlito"/>
            </a:endParaRPr>
          </a:p>
          <a:p>
            <a:pPr marL="12700">
              <a:lnSpc>
                <a:spcPct val="100000"/>
              </a:lnSpc>
              <a:spcBef>
                <a:spcPts val="215"/>
              </a:spcBef>
            </a:pPr>
            <a:r>
              <a:rPr sz="1800" dirty="0">
                <a:latin typeface="Carlito"/>
                <a:cs typeface="Carlito"/>
              </a:rPr>
              <a:t>3.1</a:t>
            </a:r>
            <a:endParaRPr sz="1800">
              <a:latin typeface="Carlito"/>
              <a:cs typeface="Carlito"/>
            </a:endParaRPr>
          </a:p>
          <a:p>
            <a:pPr marL="12700">
              <a:lnSpc>
                <a:spcPct val="100000"/>
              </a:lnSpc>
              <a:spcBef>
                <a:spcPts val="204"/>
              </a:spcBef>
            </a:pPr>
            <a:r>
              <a:rPr sz="1800" dirty="0">
                <a:latin typeface="Carlito"/>
                <a:cs typeface="Carlito"/>
              </a:rPr>
              <a:t>3.2</a:t>
            </a:r>
            <a:endParaRPr sz="1800">
              <a:latin typeface="Carlito"/>
              <a:cs typeface="Carlito"/>
            </a:endParaRPr>
          </a:p>
          <a:p>
            <a:pPr marL="12700">
              <a:lnSpc>
                <a:spcPct val="100000"/>
              </a:lnSpc>
              <a:spcBef>
                <a:spcPts val="215"/>
              </a:spcBef>
            </a:pPr>
            <a:r>
              <a:rPr sz="1800" dirty="0">
                <a:latin typeface="Carlito"/>
                <a:cs typeface="Carlito"/>
              </a:rPr>
              <a:t>3.3</a:t>
            </a:r>
            <a:endParaRPr sz="1800">
              <a:latin typeface="Carlito"/>
              <a:cs typeface="Carlito"/>
            </a:endParaRPr>
          </a:p>
        </p:txBody>
      </p:sp>
      <p:sp>
        <p:nvSpPr>
          <p:cNvPr id="4" name="object 4"/>
          <p:cNvSpPr txBox="1"/>
          <p:nvPr/>
        </p:nvSpPr>
        <p:spPr>
          <a:xfrm>
            <a:off x="1519174" y="3478148"/>
            <a:ext cx="6178550" cy="1231265"/>
          </a:xfrm>
          <a:prstGeom prst="rect">
            <a:avLst/>
          </a:prstGeom>
        </p:spPr>
        <p:txBody>
          <a:bodyPr vert="horz" wrap="square" lIns="0" tIns="40005" rIns="0" bIns="0" rtlCol="0">
            <a:spAutoFit/>
          </a:bodyPr>
          <a:lstStyle/>
          <a:p>
            <a:pPr marL="12700">
              <a:lnSpc>
                <a:spcPct val="100000"/>
              </a:lnSpc>
              <a:spcBef>
                <a:spcPts val="315"/>
              </a:spcBef>
            </a:pPr>
            <a:r>
              <a:rPr sz="1800" b="1" spc="-5" dirty="0">
                <a:latin typeface="Carlito"/>
                <a:cs typeface="Carlito"/>
              </a:rPr>
              <a:t>Professional Practices in</a:t>
            </a:r>
            <a:r>
              <a:rPr sz="1800" b="1" spc="5" dirty="0">
                <a:latin typeface="Carlito"/>
                <a:cs typeface="Carlito"/>
              </a:rPr>
              <a:t> </a:t>
            </a:r>
            <a:r>
              <a:rPr sz="1800" b="1" spc="-5" dirty="0">
                <a:latin typeface="Carlito"/>
                <a:cs typeface="Carlito"/>
              </a:rPr>
              <a:t>Nepal</a:t>
            </a:r>
            <a:endParaRPr sz="1800">
              <a:latin typeface="Carlito"/>
              <a:cs typeface="Carlito"/>
            </a:endParaRPr>
          </a:p>
          <a:p>
            <a:pPr marL="13970" marR="5080" indent="7620">
              <a:lnSpc>
                <a:spcPct val="109400"/>
              </a:lnSpc>
              <a:spcBef>
                <a:spcPts val="10"/>
              </a:spcBef>
            </a:pPr>
            <a:r>
              <a:rPr sz="1800" dirty="0">
                <a:latin typeface="Carlito"/>
                <a:cs typeface="Carlito"/>
              </a:rPr>
              <a:t>General </a:t>
            </a:r>
            <a:r>
              <a:rPr sz="1800" spc="-5" dirty="0">
                <a:latin typeface="Carlito"/>
                <a:cs typeface="Carlito"/>
              </a:rPr>
              <a:t>job description of </a:t>
            </a:r>
            <a:r>
              <a:rPr sz="1800" dirty="0">
                <a:latin typeface="Carlito"/>
                <a:cs typeface="Carlito"/>
              </a:rPr>
              <a:t>an engineer </a:t>
            </a:r>
            <a:r>
              <a:rPr sz="1800" spc="-5" dirty="0">
                <a:latin typeface="Carlito"/>
                <a:cs typeface="Carlito"/>
              </a:rPr>
              <a:t>in public </a:t>
            </a:r>
            <a:r>
              <a:rPr sz="1800" dirty="0">
                <a:latin typeface="Carlito"/>
                <a:cs typeface="Carlito"/>
              </a:rPr>
              <a:t>and </a:t>
            </a:r>
            <a:r>
              <a:rPr sz="1800" spc="-5" dirty="0">
                <a:latin typeface="Carlito"/>
                <a:cs typeface="Carlito"/>
              </a:rPr>
              <a:t>private sector  Public </a:t>
            </a:r>
            <a:r>
              <a:rPr sz="1800" dirty="0">
                <a:latin typeface="Carlito"/>
                <a:cs typeface="Carlito"/>
              </a:rPr>
              <a:t>and Private sector</a:t>
            </a:r>
            <a:r>
              <a:rPr sz="1800" spc="-20" dirty="0">
                <a:latin typeface="Carlito"/>
                <a:cs typeface="Carlito"/>
              </a:rPr>
              <a:t> </a:t>
            </a:r>
            <a:r>
              <a:rPr sz="1800" spc="-5" dirty="0">
                <a:latin typeface="Carlito"/>
                <a:cs typeface="Carlito"/>
              </a:rPr>
              <a:t>practices</a:t>
            </a:r>
            <a:endParaRPr sz="1800">
              <a:latin typeface="Carlito"/>
              <a:cs typeface="Carlito"/>
            </a:endParaRPr>
          </a:p>
          <a:p>
            <a:pPr marL="12700">
              <a:lnSpc>
                <a:spcPct val="100000"/>
              </a:lnSpc>
              <a:spcBef>
                <a:spcPts val="219"/>
              </a:spcBef>
            </a:pPr>
            <a:r>
              <a:rPr sz="1800" spc="-5" dirty="0">
                <a:latin typeface="Carlito"/>
                <a:cs typeface="Carlito"/>
              </a:rPr>
              <a:t>Roles of Professional</a:t>
            </a:r>
            <a:r>
              <a:rPr sz="1800" dirty="0">
                <a:latin typeface="Carlito"/>
                <a:cs typeface="Carlito"/>
              </a:rPr>
              <a:t> </a:t>
            </a:r>
            <a:r>
              <a:rPr sz="1800" spc="-5" dirty="0">
                <a:latin typeface="Carlito"/>
                <a:cs typeface="Carlito"/>
              </a:rPr>
              <a:t>Associations</a:t>
            </a:r>
            <a:endParaRPr sz="1800">
              <a:latin typeface="Carlito"/>
              <a:cs typeface="Carlito"/>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98195" y="709930"/>
            <a:ext cx="8728710" cy="4928235"/>
          </a:xfrm>
          <a:prstGeom prst="rect">
            <a:avLst/>
          </a:prstGeom>
        </p:spPr>
        <p:txBody>
          <a:bodyPr vert="horz" wrap="square" lIns="0" tIns="13335" rIns="0" bIns="0" rtlCol="0">
            <a:spAutoFit/>
          </a:bodyPr>
          <a:lstStyle/>
          <a:p>
            <a:pPr marL="12700">
              <a:lnSpc>
                <a:spcPct val="100000"/>
              </a:lnSpc>
              <a:spcBef>
                <a:spcPts val="105"/>
              </a:spcBef>
              <a:tabLst>
                <a:tab pos="969644" algn="l"/>
              </a:tabLst>
            </a:pPr>
            <a:r>
              <a:rPr sz="3200" dirty="0">
                <a:latin typeface="Carlito"/>
                <a:cs typeface="Carlito"/>
              </a:rPr>
              <a:t>3.0	</a:t>
            </a:r>
            <a:r>
              <a:rPr sz="3200" spc="-5" dirty="0">
                <a:latin typeface="Carlito"/>
                <a:cs typeface="Carlito"/>
              </a:rPr>
              <a:t>Professional </a:t>
            </a:r>
            <a:r>
              <a:rPr sz="3200" dirty="0">
                <a:latin typeface="Carlito"/>
                <a:cs typeface="Carlito"/>
              </a:rPr>
              <a:t>Practices </a:t>
            </a:r>
            <a:r>
              <a:rPr sz="3200" spc="-5" dirty="0">
                <a:latin typeface="Carlito"/>
                <a:cs typeface="Carlito"/>
              </a:rPr>
              <a:t>(in engineering) </a:t>
            </a:r>
            <a:r>
              <a:rPr sz="3200" dirty="0">
                <a:latin typeface="Carlito"/>
                <a:cs typeface="Carlito"/>
              </a:rPr>
              <a:t>in</a:t>
            </a:r>
            <a:r>
              <a:rPr sz="3200" spc="-20" dirty="0">
                <a:latin typeface="Carlito"/>
                <a:cs typeface="Carlito"/>
              </a:rPr>
              <a:t> </a:t>
            </a:r>
            <a:r>
              <a:rPr sz="3200" dirty="0">
                <a:latin typeface="Carlito"/>
                <a:cs typeface="Carlito"/>
              </a:rPr>
              <a:t>Nepal</a:t>
            </a:r>
            <a:endParaRPr sz="3200">
              <a:latin typeface="Carlito"/>
              <a:cs typeface="Carlito"/>
            </a:endParaRPr>
          </a:p>
          <a:p>
            <a:pPr>
              <a:lnSpc>
                <a:spcPct val="100000"/>
              </a:lnSpc>
              <a:spcBef>
                <a:spcPts val="25"/>
              </a:spcBef>
            </a:pPr>
            <a:endParaRPr sz="4050">
              <a:latin typeface="Carlito"/>
              <a:cs typeface="Carlito"/>
            </a:endParaRPr>
          </a:p>
          <a:p>
            <a:pPr marL="364490" marR="191770" indent="-342900">
              <a:lnSpc>
                <a:spcPct val="104700"/>
              </a:lnSpc>
              <a:buFont typeface="Arial"/>
              <a:buChar char="•"/>
              <a:tabLst>
                <a:tab pos="364490" algn="l"/>
                <a:tab pos="365125" algn="l"/>
              </a:tabLst>
            </a:pPr>
            <a:r>
              <a:rPr sz="3200" dirty="0">
                <a:latin typeface="Carlito"/>
                <a:cs typeface="Carlito"/>
              </a:rPr>
              <a:t>Professional Practices </a:t>
            </a:r>
            <a:r>
              <a:rPr sz="3200" spc="-5" dirty="0">
                <a:latin typeface="Carlito"/>
                <a:cs typeface="Carlito"/>
              </a:rPr>
              <a:t>of engineering </a:t>
            </a:r>
            <a:r>
              <a:rPr sz="3200" dirty="0">
                <a:latin typeface="Carlito"/>
                <a:cs typeface="Carlito"/>
              </a:rPr>
              <a:t>in </a:t>
            </a:r>
            <a:r>
              <a:rPr sz="3200" spc="-5" dirty="0">
                <a:latin typeface="Carlito"/>
                <a:cs typeface="Carlito"/>
              </a:rPr>
              <a:t>Nepal </a:t>
            </a:r>
            <a:r>
              <a:rPr sz="3200" dirty="0">
                <a:latin typeface="Carlito"/>
                <a:cs typeface="Carlito"/>
              </a:rPr>
              <a:t>are  guided</a:t>
            </a:r>
            <a:endParaRPr sz="3200">
              <a:latin typeface="Carlito"/>
              <a:cs typeface="Carlito"/>
            </a:endParaRPr>
          </a:p>
          <a:p>
            <a:pPr marL="364490" marR="444500" indent="-342900">
              <a:lnSpc>
                <a:spcPct val="104700"/>
              </a:lnSpc>
              <a:spcBef>
                <a:spcPts val="825"/>
              </a:spcBef>
              <a:buFont typeface="Arial"/>
              <a:buChar char="•"/>
              <a:tabLst>
                <a:tab pos="364490" algn="l"/>
                <a:tab pos="365125" algn="l"/>
              </a:tabLst>
            </a:pPr>
            <a:r>
              <a:rPr sz="3200" spc="-5" dirty="0">
                <a:latin typeface="Carlito"/>
                <a:cs typeface="Carlito"/>
              </a:rPr>
              <a:t>formally </a:t>
            </a:r>
            <a:r>
              <a:rPr sz="3200" spc="-10" dirty="0">
                <a:latin typeface="Carlito"/>
                <a:cs typeface="Carlito"/>
              </a:rPr>
              <a:t>by </a:t>
            </a:r>
            <a:r>
              <a:rPr sz="3200" spc="-5" dirty="0">
                <a:latin typeface="Carlito"/>
                <a:cs typeface="Carlito"/>
              </a:rPr>
              <a:t>the laws/acts, guidelines, directives,  </a:t>
            </a:r>
            <a:r>
              <a:rPr sz="3200" dirty="0">
                <a:latin typeface="Carlito"/>
                <a:cs typeface="Carlito"/>
              </a:rPr>
              <a:t>cabinet </a:t>
            </a:r>
            <a:r>
              <a:rPr sz="3200" spc="-5" dirty="0">
                <a:latin typeface="Carlito"/>
                <a:cs typeface="Carlito"/>
              </a:rPr>
              <a:t>decisions, standards </a:t>
            </a:r>
            <a:r>
              <a:rPr sz="3200" dirty="0">
                <a:latin typeface="Carlito"/>
                <a:cs typeface="Carlito"/>
              </a:rPr>
              <a:t>and</a:t>
            </a:r>
            <a:r>
              <a:rPr sz="3200" spc="-40" dirty="0">
                <a:latin typeface="Carlito"/>
                <a:cs typeface="Carlito"/>
              </a:rPr>
              <a:t> </a:t>
            </a:r>
            <a:r>
              <a:rPr sz="3200" dirty="0">
                <a:latin typeface="Carlito"/>
                <a:cs typeface="Carlito"/>
              </a:rPr>
              <a:t>codes,</a:t>
            </a:r>
            <a:endParaRPr sz="3200">
              <a:latin typeface="Carlito"/>
              <a:cs typeface="Carlito"/>
            </a:endParaRPr>
          </a:p>
          <a:p>
            <a:pPr marL="364490" marR="434975" indent="-342900">
              <a:lnSpc>
                <a:spcPct val="104700"/>
              </a:lnSpc>
              <a:spcBef>
                <a:spcPts val="815"/>
              </a:spcBef>
              <a:buFont typeface="Arial"/>
              <a:buChar char="•"/>
              <a:tabLst>
                <a:tab pos="364490" algn="l"/>
                <a:tab pos="365125" algn="l"/>
              </a:tabLst>
            </a:pPr>
            <a:r>
              <a:rPr sz="3200" spc="-5" dirty="0">
                <a:latin typeface="Carlito"/>
                <a:cs typeface="Carlito"/>
              </a:rPr>
              <a:t>Guidelines, </a:t>
            </a:r>
            <a:r>
              <a:rPr sz="3200" dirty="0">
                <a:latin typeface="Carlito"/>
                <a:cs typeface="Carlito"/>
              </a:rPr>
              <a:t>and code </a:t>
            </a:r>
            <a:r>
              <a:rPr sz="3200" spc="-5" dirty="0">
                <a:latin typeface="Carlito"/>
                <a:cs typeface="Carlito"/>
              </a:rPr>
              <a:t>of Ethics of professional  </a:t>
            </a:r>
            <a:r>
              <a:rPr sz="3200" spc="-140" dirty="0">
                <a:latin typeface="Arial"/>
                <a:cs typeface="Arial"/>
              </a:rPr>
              <a:t>bodies </a:t>
            </a:r>
            <a:r>
              <a:rPr sz="3200" spc="-75" dirty="0">
                <a:latin typeface="Arial"/>
                <a:cs typeface="Arial"/>
              </a:rPr>
              <a:t>like </a:t>
            </a:r>
            <a:r>
              <a:rPr sz="3200" spc="-150" dirty="0">
                <a:latin typeface="Arial"/>
                <a:cs typeface="Arial"/>
              </a:rPr>
              <a:t>Nepal </a:t>
            </a:r>
            <a:r>
              <a:rPr sz="3200" spc="-165" dirty="0">
                <a:latin typeface="Arial"/>
                <a:cs typeface="Arial"/>
              </a:rPr>
              <a:t>Engineers’ </a:t>
            </a:r>
            <a:r>
              <a:rPr sz="3200" spc="-140" dirty="0">
                <a:latin typeface="Arial"/>
                <a:cs typeface="Arial"/>
              </a:rPr>
              <a:t>Association,</a:t>
            </a:r>
            <a:r>
              <a:rPr sz="3200" spc="-325" dirty="0">
                <a:latin typeface="Arial"/>
                <a:cs typeface="Arial"/>
              </a:rPr>
              <a:t> </a:t>
            </a:r>
            <a:r>
              <a:rPr sz="3200" spc="-455" dirty="0">
                <a:latin typeface="Arial"/>
                <a:cs typeface="Arial"/>
              </a:rPr>
              <a:t>SCAEF,  </a:t>
            </a:r>
            <a:r>
              <a:rPr sz="3200" spc="-5" dirty="0">
                <a:latin typeface="Carlito"/>
                <a:cs typeface="Carlito"/>
              </a:rPr>
              <a:t>FCAN, CAN, IEEE</a:t>
            </a:r>
            <a:endParaRPr sz="3200">
              <a:latin typeface="Carlito"/>
              <a:cs typeface="Carlito"/>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07340" y="611441"/>
            <a:ext cx="8428990" cy="5340350"/>
          </a:xfrm>
          <a:prstGeom prst="rect">
            <a:avLst/>
          </a:prstGeom>
        </p:spPr>
        <p:txBody>
          <a:bodyPr vert="horz" wrap="square" lIns="0" tIns="111760" rIns="0" bIns="0" rtlCol="0">
            <a:spAutoFit/>
          </a:bodyPr>
          <a:lstStyle/>
          <a:p>
            <a:pPr marL="355600" indent="-342900">
              <a:lnSpc>
                <a:spcPct val="100000"/>
              </a:lnSpc>
              <a:spcBef>
                <a:spcPts val="880"/>
              </a:spcBef>
              <a:buFont typeface="Arial"/>
              <a:buChar char="•"/>
              <a:tabLst>
                <a:tab pos="354965" algn="l"/>
                <a:tab pos="355600" algn="l"/>
              </a:tabLst>
            </a:pPr>
            <a:r>
              <a:rPr sz="3200" spc="-5" dirty="0">
                <a:latin typeface="Carlito"/>
                <a:cs typeface="Carlito"/>
              </a:rPr>
              <a:t>informally by the practices </a:t>
            </a:r>
            <a:r>
              <a:rPr sz="3200" dirty="0">
                <a:latin typeface="Carlito"/>
                <a:cs typeface="Carlito"/>
              </a:rPr>
              <a:t>in specific</a:t>
            </a:r>
            <a:r>
              <a:rPr sz="3200" spc="-15" dirty="0">
                <a:latin typeface="Carlito"/>
                <a:cs typeface="Carlito"/>
              </a:rPr>
              <a:t> </a:t>
            </a:r>
            <a:r>
              <a:rPr sz="3200" spc="-5" dirty="0">
                <a:latin typeface="Carlito"/>
                <a:cs typeface="Carlito"/>
              </a:rPr>
              <a:t>institutions</a:t>
            </a:r>
            <a:endParaRPr sz="3200">
              <a:latin typeface="Carlito"/>
              <a:cs typeface="Carlito"/>
            </a:endParaRPr>
          </a:p>
          <a:p>
            <a:pPr marL="497205" marR="375920" indent="312420">
              <a:lnSpc>
                <a:spcPct val="105300"/>
              </a:lnSpc>
              <a:spcBef>
                <a:spcPts val="710"/>
              </a:spcBef>
            </a:pPr>
            <a:r>
              <a:rPr sz="4000" spc="-5" dirty="0">
                <a:latin typeface="Carlito"/>
                <a:cs typeface="Carlito"/>
              </a:rPr>
              <a:t>3.1 General job description of an  engineer in public and private sector</a:t>
            </a:r>
            <a:endParaRPr sz="4000">
              <a:latin typeface="Carlito"/>
              <a:cs typeface="Carlito"/>
            </a:endParaRPr>
          </a:p>
          <a:p>
            <a:pPr marL="241300">
              <a:lnSpc>
                <a:spcPct val="100000"/>
              </a:lnSpc>
              <a:spcBef>
                <a:spcPts val="50"/>
              </a:spcBef>
            </a:pPr>
            <a:r>
              <a:rPr sz="2700" spc="-5" dirty="0">
                <a:latin typeface="Carlito"/>
                <a:cs typeface="Carlito"/>
              </a:rPr>
              <a:t>General duties </a:t>
            </a:r>
            <a:r>
              <a:rPr sz="2700" dirty="0">
                <a:latin typeface="Carlito"/>
                <a:cs typeface="Carlito"/>
              </a:rPr>
              <a:t>of an </a:t>
            </a:r>
            <a:r>
              <a:rPr sz="2700" spc="-10" dirty="0">
                <a:latin typeface="Carlito"/>
                <a:cs typeface="Carlito"/>
              </a:rPr>
              <a:t>engineer </a:t>
            </a:r>
            <a:r>
              <a:rPr sz="2700" spc="-5" dirty="0">
                <a:latin typeface="Carlito"/>
                <a:cs typeface="Carlito"/>
              </a:rPr>
              <a:t>are mainly:</a:t>
            </a:r>
            <a:endParaRPr sz="2700">
              <a:latin typeface="Carlito"/>
              <a:cs typeface="Carlito"/>
            </a:endParaRPr>
          </a:p>
          <a:p>
            <a:pPr marL="584200" marR="366395" indent="-342900">
              <a:lnSpc>
                <a:spcPts val="2980"/>
              </a:lnSpc>
              <a:spcBef>
                <a:spcPts val="509"/>
              </a:spcBef>
              <a:buFont typeface="Arial"/>
              <a:buChar char="•"/>
              <a:tabLst>
                <a:tab pos="583565" algn="l"/>
                <a:tab pos="584200" algn="l"/>
              </a:tabLst>
            </a:pPr>
            <a:r>
              <a:rPr sz="2700" spc="-5" dirty="0">
                <a:latin typeface="Carlito"/>
                <a:cs typeface="Carlito"/>
              </a:rPr>
              <a:t>Design </a:t>
            </a:r>
            <a:r>
              <a:rPr sz="2700" dirty="0">
                <a:latin typeface="Carlito"/>
                <a:cs typeface="Carlito"/>
              </a:rPr>
              <a:t>and estimate </a:t>
            </a:r>
            <a:r>
              <a:rPr sz="2700" spc="-5" dirty="0">
                <a:latin typeface="Carlito"/>
                <a:cs typeface="Carlito"/>
              </a:rPr>
              <a:t>of specific </a:t>
            </a:r>
            <a:r>
              <a:rPr sz="2700" spc="-10" dirty="0">
                <a:latin typeface="Carlito"/>
                <a:cs typeface="Carlito"/>
              </a:rPr>
              <a:t>project, </a:t>
            </a:r>
            <a:r>
              <a:rPr sz="2700" spc="-5" dirty="0">
                <a:latin typeface="Carlito"/>
                <a:cs typeface="Carlito"/>
              </a:rPr>
              <a:t>infrastructure  </a:t>
            </a:r>
            <a:r>
              <a:rPr sz="2700" dirty="0">
                <a:latin typeface="Carlito"/>
                <a:cs typeface="Carlito"/>
              </a:rPr>
              <a:t>etc.</a:t>
            </a:r>
            <a:endParaRPr sz="2700">
              <a:latin typeface="Carlito"/>
              <a:cs typeface="Carlito"/>
            </a:endParaRPr>
          </a:p>
          <a:p>
            <a:pPr marL="584200" marR="868044" indent="-342900">
              <a:lnSpc>
                <a:spcPts val="2960"/>
              </a:lnSpc>
              <a:spcBef>
                <a:spcPts val="465"/>
              </a:spcBef>
              <a:buFont typeface="Arial"/>
              <a:buChar char="•"/>
              <a:tabLst>
                <a:tab pos="583565" algn="l"/>
                <a:tab pos="584200" algn="l"/>
              </a:tabLst>
            </a:pPr>
            <a:r>
              <a:rPr sz="2700" dirty="0">
                <a:latin typeface="Carlito"/>
                <a:cs typeface="Carlito"/>
              </a:rPr>
              <a:t>Preparation </a:t>
            </a:r>
            <a:r>
              <a:rPr sz="2700" spc="-5" dirty="0">
                <a:latin typeface="Carlito"/>
                <a:cs typeface="Carlito"/>
              </a:rPr>
              <a:t>of technical specification, tender  documents, contract document, </a:t>
            </a:r>
            <a:r>
              <a:rPr sz="2700" dirty="0">
                <a:latin typeface="Carlito"/>
                <a:cs typeface="Carlito"/>
              </a:rPr>
              <a:t>agreement</a:t>
            </a:r>
            <a:r>
              <a:rPr sz="2700" spc="-55" dirty="0">
                <a:latin typeface="Carlito"/>
                <a:cs typeface="Carlito"/>
              </a:rPr>
              <a:t> </a:t>
            </a:r>
            <a:r>
              <a:rPr sz="2700" spc="-5" dirty="0">
                <a:latin typeface="Carlito"/>
                <a:cs typeface="Carlito"/>
              </a:rPr>
              <a:t>paper</a:t>
            </a:r>
            <a:endParaRPr sz="2700">
              <a:latin typeface="Carlito"/>
              <a:cs typeface="Carlito"/>
            </a:endParaRPr>
          </a:p>
          <a:p>
            <a:pPr marL="584200" indent="-342900">
              <a:lnSpc>
                <a:spcPct val="100000"/>
              </a:lnSpc>
              <a:spcBef>
                <a:spcPts val="160"/>
              </a:spcBef>
              <a:buFont typeface="Arial"/>
              <a:buChar char="•"/>
              <a:tabLst>
                <a:tab pos="583565" algn="l"/>
                <a:tab pos="584200" algn="l"/>
              </a:tabLst>
            </a:pPr>
            <a:r>
              <a:rPr sz="2700" spc="-5" dirty="0">
                <a:latin typeface="Carlito"/>
                <a:cs typeface="Carlito"/>
              </a:rPr>
              <a:t>Evaluate and supervise </a:t>
            </a:r>
            <a:r>
              <a:rPr sz="2700" dirty="0">
                <a:latin typeface="Carlito"/>
                <a:cs typeface="Carlito"/>
              </a:rPr>
              <a:t>the </a:t>
            </a:r>
            <a:r>
              <a:rPr sz="2700" spc="-10" dirty="0">
                <a:latin typeface="Carlito"/>
                <a:cs typeface="Carlito"/>
              </a:rPr>
              <a:t>project</a:t>
            </a:r>
            <a:r>
              <a:rPr sz="2700" spc="5" dirty="0">
                <a:latin typeface="Carlito"/>
                <a:cs typeface="Carlito"/>
              </a:rPr>
              <a:t> </a:t>
            </a:r>
            <a:r>
              <a:rPr sz="2700" dirty="0">
                <a:latin typeface="Carlito"/>
                <a:cs typeface="Carlito"/>
              </a:rPr>
              <a:t>assigned</a:t>
            </a:r>
            <a:endParaRPr sz="2700">
              <a:latin typeface="Carlito"/>
              <a:cs typeface="Carlito"/>
            </a:endParaRPr>
          </a:p>
          <a:p>
            <a:pPr marL="584200" indent="-342900">
              <a:lnSpc>
                <a:spcPct val="100000"/>
              </a:lnSpc>
              <a:spcBef>
                <a:spcPts val="190"/>
              </a:spcBef>
              <a:buFont typeface="Arial"/>
              <a:buChar char="•"/>
              <a:tabLst>
                <a:tab pos="583565" algn="l"/>
                <a:tab pos="584200" algn="l"/>
              </a:tabLst>
            </a:pPr>
            <a:r>
              <a:rPr sz="2700" dirty="0">
                <a:latin typeface="Carlito"/>
                <a:cs typeface="Carlito"/>
              </a:rPr>
              <a:t>Allocation </a:t>
            </a:r>
            <a:r>
              <a:rPr sz="2700" spc="-5" dirty="0">
                <a:latin typeface="Carlito"/>
                <a:cs typeface="Carlito"/>
              </a:rPr>
              <a:t>of</a:t>
            </a:r>
            <a:r>
              <a:rPr sz="2700" spc="-10" dirty="0">
                <a:latin typeface="Carlito"/>
                <a:cs typeface="Carlito"/>
              </a:rPr>
              <a:t> </a:t>
            </a:r>
            <a:r>
              <a:rPr sz="2700" dirty="0">
                <a:latin typeface="Carlito"/>
                <a:cs typeface="Carlito"/>
              </a:rPr>
              <a:t>resources</a:t>
            </a:r>
            <a:endParaRPr sz="2700">
              <a:latin typeface="Carlito"/>
              <a:cs typeface="Carlito"/>
            </a:endParaRPr>
          </a:p>
          <a:p>
            <a:pPr marL="584200" indent="-342900">
              <a:lnSpc>
                <a:spcPct val="100000"/>
              </a:lnSpc>
              <a:spcBef>
                <a:spcPts val="190"/>
              </a:spcBef>
              <a:buFont typeface="Arial"/>
              <a:buChar char="•"/>
              <a:tabLst>
                <a:tab pos="583565" algn="l"/>
                <a:tab pos="584200" algn="l"/>
              </a:tabLst>
            </a:pPr>
            <a:r>
              <a:rPr sz="2700" dirty="0">
                <a:latin typeface="Carlito"/>
                <a:cs typeface="Carlito"/>
              </a:rPr>
              <a:t>Work as a member </a:t>
            </a:r>
            <a:r>
              <a:rPr sz="2700" spc="-5" dirty="0">
                <a:latin typeface="Carlito"/>
                <a:cs typeface="Carlito"/>
              </a:rPr>
              <a:t>of </a:t>
            </a:r>
            <a:r>
              <a:rPr sz="2700" dirty="0">
                <a:latin typeface="Carlito"/>
                <a:cs typeface="Carlito"/>
              </a:rPr>
              <a:t>investigation</a:t>
            </a:r>
            <a:r>
              <a:rPr sz="2700" spc="-30" dirty="0">
                <a:latin typeface="Carlito"/>
                <a:cs typeface="Carlito"/>
              </a:rPr>
              <a:t> </a:t>
            </a:r>
            <a:r>
              <a:rPr sz="2700" spc="-5" dirty="0">
                <a:latin typeface="Carlito"/>
                <a:cs typeface="Carlito"/>
              </a:rPr>
              <a:t>committee</a:t>
            </a:r>
            <a:endParaRPr sz="2700">
              <a:latin typeface="Carlito"/>
              <a:cs typeface="Carli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6816" y="418845"/>
            <a:ext cx="7833995" cy="696595"/>
          </a:xfrm>
          <a:prstGeom prst="rect">
            <a:avLst/>
          </a:prstGeom>
        </p:spPr>
        <p:txBody>
          <a:bodyPr vert="horz" wrap="square" lIns="0" tIns="13335" rIns="0" bIns="0" rtlCol="0">
            <a:spAutoFit/>
          </a:bodyPr>
          <a:lstStyle/>
          <a:p>
            <a:pPr marL="12700">
              <a:lnSpc>
                <a:spcPct val="100000"/>
              </a:lnSpc>
              <a:spcBef>
                <a:spcPts val="105"/>
              </a:spcBef>
            </a:pPr>
            <a:r>
              <a:rPr sz="4400" dirty="0"/>
              <a:t>1.1 </a:t>
            </a:r>
            <a:r>
              <a:rPr sz="4400" spc="-5" dirty="0"/>
              <a:t>History of Engineering</a:t>
            </a:r>
            <a:r>
              <a:rPr sz="4400" spc="-10" dirty="0"/>
              <a:t> </a:t>
            </a:r>
            <a:r>
              <a:rPr sz="4400" spc="-5" dirty="0"/>
              <a:t>Practice</a:t>
            </a:r>
            <a:endParaRPr sz="4400"/>
          </a:p>
        </p:txBody>
      </p:sp>
      <p:sp>
        <p:nvSpPr>
          <p:cNvPr id="3" name="object 3"/>
          <p:cNvSpPr txBox="1"/>
          <p:nvPr/>
        </p:nvSpPr>
        <p:spPr>
          <a:xfrm>
            <a:off x="261620" y="1257046"/>
            <a:ext cx="8547100" cy="1929764"/>
          </a:xfrm>
          <a:prstGeom prst="rect">
            <a:avLst/>
          </a:prstGeom>
        </p:spPr>
        <p:txBody>
          <a:bodyPr vert="horz" wrap="square" lIns="0" tIns="10160" rIns="0" bIns="0" rtlCol="0">
            <a:spAutoFit/>
          </a:bodyPr>
          <a:lstStyle/>
          <a:p>
            <a:pPr marL="355600" marR="276860" indent="-342900">
              <a:lnSpc>
                <a:spcPts val="3020"/>
              </a:lnSpc>
              <a:spcBef>
                <a:spcPts val="80"/>
              </a:spcBef>
              <a:buSzPct val="133333"/>
              <a:buFont typeface="Arial"/>
              <a:buChar char="•"/>
              <a:tabLst>
                <a:tab pos="354965" algn="l"/>
                <a:tab pos="355600" algn="l"/>
              </a:tabLst>
            </a:pPr>
            <a:r>
              <a:rPr sz="2400" spc="-5" dirty="0">
                <a:latin typeface="Carlito"/>
                <a:cs typeface="Carlito"/>
              </a:rPr>
              <a:t>2000 onwards: Exponential </a:t>
            </a:r>
            <a:r>
              <a:rPr sz="2400" dirty="0">
                <a:latin typeface="Carlito"/>
                <a:cs typeface="Carlito"/>
              </a:rPr>
              <a:t>expansion in application </a:t>
            </a:r>
            <a:r>
              <a:rPr sz="2400" spc="-5" dirty="0">
                <a:latin typeface="Carlito"/>
                <a:cs typeface="Carlito"/>
              </a:rPr>
              <a:t>of  </a:t>
            </a:r>
            <a:r>
              <a:rPr sz="2400" dirty="0">
                <a:latin typeface="Carlito"/>
                <a:cs typeface="Carlito"/>
              </a:rPr>
              <a:t>engineering affecting </a:t>
            </a:r>
            <a:r>
              <a:rPr sz="2400" spc="-10" dirty="0">
                <a:latin typeface="Carlito"/>
                <a:cs typeface="Carlito"/>
              </a:rPr>
              <a:t>daily </a:t>
            </a:r>
            <a:r>
              <a:rPr sz="2400" dirty="0">
                <a:latin typeface="Carlito"/>
                <a:cs typeface="Carlito"/>
              </a:rPr>
              <a:t>life: </a:t>
            </a:r>
            <a:r>
              <a:rPr sz="2400" spc="-5" dirty="0">
                <a:latin typeface="Carlito"/>
                <a:cs typeface="Carlito"/>
              </a:rPr>
              <a:t>Continuous </a:t>
            </a:r>
            <a:r>
              <a:rPr sz="2400" dirty="0">
                <a:latin typeface="Carlito"/>
                <a:cs typeface="Carlito"/>
              </a:rPr>
              <a:t>connection</a:t>
            </a:r>
            <a:r>
              <a:rPr sz="2400" spc="-50" dirty="0">
                <a:latin typeface="Carlito"/>
                <a:cs typeface="Carlito"/>
              </a:rPr>
              <a:t> </a:t>
            </a:r>
            <a:r>
              <a:rPr sz="2400" spc="-5" dirty="0">
                <a:latin typeface="Carlito"/>
                <a:cs typeface="Carlito"/>
              </a:rPr>
              <a:t>anytime,</a:t>
            </a:r>
            <a:endParaRPr sz="2400" dirty="0">
              <a:latin typeface="Carlito"/>
              <a:cs typeface="Carlito"/>
            </a:endParaRPr>
          </a:p>
          <a:p>
            <a:pPr marL="355600">
              <a:lnSpc>
                <a:spcPct val="100000"/>
              </a:lnSpc>
              <a:spcBef>
                <a:spcPts val="30"/>
              </a:spcBef>
            </a:pPr>
            <a:r>
              <a:rPr sz="2400" dirty="0">
                <a:latin typeface="Carlito"/>
                <a:cs typeface="Carlito"/>
              </a:rPr>
              <a:t>anywhere, mobile </a:t>
            </a:r>
            <a:r>
              <a:rPr sz="2400" spc="-5" dirty="0">
                <a:latin typeface="Carlito"/>
                <a:cs typeface="Carlito"/>
              </a:rPr>
              <a:t>phone, electronic surveillance of</a:t>
            </a:r>
            <a:r>
              <a:rPr sz="2400" spc="-30" dirty="0">
                <a:latin typeface="Carlito"/>
                <a:cs typeface="Carlito"/>
              </a:rPr>
              <a:t> </a:t>
            </a:r>
            <a:r>
              <a:rPr sz="2400" dirty="0">
                <a:latin typeface="Carlito"/>
                <a:cs typeface="Carlito"/>
              </a:rPr>
              <a:t>equipment</a:t>
            </a:r>
          </a:p>
          <a:p>
            <a:pPr marL="355600" marR="5080">
              <a:lnSpc>
                <a:spcPct val="105000"/>
              </a:lnSpc>
              <a:spcBef>
                <a:spcPts val="10"/>
              </a:spcBef>
            </a:pPr>
            <a:r>
              <a:rPr sz="2400" dirty="0">
                <a:latin typeface="Carlito"/>
                <a:cs typeface="Carlito"/>
              </a:rPr>
              <a:t>and </a:t>
            </a:r>
            <a:r>
              <a:rPr sz="2400" spc="-5" dirty="0">
                <a:latin typeface="Carlito"/>
                <a:cs typeface="Carlito"/>
              </a:rPr>
              <a:t>people, </a:t>
            </a:r>
            <a:r>
              <a:rPr sz="2400" dirty="0">
                <a:latin typeface="Carlito"/>
                <a:cs typeface="Carlito"/>
              </a:rPr>
              <a:t>automation </a:t>
            </a:r>
            <a:r>
              <a:rPr sz="2400" spc="-5" dirty="0">
                <a:latin typeface="Carlito"/>
                <a:cs typeface="Carlito"/>
              </a:rPr>
              <a:t>of </a:t>
            </a:r>
            <a:r>
              <a:rPr sz="2400" dirty="0">
                <a:latin typeface="Carlito"/>
                <a:cs typeface="Carlito"/>
              </a:rPr>
              <a:t>virtually everything, </a:t>
            </a:r>
            <a:r>
              <a:rPr sz="2400" spc="-5" dirty="0">
                <a:latin typeface="Carlito"/>
                <a:cs typeface="Carlito"/>
              </a:rPr>
              <a:t>instant </a:t>
            </a:r>
            <a:r>
              <a:rPr sz="2400" dirty="0">
                <a:latin typeface="Carlito"/>
                <a:cs typeface="Carlito"/>
              </a:rPr>
              <a:t>access to  </a:t>
            </a:r>
            <a:r>
              <a:rPr sz="2400" spc="-5" dirty="0">
                <a:latin typeface="Carlito"/>
                <a:cs typeface="Carlito"/>
              </a:rPr>
              <a:t>data </a:t>
            </a:r>
            <a:r>
              <a:rPr sz="2400" dirty="0">
                <a:latin typeface="Carlito"/>
                <a:cs typeface="Carlito"/>
              </a:rPr>
              <a:t>and information, service </a:t>
            </a:r>
            <a:r>
              <a:rPr sz="2400" spc="-5" dirty="0">
                <a:latin typeface="Carlito"/>
                <a:cs typeface="Carlito"/>
              </a:rPr>
              <a:t>industry </a:t>
            </a:r>
            <a:r>
              <a:rPr sz="2400" spc="-10" dirty="0">
                <a:latin typeface="Carlito"/>
                <a:cs typeface="Carlito"/>
              </a:rPr>
              <a:t>dominating</a:t>
            </a:r>
            <a:r>
              <a:rPr sz="2400" spc="-25" dirty="0">
                <a:latin typeface="Carlito"/>
                <a:cs typeface="Carlito"/>
              </a:rPr>
              <a:t> </a:t>
            </a:r>
            <a:r>
              <a:rPr sz="2400" dirty="0">
                <a:latin typeface="Carlito"/>
                <a:cs typeface="Carlito"/>
              </a:rPr>
              <a:t>manufacturing.</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940" y="655065"/>
            <a:ext cx="8119745" cy="1276985"/>
          </a:xfrm>
          <a:prstGeom prst="rect">
            <a:avLst/>
          </a:prstGeom>
        </p:spPr>
        <p:txBody>
          <a:bodyPr vert="horz" wrap="square" lIns="0" tIns="38735" rIns="0" bIns="0" rtlCol="0">
            <a:spAutoFit/>
          </a:bodyPr>
          <a:lstStyle/>
          <a:p>
            <a:pPr marL="355600" indent="-342900">
              <a:lnSpc>
                <a:spcPct val="100000"/>
              </a:lnSpc>
              <a:spcBef>
                <a:spcPts val="305"/>
              </a:spcBef>
              <a:buFont typeface="Arial"/>
              <a:buChar char="•"/>
              <a:tabLst>
                <a:tab pos="354965" algn="l"/>
                <a:tab pos="355600" algn="l"/>
              </a:tabLst>
            </a:pPr>
            <a:r>
              <a:rPr sz="2700" spc="-5" dirty="0">
                <a:latin typeface="Carlito"/>
                <a:cs typeface="Carlito"/>
              </a:rPr>
              <a:t>Prepare </a:t>
            </a:r>
            <a:r>
              <a:rPr sz="2700" dirty="0">
                <a:latin typeface="Carlito"/>
                <a:cs typeface="Carlito"/>
              </a:rPr>
              <a:t>Annual Plan </a:t>
            </a:r>
            <a:r>
              <a:rPr sz="2700" spc="-5" dirty="0">
                <a:latin typeface="Carlito"/>
                <a:cs typeface="Carlito"/>
              </a:rPr>
              <a:t>or Project specific plan of</a:t>
            </a:r>
            <a:r>
              <a:rPr sz="2700" dirty="0">
                <a:latin typeface="Carlito"/>
                <a:cs typeface="Carlito"/>
              </a:rPr>
              <a:t> </a:t>
            </a:r>
            <a:r>
              <a:rPr sz="2700" spc="-5" dirty="0">
                <a:latin typeface="Carlito"/>
                <a:cs typeface="Carlito"/>
              </a:rPr>
              <a:t>activities</a:t>
            </a:r>
            <a:endParaRPr sz="2700">
              <a:latin typeface="Carlito"/>
              <a:cs typeface="Carlito"/>
            </a:endParaRPr>
          </a:p>
          <a:p>
            <a:pPr marL="355600" marR="629920" indent="-342900">
              <a:lnSpc>
                <a:spcPts val="2960"/>
              </a:lnSpc>
              <a:spcBef>
                <a:spcPts val="535"/>
              </a:spcBef>
              <a:buFont typeface="Arial"/>
              <a:buChar char="•"/>
              <a:tabLst>
                <a:tab pos="354965" algn="l"/>
                <a:tab pos="355600" algn="l"/>
              </a:tabLst>
            </a:pPr>
            <a:r>
              <a:rPr sz="2700" spc="-5" dirty="0">
                <a:latin typeface="Carlito"/>
                <a:cs typeface="Carlito"/>
              </a:rPr>
              <a:t>Provide suggestion </a:t>
            </a:r>
            <a:r>
              <a:rPr sz="2700" dirty="0">
                <a:latin typeface="Carlito"/>
                <a:cs typeface="Carlito"/>
              </a:rPr>
              <a:t>and </a:t>
            </a:r>
            <a:r>
              <a:rPr sz="2700" spc="-5" dirty="0">
                <a:latin typeface="Carlito"/>
                <a:cs typeface="Carlito"/>
              </a:rPr>
              <a:t>recommendation </a:t>
            </a:r>
            <a:r>
              <a:rPr sz="2700" dirty="0">
                <a:latin typeface="Carlito"/>
                <a:cs typeface="Carlito"/>
              </a:rPr>
              <a:t>in area of  </a:t>
            </a:r>
            <a:r>
              <a:rPr sz="2700" spc="-5" dirty="0">
                <a:latin typeface="Carlito"/>
                <a:cs typeface="Carlito"/>
              </a:rPr>
              <a:t>expertise</a:t>
            </a:r>
            <a:endParaRPr sz="2700">
              <a:latin typeface="Carlito"/>
              <a:cs typeface="Carlito"/>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5395" y="295401"/>
            <a:ext cx="7846059" cy="1229360"/>
          </a:xfrm>
          <a:prstGeom prst="rect">
            <a:avLst/>
          </a:prstGeom>
        </p:spPr>
        <p:txBody>
          <a:bodyPr vert="horz" wrap="square" lIns="0" tIns="12700" rIns="0" bIns="0" rtlCol="0">
            <a:spAutoFit/>
          </a:bodyPr>
          <a:lstStyle/>
          <a:p>
            <a:pPr marL="294640" marR="5080" indent="-282575">
              <a:lnSpc>
                <a:spcPct val="109700"/>
              </a:lnSpc>
              <a:spcBef>
                <a:spcPts val="100"/>
              </a:spcBef>
            </a:pPr>
            <a:r>
              <a:rPr sz="3600" dirty="0"/>
              <a:t>3.1 General job </a:t>
            </a:r>
            <a:r>
              <a:rPr sz="3600" spc="-5" dirty="0"/>
              <a:t>description of </a:t>
            </a:r>
            <a:r>
              <a:rPr sz="3600" dirty="0"/>
              <a:t>an </a:t>
            </a:r>
            <a:r>
              <a:rPr sz="3600" spc="-5" dirty="0"/>
              <a:t>engineer  </a:t>
            </a:r>
            <a:r>
              <a:rPr sz="3600" dirty="0"/>
              <a:t>in </a:t>
            </a:r>
            <a:r>
              <a:rPr sz="3600" spc="-5" dirty="0"/>
              <a:t>public </a:t>
            </a:r>
            <a:r>
              <a:rPr sz="3600" spc="-10" dirty="0"/>
              <a:t>sector </a:t>
            </a:r>
            <a:r>
              <a:rPr sz="3600" spc="-5" dirty="0"/>
              <a:t>(Gazetted Third</a:t>
            </a:r>
            <a:r>
              <a:rPr sz="3600" dirty="0"/>
              <a:t> </a:t>
            </a:r>
            <a:r>
              <a:rPr sz="3600" spc="-5" dirty="0"/>
              <a:t>Class)</a:t>
            </a:r>
            <a:endParaRPr sz="3600"/>
          </a:p>
        </p:txBody>
      </p:sp>
      <p:sp>
        <p:nvSpPr>
          <p:cNvPr id="3" name="object 3"/>
          <p:cNvSpPr txBox="1"/>
          <p:nvPr/>
        </p:nvSpPr>
        <p:spPr>
          <a:xfrm>
            <a:off x="764540" y="1683766"/>
            <a:ext cx="7472045" cy="3194050"/>
          </a:xfrm>
          <a:prstGeom prst="rect">
            <a:avLst/>
          </a:prstGeom>
        </p:spPr>
        <p:txBody>
          <a:bodyPr vert="horz" wrap="square" lIns="0" tIns="10795" rIns="0" bIns="0" rtlCol="0">
            <a:spAutoFit/>
          </a:bodyPr>
          <a:lstStyle/>
          <a:p>
            <a:pPr marL="355600" marR="748030" indent="-343535">
              <a:lnSpc>
                <a:spcPts val="4020"/>
              </a:lnSpc>
              <a:spcBef>
                <a:spcPts val="85"/>
              </a:spcBef>
              <a:buSzPct val="84375"/>
              <a:buFont typeface="Arial"/>
              <a:buChar char="•"/>
              <a:tabLst>
                <a:tab pos="355600" algn="l"/>
                <a:tab pos="356235" algn="l"/>
              </a:tabLst>
            </a:pPr>
            <a:r>
              <a:rPr sz="3200" dirty="0">
                <a:latin typeface="Carlito"/>
                <a:cs typeface="Carlito"/>
              </a:rPr>
              <a:t>Perform </a:t>
            </a:r>
            <a:r>
              <a:rPr sz="3200" spc="-5" dirty="0">
                <a:latin typeface="Carlito"/>
                <a:cs typeface="Carlito"/>
              </a:rPr>
              <a:t>preliminary </a:t>
            </a:r>
            <a:r>
              <a:rPr sz="3200" dirty="0">
                <a:latin typeface="Carlito"/>
                <a:cs typeface="Carlito"/>
              </a:rPr>
              <a:t>and </a:t>
            </a:r>
            <a:r>
              <a:rPr sz="3200" spc="-5" dirty="0">
                <a:latin typeface="Carlito"/>
                <a:cs typeface="Carlito"/>
              </a:rPr>
              <a:t>detail survey,  design </a:t>
            </a:r>
            <a:r>
              <a:rPr sz="3200" dirty="0">
                <a:latin typeface="Carlito"/>
                <a:cs typeface="Carlito"/>
              </a:rPr>
              <a:t>and</a:t>
            </a:r>
            <a:r>
              <a:rPr sz="3200" spc="-10" dirty="0">
                <a:latin typeface="Carlito"/>
                <a:cs typeface="Carlito"/>
              </a:rPr>
              <a:t> </a:t>
            </a:r>
            <a:r>
              <a:rPr sz="3200" dirty="0">
                <a:latin typeface="Carlito"/>
                <a:cs typeface="Carlito"/>
              </a:rPr>
              <a:t>estimate</a:t>
            </a:r>
            <a:endParaRPr sz="3200">
              <a:latin typeface="Carlito"/>
              <a:cs typeface="Carlito"/>
            </a:endParaRPr>
          </a:p>
          <a:p>
            <a:pPr marL="355600" marR="5080" indent="-343535">
              <a:lnSpc>
                <a:spcPct val="104700"/>
              </a:lnSpc>
              <a:spcBef>
                <a:spcPts val="330"/>
              </a:spcBef>
              <a:buSzPct val="84375"/>
              <a:buFont typeface="Arial"/>
              <a:buChar char="•"/>
              <a:tabLst>
                <a:tab pos="355600" algn="l"/>
                <a:tab pos="356235" algn="l"/>
              </a:tabLst>
            </a:pPr>
            <a:r>
              <a:rPr sz="3200" spc="-5" dirty="0">
                <a:latin typeface="Carlito"/>
                <a:cs typeface="Carlito"/>
              </a:rPr>
              <a:t>Execute and assign for </a:t>
            </a:r>
            <a:r>
              <a:rPr sz="3200" dirty="0">
                <a:latin typeface="Carlito"/>
                <a:cs typeface="Carlito"/>
              </a:rPr>
              <a:t>execution </a:t>
            </a:r>
            <a:r>
              <a:rPr sz="3200" spc="-5" dirty="0">
                <a:latin typeface="Carlito"/>
                <a:cs typeface="Carlito"/>
              </a:rPr>
              <a:t>of project  </a:t>
            </a:r>
            <a:r>
              <a:rPr sz="3200" dirty="0">
                <a:latin typeface="Carlito"/>
                <a:cs typeface="Carlito"/>
              </a:rPr>
              <a:t>works</a:t>
            </a:r>
            <a:endParaRPr sz="3200">
              <a:latin typeface="Carlito"/>
              <a:cs typeface="Carlito"/>
            </a:endParaRPr>
          </a:p>
          <a:p>
            <a:pPr marL="355600" indent="-343535">
              <a:lnSpc>
                <a:spcPct val="100000"/>
              </a:lnSpc>
              <a:spcBef>
                <a:spcPts val="685"/>
              </a:spcBef>
              <a:buSzPct val="84375"/>
              <a:buFont typeface="Arial"/>
              <a:buChar char="•"/>
              <a:tabLst>
                <a:tab pos="355600" algn="l"/>
                <a:tab pos="356235" algn="l"/>
              </a:tabLst>
            </a:pPr>
            <a:r>
              <a:rPr sz="3200" spc="-5" dirty="0">
                <a:latin typeface="Carlito"/>
                <a:cs typeface="Carlito"/>
              </a:rPr>
              <a:t>Conduct </a:t>
            </a:r>
            <a:r>
              <a:rPr sz="3200" dirty="0">
                <a:latin typeface="Carlito"/>
                <a:cs typeface="Carlito"/>
              </a:rPr>
              <a:t>various </a:t>
            </a:r>
            <a:r>
              <a:rPr sz="3200" spc="-5" dirty="0">
                <a:latin typeface="Carlito"/>
                <a:cs typeface="Carlito"/>
              </a:rPr>
              <a:t>programs for</a:t>
            </a:r>
            <a:r>
              <a:rPr sz="3200" spc="-40" dirty="0">
                <a:latin typeface="Carlito"/>
                <a:cs typeface="Carlito"/>
              </a:rPr>
              <a:t> </a:t>
            </a:r>
            <a:r>
              <a:rPr sz="3200" spc="-10" dirty="0">
                <a:latin typeface="Carlito"/>
                <a:cs typeface="Carlito"/>
              </a:rPr>
              <a:t>increasing</a:t>
            </a:r>
            <a:endParaRPr sz="3200">
              <a:latin typeface="Carlito"/>
              <a:cs typeface="Carlito"/>
            </a:endParaRPr>
          </a:p>
          <a:p>
            <a:pPr marL="355600">
              <a:lnSpc>
                <a:spcPct val="100000"/>
              </a:lnSpc>
              <a:spcBef>
                <a:spcPts val="180"/>
              </a:spcBef>
            </a:pPr>
            <a:r>
              <a:rPr sz="3200" spc="-120" dirty="0">
                <a:latin typeface="Arial"/>
                <a:cs typeface="Arial"/>
              </a:rPr>
              <a:t>people’s</a:t>
            </a:r>
            <a:r>
              <a:rPr sz="3200" spc="-185" dirty="0">
                <a:latin typeface="Arial"/>
                <a:cs typeface="Arial"/>
              </a:rPr>
              <a:t> </a:t>
            </a:r>
            <a:r>
              <a:rPr sz="3200" spc="-130" dirty="0">
                <a:latin typeface="Arial"/>
                <a:cs typeface="Arial"/>
              </a:rPr>
              <a:t>capacity</a:t>
            </a:r>
            <a:endParaRPr sz="3200">
              <a:latin typeface="Arial"/>
              <a:cs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5395" y="348741"/>
            <a:ext cx="7846059" cy="574040"/>
          </a:xfrm>
          <a:prstGeom prst="rect">
            <a:avLst/>
          </a:prstGeom>
        </p:spPr>
        <p:txBody>
          <a:bodyPr vert="horz" wrap="square" lIns="0" tIns="12700" rIns="0" bIns="0" rtlCol="0">
            <a:spAutoFit/>
          </a:bodyPr>
          <a:lstStyle/>
          <a:p>
            <a:pPr marL="12700">
              <a:lnSpc>
                <a:spcPct val="100000"/>
              </a:lnSpc>
              <a:spcBef>
                <a:spcPts val="100"/>
              </a:spcBef>
            </a:pPr>
            <a:r>
              <a:rPr sz="3600" dirty="0"/>
              <a:t>3.1 General job </a:t>
            </a:r>
            <a:r>
              <a:rPr sz="3600" spc="-5" dirty="0"/>
              <a:t>description of </a:t>
            </a:r>
            <a:r>
              <a:rPr sz="3600" dirty="0"/>
              <a:t>an</a:t>
            </a:r>
            <a:r>
              <a:rPr sz="3600" spc="-70" dirty="0"/>
              <a:t> </a:t>
            </a:r>
            <a:r>
              <a:rPr sz="3600" spc="-5" dirty="0"/>
              <a:t>engineer</a:t>
            </a:r>
            <a:endParaRPr sz="3600"/>
          </a:p>
        </p:txBody>
      </p:sp>
      <p:sp>
        <p:nvSpPr>
          <p:cNvPr id="3" name="object 3"/>
          <p:cNvSpPr txBox="1"/>
          <p:nvPr/>
        </p:nvSpPr>
        <p:spPr>
          <a:xfrm>
            <a:off x="535940" y="930909"/>
            <a:ext cx="7844790" cy="4577715"/>
          </a:xfrm>
          <a:prstGeom prst="rect">
            <a:avLst/>
          </a:prstGeom>
        </p:spPr>
        <p:txBody>
          <a:bodyPr vert="horz" wrap="square" lIns="0" tIns="13335" rIns="0" bIns="0" rtlCol="0">
            <a:spAutoFit/>
          </a:bodyPr>
          <a:lstStyle/>
          <a:p>
            <a:pPr marL="584200" indent="-343535">
              <a:lnSpc>
                <a:spcPts val="3760"/>
              </a:lnSpc>
              <a:spcBef>
                <a:spcPts val="105"/>
              </a:spcBef>
              <a:buSzPct val="84375"/>
              <a:buFont typeface="Arial"/>
              <a:buChar char="•"/>
              <a:tabLst>
                <a:tab pos="584200" algn="l"/>
                <a:tab pos="584835" algn="l"/>
              </a:tabLst>
            </a:pPr>
            <a:r>
              <a:rPr sz="3200" dirty="0">
                <a:latin typeface="Carlito"/>
                <a:cs typeface="Carlito"/>
              </a:rPr>
              <a:t>Prepare Progress Report , </a:t>
            </a:r>
            <a:r>
              <a:rPr sz="3200" spc="-5" dirty="0">
                <a:latin typeface="Carlito"/>
                <a:cs typeface="Carlito"/>
              </a:rPr>
              <a:t>Feasibility</a:t>
            </a:r>
            <a:r>
              <a:rPr sz="3200" spc="-80" dirty="0">
                <a:latin typeface="Carlito"/>
                <a:cs typeface="Carlito"/>
              </a:rPr>
              <a:t> </a:t>
            </a:r>
            <a:r>
              <a:rPr sz="3200" dirty="0">
                <a:latin typeface="Carlito"/>
                <a:cs typeface="Carlito"/>
              </a:rPr>
              <a:t>Report</a:t>
            </a:r>
            <a:endParaRPr sz="3200">
              <a:latin typeface="Carlito"/>
              <a:cs typeface="Carlito"/>
            </a:endParaRPr>
          </a:p>
          <a:p>
            <a:pPr marL="584200" marR="470534">
              <a:lnSpc>
                <a:spcPts val="3679"/>
              </a:lnSpc>
              <a:spcBef>
                <a:spcPts val="175"/>
              </a:spcBef>
            </a:pPr>
            <a:r>
              <a:rPr sz="3200" dirty="0">
                <a:latin typeface="Carlito"/>
                <a:cs typeface="Carlito"/>
              </a:rPr>
              <a:t>, </a:t>
            </a:r>
            <a:r>
              <a:rPr sz="3200" spc="-5" dirty="0">
                <a:latin typeface="Carlito"/>
                <a:cs typeface="Carlito"/>
              </a:rPr>
              <a:t>Final Report, Monitoring </a:t>
            </a:r>
            <a:r>
              <a:rPr sz="3200" dirty="0">
                <a:latin typeface="Carlito"/>
                <a:cs typeface="Carlito"/>
              </a:rPr>
              <a:t>and </a:t>
            </a:r>
            <a:r>
              <a:rPr sz="3200" spc="-5" dirty="0">
                <a:latin typeface="Carlito"/>
                <a:cs typeface="Carlito"/>
              </a:rPr>
              <a:t>Evaluation  </a:t>
            </a:r>
            <a:r>
              <a:rPr sz="3200" dirty="0">
                <a:latin typeface="Carlito"/>
                <a:cs typeface="Carlito"/>
              </a:rPr>
              <a:t>report</a:t>
            </a:r>
            <a:r>
              <a:rPr sz="3200" spc="-15" dirty="0">
                <a:latin typeface="Carlito"/>
                <a:cs typeface="Carlito"/>
              </a:rPr>
              <a:t> </a:t>
            </a:r>
            <a:r>
              <a:rPr sz="3200" dirty="0">
                <a:latin typeface="Carlito"/>
                <a:cs typeface="Carlito"/>
              </a:rPr>
              <a:t>etc.</a:t>
            </a:r>
            <a:endParaRPr sz="3200">
              <a:latin typeface="Carlito"/>
              <a:cs typeface="Carlito"/>
            </a:endParaRPr>
          </a:p>
          <a:p>
            <a:pPr marL="535305">
              <a:lnSpc>
                <a:spcPct val="100000"/>
              </a:lnSpc>
              <a:spcBef>
                <a:spcPts val="845"/>
              </a:spcBef>
            </a:pPr>
            <a:r>
              <a:rPr sz="3600" dirty="0">
                <a:latin typeface="Carlito"/>
                <a:cs typeface="Carlito"/>
              </a:rPr>
              <a:t>in </a:t>
            </a:r>
            <a:r>
              <a:rPr sz="3600" spc="-5" dirty="0">
                <a:latin typeface="Carlito"/>
                <a:cs typeface="Carlito"/>
              </a:rPr>
              <a:t>public </a:t>
            </a:r>
            <a:r>
              <a:rPr sz="3600" spc="-10" dirty="0">
                <a:latin typeface="Carlito"/>
                <a:cs typeface="Carlito"/>
              </a:rPr>
              <a:t>sector </a:t>
            </a:r>
            <a:r>
              <a:rPr sz="3600" spc="-5" dirty="0">
                <a:latin typeface="Carlito"/>
                <a:cs typeface="Carlito"/>
              </a:rPr>
              <a:t>(Gazetted Third Class)</a:t>
            </a:r>
            <a:endParaRPr sz="3600">
              <a:latin typeface="Carlito"/>
              <a:cs typeface="Carlito"/>
            </a:endParaRPr>
          </a:p>
          <a:p>
            <a:pPr marL="355600" marR="5080" indent="-342900">
              <a:lnSpc>
                <a:spcPct val="104700"/>
              </a:lnSpc>
              <a:spcBef>
                <a:spcPts val="1650"/>
              </a:spcBef>
              <a:buFont typeface="Arial"/>
              <a:buChar char="•"/>
              <a:tabLst>
                <a:tab pos="354965" algn="l"/>
                <a:tab pos="355600" algn="l"/>
              </a:tabLst>
            </a:pPr>
            <a:r>
              <a:rPr sz="3200" spc="-5" dirty="0">
                <a:latin typeface="Carlito"/>
                <a:cs typeface="Carlito"/>
              </a:rPr>
              <a:t>To execute other jobs planned specifically for  engineers </a:t>
            </a:r>
            <a:r>
              <a:rPr sz="3200" dirty="0">
                <a:latin typeface="Carlito"/>
                <a:cs typeface="Carlito"/>
              </a:rPr>
              <a:t>as </a:t>
            </a:r>
            <a:r>
              <a:rPr sz="3200" spc="-5" dirty="0">
                <a:latin typeface="Carlito"/>
                <a:cs typeface="Carlito"/>
              </a:rPr>
              <a:t>the nature </a:t>
            </a:r>
            <a:r>
              <a:rPr sz="3200" dirty="0">
                <a:latin typeface="Carlito"/>
                <a:cs typeface="Carlito"/>
              </a:rPr>
              <a:t>and case </a:t>
            </a:r>
            <a:r>
              <a:rPr sz="3200" spc="-5" dirty="0">
                <a:latin typeface="Carlito"/>
                <a:cs typeface="Carlito"/>
              </a:rPr>
              <a:t>may</a:t>
            </a:r>
            <a:r>
              <a:rPr sz="3200" spc="-25" dirty="0">
                <a:latin typeface="Carlito"/>
                <a:cs typeface="Carlito"/>
              </a:rPr>
              <a:t> </a:t>
            </a:r>
            <a:r>
              <a:rPr sz="3200" spc="-5" dirty="0">
                <a:latin typeface="Carlito"/>
                <a:cs typeface="Carlito"/>
              </a:rPr>
              <a:t>be</a:t>
            </a:r>
            <a:endParaRPr sz="3200">
              <a:latin typeface="Carlito"/>
              <a:cs typeface="Carlito"/>
            </a:endParaRPr>
          </a:p>
          <a:p>
            <a:pPr marL="355600" indent="-342900">
              <a:lnSpc>
                <a:spcPct val="100000"/>
              </a:lnSpc>
              <a:spcBef>
                <a:spcPts val="1005"/>
              </a:spcBef>
              <a:buFont typeface="Arial"/>
              <a:buChar char="•"/>
              <a:tabLst>
                <a:tab pos="354965" algn="l"/>
                <a:tab pos="355600" algn="l"/>
              </a:tabLst>
            </a:pPr>
            <a:r>
              <a:rPr sz="3200" spc="-5" dirty="0">
                <a:latin typeface="Carlito"/>
                <a:cs typeface="Carlito"/>
              </a:rPr>
              <a:t>To monitor </a:t>
            </a:r>
            <a:r>
              <a:rPr sz="3200" dirty="0">
                <a:latin typeface="Carlito"/>
                <a:cs typeface="Carlito"/>
              </a:rPr>
              <a:t>and </a:t>
            </a:r>
            <a:r>
              <a:rPr sz="3200" spc="-5" dirty="0">
                <a:latin typeface="Carlito"/>
                <a:cs typeface="Carlito"/>
              </a:rPr>
              <a:t>evaluate on </a:t>
            </a:r>
            <a:r>
              <a:rPr sz="3200" dirty="0">
                <a:latin typeface="Carlito"/>
                <a:cs typeface="Carlito"/>
              </a:rPr>
              <a:t>going</a:t>
            </a:r>
            <a:r>
              <a:rPr sz="3200" spc="-25" dirty="0">
                <a:latin typeface="Carlito"/>
                <a:cs typeface="Carlito"/>
              </a:rPr>
              <a:t> </a:t>
            </a:r>
            <a:r>
              <a:rPr sz="3200" spc="-5" dirty="0">
                <a:latin typeface="Carlito"/>
                <a:cs typeface="Carlito"/>
              </a:rPr>
              <a:t>projects</a:t>
            </a:r>
            <a:endParaRPr sz="3200">
              <a:latin typeface="Carlito"/>
              <a:cs typeface="Carlito"/>
            </a:endParaRPr>
          </a:p>
          <a:p>
            <a:pPr marL="355600" indent="-342900">
              <a:lnSpc>
                <a:spcPct val="100000"/>
              </a:lnSpc>
              <a:spcBef>
                <a:spcPts val="1000"/>
              </a:spcBef>
              <a:buFont typeface="Arial"/>
              <a:buChar char="•"/>
              <a:tabLst>
                <a:tab pos="354965" algn="l"/>
                <a:tab pos="355600" algn="l"/>
              </a:tabLst>
            </a:pPr>
            <a:r>
              <a:rPr sz="3200" spc="-5" dirty="0">
                <a:latin typeface="Carlito"/>
                <a:cs typeface="Carlito"/>
              </a:rPr>
              <a:t>To facilitate donor agencies </a:t>
            </a:r>
            <a:r>
              <a:rPr sz="3200" spc="-10" dirty="0">
                <a:latin typeface="Carlito"/>
                <a:cs typeface="Carlito"/>
              </a:rPr>
              <a:t>is</a:t>
            </a:r>
            <a:r>
              <a:rPr sz="3200" spc="5" dirty="0">
                <a:latin typeface="Carlito"/>
                <a:cs typeface="Carlito"/>
              </a:rPr>
              <a:t> </a:t>
            </a:r>
            <a:r>
              <a:rPr sz="3200" dirty="0">
                <a:latin typeface="Carlito"/>
                <a:cs typeface="Carlito"/>
              </a:rPr>
              <a:t>involved</a:t>
            </a:r>
            <a:endParaRPr sz="3200">
              <a:latin typeface="Carlito"/>
              <a:cs typeface="Carlito"/>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5395" y="348741"/>
            <a:ext cx="7846059" cy="574040"/>
          </a:xfrm>
          <a:prstGeom prst="rect">
            <a:avLst/>
          </a:prstGeom>
        </p:spPr>
        <p:txBody>
          <a:bodyPr vert="horz" wrap="square" lIns="0" tIns="12700" rIns="0" bIns="0" rtlCol="0">
            <a:spAutoFit/>
          </a:bodyPr>
          <a:lstStyle/>
          <a:p>
            <a:pPr marL="12700">
              <a:lnSpc>
                <a:spcPct val="100000"/>
              </a:lnSpc>
              <a:spcBef>
                <a:spcPts val="100"/>
              </a:spcBef>
            </a:pPr>
            <a:r>
              <a:rPr sz="3600" dirty="0"/>
              <a:t>3.1 General job </a:t>
            </a:r>
            <a:r>
              <a:rPr sz="3600" spc="-5" dirty="0"/>
              <a:t>description of </a:t>
            </a:r>
            <a:r>
              <a:rPr sz="3600" dirty="0"/>
              <a:t>an</a:t>
            </a:r>
            <a:r>
              <a:rPr sz="3600" spc="-70" dirty="0"/>
              <a:t> </a:t>
            </a:r>
            <a:r>
              <a:rPr sz="3600" spc="-5" dirty="0"/>
              <a:t>engineer</a:t>
            </a:r>
            <a:endParaRPr sz="3600"/>
          </a:p>
        </p:txBody>
      </p:sp>
      <p:sp>
        <p:nvSpPr>
          <p:cNvPr id="3" name="object 3"/>
          <p:cNvSpPr txBox="1"/>
          <p:nvPr/>
        </p:nvSpPr>
        <p:spPr>
          <a:xfrm>
            <a:off x="535940" y="952245"/>
            <a:ext cx="7885430" cy="4056379"/>
          </a:xfrm>
          <a:prstGeom prst="rect">
            <a:avLst/>
          </a:prstGeom>
        </p:spPr>
        <p:txBody>
          <a:bodyPr vert="horz" wrap="square" lIns="0" tIns="10795" rIns="0" bIns="0" rtlCol="0">
            <a:spAutoFit/>
          </a:bodyPr>
          <a:lstStyle/>
          <a:p>
            <a:pPr marL="355600" marR="5080" indent="-342900">
              <a:lnSpc>
                <a:spcPts val="4020"/>
              </a:lnSpc>
              <a:spcBef>
                <a:spcPts val="85"/>
              </a:spcBef>
              <a:buFont typeface="Arial"/>
              <a:buChar char="•"/>
              <a:tabLst>
                <a:tab pos="354965" algn="l"/>
                <a:tab pos="355600" algn="l"/>
              </a:tabLst>
            </a:pPr>
            <a:r>
              <a:rPr sz="3200" spc="-5" dirty="0">
                <a:latin typeface="Carlito"/>
                <a:cs typeface="Carlito"/>
              </a:rPr>
              <a:t>To monitor </a:t>
            </a:r>
            <a:r>
              <a:rPr sz="3200" dirty="0">
                <a:latin typeface="Carlito"/>
                <a:cs typeface="Carlito"/>
              </a:rPr>
              <a:t>and coordinate </a:t>
            </a:r>
            <a:r>
              <a:rPr sz="3200" spc="-5" dirty="0">
                <a:latin typeface="Carlito"/>
                <a:cs typeface="Carlito"/>
              </a:rPr>
              <a:t>the operation </a:t>
            </a:r>
            <a:r>
              <a:rPr sz="3200" dirty="0">
                <a:latin typeface="Carlito"/>
                <a:cs typeface="Carlito"/>
              </a:rPr>
              <a:t>and  maintenance </a:t>
            </a:r>
            <a:r>
              <a:rPr sz="3200" spc="-5" dirty="0">
                <a:latin typeface="Carlito"/>
                <a:cs typeface="Carlito"/>
              </a:rPr>
              <a:t>of</a:t>
            </a:r>
            <a:r>
              <a:rPr sz="3200" spc="-20" dirty="0">
                <a:latin typeface="Carlito"/>
                <a:cs typeface="Carlito"/>
              </a:rPr>
              <a:t> </a:t>
            </a:r>
            <a:r>
              <a:rPr sz="3200" spc="-5" dirty="0">
                <a:latin typeface="Carlito"/>
                <a:cs typeface="Carlito"/>
              </a:rPr>
              <a:t>facilities</a:t>
            </a:r>
            <a:endParaRPr sz="3200">
              <a:latin typeface="Carlito"/>
              <a:cs typeface="Carlito"/>
            </a:endParaRPr>
          </a:p>
          <a:p>
            <a:pPr marL="355600" marR="973455" indent="-342900">
              <a:lnSpc>
                <a:spcPct val="104700"/>
              </a:lnSpc>
              <a:spcBef>
                <a:spcPts val="670"/>
              </a:spcBef>
              <a:buFont typeface="Arial"/>
              <a:buChar char="•"/>
              <a:tabLst>
                <a:tab pos="354965" algn="l"/>
                <a:tab pos="355600" algn="l"/>
              </a:tabLst>
            </a:pPr>
            <a:r>
              <a:rPr sz="3200" spc="-5" dirty="0">
                <a:latin typeface="Carlito"/>
                <a:cs typeface="Carlito"/>
              </a:rPr>
              <a:t>To execute </a:t>
            </a:r>
            <a:r>
              <a:rPr sz="3200" dirty="0">
                <a:latin typeface="Carlito"/>
                <a:cs typeface="Carlito"/>
              </a:rPr>
              <a:t>and </a:t>
            </a:r>
            <a:r>
              <a:rPr sz="3200" spc="-5" dirty="0">
                <a:latin typeface="Carlito"/>
                <a:cs typeface="Carlito"/>
              </a:rPr>
              <a:t>perform </a:t>
            </a:r>
            <a:r>
              <a:rPr sz="3200" dirty="0">
                <a:latin typeface="Carlito"/>
                <a:cs typeface="Carlito"/>
              </a:rPr>
              <a:t>works and </a:t>
            </a:r>
            <a:r>
              <a:rPr sz="3200" spc="-5" dirty="0">
                <a:latin typeface="Carlito"/>
                <a:cs typeface="Carlito"/>
              </a:rPr>
              <a:t>jobs  assigned by immediate</a:t>
            </a:r>
            <a:r>
              <a:rPr sz="3200" spc="-10" dirty="0">
                <a:latin typeface="Carlito"/>
                <a:cs typeface="Carlito"/>
              </a:rPr>
              <a:t> </a:t>
            </a:r>
            <a:r>
              <a:rPr sz="3200" dirty="0">
                <a:latin typeface="Carlito"/>
                <a:cs typeface="Carlito"/>
              </a:rPr>
              <a:t>superiors</a:t>
            </a:r>
            <a:endParaRPr sz="3200">
              <a:latin typeface="Carlito"/>
              <a:cs typeface="Carlito"/>
            </a:endParaRPr>
          </a:p>
          <a:p>
            <a:pPr marL="362585">
              <a:lnSpc>
                <a:spcPct val="100000"/>
              </a:lnSpc>
              <a:spcBef>
                <a:spcPts val="990"/>
              </a:spcBef>
            </a:pPr>
            <a:r>
              <a:rPr sz="3600" dirty="0">
                <a:latin typeface="Carlito"/>
                <a:cs typeface="Carlito"/>
              </a:rPr>
              <a:t>in </a:t>
            </a:r>
            <a:r>
              <a:rPr sz="3600" spc="-5" dirty="0">
                <a:latin typeface="Carlito"/>
                <a:cs typeface="Carlito"/>
              </a:rPr>
              <a:t>public </a:t>
            </a:r>
            <a:r>
              <a:rPr sz="3600" spc="-10" dirty="0">
                <a:latin typeface="Carlito"/>
                <a:cs typeface="Carlito"/>
              </a:rPr>
              <a:t>sector </a:t>
            </a:r>
            <a:r>
              <a:rPr sz="3600" spc="-5" dirty="0">
                <a:latin typeface="Carlito"/>
                <a:cs typeface="Carlito"/>
              </a:rPr>
              <a:t>(Gazetted Second</a:t>
            </a:r>
            <a:r>
              <a:rPr sz="3600" spc="15" dirty="0">
                <a:latin typeface="Carlito"/>
                <a:cs typeface="Carlito"/>
              </a:rPr>
              <a:t> </a:t>
            </a:r>
            <a:r>
              <a:rPr sz="3600" spc="-10" dirty="0">
                <a:latin typeface="Carlito"/>
                <a:cs typeface="Carlito"/>
              </a:rPr>
              <a:t>Class)</a:t>
            </a:r>
            <a:endParaRPr sz="3600">
              <a:latin typeface="Carlito"/>
              <a:cs typeface="Carlito"/>
            </a:endParaRPr>
          </a:p>
          <a:p>
            <a:pPr marL="355600" marR="804545" indent="-342900">
              <a:lnSpc>
                <a:spcPct val="104700"/>
              </a:lnSpc>
              <a:spcBef>
                <a:spcPts val="1650"/>
              </a:spcBef>
              <a:buFont typeface="Arial"/>
              <a:buChar char="•"/>
              <a:tabLst>
                <a:tab pos="354965" algn="l"/>
                <a:tab pos="355600" algn="l"/>
              </a:tabLst>
            </a:pPr>
            <a:r>
              <a:rPr sz="3200" spc="-5" dirty="0">
                <a:latin typeface="Carlito"/>
                <a:cs typeface="Carlito"/>
              </a:rPr>
              <a:t>Planning, programming </a:t>
            </a:r>
            <a:r>
              <a:rPr sz="3200" dirty="0">
                <a:latin typeface="Carlito"/>
                <a:cs typeface="Carlito"/>
              </a:rPr>
              <a:t>and </a:t>
            </a:r>
            <a:r>
              <a:rPr sz="3200" spc="-5" dirty="0">
                <a:latin typeface="Carlito"/>
                <a:cs typeface="Carlito"/>
              </a:rPr>
              <a:t>execution of  </a:t>
            </a:r>
            <a:r>
              <a:rPr sz="3200" dirty="0">
                <a:latin typeface="Carlito"/>
                <a:cs typeface="Carlito"/>
              </a:rPr>
              <a:t>works</a:t>
            </a:r>
            <a:endParaRPr sz="3200">
              <a:latin typeface="Carlito"/>
              <a:cs typeface="Carlito"/>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5395" y="348741"/>
            <a:ext cx="7846059" cy="574040"/>
          </a:xfrm>
          <a:prstGeom prst="rect">
            <a:avLst/>
          </a:prstGeom>
        </p:spPr>
        <p:txBody>
          <a:bodyPr vert="horz" wrap="square" lIns="0" tIns="12700" rIns="0" bIns="0" rtlCol="0">
            <a:spAutoFit/>
          </a:bodyPr>
          <a:lstStyle/>
          <a:p>
            <a:pPr marL="12700">
              <a:lnSpc>
                <a:spcPct val="100000"/>
              </a:lnSpc>
              <a:spcBef>
                <a:spcPts val="100"/>
              </a:spcBef>
            </a:pPr>
            <a:r>
              <a:rPr sz="3600" dirty="0"/>
              <a:t>3.1 General job </a:t>
            </a:r>
            <a:r>
              <a:rPr sz="3600" spc="-5" dirty="0"/>
              <a:t>description of </a:t>
            </a:r>
            <a:r>
              <a:rPr sz="3600" dirty="0"/>
              <a:t>an</a:t>
            </a:r>
            <a:r>
              <a:rPr sz="3600" spc="-70" dirty="0"/>
              <a:t> </a:t>
            </a:r>
            <a:r>
              <a:rPr sz="3600" spc="-5" dirty="0"/>
              <a:t>engineer</a:t>
            </a:r>
            <a:endParaRPr sz="3600"/>
          </a:p>
        </p:txBody>
      </p:sp>
      <p:sp>
        <p:nvSpPr>
          <p:cNvPr id="3" name="object 3"/>
          <p:cNvSpPr txBox="1"/>
          <p:nvPr/>
        </p:nvSpPr>
        <p:spPr>
          <a:xfrm>
            <a:off x="535940" y="952245"/>
            <a:ext cx="7720965" cy="4455160"/>
          </a:xfrm>
          <a:prstGeom prst="rect">
            <a:avLst/>
          </a:prstGeom>
        </p:spPr>
        <p:txBody>
          <a:bodyPr vert="horz" wrap="square" lIns="0" tIns="10795" rIns="0" bIns="0" rtlCol="0">
            <a:spAutoFit/>
          </a:bodyPr>
          <a:lstStyle/>
          <a:p>
            <a:pPr marL="355600" marR="55880" indent="-342900">
              <a:lnSpc>
                <a:spcPts val="4020"/>
              </a:lnSpc>
              <a:spcBef>
                <a:spcPts val="85"/>
              </a:spcBef>
              <a:buFont typeface="Arial"/>
              <a:buChar char="•"/>
              <a:tabLst>
                <a:tab pos="354965" algn="l"/>
                <a:tab pos="355600" algn="l"/>
              </a:tabLst>
            </a:pPr>
            <a:r>
              <a:rPr sz="3200" dirty="0">
                <a:latin typeface="Carlito"/>
                <a:cs typeface="Carlito"/>
              </a:rPr>
              <a:t>Research </a:t>
            </a:r>
            <a:r>
              <a:rPr sz="3200" spc="-5" dirty="0">
                <a:latin typeface="Carlito"/>
                <a:cs typeface="Carlito"/>
              </a:rPr>
              <a:t>on </a:t>
            </a:r>
            <a:r>
              <a:rPr sz="3200" dirty="0">
                <a:latin typeface="Carlito"/>
                <a:cs typeface="Carlito"/>
              </a:rPr>
              <a:t>technology, </a:t>
            </a:r>
            <a:r>
              <a:rPr sz="3200" spc="-5" dirty="0">
                <a:latin typeface="Carlito"/>
                <a:cs typeface="Carlito"/>
              </a:rPr>
              <a:t>cases, various skills  for</a:t>
            </a:r>
            <a:r>
              <a:rPr sz="3200" spc="-10" dirty="0">
                <a:latin typeface="Carlito"/>
                <a:cs typeface="Carlito"/>
              </a:rPr>
              <a:t> </a:t>
            </a:r>
            <a:r>
              <a:rPr sz="3200" spc="-5" dirty="0">
                <a:latin typeface="Carlito"/>
                <a:cs typeface="Carlito"/>
              </a:rPr>
              <a:t>upgrading</a:t>
            </a:r>
            <a:endParaRPr sz="3200">
              <a:latin typeface="Carlito"/>
              <a:cs typeface="Carlito"/>
            </a:endParaRPr>
          </a:p>
          <a:p>
            <a:pPr marL="355600" indent="-342900">
              <a:lnSpc>
                <a:spcPct val="100000"/>
              </a:lnSpc>
              <a:spcBef>
                <a:spcPts val="850"/>
              </a:spcBef>
              <a:buFont typeface="Arial"/>
              <a:buChar char="•"/>
              <a:tabLst>
                <a:tab pos="354965" algn="l"/>
                <a:tab pos="355600" algn="l"/>
              </a:tabLst>
            </a:pPr>
            <a:r>
              <a:rPr sz="3200" spc="-5" dirty="0">
                <a:latin typeface="Carlito"/>
                <a:cs typeface="Carlito"/>
              </a:rPr>
              <a:t>Administrative</a:t>
            </a:r>
            <a:r>
              <a:rPr sz="3200" dirty="0">
                <a:latin typeface="Carlito"/>
                <a:cs typeface="Carlito"/>
              </a:rPr>
              <a:t> </a:t>
            </a:r>
            <a:r>
              <a:rPr sz="3200" spc="-5" dirty="0">
                <a:latin typeface="Carlito"/>
                <a:cs typeface="Carlito"/>
              </a:rPr>
              <a:t>activities</a:t>
            </a:r>
            <a:endParaRPr sz="3200">
              <a:latin typeface="Carlito"/>
              <a:cs typeface="Carlito"/>
            </a:endParaRPr>
          </a:p>
          <a:p>
            <a:pPr marL="370840" indent="-343535">
              <a:lnSpc>
                <a:spcPct val="100000"/>
              </a:lnSpc>
              <a:spcBef>
                <a:spcPts val="990"/>
              </a:spcBef>
              <a:buFont typeface="Arial"/>
              <a:buChar char="•"/>
              <a:tabLst>
                <a:tab pos="370205" algn="l"/>
                <a:tab pos="370840" algn="l"/>
              </a:tabLst>
            </a:pPr>
            <a:r>
              <a:rPr sz="3200" spc="-5" dirty="0">
                <a:latin typeface="Carlito"/>
                <a:cs typeface="Carlito"/>
              </a:rPr>
              <a:t>Financial administrative activities </a:t>
            </a:r>
            <a:r>
              <a:rPr sz="3600" dirty="0">
                <a:latin typeface="Carlito"/>
                <a:cs typeface="Carlito"/>
              </a:rPr>
              <a:t>in</a:t>
            </a:r>
            <a:r>
              <a:rPr sz="3600" spc="30" dirty="0">
                <a:latin typeface="Carlito"/>
                <a:cs typeface="Carlito"/>
              </a:rPr>
              <a:t> </a:t>
            </a:r>
            <a:r>
              <a:rPr sz="3600" dirty="0">
                <a:latin typeface="Carlito"/>
                <a:cs typeface="Carlito"/>
              </a:rPr>
              <a:t>private</a:t>
            </a:r>
            <a:endParaRPr sz="3600">
              <a:latin typeface="Carlito"/>
              <a:cs typeface="Carlito"/>
            </a:endParaRPr>
          </a:p>
          <a:p>
            <a:pPr marL="3462020">
              <a:lnSpc>
                <a:spcPct val="100000"/>
              </a:lnSpc>
              <a:spcBef>
                <a:spcPts val="204"/>
              </a:spcBef>
            </a:pPr>
            <a:r>
              <a:rPr sz="3600" spc="-10" dirty="0">
                <a:latin typeface="Carlito"/>
                <a:cs typeface="Carlito"/>
              </a:rPr>
              <a:t>sector</a:t>
            </a:r>
            <a:endParaRPr sz="3600">
              <a:latin typeface="Carlito"/>
              <a:cs typeface="Carlito"/>
            </a:endParaRPr>
          </a:p>
          <a:p>
            <a:pPr marL="355600" marR="1075055" indent="-342900">
              <a:lnSpc>
                <a:spcPts val="2770"/>
              </a:lnSpc>
              <a:spcBef>
                <a:spcPts val="459"/>
              </a:spcBef>
              <a:buFont typeface="Arial"/>
              <a:buChar char="•"/>
              <a:tabLst>
                <a:tab pos="354965" algn="l"/>
                <a:tab pos="355600" algn="l"/>
              </a:tabLst>
            </a:pPr>
            <a:r>
              <a:rPr sz="2500" spc="-5" dirty="0">
                <a:latin typeface="Carlito"/>
                <a:cs typeface="Carlito"/>
              </a:rPr>
              <a:t>Coordinate works between stakeholders, clients,  consulting </a:t>
            </a:r>
            <a:r>
              <a:rPr sz="2500" dirty="0">
                <a:latin typeface="Carlito"/>
                <a:cs typeface="Carlito"/>
              </a:rPr>
              <a:t>and</a:t>
            </a:r>
            <a:r>
              <a:rPr sz="2500" spc="-10" dirty="0">
                <a:latin typeface="Carlito"/>
                <a:cs typeface="Carlito"/>
              </a:rPr>
              <a:t> </a:t>
            </a:r>
            <a:r>
              <a:rPr sz="2500" spc="-5" dirty="0">
                <a:latin typeface="Carlito"/>
                <a:cs typeface="Carlito"/>
              </a:rPr>
              <a:t>contractors</a:t>
            </a:r>
            <a:endParaRPr sz="2500">
              <a:latin typeface="Carlito"/>
              <a:cs typeface="Carlito"/>
            </a:endParaRPr>
          </a:p>
          <a:p>
            <a:pPr marL="355600" indent="-342900">
              <a:lnSpc>
                <a:spcPct val="100000"/>
              </a:lnSpc>
              <a:spcBef>
                <a:spcPts val="130"/>
              </a:spcBef>
              <a:buFont typeface="Arial"/>
              <a:buChar char="•"/>
              <a:tabLst>
                <a:tab pos="354965" algn="l"/>
                <a:tab pos="355600" algn="l"/>
              </a:tabLst>
            </a:pPr>
            <a:r>
              <a:rPr sz="2500" spc="-10" dirty="0">
                <a:latin typeface="Carlito"/>
                <a:cs typeface="Carlito"/>
              </a:rPr>
              <a:t>Layout </a:t>
            </a:r>
            <a:r>
              <a:rPr sz="2500" spc="-5" dirty="0">
                <a:latin typeface="Carlito"/>
                <a:cs typeface="Carlito"/>
              </a:rPr>
              <a:t>works, to </a:t>
            </a:r>
            <a:r>
              <a:rPr sz="2500" spc="-10" dirty="0">
                <a:latin typeface="Carlito"/>
                <a:cs typeface="Carlito"/>
              </a:rPr>
              <a:t>survey </a:t>
            </a:r>
            <a:r>
              <a:rPr sz="2500" spc="-5" dirty="0">
                <a:latin typeface="Carlito"/>
                <a:cs typeface="Carlito"/>
              </a:rPr>
              <a:t>and to</a:t>
            </a:r>
            <a:r>
              <a:rPr sz="2500" spc="15" dirty="0">
                <a:latin typeface="Carlito"/>
                <a:cs typeface="Carlito"/>
              </a:rPr>
              <a:t> </a:t>
            </a:r>
            <a:r>
              <a:rPr sz="2500" spc="-5" dirty="0">
                <a:latin typeface="Carlito"/>
                <a:cs typeface="Carlito"/>
              </a:rPr>
              <a:t>estimate</a:t>
            </a:r>
            <a:endParaRPr sz="2500">
              <a:latin typeface="Carlito"/>
              <a:cs typeface="Carlito"/>
            </a:endParaRPr>
          </a:p>
          <a:p>
            <a:pPr marL="355600" indent="-342900">
              <a:lnSpc>
                <a:spcPct val="100000"/>
              </a:lnSpc>
              <a:spcBef>
                <a:spcPts val="195"/>
              </a:spcBef>
              <a:buFont typeface="Arial"/>
              <a:buChar char="•"/>
              <a:tabLst>
                <a:tab pos="354965" algn="l"/>
                <a:tab pos="355600" algn="l"/>
              </a:tabLst>
            </a:pPr>
            <a:r>
              <a:rPr sz="2500" spc="-5" dirty="0">
                <a:latin typeface="Carlito"/>
                <a:cs typeface="Carlito"/>
              </a:rPr>
              <a:t>Supervise, monitor, and control</a:t>
            </a:r>
            <a:r>
              <a:rPr sz="2500" spc="5" dirty="0">
                <a:latin typeface="Carlito"/>
                <a:cs typeface="Carlito"/>
              </a:rPr>
              <a:t> </a:t>
            </a:r>
            <a:r>
              <a:rPr sz="2500" spc="-5" dirty="0">
                <a:latin typeface="Carlito"/>
                <a:cs typeface="Carlito"/>
              </a:rPr>
              <a:t>works</a:t>
            </a:r>
            <a:endParaRPr sz="2500">
              <a:latin typeface="Carlito"/>
              <a:cs typeface="Carlito"/>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5395" y="348741"/>
            <a:ext cx="7846059" cy="574040"/>
          </a:xfrm>
          <a:prstGeom prst="rect">
            <a:avLst/>
          </a:prstGeom>
        </p:spPr>
        <p:txBody>
          <a:bodyPr vert="horz" wrap="square" lIns="0" tIns="12700" rIns="0" bIns="0" rtlCol="0">
            <a:spAutoFit/>
          </a:bodyPr>
          <a:lstStyle/>
          <a:p>
            <a:pPr marL="12700">
              <a:lnSpc>
                <a:spcPct val="100000"/>
              </a:lnSpc>
              <a:spcBef>
                <a:spcPts val="100"/>
              </a:spcBef>
            </a:pPr>
            <a:r>
              <a:rPr sz="3600" dirty="0"/>
              <a:t>3.1 General job </a:t>
            </a:r>
            <a:r>
              <a:rPr sz="3600" spc="-5" dirty="0"/>
              <a:t>description of </a:t>
            </a:r>
            <a:r>
              <a:rPr sz="3600" dirty="0"/>
              <a:t>an</a:t>
            </a:r>
            <a:r>
              <a:rPr sz="3600" spc="-70" dirty="0"/>
              <a:t> </a:t>
            </a:r>
            <a:r>
              <a:rPr sz="3600" spc="-5" dirty="0"/>
              <a:t>engineer</a:t>
            </a:r>
            <a:endParaRPr sz="3600"/>
          </a:p>
        </p:txBody>
      </p:sp>
      <p:sp>
        <p:nvSpPr>
          <p:cNvPr id="3" name="object 3"/>
          <p:cNvSpPr txBox="1"/>
          <p:nvPr/>
        </p:nvSpPr>
        <p:spPr>
          <a:xfrm>
            <a:off x="535940" y="929386"/>
            <a:ext cx="7772400" cy="3134995"/>
          </a:xfrm>
          <a:prstGeom prst="rect">
            <a:avLst/>
          </a:prstGeom>
        </p:spPr>
        <p:txBody>
          <a:bodyPr vert="horz" wrap="square" lIns="0" tIns="48260" rIns="0" bIns="0" rtlCol="0">
            <a:spAutoFit/>
          </a:bodyPr>
          <a:lstStyle/>
          <a:p>
            <a:pPr marL="355600" marR="897890" indent="-342900">
              <a:lnSpc>
                <a:spcPts val="2770"/>
              </a:lnSpc>
              <a:spcBef>
                <a:spcPts val="380"/>
              </a:spcBef>
              <a:buFont typeface="Arial"/>
              <a:buChar char="•"/>
              <a:tabLst>
                <a:tab pos="354965" algn="l"/>
                <a:tab pos="355600" algn="l"/>
              </a:tabLst>
            </a:pPr>
            <a:r>
              <a:rPr sz="2500" spc="-5" dirty="0">
                <a:latin typeface="Carlito"/>
                <a:cs typeface="Carlito"/>
              </a:rPr>
              <a:t>Control quality, to assess and </a:t>
            </a:r>
            <a:r>
              <a:rPr sz="2500" dirty="0">
                <a:latin typeface="Carlito"/>
                <a:cs typeface="Carlito"/>
              </a:rPr>
              <a:t>report </a:t>
            </a:r>
            <a:r>
              <a:rPr sz="2500" spc="-5" dirty="0">
                <a:latin typeface="Carlito"/>
                <a:cs typeface="Carlito"/>
              </a:rPr>
              <a:t>to concerning  authorities</a:t>
            </a:r>
            <a:endParaRPr sz="2500">
              <a:latin typeface="Carlito"/>
              <a:cs typeface="Carlito"/>
            </a:endParaRPr>
          </a:p>
          <a:p>
            <a:pPr marL="355600" indent="-342900">
              <a:lnSpc>
                <a:spcPct val="100000"/>
              </a:lnSpc>
              <a:spcBef>
                <a:spcPts val="140"/>
              </a:spcBef>
              <a:buFont typeface="Arial"/>
              <a:buChar char="•"/>
              <a:tabLst>
                <a:tab pos="354965" algn="l"/>
                <a:tab pos="355600" algn="l"/>
              </a:tabLst>
            </a:pPr>
            <a:r>
              <a:rPr sz="2500" spc="-5" dirty="0">
                <a:latin typeface="Carlito"/>
                <a:cs typeface="Carlito"/>
              </a:rPr>
              <a:t>Prepare bills as a quantity</a:t>
            </a:r>
            <a:r>
              <a:rPr sz="2500" spc="5" dirty="0">
                <a:latin typeface="Carlito"/>
                <a:cs typeface="Carlito"/>
              </a:rPr>
              <a:t> </a:t>
            </a:r>
            <a:r>
              <a:rPr sz="2500" spc="-10" dirty="0">
                <a:latin typeface="Carlito"/>
                <a:cs typeface="Carlito"/>
              </a:rPr>
              <a:t>surveyor</a:t>
            </a:r>
            <a:endParaRPr sz="2500">
              <a:latin typeface="Carlito"/>
              <a:cs typeface="Carlito"/>
            </a:endParaRPr>
          </a:p>
          <a:p>
            <a:pPr marL="355600" indent="-342900">
              <a:lnSpc>
                <a:spcPct val="100000"/>
              </a:lnSpc>
              <a:spcBef>
                <a:spcPts val="195"/>
              </a:spcBef>
              <a:buFont typeface="Arial"/>
              <a:buChar char="•"/>
              <a:tabLst>
                <a:tab pos="354965" algn="l"/>
                <a:tab pos="355600" algn="l"/>
              </a:tabLst>
            </a:pPr>
            <a:r>
              <a:rPr sz="2500" spc="-5" dirty="0">
                <a:latin typeface="Carlito"/>
                <a:cs typeface="Carlito"/>
              </a:rPr>
              <a:t>Plan project and report</a:t>
            </a:r>
            <a:r>
              <a:rPr sz="2500" spc="15" dirty="0">
                <a:latin typeface="Carlito"/>
                <a:cs typeface="Carlito"/>
              </a:rPr>
              <a:t> </a:t>
            </a:r>
            <a:r>
              <a:rPr sz="2500" spc="-5" dirty="0">
                <a:latin typeface="Carlito"/>
                <a:cs typeface="Carlito"/>
              </a:rPr>
              <a:t>progress</a:t>
            </a:r>
            <a:endParaRPr sz="2500">
              <a:latin typeface="Carlito"/>
              <a:cs typeface="Carlito"/>
            </a:endParaRPr>
          </a:p>
          <a:p>
            <a:pPr marL="355600" indent="-342900">
              <a:lnSpc>
                <a:spcPct val="100000"/>
              </a:lnSpc>
              <a:spcBef>
                <a:spcPts val="180"/>
              </a:spcBef>
              <a:buFont typeface="Arial"/>
              <a:buChar char="•"/>
              <a:tabLst>
                <a:tab pos="354965" algn="l"/>
                <a:tab pos="355600" algn="l"/>
              </a:tabLst>
            </a:pPr>
            <a:r>
              <a:rPr sz="2500" spc="-5" dirty="0">
                <a:latin typeface="Carlito"/>
                <a:cs typeface="Carlito"/>
              </a:rPr>
              <a:t>Prepare technical </a:t>
            </a:r>
            <a:r>
              <a:rPr sz="2500" dirty="0">
                <a:latin typeface="Carlito"/>
                <a:cs typeface="Carlito"/>
              </a:rPr>
              <a:t>report </a:t>
            </a:r>
            <a:r>
              <a:rPr sz="2500" spc="-5" dirty="0">
                <a:latin typeface="Carlito"/>
                <a:cs typeface="Carlito"/>
              </a:rPr>
              <a:t>and prepare claims if</a:t>
            </a:r>
            <a:r>
              <a:rPr sz="2500" dirty="0">
                <a:latin typeface="Carlito"/>
                <a:cs typeface="Carlito"/>
              </a:rPr>
              <a:t> </a:t>
            </a:r>
            <a:r>
              <a:rPr sz="2500" spc="-5" dirty="0">
                <a:latin typeface="Carlito"/>
                <a:cs typeface="Carlito"/>
              </a:rPr>
              <a:t>any</a:t>
            </a:r>
            <a:endParaRPr sz="2500">
              <a:latin typeface="Carlito"/>
              <a:cs typeface="Carlito"/>
            </a:endParaRPr>
          </a:p>
          <a:p>
            <a:pPr marL="355600" marR="5080" indent="-342900">
              <a:lnSpc>
                <a:spcPts val="2770"/>
              </a:lnSpc>
              <a:spcBef>
                <a:spcPts val="475"/>
              </a:spcBef>
              <a:buFont typeface="Arial"/>
              <a:buChar char="•"/>
              <a:tabLst>
                <a:tab pos="354965" algn="l"/>
                <a:tab pos="355600" algn="l"/>
              </a:tabLst>
            </a:pPr>
            <a:r>
              <a:rPr sz="2500" spc="-10" dirty="0">
                <a:latin typeface="Carlito"/>
                <a:cs typeface="Carlito"/>
              </a:rPr>
              <a:t>Conduct </a:t>
            </a:r>
            <a:r>
              <a:rPr sz="2500" spc="-5" dirty="0">
                <a:latin typeface="Carlito"/>
                <a:cs typeface="Carlito"/>
              </a:rPr>
              <a:t>necessary training regarding </a:t>
            </a:r>
            <a:r>
              <a:rPr sz="2500" spc="-10" dirty="0">
                <a:latin typeface="Carlito"/>
                <a:cs typeface="Carlito"/>
              </a:rPr>
              <a:t>site </a:t>
            </a:r>
            <a:r>
              <a:rPr sz="2500" spc="-5" dirty="0">
                <a:latin typeface="Carlito"/>
                <a:cs typeface="Carlito"/>
              </a:rPr>
              <a:t>work and </a:t>
            </a:r>
            <a:r>
              <a:rPr sz="2500" spc="-10" dirty="0">
                <a:latin typeface="Carlito"/>
                <a:cs typeface="Carlito"/>
              </a:rPr>
              <a:t>office  </a:t>
            </a:r>
            <a:r>
              <a:rPr sz="2500" spc="-5" dirty="0">
                <a:latin typeface="Carlito"/>
                <a:cs typeface="Carlito"/>
              </a:rPr>
              <a:t>organizations </a:t>
            </a:r>
            <a:r>
              <a:rPr sz="2500" spc="-10" dirty="0">
                <a:latin typeface="Carlito"/>
                <a:cs typeface="Carlito"/>
              </a:rPr>
              <a:t>system </a:t>
            </a:r>
            <a:r>
              <a:rPr sz="2500" dirty="0">
                <a:latin typeface="Carlito"/>
                <a:cs typeface="Carlito"/>
              </a:rPr>
              <a:t>to </a:t>
            </a:r>
            <a:r>
              <a:rPr sz="2500" spc="-10" dirty="0">
                <a:latin typeface="Carlito"/>
                <a:cs typeface="Carlito"/>
              </a:rPr>
              <a:t>new</a:t>
            </a:r>
            <a:r>
              <a:rPr sz="2500" spc="10" dirty="0">
                <a:latin typeface="Carlito"/>
                <a:cs typeface="Carlito"/>
              </a:rPr>
              <a:t> </a:t>
            </a:r>
            <a:r>
              <a:rPr sz="2500" spc="-10" dirty="0">
                <a:latin typeface="Carlito"/>
                <a:cs typeface="Carlito"/>
              </a:rPr>
              <a:t>staffs</a:t>
            </a:r>
            <a:endParaRPr sz="2500">
              <a:latin typeface="Carlito"/>
              <a:cs typeface="Carlito"/>
            </a:endParaRPr>
          </a:p>
          <a:p>
            <a:pPr marL="355600" indent="-342900">
              <a:lnSpc>
                <a:spcPct val="100000"/>
              </a:lnSpc>
              <a:spcBef>
                <a:spcPts val="130"/>
              </a:spcBef>
              <a:buFont typeface="Arial"/>
              <a:buChar char="•"/>
              <a:tabLst>
                <a:tab pos="354965" algn="l"/>
                <a:tab pos="355600" algn="l"/>
              </a:tabLst>
            </a:pPr>
            <a:r>
              <a:rPr sz="2500" spc="-5" dirty="0">
                <a:latin typeface="Carlito"/>
                <a:cs typeface="Carlito"/>
              </a:rPr>
              <a:t>Overall management of construction project etc.</a:t>
            </a:r>
            <a:endParaRPr sz="2500">
              <a:latin typeface="Carlito"/>
              <a:cs typeface="Carlito"/>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26082" y="705358"/>
            <a:ext cx="5285105" cy="635000"/>
          </a:xfrm>
          <a:prstGeom prst="rect">
            <a:avLst/>
          </a:prstGeom>
        </p:spPr>
        <p:txBody>
          <a:bodyPr vert="horz" wrap="square" lIns="0" tIns="12065" rIns="0" bIns="0" rtlCol="0">
            <a:spAutoFit/>
          </a:bodyPr>
          <a:lstStyle/>
          <a:p>
            <a:pPr marL="12700">
              <a:lnSpc>
                <a:spcPct val="100000"/>
              </a:lnSpc>
              <a:spcBef>
                <a:spcPts val="95"/>
              </a:spcBef>
            </a:pPr>
            <a:r>
              <a:rPr sz="4000" spc="-10" dirty="0"/>
              <a:t>Typical </a:t>
            </a:r>
            <a:r>
              <a:rPr sz="4000" spc="-5" dirty="0"/>
              <a:t>work</a:t>
            </a:r>
            <a:r>
              <a:rPr sz="4000" spc="-25" dirty="0"/>
              <a:t> </a:t>
            </a:r>
            <a:r>
              <a:rPr sz="4000" spc="-5" dirty="0"/>
              <a:t>assignments</a:t>
            </a:r>
            <a:endParaRPr sz="4000"/>
          </a:p>
        </p:txBody>
      </p:sp>
      <p:sp>
        <p:nvSpPr>
          <p:cNvPr id="3" name="object 3"/>
          <p:cNvSpPr txBox="1"/>
          <p:nvPr/>
        </p:nvSpPr>
        <p:spPr>
          <a:xfrm>
            <a:off x="221995" y="1360678"/>
            <a:ext cx="8642985" cy="4752340"/>
          </a:xfrm>
          <a:prstGeom prst="rect">
            <a:avLst/>
          </a:prstGeom>
        </p:spPr>
        <p:txBody>
          <a:bodyPr vert="horz" wrap="square" lIns="0" tIns="36830" rIns="0" bIns="0" rtlCol="0">
            <a:spAutoFit/>
          </a:bodyPr>
          <a:lstStyle/>
          <a:p>
            <a:pPr marL="12700">
              <a:lnSpc>
                <a:spcPct val="100000"/>
              </a:lnSpc>
              <a:spcBef>
                <a:spcPts val="290"/>
              </a:spcBef>
            </a:pPr>
            <a:r>
              <a:rPr sz="1800" spc="-5" dirty="0">
                <a:latin typeface="Carlito"/>
                <a:cs typeface="Carlito"/>
              </a:rPr>
              <a:t>Electrical engineers typically do </a:t>
            </a:r>
            <a:r>
              <a:rPr sz="1800" dirty="0">
                <a:latin typeface="Carlito"/>
                <a:cs typeface="Carlito"/>
              </a:rPr>
              <a:t>the</a:t>
            </a:r>
            <a:r>
              <a:rPr sz="1800" spc="10" dirty="0">
                <a:latin typeface="Carlito"/>
                <a:cs typeface="Carlito"/>
              </a:rPr>
              <a:t> </a:t>
            </a:r>
            <a:r>
              <a:rPr sz="1800" spc="-5" dirty="0">
                <a:latin typeface="Carlito"/>
                <a:cs typeface="Carlito"/>
              </a:rPr>
              <a:t>following:</a:t>
            </a:r>
            <a:endParaRPr sz="1800">
              <a:latin typeface="Carlito"/>
              <a:cs typeface="Carlito"/>
            </a:endParaRPr>
          </a:p>
          <a:p>
            <a:pPr marL="355600" indent="-342900">
              <a:lnSpc>
                <a:spcPct val="100000"/>
              </a:lnSpc>
              <a:spcBef>
                <a:spcPts val="190"/>
              </a:spcBef>
              <a:buFont typeface="Arial"/>
              <a:buChar char="•"/>
              <a:tabLst>
                <a:tab pos="354965" algn="l"/>
                <a:tab pos="355600" algn="l"/>
              </a:tabLst>
            </a:pPr>
            <a:r>
              <a:rPr sz="1800" spc="-5" dirty="0">
                <a:latin typeface="Carlito"/>
                <a:cs typeface="Carlito"/>
              </a:rPr>
              <a:t>Design new ways </a:t>
            </a:r>
            <a:r>
              <a:rPr sz="1800" dirty="0">
                <a:latin typeface="Carlito"/>
                <a:cs typeface="Carlito"/>
              </a:rPr>
              <a:t>to </a:t>
            </a:r>
            <a:r>
              <a:rPr sz="1800" spc="-5" dirty="0">
                <a:latin typeface="Carlito"/>
                <a:cs typeface="Carlito"/>
              </a:rPr>
              <a:t>use electrical power to develop or improve</a:t>
            </a:r>
            <a:r>
              <a:rPr sz="1800" spc="25" dirty="0">
                <a:latin typeface="Carlito"/>
                <a:cs typeface="Carlito"/>
              </a:rPr>
              <a:t> </a:t>
            </a:r>
            <a:r>
              <a:rPr sz="1800" spc="-5" dirty="0">
                <a:latin typeface="Carlito"/>
                <a:cs typeface="Carlito"/>
              </a:rPr>
              <a:t>products</a:t>
            </a:r>
            <a:endParaRPr sz="1800">
              <a:latin typeface="Carlito"/>
              <a:cs typeface="Carlito"/>
            </a:endParaRPr>
          </a:p>
          <a:p>
            <a:pPr marL="354965" marR="280035" indent="-342900">
              <a:lnSpc>
                <a:spcPct val="105000"/>
              </a:lnSpc>
              <a:spcBef>
                <a:spcPts val="100"/>
              </a:spcBef>
              <a:buFont typeface="Arial"/>
              <a:buChar char="•"/>
              <a:tabLst>
                <a:tab pos="354965" algn="l"/>
                <a:tab pos="355600" algn="l"/>
              </a:tabLst>
            </a:pPr>
            <a:r>
              <a:rPr sz="1800" spc="-5" dirty="0">
                <a:latin typeface="Carlito"/>
                <a:cs typeface="Carlito"/>
              </a:rPr>
              <a:t>Perform detailed calculations </a:t>
            </a:r>
            <a:r>
              <a:rPr sz="1800" dirty="0">
                <a:latin typeface="Carlito"/>
                <a:cs typeface="Carlito"/>
              </a:rPr>
              <a:t>to </a:t>
            </a:r>
            <a:r>
              <a:rPr sz="1800" spc="-5" dirty="0">
                <a:latin typeface="Carlito"/>
                <a:cs typeface="Carlito"/>
              </a:rPr>
              <a:t>develop manufacturing, construction, </a:t>
            </a:r>
            <a:r>
              <a:rPr sz="1800" dirty="0">
                <a:latin typeface="Carlito"/>
                <a:cs typeface="Carlito"/>
              </a:rPr>
              <a:t>and </a:t>
            </a:r>
            <a:r>
              <a:rPr sz="1800" spc="-5" dirty="0">
                <a:latin typeface="Carlito"/>
                <a:cs typeface="Carlito"/>
              </a:rPr>
              <a:t>installation  standards and specifications</a:t>
            </a:r>
            <a:endParaRPr sz="1800">
              <a:latin typeface="Carlito"/>
              <a:cs typeface="Carlito"/>
            </a:endParaRPr>
          </a:p>
          <a:p>
            <a:pPr marL="354965" marR="243204" indent="-342900">
              <a:lnSpc>
                <a:spcPct val="105000"/>
              </a:lnSpc>
              <a:spcBef>
                <a:spcPts val="100"/>
              </a:spcBef>
              <a:buFont typeface="Arial"/>
              <a:buChar char="•"/>
              <a:tabLst>
                <a:tab pos="354965" algn="l"/>
                <a:tab pos="355600" algn="l"/>
              </a:tabLst>
            </a:pPr>
            <a:r>
              <a:rPr sz="1800" spc="-5" dirty="0">
                <a:latin typeface="Carlito"/>
                <a:cs typeface="Carlito"/>
              </a:rPr>
              <a:t>Direct </a:t>
            </a:r>
            <a:r>
              <a:rPr sz="1800" dirty="0">
                <a:latin typeface="Carlito"/>
                <a:cs typeface="Carlito"/>
              </a:rPr>
              <a:t>the </a:t>
            </a:r>
            <a:r>
              <a:rPr sz="1800" spc="-5" dirty="0">
                <a:latin typeface="Carlito"/>
                <a:cs typeface="Carlito"/>
              </a:rPr>
              <a:t>manufacture, installation, </a:t>
            </a:r>
            <a:r>
              <a:rPr sz="1800" dirty="0">
                <a:latin typeface="Carlito"/>
                <a:cs typeface="Carlito"/>
              </a:rPr>
              <a:t>and testing </a:t>
            </a:r>
            <a:r>
              <a:rPr sz="1800" spc="-5" dirty="0">
                <a:latin typeface="Carlito"/>
                <a:cs typeface="Carlito"/>
              </a:rPr>
              <a:t>of electrical equipment </a:t>
            </a:r>
            <a:r>
              <a:rPr sz="1800" dirty="0">
                <a:latin typeface="Carlito"/>
                <a:cs typeface="Carlito"/>
              </a:rPr>
              <a:t>to </a:t>
            </a:r>
            <a:r>
              <a:rPr sz="1800" spc="-5" dirty="0">
                <a:latin typeface="Carlito"/>
                <a:cs typeface="Carlito"/>
              </a:rPr>
              <a:t>ensure </a:t>
            </a:r>
            <a:r>
              <a:rPr sz="1800" dirty="0">
                <a:latin typeface="Carlito"/>
                <a:cs typeface="Carlito"/>
              </a:rPr>
              <a:t>that  </a:t>
            </a:r>
            <a:r>
              <a:rPr sz="1800" spc="-5" dirty="0">
                <a:latin typeface="Carlito"/>
                <a:cs typeface="Carlito"/>
              </a:rPr>
              <a:t>products </a:t>
            </a:r>
            <a:r>
              <a:rPr sz="1800" dirty="0">
                <a:latin typeface="Carlito"/>
                <a:cs typeface="Carlito"/>
              </a:rPr>
              <a:t>meet </a:t>
            </a:r>
            <a:r>
              <a:rPr sz="1800" spc="-5" dirty="0">
                <a:latin typeface="Carlito"/>
                <a:cs typeface="Carlito"/>
              </a:rPr>
              <a:t>specifications </a:t>
            </a:r>
            <a:r>
              <a:rPr sz="1800" dirty="0">
                <a:latin typeface="Carlito"/>
                <a:cs typeface="Carlito"/>
              </a:rPr>
              <a:t>and</a:t>
            </a:r>
            <a:r>
              <a:rPr sz="1800" spc="5" dirty="0">
                <a:latin typeface="Carlito"/>
                <a:cs typeface="Carlito"/>
              </a:rPr>
              <a:t> </a:t>
            </a:r>
            <a:r>
              <a:rPr sz="1800" dirty="0">
                <a:latin typeface="Carlito"/>
                <a:cs typeface="Carlito"/>
              </a:rPr>
              <a:t>codes</a:t>
            </a:r>
            <a:endParaRPr sz="1800">
              <a:latin typeface="Carlito"/>
              <a:cs typeface="Carlito"/>
            </a:endParaRPr>
          </a:p>
          <a:p>
            <a:pPr marL="354965" marR="1139190" indent="-342900">
              <a:lnSpc>
                <a:spcPct val="105100"/>
              </a:lnSpc>
              <a:spcBef>
                <a:spcPts val="90"/>
              </a:spcBef>
              <a:buFont typeface="Arial"/>
              <a:buChar char="•"/>
              <a:tabLst>
                <a:tab pos="354965" algn="l"/>
                <a:tab pos="355600" algn="l"/>
              </a:tabLst>
            </a:pPr>
            <a:r>
              <a:rPr sz="1800" spc="-5" dirty="0">
                <a:latin typeface="Carlito"/>
                <a:cs typeface="Carlito"/>
              </a:rPr>
              <a:t>Investigate complaints from </a:t>
            </a:r>
            <a:r>
              <a:rPr sz="1800" dirty="0">
                <a:latin typeface="Carlito"/>
                <a:cs typeface="Carlito"/>
              </a:rPr>
              <a:t>customers </a:t>
            </a:r>
            <a:r>
              <a:rPr sz="1800" spc="-5" dirty="0">
                <a:latin typeface="Carlito"/>
                <a:cs typeface="Carlito"/>
              </a:rPr>
              <a:t>or the public, </a:t>
            </a:r>
            <a:r>
              <a:rPr sz="1800" dirty="0">
                <a:latin typeface="Carlito"/>
                <a:cs typeface="Carlito"/>
              </a:rPr>
              <a:t>evaluate </a:t>
            </a:r>
            <a:r>
              <a:rPr sz="1800" spc="-5" dirty="0">
                <a:latin typeface="Carlito"/>
                <a:cs typeface="Carlito"/>
              </a:rPr>
              <a:t>problems, </a:t>
            </a:r>
            <a:r>
              <a:rPr sz="1800" dirty="0">
                <a:latin typeface="Carlito"/>
                <a:cs typeface="Carlito"/>
              </a:rPr>
              <a:t>and  </a:t>
            </a:r>
            <a:r>
              <a:rPr sz="1800" spc="-5" dirty="0">
                <a:latin typeface="Carlito"/>
                <a:cs typeface="Carlito"/>
              </a:rPr>
              <a:t>recommend </a:t>
            </a:r>
            <a:r>
              <a:rPr sz="1800" spc="-10" dirty="0">
                <a:latin typeface="Carlito"/>
                <a:cs typeface="Carlito"/>
              </a:rPr>
              <a:t>solutions</a:t>
            </a:r>
            <a:endParaRPr sz="1800">
              <a:latin typeface="Carlito"/>
              <a:cs typeface="Carlito"/>
            </a:endParaRPr>
          </a:p>
          <a:p>
            <a:pPr marL="354965" marR="15240" indent="-342900">
              <a:lnSpc>
                <a:spcPct val="105000"/>
              </a:lnSpc>
              <a:spcBef>
                <a:spcPts val="95"/>
              </a:spcBef>
              <a:buFont typeface="Arial"/>
              <a:buChar char="•"/>
              <a:tabLst>
                <a:tab pos="354965" algn="l"/>
                <a:tab pos="355600" algn="l"/>
              </a:tabLst>
            </a:pPr>
            <a:r>
              <a:rPr sz="1800" spc="-5" dirty="0">
                <a:latin typeface="Carlito"/>
                <a:cs typeface="Carlito"/>
              </a:rPr>
              <a:t>Work </a:t>
            </a:r>
            <a:r>
              <a:rPr sz="1800" dirty="0">
                <a:latin typeface="Carlito"/>
                <a:cs typeface="Carlito"/>
              </a:rPr>
              <a:t>with </a:t>
            </a:r>
            <a:r>
              <a:rPr sz="1800" spc="-5" dirty="0">
                <a:latin typeface="Carlito"/>
                <a:cs typeface="Carlito"/>
              </a:rPr>
              <a:t>project </a:t>
            </a:r>
            <a:r>
              <a:rPr sz="1800" dirty="0">
                <a:latin typeface="Carlito"/>
                <a:cs typeface="Carlito"/>
              </a:rPr>
              <a:t>managers </a:t>
            </a:r>
            <a:r>
              <a:rPr sz="1800" spc="-5" dirty="0">
                <a:latin typeface="Carlito"/>
                <a:cs typeface="Carlito"/>
              </a:rPr>
              <a:t>on </a:t>
            </a:r>
            <a:r>
              <a:rPr sz="1800" spc="-10" dirty="0">
                <a:latin typeface="Carlito"/>
                <a:cs typeface="Carlito"/>
              </a:rPr>
              <a:t>production </a:t>
            </a:r>
            <a:r>
              <a:rPr sz="1800" spc="-5" dirty="0">
                <a:latin typeface="Carlito"/>
                <a:cs typeface="Carlito"/>
              </a:rPr>
              <a:t>efforts </a:t>
            </a:r>
            <a:r>
              <a:rPr sz="1800" dirty="0">
                <a:latin typeface="Carlito"/>
                <a:cs typeface="Carlito"/>
              </a:rPr>
              <a:t>to </a:t>
            </a:r>
            <a:r>
              <a:rPr sz="1800" spc="-5" dirty="0">
                <a:latin typeface="Carlito"/>
                <a:cs typeface="Carlito"/>
              </a:rPr>
              <a:t>ensure </a:t>
            </a:r>
            <a:r>
              <a:rPr sz="1800" dirty="0">
                <a:latin typeface="Carlito"/>
                <a:cs typeface="Carlito"/>
              </a:rPr>
              <a:t>that </a:t>
            </a:r>
            <a:r>
              <a:rPr sz="1800" spc="-5" dirty="0">
                <a:latin typeface="Carlito"/>
                <a:cs typeface="Carlito"/>
              </a:rPr>
              <a:t>projects </a:t>
            </a:r>
            <a:r>
              <a:rPr sz="1800" dirty="0">
                <a:latin typeface="Carlito"/>
                <a:cs typeface="Carlito"/>
              </a:rPr>
              <a:t>are completed  </a:t>
            </a:r>
            <a:r>
              <a:rPr sz="1800" spc="-5" dirty="0">
                <a:latin typeface="Carlito"/>
                <a:cs typeface="Carlito"/>
              </a:rPr>
              <a:t>satisfactorily, on time, </a:t>
            </a:r>
            <a:r>
              <a:rPr sz="1800" dirty="0">
                <a:latin typeface="Carlito"/>
                <a:cs typeface="Carlito"/>
              </a:rPr>
              <a:t>and </a:t>
            </a:r>
            <a:r>
              <a:rPr sz="1800" spc="-5" dirty="0">
                <a:latin typeface="Carlito"/>
                <a:cs typeface="Carlito"/>
              </a:rPr>
              <a:t>within</a:t>
            </a:r>
            <a:r>
              <a:rPr sz="1800" spc="5" dirty="0">
                <a:latin typeface="Carlito"/>
                <a:cs typeface="Carlito"/>
              </a:rPr>
              <a:t> </a:t>
            </a:r>
            <a:r>
              <a:rPr sz="1800" spc="-5" dirty="0">
                <a:latin typeface="Carlito"/>
                <a:cs typeface="Carlito"/>
              </a:rPr>
              <a:t>budget</a:t>
            </a:r>
            <a:endParaRPr sz="1800">
              <a:latin typeface="Carlito"/>
              <a:cs typeface="Carlito"/>
            </a:endParaRPr>
          </a:p>
          <a:p>
            <a:pPr marL="12700">
              <a:lnSpc>
                <a:spcPct val="100000"/>
              </a:lnSpc>
              <a:spcBef>
                <a:spcPts val="204"/>
              </a:spcBef>
            </a:pPr>
            <a:r>
              <a:rPr sz="1800" spc="-5" dirty="0">
                <a:latin typeface="Carlito"/>
                <a:cs typeface="Carlito"/>
              </a:rPr>
              <a:t>Electronics </a:t>
            </a:r>
            <a:r>
              <a:rPr sz="1800" dirty="0">
                <a:latin typeface="Carlito"/>
                <a:cs typeface="Carlito"/>
              </a:rPr>
              <a:t>engineers </a:t>
            </a:r>
            <a:r>
              <a:rPr sz="1800" spc="-5" dirty="0">
                <a:latin typeface="Carlito"/>
                <a:cs typeface="Carlito"/>
              </a:rPr>
              <a:t>typically do </a:t>
            </a:r>
            <a:r>
              <a:rPr sz="1800" dirty="0">
                <a:latin typeface="Carlito"/>
                <a:cs typeface="Carlito"/>
              </a:rPr>
              <a:t>the</a:t>
            </a:r>
            <a:r>
              <a:rPr sz="1800" spc="25" dirty="0">
                <a:latin typeface="Carlito"/>
                <a:cs typeface="Carlito"/>
              </a:rPr>
              <a:t> </a:t>
            </a:r>
            <a:r>
              <a:rPr sz="1800" spc="-5" dirty="0">
                <a:latin typeface="Carlito"/>
                <a:cs typeface="Carlito"/>
              </a:rPr>
              <a:t>following:</a:t>
            </a:r>
            <a:endParaRPr sz="1800">
              <a:latin typeface="Carlito"/>
              <a:cs typeface="Carlito"/>
            </a:endParaRPr>
          </a:p>
          <a:p>
            <a:pPr marL="354965" marR="5080" indent="-342900">
              <a:lnSpc>
                <a:spcPct val="105100"/>
              </a:lnSpc>
              <a:spcBef>
                <a:spcPts val="95"/>
              </a:spcBef>
              <a:buFont typeface="Arial"/>
              <a:buChar char="•"/>
              <a:tabLst>
                <a:tab pos="354965" algn="l"/>
                <a:tab pos="355600" algn="l"/>
              </a:tabLst>
            </a:pPr>
            <a:r>
              <a:rPr sz="1800" spc="-5" dirty="0">
                <a:latin typeface="Carlito"/>
                <a:cs typeface="Carlito"/>
              </a:rPr>
              <a:t>Design electronic components, software, products, or </a:t>
            </a:r>
            <a:r>
              <a:rPr sz="1800" dirty="0">
                <a:latin typeface="Carlito"/>
                <a:cs typeface="Carlito"/>
              </a:rPr>
              <a:t>systems </a:t>
            </a:r>
            <a:r>
              <a:rPr sz="1800" spc="-5" dirty="0">
                <a:latin typeface="Carlito"/>
                <a:cs typeface="Carlito"/>
              </a:rPr>
              <a:t>for commercial, industrial,  medical, military, or scientific</a:t>
            </a:r>
            <a:r>
              <a:rPr sz="1800" spc="-20" dirty="0">
                <a:latin typeface="Carlito"/>
                <a:cs typeface="Carlito"/>
              </a:rPr>
              <a:t> </a:t>
            </a:r>
            <a:r>
              <a:rPr sz="1800" spc="-5" dirty="0">
                <a:latin typeface="Carlito"/>
                <a:cs typeface="Carlito"/>
              </a:rPr>
              <a:t>applications</a:t>
            </a:r>
            <a:endParaRPr sz="1800">
              <a:latin typeface="Carlito"/>
              <a:cs typeface="Carlito"/>
            </a:endParaRPr>
          </a:p>
          <a:p>
            <a:pPr marL="354965" marR="830580" indent="-342900">
              <a:lnSpc>
                <a:spcPct val="105500"/>
              </a:lnSpc>
              <a:spcBef>
                <a:spcPts val="75"/>
              </a:spcBef>
              <a:buFont typeface="Arial"/>
              <a:buChar char="•"/>
              <a:tabLst>
                <a:tab pos="354965" algn="l"/>
                <a:tab pos="355600" algn="l"/>
              </a:tabLst>
            </a:pPr>
            <a:r>
              <a:rPr sz="1800" dirty="0">
                <a:latin typeface="Carlito"/>
                <a:cs typeface="Carlito"/>
              </a:rPr>
              <a:t>Analyze customer </a:t>
            </a:r>
            <a:r>
              <a:rPr sz="1800" spc="-5" dirty="0">
                <a:latin typeface="Carlito"/>
                <a:cs typeface="Carlito"/>
              </a:rPr>
              <a:t>needs </a:t>
            </a:r>
            <a:r>
              <a:rPr sz="1800" dirty="0">
                <a:latin typeface="Carlito"/>
                <a:cs typeface="Carlito"/>
              </a:rPr>
              <a:t>and </a:t>
            </a:r>
            <a:r>
              <a:rPr sz="1800" spc="-5" dirty="0">
                <a:latin typeface="Carlito"/>
                <a:cs typeface="Carlito"/>
              </a:rPr>
              <a:t>determine </a:t>
            </a:r>
            <a:r>
              <a:rPr sz="1800" dirty="0">
                <a:latin typeface="Carlito"/>
                <a:cs typeface="Carlito"/>
              </a:rPr>
              <a:t>the </a:t>
            </a:r>
            <a:r>
              <a:rPr sz="1800" spc="-5" dirty="0">
                <a:latin typeface="Carlito"/>
                <a:cs typeface="Carlito"/>
              </a:rPr>
              <a:t>requirements, capacity, </a:t>
            </a:r>
            <a:r>
              <a:rPr sz="1800" dirty="0">
                <a:latin typeface="Carlito"/>
                <a:cs typeface="Carlito"/>
              </a:rPr>
              <a:t>and cost </a:t>
            </a:r>
            <a:r>
              <a:rPr sz="1800" spc="-5" dirty="0">
                <a:latin typeface="Carlito"/>
                <a:cs typeface="Carlito"/>
              </a:rPr>
              <a:t>for  developing </a:t>
            </a:r>
            <a:r>
              <a:rPr sz="1800" dirty="0">
                <a:latin typeface="Carlito"/>
                <a:cs typeface="Carlito"/>
              </a:rPr>
              <a:t>an </a:t>
            </a:r>
            <a:r>
              <a:rPr sz="1800" spc="-5" dirty="0">
                <a:latin typeface="Carlito"/>
                <a:cs typeface="Carlito"/>
              </a:rPr>
              <a:t>electrical </a:t>
            </a:r>
            <a:r>
              <a:rPr sz="1800" dirty="0">
                <a:latin typeface="Carlito"/>
                <a:cs typeface="Carlito"/>
              </a:rPr>
              <a:t>system</a:t>
            </a:r>
            <a:r>
              <a:rPr sz="1800" spc="-10" dirty="0">
                <a:latin typeface="Carlito"/>
                <a:cs typeface="Carlito"/>
              </a:rPr>
              <a:t> </a:t>
            </a:r>
            <a:r>
              <a:rPr sz="1800" spc="-5" dirty="0">
                <a:latin typeface="Carlito"/>
                <a:cs typeface="Carlito"/>
              </a:rPr>
              <a:t>plan</a:t>
            </a:r>
            <a:endParaRPr sz="1800">
              <a:latin typeface="Carlito"/>
              <a:cs typeface="Carlito"/>
            </a:endParaRPr>
          </a:p>
          <a:p>
            <a:pPr marL="355600" indent="-342900">
              <a:lnSpc>
                <a:spcPct val="100000"/>
              </a:lnSpc>
              <a:spcBef>
                <a:spcPts val="190"/>
              </a:spcBef>
              <a:buFont typeface="Arial"/>
              <a:buChar char="•"/>
              <a:tabLst>
                <a:tab pos="354965" algn="l"/>
                <a:tab pos="355600" algn="l"/>
              </a:tabLst>
            </a:pPr>
            <a:r>
              <a:rPr sz="1800" spc="-5" dirty="0">
                <a:latin typeface="Carlito"/>
                <a:cs typeface="Carlito"/>
              </a:rPr>
              <a:t>Develop maintenance </a:t>
            </a:r>
            <a:r>
              <a:rPr sz="1800" dirty="0">
                <a:latin typeface="Carlito"/>
                <a:cs typeface="Carlito"/>
              </a:rPr>
              <a:t>and </a:t>
            </a:r>
            <a:r>
              <a:rPr sz="1800" spc="-5" dirty="0">
                <a:latin typeface="Carlito"/>
                <a:cs typeface="Carlito"/>
              </a:rPr>
              <a:t>testing procedures for electronic components </a:t>
            </a:r>
            <a:r>
              <a:rPr sz="1800" dirty="0">
                <a:latin typeface="Carlito"/>
                <a:cs typeface="Carlito"/>
              </a:rPr>
              <a:t>and</a:t>
            </a:r>
            <a:r>
              <a:rPr sz="1800" spc="30" dirty="0">
                <a:latin typeface="Carlito"/>
                <a:cs typeface="Carlito"/>
              </a:rPr>
              <a:t> </a:t>
            </a:r>
            <a:r>
              <a:rPr sz="1800" spc="-5" dirty="0">
                <a:latin typeface="Carlito"/>
                <a:cs typeface="Carlito"/>
              </a:rPr>
              <a:t>equipment</a:t>
            </a:r>
            <a:endParaRPr sz="1800">
              <a:latin typeface="Carlito"/>
              <a:cs typeface="Carlito"/>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21995" y="693165"/>
            <a:ext cx="8455660" cy="4874895"/>
          </a:xfrm>
          <a:prstGeom prst="rect">
            <a:avLst/>
          </a:prstGeom>
        </p:spPr>
        <p:txBody>
          <a:bodyPr vert="horz" wrap="square" lIns="0" tIns="38735" rIns="0" bIns="0" rtlCol="0">
            <a:spAutoFit/>
          </a:bodyPr>
          <a:lstStyle/>
          <a:p>
            <a:pPr marL="355600" indent="-342900">
              <a:lnSpc>
                <a:spcPct val="100000"/>
              </a:lnSpc>
              <a:spcBef>
                <a:spcPts val="305"/>
              </a:spcBef>
              <a:buFont typeface="Arial"/>
              <a:buChar char="•"/>
              <a:tabLst>
                <a:tab pos="354965" algn="l"/>
                <a:tab pos="355600" algn="l"/>
              </a:tabLst>
            </a:pPr>
            <a:r>
              <a:rPr sz="1800" spc="-5" dirty="0">
                <a:latin typeface="Carlito"/>
                <a:cs typeface="Carlito"/>
              </a:rPr>
              <a:t>Evaluate systems </a:t>
            </a:r>
            <a:r>
              <a:rPr sz="1800" dirty="0">
                <a:latin typeface="Carlito"/>
                <a:cs typeface="Carlito"/>
              </a:rPr>
              <a:t>and </a:t>
            </a:r>
            <a:r>
              <a:rPr sz="1800" spc="-5" dirty="0">
                <a:latin typeface="Carlito"/>
                <a:cs typeface="Carlito"/>
              </a:rPr>
              <a:t>recommend </a:t>
            </a:r>
            <a:r>
              <a:rPr sz="1800" dirty="0">
                <a:latin typeface="Carlito"/>
                <a:cs typeface="Carlito"/>
              </a:rPr>
              <a:t>design </a:t>
            </a:r>
            <a:r>
              <a:rPr sz="1800" spc="-5" dirty="0">
                <a:latin typeface="Carlito"/>
                <a:cs typeface="Carlito"/>
              </a:rPr>
              <a:t>modifications or equipment</a:t>
            </a:r>
            <a:r>
              <a:rPr sz="1800" spc="20" dirty="0">
                <a:latin typeface="Carlito"/>
                <a:cs typeface="Carlito"/>
              </a:rPr>
              <a:t> </a:t>
            </a:r>
            <a:r>
              <a:rPr sz="1800" spc="-5" dirty="0">
                <a:latin typeface="Carlito"/>
                <a:cs typeface="Carlito"/>
              </a:rPr>
              <a:t>repair</a:t>
            </a:r>
            <a:endParaRPr sz="1800">
              <a:latin typeface="Carlito"/>
              <a:cs typeface="Carlito"/>
            </a:endParaRPr>
          </a:p>
          <a:p>
            <a:pPr marL="354965" marR="182245" indent="-342900">
              <a:lnSpc>
                <a:spcPct val="105000"/>
              </a:lnSpc>
              <a:spcBef>
                <a:spcPts val="95"/>
              </a:spcBef>
              <a:buFont typeface="Arial"/>
              <a:buChar char="•"/>
              <a:tabLst>
                <a:tab pos="354965" algn="l"/>
                <a:tab pos="355600" algn="l"/>
              </a:tabLst>
            </a:pPr>
            <a:r>
              <a:rPr sz="1800" dirty="0">
                <a:latin typeface="Carlito"/>
                <a:cs typeface="Carlito"/>
              </a:rPr>
              <a:t>Inspect </a:t>
            </a:r>
            <a:r>
              <a:rPr sz="1800" spc="-5" dirty="0">
                <a:latin typeface="Carlito"/>
                <a:cs typeface="Carlito"/>
              </a:rPr>
              <a:t>electronic equipment, </a:t>
            </a:r>
            <a:r>
              <a:rPr sz="1800" dirty="0">
                <a:latin typeface="Carlito"/>
                <a:cs typeface="Carlito"/>
              </a:rPr>
              <a:t>instruments, and </a:t>
            </a:r>
            <a:r>
              <a:rPr sz="1800" spc="-5" dirty="0">
                <a:latin typeface="Carlito"/>
                <a:cs typeface="Carlito"/>
              </a:rPr>
              <a:t>systems </a:t>
            </a:r>
            <a:r>
              <a:rPr sz="1800" dirty="0">
                <a:latin typeface="Carlito"/>
                <a:cs typeface="Carlito"/>
              </a:rPr>
              <a:t>to make sure that they </a:t>
            </a:r>
            <a:r>
              <a:rPr sz="1800" spc="-5" dirty="0">
                <a:latin typeface="Carlito"/>
                <a:cs typeface="Carlito"/>
              </a:rPr>
              <a:t>meet  safety standards </a:t>
            </a:r>
            <a:r>
              <a:rPr sz="1800" dirty="0">
                <a:latin typeface="Carlito"/>
                <a:cs typeface="Carlito"/>
              </a:rPr>
              <a:t>and </a:t>
            </a:r>
            <a:r>
              <a:rPr sz="1800" spc="-5" dirty="0">
                <a:latin typeface="Carlito"/>
                <a:cs typeface="Carlito"/>
              </a:rPr>
              <a:t>applicable</a:t>
            </a:r>
            <a:r>
              <a:rPr sz="1800" dirty="0">
                <a:latin typeface="Carlito"/>
                <a:cs typeface="Carlito"/>
              </a:rPr>
              <a:t> </a:t>
            </a:r>
            <a:r>
              <a:rPr sz="1800" spc="-5" dirty="0">
                <a:latin typeface="Carlito"/>
                <a:cs typeface="Carlito"/>
              </a:rPr>
              <a:t>regulations</a:t>
            </a:r>
            <a:endParaRPr sz="1800">
              <a:latin typeface="Carlito"/>
              <a:cs typeface="Carlito"/>
            </a:endParaRPr>
          </a:p>
          <a:p>
            <a:pPr marL="354965" marR="575945" indent="-342900">
              <a:lnSpc>
                <a:spcPct val="105100"/>
              </a:lnSpc>
              <a:spcBef>
                <a:spcPts val="90"/>
              </a:spcBef>
              <a:buFont typeface="Arial"/>
              <a:buChar char="•"/>
              <a:tabLst>
                <a:tab pos="354965" algn="l"/>
                <a:tab pos="355600" algn="l"/>
              </a:tabLst>
            </a:pPr>
            <a:r>
              <a:rPr sz="1800" spc="-5" dirty="0">
                <a:latin typeface="Carlito"/>
                <a:cs typeface="Carlito"/>
              </a:rPr>
              <a:t>Plan </a:t>
            </a:r>
            <a:r>
              <a:rPr sz="1800" dirty="0">
                <a:latin typeface="Carlito"/>
                <a:cs typeface="Carlito"/>
              </a:rPr>
              <a:t>and </a:t>
            </a:r>
            <a:r>
              <a:rPr sz="1800" spc="-5" dirty="0">
                <a:latin typeface="Carlito"/>
                <a:cs typeface="Carlito"/>
              </a:rPr>
              <a:t>develop applications </a:t>
            </a:r>
            <a:r>
              <a:rPr sz="1800" dirty="0">
                <a:latin typeface="Carlito"/>
                <a:cs typeface="Carlito"/>
              </a:rPr>
              <a:t>and </a:t>
            </a:r>
            <a:r>
              <a:rPr sz="1800" spc="-5" dirty="0">
                <a:latin typeface="Carlito"/>
                <a:cs typeface="Carlito"/>
              </a:rPr>
              <a:t>modifications for electronic properties </a:t>
            </a:r>
            <a:r>
              <a:rPr sz="1800" dirty="0">
                <a:latin typeface="Carlito"/>
                <a:cs typeface="Carlito"/>
              </a:rPr>
              <a:t>used in  </a:t>
            </a:r>
            <a:r>
              <a:rPr sz="1800" spc="-5" dirty="0">
                <a:latin typeface="Carlito"/>
                <a:cs typeface="Carlito"/>
              </a:rPr>
              <a:t>parts </a:t>
            </a:r>
            <a:r>
              <a:rPr sz="1800" dirty="0">
                <a:latin typeface="Carlito"/>
                <a:cs typeface="Carlito"/>
              </a:rPr>
              <a:t>and </a:t>
            </a:r>
            <a:r>
              <a:rPr sz="1800" spc="-5" dirty="0">
                <a:latin typeface="Carlito"/>
                <a:cs typeface="Carlito"/>
              </a:rPr>
              <a:t>systems </a:t>
            </a:r>
            <a:r>
              <a:rPr sz="1800" dirty="0">
                <a:latin typeface="Carlito"/>
                <a:cs typeface="Carlito"/>
              </a:rPr>
              <a:t>in </a:t>
            </a:r>
            <a:r>
              <a:rPr sz="1800" spc="-5" dirty="0">
                <a:latin typeface="Carlito"/>
                <a:cs typeface="Carlito"/>
              </a:rPr>
              <a:t>order to improve technical performance </a:t>
            </a:r>
            <a:r>
              <a:rPr sz="1800" u="heavy" spc="-5" dirty="0">
                <a:solidFill>
                  <a:srgbClr val="0000FF"/>
                </a:solidFill>
                <a:uFill>
                  <a:solidFill>
                    <a:srgbClr val="0000FF"/>
                  </a:solidFill>
                </a:uFill>
                <a:latin typeface="Carlito"/>
                <a:cs typeface="Carlito"/>
              </a:rPr>
              <a:t> </a:t>
            </a:r>
            <a:r>
              <a:rPr sz="1800" u="heavy" spc="-5" dirty="0">
                <a:solidFill>
                  <a:srgbClr val="0000FF"/>
                </a:solidFill>
                <a:uFill>
                  <a:solidFill>
                    <a:srgbClr val="0000FF"/>
                  </a:solidFill>
                </a:uFill>
                <a:latin typeface="Carlito"/>
                <a:cs typeface="Carlito"/>
                <a:hlinkClick r:id="rId2"/>
              </a:rPr>
              <a:t>https://collegegrad.com/careers/electrical-and-electronics-engineers</a:t>
            </a:r>
            <a:endParaRPr sz="1800">
              <a:latin typeface="Carlito"/>
              <a:cs typeface="Carlito"/>
            </a:endParaRPr>
          </a:p>
          <a:p>
            <a:pPr marL="376555">
              <a:lnSpc>
                <a:spcPct val="100000"/>
              </a:lnSpc>
              <a:spcBef>
                <a:spcPts val="200"/>
              </a:spcBef>
            </a:pPr>
            <a:r>
              <a:rPr sz="4000" spc="-5" dirty="0">
                <a:latin typeface="Carlito"/>
                <a:cs typeface="Carlito"/>
              </a:rPr>
              <a:t>3.2 Public and Private </a:t>
            </a:r>
            <a:r>
              <a:rPr sz="4000" spc="-10" dirty="0">
                <a:latin typeface="Carlito"/>
                <a:cs typeface="Carlito"/>
              </a:rPr>
              <a:t>sector</a:t>
            </a:r>
            <a:r>
              <a:rPr sz="4000" spc="40" dirty="0">
                <a:latin typeface="Carlito"/>
                <a:cs typeface="Carlito"/>
              </a:rPr>
              <a:t> </a:t>
            </a:r>
            <a:r>
              <a:rPr sz="4000" spc="-5" dirty="0">
                <a:latin typeface="Carlito"/>
                <a:cs typeface="Carlito"/>
              </a:rPr>
              <a:t>practices</a:t>
            </a:r>
            <a:endParaRPr sz="4000">
              <a:latin typeface="Carlito"/>
              <a:cs typeface="Carlito"/>
            </a:endParaRPr>
          </a:p>
          <a:p>
            <a:pPr marL="669290" marR="5080" indent="-342900">
              <a:lnSpc>
                <a:spcPct val="104800"/>
              </a:lnSpc>
              <a:spcBef>
                <a:spcPts val="3190"/>
              </a:spcBef>
              <a:buFont typeface="Arial"/>
              <a:buChar char="•"/>
              <a:tabLst>
                <a:tab pos="669290" algn="l"/>
                <a:tab pos="669925" algn="l"/>
              </a:tabLst>
            </a:pPr>
            <a:r>
              <a:rPr sz="3200" spc="-5" dirty="0">
                <a:latin typeface="Carlito"/>
                <a:cs typeface="Carlito"/>
              </a:rPr>
              <a:t>The scope of </a:t>
            </a:r>
            <a:r>
              <a:rPr sz="3200" dirty="0">
                <a:latin typeface="Carlito"/>
                <a:cs typeface="Carlito"/>
              </a:rPr>
              <a:t>work </a:t>
            </a:r>
            <a:r>
              <a:rPr sz="3200" spc="-5" dirty="0">
                <a:latin typeface="Carlito"/>
                <a:cs typeface="Carlito"/>
              </a:rPr>
              <a:t>carried out </a:t>
            </a:r>
            <a:r>
              <a:rPr sz="3200" spc="-10" dirty="0">
                <a:latin typeface="Carlito"/>
                <a:cs typeface="Carlito"/>
              </a:rPr>
              <a:t>by </a:t>
            </a:r>
            <a:r>
              <a:rPr sz="3200" spc="-5" dirty="0">
                <a:latin typeface="Carlito"/>
                <a:cs typeface="Carlito"/>
              </a:rPr>
              <a:t>the engineers  </a:t>
            </a:r>
            <a:r>
              <a:rPr sz="3200" dirty="0">
                <a:latin typeface="Carlito"/>
                <a:cs typeface="Carlito"/>
              </a:rPr>
              <a:t>in the </a:t>
            </a:r>
            <a:r>
              <a:rPr sz="3200" spc="-5" dirty="0">
                <a:latin typeface="Carlito"/>
                <a:cs typeface="Carlito"/>
              </a:rPr>
              <a:t>public </a:t>
            </a:r>
            <a:r>
              <a:rPr sz="3200" dirty="0">
                <a:latin typeface="Carlito"/>
                <a:cs typeface="Carlito"/>
              </a:rPr>
              <a:t>and </a:t>
            </a:r>
            <a:r>
              <a:rPr sz="3200" spc="-5" dirty="0">
                <a:latin typeface="Carlito"/>
                <a:cs typeface="Carlito"/>
              </a:rPr>
              <a:t>private </a:t>
            </a:r>
            <a:r>
              <a:rPr sz="3200" dirty="0">
                <a:latin typeface="Carlito"/>
                <a:cs typeface="Carlito"/>
              </a:rPr>
              <a:t>sector covers many  areas. </a:t>
            </a:r>
            <a:r>
              <a:rPr sz="3200" spc="-5" dirty="0">
                <a:latin typeface="Carlito"/>
                <a:cs typeface="Carlito"/>
              </a:rPr>
              <a:t>The scope of </a:t>
            </a:r>
            <a:r>
              <a:rPr sz="3200" dirty="0">
                <a:latin typeface="Carlito"/>
                <a:cs typeface="Carlito"/>
              </a:rPr>
              <a:t>work </a:t>
            </a:r>
            <a:r>
              <a:rPr sz="3200" spc="-5" dirty="0">
                <a:latin typeface="Carlito"/>
                <a:cs typeface="Carlito"/>
              </a:rPr>
              <a:t>of </a:t>
            </a:r>
            <a:r>
              <a:rPr sz="3200" dirty="0">
                <a:latin typeface="Carlito"/>
                <a:cs typeface="Carlito"/>
              </a:rPr>
              <a:t>each </a:t>
            </a:r>
            <a:r>
              <a:rPr sz="3200" spc="-5" dirty="0">
                <a:latin typeface="Carlito"/>
                <a:cs typeface="Carlito"/>
              </a:rPr>
              <a:t>public </a:t>
            </a:r>
            <a:r>
              <a:rPr sz="3200" dirty="0">
                <a:latin typeface="Carlito"/>
                <a:cs typeface="Carlito"/>
              </a:rPr>
              <a:t>and  </a:t>
            </a:r>
            <a:r>
              <a:rPr sz="3200" spc="-5" dirty="0">
                <a:latin typeface="Carlito"/>
                <a:cs typeface="Carlito"/>
              </a:rPr>
              <a:t>private organization </a:t>
            </a:r>
            <a:r>
              <a:rPr sz="3200" spc="-10" dirty="0">
                <a:latin typeface="Carlito"/>
                <a:cs typeface="Carlito"/>
              </a:rPr>
              <a:t>is </a:t>
            </a:r>
            <a:r>
              <a:rPr sz="3200" spc="-5" dirty="0">
                <a:latin typeface="Carlito"/>
                <a:cs typeface="Carlito"/>
              </a:rPr>
              <a:t>listed </a:t>
            </a:r>
            <a:r>
              <a:rPr sz="3200" dirty="0">
                <a:latin typeface="Carlito"/>
                <a:cs typeface="Carlito"/>
              </a:rPr>
              <a:t>in </a:t>
            </a:r>
            <a:r>
              <a:rPr sz="3200" spc="-5" dirty="0">
                <a:latin typeface="Carlito"/>
                <a:cs typeface="Carlito"/>
              </a:rPr>
              <a:t>their</a:t>
            </a:r>
            <a:r>
              <a:rPr sz="3200" spc="5" dirty="0">
                <a:latin typeface="Carlito"/>
                <a:cs typeface="Carlito"/>
              </a:rPr>
              <a:t> </a:t>
            </a:r>
            <a:r>
              <a:rPr sz="3200" dirty="0">
                <a:latin typeface="Carlito"/>
                <a:cs typeface="Carlito"/>
              </a:rPr>
              <a:t>website</a:t>
            </a:r>
            <a:endParaRPr sz="3200">
              <a:latin typeface="Carlito"/>
              <a:cs typeface="Carlito"/>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940" y="709930"/>
            <a:ext cx="7898765" cy="5503545"/>
          </a:xfrm>
          <a:prstGeom prst="rect">
            <a:avLst/>
          </a:prstGeom>
        </p:spPr>
        <p:txBody>
          <a:bodyPr vert="horz" wrap="square" lIns="0" tIns="10795" rIns="0" bIns="0" rtlCol="0">
            <a:spAutoFit/>
          </a:bodyPr>
          <a:lstStyle/>
          <a:p>
            <a:pPr marL="355600" marR="558800" indent="-342900">
              <a:lnSpc>
                <a:spcPts val="4020"/>
              </a:lnSpc>
              <a:spcBef>
                <a:spcPts val="85"/>
              </a:spcBef>
              <a:buFont typeface="Arial"/>
              <a:buChar char="•"/>
              <a:tabLst>
                <a:tab pos="354965" algn="l"/>
                <a:tab pos="355600" algn="l"/>
              </a:tabLst>
            </a:pPr>
            <a:r>
              <a:rPr sz="3200" dirty="0">
                <a:latin typeface="Carlito"/>
                <a:cs typeface="Carlito"/>
              </a:rPr>
              <a:t>In </a:t>
            </a:r>
            <a:r>
              <a:rPr sz="3200" spc="-5" dirty="0">
                <a:latin typeface="Carlito"/>
                <a:cs typeface="Carlito"/>
              </a:rPr>
              <a:t>general, the public organization, or </a:t>
            </a:r>
            <a:r>
              <a:rPr sz="3200" dirty="0">
                <a:latin typeface="Carlito"/>
                <a:cs typeface="Carlito"/>
              </a:rPr>
              <a:t>an  </a:t>
            </a:r>
            <a:r>
              <a:rPr sz="3200" spc="-5" dirty="0">
                <a:latin typeface="Carlito"/>
                <a:cs typeface="Carlito"/>
              </a:rPr>
              <a:t>organization which </a:t>
            </a:r>
            <a:r>
              <a:rPr sz="3200" dirty="0">
                <a:latin typeface="Carlito"/>
                <a:cs typeface="Carlito"/>
              </a:rPr>
              <a:t>receives </a:t>
            </a:r>
            <a:r>
              <a:rPr sz="3200" spc="-5" dirty="0">
                <a:latin typeface="Carlito"/>
                <a:cs typeface="Carlito"/>
              </a:rPr>
              <a:t>public </a:t>
            </a:r>
            <a:r>
              <a:rPr sz="3200" dirty="0">
                <a:latin typeface="Carlito"/>
                <a:cs typeface="Carlito"/>
              </a:rPr>
              <a:t>fund,</a:t>
            </a:r>
            <a:r>
              <a:rPr sz="3200" spc="-40" dirty="0">
                <a:latin typeface="Carlito"/>
                <a:cs typeface="Carlito"/>
              </a:rPr>
              <a:t> </a:t>
            </a:r>
            <a:r>
              <a:rPr sz="3200" spc="-10" dirty="0">
                <a:latin typeface="Carlito"/>
                <a:cs typeface="Carlito"/>
              </a:rPr>
              <a:t>is</a:t>
            </a:r>
            <a:endParaRPr sz="3200">
              <a:latin typeface="Carlito"/>
              <a:cs typeface="Carlito"/>
            </a:endParaRPr>
          </a:p>
          <a:p>
            <a:pPr marL="355600">
              <a:lnSpc>
                <a:spcPct val="100000"/>
              </a:lnSpc>
              <a:spcBef>
                <a:spcPts val="20"/>
              </a:spcBef>
            </a:pPr>
            <a:r>
              <a:rPr sz="3200" spc="-5" dirty="0">
                <a:latin typeface="Carlito"/>
                <a:cs typeface="Carlito"/>
              </a:rPr>
              <a:t>bounded by </a:t>
            </a:r>
            <a:r>
              <a:rPr sz="3200" dirty="0">
                <a:latin typeface="Carlito"/>
                <a:cs typeface="Carlito"/>
              </a:rPr>
              <a:t>Public Procurement</a:t>
            </a:r>
            <a:r>
              <a:rPr sz="3200" spc="-45" dirty="0">
                <a:latin typeface="Carlito"/>
                <a:cs typeface="Carlito"/>
              </a:rPr>
              <a:t> </a:t>
            </a:r>
            <a:r>
              <a:rPr sz="3200" dirty="0">
                <a:latin typeface="Carlito"/>
                <a:cs typeface="Carlito"/>
              </a:rPr>
              <a:t>Act/Rule.</a:t>
            </a:r>
            <a:endParaRPr sz="3200">
              <a:latin typeface="Carlito"/>
              <a:cs typeface="Carlito"/>
            </a:endParaRPr>
          </a:p>
          <a:p>
            <a:pPr marL="968375">
              <a:lnSpc>
                <a:spcPct val="100000"/>
              </a:lnSpc>
              <a:spcBef>
                <a:spcPts val="950"/>
              </a:spcBef>
            </a:pPr>
            <a:r>
              <a:rPr sz="4400" dirty="0">
                <a:latin typeface="Carlito"/>
                <a:cs typeface="Carlito"/>
              </a:rPr>
              <a:t>3.2 Private </a:t>
            </a:r>
            <a:r>
              <a:rPr sz="4400" spc="-5" dirty="0">
                <a:latin typeface="Carlito"/>
                <a:cs typeface="Carlito"/>
              </a:rPr>
              <a:t>sector</a:t>
            </a:r>
            <a:r>
              <a:rPr sz="4400" spc="-60" dirty="0">
                <a:latin typeface="Carlito"/>
                <a:cs typeface="Carlito"/>
              </a:rPr>
              <a:t> </a:t>
            </a:r>
            <a:r>
              <a:rPr sz="4400" spc="-5" dirty="0">
                <a:latin typeface="Carlito"/>
                <a:cs typeface="Carlito"/>
              </a:rPr>
              <a:t>practices</a:t>
            </a:r>
            <a:endParaRPr sz="4400">
              <a:latin typeface="Carlito"/>
              <a:cs typeface="Carlito"/>
            </a:endParaRPr>
          </a:p>
          <a:p>
            <a:pPr marL="355600" marR="5080" indent="-342900">
              <a:lnSpc>
                <a:spcPts val="2770"/>
              </a:lnSpc>
              <a:spcBef>
                <a:spcPts val="1639"/>
              </a:spcBef>
              <a:buFont typeface="Arial"/>
              <a:buChar char="•"/>
              <a:tabLst>
                <a:tab pos="354965" algn="l"/>
                <a:tab pos="355600" algn="l"/>
              </a:tabLst>
            </a:pPr>
            <a:r>
              <a:rPr sz="2500" spc="-5" dirty="0">
                <a:latin typeface="Carlito"/>
                <a:cs typeface="Carlito"/>
              </a:rPr>
              <a:t>In the open market system, there are thousands of private  organisations and firms working in engineering</a:t>
            </a:r>
            <a:r>
              <a:rPr sz="2500" spc="30" dirty="0">
                <a:latin typeface="Carlito"/>
                <a:cs typeface="Carlito"/>
              </a:rPr>
              <a:t> </a:t>
            </a:r>
            <a:r>
              <a:rPr sz="2500" spc="-5" dirty="0">
                <a:latin typeface="Carlito"/>
                <a:cs typeface="Carlito"/>
              </a:rPr>
              <a:t>sectors</a:t>
            </a:r>
            <a:endParaRPr sz="2500">
              <a:latin typeface="Carlito"/>
              <a:cs typeface="Carlito"/>
            </a:endParaRPr>
          </a:p>
          <a:p>
            <a:pPr marL="355600" marR="446405" indent="-342900">
              <a:lnSpc>
                <a:spcPts val="2770"/>
              </a:lnSpc>
              <a:spcBef>
                <a:spcPts val="430"/>
              </a:spcBef>
              <a:buFont typeface="Arial"/>
              <a:buChar char="•"/>
              <a:tabLst>
                <a:tab pos="354965" algn="l"/>
                <a:tab pos="355600" algn="l"/>
              </a:tabLst>
            </a:pPr>
            <a:r>
              <a:rPr sz="2500" spc="-5" dirty="0">
                <a:latin typeface="Carlito"/>
                <a:cs typeface="Carlito"/>
              </a:rPr>
              <a:t>Entrepreneurs have used engineers to produce in large  </a:t>
            </a:r>
            <a:r>
              <a:rPr sz="2500" spc="-10" dirty="0">
                <a:latin typeface="Carlito"/>
                <a:cs typeface="Carlito"/>
              </a:rPr>
              <a:t>quantity </a:t>
            </a:r>
            <a:r>
              <a:rPr sz="2500" spc="-5" dirty="0">
                <a:latin typeface="Carlito"/>
                <a:cs typeface="Carlito"/>
              </a:rPr>
              <a:t>in economic</a:t>
            </a:r>
            <a:r>
              <a:rPr sz="2500" spc="10" dirty="0">
                <a:latin typeface="Carlito"/>
                <a:cs typeface="Carlito"/>
              </a:rPr>
              <a:t> </a:t>
            </a:r>
            <a:r>
              <a:rPr sz="2500" spc="-5" dirty="0">
                <a:latin typeface="Carlito"/>
                <a:cs typeface="Carlito"/>
              </a:rPr>
              <a:t>investments,</a:t>
            </a:r>
            <a:endParaRPr sz="2500">
              <a:latin typeface="Carlito"/>
              <a:cs typeface="Carlito"/>
            </a:endParaRPr>
          </a:p>
          <a:p>
            <a:pPr marL="355600" marR="963294" indent="-342900">
              <a:lnSpc>
                <a:spcPts val="2770"/>
              </a:lnSpc>
              <a:spcBef>
                <a:spcPts val="425"/>
              </a:spcBef>
              <a:buFont typeface="Arial"/>
              <a:buChar char="•"/>
              <a:tabLst>
                <a:tab pos="354965" algn="l"/>
                <a:tab pos="355600" algn="l"/>
              </a:tabLst>
            </a:pPr>
            <a:r>
              <a:rPr sz="2500" spc="-5" dirty="0">
                <a:latin typeface="Carlito"/>
                <a:cs typeface="Carlito"/>
              </a:rPr>
              <a:t>Private sector working more efficiently under strict  supervision and</a:t>
            </a:r>
            <a:r>
              <a:rPr sz="2500" spc="5" dirty="0">
                <a:latin typeface="Carlito"/>
                <a:cs typeface="Carlito"/>
              </a:rPr>
              <a:t> </a:t>
            </a:r>
            <a:r>
              <a:rPr sz="2500" spc="-5" dirty="0">
                <a:latin typeface="Carlito"/>
                <a:cs typeface="Carlito"/>
              </a:rPr>
              <a:t>motivations</a:t>
            </a:r>
            <a:endParaRPr sz="2500">
              <a:latin typeface="Carlito"/>
              <a:cs typeface="Carlito"/>
            </a:endParaRPr>
          </a:p>
          <a:p>
            <a:pPr marL="355600" marR="282575" indent="-342900">
              <a:lnSpc>
                <a:spcPts val="2770"/>
              </a:lnSpc>
              <a:spcBef>
                <a:spcPts val="409"/>
              </a:spcBef>
              <a:buFont typeface="Arial"/>
              <a:buChar char="•"/>
              <a:tabLst>
                <a:tab pos="354965" algn="l"/>
                <a:tab pos="355600" algn="l"/>
              </a:tabLst>
            </a:pPr>
            <a:r>
              <a:rPr sz="2500" dirty="0">
                <a:latin typeface="Carlito"/>
                <a:cs typeface="Carlito"/>
              </a:rPr>
              <a:t>More </a:t>
            </a:r>
            <a:r>
              <a:rPr sz="2500" spc="-5" dirty="0">
                <a:latin typeface="Carlito"/>
                <a:cs typeface="Carlito"/>
              </a:rPr>
              <a:t>than 50 private engineering colleges affiliated to 7  universities - governmental and</a:t>
            </a:r>
            <a:r>
              <a:rPr sz="2500" spc="15" dirty="0">
                <a:latin typeface="Carlito"/>
                <a:cs typeface="Carlito"/>
              </a:rPr>
              <a:t> </a:t>
            </a:r>
            <a:r>
              <a:rPr sz="2500" spc="-5" dirty="0">
                <a:latin typeface="Carlito"/>
                <a:cs typeface="Carlito"/>
              </a:rPr>
              <a:t>nongovernmental.</a:t>
            </a:r>
            <a:endParaRPr sz="2500">
              <a:latin typeface="Carlito"/>
              <a:cs typeface="Carlito"/>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940" y="662076"/>
            <a:ext cx="8066405" cy="2587625"/>
          </a:xfrm>
          <a:prstGeom prst="rect">
            <a:avLst/>
          </a:prstGeom>
        </p:spPr>
        <p:txBody>
          <a:bodyPr vert="horz" wrap="square" lIns="0" tIns="36830" rIns="0" bIns="0" rtlCol="0">
            <a:spAutoFit/>
          </a:bodyPr>
          <a:lstStyle/>
          <a:p>
            <a:pPr marL="355600" indent="-342900">
              <a:lnSpc>
                <a:spcPct val="100000"/>
              </a:lnSpc>
              <a:spcBef>
                <a:spcPts val="290"/>
              </a:spcBef>
              <a:buFont typeface="Arial"/>
              <a:buChar char="•"/>
              <a:tabLst>
                <a:tab pos="354965" algn="l"/>
                <a:tab pos="355600" algn="l"/>
              </a:tabLst>
            </a:pPr>
            <a:r>
              <a:rPr sz="2500" spc="-5" dirty="0">
                <a:latin typeface="Carlito"/>
                <a:cs typeface="Carlito"/>
              </a:rPr>
              <a:t>Numerous consultancies, construction companies and</a:t>
            </a:r>
            <a:r>
              <a:rPr sz="2500" dirty="0">
                <a:latin typeface="Carlito"/>
                <a:cs typeface="Carlito"/>
              </a:rPr>
              <a:t> </a:t>
            </a:r>
            <a:r>
              <a:rPr sz="2500" spc="-5" dirty="0">
                <a:latin typeface="Carlito"/>
                <a:cs typeface="Carlito"/>
              </a:rPr>
              <a:t>firms</a:t>
            </a:r>
            <a:endParaRPr sz="2500">
              <a:latin typeface="Carlito"/>
              <a:cs typeface="Carlito"/>
            </a:endParaRPr>
          </a:p>
          <a:p>
            <a:pPr marL="355600" marR="318135" indent="-342900">
              <a:lnSpc>
                <a:spcPct val="92500"/>
              </a:lnSpc>
              <a:spcBef>
                <a:spcPts val="420"/>
              </a:spcBef>
              <a:buFont typeface="Arial"/>
              <a:buChar char="•"/>
              <a:tabLst>
                <a:tab pos="354965" algn="l"/>
                <a:tab pos="355600" algn="l"/>
              </a:tabLst>
            </a:pPr>
            <a:r>
              <a:rPr sz="2500" spc="-5" dirty="0">
                <a:latin typeface="Carlito"/>
                <a:cs typeface="Carlito"/>
              </a:rPr>
              <a:t>Many computer institutes, training institutes, e-business  organisations, hospitals, </a:t>
            </a:r>
            <a:r>
              <a:rPr sz="2500" dirty="0">
                <a:latin typeface="Carlito"/>
                <a:cs typeface="Carlito"/>
              </a:rPr>
              <a:t>research </a:t>
            </a:r>
            <a:r>
              <a:rPr sz="2500" spc="-5" dirty="0">
                <a:latin typeface="Carlito"/>
                <a:cs typeface="Carlito"/>
              </a:rPr>
              <a:t>centers </a:t>
            </a:r>
            <a:r>
              <a:rPr sz="2500" spc="-10" dirty="0">
                <a:latin typeface="Carlito"/>
                <a:cs typeface="Carlito"/>
              </a:rPr>
              <a:t>have </a:t>
            </a:r>
            <a:r>
              <a:rPr sz="2500" spc="-5" dirty="0">
                <a:latin typeface="Carlito"/>
                <a:cs typeface="Carlito"/>
              </a:rPr>
              <a:t>employed  engineers</a:t>
            </a:r>
            <a:endParaRPr sz="2500">
              <a:latin typeface="Carlito"/>
              <a:cs typeface="Carlito"/>
            </a:endParaRPr>
          </a:p>
          <a:p>
            <a:pPr marL="713740" marR="158115" indent="-518795">
              <a:lnSpc>
                <a:spcPct val="104700"/>
              </a:lnSpc>
              <a:spcBef>
                <a:spcPts val="200"/>
              </a:spcBef>
            </a:pPr>
            <a:r>
              <a:rPr sz="3200" spc="-5" dirty="0">
                <a:latin typeface="Carlito"/>
                <a:cs typeface="Carlito"/>
              </a:rPr>
              <a:t>Sample List of </a:t>
            </a:r>
            <a:r>
              <a:rPr sz="3200" dirty="0">
                <a:latin typeface="Carlito"/>
                <a:cs typeface="Carlito"/>
              </a:rPr>
              <a:t>Public </a:t>
            </a:r>
            <a:r>
              <a:rPr sz="3200" spc="-5" dirty="0">
                <a:latin typeface="Carlito"/>
                <a:cs typeface="Carlito"/>
              </a:rPr>
              <a:t>Organizations (ministries)  </a:t>
            </a:r>
            <a:r>
              <a:rPr sz="3200" dirty="0">
                <a:latin typeface="Carlito"/>
                <a:cs typeface="Carlito"/>
              </a:rPr>
              <a:t>where </a:t>
            </a:r>
            <a:r>
              <a:rPr sz="3200" spc="-5" dirty="0">
                <a:latin typeface="Carlito"/>
                <a:cs typeface="Carlito"/>
              </a:rPr>
              <a:t>engineers </a:t>
            </a:r>
            <a:r>
              <a:rPr sz="3200" dirty="0">
                <a:latin typeface="Carlito"/>
                <a:cs typeface="Carlito"/>
              </a:rPr>
              <a:t>are</a:t>
            </a:r>
            <a:r>
              <a:rPr sz="3200" spc="-20" dirty="0">
                <a:latin typeface="Carlito"/>
                <a:cs typeface="Carlito"/>
              </a:rPr>
              <a:t> </a:t>
            </a:r>
            <a:r>
              <a:rPr sz="3200" spc="-5" dirty="0">
                <a:latin typeface="Carlito"/>
                <a:cs typeface="Carlito"/>
              </a:rPr>
              <a:t>involved/employed</a:t>
            </a:r>
            <a:endParaRPr sz="3200">
              <a:latin typeface="Carlito"/>
              <a:cs typeface="Carlito"/>
            </a:endParaRPr>
          </a:p>
        </p:txBody>
      </p:sp>
      <p:sp>
        <p:nvSpPr>
          <p:cNvPr id="3" name="object 3"/>
          <p:cNvSpPr txBox="1"/>
          <p:nvPr/>
        </p:nvSpPr>
        <p:spPr>
          <a:xfrm>
            <a:off x="231140" y="3326663"/>
            <a:ext cx="3189605" cy="2574290"/>
          </a:xfrm>
          <a:prstGeom prst="rect">
            <a:avLst/>
          </a:prstGeom>
        </p:spPr>
        <p:txBody>
          <a:bodyPr vert="horz" wrap="square" lIns="0" tIns="43180" rIns="0" bIns="0" rtlCol="0">
            <a:spAutoFit/>
          </a:bodyPr>
          <a:lstStyle/>
          <a:p>
            <a:pPr marL="527685" indent="-515620">
              <a:lnSpc>
                <a:spcPct val="100000"/>
              </a:lnSpc>
              <a:spcBef>
                <a:spcPts val="340"/>
              </a:spcBef>
              <a:buAutoNum type="arabicPeriod"/>
              <a:tabLst>
                <a:tab pos="527685" algn="l"/>
                <a:tab pos="528320" algn="l"/>
              </a:tabLst>
            </a:pPr>
            <a:r>
              <a:rPr sz="2200" spc="-5" dirty="0">
                <a:latin typeface="Carlito"/>
                <a:cs typeface="Carlito"/>
              </a:rPr>
              <a:t>Finance</a:t>
            </a:r>
            <a:endParaRPr sz="2200">
              <a:latin typeface="Carlito"/>
              <a:cs typeface="Carlito"/>
            </a:endParaRPr>
          </a:p>
          <a:p>
            <a:pPr marL="527685" indent="-515620">
              <a:lnSpc>
                <a:spcPct val="100000"/>
              </a:lnSpc>
              <a:spcBef>
                <a:spcPts val="240"/>
              </a:spcBef>
              <a:buAutoNum type="arabicPeriod"/>
              <a:tabLst>
                <a:tab pos="527685" algn="l"/>
                <a:tab pos="528320" algn="l"/>
              </a:tabLst>
            </a:pPr>
            <a:r>
              <a:rPr sz="2200" spc="-5" dirty="0">
                <a:latin typeface="Carlito"/>
                <a:cs typeface="Carlito"/>
              </a:rPr>
              <a:t>Home</a:t>
            </a:r>
            <a:r>
              <a:rPr sz="2200" spc="-15" dirty="0">
                <a:latin typeface="Carlito"/>
                <a:cs typeface="Carlito"/>
              </a:rPr>
              <a:t> </a:t>
            </a:r>
            <a:r>
              <a:rPr sz="2200" spc="-5" dirty="0">
                <a:latin typeface="Carlito"/>
                <a:cs typeface="Carlito"/>
              </a:rPr>
              <a:t>Affairs</a:t>
            </a:r>
            <a:endParaRPr sz="2200">
              <a:latin typeface="Carlito"/>
              <a:cs typeface="Carlito"/>
            </a:endParaRPr>
          </a:p>
          <a:p>
            <a:pPr marL="527685" indent="-515620">
              <a:lnSpc>
                <a:spcPct val="100000"/>
              </a:lnSpc>
              <a:spcBef>
                <a:spcPts val="240"/>
              </a:spcBef>
              <a:buAutoNum type="arabicPeriod"/>
              <a:tabLst>
                <a:tab pos="527685" algn="l"/>
                <a:tab pos="528320" algn="l"/>
              </a:tabLst>
            </a:pPr>
            <a:r>
              <a:rPr sz="2200" spc="-5" dirty="0">
                <a:latin typeface="Carlito"/>
                <a:cs typeface="Carlito"/>
              </a:rPr>
              <a:t>Foreign</a:t>
            </a:r>
            <a:r>
              <a:rPr sz="2200" spc="-15" dirty="0">
                <a:latin typeface="Carlito"/>
                <a:cs typeface="Carlito"/>
              </a:rPr>
              <a:t> </a:t>
            </a:r>
            <a:r>
              <a:rPr sz="2200" dirty="0">
                <a:latin typeface="Carlito"/>
                <a:cs typeface="Carlito"/>
              </a:rPr>
              <a:t>Affairs</a:t>
            </a:r>
            <a:endParaRPr sz="2200">
              <a:latin typeface="Carlito"/>
              <a:cs typeface="Carlito"/>
            </a:endParaRPr>
          </a:p>
          <a:p>
            <a:pPr marL="527685" indent="-515620">
              <a:lnSpc>
                <a:spcPct val="100000"/>
              </a:lnSpc>
              <a:spcBef>
                <a:spcPts val="240"/>
              </a:spcBef>
              <a:buAutoNum type="arabicPeriod"/>
              <a:tabLst>
                <a:tab pos="527685" algn="l"/>
                <a:tab pos="528320" algn="l"/>
              </a:tabLst>
            </a:pPr>
            <a:r>
              <a:rPr sz="2200" spc="-10" dirty="0">
                <a:latin typeface="Carlito"/>
                <a:cs typeface="Carlito"/>
              </a:rPr>
              <a:t>General</a:t>
            </a:r>
            <a:r>
              <a:rPr sz="2200" spc="-40" dirty="0">
                <a:latin typeface="Carlito"/>
                <a:cs typeface="Carlito"/>
              </a:rPr>
              <a:t> </a:t>
            </a:r>
            <a:r>
              <a:rPr sz="2200" spc="-5" dirty="0">
                <a:latin typeface="Carlito"/>
                <a:cs typeface="Carlito"/>
              </a:rPr>
              <a:t>Administration</a:t>
            </a:r>
            <a:endParaRPr sz="2200">
              <a:latin typeface="Carlito"/>
              <a:cs typeface="Carlito"/>
            </a:endParaRPr>
          </a:p>
          <a:p>
            <a:pPr marL="527685" indent="-515620">
              <a:lnSpc>
                <a:spcPct val="100000"/>
              </a:lnSpc>
              <a:spcBef>
                <a:spcPts val="240"/>
              </a:spcBef>
              <a:buAutoNum type="arabicPeriod"/>
              <a:tabLst>
                <a:tab pos="527685" algn="l"/>
                <a:tab pos="528320" algn="l"/>
              </a:tabLst>
            </a:pPr>
            <a:r>
              <a:rPr sz="2200" spc="-10" dirty="0">
                <a:latin typeface="Carlito"/>
                <a:cs typeface="Carlito"/>
              </a:rPr>
              <a:t>Law </a:t>
            </a:r>
            <a:r>
              <a:rPr sz="2200" spc="-5" dirty="0">
                <a:latin typeface="Carlito"/>
                <a:cs typeface="Carlito"/>
              </a:rPr>
              <a:t>and Justice</a:t>
            </a:r>
            <a:endParaRPr sz="2200">
              <a:latin typeface="Carlito"/>
              <a:cs typeface="Carlito"/>
            </a:endParaRPr>
          </a:p>
          <a:p>
            <a:pPr marL="527685" marR="137160" indent="-515620">
              <a:lnSpc>
                <a:spcPct val="105400"/>
              </a:lnSpc>
              <a:spcBef>
                <a:spcPts val="100"/>
              </a:spcBef>
              <a:buAutoNum type="arabicPeriod"/>
              <a:tabLst>
                <a:tab pos="527685" algn="l"/>
                <a:tab pos="528320" algn="l"/>
              </a:tabLst>
            </a:pPr>
            <a:r>
              <a:rPr sz="2200" spc="-5" dirty="0">
                <a:latin typeface="Carlito"/>
                <a:cs typeface="Carlito"/>
              </a:rPr>
              <a:t>Land-reform and </a:t>
            </a:r>
            <a:r>
              <a:rPr sz="2200" spc="-10" dirty="0">
                <a:latin typeface="Carlito"/>
                <a:cs typeface="Carlito"/>
              </a:rPr>
              <a:t>Land  </a:t>
            </a:r>
            <a:r>
              <a:rPr sz="2200" spc="-5" dirty="0">
                <a:latin typeface="Carlito"/>
                <a:cs typeface="Carlito"/>
              </a:rPr>
              <a:t>Management</a:t>
            </a:r>
            <a:endParaRPr sz="2200">
              <a:latin typeface="Carlito"/>
              <a:cs typeface="Carlito"/>
            </a:endParaRPr>
          </a:p>
        </p:txBody>
      </p:sp>
      <p:sp>
        <p:nvSpPr>
          <p:cNvPr id="4" name="object 4"/>
          <p:cNvSpPr txBox="1"/>
          <p:nvPr/>
        </p:nvSpPr>
        <p:spPr>
          <a:xfrm>
            <a:off x="4843653" y="3338855"/>
            <a:ext cx="3740785" cy="1464310"/>
          </a:xfrm>
          <a:prstGeom prst="rect">
            <a:avLst/>
          </a:prstGeom>
        </p:spPr>
        <p:txBody>
          <a:bodyPr vert="horz" wrap="square" lIns="0" tIns="12700" rIns="0" bIns="0" rtlCol="0">
            <a:spAutoFit/>
          </a:bodyPr>
          <a:lstStyle/>
          <a:p>
            <a:pPr marL="527685" marR="5080" indent="-515620">
              <a:lnSpc>
                <a:spcPct val="105500"/>
              </a:lnSpc>
              <a:spcBef>
                <a:spcPts val="100"/>
              </a:spcBef>
              <a:buAutoNum type="arabicPeriod" startAt="7"/>
              <a:tabLst>
                <a:tab pos="527685" algn="l"/>
                <a:tab pos="528320" algn="l"/>
              </a:tabLst>
            </a:pPr>
            <a:r>
              <a:rPr sz="2200" spc="-5" dirty="0">
                <a:latin typeface="Carlito"/>
                <a:cs typeface="Carlito"/>
              </a:rPr>
              <a:t>Women, Children and Social  Welfare</a:t>
            </a:r>
            <a:endParaRPr sz="2200">
              <a:latin typeface="Carlito"/>
              <a:cs typeface="Carlito"/>
            </a:endParaRPr>
          </a:p>
          <a:p>
            <a:pPr marL="527685" indent="-515620">
              <a:lnSpc>
                <a:spcPct val="100000"/>
              </a:lnSpc>
              <a:spcBef>
                <a:spcPts val="240"/>
              </a:spcBef>
              <a:buAutoNum type="arabicPeriod" startAt="7"/>
              <a:tabLst>
                <a:tab pos="527685" algn="l"/>
                <a:tab pos="528320" algn="l"/>
              </a:tabLst>
            </a:pPr>
            <a:r>
              <a:rPr sz="2200" spc="-10" dirty="0">
                <a:latin typeface="Carlito"/>
                <a:cs typeface="Carlito"/>
              </a:rPr>
              <a:t>Education </a:t>
            </a:r>
            <a:r>
              <a:rPr sz="2200" dirty="0">
                <a:latin typeface="Carlito"/>
                <a:cs typeface="Carlito"/>
              </a:rPr>
              <a:t>and</a:t>
            </a:r>
            <a:r>
              <a:rPr sz="2200" spc="-5" dirty="0">
                <a:latin typeface="Carlito"/>
                <a:cs typeface="Carlito"/>
              </a:rPr>
              <a:t> </a:t>
            </a:r>
            <a:r>
              <a:rPr sz="2200" spc="-10" dirty="0">
                <a:latin typeface="Carlito"/>
                <a:cs typeface="Carlito"/>
              </a:rPr>
              <a:t>Sports</a:t>
            </a:r>
            <a:endParaRPr sz="2200">
              <a:latin typeface="Carlito"/>
              <a:cs typeface="Carlito"/>
            </a:endParaRPr>
          </a:p>
          <a:p>
            <a:pPr marL="527685" indent="-515620">
              <a:lnSpc>
                <a:spcPct val="100000"/>
              </a:lnSpc>
              <a:spcBef>
                <a:spcPts val="240"/>
              </a:spcBef>
              <a:buAutoNum type="arabicPeriod" startAt="7"/>
              <a:tabLst>
                <a:tab pos="527685" algn="l"/>
                <a:tab pos="528320" algn="l"/>
              </a:tabLst>
            </a:pPr>
            <a:r>
              <a:rPr sz="2200" spc="-10" dirty="0">
                <a:latin typeface="Carlito"/>
                <a:cs typeface="Carlito"/>
              </a:rPr>
              <a:t>Defence</a:t>
            </a:r>
            <a:endParaRPr sz="2200">
              <a:latin typeface="Carlito"/>
              <a:cs typeface="Carlito"/>
            </a:endParaRPr>
          </a:p>
        </p:txBody>
      </p:sp>
      <p:sp>
        <p:nvSpPr>
          <p:cNvPr id="5" name="object 5"/>
          <p:cNvSpPr txBox="1"/>
          <p:nvPr/>
        </p:nvSpPr>
        <p:spPr>
          <a:xfrm>
            <a:off x="4843653" y="4777892"/>
            <a:ext cx="3794125" cy="1122680"/>
          </a:xfrm>
          <a:prstGeom prst="rect">
            <a:avLst/>
          </a:prstGeom>
        </p:spPr>
        <p:txBody>
          <a:bodyPr vert="horz" wrap="square" lIns="0" tIns="43180" rIns="0" bIns="0" rtlCol="0">
            <a:spAutoFit/>
          </a:bodyPr>
          <a:lstStyle/>
          <a:p>
            <a:pPr marL="527685" indent="-515620">
              <a:lnSpc>
                <a:spcPct val="100000"/>
              </a:lnSpc>
              <a:spcBef>
                <a:spcPts val="340"/>
              </a:spcBef>
              <a:buAutoNum type="arabicPeriod" startAt="10"/>
              <a:tabLst>
                <a:tab pos="527685" algn="l"/>
                <a:tab pos="528320" algn="l"/>
              </a:tabLst>
            </a:pPr>
            <a:r>
              <a:rPr sz="2200" spc="-10" dirty="0">
                <a:latin typeface="Carlito"/>
                <a:cs typeface="Carlito"/>
              </a:rPr>
              <a:t>Health</a:t>
            </a:r>
            <a:endParaRPr sz="2200">
              <a:latin typeface="Carlito"/>
              <a:cs typeface="Carlito"/>
            </a:endParaRPr>
          </a:p>
          <a:p>
            <a:pPr marL="527685" indent="-515620">
              <a:lnSpc>
                <a:spcPct val="100000"/>
              </a:lnSpc>
              <a:spcBef>
                <a:spcPts val="240"/>
              </a:spcBef>
              <a:buAutoNum type="arabicPeriod" startAt="10"/>
              <a:tabLst>
                <a:tab pos="527685" algn="l"/>
                <a:tab pos="528320" algn="l"/>
              </a:tabLst>
            </a:pPr>
            <a:r>
              <a:rPr sz="2200" spc="-5" dirty="0">
                <a:latin typeface="Carlito"/>
                <a:cs typeface="Carlito"/>
              </a:rPr>
              <a:t>Labor and Transport</a:t>
            </a:r>
            <a:endParaRPr sz="2200">
              <a:latin typeface="Carlito"/>
              <a:cs typeface="Carlito"/>
            </a:endParaRPr>
          </a:p>
          <a:p>
            <a:pPr marL="12700">
              <a:lnSpc>
                <a:spcPct val="100000"/>
              </a:lnSpc>
              <a:spcBef>
                <a:spcPts val="240"/>
              </a:spcBef>
              <a:tabLst>
                <a:tab pos="527685" algn="l"/>
              </a:tabLst>
            </a:pPr>
            <a:r>
              <a:rPr sz="2200" spc="-5" dirty="0">
                <a:latin typeface="Carlito"/>
                <a:cs typeface="Carlito"/>
              </a:rPr>
              <a:t>14.	Population and</a:t>
            </a:r>
            <a:r>
              <a:rPr sz="2200" spc="-65" dirty="0">
                <a:latin typeface="Carlito"/>
                <a:cs typeface="Carlito"/>
              </a:rPr>
              <a:t> </a:t>
            </a:r>
            <a:r>
              <a:rPr sz="2200" spc="-5" dirty="0">
                <a:latin typeface="Carlito"/>
                <a:cs typeface="Carlito"/>
              </a:rPr>
              <a:t>Environment</a:t>
            </a:r>
            <a:endParaRPr sz="2200">
              <a:latin typeface="Carlito"/>
              <a:cs typeface="Carli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2663" y="712978"/>
            <a:ext cx="8638540" cy="452120"/>
          </a:xfrm>
          <a:prstGeom prst="rect">
            <a:avLst/>
          </a:prstGeom>
        </p:spPr>
        <p:txBody>
          <a:bodyPr vert="horz" wrap="square" lIns="0" tIns="12065" rIns="0" bIns="0" rtlCol="0">
            <a:spAutoFit/>
          </a:bodyPr>
          <a:lstStyle/>
          <a:p>
            <a:pPr marL="12700">
              <a:lnSpc>
                <a:spcPct val="100000"/>
              </a:lnSpc>
              <a:spcBef>
                <a:spcPts val="95"/>
              </a:spcBef>
              <a:tabLst>
                <a:tab pos="928369" algn="l"/>
              </a:tabLst>
            </a:pPr>
            <a:r>
              <a:rPr sz="2800" b="1" spc="-5" dirty="0">
                <a:latin typeface="Carlito"/>
                <a:cs typeface="Carlito"/>
              </a:rPr>
              <a:t>1.2	</a:t>
            </a:r>
            <a:r>
              <a:rPr sz="2800" b="1" spc="-10" dirty="0">
                <a:latin typeface="Carlito"/>
                <a:cs typeface="Carlito"/>
              </a:rPr>
              <a:t>Cultural, </a:t>
            </a:r>
            <a:r>
              <a:rPr sz="2800" b="1" spc="-5" dirty="0">
                <a:latin typeface="Carlito"/>
                <a:cs typeface="Carlito"/>
              </a:rPr>
              <a:t>Political, Societal motivations &amp;</a:t>
            </a:r>
            <a:r>
              <a:rPr sz="2800" b="1" spc="95" dirty="0">
                <a:latin typeface="Carlito"/>
                <a:cs typeface="Carlito"/>
              </a:rPr>
              <a:t> </a:t>
            </a:r>
            <a:r>
              <a:rPr sz="2800" b="1" spc="-5" dirty="0">
                <a:latin typeface="Carlito"/>
                <a:cs typeface="Carlito"/>
              </a:rPr>
              <a:t>limitations</a:t>
            </a:r>
            <a:endParaRPr sz="2800">
              <a:latin typeface="Carlito"/>
              <a:cs typeface="Carlito"/>
            </a:endParaRPr>
          </a:p>
        </p:txBody>
      </p:sp>
      <p:sp>
        <p:nvSpPr>
          <p:cNvPr id="3" name="object 3"/>
          <p:cNvSpPr txBox="1"/>
          <p:nvPr/>
        </p:nvSpPr>
        <p:spPr>
          <a:xfrm>
            <a:off x="383540" y="1275334"/>
            <a:ext cx="8397875" cy="4256405"/>
          </a:xfrm>
          <a:prstGeom prst="rect">
            <a:avLst/>
          </a:prstGeom>
        </p:spPr>
        <p:txBody>
          <a:bodyPr vert="horz" wrap="square" lIns="0" tIns="10160" rIns="0" bIns="0" rtlCol="0">
            <a:spAutoFit/>
          </a:bodyPr>
          <a:lstStyle/>
          <a:p>
            <a:pPr marL="355600" marR="351790" indent="-342900">
              <a:lnSpc>
                <a:spcPts val="3020"/>
              </a:lnSpc>
              <a:spcBef>
                <a:spcPts val="80"/>
              </a:spcBef>
              <a:buFont typeface="Arial"/>
              <a:buChar char="•"/>
              <a:tabLst>
                <a:tab pos="354965" algn="l"/>
                <a:tab pos="355600" algn="l"/>
              </a:tabLst>
            </a:pPr>
            <a:r>
              <a:rPr sz="2400" spc="-5" dirty="0">
                <a:latin typeface="Carlito"/>
                <a:cs typeface="Carlito"/>
              </a:rPr>
              <a:t>Cultural practices, customs, </a:t>
            </a:r>
            <a:r>
              <a:rPr sz="2400" dirty="0">
                <a:latin typeface="Carlito"/>
                <a:cs typeface="Carlito"/>
              </a:rPr>
              <a:t>rituals, and </a:t>
            </a:r>
            <a:r>
              <a:rPr sz="2400" spc="-5" dirty="0">
                <a:latin typeface="Carlito"/>
                <a:cs typeface="Carlito"/>
              </a:rPr>
              <a:t>belief </a:t>
            </a:r>
            <a:r>
              <a:rPr sz="2400" spc="-10" dirty="0">
                <a:latin typeface="Carlito"/>
                <a:cs typeface="Carlito"/>
              </a:rPr>
              <a:t>systems </a:t>
            </a:r>
            <a:r>
              <a:rPr sz="2400" dirty="0">
                <a:latin typeface="Carlito"/>
                <a:cs typeface="Carlito"/>
              </a:rPr>
              <a:t>can  motivate </a:t>
            </a:r>
            <a:r>
              <a:rPr sz="2400" spc="-5" dirty="0">
                <a:latin typeface="Carlito"/>
                <a:cs typeface="Carlito"/>
              </a:rPr>
              <a:t>or demotivate development </a:t>
            </a:r>
            <a:r>
              <a:rPr sz="2400" dirty="0">
                <a:latin typeface="Carlito"/>
                <a:cs typeface="Carlito"/>
              </a:rPr>
              <a:t>and adoption </a:t>
            </a:r>
            <a:r>
              <a:rPr sz="2400" spc="-5" dirty="0">
                <a:latin typeface="Carlito"/>
                <a:cs typeface="Carlito"/>
              </a:rPr>
              <a:t>of</a:t>
            </a:r>
            <a:r>
              <a:rPr sz="2400" spc="-95" dirty="0">
                <a:latin typeface="Carlito"/>
                <a:cs typeface="Carlito"/>
              </a:rPr>
              <a:t> </a:t>
            </a:r>
            <a:r>
              <a:rPr sz="2400" spc="-5" dirty="0">
                <a:latin typeface="Carlito"/>
                <a:cs typeface="Carlito"/>
              </a:rPr>
              <a:t>science</a:t>
            </a:r>
            <a:endParaRPr sz="2400" dirty="0">
              <a:latin typeface="Carlito"/>
              <a:cs typeface="Carlito"/>
            </a:endParaRPr>
          </a:p>
          <a:p>
            <a:pPr marL="355600">
              <a:lnSpc>
                <a:spcPct val="100000"/>
              </a:lnSpc>
              <a:spcBef>
                <a:spcPts val="40"/>
              </a:spcBef>
            </a:pPr>
            <a:r>
              <a:rPr sz="2400" dirty="0">
                <a:latin typeface="Carlito"/>
                <a:cs typeface="Carlito"/>
              </a:rPr>
              <a:t>and</a:t>
            </a:r>
            <a:r>
              <a:rPr sz="2400" spc="-10" dirty="0">
                <a:latin typeface="Carlito"/>
                <a:cs typeface="Carlito"/>
              </a:rPr>
              <a:t> </a:t>
            </a:r>
            <a:r>
              <a:rPr sz="2400" spc="-5" dirty="0">
                <a:latin typeface="Carlito"/>
                <a:cs typeface="Carlito"/>
              </a:rPr>
              <a:t>technology.</a:t>
            </a:r>
            <a:endParaRPr sz="2400" dirty="0">
              <a:latin typeface="Carlito"/>
              <a:cs typeface="Carlito"/>
            </a:endParaRPr>
          </a:p>
          <a:p>
            <a:pPr marL="355600" marR="396240" indent="-342900">
              <a:lnSpc>
                <a:spcPct val="105000"/>
              </a:lnSpc>
              <a:spcBef>
                <a:spcPts val="640"/>
              </a:spcBef>
              <a:buSzPct val="120000"/>
              <a:buFont typeface="Arial"/>
              <a:buChar char="•"/>
              <a:tabLst>
                <a:tab pos="354965" algn="l"/>
                <a:tab pos="355600" algn="l"/>
              </a:tabLst>
            </a:pPr>
            <a:r>
              <a:rPr sz="2000" dirty="0">
                <a:latin typeface="Carlito"/>
                <a:cs typeface="Carlito"/>
              </a:rPr>
              <a:t>low </a:t>
            </a:r>
            <a:r>
              <a:rPr sz="2000" spc="-5" dirty="0">
                <a:latin typeface="Carlito"/>
                <a:cs typeface="Carlito"/>
              </a:rPr>
              <a:t>value of time </a:t>
            </a:r>
            <a:r>
              <a:rPr sz="2000" dirty="0">
                <a:latin typeface="Carlito"/>
                <a:cs typeface="Carlito"/>
              </a:rPr>
              <a:t>and </a:t>
            </a:r>
            <a:r>
              <a:rPr sz="2000" spc="-5" dirty="0">
                <a:latin typeface="Carlito"/>
                <a:cs typeface="Carlito"/>
              </a:rPr>
              <a:t>punctuality, </a:t>
            </a:r>
            <a:r>
              <a:rPr sz="2000" dirty="0">
                <a:latin typeface="Carlito"/>
                <a:cs typeface="Carlito"/>
              </a:rPr>
              <a:t>low </a:t>
            </a:r>
            <a:r>
              <a:rPr sz="2000" spc="-5" dirty="0">
                <a:latin typeface="Carlito"/>
                <a:cs typeface="Carlito"/>
              </a:rPr>
              <a:t>value of work, intellectual property  </a:t>
            </a:r>
            <a:r>
              <a:rPr sz="2000" dirty="0">
                <a:latin typeface="Carlito"/>
                <a:cs typeface="Carlito"/>
              </a:rPr>
              <a:t>right </a:t>
            </a:r>
            <a:r>
              <a:rPr sz="2000" spc="-5" dirty="0">
                <a:latin typeface="Carlito"/>
                <a:cs typeface="Carlito"/>
              </a:rPr>
              <a:t>and </a:t>
            </a:r>
            <a:r>
              <a:rPr sz="2000" dirty="0">
                <a:latin typeface="Carlito"/>
                <a:cs typeface="Carlito"/>
              </a:rPr>
              <a:t>copy right,</a:t>
            </a:r>
            <a:r>
              <a:rPr sz="2000" spc="-25" dirty="0">
                <a:latin typeface="Carlito"/>
                <a:cs typeface="Carlito"/>
              </a:rPr>
              <a:t> </a:t>
            </a:r>
            <a:r>
              <a:rPr sz="2000" dirty="0">
                <a:latin typeface="Carlito"/>
                <a:cs typeface="Carlito"/>
              </a:rPr>
              <a:t>research</a:t>
            </a:r>
          </a:p>
          <a:p>
            <a:pPr marL="355600" indent="-342900">
              <a:lnSpc>
                <a:spcPct val="100000"/>
              </a:lnSpc>
              <a:spcBef>
                <a:spcPts val="1095"/>
              </a:spcBef>
              <a:buSzPct val="120000"/>
              <a:buFont typeface="Arial"/>
              <a:buChar char="•"/>
              <a:tabLst>
                <a:tab pos="354965" algn="l"/>
                <a:tab pos="355600" algn="l"/>
              </a:tabLst>
            </a:pPr>
            <a:r>
              <a:rPr sz="2000" spc="-5" dirty="0">
                <a:latin typeface="Carlito"/>
                <a:cs typeface="Carlito"/>
              </a:rPr>
              <a:t>more value </a:t>
            </a:r>
            <a:r>
              <a:rPr sz="2000" dirty="0">
                <a:latin typeface="Carlito"/>
                <a:cs typeface="Carlito"/>
              </a:rPr>
              <a:t>to </a:t>
            </a:r>
            <a:r>
              <a:rPr sz="2000" spc="-5" dirty="0">
                <a:latin typeface="Carlito"/>
                <a:cs typeface="Carlito"/>
              </a:rPr>
              <a:t>ritual, predestination, formality, religion, tradition,</a:t>
            </a:r>
            <a:r>
              <a:rPr sz="2000" spc="35" dirty="0">
                <a:latin typeface="Carlito"/>
                <a:cs typeface="Carlito"/>
              </a:rPr>
              <a:t> </a:t>
            </a:r>
            <a:r>
              <a:rPr sz="2000" dirty="0">
                <a:latin typeface="Carlito"/>
                <a:cs typeface="Carlito"/>
              </a:rPr>
              <a:t>caste</a:t>
            </a:r>
          </a:p>
          <a:p>
            <a:pPr marL="355600" marR="5080" indent="-342900">
              <a:lnSpc>
                <a:spcPct val="105000"/>
              </a:lnSpc>
              <a:spcBef>
                <a:spcPts val="955"/>
              </a:spcBef>
              <a:buFont typeface="Arial"/>
              <a:buChar char="•"/>
              <a:tabLst>
                <a:tab pos="354965" algn="l"/>
                <a:tab pos="355600" algn="l"/>
              </a:tabLst>
            </a:pPr>
            <a:r>
              <a:rPr sz="2400" spc="-5" dirty="0">
                <a:latin typeface="Carlito"/>
                <a:cs typeface="Carlito"/>
              </a:rPr>
              <a:t>Political systems </a:t>
            </a:r>
            <a:r>
              <a:rPr sz="2400" dirty="0">
                <a:latin typeface="Carlito"/>
                <a:cs typeface="Carlito"/>
              </a:rPr>
              <a:t>can </a:t>
            </a:r>
            <a:r>
              <a:rPr sz="2400" spc="-5" dirty="0">
                <a:latin typeface="Carlito"/>
                <a:cs typeface="Carlito"/>
              </a:rPr>
              <a:t>create conducive </a:t>
            </a:r>
            <a:r>
              <a:rPr sz="2400" dirty="0">
                <a:latin typeface="Carlito"/>
                <a:cs typeface="Carlito"/>
              </a:rPr>
              <a:t>environment </a:t>
            </a:r>
            <a:r>
              <a:rPr sz="2400" spc="-5" dirty="0">
                <a:latin typeface="Carlito"/>
                <a:cs typeface="Carlito"/>
              </a:rPr>
              <a:t>or hurdles </a:t>
            </a:r>
            <a:r>
              <a:rPr sz="2400" dirty="0">
                <a:latin typeface="Carlito"/>
                <a:cs typeface="Carlito"/>
              </a:rPr>
              <a:t>in  </a:t>
            </a:r>
            <a:r>
              <a:rPr sz="2400" spc="-5" dirty="0">
                <a:latin typeface="Carlito"/>
                <a:cs typeface="Carlito"/>
              </a:rPr>
              <a:t>development </a:t>
            </a:r>
            <a:r>
              <a:rPr sz="2400" dirty="0">
                <a:latin typeface="Carlito"/>
                <a:cs typeface="Carlito"/>
              </a:rPr>
              <a:t>and </a:t>
            </a:r>
            <a:r>
              <a:rPr sz="2400" spc="-5" dirty="0">
                <a:latin typeface="Carlito"/>
                <a:cs typeface="Carlito"/>
              </a:rPr>
              <a:t>use of science </a:t>
            </a:r>
            <a:r>
              <a:rPr sz="2400" dirty="0">
                <a:latin typeface="Carlito"/>
                <a:cs typeface="Carlito"/>
              </a:rPr>
              <a:t>and </a:t>
            </a:r>
            <a:r>
              <a:rPr sz="2400" spc="-5" dirty="0">
                <a:latin typeface="Carlito"/>
                <a:cs typeface="Carlito"/>
              </a:rPr>
              <a:t>technology.</a:t>
            </a:r>
            <a:endParaRPr sz="2400" dirty="0">
              <a:latin typeface="Carlito"/>
              <a:cs typeface="Carlito"/>
            </a:endParaRPr>
          </a:p>
          <a:p>
            <a:pPr marL="355600" marR="26034" indent="-342900">
              <a:lnSpc>
                <a:spcPct val="104600"/>
              </a:lnSpc>
              <a:spcBef>
                <a:spcPts val="665"/>
              </a:spcBef>
              <a:buSzPct val="120000"/>
              <a:buFont typeface="Arial"/>
              <a:buChar char="•"/>
              <a:tabLst>
                <a:tab pos="354965" algn="l"/>
                <a:tab pos="355600" algn="l"/>
              </a:tabLst>
            </a:pPr>
            <a:r>
              <a:rPr sz="2000" spc="-5" dirty="0">
                <a:latin typeface="Carlito"/>
                <a:cs typeface="Carlito"/>
              </a:rPr>
              <a:t>Authoritarian, despotic, repressive, </a:t>
            </a:r>
            <a:r>
              <a:rPr sz="2000" dirty="0">
                <a:latin typeface="Carlito"/>
                <a:cs typeface="Carlito"/>
              </a:rPr>
              <a:t>lack </a:t>
            </a:r>
            <a:r>
              <a:rPr sz="2000" spc="-5" dirty="0">
                <a:latin typeface="Carlito"/>
                <a:cs typeface="Carlito"/>
              </a:rPr>
              <a:t>of </a:t>
            </a:r>
            <a:r>
              <a:rPr sz="2000" dirty="0">
                <a:latin typeface="Carlito"/>
                <a:cs typeface="Carlito"/>
              </a:rPr>
              <a:t>rule </a:t>
            </a:r>
            <a:r>
              <a:rPr sz="2000" spc="-5" dirty="0">
                <a:latin typeface="Carlito"/>
                <a:cs typeface="Carlito"/>
              </a:rPr>
              <a:t>of law, impunity, irregular </a:t>
            </a:r>
            <a:r>
              <a:rPr sz="2000" dirty="0">
                <a:latin typeface="Carlito"/>
                <a:cs typeface="Carlito"/>
              </a:rPr>
              <a:t>and  </a:t>
            </a:r>
            <a:r>
              <a:rPr sz="2000" spc="-5" dirty="0">
                <a:latin typeface="Carlito"/>
                <a:cs typeface="Carlito"/>
              </a:rPr>
              <a:t>selective application of </a:t>
            </a:r>
            <a:r>
              <a:rPr sz="2000" dirty="0">
                <a:latin typeface="Carlito"/>
                <a:cs typeface="Carlito"/>
              </a:rPr>
              <a:t>law, </a:t>
            </a:r>
            <a:r>
              <a:rPr sz="2000" spc="-5" dirty="0">
                <a:latin typeface="Carlito"/>
                <a:cs typeface="Carlito"/>
              </a:rPr>
              <a:t>lack of freedom of expression and </a:t>
            </a:r>
            <a:r>
              <a:rPr sz="2000" dirty="0">
                <a:latin typeface="Carlito"/>
                <a:cs typeface="Carlito"/>
              </a:rPr>
              <a:t>choice  </a:t>
            </a:r>
            <a:r>
              <a:rPr sz="2000" spc="-5" dirty="0">
                <a:latin typeface="Carlito"/>
                <a:cs typeface="Carlito"/>
              </a:rPr>
              <a:t>frequently changing policies </a:t>
            </a:r>
            <a:r>
              <a:rPr sz="2000" dirty="0">
                <a:latin typeface="Carlito"/>
                <a:cs typeface="Carlito"/>
              </a:rPr>
              <a:t>and </a:t>
            </a:r>
            <a:r>
              <a:rPr sz="2000" spc="-10" dirty="0">
                <a:latin typeface="Carlito"/>
                <a:cs typeface="Carlito"/>
              </a:rPr>
              <a:t>rules, </a:t>
            </a:r>
            <a:r>
              <a:rPr sz="2000" spc="-5" dirty="0">
                <a:latin typeface="Carlito"/>
                <a:cs typeface="Carlito"/>
              </a:rPr>
              <a:t>vague</a:t>
            </a:r>
            <a:r>
              <a:rPr sz="2000" spc="20" dirty="0">
                <a:latin typeface="Carlito"/>
                <a:cs typeface="Carlito"/>
              </a:rPr>
              <a:t> </a:t>
            </a:r>
            <a:r>
              <a:rPr sz="2000" spc="-5" dirty="0">
                <a:latin typeface="Carlito"/>
                <a:cs typeface="Carlito"/>
              </a:rPr>
              <a:t>regulations</a:t>
            </a:r>
            <a:endParaRPr sz="2000" dirty="0">
              <a:latin typeface="Carlito"/>
              <a:cs typeface="Carlito"/>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1140" y="872388"/>
            <a:ext cx="3453765" cy="729615"/>
          </a:xfrm>
          <a:prstGeom prst="rect">
            <a:avLst/>
          </a:prstGeom>
        </p:spPr>
        <p:txBody>
          <a:bodyPr vert="horz" wrap="square" lIns="0" tIns="12700" rIns="0" bIns="0" rtlCol="0">
            <a:spAutoFit/>
          </a:bodyPr>
          <a:lstStyle/>
          <a:p>
            <a:pPr marL="527685" marR="5080" indent="-515620">
              <a:lnSpc>
                <a:spcPct val="105000"/>
              </a:lnSpc>
              <a:spcBef>
                <a:spcPts val="100"/>
              </a:spcBef>
              <a:tabLst>
                <a:tab pos="527685" algn="l"/>
              </a:tabLst>
            </a:pPr>
            <a:r>
              <a:rPr sz="2200" spc="-5" dirty="0"/>
              <a:t>15.	</a:t>
            </a:r>
            <a:r>
              <a:rPr sz="2200" spc="-10" dirty="0"/>
              <a:t>Culture, </a:t>
            </a:r>
            <a:r>
              <a:rPr sz="2200" spc="-5" dirty="0"/>
              <a:t>Tourism and </a:t>
            </a:r>
            <a:r>
              <a:rPr sz="2200" spc="-10" dirty="0"/>
              <a:t>Civil  </a:t>
            </a:r>
            <a:r>
              <a:rPr sz="2200" spc="-5" dirty="0"/>
              <a:t>Aviation</a:t>
            </a:r>
            <a:endParaRPr sz="2200"/>
          </a:p>
        </p:txBody>
      </p:sp>
      <p:sp>
        <p:nvSpPr>
          <p:cNvPr id="3" name="object 3"/>
          <p:cNvSpPr txBox="1"/>
          <p:nvPr/>
        </p:nvSpPr>
        <p:spPr>
          <a:xfrm>
            <a:off x="231140" y="1576095"/>
            <a:ext cx="4157979" cy="3140075"/>
          </a:xfrm>
          <a:prstGeom prst="rect">
            <a:avLst/>
          </a:prstGeom>
        </p:spPr>
        <p:txBody>
          <a:bodyPr vert="horz" wrap="square" lIns="0" tIns="43180" rIns="0" bIns="0" rtlCol="0">
            <a:spAutoFit/>
          </a:bodyPr>
          <a:lstStyle/>
          <a:p>
            <a:pPr marL="527685" indent="-515620">
              <a:lnSpc>
                <a:spcPct val="100000"/>
              </a:lnSpc>
              <a:spcBef>
                <a:spcPts val="340"/>
              </a:spcBef>
              <a:buAutoNum type="arabicPeriod" startAt="16"/>
              <a:tabLst>
                <a:tab pos="527685" algn="l"/>
                <a:tab pos="528320" algn="l"/>
              </a:tabLst>
            </a:pPr>
            <a:r>
              <a:rPr sz="2200" spc="-5" dirty="0">
                <a:latin typeface="Carlito"/>
                <a:cs typeface="Carlito"/>
              </a:rPr>
              <a:t>Irrigation</a:t>
            </a:r>
            <a:endParaRPr sz="2200">
              <a:latin typeface="Carlito"/>
              <a:cs typeface="Carlito"/>
            </a:endParaRPr>
          </a:p>
          <a:p>
            <a:pPr marL="527685" indent="-515620">
              <a:lnSpc>
                <a:spcPct val="100000"/>
              </a:lnSpc>
              <a:spcBef>
                <a:spcPts val="245"/>
              </a:spcBef>
              <a:buAutoNum type="arabicPeriod" startAt="16"/>
              <a:tabLst>
                <a:tab pos="527685" algn="l"/>
                <a:tab pos="528320" algn="l"/>
              </a:tabLst>
            </a:pPr>
            <a:r>
              <a:rPr sz="2200" spc="-10" dirty="0">
                <a:latin typeface="Carlito"/>
                <a:cs typeface="Carlito"/>
              </a:rPr>
              <a:t>Energy</a:t>
            </a:r>
            <a:endParaRPr sz="2200">
              <a:latin typeface="Carlito"/>
              <a:cs typeface="Carlito"/>
            </a:endParaRPr>
          </a:p>
          <a:p>
            <a:pPr marL="527685" marR="585470" indent="-515620">
              <a:lnSpc>
                <a:spcPct val="105500"/>
              </a:lnSpc>
              <a:spcBef>
                <a:spcPts val="95"/>
              </a:spcBef>
              <a:buAutoNum type="arabicPeriod" startAt="16"/>
              <a:tabLst>
                <a:tab pos="527685" algn="l"/>
                <a:tab pos="528320" algn="l"/>
              </a:tabLst>
            </a:pPr>
            <a:r>
              <a:rPr sz="2200" spc="-5" dirty="0">
                <a:latin typeface="Carlito"/>
                <a:cs typeface="Carlito"/>
              </a:rPr>
              <a:t>Physical Infrastructure </a:t>
            </a:r>
            <a:r>
              <a:rPr sz="2200" dirty="0">
                <a:latin typeface="Carlito"/>
                <a:cs typeface="Carlito"/>
              </a:rPr>
              <a:t>and  </a:t>
            </a:r>
            <a:r>
              <a:rPr sz="2200" spc="-5" dirty="0">
                <a:latin typeface="Carlito"/>
                <a:cs typeface="Carlito"/>
              </a:rPr>
              <a:t>Transports</a:t>
            </a:r>
            <a:endParaRPr sz="2200">
              <a:latin typeface="Carlito"/>
              <a:cs typeface="Carlito"/>
            </a:endParaRPr>
          </a:p>
          <a:p>
            <a:pPr marL="527685" marR="1838960" indent="-515620">
              <a:lnSpc>
                <a:spcPct val="105100"/>
              </a:lnSpc>
              <a:spcBef>
                <a:spcPts val="105"/>
              </a:spcBef>
              <a:buAutoNum type="arabicPeriod" startAt="16"/>
              <a:tabLst>
                <a:tab pos="527685" algn="l"/>
                <a:tab pos="528320" algn="l"/>
              </a:tabLst>
            </a:pPr>
            <a:r>
              <a:rPr sz="2200" spc="-5" dirty="0">
                <a:latin typeface="Carlito"/>
                <a:cs typeface="Carlito"/>
              </a:rPr>
              <a:t>Forests and</a:t>
            </a:r>
            <a:r>
              <a:rPr sz="2200" spc="-70" dirty="0">
                <a:latin typeface="Carlito"/>
                <a:cs typeface="Carlito"/>
              </a:rPr>
              <a:t> </a:t>
            </a:r>
            <a:r>
              <a:rPr sz="2200" dirty="0">
                <a:latin typeface="Carlito"/>
                <a:cs typeface="Carlito"/>
              </a:rPr>
              <a:t>Soil  </a:t>
            </a:r>
            <a:r>
              <a:rPr sz="2200" spc="-5" dirty="0">
                <a:latin typeface="Carlito"/>
                <a:cs typeface="Carlito"/>
              </a:rPr>
              <a:t>Conservation</a:t>
            </a:r>
            <a:endParaRPr sz="2200">
              <a:latin typeface="Carlito"/>
              <a:cs typeface="Carlito"/>
            </a:endParaRPr>
          </a:p>
          <a:p>
            <a:pPr marL="527685" indent="-515620">
              <a:lnSpc>
                <a:spcPct val="100000"/>
              </a:lnSpc>
              <a:spcBef>
                <a:spcPts val="1920"/>
              </a:spcBef>
              <a:buAutoNum type="arabicPeriod" startAt="12"/>
              <a:tabLst>
                <a:tab pos="527685" algn="l"/>
                <a:tab pos="528320" algn="l"/>
              </a:tabLst>
            </a:pPr>
            <a:r>
              <a:rPr sz="2200" spc="-5" dirty="0">
                <a:latin typeface="Carlito"/>
                <a:cs typeface="Carlito"/>
              </a:rPr>
              <a:t>Industry, Commerce </a:t>
            </a:r>
            <a:r>
              <a:rPr sz="2200" dirty="0">
                <a:latin typeface="Carlito"/>
                <a:cs typeface="Carlito"/>
              </a:rPr>
              <a:t>and</a:t>
            </a:r>
            <a:r>
              <a:rPr sz="2200" spc="-20" dirty="0">
                <a:latin typeface="Carlito"/>
                <a:cs typeface="Carlito"/>
              </a:rPr>
              <a:t> </a:t>
            </a:r>
            <a:r>
              <a:rPr sz="2200" spc="-10" dirty="0">
                <a:latin typeface="Carlito"/>
                <a:cs typeface="Carlito"/>
              </a:rPr>
              <a:t>Supply</a:t>
            </a:r>
            <a:endParaRPr sz="2200">
              <a:latin typeface="Carlito"/>
              <a:cs typeface="Carlito"/>
            </a:endParaRPr>
          </a:p>
          <a:p>
            <a:pPr marL="527685" indent="-515620">
              <a:lnSpc>
                <a:spcPct val="100000"/>
              </a:lnSpc>
              <a:spcBef>
                <a:spcPts val="240"/>
              </a:spcBef>
              <a:buAutoNum type="arabicPeriod" startAt="12"/>
              <a:tabLst>
                <a:tab pos="527685" algn="l"/>
                <a:tab pos="528320" algn="l"/>
              </a:tabLst>
            </a:pPr>
            <a:r>
              <a:rPr sz="2200" spc="-5" dirty="0">
                <a:latin typeface="Carlito"/>
                <a:cs typeface="Carlito"/>
              </a:rPr>
              <a:t>Agriculture and</a:t>
            </a:r>
            <a:r>
              <a:rPr sz="2200" spc="-10" dirty="0">
                <a:latin typeface="Carlito"/>
                <a:cs typeface="Carlito"/>
              </a:rPr>
              <a:t> </a:t>
            </a:r>
            <a:r>
              <a:rPr sz="2200" spc="-5" dirty="0">
                <a:latin typeface="Carlito"/>
                <a:cs typeface="Carlito"/>
              </a:rPr>
              <a:t>Cooperative</a:t>
            </a:r>
            <a:endParaRPr sz="2200">
              <a:latin typeface="Carlito"/>
              <a:cs typeface="Carlito"/>
            </a:endParaRPr>
          </a:p>
        </p:txBody>
      </p:sp>
      <p:sp>
        <p:nvSpPr>
          <p:cNvPr id="4" name="object 4"/>
          <p:cNvSpPr txBox="1"/>
          <p:nvPr/>
        </p:nvSpPr>
        <p:spPr>
          <a:xfrm>
            <a:off x="4843653" y="858672"/>
            <a:ext cx="3319779" cy="1828800"/>
          </a:xfrm>
          <a:prstGeom prst="rect">
            <a:avLst/>
          </a:prstGeom>
        </p:spPr>
        <p:txBody>
          <a:bodyPr vert="horz" wrap="square" lIns="0" tIns="43180" rIns="0" bIns="0" rtlCol="0">
            <a:spAutoFit/>
          </a:bodyPr>
          <a:lstStyle/>
          <a:p>
            <a:pPr marL="527685" indent="-515620">
              <a:lnSpc>
                <a:spcPct val="100000"/>
              </a:lnSpc>
              <a:spcBef>
                <a:spcPts val="340"/>
              </a:spcBef>
              <a:buAutoNum type="arabicPeriod" startAt="20"/>
              <a:tabLst>
                <a:tab pos="527685" algn="l"/>
                <a:tab pos="528320" algn="l"/>
              </a:tabLst>
            </a:pPr>
            <a:r>
              <a:rPr sz="2200" spc="-5" dirty="0">
                <a:latin typeface="Carlito"/>
                <a:cs typeface="Carlito"/>
              </a:rPr>
              <a:t>Science and</a:t>
            </a:r>
            <a:r>
              <a:rPr sz="2200" spc="-45" dirty="0">
                <a:latin typeface="Carlito"/>
                <a:cs typeface="Carlito"/>
              </a:rPr>
              <a:t> </a:t>
            </a:r>
            <a:r>
              <a:rPr sz="2200" spc="-5" dirty="0">
                <a:latin typeface="Carlito"/>
                <a:cs typeface="Carlito"/>
              </a:rPr>
              <a:t>Technology</a:t>
            </a:r>
            <a:endParaRPr sz="2200">
              <a:latin typeface="Carlito"/>
              <a:cs typeface="Carlito"/>
            </a:endParaRPr>
          </a:p>
          <a:p>
            <a:pPr marL="527685" marR="937260" indent="-515620">
              <a:lnSpc>
                <a:spcPct val="105000"/>
              </a:lnSpc>
              <a:spcBef>
                <a:spcPts val="105"/>
              </a:spcBef>
              <a:buAutoNum type="arabicPeriod" startAt="20"/>
              <a:tabLst>
                <a:tab pos="527685" algn="l"/>
                <a:tab pos="528320" algn="l"/>
              </a:tabLst>
            </a:pPr>
            <a:r>
              <a:rPr sz="2200" spc="-5" dirty="0">
                <a:latin typeface="Carlito"/>
                <a:cs typeface="Carlito"/>
              </a:rPr>
              <a:t>Information</a:t>
            </a:r>
            <a:r>
              <a:rPr sz="2200" spc="-55" dirty="0">
                <a:latin typeface="Carlito"/>
                <a:cs typeface="Carlito"/>
              </a:rPr>
              <a:t> </a:t>
            </a:r>
            <a:r>
              <a:rPr sz="2200" spc="-5" dirty="0">
                <a:latin typeface="Carlito"/>
                <a:cs typeface="Carlito"/>
              </a:rPr>
              <a:t>and  communication</a:t>
            </a:r>
            <a:endParaRPr sz="2200">
              <a:latin typeface="Carlito"/>
              <a:cs typeface="Carlito"/>
            </a:endParaRPr>
          </a:p>
          <a:p>
            <a:pPr marL="527685" marR="5080" indent="-515620">
              <a:lnSpc>
                <a:spcPct val="105500"/>
              </a:lnSpc>
              <a:spcBef>
                <a:spcPts val="100"/>
              </a:spcBef>
              <a:buAutoNum type="arabicPeriod" startAt="20"/>
              <a:tabLst>
                <a:tab pos="527685" algn="l"/>
                <a:tab pos="528320" algn="l"/>
              </a:tabLst>
            </a:pPr>
            <a:r>
              <a:rPr sz="2200" spc="-10" dirty="0">
                <a:latin typeface="Carlito"/>
                <a:cs typeface="Carlito"/>
              </a:rPr>
              <a:t>Federal </a:t>
            </a:r>
            <a:r>
              <a:rPr sz="2200" dirty="0">
                <a:latin typeface="Carlito"/>
                <a:cs typeface="Carlito"/>
              </a:rPr>
              <a:t>Affairs </a:t>
            </a:r>
            <a:r>
              <a:rPr sz="2200" spc="-5" dirty="0">
                <a:latin typeface="Carlito"/>
                <a:cs typeface="Carlito"/>
              </a:rPr>
              <a:t>and</a:t>
            </a:r>
            <a:r>
              <a:rPr sz="2200" spc="-55" dirty="0">
                <a:latin typeface="Carlito"/>
                <a:cs typeface="Carlito"/>
              </a:rPr>
              <a:t> </a:t>
            </a:r>
            <a:r>
              <a:rPr sz="2200" spc="-5" dirty="0">
                <a:latin typeface="Carlito"/>
                <a:cs typeface="Carlito"/>
              </a:rPr>
              <a:t>Local  Development</a:t>
            </a:r>
            <a:endParaRPr sz="2200">
              <a:latin typeface="Carlito"/>
              <a:cs typeface="Carlito"/>
            </a:endParaRPr>
          </a:p>
        </p:txBody>
      </p:sp>
      <p:sp>
        <p:nvSpPr>
          <p:cNvPr id="5" name="object 5"/>
          <p:cNvSpPr/>
          <p:nvPr/>
        </p:nvSpPr>
        <p:spPr>
          <a:xfrm>
            <a:off x="4534534" y="2717876"/>
            <a:ext cx="4573270" cy="1012825"/>
          </a:xfrm>
          <a:custGeom>
            <a:avLst/>
            <a:gdLst/>
            <a:ahLst/>
            <a:cxnLst/>
            <a:rect l="l" t="t" r="r" b="b"/>
            <a:pathLst>
              <a:path w="4573270" h="1012825">
                <a:moveTo>
                  <a:pt x="4572889" y="0"/>
                </a:moveTo>
                <a:lnTo>
                  <a:pt x="0" y="0"/>
                </a:lnTo>
                <a:lnTo>
                  <a:pt x="0" y="1012240"/>
                </a:lnTo>
                <a:lnTo>
                  <a:pt x="4572889" y="1012240"/>
                </a:lnTo>
                <a:lnTo>
                  <a:pt x="4572889" y="0"/>
                </a:lnTo>
                <a:close/>
              </a:path>
            </a:pathLst>
          </a:custGeom>
          <a:solidFill>
            <a:srgbClr val="FFEED1"/>
          </a:solidFill>
        </p:spPr>
        <p:txBody>
          <a:bodyPr wrap="square" lIns="0" tIns="0" rIns="0" bIns="0" rtlCol="0"/>
          <a:lstStyle/>
          <a:p>
            <a:endParaRPr/>
          </a:p>
        </p:txBody>
      </p:sp>
      <p:sp>
        <p:nvSpPr>
          <p:cNvPr id="6" name="object 6"/>
          <p:cNvSpPr txBox="1"/>
          <p:nvPr/>
        </p:nvSpPr>
        <p:spPr>
          <a:xfrm>
            <a:off x="4614798" y="2782951"/>
            <a:ext cx="4342130" cy="857885"/>
          </a:xfrm>
          <a:prstGeom prst="rect">
            <a:avLst/>
          </a:prstGeom>
        </p:spPr>
        <p:txBody>
          <a:bodyPr vert="horz" wrap="square" lIns="0" tIns="7620" rIns="0" bIns="0" rtlCol="0">
            <a:spAutoFit/>
          </a:bodyPr>
          <a:lstStyle/>
          <a:p>
            <a:pPr marL="12700" marR="5080">
              <a:lnSpc>
                <a:spcPct val="101699"/>
              </a:lnSpc>
              <a:spcBef>
                <a:spcPts val="60"/>
              </a:spcBef>
            </a:pPr>
            <a:r>
              <a:rPr sz="1800" dirty="0">
                <a:latin typeface="Carlito"/>
                <a:cs typeface="Carlito"/>
              </a:rPr>
              <a:t>Note: </a:t>
            </a:r>
            <a:r>
              <a:rPr sz="1800" spc="-5" dirty="0">
                <a:latin typeface="Carlito"/>
                <a:cs typeface="Carlito"/>
              </a:rPr>
              <a:t>The name of </a:t>
            </a:r>
            <a:r>
              <a:rPr sz="1800" dirty="0">
                <a:latin typeface="Carlito"/>
                <a:cs typeface="Carlito"/>
              </a:rPr>
              <a:t>the </a:t>
            </a:r>
            <a:r>
              <a:rPr sz="1800" spc="-5" dirty="0">
                <a:latin typeface="Carlito"/>
                <a:cs typeface="Carlito"/>
              </a:rPr>
              <a:t>ministries </a:t>
            </a:r>
            <a:r>
              <a:rPr sz="1800" dirty="0">
                <a:latin typeface="Carlito"/>
                <a:cs typeface="Carlito"/>
              </a:rPr>
              <a:t>keep  </a:t>
            </a:r>
            <a:r>
              <a:rPr sz="1800" spc="-5" dirty="0">
                <a:latin typeface="Carlito"/>
                <a:cs typeface="Carlito"/>
              </a:rPr>
              <a:t>changing. </a:t>
            </a:r>
            <a:r>
              <a:rPr sz="1800" dirty="0">
                <a:latin typeface="Carlito"/>
                <a:cs typeface="Carlito"/>
              </a:rPr>
              <a:t>Many more </a:t>
            </a:r>
            <a:r>
              <a:rPr sz="1800" spc="-5" dirty="0">
                <a:latin typeface="Carlito"/>
                <a:cs typeface="Carlito"/>
              </a:rPr>
              <a:t>engineers </a:t>
            </a:r>
            <a:r>
              <a:rPr sz="1800" dirty="0">
                <a:latin typeface="Carlito"/>
                <a:cs typeface="Carlito"/>
              </a:rPr>
              <a:t>are employed  </a:t>
            </a:r>
            <a:r>
              <a:rPr sz="1800" spc="-5" dirty="0">
                <a:latin typeface="Carlito"/>
                <a:cs typeface="Carlito"/>
              </a:rPr>
              <a:t>in </a:t>
            </a:r>
            <a:r>
              <a:rPr sz="1800" dirty="0">
                <a:latin typeface="Carlito"/>
                <a:cs typeface="Carlito"/>
              </a:rPr>
              <a:t>the </a:t>
            </a:r>
            <a:r>
              <a:rPr sz="1800" spc="-5" dirty="0">
                <a:latin typeface="Carlito"/>
                <a:cs typeface="Carlito"/>
              </a:rPr>
              <a:t>departments under the</a:t>
            </a:r>
            <a:r>
              <a:rPr sz="1800" spc="-15" dirty="0">
                <a:latin typeface="Carlito"/>
                <a:cs typeface="Carlito"/>
              </a:rPr>
              <a:t> </a:t>
            </a:r>
            <a:r>
              <a:rPr sz="1800" spc="-5" dirty="0">
                <a:latin typeface="Carlito"/>
                <a:cs typeface="Carlito"/>
              </a:rPr>
              <a:t>ministries.</a:t>
            </a:r>
            <a:endParaRPr sz="1800">
              <a:latin typeface="Carlito"/>
              <a:cs typeface="Carlito"/>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0240" y="709930"/>
            <a:ext cx="6372225" cy="1535430"/>
          </a:xfrm>
          <a:prstGeom prst="rect">
            <a:avLst/>
          </a:prstGeom>
        </p:spPr>
        <p:txBody>
          <a:bodyPr vert="horz" wrap="square" lIns="0" tIns="10795" rIns="0" bIns="0" rtlCol="0">
            <a:spAutoFit/>
          </a:bodyPr>
          <a:lstStyle/>
          <a:p>
            <a:pPr marL="599440" marR="5080" indent="-587375">
              <a:lnSpc>
                <a:spcPts val="4020"/>
              </a:lnSpc>
              <a:spcBef>
                <a:spcPts val="85"/>
              </a:spcBef>
            </a:pPr>
            <a:r>
              <a:rPr sz="3200" spc="-5" dirty="0"/>
              <a:t>Sample List of </a:t>
            </a:r>
            <a:r>
              <a:rPr sz="3200" dirty="0"/>
              <a:t>Public/Semi-Public  </a:t>
            </a:r>
            <a:r>
              <a:rPr sz="3200" spc="-5" dirty="0"/>
              <a:t>Organizations </a:t>
            </a:r>
            <a:r>
              <a:rPr sz="3200" dirty="0"/>
              <a:t>where </a:t>
            </a:r>
            <a:r>
              <a:rPr sz="3200" spc="-5" dirty="0"/>
              <a:t>engineers</a:t>
            </a:r>
            <a:r>
              <a:rPr sz="3200" spc="-40" dirty="0"/>
              <a:t> </a:t>
            </a:r>
            <a:r>
              <a:rPr sz="3200" dirty="0"/>
              <a:t>are</a:t>
            </a:r>
            <a:endParaRPr sz="3200"/>
          </a:p>
          <a:p>
            <a:pPr marL="599440">
              <a:lnSpc>
                <a:spcPct val="100000"/>
              </a:lnSpc>
              <a:spcBef>
                <a:spcPts val="20"/>
              </a:spcBef>
            </a:pPr>
            <a:r>
              <a:rPr sz="3200" spc="-5" dirty="0"/>
              <a:t>involved/employed</a:t>
            </a:r>
            <a:endParaRPr sz="3200"/>
          </a:p>
        </p:txBody>
      </p:sp>
      <p:sp>
        <p:nvSpPr>
          <p:cNvPr id="3" name="object 3"/>
          <p:cNvSpPr txBox="1"/>
          <p:nvPr/>
        </p:nvSpPr>
        <p:spPr>
          <a:xfrm>
            <a:off x="78739" y="2337333"/>
            <a:ext cx="4166870" cy="3644265"/>
          </a:xfrm>
          <a:prstGeom prst="rect">
            <a:avLst/>
          </a:prstGeom>
        </p:spPr>
        <p:txBody>
          <a:bodyPr vert="horz" wrap="square" lIns="0" tIns="12700" rIns="0" bIns="0" rtlCol="0">
            <a:spAutoFit/>
          </a:bodyPr>
          <a:lstStyle/>
          <a:p>
            <a:pPr marL="527685" marR="653415" indent="-515620">
              <a:lnSpc>
                <a:spcPct val="105000"/>
              </a:lnSpc>
              <a:spcBef>
                <a:spcPts val="100"/>
              </a:spcBef>
              <a:buAutoNum type="arabicPeriod"/>
              <a:tabLst>
                <a:tab pos="527685" algn="l"/>
                <a:tab pos="528320" algn="l"/>
              </a:tabLst>
            </a:pPr>
            <a:r>
              <a:rPr sz="2200" spc="-5" dirty="0">
                <a:latin typeface="Carlito"/>
                <a:cs typeface="Carlito"/>
              </a:rPr>
              <a:t>Nepal Telecommunication  Authority</a:t>
            </a:r>
            <a:endParaRPr sz="2200">
              <a:latin typeface="Carlito"/>
              <a:cs typeface="Carlito"/>
            </a:endParaRPr>
          </a:p>
          <a:p>
            <a:pPr marL="527685" indent="-515620">
              <a:lnSpc>
                <a:spcPct val="100000"/>
              </a:lnSpc>
              <a:spcBef>
                <a:spcPts val="240"/>
              </a:spcBef>
              <a:buAutoNum type="arabicPeriod"/>
              <a:tabLst>
                <a:tab pos="527685" algn="l"/>
                <a:tab pos="528320" algn="l"/>
              </a:tabLst>
            </a:pPr>
            <a:r>
              <a:rPr sz="2200" spc="-5" dirty="0">
                <a:latin typeface="Carlito"/>
                <a:cs typeface="Carlito"/>
              </a:rPr>
              <a:t>Nepal Airlines Corporation</a:t>
            </a:r>
            <a:endParaRPr sz="2200">
              <a:latin typeface="Carlito"/>
              <a:cs typeface="Carlito"/>
            </a:endParaRPr>
          </a:p>
          <a:p>
            <a:pPr marL="527685" indent="-515620">
              <a:lnSpc>
                <a:spcPct val="100000"/>
              </a:lnSpc>
              <a:spcBef>
                <a:spcPts val="240"/>
              </a:spcBef>
              <a:buAutoNum type="arabicPeriod"/>
              <a:tabLst>
                <a:tab pos="527685" algn="l"/>
                <a:tab pos="528320" algn="l"/>
              </a:tabLst>
            </a:pPr>
            <a:r>
              <a:rPr sz="2200" spc="-5" dirty="0">
                <a:latin typeface="Carlito"/>
                <a:cs typeface="Carlito"/>
              </a:rPr>
              <a:t>Diary </a:t>
            </a:r>
            <a:r>
              <a:rPr sz="2200" spc="-10" dirty="0">
                <a:latin typeface="Carlito"/>
                <a:cs typeface="Carlito"/>
              </a:rPr>
              <a:t>Development</a:t>
            </a:r>
            <a:r>
              <a:rPr sz="2200" spc="-35" dirty="0">
                <a:latin typeface="Carlito"/>
                <a:cs typeface="Carlito"/>
              </a:rPr>
              <a:t> </a:t>
            </a:r>
            <a:r>
              <a:rPr sz="2200" dirty="0">
                <a:latin typeface="Carlito"/>
                <a:cs typeface="Carlito"/>
              </a:rPr>
              <a:t>Corporation</a:t>
            </a:r>
            <a:endParaRPr sz="2200">
              <a:latin typeface="Carlito"/>
              <a:cs typeface="Carlito"/>
            </a:endParaRPr>
          </a:p>
          <a:p>
            <a:pPr marL="527685" marR="231775" indent="-515620">
              <a:lnSpc>
                <a:spcPct val="105500"/>
              </a:lnSpc>
              <a:spcBef>
                <a:spcPts val="95"/>
              </a:spcBef>
              <a:buAutoNum type="arabicPeriod"/>
              <a:tabLst>
                <a:tab pos="527685" algn="l"/>
                <a:tab pos="528320" algn="l"/>
              </a:tabLst>
            </a:pPr>
            <a:r>
              <a:rPr sz="2200" spc="-5" dirty="0">
                <a:latin typeface="Carlito"/>
                <a:cs typeface="Carlito"/>
              </a:rPr>
              <a:t>Nepal </a:t>
            </a:r>
            <a:r>
              <a:rPr sz="2200" dirty="0">
                <a:latin typeface="Carlito"/>
                <a:cs typeface="Carlito"/>
              </a:rPr>
              <a:t>Industrial</a:t>
            </a:r>
            <a:r>
              <a:rPr sz="2200" spc="-75" dirty="0">
                <a:latin typeface="Carlito"/>
                <a:cs typeface="Carlito"/>
              </a:rPr>
              <a:t> </a:t>
            </a:r>
            <a:r>
              <a:rPr sz="2200" spc="-5" dirty="0">
                <a:latin typeface="Carlito"/>
                <a:cs typeface="Carlito"/>
              </a:rPr>
              <a:t>Development  Corporation</a:t>
            </a:r>
            <a:endParaRPr sz="2200">
              <a:latin typeface="Carlito"/>
              <a:cs typeface="Carlito"/>
            </a:endParaRPr>
          </a:p>
          <a:p>
            <a:pPr marL="527685" indent="-515620">
              <a:lnSpc>
                <a:spcPct val="100000"/>
              </a:lnSpc>
              <a:spcBef>
                <a:spcPts val="240"/>
              </a:spcBef>
              <a:buAutoNum type="arabicPeriod"/>
              <a:tabLst>
                <a:tab pos="527685" algn="l"/>
                <a:tab pos="528320" algn="l"/>
              </a:tabLst>
            </a:pPr>
            <a:r>
              <a:rPr sz="2200" spc="-5" dirty="0">
                <a:latin typeface="Carlito"/>
                <a:cs typeface="Carlito"/>
              </a:rPr>
              <a:t>Nepal Electricity</a:t>
            </a:r>
            <a:r>
              <a:rPr sz="2200" spc="-10" dirty="0">
                <a:latin typeface="Carlito"/>
                <a:cs typeface="Carlito"/>
              </a:rPr>
              <a:t> </a:t>
            </a:r>
            <a:r>
              <a:rPr sz="2200" spc="-5" dirty="0">
                <a:latin typeface="Carlito"/>
                <a:cs typeface="Carlito"/>
              </a:rPr>
              <a:t>Authority</a:t>
            </a:r>
            <a:endParaRPr sz="2200">
              <a:latin typeface="Carlito"/>
              <a:cs typeface="Carlito"/>
            </a:endParaRPr>
          </a:p>
          <a:p>
            <a:pPr marL="527685" indent="-515620">
              <a:lnSpc>
                <a:spcPct val="100000"/>
              </a:lnSpc>
              <a:spcBef>
                <a:spcPts val="245"/>
              </a:spcBef>
              <a:buAutoNum type="arabicPeriod"/>
              <a:tabLst>
                <a:tab pos="527685" algn="l"/>
                <a:tab pos="528320" algn="l"/>
              </a:tabLst>
            </a:pPr>
            <a:r>
              <a:rPr sz="2200" spc="-5" dirty="0">
                <a:latin typeface="Carlito"/>
                <a:cs typeface="Carlito"/>
              </a:rPr>
              <a:t>Nepal Rastra</a:t>
            </a:r>
            <a:r>
              <a:rPr sz="2200" spc="5" dirty="0">
                <a:latin typeface="Carlito"/>
                <a:cs typeface="Carlito"/>
              </a:rPr>
              <a:t> </a:t>
            </a:r>
            <a:r>
              <a:rPr sz="2200" spc="-5" dirty="0">
                <a:latin typeface="Carlito"/>
                <a:cs typeface="Carlito"/>
              </a:rPr>
              <a:t>Bank</a:t>
            </a:r>
            <a:endParaRPr sz="2200">
              <a:latin typeface="Carlito"/>
              <a:cs typeface="Carlito"/>
            </a:endParaRPr>
          </a:p>
          <a:p>
            <a:pPr marL="527685" indent="-515620">
              <a:lnSpc>
                <a:spcPct val="100000"/>
              </a:lnSpc>
              <a:spcBef>
                <a:spcPts val="240"/>
              </a:spcBef>
              <a:buAutoNum type="arabicPeriod"/>
              <a:tabLst>
                <a:tab pos="527685" algn="l"/>
                <a:tab pos="528320" algn="l"/>
              </a:tabLst>
            </a:pPr>
            <a:r>
              <a:rPr sz="2200" spc="-5" dirty="0">
                <a:latin typeface="Carlito"/>
                <a:cs typeface="Carlito"/>
              </a:rPr>
              <a:t>Agricultural Development Bank</a:t>
            </a:r>
            <a:endParaRPr sz="2200">
              <a:latin typeface="Carlito"/>
              <a:cs typeface="Carlito"/>
            </a:endParaRPr>
          </a:p>
          <a:p>
            <a:pPr marL="527685" indent="-515620">
              <a:lnSpc>
                <a:spcPct val="100000"/>
              </a:lnSpc>
              <a:spcBef>
                <a:spcPts val="240"/>
              </a:spcBef>
              <a:buAutoNum type="arabicPeriod"/>
              <a:tabLst>
                <a:tab pos="527685" algn="l"/>
                <a:tab pos="528320" algn="l"/>
              </a:tabLst>
            </a:pPr>
            <a:r>
              <a:rPr sz="2200" spc="-5" dirty="0">
                <a:latin typeface="Carlito"/>
                <a:cs typeface="Carlito"/>
              </a:rPr>
              <a:t>Rastriya </a:t>
            </a:r>
            <a:r>
              <a:rPr sz="2200" dirty="0">
                <a:latin typeface="Carlito"/>
                <a:cs typeface="Carlito"/>
              </a:rPr>
              <a:t>Banijya</a:t>
            </a:r>
            <a:r>
              <a:rPr sz="2200" spc="-5" dirty="0">
                <a:latin typeface="Carlito"/>
                <a:cs typeface="Carlito"/>
              </a:rPr>
              <a:t> Bank</a:t>
            </a:r>
            <a:endParaRPr sz="2200">
              <a:latin typeface="Carlito"/>
              <a:cs typeface="Carlito"/>
            </a:endParaRPr>
          </a:p>
        </p:txBody>
      </p:sp>
      <p:sp>
        <p:nvSpPr>
          <p:cNvPr id="4" name="object 4"/>
          <p:cNvSpPr txBox="1"/>
          <p:nvPr/>
        </p:nvSpPr>
        <p:spPr>
          <a:xfrm>
            <a:off x="4772025" y="2323617"/>
            <a:ext cx="4166870" cy="3502660"/>
          </a:xfrm>
          <a:prstGeom prst="rect">
            <a:avLst/>
          </a:prstGeom>
        </p:spPr>
        <p:txBody>
          <a:bodyPr vert="horz" wrap="square" lIns="0" tIns="43180" rIns="0" bIns="0" rtlCol="0">
            <a:spAutoFit/>
          </a:bodyPr>
          <a:lstStyle/>
          <a:p>
            <a:pPr marL="527685" indent="-515620">
              <a:lnSpc>
                <a:spcPct val="100000"/>
              </a:lnSpc>
              <a:spcBef>
                <a:spcPts val="340"/>
              </a:spcBef>
              <a:buAutoNum type="arabicPeriod" startAt="9"/>
              <a:tabLst>
                <a:tab pos="527685" algn="l"/>
                <a:tab pos="528320" algn="l"/>
              </a:tabLst>
            </a:pPr>
            <a:r>
              <a:rPr sz="2200" spc="-5" dirty="0">
                <a:latin typeface="Carlito"/>
                <a:cs typeface="Carlito"/>
              </a:rPr>
              <a:t>TU/PU/PU/MWU/FWU/KU</a:t>
            </a:r>
            <a:endParaRPr sz="2200">
              <a:latin typeface="Carlito"/>
              <a:cs typeface="Carlito"/>
            </a:endParaRPr>
          </a:p>
          <a:p>
            <a:pPr marL="527685" indent="-515620">
              <a:lnSpc>
                <a:spcPct val="100000"/>
              </a:lnSpc>
              <a:spcBef>
                <a:spcPts val="240"/>
              </a:spcBef>
              <a:buAutoNum type="arabicPeriod" startAt="9"/>
              <a:tabLst>
                <a:tab pos="527685" algn="l"/>
                <a:tab pos="528320" algn="l"/>
              </a:tabLst>
            </a:pPr>
            <a:r>
              <a:rPr sz="2200" spc="-5" dirty="0">
                <a:latin typeface="Carlito"/>
                <a:cs typeface="Carlito"/>
              </a:rPr>
              <a:t>University Grants Commission</a:t>
            </a:r>
            <a:endParaRPr sz="2200">
              <a:latin typeface="Carlito"/>
              <a:cs typeface="Carlito"/>
            </a:endParaRPr>
          </a:p>
          <a:p>
            <a:pPr marL="527685" indent="-515620">
              <a:lnSpc>
                <a:spcPct val="100000"/>
              </a:lnSpc>
              <a:spcBef>
                <a:spcPts val="240"/>
              </a:spcBef>
              <a:buAutoNum type="arabicPeriod" startAt="9"/>
              <a:tabLst>
                <a:tab pos="527685" algn="l"/>
                <a:tab pos="528320" algn="l"/>
              </a:tabLst>
            </a:pPr>
            <a:r>
              <a:rPr sz="2200" spc="-10" dirty="0">
                <a:latin typeface="Carlito"/>
                <a:cs typeface="Carlito"/>
              </a:rPr>
              <a:t>Hetauda </a:t>
            </a:r>
            <a:r>
              <a:rPr sz="2200" spc="-5" dirty="0">
                <a:latin typeface="Carlito"/>
                <a:cs typeface="Carlito"/>
              </a:rPr>
              <a:t>Cement</a:t>
            </a:r>
            <a:r>
              <a:rPr sz="2200" spc="5" dirty="0">
                <a:latin typeface="Carlito"/>
                <a:cs typeface="Carlito"/>
              </a:rPr>
              <a:t> </a:t>
            </a:r>
            <a:r>
              <a:rPr sz="2200" spc="-10" dirty="0">
                <a:latin typeface="Carlito"/>
                <a:cs typeface="Carlito"/>
              </a:rPr>
              <a:t>Factory</a:t>
            </a:r>
            <a:endParaRPr sz="2200">
              <a:latin typeface="Carlito"/>
              <a:cs typeface="Carlito"/>
            </a:endParaRPr>
          </a:p>
          <a:p>
            <a:pPr marL="527685" indent="-515620">
              <a:lnSpc>
                <a:spcPct val="100000"/>
              </a:lnSpc>
              <a:spcBef>
                <a:spcPts val="240"/>
              </a:spcBef>
              <a:buAutoNum type="arabicPeriod" startAt="9"/>
              <a:tabLst>
                <a:tab pos="527685" algn="l"/>
                <a:tab pos="528320" algn="l"/>
              </a:tabLst>
            </a:pPr>
            <a:r>
              <a:rPr sz="2200" spc="-5" dirty="0">
                <a:latin typeface="Carlito"/>
                <a:cs typeface="Carlito"/>
              </a:rPr>
              <a:t>Udayapur Cement Factory</a:t>
            </a:r>
            <a:endParaRPr sz="2200">
              <a:latin typeface="Carlito"/>
              <a:cs typeface="Carlito"/>
            </a:endParaRPr>
          </a:p>
          <a:p>
            <a:pPr marL="527685" indent="-515620">
              <a:lnSpc>
                <a:spcPct val="100000"/>
              </a:lnSpc>
              <a:spcBef>
                <a:spcPts val="1695"/>
              </a:spcBef>
              <a:buAutoNum type="arabicPeriod" startAt="9"/>
              <a:tabLst>
                <a:tab pos="527685" algn="l"/>
                <a:tab pos="528320" algn="l"/>
              </a:tabLst>
            </a:pPr>
            <a:r>
              <a:rPr sz="2200" spc="-5" dirty="0">
                <a:latin typeface="Carlito"/>
                <a:cs typeface="Carlito"/>
              </a:rPr>
              <a:t>Nepal Telecom</a:t>
            </a:r>
            <a:endParaRPr sz="2200">
              <a:latin typeface="Carlito"/>
              <a:cs typeface="Carlito"/>
            </a:endParaRPr>
          </a:p>
          <a:p>
            <a:pPr marL="527685" indent="-515620">
              <a:lnSpc>
                <a:spcPct val="100000"/>
              </a:lnSpc>
              <a:spcBef>
                <a:spcPts val="240"/>
              </a:spcBef>
              <a:buAutoNum type="arabicPeriod" startAt="9"/>
              <a:tabLst>
                <a:tab pos="527685" algn="l"/>
                <a:tab pos="528320" algn="l"/>
              </a:tabLst>
            </a:pPr>
            <a:r>
              <a:rPr sz="2200" spc="-10" dirty="0">
                <a:latin typeface="Carlito"/>
                <a:cs typeface="Carlito"/>
              </a:rPr>
              <a:t>CAAN</a:t>
            </a:r>
            <a:endParaRPr sz="2200">
              <a:latin typeface="Carlito"/>
              <a:cs typeface="Carlito"/>
            </a:endParaRPr>
          </a:p>
          <a:p>
            <a:pPr marL="527685" indent="-515620">
              <a:lnSpc>
                <a:spcPct val="100000"/>
              </a:lnSpc>
              <a:spcBef>
                <a:spcPts val="240"/>
              </a:spcBef>
              <a:buAutoNum type="arabicPeriod" startAt="9"/>
              <a:tabLst>
                <a:tab pos="527685" algn="l"/>
                <a:tab pos="528320" algn="l"/>
              </a:tabLst>
            </a:pPr>
            <a:r>
              <a:rPr sz="2200" spc="-5" dirty="0">
                <a:latin typeface="Carlito"/>
                <a:cs typeface="Carlito"/>
              </a:rPr>
              <a:t>Diary </a:t>
            </a:r>
            <a:r>
              <a:rPr sz="2200" spc="-10" dirty="0">
                <a:latin typeface="Carlito"/>
                <a:cs typeface="Carlito"/>
              </a:rPr>
              <a:t>Development</a:t>
            </a:r>
            <a:r>
              <a:rPr sz="2200" spc="-35" dirty="0">
                <a:latin typeface="Carlito"/>
                <a:cs typeface="Carlito"/>
              </a:rPr>
              <a:t> </a:t>
            </a:r>
            <a:r>
              <a:rPr sz="2200" dirty="0">
                <a:latin typeface="Carlito"/>
                <a:cs typeface="Carlito"/>
              </a:rPr>
              <a:t>Corporation</a:t>
            </a:r>
            <a:endParaRPr sz="2200">
              <a:latin typeface="Carlito"/>
              <a:cs typeface="Carlito"/>
            </a:endParaRPr>
          </a:p>
          <a:p>
            <a:pPr marL="527685" indent="-515620">
              <a:lnSpc>
                <a:spcPct val="100000"/>
              </a:lnSpc>
              <a:spcBef>
                <a:spcPts val="240"/>
              </a:spcBef>
              <a:buAutoNum type="arabicPeriod" startAt="9"/>
              <a:tabLst>
                <a:tab pos="527685" algn="l"/>
                <a:tab pos="528320" algn="l"/>
              </a:tabLst>
            </a:pPr>
            <a:r>
              <a:rPr sz="2200" spc="-5" dirty="0">
                <a:latin typeface="Carlito"/>
                <a:cs typeface="Carlito"/>
              </a:rPr>
              <a:t>Investment Board</a:t>
            </a:r>
            <a:r>
              <a:rPr sz="2200" spc="-35" dirty="0">
                <a:latin typeface="Carlito"/>
                <a:cs typeface="Carlito"/>
              </a:rPr>
              <a:t> </a:t>
            </a:r>
            <a:r>
              <a:rPr sz="2200" spc="-5" dirty="0">
                <a:latin typeface="Carlito"/>
                <a:cs typeface="Carlito"/>
              </a:rPr>
              <a:t>Nepal</a:t>
            </a:r>
            <a:endParaRPr sz="2200">
              <a:latin typeface="Carlito"/>
              <a:cs typeface="Carlito"/>
            </a:endParaRPr>
          </a:p>
          <a:p>
            <a:pPr marL="527685" indent="-515620">
              <a:lnSpc>
                <a:spcPct val="100000"/>
              </a:lnSpc>
              <a:spcBef>
                <a:spcPts val="240"/>
              </a:spcBef>
              <a:buAutoNum type="arabicPeriod" startAt="9"/>
              <a:tabLst>
                <a:tab pos="527685" algn="l"/>
                <a:tab pos="528320" algn="l"/>
              </a:tabLst>
            </a:pPr>
            <a:r>
              <a:rPr sz="2200" spc="-10" dirty="0">
                <a:latin typeface="Carlito"/>
                <a:cs typeface="Carlito"/>
              </a:rPr>
              <a:t>Salt </a:t>
            </a:r>
            <a:r>
              <a:rPr sz="2200" spc="-5" dirty="0">
                <a:latin typeface="Carlito"/>
                <a:cs typeface="Carlito"/>
              </a:rPr>
              <a:t>Trading</a:t>
            </a:r>
            <a:r>
              <a:rPr sz="2200" spc="-15" dirty="0">
                <a:latin typeface="Carlito"/>
                <a:cs typeface="Carlito"/>
              </a:rPr>
              <a:t> </a:t>
            </a:r>
            <a:r>
              <a:rPr sz="2200" spc="-5" dirty="0">
                <a:latin typeface="Carlito"/>
                <a:cs typeface="Carlito"/>
              </a:rPr>
              <a:t>Corporation</a:t>
            </a:r>
            <a:endParaRPr sz="2200">
              <a:latin typeface="Carlito"/>
              <a:cs typeface="Carlito"/>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8739" y="872388"/>
            <a:ext cx="4189729" cy="1827530"/>
          </a:xfrm>
          <a:prstGeom prst="rect">
            <a:avLst/>
          </a:prstGeom>
        </p:spPr>
        <p:txBody>
          <a:bodyPr vert="horz" wrap="square" lIns="0" tIns="29209" rIns="0" bIns="0" rtlCol="0">
            <a:spAutoFit/>
          </a:bodyPr>
          <a:lstStyle/>
          <a:p>
            <a:pPr marL="527685" indent="-515620">
              <a:lnSpc>
                <a:spcPct val="100000"/>
              </a:lnSpc>
              <a:spcBef>
                <a:spcPts val="229"/>
              </a:spcBef>
              <a:buAutoNum type="arabicPeriod" startAt="18"/>
              <a:tabLst>
                <a:tab pos="527685" algn="l"/>
                <a:tab pos="528320" algn="l"/>
              </a:tabLst>
            </a:pPr>
            <a:r>
              <a:rPr sz="2200" spc="-5" dirty="0">
                <a:latin typeface="Carlito"/>
                <a:cs typeface="Carlito"/>
              </a:rPr>
              <a:t>Industrial Estates </a:t>
            </a:r>
            <a:r>
              <a:rPr sz="2200" spc="-10" dirty="0">
                <a:latin typeface="Carlito"/>
                <a:cs typeface="Carlito"/>
              </a:rPr>
              <a:t>(Balaju,</a:t>
            </a:r>
            <a:r>
              <a:rPr sz="2200" spc="30" dirty="0">
                <a:latin typeface="Carlito"/>
                <a:cs typeface="Carlito"/>
              </a:rPr>
              <a:t> </a:t>
            </a:r>
            <a:r>
              <a:rPr sz="2200" spc="-5" dirty="0">
                <a:latin typeface="Carlito"/>
                <a:cs typeface="Carlito"/>
              </a:rPr>
              <a:t>Patan,</a:t>
            </a:r>
            <a:endParaRPr sz="2200">
              <a:latin typeface="Carlito"/>
              <a:cs typeface="Carlito"/>
            </a:endParaRPr>
          </a:p>
          <a:p>
            <a:pPr marL="527685">
              <a:lnSpc>
                <a:spcPct val="100000"/>
              </a:lnSpc>
              <a:spcBef>
                <a:spcPts val="135"/>
              </a:spcBef>
            </a:pPr>
            <a:r>
              <a:rPr sz="2200" spc="-120" dirty="0">
                <a:latin typeface="Arial"/>
                <a:cs typeface="Arial"/>
              </a:rPr>
              <a:t>Pokhara, </a:t>
            </a:r>
            <a:r>
              <a:rPr sz="2200" spc="-100" dirty="0">
                <a:latin typeface="Arial"/>
                <a:cs typeface="Arial"/>
              </a:rPr>
              <a:t>Hetauda,</a:t>
            </a:r>
            <a:r>
              <a:rPr sz="2200" spc="-114" dirty="0">
                <a:latin typeface="Arial"/>
                <a:cs typeface="Arial"/>
              </a:rPr>
              <a:t> </a:t>
            </a:r>
            <a:r>
              <a:rPr sz="2200" spc="-380" dirty="0">
                <a:latin typeface="Arial"/>
                <a:cs typeface="Arial"/>
              </a:rPr>
              <a:t>…)</a:t>
            </a:r>
            <a:endParaRPr sz="2200">
              <a:latin typeface="Arial"/>
              <a:cs typeface="Arial"/>
            </a:endParaRPr>
          </a:p>
          <a:p>
            <a:pPr marL="527685" indent="-515620">
              <a:lnSpc>
                <a:spcPct val="100000"/>
              </a:lnSpc>
              <a:spcBef>
                <a:spcPts val="240"/>
              </a:spcBef>
              <a:buAutoNum type="arabicPeriod" startAt="19"/>
              <a:tabLst>
                <a:tab pos="527685" algn="l"/>
                <a:tab pos="528320" algn="l"/>
              </a:tabLst>
            </a:pPr>
            <a:r>
              <a:rPr sz="2200" spc="-10" dirty="0">
                <a:latin typeface="Carlito"/>
                <a:cs typeface="Carlito"/>
              </a:rPr>
              <a:t>Central </a:t>
            </a:r>
            <a:r>
              <a:rPr sz="2200" dirty="0">
                <a:latin typeface="Carlito"/>
                <a:cs typeface="Carlito"/>
              </a:rPr>
              <a:t>Bureau </a:t>
            </a:r>
            <a:r>
              <a:rPr sz="2200" spc="-5" dirty="0">
                <a:latin typeface="Carlito"/>
                <a:cs typeface="Carlito"/>
              </a:rPr>
              <a:t>of</a:t>
            </a:r>
            <a:r>
              <a:rPr sz="2200" spc="-15" dirty="0">
                <a:latin typeface="Carlito"/>
                <a:cs typeface="Carlito"/>
              </a:rPr>
              <a:t> </a:t>
            </a:r>
            <a:r>
              <a:rPr sz="2200" spc="-5" dirty="0">
                <a:latin typeface="Carlito"/>
                <a:cs typeface="Carlito"/>
              </a:rPr>
              <a:t>Statistics</a:t>
            </a:r>
            <a:endParaRPr sz="2200">
              <a:latin typeface="Carlito"/>
              <a:cs typeface="Carlito"/>
            </a:endParaRPr>
          </a:p>
          <a:p>
            <a:pPr marL="527685" marR="125730" indent="-515620">
              <a:lnSpc>
                <a:spcPct val="109100"/>
              </a:lnSpc>
              <a:buAutoNum type="arabicPeriod" startAt="19"/>
              <a:tabLst>
                <a:tab pos="527685" algn="l"/>
                <a:tab pos="528320" algn="l"/>
              </a:tabLst>
            </a:pPr>
            <a:r>
              <a:rPr sz="2200" spc="-5" dirty="0">
                <a:latin typeface="Carlito"/>
                <a:cs typeface="Carlito"/>
              </a:rPr>
              <a:t>Nepal Bureau of </a:t>
            </a:r>
            <a:r>
              <a:rPr sz="2200" spc="-10" dirty="0">
                <a:latin typeface="Carlito"/>
                <a:cs typeface="Carlito"/>
              </a:rPr>
              <a:t>Standards </a:t>
            </a:r>
            <a:r>
              <a:rPr sz="2200" spc="-5" dirty="0">
                <a:latin typeface="Carlito"/>
                <a:cs typeface="Carlito"/>
              </a:rPr>
              <a:t>and  Metrology</a:t>
            </a:r>
            <a:endParaRPr sz="2200">
              <a:latin typeface="Carlito"/>
              <a:cs typeface="Carlito"/>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2619" y="705358"/>
            <a:ext cx="7741284" cy="635000"/>
          </a:xfrm>
          <a:prstGeom prst="rect">
            <a:avLst/>
          </a:prstGeom>
        </p:spPr>
        <p:txBody>
          <a:bodyPr vert="horz" wrap="square" lIns="0" tIns="12065" rIns="0" bIns="0" rtlCol="0">
            <a:spAutoFit/>
          </a:bodyPr>
          <a:lstStyle/>
          <a:p>
            <a:pPr marL="12700">
              <a:lnSpc>
                <a:spcPct val="100000"/>
              </a:lnSpc>
              <a:spcBef>
                <a:spcPts val="95"/>
              </a:spcBef>
            </a:pPr>
            <a:r>
              <a:rPr sz="4000" spc="-5" dirty="0"/>
              <a:t>3.3 </a:t>
            </a:r>
            <a:r>
              <a:rPr sz="4000" dirty="0"/>
              <a:t>Roles </a:t>
            </a:r>
            <a:r>
              <a:rPr sz="4000" spc="-5" dirty="0"/>
              <a:t>of Professional</a:t>
            </a:r>
            <a:r>
              <a:rPr sz="4000" spc="-35" dirty="0"/>
              <a:t> </a:t>
            </a:r>
            <a:r>
              <a:rPr sz="4000" spc="-5" dirty="0"/>
              <a:t>Associations</a:t>
            </a:r>
            <a:endParaRPr sz="4000"/>
          </a:p>
        </p:txBody>
      </p:sp>
      <p:sp>
        <p:nvSpPr>
          <p:cNvPr id="3" name="object 3"/>
          <p:cNvSpPr txBox="1"/>
          <p:nvPr/>
        </p:nvSpPr>
        <p:spPr>
          <a:xfrm>
            <a:off x="455168" y="1561846"/>
            <a:ext cx="8111490" cy="4596765"/>
          </a:xfrm>
          <a:prstGeom prst="rect">
            <a:avLst/>
          </a:prstGeom>
        </p:spPr>
        <p:txBody>
          <a:bodyPr vert="horz" wrap="square" lIns="0" tIns="46990" rIns="0" bIns="0" rtlCol="0">
            <a:spAutoFit/>
          </a:bodyPr>
          <a:lstStyle/>
          <a:p>
            <a:pPr marL="355600" marR="111760" indent="-342900">
              <a:lnSpc>
                <a:spcPts val="2780"/>
              </a:lnSpc>
              <a:spcBef>
                <a:spcPts val="370"/>
              </a:spcBef>
              <a:buFont typeface="Arial"/>
              <a:buChar char="•"/>
              <a:tabLst>
                <a:tab pos="354965" algn="l"/>
                <a:tab pos="355600" algn="l"/>
              </a:tabLst>
            </a:pPr>
            <a:r>
              <a:rPr sz="2500" spc="-5" dirty="0">
                <a:latin typeface="Carlito"/>
                <a:cs typeface="Carlito"/>
              </a:rPr>
              <a:t>Regulate </a:t>
            </a:r>
            <a:r>
              <a:rPr sz="2500" spc="-10" dirty="0">
                <a:latin typeface="Carlito"/>
                <a:cs typeface="Carlito"/>
              </a:rPr>
              <a:t>professional </a:t>
            </a:r>
            <a:r>
              <a:rPr sz="2500" dirty="0">
                <a:latin typeface="Carlito"/>
                <a:cs typeface="Carlito"/>
              </a:rPr>
              <a:t>practices </a:t>
            </a:r>
            <a:r>
              <a:rPr sz="2500" spc="-10" dirty="0">
                <a:latin typeface="Carlito"/>
                <a:cs typeface="Carlito"/>
              </a:rPr>
              <a:t>through </a:t>
            </a:r>
            <a:r>
              <a:rPr sz="2500" dirty="0">
                <a:latin typeface="Carlito"/>
                <a:cs typeface="Carlito"/>
              </a:rPr>
              <a:t>enactment </a:t>
            </a:r>
            <a:r>
              <a:rPr sz="2500" spc="-5" dirty="0">
                <a:latin typeface="Carlito"/>
                <a:cs typeface="Carlito"/>
              </a:rPr>
              <a:t>of rules  and reward and punishment system</a:t>
            </a:r>
            <a:endParaRPr sz="2500">
              <a:latin typeface="Carlito"/>
              <a:cs typeface="Carlito"/>
            </a:endParaRPr>
          </a:p>
          <a:p>
            <a:pPr marL="355600" marR="928369" indent="-342900">
              <a:lnSpc>
                <a:spcPts val="2770"/>
              </a:lnSpc>
              <a:spcBef>
                <a:spcPts val="415"/>
              </a:spcBef>
              <a:buFont typeface="Arial"/>
              <a:buChar char="•"/>
              <a:tabLst>
                <a:tab pos="354965" algn="l"/>
                <a:tab pos="355600" algn="l"/>
              </a:tabLst>
            </a:pPr>
            <a:r>
              <a:rPr sz="2500" spc="-5" dirty="0">
                <a:latin typeface="Carlito"/>
                <a:cs typeface="Carlito"/>
              </a:rPr>
              <a:t>Develop norms, standards, and codes of professional  practices</a:t>
            </a:r>
            <a:endParaRPr sz="2500">
              <a:latin typeface="Carlito"/>
              <a:cs typeface="Carlito"/>
            </a:endParaRPr>
          </a:p>
          <a:p>
            <a:pPr marL="355600" indent="-342900">
              <a:lnSpc>
                <a:spcPct val="100000"/>
              </a:lnSpc>
              <a:spcBef>
                <a:spcPts val="130"/>
              </a:spcBef>
              <a:buFont typeface="Arial"/>
              <a:buChar char="•"/>
              <a:tabLst>
                <a:tab pos="354965" algn="l"/>
                <a:tab pos="355600" algn="l"/>
              </a:tabLst>
            </a:pPr>
            <a:r>
              <a:rPr sz="2500" spc="-5" dirty="0">
                <a:latin typeface="Carlito"/>
                <a:cs typeface="Carlito"/>
              </a:rPr>
              <a:t>Monitor practices and</a:t>
            </a:r>
            <a:r>
              <a:rPr sz="2500" spc="30" dirty="0">
                <a:latin typeface="Carlito"/>
                <a:cs typeface="Carlito"/>
              </a:rPr>
              <a:t> </a:t>
            </a:r>
            <a:r>
              <a:rPr sz="2500" spc="-5" dirty="0">
                <a:latin typeface="Carlito"/>
                <a:cs typeface="Carlito"/>
              </a:rPr>
              <a:t>performance</a:t>
            </a:r>
            <a:endParaRPr sz="2500">
              <a:latin typeface="Carlito"/>
              <a:cs typeface="Carlito"/>
            </a:endParaRPr>
          </a:p>
          <a:p>
            <a:pPr marL="355600" indent="-342900">
              <a:lnSpc>
                <a:spcPct val="100000"/>
              </a:lnSpc>
              <a:spcBef>
                <a:spcPts val="195"/>
              </a:spcBef>
              <a:buFont typeface="Arial"/>
              <a:buChar char="•"/>
              <a:tabLst>
                <a:tab pos="354965" algn="l"/>
                <a:tab pos="355600" algn="l"/>
              </a:tabLst>
            </a:pPr>
            <a:r>
              <a:rPr sz="2500" spc="-5" dirty="0">
                <a:latin typeface="Carlito"/>
                <a:cs typeface="Carlito"/>
              </a:rPr>
              <a:t>Orient </a:t>
            </a:r>
            <a:r>
              <a:rPr sz="2500" spc="-10" dirty="0">
                <a:latin typeface="Carlito"/>
                <a:cs typeface="Carlito"/>
              </a:rPr>
              <a:t>new </a:t>
            </a:r>
            <a:r>
              <a:rPr sz="2500" spc="-5" dirty="0">
                <a:latin typeface="Carlito"/>
                <a:cs typeface="Carlito"/>
              </a:rPr>
              <a:t>professional</a:t>
            </a:r>
            <a:r>
              <a:rPr sz="2500" spc="10" dirty="0">
                <a:latin typeface="Carlito"/>
                <a:cs typeface="Carlito"/>
              </a:rPr>
              <a:t> </a:t>
            </a:r>
            <a:r>
              <a:rPr sz="2500" spc="-5" dirty="0">
                <a:latin typeface="Carlito"/>
                <a:cs typeface="Carlito"/>
              </a:rPr>
              <a:t>members</a:t>
            </a:r>
            <a:endParaRPr sz="2500">
              <a:latin typeface="Carlito"/>
              <a:cs typeface="Carlito"/>
            </a:endParaRPr>
          </a:p>
          <a:p>
            <a:pPr marL="355600" marR="5080" indent="-342900">
              <a:lnSpc>
                <a:spcPts val="2770"/>
              </a:lnSpc>
              <a:spcBef>
                <a:spcPts val="475"/>
              </a:spcBef>
              <a:buFont typeface="Arial"/>
              <a:buChar char="•"/>
              <a:tabLst>
                <a:tab pos="354965" algn="l"/>
                <a:tab pos="355600" algn="l"/>
              </a:tabLst>
            </a:pPr>
            <a:r>
              <a:rPr sz="2500" spc="-10" dirty="0">
                <a:latin typeface="Carlito"/>
                <a:cs typeface="Carlito"/>
              </a:rPr>
              <a:t>Enhance </a:t>
            </a:r>
            <a:r>
              <a:rPr sz="2500" spc="-5" dirty="0">
                <a:latin typeface="Carlito"/>
                <a:cs typeface="Carlito"/>
              </a:rPr>
              <a:t>professionalism through professional development  programs</a:t>
            </a:r>
            <a:endParaRPr sz="2500">
              <a:latin typeface="Carlito"/>
              <a:cs typeface="Carlito"/>
            </a:endParaRPr>
          </a:p>
          <a:p>
            <a:pPr marL="355600" marR="1075055" indent="-342900">
              <a:lnSpc>
                <a:spcPts val="2770"/>
              </a:lnSpc>
              <a:spcBef>
                <a:spcPts val="414"/>
              </a:spcBef>
              <a:buFont typeface="Arial"/>
              <a:buChar char="•"/>
              <a:tabLst>
                <a:tab pos="354965" algn="l"/>
                <a:tab pos="355600" algn="l"/>
              </a:tabLst>
            </a:pPr>
            <a:r>
              <a:rPr sz="2500" spc="-5" dirty="0">
                <a:latin typeface="Carlito"/>
                <a:cs typeface="Carlito"/>
              </a:rPr>
              <a:t>Provide platform </a:t>
            </a:r>
            <a:r>
              <a:rPr sz="2500" spc="-10" dirty="0">
                <a:latin typeface="Carlito"/>
                <a:cs typeface="Carlito"/>
              </a:rPr>
              <a:t>for </a:t>
            </a:r>
            <a:r>
              <a:rPr sz="2500" spc="-5" dirty="0">
                <a:latin typeface="Carlito"/>
                <a:cs typeface="Carlito"/>
              </a:rPr>
              <a:t>knowledge sharing and mutual  learning</a:t>
            </a:r>
            <a:endParaRPr sz="2500">
              <a:latin typeface="Carlito"/>
              <a:cs typeface="Carlito"/>
            </a:endParaRPr>
          </a:p>
          <a:p>
            <a:pPr marL="355600" marR="1069340" indent="-342900">
              <a:lnSpc>
                <a:spcPts val="2770"/>
              </a:lnSpc>
              <a:spcBef>
                <a:spcPts val="420"/>
              </a:spcBef>
              <a:buFont typeface="Arial"/>
              <a:buChar char="•"/>
              <a:tabLst>
                <a:tab pos="354965" algn="l"/>
                <a:tab pos="355600" algn="l"/>
              </a:tabLst>
            </a:pPr>
            <a:r>
              <a:rPr sz="2500" spc="-5" dirty="0">
                <a:latin typeface="Carlito"/>
                <a:cs typeface="Carlito"/>
              </a:rPr>
              <a:t>Provide suggestions </a:t>
            </a:r>
            <a:r>
              <a:rPr sz="2500" spc="-10" dirty="0">
                <a:latin typeface="Carlito"/>
                <a:cs typeface="Carlito"/>
              </a:rPr>
              <a:t>for development </a:t>
            </a:r>
            <a:r>
              <a:rPr sz="2500" spc="-5" dirty="0">
                <a:latin typeface="Carlito"/>
                <a:cs typeface="Carlito"/>
              </a:rPr>
              <a:t>and update </a:t>
            </a:r>
            <a:r>
              <a:rPr sz="2500" spc="-10" dirty="0">
                <a:latin typeface="Carlito"/>
                <a:cs typeface="Carlito"/>
              </a:rPr>
              <a:t>of  </a:t>
            </a:r>
            <a:r>
              <a:rPr sz="2500" spc="-5" dirty="0">
                <a:latin typeface="Carlito"/>
                <a:cs typeface="Carlito"/>
              </a:rPr>
              <a:t>policies/ acts/ laws/ </a:t>
            </a:r>
            <a:r>
              <a:rPr sz="2500" dirty="0">
                <a:latin typeface="Carlito"/>
                <a:cs typeface="Carlito"/>
              </a:rPr>
              <a:t>rules/ </a:t>
            </a:r>
            <a:r>
              <a:rPr sz="2500" spc="-5" dirty="0">
                <a:latin typeface="Carlito"/>
                <a:cs typeface="Carlito"/>
              </a:rPr>
              <a:t>regulations/</a:t>
            </a:r>
            <a:r>
              <a:rPr sz="2500" dirty="0">
                <a:latin typeface="Carlito"/>
                <a:cs typeface="Carlito"/>
              </a:rPr>
              <a:t> </a:t>
            </a:r>
            <a:r>
              <a:rPr sz="2500" spc="-5" dirty="0">
                <a:latin typeface="Carlito"/>
                <a:cs typeface="Carlito"/>
              </a:rPr>
              <a:t>codes</a:t>
            </a:r>
            <a:endParaRPr sz="2500">
              <a:latin typeface="Carlito"/>
              <a:cs typeface="Carlito"/>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22452" y="709930"/>
            <a:ext cx="7554595" cy="513715"/>
          </a:xfrm>
          <a:prstGeom prst="rect">
            <a:avLst/>
          </a:prstGeom>
        </p:spPr>
        <p:txBody>
          <a:bodyPr vert="horz" wrap="square" lIns="0" tIns="13335" rIns="0" bIns="0" rtlCol="0">
            <a:spAutoFit/>
          </a:bodyPr>
          <a:lstStyle/>
          <a:p>
            <a:pPr marL="12700">
              <a:lnSpc>
                <a:spcPct val="100000"/>
              </a:lnSpc>
              <a:spcBef>
                <a:spcPts val="105"/>
              </a:spcBef>
            </a:pPr>
            <a:r>
              <a:rPr sz="3200" dirty="0"/>
              <a:t>Professional </a:t>
            </a:r>
            <a:r>
              <a:rPr sz="3200" spc="-5" dirty="0"/>
              <a:t>Associations </a:t>
            </a:r>
            <a:r>
              <a:rPr sz="3200" dirty="0"/>
              <a:t>Regulate</a:t>
            </a:r>
            <a:r>
              <a:rPr sz="3200" spc="-25" dirty="0"/>
              <a:t> </a:t>
            </a:r>
            <a:r>
              <a:rPr sz="3200" spc="-5" dirty="0"/>
              <a:t>Profession</a:t>
            </a:r>
            <a:endParaRPr sz="3200"/>
          </a:p>
        </p:txBody>
      </p:sp>
      <p:sp>
        <p:nvSpPr>
          <p:cNvPr id="3" name="object 3"/>
          <p:cNvSpPr txBox="1"/>
          <p:nvPr/>
        </p:nvSpPr>
        <p:spPr>
          <a:xfrm>
            <a:off x="455168" y="1229004"/>
            <a:ext cx="8126730" cy="4554220"/>
          </a:xfrm>
          <a:prstGeom prst="rect">
            <a:avLst/>
          </a:prstGeom>
        </p:spPr>
        <p:txBody>
          <a:bodyPr vert="horz" wrap="square" lIns="0" tIns="13970" rIns="0" bIns="0" rtlCol="0">
            <a:spAutoFit/>
          </a:bodyPr>
          <a:lstStyle/>
          <a:p>
            <a:pPr marL="99060" marR="233045" indent="-6350">
              <a:lnSpc>
                <a:spcPct val="105100"/>
              </a:lnSpc>
              <a:spcBef>
                <a:spcPts val="110"/>
              </a:spcBef>
            </a:pPr>
            <a:r>
              <a:rPr sz="2200" spc="-10" dirty="0">
                <a:latin typeface="Carlito"/>
                <a:cs typeface="Carlito"/>
              </a:rPr>
              <a:t>One </a:t>
            </a:r>
            <a:r>
              <a:rPr sz="2200" spc="-5" dirty="0">
                <a:latin typeface="Carlito"/>
                <a:cs typeface="Carlito"/>
              </a:rPr>
              <a:t>of the fundamental </a:t>
            </a:r>
            <a:r>
              <a:rPr sz="2200" dirty="0">
                <a:latin typeface="Carlito"/>
                <a:cs typeface="Carlito"/>
              </a:rPr>
              <a:t>roles </a:t>
            </a:r>
            <a:r>
              <a:rPr sz="2200" spc="-5" dirty="0">
                <a:latin typeface="Carlito"/>
                <a:cs typeface="Carlito"/>
              </a:rPr>
              <a:t>of professional associations is to  regulate the professional practices of the persons or institutes  engaged in a </a:t>
            </a:r>
            <a:r>
              <a:rPr sz="2200" spc="-10" dirty="0">
                <a:latin typeface="Carlito"/>
                <a:cs typeface="Carlito"/>
              </a:rPr>
              <a:t>particular </a:t>
            </a:r>
            <a:r>
              <a:rPr sz="2200" spc="-5" dirty="0">
                <a:latin typeface="Carlito"/>
                <a:cs typeface="Carlito"/>
              </a:rPr>
              <a:t>profession. </a:t>
            </a:r>
            <a:r>
              <a:rPr sz="2200" spc="-10" dirty="0">
                <a:latin typeface="Carlito"/>
                <a:cs typeface="Carlito"/>
              </a:rPr>
              <a:t>E.g., </a:t>
            </a:r>
            <a:r>
              <a:rPr sz="2200" spc="-5" dirty="0">
                <a:latin typeface="Carlito"/>
                <a:cs typeface="Carlito"/>
              </a:rPr>
              <a:t>the FCAN regulates </a:t>
            </a:r>
            <a:r>
              <a:rPr sz="2200" spc="10" dirty="0">
                <a:latin typeface="Carlito"/>
                <a:cs typeface="Carlito"/>
              </a:rPr>
              <a:t>the </a:t>
            </a:r>
            <a:r>
              <a:rPr sz="2200" spc="-5" dirty="0">
                <a:latin typeface="Carlito"/>
                <a:cs typeface="Carlito"/>
              </a:rPr>
              <a:t>ways  contractors, act when performing duties related </a:t>
            </a:r>
            <a:r>
              <a:rPr sz="2200" spc="-10" dirty="0">
                <a:latin typeface="Carlito"/>
                <a:cs typeface="Carlito"/>
              </a:rPr>
              <a:t>to </a:t>
            </a:r>
            <a:r>
              <a:rPr sz="2200" spc="-5" dirty="0">
                <a:latin typeface="Carlito"/>
                <a:cs typeface="Carlito"/>
              </a:rPr>
              <a:t>their profession,  through:</a:t>
            </a:r>
            <a:endParaRPr sz="2200">
              <a:latin typeface="Carlito"/>
              <a:cs typeface="Carlito"/>
            </a:endParaRPr>
          </a:p>
          <a:p>
            <a:pPr marL="355600" indent="-342900">
              <a:lnSpc>
                <a:spcPct val="100000"/>
              </a:lnSpc>
              <a:spcBef>
                <a:spcPts val="395"/>
              </a:spcBef>
              <a:buSzPct val="113636"/>
              <a:buFont typeface="Arial"/>
              <a:buChar char="•"/>
              <a:tabLst>
                <a:tab pos="354965" algn="l"/>
                <a:tab pos="355600" algn="l"/>
              </a:tabLst>
            </a:pPr>
            <a:r>
              <a:rPr sz="2200" spc="-10" dirty="0">
                <a:latin typeface="Carlito"/>
                <a:cs typeface="Carlito"/>
              </a:rPr>
              <a:t>developing </a:t>
            </a:r>
            <a:r>
              <a:rPr sz="2200" spc="-5" dirty="0">
                <a:latin typeface="Carlito"/>
                <a:cs typeface="Carlito"/>
              </a:rPr>
              <a:t>guidelines &amp; procedures to be followed by its</a:t>
            </a:r>
            <a:r>
              <a:rPr sz="2200" spc="114" dirty="0">
                <a:latin typeface="Carlito"/>
                <a:cs typeface="Carlito"/>
              </a:rPr>
              <a:t> </a:t>
            </a:r>
            <a:r>
              <a:rPr sz="2200" spc="-5" dirty="0">
                <a:latin typeface="Carlito"/>
                <a:cs typeface="Carlito"/>
              </a:rPr>
              <a:t>members,</a:t>
            </a:r>
            <a:endParaRPr sz="2200">
              <a:latin typeface="Carlito"/>
              <a:cs typeface="Carlito"/>
            </a:endParaRPr>
          </a:p>
          <a:p>
            <a:pPr marL="355600" indent="-342900">
              <a:lnSpc>
                <a:spcPct val="100000"/>
              </a:lnSpc>
              <a:spcBef>
                <a:spcPts val="480"/>
              </a:spcBef>
              <a:buSzPct val="113636"/>
              <a:buFont typeface="Arial"/>
              <a:buChar char="•"/>
              <a:tabLst>
                <a:tab pos="354965" algn="l"/>
                <a:tab pos="355600" algn="l"/>
              </a:tabLst>
            </a:pPr>
            <a:r>
              <a:rPr sz="2200" spc="-10" dirty="0">
                <a:latin typeface="Carlito"/>
                <a:cs typeface="Carlito"/>
              </a:rPr>
              <a:t>developing </a:t>
            </a:r>
            <a:r>
              <a:rPr sz="2200" spc="-5" dirty="0">
                <a:latin typeface="Carlito"/>
                <a:cs typeface="Carlito"/>
              </a:rPr>
              <a:t>minimum standards of</a:t>
            </a:r>
            <a:r>
              <a:rPr sz="2200" spc="10" dirty="0">
                <a:latin typeface="Carlito"/>
                <a:cs typeface="Carlito"/>
              </a:rPr>
              <a:t> </a:t>
            </a:r>
            <a:r>
              <a:rPr sz="2200" spc="-5" dirty="0">
                <a:latin typeface="Carlito"/>
                <a:cs typeface="Carlito"/>
              </a:rPr>
              <a:t>profession,</a:t>
            </a:r>
            <a:endParaRPr sz="2200">
              <a:latin typeface="Carlito"/>
              <a:cs typeface="Carlito"/>
            </a:endParaRPr>
          </a:p>
          <a:p>
            <a:pPr marL="355600" indent="-342900">
              <a:lnSpc>
                <a:spcPct val="100000"/>
              </a:lnSpc>
              <a:spcBef>
                <a:spcPts val="495"/>
              </a:spcBef>
              <a:buSzPct val="113636"/>
              <a:buFont typeface="Arial"/>
              <a:buChar char="•"/>
              <a:tabLst>
                <a:tab pos="354965" algn="l"/>
                <a:tab pos="355600" algn="l"/>
              </a:tabLst>
            </a:pPr>
            <a:r>
              <a:rPr sz="2200" spc="-10" dirty="0">
                <a:latin typeface="Carlito"/>
                <a:cs typeface="Carlito"/>
              </a:rPr>
              <a:t>developing </a:t>
            </a:r>
            <a:r>
              <a:rPr sz="2200" spc="-5" dirty="0">
                <a:latin typeface="Carlito"/>
                <a:cs typeface="Carlito"/>
              </a:rPr>
              <a:t>and issuing codes of conduct for </a:t>
            </a:r>
            <a:r>
              <a:rPr sz="2200" spc="-10" dirty="0">
                <a:latin typeface="Carlito"/>
                <a:cs typeface="Carlito"/>
              </a:rPr>
              <a:t>FCAN</a:t>
            </a:r>
            <a:r>
              <a:rPr sz="2200" spc="35" dirty="0">
                <a:latin typeface="Carlito"/>
                <a:cs typeface="Carlito"/>
              </a:rPr>
              <a:t> </a:t>
            </a:r>
            <a:r>
              <a:rPr sz="2200" spc="-5" dirty="0">
                <a:latin typeface="Carlito"/>
                <a:cs typeface="Carlito"/>
              </a:rPr>
              <a:t>members,</a:t>
            </a:r>
            <a:endParaRPr sz="2200">
              <a:latin typeface="Carlito"/>
              <a:cs typeface="Carlito"/>
            </a:endParaRPr>
          </a:p>
          <a:p>
            <a:pPr marL="355600" indent="-342900">
              <a:lnSpc>
                <a:spcPct val="100000"/>
              </a:lnSpc>
              <a:spcBef>
                <a:spcPts val="490"/>
              </a:spcBef>
              <a:buSzPct val="113636"/>
              <a:buFont typeface="Arial"/>
              <a:buChar char="•"/>
              <a:tabLst>
                <a:tab pos="354965" algn="l"/>
                <a:tab pos="355600" algn="l"/>
              </a:tabLst>
            </a:pPr>
            <a:r>
              <a:rPr sz="2200" spc="-10" dirty="0">
                <a:latin typeface="Carlito"/>
                <a:cs typeface="Carlito"/>
              </a:rPr>
              <a:t>developing </a:t>
            </a:r>
            <a:r>
              <a:rPr sz="2200" spc="-5" dirty="0">
                <a:latin typeface="Carlito"/>
                <a:cs typeface="Carlito"/>
              </a:rPr>
              <a:t>and approving written/unwritten rules of the</a:t>
            </a:r>
            <a:r>
              <a:rPr sz="2200" spc="114" dirty="0">
                <a:latin typeface="Carlito"/>
                <a:cs typeface="Carlito"/>
              </a:rPr>
              <a:t> </a:t>
            </a:r>
            <a:r>
              <a:rPr sz="2200" spc="-5" dirty="0">
                <a:latin typeface="Carlito"/>
                <a:cs typeface="Carlito"/>
              </a:rPr>
              <a:t>profession,</a:t>
            </a:r>
            <a:endParaRPr sz="2200">
              <a:latin typeface="Carlito"/>
              <a:cs typeface="Carlito"/>
            </a:endParaRPr>
          </a:p>
          <a:p>
            <a:pPr marL="355600" indent="-342900">
              <a:lnSpc>
                <a:spcPct val="100000"/>
              </a:lnSpc>
              <a:spcBef>
                <a:spcPts val="385"/>
              </a:spcBef>
              <a:buSzPct val="113636"/>
              <a:buFont typeface="Arial"/>
              <a:buChar char="•"/>
              <a:tabLst>
                <a:tab pos="354965" algn="l"/>
                <a:tab pos="355600" algn="l"/>
              </a:tabLst>
            </a:pPr>
            <a:r>
              <a:rPr sz="2200" spc="-10" dirty="0">
                <a:latin typeface="Carlito"/>
                <a:cs typeface="Carlito"/>
              </a:rPr>
              <a:t>preparing </a:t>
            </a:r>
            <a:r>
              <a:rPr sz="2200" spc="-5" dirty="0">
                <a:latin typeface="Carlito"/>
                <a:cs typeface="Carlito"/>
              </a:rPr>
              <a:t>standard procedure/formats of submitting</a:t>
            </a:r>
            <a:r>
              <a:rPr sz="2200" spc="45" dirty="0">
                <a:latin typeface="Carlito"/>
                <a:cs typeface="Carlito"/>
              </a:rPr>
              <a:t> </a:t>
            </a:r>
            <a:r>
              <a:rPr sz="2200" spc="-10" dirty="0">
                <a:latin typeface="Carlito"/>
                <a:cs typeface="Carlito"/>
              </a:rPr>
              <a:t>bids,</a:t>
            </a:r>
            <a:endParaRPr sz="2200">
              <a:latin typeface="Carlito"/>
              <a:cs typeface="Carlito"/>
            </a:endParaRPr>
          </a:p>
          <a:p>
            <a:pPr marL="355600" indent="-342900">
              <a:lnSpc>
                <a:spcPct val="100000"/>
              </a:lnSpc>
              <a:spcBef>
                <a:spcPts val="495"/>
              </a:spcBef>
              <a:buSzPct val="113636"/>
              <a:buFont typeface="Arial"/>
              <a:buChar char="•"/>
              <a:tabLst>
                <a:tab pos="354965" algn="l"/>
                <a:tab pos="355600" algn="l"/>
              </a:tabLst>
            </a:pPr>
            <a:r>
              <a:rPr sz="2200" spc="-5" dirty="0">
                <a:latin typeface="Carlito"/>
                <a:cs typeface="Carlito"/>
              </a:rPr>
              <a:t>monitoring and evaluating compliance </a:t>
            </a:r>
            <a:r>
              <a:rPr sz="2200" dirty="0">
                <a:latin typeface="Carlito"/>
                <a:cs typeface="Carlito"/>
              </a:rPr>
              <a:t>of </a:t>
            </a:r>
            <a:r>
              <a:rPr sz="2200" spc="-10" dirty="0">
                <a:latin typeface="Carlito"/>
                <a:cs typeface="Carlito"/>
              </a:rPr>
              <a:t>the </a:t>
            </a:r>
            <a:r>
              <a:rPr sz="2200" spc="-5" dirty="0">
                <a:latin typeface="Carlito"/>
                <a:cs typeface="Carlito"/>
              </a:rPr>
              <a:t>rules,</a:t>
            </a:r>
            <a:r>
              <a:rPr sz="2200" spc="45" dirty="0">
                <a:latin typeface="Carlito"/>
                <a:cs typeface="Carlito"/>
              </a:rPr>
              <a:t> </a:t>
            </a:r>
            <a:r>
              <a:rPr sz="2200" spc="-5" dirty="0">
                <a:latin typeface="Carlito"/>
                <a:cs typeface="Carlito"/>
              </a:rPr>
              <a:t>and</a:t>
            </a:r>
            <a:endParaRPr sz="2200">
              <a:latin typeface="Carlito"/>
              <a:cs typeface="Carlito"/>
            </a:endParaRPr>
          </a:p>
          <a:p>
            <a:pPr marL="355600" indent="-342900">
              <a:lnSpc>
                <a:spcPct val="100000"/>
              </a:lnSpc>
              <a:spcBef>
                <a:spcPts val="490"/>
              </a:spcBef>
              <a:buSzPct val="113636"/>
              <a:buFont typeface="Arial"/>
              <a:buChar char="•"/>
              <a:tabLst>
                <a:tab pos="354965" algn="l"/>
                <a:tab pos="355600" algn="l"/>
              </a:tabLst>
            </a:pPr>
            <a:r>
              <a:rPr sz="2200" spc="-5" dirty="0">
                <a:latin typeface="Carlito"/>
                <a:cs typeface="Carlito"/>
              </a:rPr>
              <a:t>taking </a:t>
            </a:r>
            <a:r>
              <a:rPr sz="2200" dirty="0">
                <a:latin typeface="Carlito"/>
                <a:cs typeface="Carlito"/>
              </a:rPr>
              <a:t>actions </a:t>
            </a:r>
            <a:r>
              <a:rPr sz="2200" spc="-5" dirty="0">
                <a:latin typeface="Carlito"/>
                <a:cs typeface="Carlito"/>
              </a:rPr>
              <a:t>against breakers </a:t>
            </a:r>
            <a:r>
              <a:rPr sz="2200" dirty="0">
                <a:latin typeface="Carlito"/>
                <a:cs typeface="Carlito"/>
              </a:rPr>
              <a:t>of </a:t>
            </a:r>
            <a:r>
              <a:rPr sz="2200" spc="-5" dirty="0">
                <a:latin typeface="Carlito"/>
                <a:cs typeface="Carlito"/>
              </a:rPr>
              <a:t>the rules and/or code of</a:t>
            </a:r>
            <a:r>
              <a:rPr sz="2200" spc="35" dirty="0">
                <a:latin typeface="Carlito"/>
                <a:cs typeface="Carlito"/>
              </a:rPr>
              <a:t> </a:t>
            </a:r>
            <a:r>
              <a:rPr sz="2200" spc="-5" dirty="0">
                <a:latin typeface="Carlito"/>
                <a:cs typeface="Carlito"/>
              </a:rPr>
              <a:t>conduct.</a:t>
            </a:r>
            <a:endParaRPr sz="2200">
              <a:latin typeface="Carlito"/>
              <a:cs typeface="Carlito"/>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940" y="698652"/>
            <a:ext cx="7954645" cy="1789430"/>
          </a:xfrm>
          <a:prstGeom prst="rect">
            <a:avLst/>
          </a:prstGeom>
        </p:spPr>
        <p:txBody>
          <a:bodyPr vert="horz" wrap="square" lIns="0" tIns="13970" rIns="0" bIns="0" rtlCol="0">
            <a:spAutoFit/>
          </a:bodyPr>
          <a:lstStyle/>
          <a:p>
            <a:pPr marL="18415" marR="5080" indent="-6350">
              <a:lnSpc>
                <a:spcPct val="105100"/>
              </a:lnSpc>
              <a:spcBef>
                <a:spcPts val="110"/>
              </a:spcBef>
            </a:pPr>
            <a:r>
              <a:rPr sz="2200" spc="-5" dirty="0">
                <a:latin typeface="Carlito"/>
                <a:cs typeface="Carlito"/>
              </a:rPr>
              <a:t>NEC and NEA regulate engineering profession by developing </a:t>
            </a:r>
            <a:r>
              <a:rPr sz="2200" spc="-10" dirty="0">
                <a:latin typeface="Carlito"/>
                <a:cs typeface="Carlito"/>
              </a:rPr>
              <a:t>policies,  </a:t>
            </a:r>
            <a:r>
              <a:rPr sz="2200" spc="-5" dirty="0">
                <a:latin typeface="Carlito"/>
                <a:cs typeface="Carlito"/>
              </a:rPr>
              <a:t>plans/programs for the </a:t>
            </a:r>
            <a:r>
              <a:rPr sz="2200" dirty="0">
                <a:latin typeface="Carlito"/>
                <a:cs typeface="Carlito"/>
              </a:rPr>
              <a:t>smooth </a:t>
            </a:r>
            <a:r>
              <a:rPr sz="2200" spc="-5" dirty="0">
                <a:latin typeface="Carlito"/>
                <a:cs typeface="Carlito"/>
              </a:rPr>
              <a:t>functioning of engineering profession  and execute them. </a:t>
            </a:r>
            <a:r>
              <a:rPr sz="2200" spc="-10" dirty="0">
                <a:latin typeface="Carlito"/>
                <a:cs typeface="Carlito"/>
              </a:rPr>
              <a:t>The </a:t>
            </a:r>
            <a:r>
              <a:rPr sz="2200" dirty="0">
                <a:latin typeface="Carlito"/>
                <a:cs typeface="Carlito"/>
              </a:rPr>
              <a:t>NEC </a:t>
            </a:r>
            <a:r>
              <a:rPr sz="2200" spc="-5" dirty="0">
                <a:latin typeface="Carlito"/>
                <a:cs typeface="Carlito"/>
              </a:rPr>
              <a:t>regulates higher engineering education in  Nepal through evaluation, recognition and monitoring of academic  institutes providing formal engineering</a:t>
            </a:r>
            <a:r>
              <a:rPr sz="2200" spc="30" dirty="0">
                <a:latin typeface="Carlito"/>
                <a:cs typeface="Carlito"/>
              </a:rPr>
              <a:t> </a:t>
            </a:r>
            <a:r>
              <a:rPr sz="2200" spc="-5" dirty="0">
                <a:latin typeface="Carlito"/>
                <a:cs typeface="Carlito"/>
              </a:rPr>
              <a:t>education.</a:t>
            </a:r>
            <a:endParaRPr sz="2200">
              <a:latin typeface="Carlito"/>
              <a:cs typeface="Carlito"/>
            </a:endParaRPr>
          </a:p>
        </p:txBody>
      </p:sp>
      <p:sp>
        <p:nvSpPr>
          <p:cNvPr id="3" name="object 3"/>
          <p:cNvSpPr txBox="1"/>
          <p:nvPr/>
        </p:nvSpPr>
        <p:spPr>
          <a:xfrm>
            <a:off x="467868" y="2688970"/>
            <a:ext cx="8132445" cy="897890"/>
          </a:xfrm>
          <a:prstGeom prst="rect">
            <a:avLst/>
          </a:prstGeom>
          <a:solidFill>
            <a:srgbClr val="9AB5E3"/>
          </a:solidFill>
        </p:spPr>
        <p:txBody>
          <a:bodyPr vert="horz" wrap="square" lIns="0" tIns="0" rIns="0" bIns="0" rtlCol="0">
            <a:spAutoFit/>
          </a:bodyPr>
          <a:lstStyle/>
          <a:p>
            <a:pPr marL="162560">
              <a:lnSpc>
                <a:spcPts val="3225"/>
              </a:lnSpc>
            </a:pPr>
            <a:r>
              <a:rPr sz="2800" b="1" spc="-5" dirty="0">
                <a:latin typeface="Carlito"/>
                <a:cs typeface="Carlito"/>
              </a:rPr>
              <a:t>3.3.1 Roles of professional organizations in</a:t>
            </a:r>
            <a:r>
              <a:rPr sz="2800" b="1" spc="80" dirty="0">
                <a:latin typeface="Carlito"/>
                <a:cs typeface="Carlito"/>
              </a:rPr>
              <a:t> </a:t>
            </a:r>
            <a:r>
              <a:rPr sz="2800" b="1" spc="-5" dirty="0">
                <a:latin typeface="Carlito"/>
                <a:cs typeface="Carlito"/>
              </a:rPr>
              <a:t>induction</a:t>
            </a:r>
            <a:endParaRPr sz="2800">
              <a:latin typeface="Carlito"/>
              <a:cs typeface="Carlito"/>
            </a:endParaRPr>
          </a:p>
          <a:p>
            <a:pPr marL="1454150">
              <a:lnSpc>
                <a:spcPct val="100000"/>
              </a:lnSpc>
              <a:spcBef>
                <a:spcPts val="180"/>
              </a:spcBef>
            </a:pPr>
            <a:r>
              <a:rPr sz="2800" b="1" spc="-5" dirty="0">
                <a:latin typeface="Carlito"/>
                <a:cs typeface="Carlito"/>
              </a:rPr>
              <a:t>of new entrants into the</a:t>
            </a:r>
            <a:r>
              <a:rPr sz="2800" b="1" spc="20" dirty="0">
                <a:latin typeface="Carlito"/>
                <a:cs typeface="Carlito"/>
              </a:rPr>
              <a:t> </a:t>
            </a:r>
            <a:r>
              <a:rPr sz="2800" b="1" spc="-5" dirty="0">
                <a:latin typeface="Carlito"/>
                <a:cs typeface="Carlito"/>
              </a:rPr>
              <a:t>profession</a:t>
            </a:r>
            <a:endParaRPr sz="2800">
              <a:latin typeface="Carlito"/>
              <a:cs typeface="Carlito"/>
            </a:endParaRPr>
          </a:p>
        </p:txBody>
      </p:sp>
      <p:sp>
        <p:nvSpPr>
          <p:cNvPr id="4" name="object 4"/>
          <p:cNvSpPr txBox="1"/>
          <p:nvPr/>
        </p:nvSpPr>
        <p:spPr>
          <a:xfrm>
            <a:off x="526795" y="3540632"/>
            <a:ext cx="7816215" cy="2499360"/>
          </a:xfrm>
          <a:prstGeom prst="rect">
            <a:avLst/>
          </a:prstGeom>
        </p:spPr>
        <p:txBody>
          <a:bodyPr vert="horz" wrap="square" lIns="0" tIns="54610" rIns="0" bIns="0" rtlCol="0">
            <a:spAutoFit/>
          </a:bodyPr>
          <a:lstStyle/>
          <a:p>
            <a:pPr marL="18415" marR="5080" indent="-6350">
              <a:lnSpc>
                <a:spcPts val="2960"/>
              </a:lnSpc>
              <a:spcBef>
                <a:spcPts val="430"/>
              </a:spcBef>
            </a:pPr>
            <a:r>
              <a:rPr sz="2700" dirty="0">
                <a:latin typeface="Carlito"/>
                <a:cs typeface="Carlito"/>
              </a:rPr>
              <a:t>Another major </a:t>
            </a:r>
            <a:r>
              <a:rPr sz="2700" spc="-5" dirty="0">
                <a:latin typeface="Carlito"/>
                <a:cs typeface="Carlito"/>
              </a:rPr>
              <a:t>role of </a:t>
            </a:r>
            <a:r>
              <a:rPr sz="2700" dirty="0">
                <a:latin typeface="Carlito"/>
                <a:cs typeface="Carlito"/>
              </a:rPr>
              <a:t>the </a:t>
            </a:r>
            <a:r>
              <a:rPr sz="2700" spc="-5" dirty="0">
                <a:latin typeface="Carlito"/>
                <a:cs typeface="Carlito"/>
              </a:rPr>
              <a:t>professional associations </a:t>
            </a:r>
            <a:r>
              <a:rPr sz="2700" dirty="0">
                <a:latin typeface="Carlito"/>
                <a:cs typeface="Carlito"/>
              </a:rPr>
              <a:t>is </a:t>
            </a:r>
            <a:r>
              <a:rPr sz="2700" spc="-10" dirty="0">
                <a:latin typeface="Carlito"/>
                <a:cs typeface="Carlito"/>
              </a:rPr>
              <a:t>to  </a:t>
            </a:r>
            <a:r>
              <a:rPr sz="2700" dirty="0">
                <a:latin typeface="Carlito"/>
                <a:cs typeface="Carlito"/>
              </a:rPr>
              <a:t>guide </a:t>
            </a:r>
            <a:r>
              <a:rPr sz="2700" spc="-5" dirty="0">
                <a:latin typeface="Carlito"/>
                <a:cs typeface="Carlito"/>
              </a:rPr>
              <a:t>new entrants </a:t>
            </a:r>
            <a:r>
              <a:rPr sz="2700" dirty="0">
                <a:latin typeface="Carlito"/>
                <a:cs typeface="Carlito"/>
              </a:rPr>
              <a:t>into the </a:t>
            </a:r>
            <a:r>
              <a:rPr sz="2700" spc="-5" dirty="0">
                <a:latin typeface="Carlito"/>
                <a:cs typeface="Carlito"/>
              </a:rPr>
              <a:t>profession by</a:t>
            </a:r>
            <a:endParaRPr sz="2700">
              <a:latin typeface="Carlito"/>
              <a:cs typeface="Carlito"/>
            </a:endParaRPr>
          </a:p>
          <a:p>
            <a:pPr marL="355600" indent="-342900">
              <a:lnSpc>
                <a:spcPct val="100000"/>
              </a:lnSpc>
              <a:spcBef>
                <a:spcPts val="145"/>
              </a:spcBef>
              <a:buFont typeface="Arial"/>
              <a:buChar char="•"/>
              <a:tabLst>
                <a:tab pos="354965" algn="l"/>
                <a:tab pos="355600" algn="l"/>
              </a:tabLst>
            </a:pPr>
            <a:r>
              <a:rPr sz="2700" spc="-5" dirty="0">
                <a:latin typeface="Carlito"/>
                <a:cs typeface="Carlito"/>
              </a:rPr>
              <a:t>providing orientation </a:t>
            </a:r>
            <a:r>
              <a:rPr sz="2700" dirty="0">
                <a:latin typeface="Carlito"/>
                <a:cs typeface="Carlito"/>
              </a:rPr>
              <a:t>and</a:t>
            </a:r>
            <a:r>
              <a:rPr sz="2700" spc="-10" dirty="0">
                <a:latin typeface="Carlito"/>
                <a:cs typeface="Carlito"/>
              </a:rPr>
              <a:t> </a:t>
            </a:r>
            <a:r>
              <a:rPr sz="2700" spc="-5" dirty="0">
                <a:latin typeface="Carlito"/>
                <a:cs typeface="Carlito"/>
              </a:rPr>
              <a:t>training,</a:t>
            </a:r>
            <a:endParaRPr sz="2700">
              <a:latin typeface="Carlito"/>
              <a:cs typeface="Carlito"/>
            </a:endParaRPr>
          </a:p>
          <a:p>
            <a:pPr marL="355600" indent="-342900">
              <a:lnSpc>
                <a:spcPct val="100000"/>
              </a:lnSpc>
              <a:spcBef>
                <a:spcPts val="204"/>
              </a:spcBef>
              <a:buFont typeface="Arial"/>
              <a:buChar char="•"/>
              <a:tabLst>
                <a:tab pos="354965" algn="l"/>
                <a:tab pos="355600" algn="l"/>
              </a:tabLst>
            </a:pPr>
            <a:r>
              <a:rPr sz="2700" dirty="0">
                <a:latin typeface="Carlito"/>
                <a:cs typeface="Carlito"/>
              </a:rPr>
              <a:t>guiding on the conventions </a:t>
            </a:r>
            <a:r>
              <a:rPr sz="2700" spc="-5" dirty="0">
                <a:latin typeface="Carlito"/>
                <a:cs typeface="Carlito"/>
              </a:rPr>
              <a:t>of </a:t>
            </a:r>
            <a:r>
              <a:rPr sz="2700" dirty="0">
                <a:latin typeface="Carlito"/>
                <a:cs typeface="Carlito"/>
              </a:rPr>
              <a:t>the</a:t>
            </a:r>
            <a:r>
              <a:rPr sz="2700" spc="-25" dirty="0">
                <a:latin typeface="Carlito"/>
                <a:cs typeface="Carlito"/>
              </a:rPr>
              <a:t> </a:t>
            </a:r>
            <a:r>
              <a:rPr sz="2700" spc="-5" dirty="0">
                <a:latin typeface="Carlito"/>
                <a:cs typeface="Carlito"/>
              </a:rPr>
              <a:t>profession,</a:t>
            </a:r>
            <a:endParaRPr sz="2700">
              <a:latin typeface="Carlito"/>
              <a:cs typeface="Carlito"/>
            </a:endParaRPr>
          </a:p>
          <a:p>
            <a:pPr marL="355600" indent="-342900">
              <a:lnSpc>
                <a:spcPts val="3100"/>
              </a:lnSpc>
              <a:spcBef>
                <a:spcPts val="195"/>
              </a:spcBef>
              <a:buChar char="•"/>
              <a:tabLst>
                <a:tab pos="354965" algn="l"/>
                <a:tab pos="355600" algn="l"/>
              </a:tabLst>
            </a:pPr>
            <a:r>
              <a:rPr sz="2700" spc="-75" dirty="0">
                <a:latin typeface="Arial"/>
                <a:cs typeface="Arial"/>
              </a:rPr>
              <a:t>providing</a:t>
            </a:r>
            <a:r>
              <a:rPr sz="2700" spc="-150" dirty="0">
                <a:latin typeface="Arial"/>
                <a:cs typeface="Arial"/>
              </a:rPr>
              <a:t> </a:t>
            </a:r>
            <a:r>
              <a:rPr sz="2700" spc="-30" dirty="0">
                <a:latin typeface="Arial"/>
                <a:cs typeface="Arial"/>
              </a:rPr>
              <a:t>information</a:t>
            </a:r>
            <a:r>
              <a:rPr sz="2700" spc="-140" dirty="0">
                <a:latin typeface="Arial"/>
                <a:cs typeface="Arial"/>
              </a:rPr>
              <a:t> </a:t>
            </a:r>
            <a:r>
              <a:rPr sz="2700" spc="-85" dirty="0">
                <a:latin typeface="Arial"/>
                <a:cs typeface="Arial"/>
              </a:rPr>
              <a:t>on</a:t>
            </a:r>
            <a:r>
              <a:rPr sz="2700" spc="-145" dirty="0">
                <a:latin typeface="Arial"/>
                <a:cs typeface="Arial"/>
              </a:rPr>
              <a:t> </a:t>
            </a:r>
            <a:r>
              <a:rPr sz="2700" spc="-30" dirty="0">
                <a:latin typeface="Arial"/>
                <a:cs typeface="Arial"/>
              </a:rPr>
              <a:t>the</a:t>
            </a:r>
            <a:r>
              <a:rPr sz="2700" spc="-140" dirty="0">
                <a:latin typeface="Arial"/>
                <a:cs typeface="Arial"/>
              </a:rPr>
              <a:t> </a:t>
            </a:r>
            <a:r>
              <a:rPr sz="2700" spc="-155" dirty="0">
                <a:latin typeface="Arial"/>
                <a:cs typeface="Arial"/>
              </a:rPr>
              <a:t>dos</a:t>
            </a:r>
            <a:r>
              <a:rPr sz="2700" spc="-150" dirty="0">
                <a:latin typeface="Arial"/>
                <a:cs typeface="Arial"/>
              </a:rPr>
              <a:t> </a:t>
            </a:r>
            <a:r>
              <a:rPr sz="2700" spc="-125" dirty="0">
                <a:latin typeface="Arial"/>
                <a:cs typeface="Arial"/>
              </a:rPr>
              <a:t>and</a:t>
            </a:r>
            <a:r>
              <a:rPr sz="2700" spc="-140" dirty="0">
                <a:latin typeface="Arial"/>
                <a:cs typeface="Arial"/>
              </a:rPr>
              <a:t> </a:t>
            </a:r>
            <a:r>
              <a:rPr sz="2700" spc="-60" dirty="0">
                <a:latin typeface="Arial"/>
                <a:cs typeface="Arial"/>
              </a:rPr>
              <a:t>don’ts</a:t>
            </a:r>
            <a:r>
              <a:rPr sz="2700" spc="-145" dirty="0">
                <a:latin typeface="Arial"/>
                <a:cs typeface="Arial"/>
              </a:rPr>
              <a:t> </a:t>
            </a:r>
            <a:r>
              <a:rPr sz="2700" spc="-5" dirty="0">
                <a:latin typeface="Arial"/>
                <a:cs typeface="Arial"/>
              </a:rPr>
              <a:t>of</a:t>
            </a:r>
            <a:r>
              <a:rPr sz="2700" spc="-140" dirty="0">
                <a:latin typeface="Arial"/>
                <a:cs typeface="Arial"/>
              </a:rPr>
              <a:t> </a:t>
            </a:r>
            <a:r>
              <a:rPr sz="2700" spc="-30" dirty="0">
                <a:latin typeface="Arial"/>
                <a:cs typeface="Arial"/>
              </a:rPr>
              <a:t>the</a:t>
            </a:r>
            <a:endParaRPr sz="2700">
              <a:latin typeface="Arial"/>
              <a:cs typeface="Arial"/>
            </a:endParaRPr>
          </a:p>
          <a:p>
            <a:pPr marL="355600">
              <a:lnSpc>
                <a:spcPts val="3100"/>
              </a:lnSpc>
            </a:pPr>
            <a:r>
              <a:rPr sz="2700" spc="-5" dirty="0">
                <a:latin typeface="Carlito"/>
                <a:cs typeface="Carlito"/>
              </a:rPr>
              <a:t>profession,</a:t>
            </a:r>
            <a:endParaRPr sz="2700">
              <a:latin typeface="Carlito"/>
              <a:cs typeface="Carlito"/>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6795" y="680973"/>
            <a:ext cx="7726680" cy="3630295"/>
          </a:xfrm>
          <a:prstGeom prst="rect">
            <a:avLst/>
          </a:prstGeom>
        </p:spPr>
        <p:txBody>
          <a:bodyPr vert="horz" wrap="square" lIns="0" tIns="52705" rIns="0" bIns="0" rtlCol="0">
            <a:spAutoFit/>
          </a:bodyPr>
          <a:lstStyle/>
          <a:p>
            <a:pPr marL="355600" marR="213360" indent="-342900">
              <a:lnSpc>
                <a:spcPts val="2980"/>
              </a:lnSpc>
              <a:spcBef>
                <a:spcPts val="415"/>
              </a:spcBef>
              <a:buFont typeface="Arial"/>
              <a:buChar char="•"/>
              <a:tabLst>
                <a:tab pos="354965" algn="l"/>
                <a:tab pos="355600" algn="l"/>
              </a:tabLst>
            </a:pPr>
            <a:r>
              <a:rPr sz="2700" spc="-5" dirty="0">
                <a:latin typeface="Carlito"/>
                <a:cs typeface="Carlito"/>
              </a:rPr>
              <a:t>potential pitfalls </a:t>
            </a:r>
            <a:r>
              <a:rPr sz="2700" dirty="0">
                <a:latin typeface="Carlito"/>
                <a:cs typeface="Carlito"/>
              </a:rPr>
              <a:t>when the </a:t>
            </a:r>
            <a:r>
              <a:rPr sz="2700" spc="-5" dirty="0">
                <a:latin typeface="Carlito"/>
                <a:cs typeface="Carlito"/>
              </a:rPr>
              <a:t>Code of Conduct </a:t>
            </a:r>
            <a:r>
              <a:rPr sz="2700" dirty="0">
                <a:latin typeface="Carlito"/>
                <a:cs typeface="Carlito"/>
              </a:rPr>
              <a:t>are </a:t>
            </a:r>
            <a:r>
              <a:rPr sz="2700" spc="-5" dirty="0">
                <a:latin typeface="Carlito"/>
                <a:cs typeface="Carlito"/>
              </a:rPr>
              <a:t>not  </a:t>
            </a:r>
            <a:r>
              <a:rPr sz="2700" dirty="0">
                <a:latin typeface="Carlito"/>
                <a:cs typeface="Carlito"/>
              </a:rPr>
              <a:t>followed,</a:t>
            </a:r>
            <a:endParaRPr sz="2700">
              <a:latin typeface="Carlito"/>
              <a:cs typeface="Carlito"/>
            </a:endParaRPr>
          </a:p>
          <a:p>
            <a:pPr marL="355600" marR="5080" indent="-342900">
              <a:lnSpc>
                <a:spcPts val="2970"/>
              </a:lnSpc>
              <a:spcBef>
                <a:spcPts val="455"/>
              </a:spcBef>
              <a:buFont typeface="Arial"/>
              <a:buChar char="•"/>
              <a:tabLst>
                <a:tab pos="354965" algn="l"/>
                <a:tab pos="355600" algn="l"/>
              </a:tabLst>
            </a:pPr>
            <a:r>
              <a:rPr sz="2700" dirty="0">
                <a:latin typeface="Carlito"/>
                <a:cs typeface="Carlito"/>
              </a:rPr>
              <a:t>linking the </a:t>
            </a:r>
            <a:r>
              <a:rPr sz="2700" spc="-5" dirty="0">
                <a:latin typeface="Carlito"/>
                <a:cs typeface="Carlito"/>
              </a:rPr>
              <a:t>new comers </a:t>
            </a:r>
            <a:r>
              <a:rPr sz="2700" dirty="0">
                <a:latin typeface="Carlito"/>
                <a:cs typeface="Carlito"/>
              </a:rPr>
              <a:t>with established </a:t>
            </a:r>
            <a:r>
              <a:rPr sz="2700" spc="-5" dirty="0">
                <a:latin typeface="Carlito"/>
                <a:cs typeface="Carlito"/>
              </a:rPr>
              <a:t>members of  </a:t>
            </a:r>
            <a:r>
              <a:rPr sz="2700" dirty="0">
                <a:latin typeface="Carlito"/>
                <a:cs typeface="Carlito"/>
              </a:rPr>
              <a:t>the</a:t>
            </a:r>
            <a:r>
              <a:rPr sz="2700" spc="-5" dirty="0">
                <a:latin typeface="Carlito"/>
                <a:cs typeface="Carlito"/>
              </a:rPr>
              <a:t> profession.</a:t>
            </a:r>
            <a:endParaRPr sz="2700">
              <a:latin typeface="Carlito"/>
              <a:cs typeface="Carlito"/>
            </a:endParaRPr>
          </a:p>
          <a:p>
            <a:pPr marL="355600" indent="-342900">
              <a:lnSpc>
                <a:spcPts val="3100"/>
              </a:lnSpc>
              <a:spcBef>
                <a:spcPts val="150"/>
              </a:spcBef>
              <a:buChar char="•"/>
              <a:tabLst>
                <a:tab pos="354965" algn="l"/>
                <a:tab pos="355600" algn="l"/>
              </a:tabLst>
            </a:pPr>
            <a:r>
              <a:rPr sz="2700" spc="-120" dirty="0">
                <a:latin typeface="Arial"/>
                <a:cs typeface="Arial"/>
              </a:rPr>
              <a:t>Guiding </a:t>
            </a:r>
            <a:r>
              <a:rPr sz="2700" spc="-85" dirty="0">
                <a:latin typeface="Arial"/>
                <a:cs typeface="Arial"/>
              </a:rPr>
              <a:t>on </a:t>
            </a:r>
            <a:r>
              <a:rPr sz="2700" spc="-114" dirty="0">
                <a:latin typeface="Arial"/>
                <a:cs typeface="Arial"/>
              </a:rPr>
              <a:t>general </a:t>
            </a:r>
            <a:r>
              <a:rPr sz="2700" spc="-40" dirty="0">
                <a:latin typeface="Arial"/>
                <a:cs typeface="Arial"/>
              </a:rPr>
              <a:t>job </a:t>
            </a:r>
            <a:r>
              <a:rPr sz="2700" spc="-75" dirty="0">
                <a:latin typeface="Arial"/>
                <a:cs typeface="Arial"/>
              </a:rPr>
              <a:t>description </a:t>
            </a:r>
            <a:r>
              <a:rPr sz="2700" spc="-125" dirty="0">
                <a:latin typeface="Arial"/>
                <a:cs typeface="Arial"/>
              </a:rPr>
              <a:t>and</a:t>
            </a:r>
            <a:r>
              <a:rPr sz="2700" spc="-415" dirty="0">
                <a:latin typeface="Arial"/>
                <a:cs typeface="Arial"/>
              </a:rPr>
              <a:t> </a:t>
            </a:r>
            <a:r>
              <a:rPr sz="2700" spc="-90" dirty="0">
                <a:latin typeface="Arial"/>
                <a:cs typeface="Arial"/>
              </a:rPr>
              <a:t>employers’</a:t>
            </a:r>
            <a:endParaRPr sz="2700">
              <a:latin typeface="Arial"/>
              <a:cs typeface="Arial"/>
            </a:endParaRPr>
          </a:p>
          <a:p>
            <a:pPr marL="355600">
              <a:lnSpc>
                <a:spcPts val="3100"/>
              </a:lnSpc>
            </a:pPr>
            <a:r>
              <a:rPr sz="2700" dirty="0">
                <a:latin typeface="Carlito"/>
                <a:cs typeface="Carlito"/>
              </a:rPr>
              <a:t>expectation </a:t>
            </a:r>
            <a:r>
              <a:rPr sz="2700" spc="-5" dirty="0">
                <a:latin typeface="Carlito"/>
                <a:cs typeface="Carlito"/>
              </a:rPr>
              <a:t>from new</a:t>
            </a:r>
            <a:r>
              <a:rPr sz="2700" spc="-15" dirty="0">
                <a:latin typeface="Carlito"/>
                <a:cs typeface="Carlito"/>
              </a:rPr>
              <a:t> </a:t>
            </a:r>
            <a:r>
              <a:rPr sz="2700" spc="-5" dirty="0">
                <a:latin typeface="Carlito"/>
                <a:cs typeface="Carlito"/>
              </a:rPr>
              <a:t>recruits</a:t>
            </a:r>
            <a:endParaRPr sz="2700">
              <a:latin typeface="Carlito"/>
              <a:cs typeface="Carlito"/>
            </a:endParaRPr>
          </a:p>
          <a:p>
            <a:pPr marL="355600" marR="788035" indent="-342900">
              <a:lnSpc>
                <a:spcPts val="2970"/>
              </a:lnSpc>
              <a:spcBef>
                <a:spcPts val="515"/>
              </a:spcBef>
              <a:buFont typeface="Arial"/>
              <a:buChar char="•"/>
              <a:tabLst>
                <a:tab pos="354965" algn="l"/>
                <a:tab pos="355600" algn="l"/>
              </a:tabLst>
            </a:pPr>
            <a:r>
              <a:rPr sz="2700" spc="-5" dirty="0">
                <a:latin typeface="Carlito"/>
                <a:cs typeface="Carlito"/>
              </a:rPr>
              <a:t>Training new entrants </a:t>
            </a:r>
            <a:r>
              <a:rPr sz="2700" dirty="0">
                <a:latin typeface="Carlito"/>
                <a:cs typeface="Carlito"/>
              </a:rPr>
              <a:t>for </a:t>
            </a:r>
            <a:r>
              <a:rPr sz="2700" spc="-5" dirty="0">
                <a:latin typeface="Carlito"/>
                <a:cs typeface="Carlito"/>
              </a:rPr>
              <a:t>job seekers, proposal  </a:t>
            </a:r>
            <a:r>
              <a:rPr sz="2700" dirty="0">
                <a:latin typeface="Carlito"/>
                <a:cs typeface="Carlito"/>
              </a:rPr>
              <a:t>writing, </a:t>
            </a:r>
            <a:r>
              <a:rPr sz="2700" spc="-5" dirty="0">
                <a:latin typeface="Carlito"/>
                <a:cs typeface="Carlito"/>
              </a:rPr>
              <a:t>bidding, project terms </a:t>
            </a:r>
            <a:r>
              <a:rPr sz="2700" dirty="0">
                <a:latin typeface="Carlito"/>
                <a:cs typeface="Carlito"/>
              </a:rPr>
              <a:t>and conditions  </a:t>
            </a:r>
            <a:r>
              <a:rPr sz="2700" spc="-5" dirty="0">
                <a:latin typeface="Carlito"/>
                <a:cs typeface="Carlito"/>
              </a:rPr>
              <a:t>negotiation,</a:t>
            </a:r>
            <a:r>
              <a:rPr sz="2700" spc="-15" dirty="0">
                <a:latin typeface="Carlito"/>
                <a:cs typeface="Carlito"/>
              </a:rPr>
              <a:t> </a:t>
            </a:r>
            <a:r>
              <a:rPr sz="2700" dirty="0">
                <a:latin typeface="Carlito"/>
                <a:cs typeface="Carlito"/>
              </a:rPr>
              <a:t>etc.</a:t>
            </a:r>
            <a:endParaRPr sz="2700">
              <a:latin typeface="Carlito"/>
              <a:cs typeface="Carlito"/>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53796" y="742441"/>
            <a:ext cx="8394700" cy="733425"/>
          </a:xfrm>
          <a:custGeom>
            <a:avLst/>
            <a:gdLst/>
            <a:ahLst/>
            <a:cxnLst/>
            <a:rect l="l" t="t" r="r" b="b"/>
            <a:pathLst>
              <a:path w="8394700" h="733425">
                <a:moveTo>
                  <a:pt x="8394192" y="0"/>
                </a:moveTo>
                <a:lnTo>
                  <a:pt x="0" y="0"/>
                </a:lnTo>
                <a:lnTo>
                  <a:pt x="0" y="365760"/>
                </a:lnTo>
                <a:lnTo>
                  <a:pt x="0" y="733044"/>
                </a:lnTo>
                <a:lnTo>
                  <a:pt x="8394192" y="733044"/>
                </a:lnTo>
                <a:lnTo>
                  <a:pt x="8394192" y="365760"/>
                </a:lnTo>
                <a:lnTo>
                  <a:pt x="8394192" y="0"/>
                </a:lnTo>
                <a:close/>
              </a:path>
            </a:pathLst>
          </a:custGeom>
          <a:solidFill>
            <a:srgbClr val="9AB5E3"/>
          </a:solidFill>
        </p:spPr>
        <p:txBody>
          <a:bodyPr wrap="square" lIns="0" tIns="0" rIns="0" bIns="0" rtlCol="0"/>
          <a:lstStyle/>
          <a:p>
            <a:endParaRPr/>
          </a:p>
        </p:txBody>
      </p:sp>
      <p:sp>
        <p:nvSpPr>
          <p:cNvPr id="3" name="object 3"/>
          <p:cNvSpPr txBox="1">
            <a:spLocks noGrp="1"/>
          </p:cNvSpPr>
          <p:nvPr>
            <p:ph type="title"/>
          </p:nvPr>
        </p:nvSpPr>
        <p:spPr>
          <a:xfrm>
            <a:off x="659383" y="709929"/>
            <a:ext cx="7833359" cy="756920"/>
          </a:xfrm>
          <a:prstGeom prst="rect">
            <a:avLst/>
          </a:prstGeom>
        </p:spPr>
        <p:txBody>
          <a:bodyPr vert="horz" wrap="square" lIns="0" tIns="12700" rIns="0" bIns="0" rtlCol="0">
            <a:spAutoFit/>
          </a:bodyPr>
          <a:lstStyle/>
          <a:p>
            <a:pPr marL="12700" marR="5080" indent="385445">
              <a:lnSpc>
                <a:spcPct val="100000"/>
              </a:lnSpc>
              <a:spcBef>
                <a:spcPts val="100"/>
              </a:spcBef>
              <a:tabLst>
                <a:tab pos="1336675" algn="l"/>
              </a:tabLst>
            </a:pPr>
            <a:r>
              <a:rPr sz="2400" b="1" spc="-5" dirty="0">
                <a:latin typeface="Carlito"/>
                <a:cs typeface="Carlito"/>
              </a:rPr>
              <a:t>3.3.2	Upgrading </a:t>
            </a:r>
            <a:r>
              <a:rPr sz="2400" b="1" dirty="0">
                <a:latin typeface="Carlito"/>
                <a:cs typeface="Carlito"/>
              </a:rPr>
              <a:t>and </a:t>
            </a:r>
            <a:r>
              <a:rPr sz="2400" b="1" spc="-5" dirty="0">
                <a:latin typeface="Carlito"/>
                <a:cs typeface="Carlito"/>
              </a:rPr>
              <a:t>maintaining the professional and  technical </a:t>
            </a:r>
            <a:r>
              <a:rPr sz="2400" b="1" dirty="0">
                <a:latin typeface="Carlito"/>
                <a:cs typeface="Carlito"/>
              </a:rPr>
              <a:t>competence of </a:t>
            </a:r>
            <a:r>
              <a:rPr sz="2400" b="1" spc="-5" dirty="0">
                <a:latin typeface="Carlito"/>
                <a:cs typeface="Carlito"/>
              </a:rPr>
              <a:t>members </a:t>
            </a:r>
            <a:r>
              <a:rPr sz="2400" b="1" dirty="0">
                <a:latin typeface="Carlito"/>
                <a:cs typeface="Carlito"/>
              </a:rPr>
              <a:t>of </a:t>
            </a:r>
            <a:r>
              <a:rPr sz="2400" b="1" spc="-5" dirty="0">
                <a:latin typeface="Carlito"/>
                <a:cs typeface="Carlito"/>
              </a:rPr>
              <a:t>professional association</a:t>
            </a:r>
            <a:endParaRPr sz="2400">
              <a:latin typeface="Carlito"/>
              <a:cs typeface="Carlito"/>
            </a:endParaRPr>
          </a:p>
        </p:txBody>
      </p:sp>
      <p:sp>
        <p:nvSpPr>
          <p:cNvPr id="4" name="object 4"/>
          <p:cNvSpPr txBox="1"/>
          <p:nvPr/>
        </p:nvSpPr>
        <p:spPr>
          <a:xfrm>
            <a:off x="154939" y="1450594"/>
            <a:ext cx="8616950" cy="4236720"/>
          </a:xfrm>
          <a:prstGeom prst="rect">
            <a:avLst/>
          </a:prstGeom>
        </p:spPr>
        <p:txBody>
          <a:bodyPr vert="horz" wrap="square" lIns="0" tIns="12065" rIns="0" bIns="0" rtlCol="0">
            <a:spAutoFit/>
          </a:bodyPr>
          <a:lstStyle/>
          <a:p>
            <a:pPr marL="18415" marR="878840" indent="-6350">
              <a:lnSpc>
                <a:spcPts val="2510"/>
              </a:lnSpc>
              <a:spcBef>
                <a:spcPts val="95"/>
              </a:spcBef>
            </a:pPr>
            <a:r>
              <a:rPr sz="2000" spc="-5" dirty="0">
                <a:latin typeface="Carlito"/>
                <a:cs typeface="Carlito"/>
              </a:rPr>
              <a:t>Professional societies </a:t>
            </a:r>
            <a:r>
              <a:rPr sz="2000" dirty="0">
                <a:latin typeface="Carlito"/>
                <a:cs typeface="Carlito"/>
              </a:rPr>
              <a:t>take </a:t>
            </a:r>
            <a:r>
              <a:rPr sz="2000" spc="-5" dirty="0">
                <a:latin typeface="Carlito"/>
                <a:cs typeface="Carlito"/>
              </a:rPr>
              <a:t>various steps for upgrading and maintaining the  professional and </a:t>
            </a:r>
            <a:r>
              <a:rPr sz="2000" dirty="0">
                <a:latin typeface="Carlito"/>
                <a:cs typeface="Carlito"/>
              </a:rPr>
              <a:t>technical </a:t>
            </a:r>
            <a:r>
              <a:rPr sz="2000" spc="-5" dirty="0">
                <a:latin typeface="Carlito"/>
                <a:cs typeface="Carlito"/>
              </a:rPr>
              <a:t>competence of its members</a:t>
            </a:r>
            <a:r>
              <a:rPr sz="2000" spc="20" dirty="0">
                <a:latin typeface="Carlito"/>
                <a:cs typeface="Carlito"/>
              </a:rPr>
              <a:t> </a:t>
            </a:r>
            <a:r>
              <a:rPr sz="2000" spc="-5" dirty="0">
                <a:latin typeface="Carlito"/>
                <a:cs typeface="Carlito"/>
              </a:rPr>
              <a:t>by</a:t>
            </a:r>
            <a:endParaRPr sz="2000">
              <a:latin typeface="Carlito"/>
              <a:cs typeface="Carlito"/>
            </a:endParaRPr>
          </a:p>
          <a:p>
            <a:pPr marL="355600" marR="66040" indent="-342900">
              <a:lnSpc>
                <a:spcPts val="2520"/>
              </a:lnSpc>
              <a:spcBef>
                <a:spcPts val="75"/>
              </a:spcBef>
              <a:buFont typeface="Arial"/>
              <a:buChar char="•"/>
              <a:tabLst>
                <a:tab pos="354965" algn="l"/>
                <a:tab pos="355600" algn="l"/>
              </a:tabLst>
            </a:pPr>
            <a:r>
              <a:rPr sz="2000" spc="-5" dirty="0">
                <a:latin typeface="Carlito"/>
                <a:cs typeface="Carlito"/>
              </a:rPr>
              <a:t>Organizing </a:t>
            </a:r>
            <a:r>
              <a:rPr sz="2000" dirty="0">
                <a:latin typeface="Carlito"/>
                <a:cs typeface="Carlito"/>
              </a:rPr>
              <a:t>regular </a:t>
            </a:r>
            <a:r>
              <a:rPr sz="2000" spc="-5" dirty="0">
                <a:latin typeface="Carlito"/>
                <a:cs typeface="Carlito"/>
              </a:rPr>
              <a:t>professional development courses </a:t>
            </a:r>
            <a:r>
              <a:rPr sz="2000" dirty="0">
                <a:latin typeface="Carlito"/>
                <a:cs typeface="Carlito"/>
              </a:rPr>
              <a:t>and continuing </a:t>
            </a:r>
            <a:r>
              <a:rPr sz="2000" spc="-5" dirty="0">
                <a:latin typeface="Carlito"/>
                <a:cs typeface="Carlito"/>
              </a:rPr>
              <a:t>education  programs, like </a:t>
            </a:r>
            <a:r>
              <a:rPr sz="2000" dirty="0">
                <a:latin typeface="Carlito"/>
                <a:cs typeface="Carlito"/>
              </a:rPr>
              <a:t>running </a:t>
            </a:r>
            <a:r>
              <a:rPr sz="2000" spc="-5" dirty="0">
                <a:latin typeface="Carlito"/>
                <a:cs typeface="Carlito"/>
              </a:rPr>
              <a:t>Engineering Staff</a:t>
            </a:r>
            <a:r>
              <a:rPr sz="2000" spc="-10" dirty="0">
                <a:latin typeface="Carlito"/>
                <a:cs typeface="Carlito"/>
              </a:rPr>
              <a:t> </a:t>
            </a:r>
            <a:r>
              <a:rPr sz="2000" spc="-5" dirty="0">
                <a:latin typeface="Carlito"/>
                <a:cs typeface="Carlito"/>
              </a:rPr>
              <a:t>College</a:t>
            </a:r>
            <a:endParaRPr sz="2000">
              <a:latin typeface="Carlito"/>
              <a:cs typeface="Carlito"/>
            </a:endParaRPr>
          </a:p>
          <a:p>
            <a:pPr marL="355600" indent="-342900">
              <a:lnSpc>
                <a:spcPct val="100000"/>
              </a:lnSpc>
              <a:spcBef>
                <a:spcPts val="85"/>
              </a:spcBef>
              <a:buFont typeface="Arial"/>
              <a:buChar char="•"/>
              <a:tabLst>
                <a:tab pos="354965" algn="l"/>
                <a:tab pos="355600" algn="l"/>
              </a:tabLst>
            </a:pPr>
            <a:r>
              <a:rPr sz="2000" spc="-5" dirty="0">
                <a:latin typeface="Carlito"/>
                <a:cs typeface="Carlito"/>
              </a:rPr>
              <a:t>Organizing skill development oriented training</a:t>
            </a:r>
            <a:r>
              <a:rPr sz="2000" spc="-10" dirty="0">
                <a:latin typeface="Carlito"/>
                <a:cs typeface="Carlito"/>
              </a:rPr>
              <a:t> </a:t>
            </a:r>
            <a:r>
              <a:rPr sz="2000" spc="-5" dirty="0">
                <a:latin typeface="Carlito"/>
                <a:cs typeface="Carlito"/>
              </a:rPr>
              <a:t>programs</a:t>
            </a:r>
            <a:endParaRPr sz="2000">
              <a:latin typeface="Carlito"/>
              <a:cs typeface="Carlito"/>
            </a:endParaRPr>
          </a:p>
          <a:p>
            <a:pPr marL="355600" marR="19050" indent="-342900">
              <a:lnSpc>
                <a:spcPct val="104600"/>
              </a:lnSpc>
              <a:spcBef>
                <a:spcPts val="95"/>
              </a:spcBef>
              <a:buFont typeface="Arial"/>
              <a:buChar char="•"/>
              <a:tabLst>
                <a:tab pos="354965" algn="l"/>
                <a:tab pos="355600" algn="l"/>
              </a:tabLst>
            </a:pPr>
            <a:r>
              <a:rPr sz="2000" spc="-5" dirty="0">
                <a:latin typeface="Carlito"/>
                <a:cs typeface="Carlito"/>
              </a:rPr>
              <a:t>Organizing regular </a:t>
            </a:r>
            <a:r>
              <a:rPr sz="2000" dirty="0">
                <a:latin typeface="Carlito"/>
                <a:cs typeface="Carlito"/>
              </a:rPr>
              <a:t>talk </a:t>
            </a:r>
            <a:r>
              <a:rPr sz="2000" spc="-5" dirty="0">
                <a:latin typeface="Carlito"/>
                <a:cs typeface="Carlito"/>
              </a:rPr>
              <a:t>programs </a:t>
            </a:r>
            <a:r>
              <a:rPr sz="2000" dirty="0">
                <a:latin typeface="Carlito"/>
                <a:cs typeface="Carlito"/>
              </a:rPr>
              <a:t>to </a:t>
            </a:r>
            <a:r>
              <a:rPr sz="2000" spc="-5" dirty="0">
                <a:latin typeface="Carlito"/>
                <a:cs typeface="Carlito"/>
              </a:rPr>
              <a:t>share experiences and lessons learned from  different</a:t>
            </a:r>
            <a:r>
              <a:rPr sz="2000" spc="-15" dirty="0">
                <a:latin typeface="Carlito"/>
                <a:cs typeface="Carlito"/>
              </a:rPr>
              <a:t> </a:t>
            </a:r>
            <a:r>
              <a:rPr sz="2000" spc="-5" dirty="0">
                <a:latin typeface="Carlito"/>
                <a:cs typeface="Carlito"/>
              </a:rPr>
              <a:t>projects</a:t>
            </a:r>
            <a:endParaRPr sz="2000">
              <a:latin typeface="Carlito"/>
              <a:cs typeface="Carlito"/>
            </a:endParaRPr>
          </a:p>
          <a:p>
            <a:pPr marL="355600" marR="5080" indent="-342900">
              <a:lnSpc>
                <a:spcPct val="104500"/>
              </a:lnSpc>
              <a:spcBef>
                <a:spcPts val="95"/>
              </a:spcBef>
              <a:buFont typeface="Arial"/>
              <a:buChar char="•"/>
              <a:tabLst>
                <a:tab pos="354965" algn="l"/>
                <a:tab pos="355600" algn="l"/>
              </a:tabLst>
            </a:pPr>
            <a:r>
              <a:rPr sz="2000" spc="-5" dirty="0">
                <a:latin typeface="Carlito"/>
                <a:cs typeface="Carlito"/>
              </a:rPr>
              <a:t>Providing platform for </a:t>
            </a:r>
            <a:r>
              <a:rPr sz="2000" dirty="0">
                <a:latin typeface="Carlito"/>
                <a:cs typeface="Carlito"/>
              </a:rPr>
              <a:t>its </a:t>
            </a:r>
            <a:r>
              <a:rPr sz="2000" spc="-5" dirty="0">
                <a:latin typeface="Carlito"/>
                <a:cs typeface="Carlito"/>
              </a:rPr>
              <a:t>members </a:t>
            </a:r>
            <a:r>
              <a:rPr sz="2000" dirty="0">
                <a:latin typeface="Carlito"/>
                <a:cs typeface="Carlito"/>
              </a:rPr>
              <a:t>to </a:t>
            </a:r>
            <a:r>
              <a:rPr sz="2000" spc="-5" dirty="0">
                <a:latin typeface="Carlito"/>
                <a:cs typeface="Carlito"/>
              </a:rPr>
              <a:t>expose </a:t>
            </a:r>
            <a:r>
              <a:rPr sz="2000" dirty="0">
                <a:latin typeface="Carlito"/>
                <a:cs typeface="Carlito"/>
              </a:rPr>
              <a:t>their works </a:t>
            </a:r>
            <a:r>
              <a:rPr sz="2000" spc="-5" dirty="0">
                <a:latin typeface="Carlito"/>
                <a:cs typeface="Carlito"/>
              </a:rPr>
              <a:t>by organizing national  </a:t>
            </a:r>
            <a:r>
              <a:rPr sz="2000" dirty="0">
                <a:latin typeface="Carlito"/>
                <a:cs typeface="Carlito"/>
              </a:rPr>
              <a:t>and </a:t>
            </a:r>
            <a:r>
              <a:rPr sz="2000" spc="-5" dirty="0">
                <a:latin typeface="Carlito"/>
                <a:cs typeface="Carlito"/>
              </a:rPr>
              <a:t>international seminars/workshops on </a:t>
            </a:r>
            <a:r>
              <a:rPr sz="2000" dirty="0">
                <a:latin typeface="Carlito"/>
                <a:cs typeface="Carlito"/>
              </a:rPr>
              <a:t>regular</a:t>
            </a:r>
            <a:r>
              <a:rPr sz="2000" spc="-10" dirty="0">
                <a:latin typeface="Carlito"/>
                <a:cs typeface="Carlito"/>
              </a:rPr>
              <a:t> </a:t>
            </a:r>
            <a:r>
              <a:rPr sz="2000" spc="-5" dirty="0">
                <a:latin typeface="Carlito"/>
                <a:cs typeface="Carlito"/>
              </a:rPr>
              <a:t>basis</a:t>
            </a:r>
            <a:endParaRPr sz="2000">
              <a:latin typeface="Carlito"/>
              <a:cs typeface="Carlito"/>
            </a:endParaRPr>
          </a:p>
          <a:p>
            <a:pPr marL="355600" indent="-342900">
              <a:lnSpc>
                <a:spcPct val="100000"/>
              </a:lnSpc>
              <a:spcBef>
                <a:spcPts val="195"/>
              </a:spcBef>
              <a:buFont typeface="Arial"/>
              <a:buChar char="•"/>
              <a:tabLst>
                <a:tab pos="354965" algn="l"/>
                <a:tab pos="355600" algn="l"/>
              </a:tabLst>
            </a:pPr>
            <a:r>
              <a:rPr sz="2000" spc="-5" dirty="0">
                <a:latin typeface="Carlito"/>
                <a:cs typeface="Carlito"/>
              </a:rPr>
              <a:t>Publishing </a:t>
            </a:r>
            <a:r>
              <a:rPr sz="2000" dirty="0">
                <a:latin typeface="Carlito"/>
                <a:cs typeface="Carlito"/>
              </a:rPr>
              <a:t>technical </a:t>
            </a:r>
            <a:r>
              <a:rPr sz="2000" spc="-5" dirty="0">
                <a:latin typeface="Carlito"/>
                <a:cs typeface="Carlito"/>
              </a:rPr>
              <a:t>journals </a:t>
            </a:r>
            <a:r>
              <a:rPr sz="2000" dirty="0">
                <a:latin typeface="Carlito"/>
                <a:cs typeface="Carlito"/>
              </a:rPr>
              <a:t>and </a:t>
            </a:r>
            <a:r>
              <a:rPr sz="2000" spc="-5" dirty="0">
                <a:latin typeface="Carlito"/>
                <a:cs typeface="Carlito"/>
              </a:rPr>
              <a:t>news</a:t>
            </a:r>
            <a:r>
              <a:rPr sz="2000" spc="-30" dirty="0">
                <a:latin typeface="Carlito"/>
                <a:cs typeface="Carlito"/>
              </a:rPr>
              <a:t> </a:t>
            </a:r>
            <a:r>
              <a:rPr sz="2000" spc="-5" dirty="0">
                <a:latin typeface="Carlito"/>
                <a:cs typeface="Carlito"/>
              </a:rPr>
              <a:t>bulletin</a:t>
            </a:r>
            <a:endParaRPr sz="2000">
              <a:latin typeface="Carlito"/>
              <a:cs typeface="Carlito"/>
            </a:endParaRPr>
          </a:p>
          <a:p>
            <a:pPr marL="355600" indent="-342900">
              <a:lnSpc>
                <a:spcPct val="100000"/>
              </a:lnSpc>
              <a:spcBef>
                <a:spcPts val="204"/>
              </a:spcBef>
              <a:buFont typeface="Arial"/>
              <a:buChar char="•"/>
              <a:tabLst>
                <a:tab pos="354965" algn="l"/>
                <a:tab pos="355600" algn="l"/>
              </a:tabLst>
            </a:pPr>
            <a:r>
              <a:rPr sz="2000" spc="-5" dirty="0">
                <a:latin typeface="Carlito"/>
                <a:cs typeface="Carlito"/>
              </a:rPr>
              <a:t>Organizing exposure field visits </a:t>
            </a:r>
            <a:r>
              <a:rPr sz="2000" dirty="0">
                <a:latin typeface="Carlito"/>
                <a:cs typeface="Carlito"/>
              </a:rPr>
              <a:t>to </a:t>
            </a:r>
            <a:r>
              <a:rPr sz="2000" spc="-5" dirty="0">
                <a:latin typeface="Carlito"/>
                <a:cs typeface="Carlito"/>
              </a:rPr>
              <a:t>different</a:t>
            </a:r>
            <a:r>
              <a:rPr sz="2000" dirty="0">
                <a:latin typeface="Carlito"/>
                <a:cs typeface="Carlito"/>
              </a:rPr>
              <a:t> </a:t>
            </a:r>
            <a:r>
              <a:rPr sz="2000" spc="-5" dirty="0">
                <a:latin typeface="Carlito"/>
                <a:cs typeface="Carlito"/>
              </a:rPr>
              <a:t>projects</a:t>
            </a:r>
            <a:endParaRPr sz="2000">
              <a:latin typeface="Carlito"/>
              <a:cs typeface="Carlito"/>
            </a:endParaRPr>
          </a:p>
          <a:p>
            <a:pPr marL="355600" marR="525780" indent="-342900">
              <a:lnSpc>
                <a:spcPct val="105000"/>
              </a:lnSpc>
              <a:spcBef>
                <a:spcPts val="75"/>
              </a:spcBef>
              <a:buFont typeface="Arial"/>
              <a:buChar char="•"/>
              <a:tabLst>
                <a:tab pos="354965" algn="l"/>
                <a:tab pos="355600" algn="l"/>
              </a:tabLst>
            </a:pPr>
            <a:r>
              <a:rPr sz="2000" spc="-5" dirty="0">
                <a:latin typeface="Carlito"/>
                <a:cs typeface="Carlito"/>
              </a:rPr>
              <a:t>Providing exposure </a:t>
            </a:r>
            <a:r>
              <a:rPr sz="2000" dirty="0">
                <a:latin typeface="Carlito"/>
                <a:cs typeface="Carlito"/>
              </a:rPr>
              <a:t>to </a:t>
            </a:r>
            <a:r>
              <a:rPr sz="2000" spc="-5" dirty="0">
                <a:latin typeface="Carlito"/>
                <a:cs typeface="Carlito"/>
              </a:rPr>
              <a:t>national </a:t>
            </a:r>
            <a:r>
              <a:rPr sz="2000" dirty="0">
                <a:latin typeface="Carlito"/>
                <a:cs typeface="Carlito"/>
              </a:rPr>
              <a:t>and </a:t>
            </a:r>
            <a:r>
              <a:rPr sz="2000" spc="-5" dirty="0">
                <a:latin typeface="Carlito"/>
                <a:cs typeface="Carlito"/>
              </a:rPr>
              <a:t>international experiences by organizing  national and </a:t>
            </a:r>
            <a:r>
              <a:rPr sz="2000" dirty="0">
                <a:latin typeface="Carlito"/>
                <a:cs typeface="Carlito"/>
              </a:rPr>
              <a:t>international </a:t>
            </a:r>
            <a:r>
              <a:rPr sz="2000" spc="-5" dirty="0">
                <a:latin typeface="Carlito"/>
                <a:cs typeface="Carlito"/>
              </a:rPr>
              <a:t>visits </a:t>
            </a:r>
            <a:r>
              <a:rPr sz="2000" dirty="0">
                <a:latin typeface="Carlito"/>
                <a:cs typeface="Carlito"/>
              </a:rPr>
              <a:t>to its</a:t>
            </a:r>
            <a:r>
              <a:rPr sz="2000" spc="-10" dirty="0">
                <a:latin typeface="Carlito"/>
                <a:cs typeface="Carlito"/>
              </a:rPr>
              <a:t> </a:t>
            </a:r>
            <a:r>
              <a:rPr sz="2000" spc="-5" dirty="0">
                <a:latin typeface="Carlito"/>
                <a:cs typeface="Carlito"/>
              </a:rPr>
              <a:t>members</a:t>
            </a:r>
            <a:endParaRPr sz="2000">
              <a:latin typeface="Carlito"/>
              <a:cs typeface="Carlito"/>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53796" y="3009010"/>
            <a:ext cx="8394700" cy="733425"/>
          </a:xfrm>
          <a:custGeom>
            <a:avLst/>
            <a:gdLst/>
            <a:ahLst/>
            <a:cxnLst/>
            <a:rect l="l" t="t" r="r" b="b"/>
            <a:pathLst>
              <a:path w="8394700" h="733425">
                <a:moveTo>
                  <a:pt x="8394192" y="0"/>
                </a:moveTo>
                <a:lnTo>
                  <a:pt x="0" y="0"/>
                </a:lnTo>
                <a:lnTo>
                  <a:pt x="0" y="365709"/>
                </a:lnTo>
                <a:lnTo>
                  <a:pt x="0" y="733298"/>
                </a:lnTo>
                <a:lnTo>
                  <a:pt x="8394192" y="733298"/>
                </a:lnTo>
                <a:lnTo>
                  <a:pt x="8394192" y="365760"/>
                </a:lnTo>
                <a:lnTo>
                  <a:pt x="8394192" y="0"/>
                </a:lnTo>
                <a:close/>
              </a:path>
            </a:pathLst>
          </a:custGeom>
          <a:solidFill>
            <a:srgbClr val="9AB5E3"/>
          </a:solidFill>
        </p:spPr>
        <p:txBody>
          <a:bodyPr wrap="square" lIns="0" tIns="0" rIns="0" bIns="0" rtlCol="0"/>
          <a:lstStyle/>
          <a:p>
            <a:endParaRPr/>
          </a:p>
        </p:txBody>
      </p:sp>
      <p:sp>
        <p:nvSpPr>
          <p:cNvPr id="3" name="object 3"/>
          <p:cNvSpPr txBox="1"/>
          <p:nvPr/>
        </p:nvSpPr>
        <p:spPr>
          <a:xfrm>
            <a:off x="154939" y="717550"/>
            <a:ext cx="8759190" cy="5034280"/>
          </a:xfrm>
          <a:prstGeom prst="rect">
            <a:avLst/>
          </a:prstGeom>
        </p:spPr>
        <p:txBody>
          <a:bodyPr vert="horz" wrap="square" lIns="0" tIns="10795" rIns="0" bIns="0" rtlCol="0">
            <a:spAutoFit/>
          </a:bodyPr>
          <a:lstStyle/>
          <a:p>
            <a:pPr marL="355600" marR="535305" indent="-342900">
              <a:lnSpc>
                <a:spcPts val="2520"/>
              </a:lnSpc>
              <a:spcBef>
                <a:spcPts val="85"/>
              </a:spcBef>
              <a:buFont typeface="Arial"/>
              <a:buChar char="•"/>
              <a:tabLst>
                <a:tab pos="354965" algn="l"/>
                <a:tab pos="355600" algn="l"/>
              </a:tabLst>
            </a:pPr>
            <a:r>
              <a:rPr sz="2000" spc="-5" dirty="0">
                <a:latin typeface="Carlito"/>
                <a:cs typeface="Carlito"/>
              </a:rPr>
              <a:t>Proactively working with academic institutes on development and update of  university </a:t>
            </a:r>
            <a:r>
              <a:rPr sz="2000" dirty="0">
                <a:latin typeface="Carlito"/>
                <a:cs typeface="Carlito"/>
              </a:rPr>
              <a:t>curriculums</a:t>
            </a:r>
            <a:endParaRPr sz="2000">
              <a:latin typeface="Carlito"/>
              <a:cs typeface="Carlito"/>
            </a:endParaRPr>
          </a:p>
          <a:p>
            <a:pPr marL="355600" marR="5080" indent="-342900">
              <a:lnSpc>
                <a:spcPts val="2520"/>
              </a:lnSpc>
              <a:spcBef>
                <a:spcPts val="75"/>
              </a:spcBef>
              <a:buFont typeface="Arial"/>
              <a:buChar char="•"/>
              <a:tabLst>
                <a:tab pos="354965" algn="l"/>
                <a:tab pos="355600" algn="l"/>
              </a:tabLst>
            </a:pPr>
            <a:r>
              <a:rPr sz="2000" spc="-5" dirty="0">
                <a:latin typeface="Carlito"/>
                <a:cs typeface="Carlito"/>
              </a:rPr>
              <a:t>Proactively working with research institutes for involving its members </a:t>
            </a:r>
            <a:r>
              <a:rPr sz="2000" dirty="0">
                <a:latin typeface="Carlito"/>
                <a:cs typeface="Carlito"/>
              </a:rPr>
              <a:t>in </a:t>
            </a:r>
            <a:r>
              <a:rPr sz="2000" spc="-5" dirty="0">
                <a:latin typeface="Carlito"/>
                <a:cs typeface="Carlito"/>
              </a:rPr>
              <a:t>research  </a:t>
            </a:r>
            <a:r>
              <a:rPr sz="2000" dirty="0">
                <a:latin typeface="Carlito"/>
                <a:cs typeface="Carlito"/>
              </a:rPr>
              <a:t>and </a:t>
            </a:r>
            <a:r>
              <a:rPr sz="2000" spc="-5" dirty="0">
                <a:latin typeface="Carlito"/>
                <a:cs typeface="Carlito"/>
              </a:rPr>
              <a:t>development</a:t>
            </a:r>
            <a:r>
              <a:rPr sz="2000" spc="-10" dirty="0">
                <a:latin typeface="Carlito"/>
                <a:cs typeface="Carlito"/>
              </a:rPr>
              <a:t> </a:t>
            </a:r>
            <a:r>
              <a:rPr sz="2000" spc="-5" dirty="0">
                <a:latin typeface="Carlito"/>
                <a:cs typeface="Carlito"/>
              </a:rPr>
              <a:t>activities</a:t>
            </a:r>
            <a:endParaRPr sz="2000">
              <a:latin typeface="Carlito"/>
              <a:cs typeface="Carlito"/>
            </a:endParaRPr>
          </a:p>
          <a:p>
            <a:pPr marL="355600" indent="-342900">
              <a:lnSpc>
                <a:spcPct val="100000"/>
              </a:lnSpc>
              <a:spcBef>
                <a:spcPts val="90"/>
              </a:spcBef>
              <a:buFont typeface="Arial"/>
              <a:buChar char="•"/>
              <a:tabLst>
                <a:tab pos="354965" algn="l"/>
                <a:tab pos="355600" algn="l"/>
              </a:tabLst>
            </a:pPr>
            <a:r>
              <a:rPr sz="2000" spc="-5" dirty="0">
                <a:latin typeface="Carlito"/>
                <a:cs typeface="Carlito"/>
              </a:rPr>
              <a:t>Proactively working with service providing organizations (consulting</a:t>
            </a:r>
            <a:r>
              <a:rPr sz="2000" spc="55" dirty="0">
                <a:latin typeface="Carlito"/>
                <a:cs typeface="Carlito"/>
              </a:rPr>
              <a:t> </a:t>
            </a:r>
            <a:r>
              <a:rPr sz="2000" spc="-5" dirty="0">
                <a:latin typeface="Carlito"/>
                <a:cs typeface="Carlito"/>
              </a:rPr>
              <a:t>companies,</a:t>
            </a:r>
            <a:endParaRPr sz="2000">
              <a:latin typeface="Carlito"/>
              <a:cs typeface="Carlito"/>
            </a:endParaRPr>
          </a:p>
          <a:p>
            <a:pPr marL="355600" marR="331470">
              <a:lnSpc>
                <a:spcPct val="104500"/>
              </a:lnSpc>
              <a:spcBef>
                <a:spcPts val="10"/>
              </a:spcBef>
            </a:pPr>
            <a:r>
              <a:rPr sz="2000" dirty="0">
                <a:latin typeface="Carlito"/>
                <a:cs typeface="Carlito"/>
              </a:rPr>
              <a:t>contractors, </a:t>
            </a:r>
            <a:r>
              <a:rPr sz="2000" spc="-5" dirty="0">
                <a:latin typeface="Carlito"/>
                <a:cs typeface="Carlito"/>
              </a:rPr>
              <a:t>material suppliers, software developers, equipment operators) </a:t>
            </a:r>
            <a:r>
              <a:rPr sz="2000" dirty="0">
                <a:latin typeface="Carlito"/>
                <a:cs typeface="Carlito"/>
              </a:rPr>
              <a:t>to  </a:t>
            </a:r>
            <a:r>
              <a:rPr sz="2000" spc="-5" dirty="0">
                <a:latin typeface="Carlito"/>
                <a:cs typeface="Carlito"/>
              </a:rPr>
              <a:t>establish link </a:t>
            </a:r>
            <a:r>
              <a:rPr sz="2000" spc="-10" dirty="0">
                <a:latin typeface="Carlito"/>
                <a:cs typeface="Carlito"/>
              </a:rPr>
              <a:t>of </a:t>
            </a:r>
            <a:r>
              <a:rPr sz="2000" dirty="0">
                <a:latin typeface="Carlito"/>
                <a:cs typeface="Carlito"/>
              </a:rPr>
              <a:t>its </a:t>
            </a:r>
            <a:r>
              <a:rPr sz="2000" spc="-5" dirty="0">
                <a:latin typeface="Carlito"/>
                <a:cs typeface="Carlito"/>
              </a:rPr>
              <a:t>members with established</a:t>
            </a:r>
            <a:r>
              <a:rPr sz="2000" spc="30" dirty="0">
                <a:latin typeface="Carlito"/>
                <a:cs typeface="Carlito"/>
              </a:rPr>
              <a:t> </a:t>
            </a:r>
            <a:r>
              <a:rPr sz="2000" spc="-5" dirty="0">
                <a:latin typeface="Carlito"/>
                <a:cs typeface="Carlito"/>
              </a:rPr>
              <a:t>organizations.</a:t>
            </a:r>
            <a:endParaRPr sz="2000">
              <a:latin typeface="Carlito"/>
              <a:cs typeface="Carlito"/>
            </a:endParaRPr>
          </a:p>
          <a:p>
            <a:pPr marL="516890" marR="426720" indent="385445">
              <a:lnSpc>
                <a:spcPct val="100000"/>
              </a:lnSpc>
              <a:spcBef>
                <a:spcPts val="130"/>
              </a:spcBef>
              <a:tabLst>
                <a:tab pos="1841500" algn="l"/>
              </a:tabLst>
            </a:pPr>
            <a:r>
              <a:rPr sz="2400" b="1" spc="-5" dirty="0">
                <a:latin typeface="Carlito"/>
                <a:cs typeface="Carlito"/>
              </a:rPr>
              <a:t>3.3.2	Upgrading </a:t>
            </a:r>
            <a:r>
              <a:rPr sz="2400" b="1" dirty="0">
                <a:latin typeface="Carlito"/>
                <a:cs typeface="Carlito"/>
              </a:rPr>
              <a:t>and </a:t>
            </a:r>
            <a:r>
              <a:rPr sz="2400" b="1" spc="-5" dirty="0">
                <a:latin typeface="Carlito"/>
                <a:cs typeface="Carlito"/>
              </a:rPr>
              <a:t>maintaining the professional and  technical </a:t>
            </a:r>
            <a:r>
              <a:rPr sz="2400" b="1" dirty="0">
                <a:latin typeface="Carlito"/>
                <a:cs typeface="Carlito"/>
              </a:rPr>
              <a:t>competence of </a:t>
            </a:r>
            <a:r>
              <a:rPr sz="2400" b="1" spc="-5" dirty="0">
                <a:latin typeface="Carlito"/>
                <a:cs typeface="Carlito"/>
              </a:rPr>
              <a:t>members </a:t>
            </a:r>
            <a:r>
              <a:rPr sz="2400" b="1" dirty="0">
                <a:latin typeface="Carlito"/>
                <a:cs typeface="Carlito"/>
              </a:rPr>
              <a:t>of </a:t>
            </a:r>
            <a:r>
              <a:rPr sz="2400" b="1" spc="-5" dirty="0">
                <a:latin typeface="Carlito"/>
                <a:cs typeface="Carlito"/>
              </a:rPr>
              <a:t>professional association</a:t>
            </a:r>
            <a:endParaRPr sz="2400">
              <a:latin typeface="Carlito"/>
              <a:cs typeface="Carlito"/>
            </a:endParaRPr>
          </a:p>
          <a:p>
            <a:pPr marL="18415" marR="47625" indent="-6350">
              <a:lnSpc>
                <a:spcPct val="105000"/>
              </a:lnSpc>
              <a:spcBef>
                <a:spcPts val="685"/>
              </a:spcBef>
            </a:pPr>
            <a:r>
              <a:rPr sz="2400" spc="-5" dirty="0">
                <a:latin typeface="Carlito"/>
                <a:cs typeface="Carlito"/>
              </a:rPr>
              <a:t>Some of </a:t>
            </a:r>
            <a:r>
              <a:rPr sz="2400" dirty="0">
                <a:latin typeface="Carlito"/>
                <a:cs typeface="Carlito"/>
              </a:rPr>
              <a:t>the ways in which the </a:t>
            </a:r>
            <a:r>
              <a:rPr sz="2400" spc="-5" dirty="0">
                <a:latin typeface="Carlito"/>
                <a:cs typeface="Carlito"/>
              </a:rPr>
              <a:t>professional </a:t>
            </a:r>
            <a:r>
              <a:rPr sz="2400" dirty="0">
                <a:latin typeface="Carlito"/>
                <a:cs typeface="Carlito"/>
              </a:rPr>
              <a:t>associations in </a:t>
            </a:r>
            <a:r>
              <a:rPr sz="2400" spc="-5" dirty="0">
                <a:latin typeface="Carlito"/>
                <a:cs typeface="Carlito"/>
              </a:rPr>
              <a:t>Nepal have  been playing </a:t>
            </a:r>
            <a:r>
              <a:rPr sz="2400" dirty="0">
                <a:latin typeface="Carlito"/>
                <a:cs typeface="Carlito"/>
              </a:rPr>
              <a:t>this </a:t>
            </a:r>
            <a:r>
              <a:rPr sz="2400" spc="-5" dirty="0">
                <a:latin typeface="Carlito"/>
                <a:cs typeface="Carlito"/>
              </a:rPr>
              <a:t>role </a:t>
            </a:r>
            <a:r>
              <a:rPr sz="2400" dirty="0">
                <a:latin typeface="Carlito"/>
                <a:cs typeface="Carlito"/>
              </a:rPr>
              <a:t>in Nepal</a:t>
            </a:r>
            <a:r>
              <a:rPr sz="2400" spc="-5" dirty="0">
                <a:latin typeface="Carlito"/>
                <a:cs typeface="Carlito"/>
              </a:rPr>
              <a:t> </a:t>
            </a:r>
            <a:r>
              <a:rPr sz="2400" dirty="0">
                <a:latin typeface="Carlito"/>
                <a:cs typeface="Carlito"/>
              </a:rPr>
              <a:t>are:</a:t>
            </a:r>
            <a:endParaRPr sz="2400">
              <a:latin typeface="Carlito"/>
              <a:cs typeface="Carlito"/>
            </a:endParaRPr>
          </a:p>
          <a:p>
            <a:pPr marL="355600" indent="-342900">
              <a:lnSpc>
                <a:spcPct val="100000"/>
              </a:lnSpc>
              <a:spcBef>
                <a:spcPts val="170"/>
              </a:spcBef>
              <a:buFont typeface="Arial"/>
              <a:buChar char="•"/>
              <a:tabLst>
                <a:tab pos="354965" algn="l"/>
                <a:tab pos="355600" algn="l"/>
              </a:tabLst>
            </a:pPr>
            <a:r>
              <a:rPr sz="2400" spc="-5" dirty="0">
                <a:latin typeface="Carlito"/>
                <a:cs typeface="Carlito"/>
              </a:rPr>
              <a:t>Providing Continuing Education </a:t>
            </a:r>
            <a:r>
              <a:rPr sz="2400" dirty="0">
                <a:latin typeface="Carlito"/>
                <a:cs typeface="Carlito"/>
              </a:rPr>
              <a:t>Programs </a:t>
            </a:r>
            <a:r>
              <a:rPr sz="2400" spc="-5" dirty="0">
                <a:latin typeface="Carlito"/>
                <a:cs typeface="Carlito"/>
              </a:rPr>
              <a:t>(NEA, SCAEF, FCAN,</a:t>
            </a:r>
            <a:r>
              <a:rPr sz="2400" spc="-20" dirty="0">
                <a:latin typeface="Carlito"/>
                <a:cs typeface="Carlito"/>
              </a:rPr>
              <a:t> </a:t>
            </a:r>
            <a:r>
              <a:rPr sz="2400" spc="-5" dirty="0">
                <a:latin typeface="Carlito"/>
                <a:cs typeface="Carlito"/>
              </a:rPr>
              <a:t>CAN)</a:t>
            </a:r>
            <a:endParaRPr sz="2400">
              <a:latin typeface="Carlito"/>
              <a:cs typeface="Carlito"/>
            </a:endParaRPr>
          </a:p>
          <a:p>
            <a:pPr marL="355600" indent="-342900">
              <a:lnSpc>
                <a:spcPct val="100000"/>
              </a:lnSpc>
              <a:spcBef>
                <a:spcPts val="180"/>
              </a:spcBef>
              <a:buFont typeface="Arial"/>
              <a:buChar char="•"/>
              <a:tabLst>
                <a:tab pos="354965" algn="l"/>
                <a:tab pos="355600" algn="l"/>
              </a:tabLst>
            </a:pPr>
            <a:r>
              <a:rPr sz="2400" spc="-5" dirty="0">
                <a:latin typeface="Carlito"/>
                <a:cs typeface="Carlito"/>
              </a:rPr>
              <a:t>Engineering Staff College (proposed by </a:t>
            </a:r>
            <a:r>
              <a:rPr sz="2400" dirty="0">
                <a:latin typeface="Carlito"/>
                <a:cs typeface="Carlito"/>
              </a:rPr>
              <a:t>NEA, </a:t>
            </a:r>
            <a:r>
              <a:rPr sz="2400" spc="-5" dirty="0">
                <a:latin typeface="Carlito"/>
                <a:cs typeface="Carlito"/>
              </a:rPr>
              <a:t>not </a:t>
            </a:r>
            <a:r>
              <a:rPr sz="2400" dirty="0">
                <a:latin typeface="Carlito"/>
                <a:cs typeface="Carlito"/>
              </a:rPr>
              <a:t>yet</a:t>
            </a:r>
            <a:r>
              <a:rPr sz="2400" spc="-25" dirty="0">
                <a:latin typeface="Carlito"/>
                <a:cs typeface="Carlito"/>
              </a:rPr>
              <a:t> </a:t>
            </a:r>
            <a:r>
              <a:rPr sz="2400" spc="-5" dirty="0">
                <a:latin typeface="Carlito"/>
                <a:cs typeface="Carlito"/>
              </a:rPr>
              <a:t>fulfilled)</a:t>
            </a:r>
            <a:endParaRPr sz="2400">
              <a:latin typeface="Carlito"/>
              <a:cs typeface="Carlito"/>
            </a:endParaRPr>
          </a:p>
          <a:p>
            <a:pPr marL="355600" indent="-342900">
              <a:lnSpc>
                <a:spcPct val="100000"/>
              </a:lnSpc>
              <a:spcBef>
                <a:spcPts val="170"/>
              </a:spcBef>
              <a:buFont typeface="Arial"/>
              <a:buChar char="•"/>
              <a:tabLst>
                <a:tab pos="354965" algn="l"/>
                <a:tab pos="355600" algn="l"/>
              </a:tabLst>
            </a:pPr>
            <a:r>
              <a:rPr sz="2400" spc="-5" dirty="0">
                <a:latin typeface="Carlito"/>
                <a:cs typeface="Carlito"/>
              </a:rPr>
              <a:t>Provision of Professional Engineer</a:t>
            </a:r>
            <a:r>
              <a:rPr sz="2400" spc="25" dirty="0">
                <a:latin typeface="Carlito"/>
                <a:cs typeface="Carlito"/>
              </a:rPr>
              <a:t> </a:t>
            </a:r>
            <a:r>
              <a:rPr sz="2400" spc="-5" dirty="0">
                <a:latin typeface="Carlito"/>
                <a:cs typeface="Carlito"/>
              </a:rPr>
              <a:t>(NEC)</a:t>
            </a:r>
            <a:endParaRPr sz="2400">
              <a:latin typeface="Carlito"/>
              <a:cs typeface="Carlito"/>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54939" y="694690"/>
            <a:ext cx="8726170" cy="4995545"/>
          </a:xfrm>
          <a:prstGeom prst="rect">
            <a:avLst/>
          </a:prstGeom>
        </p:spPr>
        <p:txBody>
          <a:bodyPr vert="horz" wrap="square" lIns="0" tIns="12700" rIns="0" bIns="0" rtlCol="0">
            <a:spAutoFit/>
          </a:bodyPr>
          <a:lstStyle/>
          <a:p>
            <a:pPr marL="355600" marR="882650" indent="-342900">
              <a:lnSpc>
                <a:spcPct val="105400"/>
              </a:lnSpc>
              <a:spcBef>
                <a:spcPts val="100"/>
              </a:spcBef>
              <a:buFont typeface="Arial"/>
              <a:buChar char="•"/>
              <a:tabLst>
                <a:tab pos="354965" algn="l"/>
                <a:tab pos="355600" algn="l"/>
              </a:tabLst>
            </a:pPr>
            <a:r>
              <a:rPr sz="2400" spc="-5" dirty="0">
                <a:latin typeface="Carlito"/>
                <a:cs typeface="Carlito"/>
              </a:rPr>
              <a:t>Provision of periodic </a:t>
            </a:r>
            <a:r>
              <a:rPr sz="2400" dirty="0">
                <a:latin typeface="Carlito"/>
                <a:cs typeface="Carlito"/>
              </a:rPr>
              <a:t>test as </a:t>
            </a:r>
            <a:r>
              <a:rPr sz="2400" spc="-5" dirty="0">
                <a:latin typeface="Carlito"/>
                <a:cs typeface="Carlito"/>
              </a:rPr>
              <a:t>part of </a:t>
            </a:r>
            <a:r>
              <a:rPr sz="2400" dirty="0">
                <a:latin typeface="Carlito"/>
                <a:cs typeface="Carlito"/>
              </a:rPr>
              <a:t>NEC </a:t>
            </a:r>
            <a:r>
              <a:rPr sz="2400" spc="-5" dirty="0">
                <a:latin typeface="Carlito"/>
                <a:cs typeface="Carlito"/>
              </a:rPr>
              <a:t>registration renewal  </a:t>
            </a:r>
            <a:r>
              <a:rPr sz="2400" spc="-10" dirty="0">
                <a:latin typeface="Carlito"/>
                <a:cs typeface="Carlito"/>
              </a:rPr>
              <a:t>(proposed)</a:t>
            </a:r>
            <a:endParaRPr sz="2400">
              <a:latin typeface="Carlito"/>
              <a:cs typeface="Carlito"/>
            </a:endParaRPr>
          </a:p>
          <a:p>
            <a:pPr marL="355600" marR="631825" indent="-342900">
              <a:lnSpc>
                <a:spcPct val="105100"/>
              </a:lnSpc>
              <a:spcBef>
                <a:spcPts val="20"/>
              </a:spcBef>
              <a:buFont typeface="Arial"/>
              <a:buChar char="•"/>
              <a:tabLst>
                <a:tab pos="354965" algn="l"/>
                <a:tab pos="355600" algn="l"/>
              </a:tabLst>
            </a:pPr>
            <a:r>
              <a:rPr sz="2400" spc="-5" dirty="0">
                <a:latin typeface="Carlito"/>
                <a:cs typeface="Carlito"/>
              </a:rPr>
              <a:t>Professional Development </a:t>
            </a:r>
            <a:r>
              <a:rPr sz="2400" dirty="0">
                <a:latin typeface="Carlito"/>
                <a:cs typeface="Carlito"/>
              </a:rPr>
              <a:t>as </a:t>
            </a:r>
            <a:r>
              <a:rPr sz="2400" spc="-5" dirty="0">
                <a:latin typeface="Carlito"/>
                <a:cs typeface="Carlito"/>
              </a:rPr>
              <a:t>part of </a:t>
            </a:r>
            <a:r>
              <a:rPr sz="2400" dirty="0">
                <a:latin typeface="Carlito"/>
                <a:cs typeface="Carlito"/>
              </a:rPr>
              <a:t>evaluation </a:t>
            </a:r>
            <a:r>
              <a:rPr sz="2400" spc="-10" dirty="0">
                <a:latin typeface="Carlito"/>
                <a:cs typeface="Carlito"/>
              </a:rPr>
              <a:t>of </a:t>
            </a:r>
            <a:r>
              <a:rPr sz="2400" spc="-5" dirty="0">
                <a:latin typeface="Carlito"/>
                <a:cs typeface="Carlito"/>
              </a:rPr>
              <a:t>engineering  </a:t>
            </a:r>
            <a:r>
              <a:rPr sz="2400" dirty="0">
                <a:latin typeface="Carlito"/>
                <a:cs typeface="Carlito"/>
              </a:rPr>
              <a:t>colleges</a:t>
            </a:r>
            <a:r>
              <a:rPr sz="2400" spc="-5" dirty="0">
                <a:latin typeface="Carlito"/>
                <a:cs typeface="Carlito"/>
              </a:rPr>
              <a:t> (NEA)</a:t>
            </a:r>
            <a:endParaRPr sz="2400">
              <a:latin typeface="Carlito"/>
              <a:cs typeface="Carlito"/>
            </a:endParaRPr>
          </a:p>
          <a:p>
            <a:pPr marL="355600" marR="333375" indent="-342900">
              <a:lnSpc>
                <a:spcPct val="105000"/>
              </a:lnSpc>
              <a:spcBef>
                <a:spcPts val="35"/>
              </a:spcBef>
              <a:buFont typeface="Arial"/>
              <a:buChar char="•"/>
              <a:tabLst>
                <a:tab pos="354965" algn="l"/>
                <a:tab pos="355600" algn="l"/>
              </a:tabLst>
            </a:pPr>
            <a:r>
              <a:rPr sz="2400" spc="-5" dirty="0">
                <a:latin typeface="Carlito"/>
                <a:cs typeface="Carlito"/>
              </a:rPr>
              <a:t>Organizing </a:t>
            </a:r>
            <a:r>
              <a:rPr sz="2400" dirty="0">
                <a:latin typeface="Carlito"/>
                <a:cs typeface="Carlito"/>
              </a:rPr>
              <a:t>professional </a:t>
            </a:r>
            <a:r>
              <a:rPr sz="2400" spc="-5" dirty="0">
                <a:latin typeface="Carlito"/>
                <a:cs typeface="Carlito"/>
              </a:rPr>
              <a:t>meeting/seminar/conferences/conclave:  (NEA, SCAEF, FCAN,</a:t>
            </a:r>
            <a:r>
              <a:rPr sz="2400" spc="10" dirty="0">
                <a:latin typeface="Carlito"/>
                <a:cs typeface="Carlito"/>
              </a:rPr>
              <a:t> </a:t>
            </a:r>
            <a:r>
              <a:rPr sz="2400" spc="-340" dirty="0">
                <a:latin typeface="Arial"/>
                <a:cs typeface="Arial"/>
              </a:rPr>
              <a:t>CAN…)</a:t>
            </a:r>
            <a:endParaRPr sz="2400">
              <a:latin typeface="Arial"/>
              <a:cs typeface="Arial"/>
            </a:endParaRPr>
          </a:p>
          <a:p>
            <a:pPr marL="355600" indent="-342900">
              <a:lnSpc>
                <a:spcPct val="100000"/>
              </a:lnSpc>
              <a:spcBef>
                <a:spcPts val="170"/>
              </a:spcBef>
              <a:buFont typeface="Arial"/>
              <a:buChar char="•"/>
              <a:tabLst>
                <a:tab pos="354965" algn="l"/>
                <a:tab pos="355600" algn="l"/>
              </a:tabLst>
            </a:pPr>
            <a:r>
              <a:rPr sz="2400" spc="-5" dirty="0">
                <a:latin typeface="Carlito"/>
                <a:cs typeface="Carlito"/>
              </a:rPr>
              <a:t>Organizing </a:t>
            </a:r>
            <a:r>
              <a:rPr sz="2400" dirty="0">
                <a:latin typeface="Carlito"/>
                <a:cs typeface="Carlito"/>
              </a:rPr>
              <a:t>trainings, weekly </a:t>
            </a:r>
            <a:r>
              <a:rPr sz="2400" spc="-5" dirty="0">
                <a:latin typeface="Carlito"/>
                <a:cs typeface="Carlito"/>
              </a:rPr>
              <a:t>lecture series</a:t>
            </a:r>
            <a:r>
              <a:rPr sz="2400" spc="-10" dirty="0">
                <a:latin typeface="Carlito"/>
                <a:cs typeface="Carlito"/>
              </a:rPr>
              <a:t> </a:t>
            </a:r>
            <a:r>
              <a:rPr sz="2400" spc="-5" dirty="0">
                <a:latin typeface="Carlito"/>
                <a:cs typeface="Carlito"/>
              </a:rPr>
              <a:t>(NEA);</a:t>
            </a:r>
            <a:endParaRPr sz="2400">
              <a:latin typeface="Carlito"/>
              <a:cs typeface="Carlito"/>
            </a:endParaRPr>
          </a:p>
          <a:p>
            <a:pPr marL="355600">
              <a:lnSpc>
                <a:spcPct val="100000"/>
              </a:lnSpc>
              <a:spcBef>
                <a:spcPts val="245"/>
              </a:spcBef>
            </a:pPr>
            <a:r>
              <a:rPr sz="2000" u="heavy" spc="-5" dirty="0">
                <a:solidFill>
                  <a:srgbClr val="0000FF"/>
                </a:solidFill>
                <a:uFill>
                  <a:solidFill>
                    <a:srgbClr val="0000FF"/>
                  </a:solidFill>
                </a:uFill>
                <a:latin typeface="Carlito"/>
                <a:cs typeface="Carlito"/>
                <a:hlinkClick r:id="rId2"/>
              </a:rPr>
              <a:t>http://www.neanepal.org.np/showmodule.php?what=weeklytalk&amp;under=home</a:t>
            </a:r>
            <a:endParaRPr sz="2000">
              <a:latin typeface="Carlito"/>
              <a:cs typeface="Carlito"/>
            </a:endParaRPr>
          </a:p>
          <a:p>
            <a:pPr marL="355600" marR="5080" indent="-342900">
              <a:lnSpc>
                <a:spcPct val="104500"/>
              </a:lnSpc>
              <a:spcBef>
                <a:spcPts val="409"/>
              </a:spcBef>
              <a:buSzPct val="120000"/>
              <a:buFont typeface="Arial"/>
              <a:buChar char="•"/>
              <a:tabLst>
                <a:tab pos="354965" algn="l"/>
                <a:tab pos="355600" algn="l"/>
              </a:tabLst>
            </a:pPr>
            <a:r>
              <a:rPr sz="2000" spc="-5" dirty="0">
                <a:latin typeface="Carlito"/>
                <a:cs typeface="Carlito"/>
              </a:rPr>
              <a:t>Organizing workshop on specific </a:t>
            </a:r>
            <a:r>
              <a:rPr sz="2000" dirty="0">
                <a:latin typeface="Carlito"/>
                <a:cs typeface="Carlito"/>
              </a:rPr>
              <a:t>issues related to </a:t>
            </a:r>
            <a:r>
              <a:rPr sz="2000" spc="-5" dirty="0">
                <a:latin typeface="Carlito"/>
                <a:cs typeface="Carlito"/>
              </a:rPr>
              <a:t>engineering education </a:t>
            </a:r>
            <a:r>
              <a:rPr sz="2000" spc="-10" dirty="0">
                <a:latin typeface="Carlito"/>
                <a:cs typeface="Carlito"/>
              </a:rPr>
              <a:t>in </a:t>
            </a:r>
            <a:r>
              <a:rPr sz="2000" spc="-5" dirty="0">
                <a:latin typeface="Carlito"/>
                <a:cs typeface="Carlito"/>
              </a:rPr>
              <a:t>Nepal  (NEC, AECON, OPEN,</a:t>
            </a:r>
            <a:r>
              <a:rPr sz="2000" spc="10" dirty="0">
                <a:latin typeface="Carlito"/>
                <a:cs typeface="Carlito"/>
              </a:rPr>
              <a:t> </a:t>
            </a:r>
            <a:r>
              <a:rPr sz="2000" spc="-5" dirty="0">
                <a:latin typeface="Carlito"/>
                <a:cs typeface="Carlito"/>
              </a:rPr>
              <a:t>TUTA)</a:t>
            </a:r>
            <a:endParaRPr sz="2000">
              <a:latin typeface="Carlito"/>
              <a:cs typeface="Carlito"/>
            </a:endParaRPr>
          </a:p>
          <a:p>
            <a:pPr>
              <a:lnSpc>
                <a:spcPct val="100000"/>
              </a:lnSpc>
            </a:pPr>
            <a:endParaRPr sz="2000">
              <a:latin typeface="Carlito"/>
              <a:cs typeface="Carlito"/>
            </a:endParaRPr>
          </a:p>
          <a:p>
            <a:pPr>
              <a:lnSpc>
                <a:spcPct val="100000"/>
              </a:lnSpc>
              <a:spcBef>
                <a:spcPts val="5"/>
              </a:spcBef>
            </a:pPr>
            <a:endParaRPr sz="1900">
              <a:latin typeface="Carlito"/>
              <a:cs typeface="Carlito"/>
            </a:endParaRPr>
          </a:p>
          <a:p>
            <a:pPr marL="18415" marR="39370" indent="-6350">
              <a:lnSpc>
                <a:spcPct val="104500"/>
              </a:lnSpc>
            </a:pPr>
            <a:r>
              <a:rPr sz="2000" spc="-5" dirty="0">
                <a:latin typeface="Carlito"/>
                <a:cs typeface="Carlito"/>
              </a:rPr>
              <a:t>Some examples: Rapid Assessment Training </a:t>
            </a:r>
            <a:r>
              <a:rPr sz="2000" dirty="0">
                <a:latin typeface="Carlito"/>
                <a:cs typeface="Carlito"/>
              </a:rPr>
              <a:t>after </a:t>
            </a:r>
            <a:r>
              <a:rPr sz="2000" spc="-5" dirty="0">
                <a:latin typeface="Carlito"/>
                <a:cs typeface="Carlito"/>
              </a:rPr>
              <a:t>April </a:t>
            </a:r>
            <a:r>
              <a:rPr sz="2000" dirty="0">
                <a:latin typeface="Carlito"/>
                <a:cs typeface="Carlito"/>
              </a:rPr>
              <a:t>25, 2015 </a:t>
            </a:r>
            <a:r>
              <a:rPr sz="2000" spc="-5" dirty="0">
                <a:latin typeface="Carlito"/>
                <a:cs typeface="Carlito"/>
              </a:rPr>
              <a:t>Gorkha Earthquake;  recommendations </a:t>
            </a:r>
            <a:r>
              <a:rPr sz="2000" dirty="0">
                <a:latin typeface="Carlito"/>
                <a:cs typeface="Carlito"/>
              </a:rPr>
              <a:t>after </a:t>
            </a:r>
            <a:r>
              <a:rPr sz="2000" spc="-10" dirty="0">
                <a:latin typeface="Carlito"/>
                <a:cs typeface="Carlito"/>
              </a:rPr>
              <a:t>Jure </a:t>
            </a:r>
            <a:r>
              <a:rPr sz="2000" spc="-5" dirty="0">
                <a:latin typeface="Carlito"/>
                <a:cs typeface="Carlito"/>
              </a:rPr>
              <a:t>Landslide</a:t>
            </a:r>
            <a:endParaRPr sz="2000">
              <a:latin typeface="Carlito"/>
              <a:cs typeface="Carli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75920" y="694690"/>
            <a:ext cx="8463915" cy="4892040"/>
          </a:xfrm>
          <a:prstGeom prst="rect">
            <a:avLst/>
          </a:prstGeom>
        </p:spPr>
        <p:txBody>
          <a:bodyPr vert="horz" wrap="square" lIns="0" tIns="12700" rIns="0" bIns="0" rtlCol="0">
            <a:spAutoFit/>
          </a:bodyPr>
          <a:lstStyle/>
          <a:p>
            <a:pPr marL="363220" marR="584200" indent="-342900" algn="just">
              <a:lnSpc>
                <a:spcPct val="105400"/>
              </a:lnSpc>
              <a:spcBef>
                <a:spcPts val="100"/>
              </a:spcBef>
              <a:buFont typeface="Arial"/>
              <a:buChar char="•"/>
              <a:tabLst>
                <a:tab pos="363220" algn="l"/>
              </a:tabLst>
            </a:pPr>
            <a:r>
              <a:rPr sz="2400" spc="-5" dirty="0">
                <a:latin typeface="Carlito"/>
                <a:cs typeface="Carlito"/>
              </a:rPr>
              <a:t>Social norms </a:t>
            </a:r>
            <a:r>
              <a:rPr sz="2400" dirty="0">
                <a:latin typeface="Carlito"/>
                <a:cs typeface="Carlito"/>
              </a:rPr>
              <a:t>and </a:t>
            </a:r>
            <a:r>
              <a:rPr sz="2400" spc="-5" dirty="0">
                <a:latin typeface="Carlito"/>
                <a:cs typeface="Carlito"/>
              </a:rPr>
              <a:t>values </a:t>
            </a:r>
            <a:r>
              <a:rPr sz="2400" dirty="0">
                <a:latin typeface="Carlito"/>
                <a:cs typeface="Carlito"/>
              </a:rPr>
              <a:t>can </a:t>
            </a:r>
            <a:r>
              <a:rPr sz="2400" spc="-5" dirty="0">
                <a:latin typeface="Carlito"/>
                <a:cs typeface="Carlito"/>
              </a:rPr>
              <a:t>encourage or discourage </a:t>
            </a:r>
            <a:r>
              <a:rPr sz="2400" spc="-10" dirty="0">
                <a:latin typeface="Carlito"/>
                <a:cs typeface="Carlito"/>
              </a:rPr>
              <a:t>(assign  </a:t>
            </a:r>
            <a:r>
              <a:rPr sz="2400" spc="-5" dirty="0">
                <a:latin typeface="Carlito"/>
                <a:cs typeface="Carlito"/>
              </a:rPr>
              <a:t>arbitrary limits) people </a:t>
            </a:r>
            <a:r>
              <a:rPr sz="2400" dirty="0">
                <a:latin typeface="Carlito"/>
                <a:cs typeface="Carlito"/>
              </a:rPr>
              <a:t>to </a:t>
            </a:r>
            <a:r>
              <a:rPr sz="2400" spc="-5" dirty="0">
                <a:latin typeface="Carlito"/>
                <a:cs typeface="Carlito"/>
              </a:rPr>
              <a:t>be professional</a:t>
            </a:r>
            <a:r>
              <a:rPr sz="2400" spc="20" dirty="0">
                <a:latin typeface="Carlito"/>
                <a:cs typeface="Carlito"/>
              </a:rPr>
              <a:t> </a:t>
            </a:r>
            <a:r>
              <a:rPr sz="2400" spc="-5" dirty="0">
                <a:latin typeface="Carlito"/>
                <a:cs typeface="Carlito"/>
              </a:rPr>
              <a:t>engineers.</a:t>
            </a:r>
            <a:endParaRPr sz="2400" dirty="0">
              <a:latin typeface="Carlito"/>
              <a:cs typeface="Carlito"/>
            </a:endParaRPr>
          </a:p>
          <a:p>
            <a:pPr marL="363220" marR="5080" indent="-342900" algn="just">
              <a:lnSpc>
                <a:spcPct val="104800"/>
              </a:lnSpc>
              <a:spcBef>
                <a:spcPts val="645"/>
              </a:spcBef>
              <a:buSzPct val="120000"/>
              <a:buFont typeface="Arial"/>
              <a:buChar char="•"/>
              <a:tabLst>
                <a:tab pos="363220" algn="l"/>
              </a:tabLst>
            </a:pPr>
            <a:r>
              <a:rPr sz="2000" spc="-5" dirty="0">
                <a:latin typeface="Carlito"/>
                <a:cs typeface="Carlito"/>
              </a:rPr>
              <a:t>Gender-class-caste roles, defective social norms </a:t>
            </a:r>
            <a:r>
              <a:rPr sz="2000" dirty="0">
                <a:latin typeface="Carlito"/>
                <a:cs typeface="Carlito"/>
              </a:rPr>
              <a:t>and </a:t>
            </a:r>
            <a:r>
              <a:rPr sz="2000" spc="-5" dirty="0">
                <a:latin typeface="Carlito"/>
                <a:cs typeface="Carlito"/>
              </a:rPr>
              <a:t>values, gap between rich  </a:t>
            </a:r>
            <a:r>
              <a:rPr sz="2000" dirty="0">
                <a:latin typeface="Carlito"/>
                <a:cs typeface="Carlito"/>
              </a:rPr>
              <a:t>and </a:t>
            </a:r>
            <a:r>
              <a:rPr sz="2000" spc="-5" dirty="0">
                <a:latin typeface="Carlito"/>
                <a:cs typeface="Carlito"/>
              </a:rPr>
              <a:t>poor, access </a:t>
            </a:r>
            <a:r>
              <a:rPr sz="2000" dirty="0">
                <a:latin typeface="Carlito"/>
                <a:cs typeface="Carlito"/>
              </a:rPr>
              <a:t>to </a:t>
            </a:r>
            <a:r>
              <a:rPr sz="2000" spc="-5" dirty="0">
                <a:latin typeface="Carlito"/>
                <a:cs typeface="Carlito"/>
              </a:rPr>
              <a:t>health and education, social security, conflict, rent seeking  culture, suspicion of new ideas </a:t>
            </a:r>
            <a:r>
              <a:rPr sz="2000" dirty="0">
                <a:latin typeface="Carlito"/>
                <a:cs typeface="Carlito"/>
              </a:rPr>
              <a:t>and</a:t>
            </a:r>
            <a:r>
              <a:rPr sz="2000" spc="15" dirty="0">
                <a:latin typeface="Carlito"/>
                <a:cs typeface="Carlito"/>
              </a:rPr>
              <a:t> </a:t>
            </a:r>
            <a:r>
              <a:rPr sz="2000" spc="-5" dirty="0">
                <a:latin typeface="Carlito"/>
                <a:cs typeface="Carlito"/>
              </a:rPr>
              <a:t>technologies</a:t>
            </a:r>
            <a:endParaRPr sz="2000" dirty="0">
              <a:latin typeface="Carlito"/>
              <a:cs typeface="Carlito"/>
            </a:endParaRPr>
          </a:p>
          <a:p>
            <a:pPr marL="548005" lvl="1" indent="-535940">
              <a:lnSpc>
                <a:spcPct val="100000"/>
              </a:lnSpc>
              <a:spcBef>
                <a:spcPts val="145"/>
              </a:spcBef>
              <a:buAutoNum type="arabicPeriod" startAt="3"/>
              <a:tabLst>
                <a:tab pos="548640" algn="l"/>
              </a:tabLst>
            </a:pPr>
            <a:r>
              <a:rPr sz="2800" b="1" dirty="0">
                <a:latin typeface="Carlito"/>
                <a:cs typeface="Carlito"/>
              </a:rPr>
              <a:t>Impacts </a:t>
            </a:r>
            <a:r>
              <a:rPr sz="2800" b="1" spc="-5" dirty="0">
                <a:latin typeface="Carlito"/>
                <a:cs typeface="Carlito"/>
              </a:rPr>
              <a:t>and consequences of technology on</a:t>
            </a:r>
            <a:r>
              <a:rPr sz="2800" b="1" spc="45" dirty="0">
                <a:latin typeface="Carlito"/>
                <a:cs typeface="Carlito"/>
              </a:rPr>
              <a:t> </a:t>
            </a:r>
            <a:r>
              <a:rPr sz="2800" b="1" spc="-5" dirty="0">
                <a:latin typeface="Carlito"/>
                <a:cs typeface="Carlito"/>
              </a:rPr>
              <a:t>society</a:t>
            </a:r>
            <a:endParaRPr sz="2800" dirty="0">
              <a:latin typeface="Carlito"/>
              <a:cs typeface="Carlito"/>
            </a:endParaRPr>
          </a:p>
          <a:p>
            <a:pPr marL="515620" marR="60325" lvl="2" indent="-342900">
              <a:lnSpc>
                <a:spcPct val="105100"/>
              </a:lnSpc>
              <a:spcBef>
                <a:spcPts val="2245"/>
              </a:spcBef>
              <a:buFont typeface="Arial"/>
              <a:buChar char="•"/>
              <a:tabLst>
                <a:tab pos="514984" algn="l"/>
                <a:tab pos="515620" algn="l"/>
              </a:tabLst>
            </a:pPr>
            <a:r>
              <a:rPr sz="2800" spc="-10" dirty="0">
                <a:latin typeface="Carlito"/>
                <a:cs typeface="Carlito"/>
              </a:rPr>
              <a:t>The </a:t>
            </a:r>
            <a:r>
              <a:rPr sz="2800" spc="-5" dirty="0">
                <a:latin typeface="Carlito"/>
                <a:cs typeface="Carlito"/>
              </a:rPr>
              <a:t>impacts and consequences of technology </a:t>
            </a:r>
            <a:r>
              <a:rPr sz="2800" spc="-10" dirty="0">
                <a:latin typeface="Carlito"/>
                <a:cs typeface="Carlito"/>
              </a:rPr>
              <a:t>on  society </a:t>
            </a:r>
            <a:r>
              <a:rPr sz="2800" spc="-5" dirty="0">
                <a:latin typeface="Carlito"/>
                <a:cs typeface="Carlito"/>
              </a:rPr>
              <a:t>are multifaceted (consequences are positive </a:t>
            </a:r>
            <a:r>
              <a:rPr sz="2800" spc="-10" dirty="0">
                <a:latin typeface="Carlito"/>
                <a:cs typeface="Carlito"/>
              </a:rPr>
              <a:t>or  negative, depending </a:t>
            </a:r>
            <a:r>
              <a:rPr sz="2800" spc="-5" dirty="0">
                <a:latin typeface="Carlito"/>
                <a:cs typeface="Carlito"/>
              </a:rPr>
              <a:t>on </a:t>
            </a:r>
            <a:r>
              <a:rPr sz="2800" spc="-10" dirty="0">
                <a:latin typeface="Carlito"/>
                <a:cs typeface="Carlito"/>
              </a:rPr>
              <a:t>use </a:t>
            </a:r>
            <a:r>
              <a:rPr sz="2800" spc="-5" dirty="0">
                <a:latin typeface="Carlito"/>
                <a:cs typeface="Carlito"/>
              </a:rPr>
              <a:t>or abuse, </a:t>
            </a:r>
            <a:r>
              <a:rPr sz="2800" dirty="0">
                <a:latin typeface="Carlito"/>
                <a:cs typeface="Carlito"/>
              </a:rPr>
              <a:t>or </a:t>
            </a:r>
            <a:r>
              <a:rPr sz="2800" spc="-5" dirty="0">
                <a:latin typeface="Carlito"/>
                <a:cs typeface="Carlito"/>
              </a:rPr>
              <a:t>ability to  </a:t>
            </a:r>
            <a:r>
              <a:rPr sz="2800" spc="-10" dirty="0">
                <a:latin typeface="Carlito"/>
                <a:cs typeface="Carlito"/>
              </a:rPr>
              <a:t>prevent </a:t>
            </a:r>
            <a:r>
              <a:rPr sz="2800" spc="-5" dirty="0">
                <a:latin typeface="Carlito"/>
                <a:cs typeface="Carlito"/>
              </a:rPr>
              <a:t>abuse)</a:t>
            </a:r>
            <a:endParaRPr sz="2800" dirty="0">
              <a:latin typeface="Carlito"/>
              <a:cs typeface="Carlito"/>
            </a:endParaRPr>
          </a:p>
          <a:p>
            <a:pPr marL="515620" lvl="2" indent="-342900">
              <a:lnSpc>
                <a:spcPct val="100000"/>
              </a:lnSpc>
              <a:spcBef>
                <a:spcPts val="815"/>
              </a:spcBef>
              <a:buFont typeface="Arial"/>
              <a:buChar char="•"/>
              <a:tabLst>
                <a:tab pos="514984" algn="l"/>
                <a:tab pos="515620" algn="l"/>
              </a:tabLst>
            </a:pPr>
            <a:r>
              <a:rPr sz="2800" spc="-5" dirty="0">
                <a:latin typeface="Carlito"/>
                <a:cs typeface="Carlito"/>
              </a:rPr>
              <a:t>Impact on </a:t>
            </a:r>
            <a:r>
              <a:rPr sz="2800" spc="-10" dirty="0">
                <a:latin typeface="Carlito"/>
                <a:cs typeface="Carlito"/>
              </a:rPr>
              <a:t>social </a:t>
            </a:r>
            <a:r>
              <a:rPr sz="2800" spc="-5" dirty="0">
                <a:latin typeface="Carlito"/>
                <a:cs typeface="Carlito"/>
              </a:rPr>
              <a:t>values and </a:t>
            </a:r>
            <a:r>
              <a:rPr sz="2800" dirty="0">
                <a:latin typeface="Carlito"/>
                <a:cs typeface="Carlito"/>
              </a:rPr>
              <a:t>family</a:t>
            </a:r>
            <a:r>
              <a:rPr sz="2800" spc="15" dirty="0">
                <a:latin typeface="Carlito"/>
                <a:cs typeface="Carlito"/>
              </a:rPr>
              <a:t> </a:t>
            </a:r>
            <a:r>
              <a:rPr sz="2800" spc="-5" dirty="0">
                <a:latin typeface="Carlito"/>
                <a:cs typeface="Carlito"/>
              </a:rPr>
              <a:t>structure</a:t>
            </a:r>
            <a:endParaRPr sz="2800" dirty="0">
              <a:latin typeface="Carlito"/>
              <a:cs typeface="Carlito"/>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49352" y="742441"/>
            <a:ext cx="8898890" cy="1099185"/>
          </a:xfrm>
          <a:custGeom>
            <a:avLst/>
            <a:gdLst/>
            <a:ahLst/>
            <a:cxnLst/>
            <a:rect l="l" t="t" r="r" b="b"/>
            <a:pathLst>
              <a:path w="8898890" h="1099185">
                <a:moveTo>
                  <a:pt x="8898623" y="0"/>
                </a:moveTo>
                <a:lnTo>
                  <a:pt x="0" y="0"/>
                </a:lnTo>
                <a:lnTo>
                  <a:pt x="0" y="365760"/>
                </a:lnTo>
                <a:lnTo>
                  <a:pt x="0" y="733044"/>
                </a:lnTo>
                <a:lnTo>
                  <a:pt x="0" y="1098804"/>
                </a:lnTo>
                <a:lnTo>
                  <a:pt x="8898623" y="1098804"/>
                </a:lnTo>
                <a:lnTo>
                  <a:pt x="8898623" y="733044"/>
                </a:lnTo>
                <a:lnTo>
                  <a:pt x="8898623" y="365760"/>
                </a:lnTo>
                <a:lnTo>
                  <a:pt x="8898623" y="0"/>
                </a:lnTo>
                <a:close/>
              </a:path>
            </a:pathLst>
          </a:custGeom>
          <a:solidFill>
            <a:srgbClr val="9AB5E3"/>
          </a:solidFill>
        </p:spPr>
        <p:txBody>
          <a:bodyPr wrap="square" lIns="0" tIns="0" rIns="0" bIns="0" rtlCol="0"/>
          <a:lstStyle/>
          <a:p>
            <a:endParaRPr/>
          </a:p>
        </p:txBody>
      </p:sp>
      <p:sp>
        <p:nvSpPr>
          <p:cNvPr id="3" name="object 3"/>
          <p:cNvSpPr txBox="1"/>
          <p:nvPr/>
        </p:nvSpPr>
        <p:spPr>
          <a:xfrm>
            <a:off x="231140" y="709929"/>
            <a:ext cx="8612505" cy="4662805"/>
          </a:xfrm>
          <a:prstGeom prst="rect">
            <a:avLst/>
          </a:prstGeom>
        </p:spPr>
        <p:txBody>
          <a:bodyPr vert="horz" wrap="square" lIns="0" tIns="12065" rIns="0" bIns="0" rtlCol="0">
            <a:spAutoFit/>
          </a:bodyPr>
          <a:lstStyle/>
          <a:p>
            <a:pPr marL="548640" marR="423545" indent="63500" algn="just">
              <a:lnSpc>
                <a:spcPct val="100200"/>
              </a:lnSpc>
              <a:spcBef>
                <a:spcPts val="95"/>
              </a:spcBef>
            </a:pPr>
            <a:r>
              <a:rPr sz="2400" b="1" spc="-5" dirty="0">
                <a:latin typeface="Carlito"/>
                <a:cs typeface="Carlito"/>
              </a:rPr>
              <a:t>3.3.3 </a:t>
            </a:r>
            <a:r>
              <a:rPr sz="2400" b="1" spc="-10" dirty="0">
                <a:latin typeface="Carlito"/>
                <a:cs typeface="Carlito"/>
              </a:rPr>
              <a:t>Providing </a:t>
            </a:r>
            <a:r>
              <a:rPr sz="2400" b="1" spc="-5" dirty="0">
                <a:latin typeface="Carlito"/>
                <a:cs typeface="Carlito"/>
              </a:rPr>
              <a:t>technical expertise </a:t>
            </a:r>
            <a:r>
              <a:rPr sz="2400" b="1" dirty="0">
                <a:latin typeface="Carlito"/>
                <a:cs typeface="Carlito"/>
              </a:rPr>
              <a:t>to </a:t>
            </a:r>
            <a:r>
              <a:rPr sz="2400" b="1" spc="-5" dirty="0">
                <a:latin typeface="Carlito"/>
                <a:cs typeface="Carlito"/>
              </a:rPr>
              <a:t>public authorities </a:t>
            </a:r>
            <a:r>
              <a:rPr sz="2400" b="1" dirty="0">
                <a:latin typeface="Carlito"/>
                <a:cs typeface="Carlito"/>
              </a:rPr>
              <a:t>in  </a:t>
            </a:r>
            <a:r>
              <a:rPr sz="2400" b="1" spc="-5" dirty="0">
                <a:latin typeface="Carlito"/>
                <a:cs typeface="Carlito"/>
              </a:rPr>
              <a:t>developing policies, acts, standards, project implementation  procedures </a:t>
            </a:r>
            <a:r>
              <a:rPr sz="2400" b="1" dirty="0">
                <a:latin typeface="Carlito"/>
                <a:cs typeface="Carlito"/>
              </a:rPr>
              <a:t>and </a:t>
            </a:r>
            <a:r>
              <a:rPr sz="2400" b="1" spc="-5" dirty="0">
                <a:latin typeface="Carlito"/>
                <a:cs typeface="Carlito"/>
              </a:rPr>
              <a:t>international </a:t>
            </a:r>
            <a:r>
              <a:rPr sz="2400" b="1" dirty="0">
                <a:latin typeface="Carlito"/>
                <a:cs typeface="Carlito"/>
              </a:rPr>
              <a:t>agreements and</a:t>
            </a:r>
            <a:r>
              <a:rPr sz="2400" b="1" spc="25" dirty="0">
                <a:latin typeface="Carlito"/>
                <a:cs typeface="Carlito"/>
              </a:rPr>
              <a:t> </a:t>
            </a:r>
            <a:r>
              <a:rPr sz="2400" b="1" spc="-5" dirty="0">
                <a:latin typeface="Carlito"/>
                <a:cs typeface="Carlito"/>
              </a:rPr>
              <a:t>negotiations</a:t>
            </a:r>
            <a:endParaRPr sz="2400">
              <a:latin typeface="Carlito"/>
              <a:cs typeface="Carlito"/>
            </a:endParaRPr>
          </a:p>
          <a:p>
            <a:pPr marL="355600" marR="278765" indent="-342900" algn="just">
              <a:lnSpc>
                <a:spcPts val="3020"/>
              </a:lnSpc>
              <a:spcBef>
                <a:spcPts val="114"/>
              </a:spcBef>
              <a:buFont typeface="Arial"/>
              <a:buChar char="•"/>
              <a:tabLst>
                <a:tab pos="355600" algn="l"/>
              </a:tabLst>
            </a:pPr>
            <a:r>
              <a:rPr sz="2400" spc="-5" dirty="0">
                <a:latin typeface="Carlito"/>
                <a:cs typeface="Carlito"/>
              </a:rPr>
              <a:t>The </a:t>
            </a:r>
            <a:r>
              <a:rPr sz="2400" dirty="0">
                <a:latin typeface="Carlito"/>
                <a:cs typeface="Carlito"/>
              </a:rPr>
              <a:t>legislators and </a:t>
            </a:r>
            <a:r>
              <a:rPr sz="2400" spc="-5" dirty="0">
                <a:latin typeface="Carlito"/>
                <a:cs typeface="Carlito"/>
              </a:rPr>
              <a:t>other governmental organizations frequently  seek technical expertise from </a:t>
            </a:r>
            <a:r>
              <a:rPr sz="2400" spc="-10" dirty="0">
                <a:latin typeface="Carlito"/>
                <a:cs typeface="Carlito"/>
              </a:rPr>
              <a:t>professional </a:t>
            </a:r>
            <a:r>
              <a:rPr sz="2400" dirty="0">
                <a:latin typeface="Carlito"/>
                <a:cs typeface="Carlito"/>
              </a:rPr>
              <a:t>associations in</a:t>
            </a:r>
            <a:r>
              <a:rPr sz="2400" spc="5" dirty="0">
                <a:latin typeface="Carlito"/>
                <a:cs typeface="Carlito"/>
              </a:rPr>
              <a:t> </a:t>
            </a:r>
            <a:r>
              <a:rPr sz="2400" dirty="0">
                <a:latin typeface="Carlito"/>
                <a:cs typeface="Carlito"/>
              </a:rPr>
              <a:t>the</a:t>
            </a:r>
            <a:endParaRPr sz="2400">
              <a:latin typeface="Carlito"/>
              <a:cs typeface="Carlito"/>
            </a:endParaRPr>
          </a:p>
          <a:p>
            <a:pPr marL="355600" marR="5080">
              <a:lnSpc>
                <a:spcPts val="3020"/>
              </a:lnSpc>
              <a:spcBef>
                <a:spcPts val="20"/>
              </a:spcBef>
            </a:pPr>
            <a:r>
              <a:rPr sz="2400" spc="-5" dirty="0">
                <a:latin typeface="Carlito"/>
                <a:cs typeface="Carlito"/>
              </a:rPr>
              <a:t>development, drafting </a:t>
            </a:r>
            <a:r>
              <a:rPr sz="2400" dirty="0">
                <a:latin typeface="Carlito"/>
                <a:cs typeface="Carlito"/>
              </a:rPr>
              <a:t>and amendments to the existing </a:t>
            </a:r>
            <a:r>
              <a:rPr sz="2400" spc="-5" dirty="0">
                <a:latin typeface="Carlito"/>
                <a:cs typeface="Carlito"/>
              </a:rPr>
              <a:t>acts, </a:t>
            </a:r>
            <a:r>
              <a:rPr sz="2400" dirty="0">
                <a:latin typeface="Carlito"/>
                <a:cs typeface="Carlito"/>
              </a:rPr>
              <a:t>rules,  </a:t>
            </a:r>
            <a:r>
              <a:rPr sz="2400" spc="-5" dirty="0">
                <a:latin typeface="Carlito"/>
                <a:cs typeface="Carlito"/>
              </a:rPr>
              <a:t>regulations, policies, </a:t>
            </a:r>
            <a:r>
              <a:rPr sz="2400" dirty="0">
                <a:latin typeface="Carlito"/>
                <a:cs typeface="Carlito"/>
              </a:rPr>
              <a:t>guidelines, </a:t>
            </a:r>
            <a:r>
              <a:rPr sz="2400" spc="-5" dirty="0">
                <a:latin typeface="Carlito"/>
                <a:cs typeface="Carlito"/>
              </a:rPr>
              <a:t>bylaws, provisions, plans </a:t>
            </a:r>
            <a:r>
              <a:rPr sz="2400" dirty="0">
                <a:latin typeface="Carlito"/>
                <a:cs typeface="Carlito"/>
              </a:rPr>
              <a:t>and</a:t>
            </a:r>
            <a:endParaRPr sz="2400">
              <a:latin typeface="Carlito"/>
              <a:cs typeface="Carlito"/>
            </a:endParaRPr>
          </a:p>
          <a:p>
            <a:pPr marL="355600">
              <a:lnSpc>
                <a:spcPct val="100000"/>
              </a:lnSpc>
              <a:spcBef>
                <a:spcPts val="30"/>
              </a:spcBef>
            </a:pPr>
            <a:r>
              <a:rPr sz="2400" spc="-5" dirty="0">
                <a:latin typeface="Carlito"/>
                <a:cs typeface="Carlito"/>
              </a:rPr>
              <a:t>programs.</a:t>
            </a:r>
            <a:endParaRPr sz="2400">
              <a:latin typeface="Carlito"/>
              <a:cs typeface="Carlito"/>
            </a:endParaRPr>
          </a:p>
          <a:p>
            <a:pPr marL="355600" marR="23495" indent="-342900">
              <a:lnSpc>
                <a:spcPct val="105200"/>
              </a:lnSpc>
              <a:spcBef>
                <a:spcPts val="615"/>
              </a:spcBef>
              <a:buFont typeface="Arial"/>
              <a:buChar char="•"/>
              <a:tabLst>
                <a:tab pos="354965" algn="l"/>
                <a:tab pos="355600" algn="l"/>
              </a:tabLst>
            </a:pPr>
            <a:r>
              <a:rPr sz="2400" dirty="0">
                <a:latin typeface="Carlito"/>
                <a:cs typeface="Carlito"/>
              </a:rPr>
              <a:t>NEC, NEA, </a:t>
            </a:r>
            <a:r>
              <a:rPr sz="2400" spc="-5" dirty="0">
                <a:latin typeface="Carlito"/>
                <a:cs typeface="Carlito"/>
              </a:rPr>
              <a:t>SCAEF, FCAN, CAN </a:t>
            </a:r>
            <a:r>
              <a:rPr sz="2400" dirty="0">
                <a:latin typeface="Carlito"/>
                <a:cs typeface="Carlito"/>
              </a:rPr>
              <a:t>and </a:t>
            </a:r>
            <a:r>
              <a:rPr sz="2400" spc="-5" dirty="0">
                <a:latin typeface="Carlito"/>
                <a:cs typeface="Carlito"/>
              </a:rPr>
              <a:t>other professional organizations  provide </a:t>
            </a:r>
            <a:r>
              <a:rPr sz="2400" dirty="0">
                <a:latin typeface="Carlito"/>
                <a:cs typeface="Carlito"/>
              </a:rPr>
              <a:t>technical </a:t>
            </a:r>
            <a:r>
              <a:rPr sz="2400" spc="-5" dirty="0">
                <a:latin typeface="Carlito"/>
                <a:cs typeface="Carlito"/>
              </a:rPr>
              <a:t>expertise </a:t>
            </a:r>
            <a:r>
              <a:rPr sz="2400" dirty="0">
                <a:latin typeface="Carlito"/>
                <a:cs typeface="Carlito"/>
              </a:rPr>
              <a:t>to </a:t>
            </a:r>
            <a:r>
              <a:rPr sz="2400" spc="-5" dirty="0">
                <a:latin typeface="Carlito"/>
                <a:cs typeface="Carlito"/>
              </a:rPr>
              <a:t>different government </a:t>
            </a:r>
            <a:r>
              <a:rPr sz="2400" spc="-10" dirty="0">
                <a:latin typeface="Carlito"/>
                <a:cs typeface="Carlito"/>
              </a:rPr>
              <a:t>organizations,  </a:t>
            </a:r>
            <a:r>
              <a:rPr sz="2400" dirty="0">
                <a:latin typeface="Carlito"/>
                <a:cs typeface="Carlito"/>
              </a:rPr>
              <a:t>including legislators, as and when </a:t>
            </a:r>
            <a:r>
              <a:rPr sz="2400" spc="-5" dirty="0">
                <a:latin typeface="Carlito"/>
                <a:cs typeface="Carlito"/>
              </a:rPr>
              <a:t>requested. </a:t>
            </a:r>
            <a:r>
              <a:rPr sz="2400" dirty="0">
                <a:latin typeface="Carlito"/>
                <a:cs typeface="Carlito"/>
              </a:rPr>
              <a:t>When these  </a:t>
            </a:r>
            <a:r>
              <a:rPr sz="2400" spc="-5" dirty="0">
                <a:latin typeface="Carlito"/>
                <a:cs typeface="Carlito"/>
              </a:rPr>
              <a:t>professional associations do not have </a:t>
            </a:r>
            <a:r>
              <a:rPr sz="2400" dirty="0">
                <a:latin typeface="Carlito"/>
                <a:cs typeface="Carlito"/>
              </a:rPr>
              <a:t>in-house expertise, </a:t>
            </a:r>
            <a:r>
              <a:rPr sz="2400" spc="-5" dirty="0">
                <a:latin typeface="Carlito"/>
                <a:cs typeface="Carlito"/>
              </a:rPr>
              <a:t>they</a:t>
            </a:r>
            <a:endParaRPr sz="2400">
              <a:latin typeface="Carlito"/>
              <a:cs typeface="Carlito"/>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349250" marR="5080">
              <a:lnSpc>
                <a:spcPct val="105400"/>
              </a:lnSpc>
              <a:spcBef>
                <a:spcPts val="100"/>
              </a:spcBef>
            </a:pPr>
            <a:r>
              <a:rPr sz="2400" spc="-5" dirty="0"/>
              <a:t>coordinate </a:t>
            </a:r>
            <a:r>
              <a:rPr sz="2400" dirty="0"/>
              <a:t>with </a:t>
            </a:r>
            <a:r>
              <a:rPr sz="2400" spc="-5" dirty="0"/>
              <a:t>individual (or </a:t>
            </a:r>
            <a:r>
              <a:rPr sz="2400" dirty="0"/>
              <a:t>institutional) members to </a:t>
            </a:r>
            <a:r>
              <a:rPr sz="2400" spc="-5" dirty="0"/>
              <a:t>provide  such</a:t>
            </a:r>
            <a:r>
              <a:rPr sz="2400" spc="-10" dirty="0"/>
              <a:t> </a:t>
            </a:r>
            <a:r>
              <a:rPr sz="2400" spc="-5" dirty="0"/>
              <a:t>services.</a:t>
            </a:r>
            <a:endParaRPr sz="2400"/>
          </a:p>
        </p:txBody>
      </p:sp>
      <p:sp>
        <p:nvSpPr>
          <p:cNvPr id="3" name="object 3"/>
          <p:cNvSpPr/>
          <p:nvPr/>
        </p:nvSpPr>
        <p:spPr>
          <a:xfrm>
            <a:off x="1108252" y="3415867"/>
            <a:ext cx="7940040" cy="854075"/>
          </a:xfrm>
          <a:custGeom>
            <a:avLst/>
            <a:gdLst/>
            <a:ahLst/>
            <a:cxnLst/>
            <a:rect l="l" t="t" r="r" b="b"/>
            <a:pathLst>
              <a:path w="7940040" h="854075">
                <a:moveTo>
                  <a:pt x="7939786" y="0"/>
                </a:moveTo>
                <a:lnTo>
                  <a:pt x="0" y="0"/>
                </a:lnTo>
                <a:lnTo>
                  <a:pt x="0" y="427024"/>
                </a:lnTo>
                <a:lnTo>
                  <a:pt x="0" y="853744"/>
                </a:lnTo>
                <a:lnTo>
                  <a:pt x="7939786" y="853744"/>
                </a:lnTo>
                <a:lnTo>
                  <a:pt x="7939786" y="427024"/>
                </a:lnTo>
                <a:lnTo>
                  <a:pt x="7939786" y="0"/>
                </a:lnTo>
                <a:close/>
              </a:path>
            </a:pathLst>
          </a:custGeom>
          <a:solidFill>
            <a:srgbClr val="9AB5E3"/>
          </a:solidFill>
        </p:spPr>
        <p:txBody>
          <a:bodyPr wrap="square" lIns="0" tIns="0" rIns="0" bIns="0" rtlCol="0"/>
          <a:lstStyle/>
          <a:p>
            <a:endParaRPr/>
          </a:p>
        </p:txBody>
      </p:sp>
      <p:sp>
        <p:nvSpPr>
          <p:cNvPr id="4" name="object 4"/>
          <p:cNvSpPr txBox="1"/>
          <p:nvPr/>
        </p:nvSpPr>
        <p:spPr>
          <a:xfrm>
            <a:off x="231140" y="1979802"/>
            <a:ext cx="8716645" cy="3546475"/>
          </a:xfrm>
          <a:prstGeom prst="rect">
            <a:avLst/>
          </a:prstGeom>
        </p:spPr>
        <p:txBody>
          <a:bodyPr vert="horz" wrap="square" lIns="0" tIns="12700" rIns="0" bIns="0" rtlCol="0">
            <a:spAutoFit/>
          </a:bodyPr>
          <a:lstStyle/>
          <a:p>
            <a:pPr marL="355600" marR="294005" indent="-342900">
              <a:lnSpc>
                <a:spcPct val="105000"/>
              </a:lnSpc>
              <a:spcBef>
                <a:spcPts val="100"/>
              </a:spcBef>
              <a:buFont typeface="Arial"/>
              <a:buChar char="•"/>
              <a:tabLst>
                <a:tab pos="354965" algn="l"/>
                <a:tab pos="355600" algn="l"/>
              </a:tabLst>
            </a:pPr>
            <a:r>
              <a:rPr sz="2400" dirty="0">
                <a:latin typeface="Carlito"/>
                <a:cs typeface="Carlito"/>
              </a:rPr>
              <a:t>NEA and </a:t>
            </a:r>
            <a:r>
              <a:rPr sz="2400" spc="-5" dirty="0">
                <a:latin typeface="Carlito"/>
                <a:cs typeface="Carlito"/>
              </a:rPr>
              <a:t>DPNet </a:t>
            </a:r>
            <a:r>
              <a:rPr sz="2400" dirty="0">
                <a:latin typeface="Carlito"/>
                <a:cs typeface="Carlito"/>
              </a:rPr>
              <a:t>independently </a:t>
            </a:r>
            <a:r>
              <a:rPr sz="2400" spc="-5" dirty="0">
                <a:latin typeface="Carlito"/>
                <a:cs typeface="Carlito"/>
              </a:rPr>
              <a:t>conducted study of </a:t>
            </a:r>
            <a:r>
              <a:rPr sz="2400" dirty="0">
                <a:latin typeface="Carlito"/>
                <a:cs typeface="Carlito"/>
              </a:rPr>
              <a:t>Jure </a:t>
            </a:r>
            <a:r>
              <a:rPr sz="2400" spc="-5" dirty="0">
                <a:latin typeface="Carlito"/>
                <a:cs typeface="Carlito"/>
              </a:rPr>
              <a:t>Landslide  (Sunkoshi) </a:t>
            </a:r>
            <a:r>
              <a:rPr sz="2400" dirty="0">
                <a:latin typeface="Carlito"/>
                <a:cs typeface="Carlito"/>
              </a:rPr>
              <a:t>in </a:t>
            </a:r>
            <a:r>
              <a:rPr sz="2400" spc="-5" dirty="0">
                <a:latin typeface="Carlito"/>
                <a:cs typeface="Carlito"/>
              </a:rPr>
              <a:t>2014 </a:t>
            </a:r>
            <a:r>
              <a:rPr sz="2400" dirty="0">
                <a:latin typeface="Carlito"/>
                <a:cs typeface="Carlito"/>
              </a:rPr>
              <a:t>and </a:t>
            </a:r>
            <a:r>
              <a:rPr sz="2400" spc="-5" dirty="0">
                <a:latin typeface="Carlito"/>
                <a:cs typeface="Carlito"/>
              </a:rPr>
              <a:t>submitted </a:t>
            </a:r>
            <a:r>
              <a:rPr sz="2400" dirty="0">
                <a:latin typeface="Carlito"/>
                <a:cs typeface="Carlito"/>
              </a:rPr>
              <a:t>expert advice to </a:t>
            </a:r>
            <a:r>
              <a:rPr sz="2400" spc="-5" dirty="0">
                <a:latin typeface="Carlito"/>
                <a:cs typeface="Carlito"/>
              </a:rPr>
              <a:t>deal </a:t>
            </a:r>
            <a:r>
              <a:rPr sz="2400" dirty="0">
                <a:latin typeface="Carlito"/>
                <a:cs typeface="Carlito"/>
              </a:rPr>
              <a:t>with the  </a:t>
            </a:r>
            <a:r>
              <a:rPr sz="2400" spc="-5" dirty="0">
                <a:latin typeface="Carlito"/>
                <a:cs typeface="Carlito"/>
              </a:rPr>
              <a:t>disaster.</a:t>
            </a:r>
            <a:endParaRPr sz="2400">
              <a:latin typeface="Carlito"/>
              <a:cs typeface="Carlito"/>
            </a:endParaRPr>
          </a:p>
          <a:p>
            <a:pPr marL="338455">
              <a:lnSpc>
                <a:spcPct val="100000"/>
              </a:lnSpc>
              <a:spcBef>
                <a:spcPts val="229"/>
              </a:spcBef>
            </a:pPr>
            <a:r>
              <a:rPr sz="1400" spc="-5" dirty="0">
                <a:latin typeface="Carlito"/>
                <a:cs typeface="Carlito"/>
              </a:rPr>
              <a:t>(https://drive.google.com/a/nec.edu.np/file/d/0B19Ck0L5dMSrUklZUDN2dk5lZUx6aEtCYnpmenp2TjFId2kw/edit)</a:t>
            </a:r>
            <a:endParaRPr sz="1400">
              <a:latin typeface="Carlito"/>
              <a:cs typeface="Carlito"/>
            </a:endParaRPr>
          </a:p>
          <a:p>
            <a:pPr marL="2228850" marR="1012190" indent="-1333500">
              <a:lnSpc>
                <a:spcPct val="100000"/>
              </a:lnSpc>
              <a:spcBef>
                <a:spcPts val="45"/>
              </a:spcBef>
            </a:pPr>
            <a:r>
              <a:rPr sz="2800" b="1" spc="-5" dirty="0">
                <a:latin typeface="Carlito"/>
                <a:cs typeface="Carlito"/>
              </a:rPr>
              <a:t>3.3.4 Ensuring occupational health, </a:t>
            </a:r>
            <a:r>
              <a:rPr sz="2800" b="1" dirty="0">
                <a:latin typeface="Carlito"/>
                <a:cs typeface="Carlito"/>
              </a:rPr>
              <a:t>safety </a:t>
            </a:r>
            <a:r>
              <a:rPr sz="2800" b="1" spc="-5" dirty="0">
                <a:latin typeface="Carlito"/>
                <a:cs typeface="Carlito"/>
              </a:rPr>
              <a:t>and  </a:t>
            </a:r>
            <a:r>
              <a:rPr sz="2800" b="1" spc="-10" dirty="0">
                <a:latin typeface="Carlito"/>
                <a:cs typeface="Carlito"/>
              </a:rPr>
              <a:t>general </a:t>
            </a:r>
            <a:r>
              <a:rPr sz="2800" b="1" spc="-5" dirty="0">
                <a:latin typeface="Carlito"/>
                <a:cs typeface="Carlito"/>
              </a:rPr>
              <a:t>welfare of </a:t>
            </a:r>
            <a:r>
              <a:rPr sz="2800" b="1" dirty="0">
                <a:latin typeface="Carlito"/>
                <a:cs typeface="Carlito"/>
              </a:rPr>
              <a:t>the</a:t>
            </a:r>
            <a:r>
              <a:rPr sz="2800" b="1" spc="5" dirty="0">
                <a:latin typeface="Carlito"/>
                <a:cs typeface="Carlito"/>
              </a:rPr>
              <a:t> </a:t>
            </a:r>
            <a:r>
              <a:rPr sz="2800" b="1" spc="-5" dirty="0">
                <a:latin typeface="Carlito"/>
                <a:cs typeface="Carlito"/>
              </a:rPr>
              <a:t>public</a:t>
            </a:r>
            <a:endParaRPr sz="2800">
              <a:latin typeface="Carlito"/>
              <a:cs typeface="Carlito"/>
            </a:endParaRPr>
          </a:p>
          <a:p>
            <a:pPr marL="355600" marR="5080" indent="-342900">
              <a:lnSpc>
                <a:spcPct val="105300"/>
              </a:lnSpc>
              <a:spcBef>
                <a:spcPts val="1635"/>
              </a:spcBef>
              <a:buFont typeface="Arial"/>
              <a:buChar char="•"/>
              <a:tabLst>
                <a:tab pos="354965" algn="l"/>
                <a:tab pos="355600" algn="l"/>
              </a:tabLst>
            </a:pPr>
            <a:r>
              <a:rPr sz="2200" spc="-10" dirty="0">
                <a:latin typeface="Carlito"/>
                <a:cs typeface="Carlito"/>
              </a:rPr>
              <a:t>The </a:t>
            </a:r>
            <a:r>
              <a:rPr sz="2200" spc="-5" dirty="0">
                <a:latin typeface="Carlito"/>
                <a:cs typeface="Carlito"/>
              </a:rPr>
              <a:t>professional engineering associations are expected </a:t>
            </a:r>
            <a:r>
              <a:rPr sz="2200" spc="-10" dirty="0">
                <a:latin typeface="Carlito"/>
                <a:cs typeface="Carlito"/>
              </a:rPr>
              <a:t>to play </a:t>
            </a:r>
            <a:r>
              <a:rPr sz="2200" spc="-5" dirty="0">
                <a:latin typeface="Carlito"/>
                <a:cs typeface="Carlito"/>
              </a:rPr>
              <a:t>the role </a:t>
            </a:r>
            <a:r>
              <a:rPr sz="2200" spc="-10" dirty="0">
                <a:latin typeface="Carlito"/>
                <a:cs typeface="Carlito"/>
              </a:rPr>
              <a:t>of  </a:t>
            </a:r>
            <a:r>
              <a:rPr sz="2200" spc="-5" dirty="0">
                <a:latin typeface="Carlito"/>
                <a:cs typeface="Carlito"/>
              </a:rPr>
              <a:t>monitors </a:t>
            </a:r>
            <a:r>
              <a:rPr sz="2200" dirty="0">
                <a:latin typeface="Carlito"/>
                <a:cs typeface="Carlito"/>
              </a:rPr>
              <a:t>of </a:t>
            </a:r>
            <a:r>
              <a:rPr sz="2200" spc="-5" dirty="0">
                <a:latin typeface="Carlito"/>
                <a:cs typeface="Carlito"/>
              </a:rPr>
              <a:t>quality of works </a:t>
            </a:r>
            <a:r>
              <a:rPr sz="2200" dirty="0">
                <a:latin typeface="Carlito"/>
                <a:cs typeface="Carlito"/>
              </a:rPr>
              <a:t>of </a:t>
            </a:r>
            <a:r>
              <a:rPr sz="2200" spc="-5" dirty="0">
                <a:latin typeface="Carlito"/>
                <a:cs typeface="Carlito"/>
              </a:rPr>
              <a:t>its members, including </a:t>
            </a:r>
            <a:r>
              <a:rPr sz="2200" spc="-10" dirty="0">
                <a:latin typeface="Carlito"/>
                <a:cs typeface="Carlito"/>
              </a:rPr>
              <a:t>the </a:t>
            </a:r>
            <a:r>
              <a:rPr sz="2200" spc="-5" dirty="0">
                <a:latin typeface="Carlito"/>
                <a:cs typeface="Carlito"/>
              </a:rPr>
              <a:t>matter </a:t>
            </a:r>
            <a:r>
              <a:rPr sz="2200" spc="-10" dirty="0">
                <a:latin typeface="Carlito"/>
                <a:cs typeface="Carlito"/>
              </a:rPr>
              <a:t>of  </a:t>
            </a:r>
            <a:r>
              <a:rPr sz="2200" spc="-5" dirty="0">
                <a:latin typeface="Carlito"/>
                <a:cs typeface="Carlito"/>
              </a:rPr>
              <a:t>safety and </a:t>
            </a:r>
            <a:r>
              <a:rPr sz="2200" spc="-10" dirty="0">
                <a:latin typeface="Carlito"/>
                <a:cs typeface="Carlito"/>
              </a:rPr>
              <a:t>general </a:t>
            </a:r>
            <a:r>
              <a:rPr sz="2200" spc="-5" dirty="0">
                <a:latin typeface="Carlito"/>
                <a:cs typeface="Carlito"/>
              </a:rPr>
              <a:t>welfare of the</a:t>
            </a:r>
            <a:r>
              <a:rPr sz="2200" spc="30" dirty="0">
                <a:latin typeface="Carlito"/>
                <a:cs typeface="Carlito"/>
              </a:rPr>
              <a:t> </a:t>
            </a:r>
            <a:r>
              <a:rPr sz="2200" spc="-5" dirty="0">
                <a:latin typeface="Carlito"/>
                <a:cs typeface="Carlito"/>
              </a:rPr>
              <a:t>public.</a:t>
            </a:r>
            <a:endParaRPr sz="2200">
              <a:latin typeface="Carlito"/>
              <a:cs typeface="Carlito"/>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31140" y="698652"/>
            <a:ext cx="8724900" cy="4475480"/>
          </a:xfrm>
          <a:prstGeom prst="rect">
            <a:avLst/>
          </a:prstGeom>
        </p:spPr>
        <p:txBody>
          <a:bodyPr vert="horz" wrap="square" lIns="0" tIns="13335" rIns="0" bIns="0" rtlCol="0">
            <a:spAutoFit/>
          </a:bodyPr>
          <a:lstStyle/>
          <a:p>
            <a:pPr marL="355600" marR="436880" indent="-342900">
              <a:lnSpc>
                <a:spcPct val="105200"/>
              </a:lnSpc>
              <a:spcBef>
                <a:spcPts val="105"/>
              </a:spcBef>
              <a:buFont typeface="Arial"/>
              <a:buChar char="•"/>
              <a:tabLst>
                <a:tab pos="354965" algn="l"/>
                <a:tab pos="355600" algn="l"/>
              </a:tabLst>
            </a:pPr>
            <a:r>
              <a:rPr sz="2200" spc="-5" dirty="0">
                <a:latin typeface="Carlito"/>
                <a:cs typeface="Carlito"/>
              </a:rPr>
              <a:t>When a particular member is </a:t>
            </a:r>
            <a:r>
              <a:rPr sz="2200" spc="-10" dirty="0">
                <a:latin typeface="Carlito"/>
                <a:cs typeface="Carlito"/>
              </a:rPr>
              <a:t>found to </a:t>
            </a:r>
            <a:r>
              <a:rPr sz="2200" spc="-5" dirty="0">
                <a:latin typeface="Carlito"/>
                <a:cs typeface="Carlito"/>
              </a:rPr>
              <a:t>violate </a:t>
            </a:r>
            <a:r>
              <a:rPr sz="2200" spc="-10" dirty="0">
                <a:latin typeface="Carlito"/>
                <a:cs typeface="Carlito"/>
              </a:rPr>
              <a:t>the </a:t>
            </a:r>
            <a:r>
              <a:rPr sz="2200" spc="-5" dirty="0">
                <a:latin typeface="Carlito"/>
                <a:cs typeface="Carlito"/>
              </a:rPr>
              <a:t>codes of conduct,  compromise on quality of works, and </a:t>
            </a:r>
            <a:r>
              <a:rPr sz="2200" spc="-10" dirty="0">
                <a:latin typeface="Carlito"/>
                <a:cs typeface="Carlito"/>
              </a:rPr>
              <a:t>neglect </a:t>
            </a:r>
            <a:r>
              <a:rPr sz="2200" spc="-5" dirty="0">
                <a:latin typeface="Carlito"/>
                <a:cs typeface="Carlito"/>
              </a:rPr>
              <a:t>public safety and </a:t>
            </a:r>
            <a:r>
              <a:rPr sz="2200" spc="-10" dirty="0">
                <a:latin typeface="Carlito"/>
                <a:cs typeface="Carlito"/>
              </a:rPr>
              <a:t>public  </a:t>
            </a:r>
            <a:r>
              <a:rPr sz="2200" spc="-5" dirty="0">
                <a:latin typeface="Carlito"/>
                <a:cs typeface="Carlito"/>
              </a:rPr>
              <a:t>welfare, </a:t>
            </a:r>
            <a:r>
              <a:rPr sz="2200" spc="-10" dirty="0">
                <a:latin typeface="Carlito"/>
                <a:cs typeface="Carlito"/>
              </a:rPr>
              <a:t>the </a:t>
            </a:r>
            <a:r>
              <a:rPr sz="2200" spc="-5" dirty="0">
                <a:latin typeface="Carlito"/>
                <a:cs typeface="Carlito"/>
              </a:rPr>
              <a:t>concerned professional </a:t>
            </a:r>
            <a:r>
              <a:rPr sz="2200" spc="-10" dirty="0">
                <a:latin typeface="Carlito"/>
                <a:cs typeface="Carlito"/>
              </a:rPr>
              <a:t>engineering </a:t>
            </a:r>
            <a:r>
              <a:rPr sz="2200" spc="-5" dirty="0">
                <a:latin typeface="Carlito"/>
                <a:cs typeface="Carlito"/>
              </a:rPr>
              <a:t>association can </a:t>
            </a:r>
            <a:r>
              <a:rPr sz="2200" dirty="0">
                <a:latin typeface="Carlito"/>
                <a:cs typeface="Carlito"/>
              </a:rPr>
              <a:t>warn  </a:t>
            </a:r>
            <a:r>
              <a:rPr sz="2200" spc="-5" dirty="0">
                <a:latin typeface="Carlito"/>
                <a:cs typeface="Carlito"/>
              </a:rPr>
              <a:t>them, and reprimand/cancel their</a:t>
            </a:r>
            <a:r>
              <a:rPr sz="2200" spc="30" dirty="0">
                <a:latin typeface="Carlito"/>
                <a:cs typeface="Carlito"/>
              </a:rPr>
              <a:t> </a:t>
            </a:r>
            <a:r>
              <a:rPr sz="2200" spc="-5" dirty="0">
                <a:latin typeface="Carlito"/>
                <a:cs typeface="Carlito"/>
              </a:rPr>
              <a:t>membership.</a:t>
            </a:r>
            <a:endParaRPr sz="2200">
              <a:latin typeface="Carlito"/>
              <a:cs typeface="Carlito"/>
            </a:endParaRPr>
          </a:p>
          <a:p>
            <a:pPr marL="355600" marR="422909" indent="-342900">
              <a:lnSpc>
                <a:spcPct val="105000"/>
              </a:lnSpc>
              <a:spcBef>
                <a:spcPts val="580"/>
              </a:spcBef>
              <a:buFont typeface="Arial"/>
              <a:buChar char="•"/>
              <a:tabLst>
                <a:tab pos="354965" algn="l"/>
                <a:tab pos="355600" algn="l"/>
              </a:tabLst>
            </a:pPr>
            <a:r>
              <a:rPr sz="2200" spc="-5" dirty="0">
                <a:latin typeface="Carlito"/>
                <a:cs typeface="Carlito"/>
              </a:rPr>
              <a:t>NEC is planning to introduce a system </a:t>
            </a:r>
            <a:r>
              <a:rPr sz="2200" spc="5" dirty="0">
                <a:latin typeface="Carlito"/>
                <a:cs typeface="Carlito"/>
              </a:rPr>
              <a:t>of </a:t>
            </a:r>
            <a:r>
              <a:rPr sz="2200" spc="-5" dirty="0">
                <a:latin typeface="Carlito"/>
                <a:cs typeface="Carlito"/>
              </a:rPr>
              <a:t>Accountability in Engineering  Professional</a:t>
            </a:r>
            <a:r>
              <a:rPr sz="2200" spc="-25" dirty="0">
                <a:latin typeface="Carlito"/>
                <a:cs typeface="Carlito"/>
              </a:rPr>
              <a:t> </a:t>
            </a:r>
            <a:r>
              <a:rPr sz="2200" spc="-5" dirty="0">
                <a:latin typeface="Carlito"/>
                <a:cs typeface="Carlito"/>
              </a:rPr>
              <a:t>services.</a:t>
            </a:r>
            <a:endParaRPr sz="2200">
              <a:latin typeface="Carlito"/>
              <a:cs typeface="Carlito"/>
            </a:endParaRPr>
          </a:p>
          <a:p>
            <a:pPr marL="355600" marR="50165" indent="-342900">
              <a:lnSpc>
                <a:spcPct val="105000"/>
              </a:lnSpc>
              <a:spcBef>
                <a:spcPts val="575"/>
              </a:spcBef>
              <a:buFont typeface="Arial"/>
              <a:buChar char="•"/>
              <a:tabLst>
                <a:tab pos="354965" algn="l"/>
                <a:tab pos="355600" algn="l"/>
              </a:tabLst>
            </a:pPr>
            <a:r>
              <a:rPr sz="2200" spc="-10" dirty="0">
                <a:latin typeface="Carlito"/>
                <a:cs typeface="Carlito"/>
              </a:rPr>
              <a:t>The </a:t>
            </a:r>
            <a:r>
              <a:rPr sz="2200" spc="-5" dirty="0">
                <a:latin typeface="Carlito"/>
                <a:cs typeface="Carlito"/>
              </a:rPr>
              <a:t>standard </a:t>
            </a:r>
            <a:r>
              <a:rPr sz="2200" spc="-10" dirty="0">
                <a:latin typeface="Carlito"/>
                <a:cs typeface="Carlito"/>
              </a:rPr>
              <a:t>design </a:t>
            </a:r>
            <a:r>
              <a:rPr sz="2200" spc="-5" dirty="0">
                <a:latin typeface="Carlito"/>
                <a:cs typeface="Carlito"/>
              </a:rPr>
              <a:t>manuals, </a:t>
            </a:r>
            <a:r>
              <a:rPr sz="2200" spc="-10" dirty="0">
                <a:latin typeface="Carlito"/>
                <a:cs typeface="Carlito"/>
              </a:rPr>
              <a:t>design </a:t>
            </a:r>
            <a:r>
              <a:rPr sz="2200" spc="-5" dirty="0">
                <a:latin typeface="Carlito"/>
                <a:cs typeface="Carlito"/>
              </a:rPr>
              <a:t>procedures, building codes,  including professional </a:t>
            </a:r>
            <a:r>
              <a:rPr sz="2200" spc="-10" dirty="0">
                <a:latin typeface="Carlito"/>
                <a:cs typeface="Carlito"/>
              </a:rPr>
              <a:t>judgments </a:t>
            </a:r>
            <a:r>
              <a:rPr sz="2200" spc="-5" dirty="0">
                <a:latin typeface="Carlito"/>
                <a:cs typeface="Carlito"/>
              </a:rPr>
              <a:t>will be evaluated as a </a:t>
            </a:r>
            <a:r>
              <a:rPr sz="2200" spc="-10" dirty="0">
                <a:latin typeface="Carlito"/>
                <a:cs typeface="Carlito"/>
              </a:rPr>
              <a:t>part </a:t>
            </a:r>
            <a:r>
              <a:rPr sz="2200" spc="-5" dirty="0">
                <a:latin typeface="Carlito"/>
                <a:cs typeface="Carlito"/>
              </a:rPr>
              <a:t>of </a:t>
            </a:r>
            <a:r>
              <a:rPr sz="2200" dirty="0">
                <a:latin typeface="Carlito"/>
                <a:cs typeface="Carlito"/>
              </a:rPr>
              <a:t>safety </a:t>
            </a:r>
            <a:r>
              <a:rPr sz="2200" spc="-5" dirty="0">
                <a:latin typeface="Carlito"/>
                <a:cs typeface="Carlito"/>
              </a:rPr>
              <a:t>and  general </a:t>
            </a:r>
            <a:r>
              <a:rPr sz="2200" dirty="0">
                <a:latin typeface="Carlito"/>
                <a:cs typeface="Carlito"/>
              </a:rPr>
              <a:t>welfare </a:t>
            </a:r>
            <a:r>
              <a:rPr sz="2200" spc="-5" dirty="0">
                <a:latin typeface="Carlito"/>
                <a:cs typeface="Carlito"/>
              </a:rPr>
              <a:t>of public in engineering</a:t>
            </a:r>
            <a:r>
              <a:rPr sz="2200" spc="10" dirty="0">
                <a:latin typeface="Carlito"/>
                <a:cs typeface="Carlito"/>
              </a:rPr>
              <a:t> </a:t>
            </a:r>
            <a:r>
              <a:rPr sz="2200" spc="-5" dirty="0">
                <a:latin typeface="Carlito"/>
                <a:cs typeface="Carlito"/>
              </a:rPr>
              <a:t>works.</a:t>
            </a:r>
            <a:endParaRPr sz="2200">
              <a:latin typeface="Carlito"/>
              <a:cs typeface="Carlito"/>
            </a:endParaRPr>
          </a:p>
          <a:p>
            <a:pPr marL="355600" marR="5080" indent="-342900">
              <a:lnSpc>
                <a:spcPct val="105300"/>
              </a:lnSpc>
              <a:spcBef>
                <a:spcPts val="570"/>
              </a:spcBef>
              <a:buFont typeface="Arial"/>
              <a:buChar char="•"/>
              <a:tabLst>
                <a:tab pos="354965" algn="l"/>
                <a:tab pos="355600" algn="l"/>
              </a:tabLst>
            </a:pPr>
            <a:r>
              <a:rPr sz="2200" spc="-5" dirty="0">
                <a:latin typeface="Carlito"/>
                <a:cs typeface="Carlito"/>
              </a:rPr>
              <a:t>NEC/NEC/ </a:t>
            </a:r>
            <a:r>
              <a:rPr sz="2200" spc="-10" dirty="0">
                <a:latin typeface="Carlito"/>
                <a:cs typeface="Carlito"/>
              </a:rPr>
              <a:t>SCAEF/FCAN </a:t>
            </a:r>
            <a:r>
              <a:rPr sz="2200" spc="-5" dirty="0">
                <a:latin typeface="Carlito"/>
                <a:cs typeface="Carlito"/>
              </a:rPr>
              <a:t>etc. can </a:t>
            </a:r>
            <a:r>
              <a:rPr sz="2200" dirty="0">
                <a:latin typeface="Carlito"/>
                <a:cs typeface="Carlito"/>
              </a:rPr>
              <a:t>monitor </a:t>
            </a:r>
            <a:r>
              <a:rPr sz="2200" spc="-5" dirty="0">
                <a:latin typeface="Carlito"/>
                <a:cs typeface="Carlito"/>
              </a:rPr>
              <a:t>provision of </a:t>
            </a:r>
            <a:r>
              <a:rPr sz="2200" spc="-10" dirty="0">
                <a:latin typeface="Carlito"/>
                <a:cs typeface="Carlito"/>
              </a:rPr>
              <a:t>occupational </a:t>
            </a:r>
            <a:r>
              <a:rPr sz="2200" spc="-5" dirty="0">
                <a:latin typeface="Carlito"/>
                <a:cs typeface="Carlito"/>
              </a:rPr>
              <a:t>health,  safety and </a:t>
            </a:r>
            <a:r>
              <a:rPr sz="2200" spc="-10" dirty="0">
                <a:latin typeface="Carlito"/>
                <a:cs typeface="Carlito"/>
              </a:rPr>
              <a:t>general </a:t>
            </a:r>
            <a:r>
              <a:rPr sz="2200" spc="-5" dirty="0">
                <a:latin typeface="Carlito"/>
                <a:cs typeface="Carlito"/>
              </a:rPr>
              <a:t>welfare of workers and general public in specific  </a:t>
            </a:r>
            <a:r>
              <a:rPr sz="2200" spc="-10" dirty="0">
                <a:latin typeface="Carlito"/>
                <a:cs typeface="Carlito"/>
              </a:rPr>
              <a:t>projects.</a:t>
            </a:r>
            <a:endParaRPr sz="2200">
              <a:latin typeface="Carlito"/>
              <a:cs typeface="Carlito"/>
            </a:endParaRPr>
          </a:p>
        </p:txBody>
      </p:sp>
      <p:sp>
        <p:nvSpPr>
          <p:cNvPr id="3" name="object 3"/>
          <p:cNvSpPr txBox="1"/>
          <p:nvPr/>
        </p:nvSpPr>
        <p:spPr>
          <a:xfrm>
            <a:off x="281940" y="5204155"/>
            <a:ext cx="8525510" cy="403860"/>
          </a:xfrm>
          <a:prstGeom prst="rect">
            <a:avLst/>
          </a:prstGeom>
          <a:solidFill>
            <a:srgbClr val="9AB5E3"/>
          </a:solidFill>
        </p:spPr>
        <p:txBody>
          <a:bodyPr vert="horz" wrap="square" lIns="0" tIns="0" rIns="0" bIns="0" rtlCol="0">
            <a:spAutoFit/>
          </a:bodyPr>
          <a:lstStyle/>
          <a:p>
            <a:pPr>
              <a:lnSpc>
                <a:spcPts val="3005"/>
              </a:lnSpc>
              <a:tabLst>
                <a:tab pos="828675" algn="l"/>
              </a:tabLst>
            </a:pPr>
            <a:r>
              <a:rPr sz="2600" b="1" dirty="0">
                <a:latin typeface="Carlito"/>
                <a:cs typeface="Carlito"/>
              </a:rPr>
              <a:t>3.3.5	</a:t>
            </a:r>
            <a:r>
              <a:rPr sz="2600" b="1" spc="-5" dirty="0">
                <a:latin typeface="Carlito"/>
                <a:cs typeface="Carlito"/>
              </a:rPr>
              <a:t>Role </a:t>
            </a:r>
            <a:r>
              <a:rPr sz="2600" b="1" dirty="0">
                <a:latin typeface="Carlito"/>
                <a:cs typeface="Carlito"/>
              </a:rPr>
              <a:t>of </a:t>
            </a:r>
            <a:r>
              <a:rPr sz="2600" b="1" spc="-5" dirty="0">
                <a:latin typeface="Carlito"/>
                <a:cs typeface="Carlito"/>
              </a:rPr>
              <a:t>professional societies </a:t>
            </a:r>
            <a:r>
              <a:rPr sz="2600" b="1" dirty="0">
                <a:latin typeface="Carlito"/>
                <a:cs typeface="Carlito"/>
              </a:rPr>
              <a:t>in </a:t>
            </a:r>
            <a:r>
              <a:rPr sz="2600" b="1" spc="-5" dirty="0">
                <a:latin typeface="Carlito"/>
                <a:cs typeface="Carlito"/>
              </a:rPr>
              <a:t>environment</a:t>
            </a:r>
            <a:r>
              <a:rPr sz="2600" b="1" spc="-30" dirty="0">
                <a:latin typeface="Carlito"/>
                <a:cs typeface="Carlito"/>
              </a:rPr>
              <a:t> </a:t>
            </a:r>
            <a:r>
              <a:rPr sz="2600" b="1" spc="-5" dirty="0">
                <a:latin typeface="Carlito"/>
                <a:cs typeface="Carlito"/>
              </a:rPr>
              <a:t>protection</a:t>
            </a:r>
            <a:endParaRPr sz="2600">
              <a:latin typeface="Carlito"/>
              <a:cs typeface="Carlito"/>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31140" y="694690"/>
            <a:ext cx="8776335" cy="4655185"/>
          </a:xfrm>
          <a:prstGeom prst="rect">
            <a:avLst/>
          </a:prstGeom>
        </p:spPr>
        <p:txBody>
          <a:bodyPr vert="horz" wrap="square" lIns="0" tIns="13335" rIns="0" bIns="0" rtlCol="0">
            <a:spAutoFit/>
          </a:bodyPr>
          <a:lstStyle/>
          <a:p>
            <a:pPr marL="355600" marR="197485" indent="-342900">
              <a:lnSpc>
                <a:spcPct val="105200"/>
              </a:lnSpc>
              <a:spcBef>
                <a:spcPts val="105"/>
              </a:spcBef>
              <a:buSzPct val="91666"/>
              <a:buFont typeface="Arial"/>
              <a:buChar char="•"/>
              <a:tabLst>
                <a:tab pos="354965" algn="l"/>
                <a:tab pos="355600" algn="l"/>
              </a:tabLst>
            </a:pPr>
            <a:r>
              <a:rPr sz="2400" dirty="0">
                <a:latin typeface="Carlito"/>
                <a:cs typeface="Carlito"/>
              </a:rPr>
              <a:t>Raise </a:t>
            </a:r>
            <a:r>
              <a:rPr sz="2400" spc="-5" dirty="0">
                <a:latin typeface="Carlito"/>
                <a:cs typeface="Carlito"/>
              </a:rPr>
              <a:t>awareness </a:t>
            </a:r>
            <a:r>
              <a:rPr sz="2400" dirty="0">
                <a:latin typeface="Carlito"/>
                <a:cs typeface="Carlito"/>
              </a:rPr>
              <a:t>among </a:t>
            </a:r>
            <a:r>
              <a:rPr sz="2400" spc="-5" dirty="0">
                <a:latin typeface="Carlito"/>
                <a:cs typeface="Carlito"/>
              </a:rPr>
              <a:t>society </a:t>
            </a:r>
            <a:r>
              <a:rPr sz="2400" dirty="0">
                <a:latin typeface="Carlito"/>
                <a:cs typeface="Carlito"/>
              </a:rPr>
              <a:t>members, </a:t>
            </a:r>
            <a:r>
              <a:rPr sz="2400" spc="-5" dirty="0">
                <a:latin typeface="Carlito"/>
                <a:cs typeface="Carlito"/>
              </a:rPr>
              <a:t>public decision </a:t>
            </a:r>
            <a:r>
              <a:rPr sz="2400" dirty="0">
                <a:latin typeface="Carlito"/>
                <a:cs typeface="Carlito"/>
              </a:rPr>
              <a:t>makers,  and legislators </a:t>
            </a:r>
            <a:r>
              <a:rPr sz="2400" spc="-10" dirty="0">
                <a:latin typeface="Carlito"/>
                <a:cs typeface="Carlito"/>
              </a:rPr>
              <a:t>on </a:t>
            </a:r>
            <a:r>
              <a:rPr sz="2400" spc="-5" dirty="0">
                <a:latin typeface="Carlito"/>
                <a:cs typeface="Carlito"/>
              </a:rPr>
              <a:t>environment </a:t>
            </a:r>
            <a:r>
              <a:rPr sz="2400" dirty="0">
                <a:latin typeface="Carlito"/>
                <a:cs typeface="Carlito"/>
              </a:rPr>
              <a:t>&amp; </a:t>
            </a:r>
            <a:r>
              <a:rPr sz="2400" spc="-5" dirty="0">
                <a:latin typeface="Carlito"/>
                <a:cs typeface="Carlito"/>
              </a:rPr>
              <a:t>sustainable </a:t>
            </a:r>
            <a:r>
              <a:rPr sz="2400" dirty="0">
                <a:latin typeface="Carlito"/>
                <a:cs typeface="Carlito"/>
              </a:rPr>
              <a:t>development issues;  work with </a:t>
            </a:r>
            <a:r>
              <a:rPr sz="2400" spc="-5" dirty="0">
                <a:latin typeface="Carlito"/>
                <a:cs typeface="Carlito"/>
              </a:rPr>
              <a:t>universities </a:t>
            </a:r>
            <a:r>
              <a:rPr sz="2400" dirty="0">
                <a:latin typeface="Carlito"/>
                <a:cs typeface="Carlito"/>
              </a:rPr>
              <a:t>in </a:t>
            </a:r>
            <a:r>
              <a:rPr sz="2400" spc="-5" dirty="0">
                <a:latin typeface="Carlito"/>
                <a:cs typeface="Carlito"/>
              </a:rPr>
              <a:t>developing environment protection  </a:t>
            </a:r>
            <a:r>
              <a:rPr sz="2400" dirty="0">
                <a:latin typeface="Carlito"/>
                <a:cs typeface="Carlito"/>
              </a:rPr>
              <a:t>courses</a:t>
            </a:r>
            <a:endParaRPr sz="2400">
              <a:latin typeface="Carlito"/>
              <a:cs typeface="Carlito"/>
            </a:endParaRPr>
          </a:p>
          <a:p>
            <a:pPr marL="355600" marR="5080" indent="-342900">
              <a:lnSpc>
                <a:spcPct val="105000"/>
              </a:lnSpc>
              <a:spcBef>
                <a:spcPts val="35"/>
              </a:spcBef>
              <a:buSzPct val="91666"/>
              <a:buFont typeface="Arial"/>
              <a:buChar char="•"/>
              <a:tabLst>
                <a:tab pos="354965" algn="l"/>
                <a:tab pos="355600" algn="l"/>
              </a:tabLst>
            </a:pPr>
            <a:r>
              <a:rPr sz="2400" spc="-5" dirty="0">
                <a:latin typeface="Carlito"/>
                <a:cs typeface="Carlito"/>
              </a:rPr>
              <a:t>Circulate environment protection related </a:t>
            </a:r>
            <a:r>
              <a:rPr sz="2400" dirty="0">
                <a:latin typeface="Carlito"/>
                <a:cs typeface="Carlito"/>
              </a:rPr>
              <a:t>acts, </a:t>
            </a:r>
            <a:r>
              <a:rPr sz="2400" spc="-5" dirty="0">
                <a:latin typeface="Carlito"/>
                <a:cs typeface="Carlito"/>
              </a:rPr>
              <a:t>rules </a:t>
            </a:r>
            <a:r>
              <a:rPr sz="2400" dirty="0">
                <a:latin typeface="Carlito"/>
                <a:cs typeface="Carlito"/>
              </a:rPr>
              <a:t>and regulations  to </a:t>
            </a:r>
            <a:r>
              <a:rPr sz="2400" spc="-5" dirty="0">
                <a:latin typeface="Carlito"/>
                <a:cs typeface="Carlito"/>
              </a:rPr>
              <a:t>society</a:t>
            </a:r>
            <a:r>
              <a:rPr sz="2400" dirty="0">
                <a:latin typeface="Carlito"/>
                <a:cs typeface="Carlito"/>
              </a:rPr>
              <a:t> </a:t>
            </a:r>
            <a:r>
              <a:rPr sz="2400" spc="-5" dirty="0">
                <a:latin typeface="Carlito"/>
                <a:cs typeface="Carlito"/>
              </a:rPr>
              <a:t>members</a:t>
            </a:r>
            <a:endParaRPr sz="2400">
              <a:latin typeface="Carlito"/>
              <a:cs typeface="Carlito"/>
            </a:endParaRPr>
          </a:p>
          <a:p>
            <a:pPr marL="355600" marR="240029" indent="-342900">
              <a:lnSpc>
                <a:spcPct val="105500"/>
              </a:lnSpc>
              <a:spcBef>
                <a:spcPts val="10"/>
              </a:spcBef>
              <a:buSzPct val="91666"/>
              <a:buFont typeface="Arial"/>
              <a:buChar char="•"/>
              <a:tabLst>
                <a:tab pos="354965" algn="l"/>
                <a:tab pos="355600" algn="l"/>
              </a:tabLst>
            </a:pPr>
            <a:r>
              <a:rPr sz="2400" spc="-5" dirty="0">
                <a:latin typeface="Carlito"/>
                <a:cs typeface="Carlito"/>
              </a:rPr>
              <a:t>Study </a:t>
            </a:r>
            <a:r>
              <a:rPr sz="2400" dirty="0">
                <a:latin typeface="Carlito"/>
                <a:cs typeface="Carlito"/>
              </a:rPr>
              <a:t>and </a:t>
            </a:r>
            <a:r>
              <a:rPr sz="2400" spc="-5" dirty="0">
                <a:latin typeface="Carlito"/>
                <a:cs typeface="Carlito"/>
              </a:rPr>
              <a:t>publish </a:t>
            </a:r>
            <a:r>
              <a:rPr sz="2400" dirty="0">
                <a:latin typeface="Carlito"/>
                <a:cs typeface="Carlito"/>
              </a:rPr>
              <a:t>results </a:t>
            </a:r>
            <a:r>
              <a:rPr sz="2400" spc="-10" dirty="0">
                <a:latin typeface="Carlito"/>
                <a:cs typeface="Carlito"/>
              </a:rPr>
              <a:t>of </a:t>
            </a:r>
            <a:r>
              <a:rPr sz="2400" dirty="0">
                <a:latin typeface="Carlito"/>
                <a:cs typeface="Carlito"/>
              </a:rPr>
              <a:t>impacts </a:t>
            </a:r>
            <a:r>
              <a:rPr sz="2400" spc="-5" dirty="0">
                <a:latin typeface="Carlito"/>
                <a:cs typeface="Carlito"/>
              </a:rPr>
              <a:t>(short </a:t>
            </a:r>
            <a:r>
              <a:rPr sz="2400" dirty="0">
                <a:latin typeface="Carlito"/>
                <a:cs typeface="Carlito"/>
              </a:rPr>
              <a:t>term and long term) </a:t>
            </a:r>
            <a:r>
              <a:rPr sz="2400" spc="-5" dirty="0">
                <a:latin typeface="Carlito"/>
                <a:cs typeface="Carlito"/>
              </a:rPr>
              <a:t>of  development works on</a:t>
            </a:r>
            <a:r>
              <a:rPr sz="2400" spc="10" dirty="0">
                <a:latin typeface="Carlito"/>
                <a:cs typeface="Carlito"/>
              </a:rPr>
              <a:t> </a:t>
            </a:r>
            <a:r>
              <a:rPr sz="2400" dirty="0">
                <a:latin typeface="Carlito"/>
                <a:cs typeface="Carlito"/>
              </a:rPr>
              <a:t>environment</a:t>
            </a:r>
            <a:endParaRPr sz="2400">
              <a:latin typeface="Carlito"/>
              <a:cs typeface="Carlito"/>
            </a:endParaRPr>
          </a:p>
          <a:p>
            <a:pPr marL="355600" marR="140970" indent="-342900">
              <a:lnSpc>
                <a:spcPct val="105000"/>
              </a:lnSpc>
              <a:spcBef>
                <a:spcPts val="25"/>
              </a:spcBef>
              <a:buSzPct val="91666"/>
              <a:buFont typeface="Arial"/>
              <a:buChar char="•"/>
              <a:tabLst>
                <a:tab pos="354965" algn="l"/>
                <a:tab pos="355600" algn="l"/>
              </a:tabLst>
            </a:pPr>
            <a:r>
              <a:rPr sz="2400" spc="-5" dirty="0">
                <a:latin typeface="Carlito"/>
                <a:cs typeface="Carlito"/>
              </a:rPr>
              <a:t>Develop </a:t>
            </a:r>
            <a:r>
              <a:rPr sz="2400" dirty="0">
                <a:latin typeface="Carlito"/>
                <a:cs typeface="Carlito"/>
              </a:rPr>
              <a:t>manuals and </a:t>
            </a:r>
            <a:r>
              <a:rPr sz="2400" spc="-5" dirty="0">
                <a:latin typeface="Carlito"/>
                <a:cs typeface="Carlito"/>
              </a:rPr>
              <a:t>guidelines </a:t>
            </a:r>
            <a:r>
              <a:rPr sz="2400" spc="-10" dirty="0">
                <a:latin typeface="Carlito"/>
                <a:cs typeface="Carlito"/>
              </a:rPr>
              <a:t>on </a:t>
            </a:r>
            <a:r>
              <a:rPr sz="2400" spc="-5" dirty="0">
                <a:latin typeface="Carlito"/>
                <a:cs typeface="Carlito"/>
              </a:rPr>
              <a:t>design, operation </a:t>
            </a:r>
            <a:r>
              <a:rPr sz="2400" dirty="0">
                <a:latin typeface="Carlito"/>
                <a:cs typeface="Carlito"/>
              </a:rPr>
              <a:t>and  </a:t>
            </a:r>
            <a:r>
              <a:rPr sz="2400" spc="-5" dirty="0">
                <a:latin typeface="Carlito"/>
                <a:cs typeface="Carlito"/>
              </a:rPr>
              <a:t>maintenance of development projects by </a:t>
            </a:r>
            <a:r>
              <a:rPr sz="2400" dirty="0">
                <a:latin typeface="Carlito"/>
                <a:cs typeface="Carlito"/>
              </a:rPr>
              <a:t>considering environment  </a:t>
            </a:r>
            <a:r>
              <a:rPr sz="2400" spc="-5" dirty="0">
                <a:latin typeface="Carlito"/>
                <a:cs typeface="Carlito"/>
              </a:rPr>
              <a:t>protection</a:t>
            </a:r>
            <a:endParaRPr sz="2400">
              <a:latin typeface="Carlito"/>
              <a:cs typeface="Carlito"/>
            </a:endParaRPr>
          </a:p>
          <a:p>
            <a:pPr marL="355600" indent="-342900">
              <a:lnSpc>
                <a:spcPct val="100000"/>
              </a:lnSpc>
              <a:spcBef>
                <a:spcPts val="180"/>
              </a:spcBef>
              <a:buSzPct val="91666"/>
              <a:buFont typeface="Arial"/>
              <a:buChar char="•"/>
              <a:tabLst>
                <a:tab pos="354965" algn="l"/>
                <a:tab pos="355600" algn="l"/>
              </a:tabLst>
            </a:pPr>
            <a:r>
              <a:rPr sz="2400" spc="-5" dirty="0">
                <a:latin typeface="Carlito"/>
                <a:cs typeface="Carlito"/>
              </a:rPr>
              <a:t>Conduct </a:t>
            </a:r>
            <a:r>
              <a:rPr sz="2400" dirty="0">
                <a:latin typeface="Carlito"/>
                <a:cs typeface="Carlito"/>
              </a:rPr>
              <a:t>training courses </a:t>
            </a:r>
            <a:r>
              <a:rPr sz="2400" spc="-10" dirty="0">
                <a:latin typeface="Carlito"/>
                <a:cs typeface="Carlito"/>
              </a:rPr>
              <a:t>on </a:t>
            </a:r>
            <a:r>
              <a:rPr sz="2400" dirty="0">
                <a:latin typeface="Carlito"/>
                <a:cs typeface="Carlito"/>
              </a:rPr>
              <a:t>environmental law</a:t>
            </a:r>
            <a:r>
              <a:rPr sz="2400" spc="-35" dirty="0">
                <a:latin typeface="Carlito"/>
                <a:cs typeface="Carlito"/>
              </a:rPr>
              <a:t> </a:t>
            </a:r>
            <a:r>
              <a:rPr sz="2400" dirty="0">
                <a:latin typeface="Carlito"/>
                <a:cs typeface="Carlito"/>
              </a:rPr>
              <a:t>compliance</a:t>
            </a:r>
            <a:endParaRPr sz="2400">
              <a:latin typeface="Carlito"/>
              <a:cs typeface="Carlito"/>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31140" y="694690"/>
            <a:ext cx="8727440" cy="2724785"/>
          </a:xfrm>
          <a:prstGeom prst="rect">
            <a:avLst/>
          </a:prstGeom>
        </p:spPr>
        <p:txBody>
          <a:bodyPr vert="horz" wrap="square" lIns="0" tIns="12700" rIns="0" bIns="0" rtlCol="0">
            <a:spAutoFit/>
          </a:bodyPr>
          <a:lstStyle/>
          <a:p>
            <a:pPr marL="355600" marR="1610995" indent="-342900">
              <a:lnSpc>
                <a:spcPct val="105400"/>
              </a:lnSpc>
              <a:spcBef>
                <a:spcPts val="100"/>
              </a:spcBef>
              <a:buSzPct val="91666"/>
              <a:buFont typeface="Arial"/>
              <a:buChar char="•"/>
              <a:tabLst>
                <a:tab pos="354965" algn="l"/>
                <a:tab pos="355600" algn="l"/>
              </a:tabLst>
            </a:pPr>
            <a:r>
              <a:rPr sz="2400" spc="-5" dirty="0">
                <a:latin typeface="Carlito"/>
                <a:cs typeface="Carlito"/>
              </a:rPr>
              <a:t>Conduct </a:t>
            </a:r>
            <a:r>
              <a:rPr sz="2400" dirty="0">
                <a:latin typeface="Carlito"/>
                <a:cs typeface="Carlito"/>
              </a:rPr>
              <a:t>advocacy </a:t>
            </a:r>
            <a:r>
              <a:rPr sz="2400" spc="-5" dirty="0">
                <a:latin typeface="Carlito"/>
                <a:cs typeface="Carlito"/>
              </a:rPr>
              <a:t>programs for environment sensitive  development </a:t>
            </a:r>
            <a:r>
              <a:rPr sz="2400" dirty="0">
                <a:latin typeface="Carlito"/>
                <a:cs typeface="Carlito"/>
              </a:rPr>
              <a:t>methods</a:t>
            </a:r>
            <a:endParaRPr sz="2400">
              <a:latin typeface="Carlito"/>
              <a:cs typeface="Carlito"/>
            </a:endParaRPr>
          </a:p>
          <a:p>
            <a:pPr marL="355600" marR="5080" indent="-342900">
              <a:lnSpc>
                <a:spcPct val="105300"/>
              </a:lnSpc>
              <a:spcBef>
                <a:spcPts val="15"/>
              </a:spcBef>
              <a:buSzPct val="91666"/>
              <a:buFont typeface="Arial"/>
              <a:buChar char="•"/>
              <a:tabLst>
                <a:tab pos="354965" algn="l"/>
                <a:tab pos="355600" algn="l"/>
              </a:tabLst>
            </a:pPr>
            <a:r>
              <a:rPr sz="2400" spc="-5" dirty="0">
                <a:latin typeface="Carlito"/>
                <a:cs typeface="Carlito"/>
              </a:rPr>
              <a:t>Monitor </a:t>
            </a:r>
            <a:r>
              <a:rPr sz="2400" dirty="0">
                <a:latin typeface="Carlito"/>
                <a:cs typeface="Carlito"/>
              </a:rPr>
              <a:t>specific </a:t>
            </a:r>
            <a:r>
              <a:rPr sz="2400" spc="-5" dirty="0">
                <a:latin typeface="Carlito"/>
                <a:cs typeface="Carlito"/>
              </a:rPr>
              <a:t>development projects from </a:t>
            </a:r>
            <a:r>
              <a:rPr sz="2400" dirty="0">
                <a:latin typeface="Carlito"/>
                <a:cs typeface="Carlito"/>
              </a:rPr>
              <a:t>environment  </a:t>
            </a:r>
            <a:r>
              <a:rPr sz="2400" spc="-5" dirty="0">
                <a:latin typeface="Carlito"/>
                <a:cs typeface="Carlito"/>
              </a:rPr>
              <a:t>protection </a:t>
            </a:r>
            <a:r>
              <a:rPr sz="2400" dirty="0">
                <a:latin typeface="Carlito"/>
                <a:cs typeface="Carlito"/>
              </a:rPr>
              <a:t>aspect and </a:t>
            </a:r>
            <a:r>
              <a:rPr sz="2400" spc="-5" dirty="0">
                <a:latin typeface="Carlito"/>
                <a:cs typeface="Carlito"/>
              </a:rPr>
              <a:t>suggest </a:t>
            </a:r>
            <a:r>
              <a:rPr sz="2400" dirty="0">
                <a:latin typeface="Carlito"/>
                <a:cs typeface="Carlito"/>
              </a:rPr>
              <a:t>improvements, if </a:t>
            </a:r>
            <a:r>
              <a:rPr sz="2400" spc="-5" dirty="0">
                <a:latin typeface="Carlito"/>
                <a:cs typeface="Carlito"/>
              </a:rPr>
              <a:t>needed, </a:t>
            </a:r>
            <a:r>
              <a:rPr sz="2400" dirty="0">
                <a:latin typeface="Carlito"/>
                <a:cs typeface="Carlito"/>
              </a:rPr>
              <a:t>in </a:t>
            </a:r>
            <a:r>
              <a:rPr sz="2400" spc="-5" dirty="0">
                <a:latin typeface="Carlito"/>
                <a:cs typeface="Carlito"/>
              </a:rPr>
              <a:t>carrying  out project works </a:t>
            </a:r>
            <a:r>
              <a:rPr sz="2400" dirty="0">
                <a:latin typeface="Carlito"/>
                <a:cs typeface="Carlito"/>
              </a:rPr>
              <a:t>with environment </a:t>
            </a:r>
            <a:r>
              <a:rPr sz="2400" spc="-5" dirty="0">
                <a:latin typeface="Carlito"/>
                <a:cs typeface="Carlito"/>
              </a:rPr>
              <a:t>compliance</a:t>
            </a:r>
            <a:endParaRPr sz="2400">
              <a:latin typeface="Carlito"/>
              <a:cs typeface="Carlito"/>
            </a:endParaRPr>
          </a:p>
          <a:p>
            <a:pPr marL="355600" marR="968375" indent="-342900">
              <a:lnSpc>
                <a:spcPct val="105000"/>
              </a:lnSpc>
              <a:spcBef>
                <a:spcPts val="25"/>
              </a:spcBef>
              <a:buSzPct val="91666"/>
              <a:buFont typeface="Arial"/>
              <a:buChar char="•"/>
              <a:tabLst>
                <a:tab pos="354965" algn="l"/>
                <a:tab pos="355600" algn="l"/>
              </a:tabLst>
            </a:pPr>
            <a:r>
              <a:rPr sz="2400" dirty="0">
                <a:latin typeface="Carlito"/>
                <a:cs typeface="Carlito"/>
              </a:rPr>
              <a:t>Award </a:t>
            </a:r>
            <a:r>
              <a:rPr sz="2400" spc="-5" dirty="0">
                <a:latin typeface="Carlito"/>
                <a:cs typeface="Carlito"/>
              </a:rPr>
              <a:t>organizations </a:t>
            </a:r>
            <a:r>
              <a:rPr sz="2400" dirty="0">
                <a:latin typeface="Carlito"/>
                <a:cs typeface="Carlito"/>
              </a:rPr>
              <a:t>with excellent environment </a:t>
            </a:r>
            <a:r>
              <a:rPr sz="2400" spc="-5" dirty="0">
                <a:latin typeface="Carlito"/>
                <a:cs typeface="Carlito"/>
              </a:rPr>
              <a:t>protection  </a:t>
            </a:r>
            <a:r>
              <a:rPr sz="2400" dirty="0">
                <a:latin typeface="Carlito"/>
                <a:cs typeface="Carlito"/>
              </a:rPr>
              <a:t>records.</a:t>
            </a:r>
            <a:endParaRPr sz="2400">
              <a:latin typeface="Carlito"/>
              <a:cs typeface="Carlito"/>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14019" y="5858967"/>
            <a:ext cx="8354059" cy="452120"/>
          </a:xfrm>
          <a:prstGeom prst="rect">
            <a:avLst/>
          </a:prstGeom>
        </p:spPr>
        <p:txBody>
          <a:bodyPr vert="horz" wrap="square" lIns="0" tIns="12065" rIns="0" bIns="0" rtlCol="0">
            <a:spAutoFit/>
          </a:bodyPr>
          <a:lstStyle/>
          <a:p>
            <a:pPr marL="12700">
              <a:lnSpc>
                <a:spcPct val="100000"/>
              </a:lnSpc>
              <a:spcBef>
                <a:spcPts val="95"/>
              </a:spcBef>
            </a:pPr>
            <a:r>
              <a:rPr sz="2800" b="1" spc="-10" dirty="0">
                <a:latin typeface="Carlito"/>
                <a:cs typeface="Carlito"/>
              </a:rPr>
              <a:t>What </a:t>
            </a:r>
            <a:r>
              <a:rPr sz="2800" b="1" spc="-5" dirty="0">
                <a:latin typeface="Carlito"/>
                <a:cs typeface="Carlito"/>
              </a:rPr>
              <a:t>information can you obtain from this</a:t>
            </a:r>
            <a:r>
              <a:rPr sz="2800" b="1" spc="60" dirty="0">
                <a:latin typeface="Carlito"/>
                <a:cs typeface="Carlito"/>
              </a:rPr>
              <a:t> </a:t>
            </a:r>
            <a:r>
              <a:rPr sz="2800" b="1" spc="-5" dirty="0">
                <a:latin typeface="Carlito"/>
                <a:cs typeface="Carlito"/>
              </a:rPr>
              <a:t>photograph?</a:t>
            </a:r>
            <a:endParaRPr sz="2800">
              <a:latin typeface="Carlito"/>
              <a:cs typeface="Carlito"/>
            </a:endParaRPr>
          </a:p>
        </p:txBody>
      </p:sp>
      <p:sp>
        <p:nvSpPr>
          <p:cNvPr id="3" name="object 3"/>
          <p:cNvSpPr/>
          <p:nvPr/>
        </p:nvSpPr>
        <p:spPr>
          <a:xfrm>
            <a:off x="0" y="151764"/>
            <a:ext cx="9143365" cy="573595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9268" y="742441"/>
            <a:ext cx="8667115" cy="448309"/>
          </a:xfrm>
          <a:prstGeom prst="rect">
            <a:avLst/>
          </a:prstGeom>
          <a:solidFill>
            <a:srgbClr val="9AB5E3"/>
          </a:solidFill>
        </p:spPr>
        <p:txBody>
          <a:bodyPr vert="horz" wrap="square" lIns="0" tIns="0" rIns="0" bIns="0" rtlCol="0">
            <a:spAutoFit/>
          </a:bodyPr>
          <a:lstStyle/>
          <a:p>
            <a:pPr algn="ctr">
              <a:lnSpc>
                <a:spcPts val="3225"/>
              </a:lnSpc>
            </a:pPr>
            <a:r>
              <a:rPr sz="2800" b="1" spc="-5" dirty="0">
                <a:latin typeface="Carlito"/>
                <a:cs typeface="Carlito"/>
              </a:rPr>
              <a:t>Self test</a:t>
            </a:r>
            <a:endParaRPr sz="2800">
              <a:latin typeface="Carlito"/>
              <a:cs typeface="Carlito"/>
            </a:endParaRPr>
          </a:p>
        </p:txBody>
      </p:sp>
      <p:sp>
        <p:nvSpPr>
          <p:cNvPr id="3" name="object 3"/>
          <p:cNvSpPr txBox="1"/>
          <p:nvPr/>
        </p:nvSpPr>
        <p:spPr>
          <a:xfrm>
            <a:off x="154939" y="1086357"/>
            <a:ext cx="8853805" cy="4318000"/>
          </a:xfrm>
          <a:prstGeom prst="rect">
            <a:avLst/>
          </a:prstGeom>
        </p:spPr>
        <p:txBody>
          <a:bodyPr vert="horz" wrap="square" lIns="0" tIns="104140" rIns="0" bIns="0" rtlCol="0">
            <a:spAutoFit/>
          </a:bodyPr>
          <a:lstStyle/>
          <a:p>
            <a:pPr marL="355600" indent="-342900">
              <a:lnSpc>
                <a:spcPct val="100000"/>
              </a:lnSpc>
              <a:spcBef>
                <a:spcPts val="820"/>
              </a:spcBef>
              <a:buFont typeface="Arial"/>
              <a:buChar char="•"/>
              <a:tabLst>
                <a:tab pos="354965" algn="l"/>
                <a:tab pos="355600" algn="l"/>
              </a:tabLst>
            </a:pPr>
            <a:r>
              <a:rPr sz="2400" spc="-5" dirty="0">
                <a:latin typeface="Carlito"/>
                <a:cs typeface="Carlito"/>
              </a:rPr>
              <a:t>Briefly discuss </a:t>
            </a:r>
            <a:r>
              <a:rPr sz="2400" dirty="0">
                <a:latin typeface="Carlito"/>
                <a:cs typeface="Carlito"/>
              </a:rPr>
              <a:t>the code </a:t>
            </a:r>
            <a:r>
              <a:rPr sz="2400" spc="-5" dirty="0">
                <a:latin typeface="Carlito"/>
                <a:cs typeface="Carlito"/>
              </a:rPr>
              <a:t>of </a:t>
            </a:r>
            <a:r>
              <a:rPr sz="2400" dirty="0">
                <a:latin typeface="Carlito"/>
                <a:cs typeface="Carlito"/>
              </a:rPr>
              <a:t>ethics </a:t>
            </a:r>
            <a:r>
              <a:rPr sz="2400" spc="-5" dirty="0">
                <a:latin typeface="Carlito"/>
                <a:cs typeface="Carlito"/>
              </a:rPr>
              <a:t>of Nepal Engineering</a:t>
            </a:r>
            <a:r>
              <a:rPr sz="2400" dirty="0">
                <a:latin typeface="Carlito"/>
                <a:cs typeface="Carlito"/>
              </a:rPr>
              <a:t> </a:t>
            </a:r>
            <a:r>
              <a:rPr sz="2400" spc="-5" dirty="0">
                <a:latin typeface="Carlito"/>
                <a:cs typeface="Carlito"/>
              </a:rPr>
              <a:t>Council.</a:t>
            </a:r>
            <a:endParaRPr sz="2400">
              <a:latin typeface="Carlito"/>
              <a:cs typeface="Carlito"/>
            </a:endParaRPr>
          </a:p>
          <a:p>
            <a:pPr marL="355600" indent="-342900">
              <a:lnSpc>
                <a:spcPct val="100000"/>
              </a:lnSpc>
              <a:spcBef>
                <a:spcPts val="720"/>
              </a:spcBef>
              <a:buFont typeface="Arial"/>
              <a:buChar char="•"/>
              <a:tabLst>
                <a:tab pos="354965" algn="l"/>
                <a:tab pos="355600" algn="l"/>
              </a:tabLst>
            </a:pPr>
            <a:r>
              <a:rPr sz="2400" spc="-5" dirty="0">
                <a:latin typeface="Carlito"/>
                <a:cs typeface="Carlito"/>
              </a:rPr>
              <a:t>Explain </a:t>
            </a:r>
            <a:r>
              <a:rPr sz="2400" dirty="0">
                <a:latin typeface="Carlito"/>
                <a:cs typeface="Carlito"/>
              </a:rPr>
              <a:t>the code </a:t>
            </a:r>
            <a:r>
              <a:rPr sz="2400" spc="-5" dirty="0">
                <a:latin typeface="Carlito"/>
                <a:cs typeface="Carlito"/>
              </a:rPr>
              <a:t>of </a:t>
            </a:r>
            <a:r>
              <a:rPr sz="2400" dirty="0">
                <a:latin typeface="Carlito"/>
                <a:cs typeface="Carlito"/>
              </a:rPr>
              <a:t>ethics </a:t>
            </a:r>
            <a:r>
              <a:rPr sz="2400" spc="-5" dirty="0">
                <a:latin typeface="Carlito"/>
                <a:cs typeface="Carlito"/>
              </a:rPr>
              <a:t>applicable </a:t>
            </a:r>
            <a:r>
              <a:rPr sz="2400" dirty="0">
                <a:latin typeface="Carlito"/>
                <a:cs typeface="Carlito"/>
              </a:rPr>
              <a:t>to engineering</a:t>
            </a:r>
            <a:r>
              <a:rPr sz="2400" spc="-15" dirty="0">
                <a:latin typeface="Carlito"/>
                <a:cs typeface="Carlito"/>
              </a:rPr>
              <a:t> </a:t>
            </a:r>
            <a:r>
              <a:rPr sz="2400" spc="-10" dirty="0">
                <a:latin typeface="Carlito"/>
                <a:cs typeface="Carlito"/>
              </a:rPr>
              <a:t>profession.</a:t>
            </a:r>
            <a:endParaRPr sz="2400">
              <a:latin typeface="Carlito"/>
              <a:cs typeface="Carlito"/>
            </a:endParaRPr>
          </a:p>
          <a:p>
            <a:pPr marL="355600" marR="50165" indent="-342900">
              <a:lnSpc>
                <a:spcPct val="105400"/>
              </a:lnSpc>
              <a:spcBef>
                <a:spcPts val="555"/>
              </a:spcBef>
              <a:buFont typeface="Arial"/>
              <a:buChar char="•"/>
              <a:tabLst>
                <a:tab pos="354965" algn="l"/>
                <a:tab pos="355600" algn="l"/>
              </a:tabLst>
            </a:pPr>
            <a:r>
              <a:rPr sz="2400" dirty="0">
                <a:latin typeface="Carlito"/>
                <a:cs typeface="Carlito"/>
              </a:rPr>
              <a:t>What </a:t>
            </a:r>
            <a:r>
              <a:rPr sz="2400" spc="-5" dirty="0">
                <a:latin typeface="Carlito"/>
                <a:cs typeface="Carlito"/>
              </a:rPr>
              <a:t>do </a:t>
            </a:r>
            <a:r>
              <a:rPr sz="2400" dirty="0">
                <a:latin typeface="Carlito"/>
                <a:cs typeface="Carlito"/>
              </a:rPr>
              <a:t>you </a:t>
            </a:r>
            <a:r>
              <a:rPr sz="2400" spc="-5" dirty="0">
                <a:latin typeface="Carlito"/>
                <a:cs typeface="Carlito"/>
              </a:rPr>
              <a:t>understand by </a:t>
            </a:r>
            <a:r>
              <a:rPr sz="2400" dirty="0">
                <a:latin typeface="Carlito"/>
                <a:cs typeface="Carlito"/>
              </a:rPr>
              <a:t>the code </a:t>
            </a:r>
            <a:r>
              <a:rPr sz="2400" spc="-5" dirty="0">
                <a:latin typeface="Carlito"/>
                <a:cs typeface="Carlito"/>
              </a:rPr>
              <a:t>of </a:t>
            </a:r>
            <a:r>
              <a:rPr sz="2400" dirty="0">
                <a:latin typeface="Carlito"/>
                <a:cs typeface="Carlito"/>
              </a:rPr>
              <a:t>conduct? </a:t>
            </a:r>
            <a:r>
              <a:rPr sz="2400" spc="-5" dirty="0">
                <a:latin typeface="Carlito"/>
                <a:cs typeface="Carlito"/>
              </a:rPr>
              <a:t>Describe </a:t>
            </a:r>
            <a:r>
              <a:rPr sz="2400" spc="-10" dirty="0">
                <a:latin typeface="Carlito"/>
                <a:cs typeface="Carlito"/>
              </a:rPr>
              <a:t>the </a:t>
            </a:r>
            <a:r>
              <a:rPr sz="2400" spc="-5" dirty="0">
                <a:latin typeface="Carlito"/>
                <a:cs typeface="Carlito"/>
              </a:rPr>
              <a:t>code  of </a:t>
            </a:r>
            <a:r>
              <a:rPr sz="2400" dirty="0">
                <a:latin typeface="Carlito"/>
                <a:cs typeface="Carlito"/>
              </a:rPr>
              <a:t>conduct for</a:t>
            </a:r>
            <a:r>
              <a:rPr sz="2400" spc="-15" dirty="0">
                <a:latin typeface="Carlito"/>
                <a:cs typeface="Carlito"/>
              </a:rPr>
              <a:t> </a:t>
            </a:r>
            <a:r>
              <a:rPr sz="2400" spc="-5" dirty="0">
                <a:latin typeface="Carlito"/>
                <a:cs typeface="Carlito"/>
              </a:rPr>
              <a:t>engineers.</a:t>
            </a:r>
            <a:endParaRPr sz="2400">
              <a:latin typeface="Carlito"/>
              <a:cs typeface="Carlito"/>
            </a:endParaRPr>
          </a:p>
          <a:p>
            <a:pPr marL="355600" marR="5080" indent="-342900">
              <a:lnSpc>
                <a:spcPct val="105000"/>
              </a:lnSpc>
              <a:spcBef>
                <a:spcPts val="625"/>
              </a:spcBef>
              <a:buFont typeface="Arial"/>
              <a:buChar char="•"/>
              <a:tabLst>
                <a:tab pos="354965" algn="l"/>
                <a:tab pos="355600" algn="l"/>
              </a:tabLst>
            </a:pPr>
            <a:r>
              <a:rPr sz="2400" spc="-5" dirty="0">
                <a:latin typeface="Carlito"/>
                <a:cs typeface="Carlito"/>
              </a:rPr>
              <a:t>How do </a:t>
            </a:r>
            <a:r>
              <a:rPr sz="2400" dirty="0">
                <a:latin typeface="Carlito"/>
                <a:cs typeface="Carlito"/>
              </a:rPr>
              <a:t>you </a:t>
            </a:r>
            <a:r>
              <a:rPr sz="2400" spc="-5" dirty="0">
                <a:latin typeface="Carlito"/>
                <a:cs typeface="Carlito"/>
              </a:rPr>
              <a:t>judge </a:t>
            </a:r>
            <a:r>
              <a:rPr sz="2400" dirty="0">
                <a:latin typeface="Carlito"/>
                <a:cs typeface="Carlito"/>
              </a:rPr>
              <a:t>the ethical </a:t>
            </a:r>
            <a:r>
              <a:rPr sz="2400" spc="-5" dirty="0">
                <a:latin typeface="Carlito"/>
                <a:cs typeface="Carlito"/>
              </a:rPr>
              <a:t>standard of Engineers </a:t>
            </a:r>
            <a:r>
              <a:rPr sz="2400" dirty="0">
                <a:latin typeface="Carlito"/>
                <a:cs typeface="Carlito"/>
              </a:rPr>
              <a:t>in </a:t>
            </a:r>
            <a:r>
              <a:rPr sz="2400" spc="-5" dirty="0">
                <a:latin typeface="Carlito"/>
                <a:cs typeface="Carlito"/>
              </a:rPr>
              <a:t>Nepal?  Describe the </a:t>
            </a:r>
            <a:r>
              <a:rPr sz="2400" dirty="0">
                <a:latin typeface="Carlito"/>
                <a:cs typeface="Carlito"/>
              </a:rPr>
              <a:t>role </a:t>
            </a:r>
            <a:r>
              <a:rPr sz="2400" spc="-5" dirty="0">
                <a:latin typeface="Carlito"/>
                <a:cs typeface="Carlito"/>
              </a:rPr>
              <a:t>of </a:t>
            </a:r>
            <a:r>
              <a:rPr sz="2400" dirty="0">
                <a:latin typeface="Carlito"/>
                <a:cs typeface="Carlito"/>
              </a:rPr>
              <a:t>Nepal </a:t>
            </a:r>
            <a:r>
              <a:rPr sz="2400" spc="-5" dirty="0">
                <a:latin typeface="Carlito"/>
                <a:cs typeface="Carlito"/>
              </a:rPr>
              <a:t>Engineering Council </a:t>
            </a:r>
            <a:r>
              <a:rPr sz="2400" dirty="0">
                <a:latin typeface="Carlito"/>
                <a:cs typeface="Carlito"/>
              </a:rPr>
              <a:t>in maintaining ethical  </a:t>
            </a:r>
            <a:r>
              <a:rPr sz="2400" spc="-5" dirty="0">
                <a:latin typeface="Carlito"/>
                <a:cs typeface="Carlito"/>
              </a:rPr>
              <a:t>standard of Nepalese</a:t>
            </a:r>
            <a:r>
              <a:rPr sz="2400" spc="-10" dirty="0">
                <a:latin typeface="Carlito"/>
                <a:cs typeface="Carlito"/>
              </a:rPr>
              <a:t> </a:t>
            </a:r>
            <a:r>
              <a:rPr sz="2400" spc="-5" dirty="0">
                <a:latin typeface="Carlito"/>
                <a:cs typeface="Carlito"/>
              </a:rPr>
              <a:t>Engineers.</a:t>
            </a:r>
            <a:endParaRPr sz="2400">
              <a:latin typeface="Carlito"/>
              <a:cs typeface="Carlito"/>
            </a:endParaRPr>
          </a:p>
          <a:p>
            <a:pPr marL="355600" indent="-342900">
              <a:lnSpc>
                <a:spcPct val="100000"/>
              </a:lnSpc>
              <a:spcBef>
                <a:spcPts val="765"/>
              </a:spcBef>
              <a:buFont typeface="Arial"/>
              <a:buChar char="•"/>
              <a:tabLst>
                <a:tab pos="354965" algn="l"/>
                <a:tab pos="355600" algn="l"/>
              </a:tabLst>
            </a:pPr>
            <a:r>
              <a:rPr sz="2400" spc="-5" dirty="0">
                <a:latin typeface="Carlito"/>
                <a:cs typeface="Carlito"/>
              </a:rPr>
              <a:t>Differentiate between </a:t>
            </a:r>
            <a:r>
              <a:rPr sz="2400" dirty="0">
                <a:latin typeface="Carlito"/>
                <a:cs typeface="Carlito"/>
              </a:rPr>
              <a:t>the NEA and NEC with </a:t>
            </a:r>
            <a:r>
              <a:rPr sz="2400" spc="-5" dirty="0">
                <a:latin typeface="Carlito"/>
                <a:cs typeface="Carlito"/>
              </a:rPr>
              <a:t>suitable examples.</a:t>
            </a:r>
            <a:endParaRPr sz="2400">
              <a:latin typeface="Carlito"/>
              <a:cs typeface="Carlito"/>
            </a:endParaRPr>
          </a:p>
          <a:p>
            <a:pPr marL="355600" marR="1327150" indent="-342900">
              <a:lnSpc>
                <a:spcPct val="105100"/>
              </a:lnSpc>
              <a:spcBef>
                <a:spcPts val="575"/>
              </a:spcBef>
              <a:buFont typeface="Arial"/>
              <a:buChar char="•"/>
              <a:tabLst>
                <a:tab pos="354965" algn="l"/>
                <a:tab pos="355600" algn="l"/>
              </a:tabLst>
            </a:pPr>
            <a:r>
              <a:rPr sz="2400" dirty="0">
                <a:latin typeface="Carlito"/>
                <a:cs typeface="Carlito"/>
              </a:rPr>
              <a:t>What are </a:t>
            </a:r>
            <a:r>
              <a:rPr sz="2400" spc="-5" dirty="0">
                <a:latin typeface="Carlito"/>
                <a:cs typeface="Carlito"/>
              </a:rPr>
              <a:t>the meaningful </a:t>
            </a:r>
            <a:r>
              <a:rPr sz="2400" dirty="0">
                <a:latin typeface="Carlito"/>
                <a:cs typeface="Carlito"/>
              </a:rPr>
              <a:t>roles </a:t>
            </a:r>
            <a:r>
              <a:rPr sz="2400" spc="-10" dirty="0">
                <a:latin typeface="Carlito"/>
                <a:cs typeface="Carlito"/>
              </a:rPr>
              <a:t>of </a:t>
            </a:r>
            <a:r>
              <a:rPr sz="2400" spc="-5" dirty="0">
                <a:latin typeface="Carlito"/>
                <a:cs typeface="Carlito"/>
              </a:rPr>
              <a:t>professional societies </a:t>
            </a:r>
            <a:r>
              <a:rPr sz="2400" spc="-10" dirty="0">
                <a:latin typeface="Carlito"/>
                <a:cs typeface="Carlito"/>
              </a:rPr>
              <a:t>or  </a:t>
            </a:r>
            <a:r>
              <a:rPr sz="2400" spc="-5" dirty="0">
                <a:latin typeface="Carlito"/>
                <a:cs typeface="Carlito"/>
              </a:rPr>
              <a:t>associations? </a:t>
            </a:r>
            <a:r>
              <a:rPr sz="2400" dirty="0">
                <a:latin typeface="Carlito"/>
                <a:cs typeface="Carlito"/>
              </a:rPr>
              <a:t>Why are </a:t>
            </a:r>
            <a:r>
              <a:rPr sz="2400" spc="-10" dirty="0">
                <a:latin typeface="Carlito"/>
                <a:cs typeface="Carlito"/>
              </a:rPr>
              <a:t>they </a:t>
            </a:r>
            <a:r>
              <a:rPr sz="2400" spc="-5" dirty="0">
                <a:latin typeface="Carlito"/>
                <a:cs typeface="Carlito"/>
              </a:rPr>
              <a:t>needed?</a:t>
            </a:r>
            <a:r>
              <a:rPr sz="2400" spc="20" dirty="0">
                <a:latin typeface="Carlito"/>
                <a:cs typeface="Carlito"/>
              </a:rPr>
              <a:t> </a:t>
            </a:r>
            <a:r>
              <a:rPr sz="2400" spc="-5" dirty="0">
                <a:latin typeface="Carlito"/>
                <a:cs typeface="Carlito"/>
              </a:rPr>
              <a:t>Explain.</a:t>
            </a:r>
            <a:endParaRPr sz="2400">
              <a:latin typeface="Carlito"/>
              <a:cs typeface="Carlito"/>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54939" y="693166"/>
            <a:ext cx="8832850" cy="5125720"/>
          </a:xfrm>
          <a:prstGeom prst="rect">
            <a:avLst/>
          </a:prstGeom>
        </p:spPr>
        <p:txBody>
          <a:bodyPr vert="horz" wrap="square" lIns="0" tIns="12700" rIns="0" bIns="0" rtlCol="0">
            <a:spAutoFit/>
          </a:bodyPr>
          <a:lstStyle/>
          <a:p>
            <a:pPr marL="355600" marR="1490345" indent="-342900">
              <a:lnSpc>
                <a:spcPct val="105800"/>
              </a:lnSpc>
              <a:spcBef>
                <a:spcPts val="100"/>
              </a:spcBef>
              <a:buFont typeface="Arial"/>
              <a:buChar char="•"/>
              <a:tabLst>
                <a:tab pos="354965" algn="l"/>
                <a:tab pos="355600" algn="l"/>
              </a:tabLst>
            </a:pPr>
            <a:r>
              <a:rPr sz="2400" spc="-5" dirty="0">
                <a:latin typeface="Carlito"/>
                <a:cs typeface="Carlito"/>
              </a:rPr>
              <a:t>Explain roles </a:t>
            </a:r>
            <a:r>
              <a:rPr sz="2400" spc="-10" dirty="0">
                <a:latin typeface="Carlito"/>
                <a:cs typeface="Carlito"/>
              </a:rPr>
              <a:t>of </a:t>
            </a:r>
            <a:r>
              <a:rPr sz="2400" spc="-5" dirty="0">
                <a:latin typeface="Carlito"/>
                <a:cs typeface="Carlito"/>
              </a:rPr>
              <a:t>Engineering </a:t>
            </a:r>
            <a:r>
              <a:rPr sz="2400" dirty="0">
                <a:latin typeface="Carlito"/>
                <a:cs typeface="Carlito"/>
              </a:rPr>
              <a:t>council and Nepal </a:t>
            </a:r>
            <a:r>
              <a:rPr sz="2400" spc="-5" dirty="0">
                <a:latin typeface="Carlito"/>
                <a:cs typeface="Carlito"/>
              </a:rPr>
              <a:t>Engineers  Association. </a:t>
            </a:r>
            <a:r>
              <a:rPr sz="2400" dirty="0">
                <a:latin typeface="Carlito"/>
                <a:cs typeface="Carlito"/>
              </a:rPr>
              <a:t>In </a:t>
            </a:r>
            <a:r>
              <a:rPr sz="2400" spc="-5" dirty="0">
                <a:latin typeface="Carlito"/>
                <a:cs typeface="Carlito"/>
              </a:rPr>
              <a:t>what </a:t>
            </a:r>
            <a:r>
              <a:rPr sz="2400" dirty="0">
                <a:latin typeface="Carlito"/>
                <a:cs typeface="Carlito"/>
              </a:rPr>
              <a:t>regards, they are</a:t>
            </a:r>
            <a:r>
              <a:rPr sz="2400" spc="-10" dirty="0">
                <a:latin typeface="Carlito"/>
                <a:cs typeface="Carlito"/>
              </a:rPr>
              <a:t> </a:t>
            </a:r>
            <a:r>
              <a:rPr sz="2400" spc="-5" dirty="0">
                <a:latin typeface="Carlito"/>
                <a:cs typeface="Carlito"/>
              </a:rPr>
              <a:t>different?</a:t>
            </a:r>
            <a:endParaRPr sz="2400">
              <a:latin typeface="Carlito"/>
              <a:cs typeface="Carlito"/>
            </a:endParaRPr>
          </a:p>
          <a:p>
            <a:pPr marL="355600" marR="5080" indent="-342900">
              <a:lnSpc>
                <a:spcPct val="105500"/>
              </a:lnSpc>
              <a:spcBef>
                <a:spcPts val="585"/>
              </a:spcBef>
              <a:buFont typeface="Arial"/>
              <a:buChar char="•"/>
              <a:tabLst>
                <a:tab pos="354965" algn="l"/>
                <a:tab pos="355600" algn="l"/>
              </a:tabLst>
            </a:pPr>
            <a:r>
              <a:rPr sz="2400" dirty="0">
                <a:latin typeface="Carlito"/>
                <a:cs typeface="Carlito"/>
              </a:rPr>
              <a:t>What are </a:t>
            </a:r>
            <a:r>
              <a:rPr sz="2400" spc="-5" dirty="0">
                <a:latin typeface="Carlito"/>
                <a:cs typeface="Carlito"/>
              </a:rPr>
              <a:t>the general job descriptions of </a:t>
            </a:r>
            <a:r>
              <a:rPr sz="2400" dirty="0">
                <a:latin typeface="Carlito"/>
                <a:cs typeface="Carlito"/>
              </a:rPr>
              <a:t>engineers </a:t>
            </a:r>
            <a:r>
              <a:rPr sz="2400" spc="-5" dirty="0">
                <a:latin typeface="Carlito"/>
                <a:cs typeface="Carlito"/>
              </a:rPr>
              <a:t>working </a:t>
            </a:r>
            <a:r>
              <a:rPr sz="2400" dirty="0">
                <a:latin typeface="Carlito"/>
                <a:cs typeface="Carlito"/>
              </a:rPr>
              <a:t>in </a:t>
            </a:r>
            <a:r>
              <a:rPr sz="2400" spc="-5" dirty="0">
                <a:latin typeface="Carlito"/>
                <a:cs typeface="Carlito"/>
              </a:rPr>
              <a:t>public  sector?</a:t>
            </a:r>
            <a:endParaRPr sz="2400">
              <a:latin typeface="Carlito"/>
              <a:cs typeface="Carlito"/>
            </a:endParaRPr>
          </a:p>
          <a:p>
            <a:pPr marL="355600" indent="-342900">
              <a:lnSpc>
                <a:spcPct val="100000"/>
              </a:lnSpc>
              <a:spcBef>
                <a:spcPts val="755"/>
              </a:spcBef>
              <a:buFont typeface="Arial"/>
              <a:buChar char="•"/>
              <a:tabLst>
                <a:tab pos="354965" algn="l"/>
                <a:tab pos="355600" algn="l"/>
              </a:tabLst>
            </a:pPr>
            <a:r>
              <a:rPr sz="2400" spc="-5" dirty="0">
                <a:latin typeface="Carlito"/>
                <a:cs typeface="Carlito"/>
              </a:rPr>
              <a:t>Describe the basic duties of </a:t>
            </a:r>
            <a:r>
              <a:rPr sz="2400" dirty="0">
                <a:latin typeface="Carlito"/>
                <a:cs typeface="Carlito"/>
              </a:rPr>
              <a:t>an</a:t>
            </a:r>
            <a:r>
              <a:rPr sz="2400" spc="-10" dirty="0">
                <a:latin typeface="Carlito"/>
                <a:cs typeface="Carlito"/>
              </a:rPr>
              <a:t> </a:t>
            </a:r>
            <a:r>
              <a:rPr sz="2400" dirty="0">
                <a:latin typeface="Carlito"/>
                <a:cs typeface="Carlito"/>
              </a:rPr>
              <a:t>engineer.</a:t>
            </a:r>
            <a:endParaRPr sz="2400">
              <a:latin typeface="Carlito"/>
              <a:cs typeface="Carlito"/>
            </a:endParaRPr>
          </a:p>
          <a:p>
            <a:pPr marL="1602105">
              <a:lnSpc>
                <a:spcPct val="100000"/>
              </a:lnSpc>
              <a:spcBef>
                <a:spcPts val="150"/>
              </a:spcBef>
            </a:pPr>
            <a:r>
              <a:rPr sz="3200" b="1" spc="-5" dirty="0">
                <a:latin typeface="Carlito"/>
                <a:cs typeface="Carlito"/>
              </a:rPr>
              <a:t>Professional Ethics </a:t>
            </a:r>
            <a:r>
              <a:rPr sz="3200" b="1" dirty="0">
                <a:latin typeface="Carlito"/>
                <a:cs typeface="Carlito"/>
              </a:rPr>
              <a:t>in</a:t>
            </a:r>
            <a:r>
              <a:rPr sz="3200" b="1" spc="-10" dirty="0">
                <a:latin typeface="Carlito"/>
                <a:cs typeface="Carlito"/>
              </a:rPr>
              <a:t> </a:t>
            </a:r>
            <a:r>
              <a:rPr sz="3200" b="1" spc="-5" dirty="0">
                <a:latin typeface="Carlito"/>
                <a:cs typeface="Carlito"/>
              </a:rPr>
              <a:t>Engineering</a:t>
            </a:r>
            <a:endParaRPr sz="3200">
              <a:latin typeface="Carlito"/>
              <a:cs typeface="Carlito"/>
            </a:endParaRPr>
          </a:p>
          <a:p>
            <a:pPr marL="1006475" marR="963930" algn="ctr">
              <a:lnSpc>
                <a:spcPct val="105400"/>
              </a:lnSpc>
              <a:spcBef>
                <a:spcPts val="1820"/>
              </a:spcBef>
              <a:tabLst>
                <a:tab pos="4225925" algn="l"/>
              </a:tabLst>
            </a:pPr>
            <a:r>
              <a:rPr sz="2400" b="1" spc="-10" dirty="0">
                <a:latin typeface="Carlito"/>
                <a:cs typeface="Carlito"/>
              </a:rPr>
              <a:t>Chapter </a:t>
            </a:r>
            <a:r>
              <a:rPr sz="2400" b="1" dirty="0">
                <a:latin typeface="Carlito"/>
                <a:cs typeface="Carlito"/>
              </a:rPr>
              <a:t>4:</a:t>
            </a:r>
            <a:r>
              <a:rPr sz="2400" b="1" spc="5" dirty="0">
                <a:latin typeface="Carlito"/>
                <a:cs typeface="Carlito"/>
              </a:rPr>
              <a:t> </a:t>
            </a:r>
            <a:r>
              <a:rPr sz="2400" b="1" dirty="0">
                <a:latin typeface="Carlito"/>
                <a:cs typeface="Carlito"/>
              </a:rPr>
              <a:t>Legal</a:t>
            </a:r>
            <a:r>
              <a:rPr sz="2400" b="1" spc="10" dirty="0">
                <a:latin typeface="Carlito"/>
                <a:cs typeface="Carlito"/>
              </a:rPr>
              <a:t> </a:t>
            </a:r>
            <a:r>
              <a:rPr sz="2400" b="1" dirty="0">
                <a:latin typeface="Carlito"/>
                <a:cs typeface="Carlito"/>
              </a:rPr>
              <a:t>Aspects	</a:t>
            </a:r>
            <a:r>
              <a:rPr sz="2400" b="1" spc="-5" dirty="0">
                <a:latin typeface="Carlito"/>
                <a:cs typeface="Carlito"/>
              </a:rPr>
              <a:t>and Regulatory Environment  </a:t>
            </a:r>
            <a:r>
              <a:rPr sz="2400" b="1" dirty="0">
                <a:latin typeface="Carlito"/>
                <a:cs typeface="Carlito"/>
              </a:rPr>
              <a:t>of </a:t>
            </a:r>
            <a:r>
              <a:rPr sz="2400" b="1" spc="-5" dirty="0">
                <a:latin typeface="Carlito"/>
                <a:cs typeface="Carlito"/>
              </a:rPr>
              <a:t>Professional </a:t>
            </a:r>
            <a:r>
              <a:rPr sz="2400" b="1" dirty="0">
                <a:latin typeface="Carlito"/>
                <a:cs typeface="Carlito"/>
              </a:rPr>
              <a:t>Engineering in</a:t>
            </a:r>
            <a:r>
              <a:rPr sz="2400" b="1" spc="-30" dirty="0">
                <a:latin typeface="Carlito"/>
                <a:cs typeface="Carlito"/>
              </a:rPr>
              <a:t> </a:t>
            </a:r>
            <a:r>
              <a:rPr sz="2400" b="1" dirty="0">
                <a:latin typeface="Carlito"/>
                <a:cs typeface="Carlito"/>
              </a:rPr>
              <a:t>Nepal</a:t>
            </a:r>
            <a:endParaRPr sz="2400">
              <a:latin typeface="Carlito"/>
              <a:cs typeface="Carlito"/>
            </a:endParaRPr>
          </a:p>
          <a:p>
            <a:pPr marL="1270" algn="ctr">
              <a:lnSpc>
                <a:spcPct val="100000"/>
              </a:lnSpc>
              <a:spcBef>
                <a:spcPts val="280"/>
              </a:spcBef>
            </a:pPr>
            <a:r>
              <a:rPr sz="2000" b="1" dirty="0">
                <a:latin typeface="Carlito"/>
                <a:cs typeface="Carlito"/>
              </a:rPr>
              <a:t>(8</a:t>
            </a:r>
            <a:r>
              <a:rPr sz="2000" b="1" spc="-5" dirty="0">
                <a:latin typeface="Carlito"/>
                <a:cs typeface="Carlito"/>
              </a:rPr>
              <a:t> hours)</a:t>
            </a:r>
            <a:endParaRPr sz="2000">
              <a:latin typeface="Carlito"/>
              <a:cs typeface="Carlito"/>
            </a:endParaRPr>
          </a:p>
          <a:p>
            <a:pPr marL="923290" lvl="1" indent="-454025">
              <a:lnSpc>
                <a:spcPct val="100000"/>
              </a:lnSpc>
              <a:spcBef>
                <a:spcPts val="215"/>
              </a:spcBef>
              <a:buAutoNum type="arabicPeriod"/>
              <a:tabLst>
                <a:tab pos="923925" algn="l"/>
              </a:tabLst>
            </a:pPr>
            <a:r>
              <a:rPr sz="2400" spc="-5" dirty="0">
                <a:latin typeface="Carlito"/>
                <a:cs typeface="Carlito"/>
              </a:rPr>
              <a:t>Nepal Engineering </a:t>
            </a:r>
            <a:r>
              <a:rPr sz="2400" spc="-10" dirty="0">
                <a:latin typeface="Carlito"/>
                <a:cs typeface="Carlito"/>
              </a:rPr>
              <a:t>Council</a:t>
            </a:r>
            <a:r>
              <a:rPr sz="2400" spc="-5" dirty="0">
                <a:latin typeface="Carlito"/>
                <a:cs typeface="Carlito"/>
              </a:rPr>
              <a:t> </a:t>
            </a:r>
            <a:r>
              <a:rPr sz="2400" dirty="0">
                <a:latin typeface="Carlito"/>
                <a:cs typeface="Carlito"/>
              </a:rPr>
              <a:t>Act</a:t>
            </a:r>
            <a:endParaRPr sz="2400">
              <a:latin typeface="Carlito"/>
              <a:cs typeface="Carlito"/>
            </a:endParaRPr>
          </a:p>
          <a:p>
            <a:pPr marL="923290" lvl="1" indent="-454025">
              <a:lnSpc>
                <a:spcPct val="100000"/>
              </a:lnSpc>
              <a:spcBef>
                <a:spcPts val="170"/>
              </a:spcBef>
              <a:buAutoNum type="arabicPeriod"/>
              <a:tabLst>
                <a:tab pos="923925" algn="l"/>
              </a:tabLst>
            </a:pPr>
            <a:r>
              <a:rPr sz="2400" spc="-5" dirty="0">
                <a:latin typeface="Carlito"/>
                <a:cs typeface="Carlito"/>
              </a:rPr>
              <a:t>Labor</a:t>
            </a:r>
            <a:r>
              <a:rPr sz="2400" spc="-10" dirty="0">
                <a:latin typeface="Carlito"/>
                <a:cs typeface="Carlito"/>
              </a:rPr>
              <a:t> </a:t>
            </a:r>
            <a:r>
              <a:rPr sz="2400" dirty="0">
                <a:latin typeface="Carlito"/>
                <a:cs typeface="Carlito"/>
              </a:rPr>
              <a:t>Law</a:t>
            </a:r>
            <a:endParaRPr sz="2400">
              <a:latin typeface="Carlito"/>
              <a:cs typeface="Carlito"/>
            </a:endParaRPr>
          </a:p>
          <a:p>
            <a:pPr marL="922655" lvl="1" indent="-453390">
              <a:lnSpc>
                <a:spcPct val="100000"/>
              </a:lnSpc>
              <a:spcBef>
                <a:spcPts val="180"/>
              </a:spcBef>
              <a:buAutoNum type="arabicPeriod"/>
              <a:tabLst>
                <a:tab pos="923290" algn="l"/>
              </a:tabLst>
            </a:pPr>
            <a:r>
              <a:rPr sz="2400" spc="-5" dirty="0">
                <a:latin typeface="Carlito"/>
                <a:cs typeface="Carlito"/>
              </a:rPr>
              <a:t>Contract</a:t>
            </a:r>
            <a:r>
              <a:rPr sz="2400" spc="-10" dirty="0">
                <a:latin typeface="Carlito"/>
                <a:cs typeface="Carlito"/>
              </a:rPr>
              <a:t> </a:t>
            </a:r>
            <a:r>
              <a:rPr sz="2400" spc="-5" dirty="0">
                <a:latin typeface="Carlito"/>
                <a:cs typeface="Carlito"/>
              </a:rPr>
              <a:t>Law</a:t>
            </a:r>
            <a:endParaRPr sz="2400">
              <a:latin typeface="Carlito"/>
              <a:cs typeface="Carlito"/>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2140" y="714502"/>
            <a:ext cx="1758314" cy="391160"/>
          </a:xfrm>
          <a:prstGeom prst="rect">
            <a:avLst/>
          </a:prstGeom>
        </p:spPr>
        <p:txBody>
          <a:bodyPr vert="horz" wrap="square" lIns="0" tIns="12700" rIns="0" bIns="0" rtlCol="0">
            <a:spAutoFit/>
          </a:bodyPr>
          <a:lstStyle/>
          <a:p>
            <a:pPr marL="12700">
              <a:lnSpc>
                <a:spcPct val="100000"/>
              </a:lnSpc>
              <a:spcBef>
                <a:spcPts val="100"/>
              </a:spcBef>
            </a:pPr>
            <a:r>
              <a:rPr sz="2400" spc="-5" dirty="0"/>
              <a:t>4.4 Cyber</a:t>
            </a:r>
            <a:r>
              <a:rPr sz="2400" spc="-80" dirty="0"/>
              <a:t> </a:t>
            </a:r>
            <a:r>
              <a:rPr sz="2400" spc="-5" dirty="0"/>
              <a:t>Law</a:t>
            </a:r>
            <a:endParaRPr sz="2400"/>
          </a:p>
        </p:txBody>
      </p:sp>
      <p:sp>
        <p:nvSpPr>
          <p:cNvPr id="3" name="object 3"/>
          <p:cNvSpPr txBox="1"/>
          <p:nvPr/>
        </p:nvSpPr>
        <p:spPr>
          <a:xfrm>
            <a:off x="612140" y="1081785"/>
            <a:ext cx="6162040" cy="1937385"/>
          </a:xfrm>
          <a:prstGeom prst="rect">
            <a:avLst/>
          </a:prstGeom>
        </p:spPr>
        <p:txBody>
          <a:bodyPr vert="horz" wrap="square" lIns="0" tIns="33655" rIns="0" bIns="0" rtlCol="0">
            <a:spAutoFit/>
          </a:bodyPr>
          <a:lstStyle/>
          <a:p>
            <a:pPr marL="466090" lvl="1" indent="-454025">
              <a:lnSpc>
                <a:spcPct val="100000"/>
              </a:lnSpc>
              <a:spcBef>
                <a:spcPts val="265"/>
              </a:spcBef>
              <a:buAutoNum type="arabicPeriod" startAt="5"/>
              <a:tabLst>
                <a:tab pos="466725" algn="l"/>
              </a:tabLst>
            </a:pPr>
            <a:r>
              <a:rPr sz="2400" dirty="0">
                <a:latin typeface="Carlito"/>
                <a:cs typeface="Carlito"/>
              </a:rPr>
              <a:t>Public </a:t>
            </a:r>
            <a:r>
              <a:rPr sz="2400" spc="-5" dirty="0">
                <a:latin typeface="Carlito"/>
                <a:cs typeface="Carlito"/>
              </a:rPr>
              <a:t>Procurement</a:t>
            </a:r>
            <a:r>
              <a:rPr sz="2400" spc="-15" dirty="0">
                <a:latin typeface="Carlito"/>
                <a:cs typeface="Carlito"/>
              </a:rPr>
              <a:t> </a:t>
            </a:r>
            <a:r>
              <a:rPr sz="2400" dirty="0">
                <a:latin typeface="Carlito"/>
                <a:cs typeface="Carlito"/>
              </a:rPr>
              <a:t>Act</a:t>
            </a:r>
          </a:p>
          <a:p>
            <a:pPr marL="466090" lvl="1" indent="-454025">
              <a:lnSpc>
                <a:spcPct val="100000"/>
              </a:lnSpc>
              <a:spcBef>
                <a:spcPts val="170"/>
              </a:spcBef>
              <a:buAutoNum type="arabicPeriod" startAt="5"/>
              <a:tabLst>
                <a:tab pos="466725" algn="l"/>
              </a:tabLst>
            </a:pPr>
            <a:r>
              <a:rPr sz="2400" spc="-5" dirty="0">
                <a:latin typeface="Carlito"/>
                <a:cs typeface="Carlito"/>
              </a:rPr>
              <a:t>Intellectual Property</a:t>
            </a:r>
            <a:r>
              <a:rPr sz="2400" spc="-15" dirty="0">
                <a:latin typeface="Carlito"/>
                <a:cs typeface="Carlito"/>
              </a:rPr>
              <a:t> </a:t>
            </a:r>
            <a:r>
              <a:rPr sz="2400" dirty="0">
                <a:latin typeface="Carlito"/>
                <a:cs typeface="Carlito"/>
              </a:rPr>
              <a:t>Right</a:t>
            </a:r>
          </a:p>
          <a:p>
            <a:pPr marL="465455" lvl="1" indent="-453390">
              <a:lnSpc>
                <a:spcPct val="100000"/>
              </a:lnSpc>
              <a:spcBef>
                <a:spcPts val="185"/>
              </a:spcBef>
              <a:buAutoNum type="arabicPeriod" startAt="5"/>
              <a:tabLst>
                <a:tab pos="466090" algn="l"/>
              </a:tabLst>
            </a:pPr>
            <a:r>
              <a:rPr sz="2400" spc="-5" dirty="0">
                <a:latin typeface="Carlito"/>
                <a:cs typeface="Carlito"/>
              </a:rPr>
              <a:t>Company Registration Procedures</a:t>
            </a:r>
            <a:endParaRPr sz="2400" dirty="0">
              <a:latin typeface="Carlito"/>
              <a:cs typeface="Carlito"/>
            </a:endParaRPr>
          </a:p>
          <a:p>
            <a:pPr marL="12700" marR="5080" lvl="1">
              <a:lnSpc>
                <a:spcPct val="100000"/>
              </a:lnSpc>
              <a:spcBef>
                <a:spcPts val="130"/>
              </a:spcBef>
              <a:buAutoNum type="arabicPeriod" startAt="5"/>
              <a:tabLst>
                <a:tab pos="466090" algn="l"/>
              </a:tabLst>
            </a:pPr>
            <a:r>
              <a:rPr sz="2400" spc="-5" dirty="0">
                <a:latin typeface="Carlito"/>
                <a:cs typeface="Carlito"/>
              </a:rPr>
              <a:t>Relationship </a:t>
            </a:r>
            <a:r>
              <a:rPr sz="2400" dirty="0">
                <a:latin typeface="Carlito"/>
                <a:cs typeface="Carlito"/>
              </a:rPr>
              <a:t>to </a:t>
            </a:r>
            <a:r>
              <a:rPr sz="2400" spc="-5" dirty="0">
                <a:latin typeface="Carlito"/>
                <a:cs typeface="Carlito"/>
              </a:rPr>
              <a:t>foreign firms </a:t>
            </a:r>
            <a:r>
              <a:rPr sz="2400" dirty="0">
                <a:latin typeface="Carlito"/>
                <a:cs typeface="Carlito"/>
              </a:rPr>
              <a:t>working in Nepal </a:t>
            </a:r>
            <a:r>
              <a:rPr sz="2400" dirty="0">
                <a:solidFill>
                  <a:srgbClr val="C00000"/>
                </a:solidFill>
                <a:latin typeface="Carlito"/>
                <a:cs typeface="Carlito"/>
              </a:rPr>
              <a:t> </a:t>
            </a:r>
            <a:r>
              <a:rPr sz="2400" spc="-5" dirty="0">
                <a:solidFill>
                  <a:srgbClr val="C00000"/>
                </a:solidFill>
                <a:latin typeface="Carlito"/>
                <a:cs typeface="Carlito"/>
              </a:rPr>
              <a:t>Electricity Act, 2049; Electricity Regulation,</a:t>
            </a:r>
            <a:r>
              <a:rPr sz="2400" spc="50" dirty="0">
                <a:solidFill>
                  <a:srgbClr val="C00000"/>
                </a:solidFill>
                <a:latin typeface="Carlito"/>
                <a:cs typeface="Carlito"/>
              </a:rPr>
              <a:t> </a:t>
            </a:r>
            <a:r>
              <a:rPr sz="2400" spc="-5" dirty="0">
                <a:solidFill>
                  <a:srgbClr val="C00000"/>
                </a:solidFill>
                <a:latin typeface="Carlito"/>
                <a:cs typeface="Carlito"/>
              </a:rPr>
              <a:t>2050</a:t>
            </a:r>
            <a:endParaRPr sz="2400" dirty="0">
              <a:latin typeface="Carlito"/>
              <a:cs typeface="Carlito"/>
            </a:endParaRPr>
          </a:p>
        </p:txBody>
      </p:sp>
      <p:sp>
        <p:nvSpPr>
          <p:cNvPr id="4" name="object 4"/>
          <p:cNvSpPr txBox="1"/>
          <p:nvPr/>
        </p:nvSpPr>
        <p:spPr>
          <a:xfrm>
            <a:off x="204215" y="3101924"/>
            <a:ext cx="8735695" cy="537210"/>
          </a:xfrm>
          <a:prstGeom prst="rect">
            <a:avLst/>
          </a:prstGeom>
          <a:solidFill>
            <a:srgbClr val="9AB5E3"/>
          </a:solidFill>
        </p:spPr>
        <p:txBody>
          <a:bodyPr vert="horz" wrap="square" lIns="0" tIns="0" rIns="0" bIns="0" rtlCol="0">
            <a:spAutoFit/>
          </a:bodyPr>
          <a:lstStyle/>
          <a:p>
            <a:pPr marL="844550">
              <a:lnSpc>
                <a:spcPts val="3690"/>
              </a:lnSpc>
            </a:pPr>
            <a:r>
              <a:rPr sz="3200" spc="-5" dirty="0">
                <a:latin typeface="Carlito"/>
                <a:cs typeface="Carlito"/>
              </a:rPr>
              <a:t>Legal Aspects and </a:t>
            </a:r>
            <a:r>
              <a:rPr sz="3200" dirty="0">
                <a:latin typeface="Carlito"/>
                <a:cs typeface="Carlito"/>
              </a:rPr>
              <a:t>Regulatory</a:t>
            </a:r>
            <a:r>
              <a:rPr sz="3200" spc="-15" dirty="0">
                <a:latin typeface="Carlito"/>
                <a:cs typeface="Carlito"/>
              </a:rPr>
              <a:t> </a:t>
            </a:r>
            <a:r>
              <a:rPr sz="3200" dirty="0">
                <a:latin typeface="Carlito"/>
                <a:cs typeface="Carlito"/>
              </a:rPr>
              <a:t>Environment</a:t>
            </a:r>
            <a:endParaRPr sz="3200">
              <a:latin typeface="Carlito"/>
              <a:cs typeface="Carlito"/>
            </a:endParaRPr>
          </a:p>
        </p:txBody>
      </p:sp>
      <p:sp>
        <p:nvSpPr>
          <p:cNvPr id="5" name="object 5"/>
          <p:cNvSpPr txBox="1"/>
          <p:nvPr/>
        </p:nvSpPr>
        <p:spPr>
          <a:xfrm>
            <a:off x="374395" y="3565108"/>
            <a:ext cx="8352790" cy="2443480"/>
          </a:xfrm>
          <a:prstGeom prst="rect">
            <a:avLst/>
          </a:prstGeom>
        </p:spPr>
        <p:txBody>
          <a:bodyPr vert="horz" wrap="square" lIns="0" tIns="58419" rIns="0" bIns="0" rtlCol="0">
            <a:spAutoFit/>
          </a:bodyPr>
          <a:lstStyle/>
          <a:p>
            <a:pPr marL="12700">
              <a:lnSpc>
                <a:spcPct val="100000"/>
              </a:lnSpc>
              <a:spcBef>
                <a:spcPts val="459"/>
              </a:spcBef>
            </a:pPr>
            <a:r>
              <a:rPr sz="2400" b="1" spc="-5" dirty="0">
                <a:solidFill>
                  <a:srgbClr val="FF0000"/>
                </a:solidFill>
                <a:latin typeface="Carlito"/>
                <a:cs typeface="Carlito"/>
              </a:rPr>
              <a:t>Components </a:t>
            </a:r>
            <a:r>
              <a:rPr sz="2400" b="1" dirty="0">
                <a:solidFill>
                  <a:srgbClr val="FF0000"/>
                </a:solidFill>
                <a:latin typeface="Carlito"/>
                <a:cs typeface="Carlito"/>
              </a:rPr>
              <a:t>of a Legal</a:t>
            </a:r>
            <a:r>
              <a:rPr sz="2400" b="1" spc="-95" dirty="0">
                <a:solidFill>
                  <a:srgbClr val="FF0000"/>
                </a:solidFill>
                <a:latin typeface="Carlito"/>
                <a:cs typeface="Carlito"/>
              </a:rPr>
              <a:t> </a:t>
            </a:r>
            <a:r>
              <a:rPr sz="2400" b="1" dirty="0">
                <a:solidFill>
                  <a:srgbClr val="FF0000"/>
                </a:solidFill>
                <a:latin typeface="Carlito"/>
                <a:cs typeface="Carlito"/>
              </a:rPr>
              <a:t>System</a:t>
            </a:r>
            <a:endParaRPr sz="2400" dirty="0">
              <a:latin typeface="Carlito"/>
              <a:cs typeface="Carlito"/>
            </a:endParaRPr>
          </a:p>
          <a:p>
            <a:pPr marL="21590">
              <a:lnSpc>
                <a:spcPct val="100000"/>
              </a:lnSpc>
              <a:spcBef>
                <a:spcPts val="300"/>
              </a:spcBef>
            </a:pPr>
            <a:r>
              <a:rPr sz="2000" spc="-5" dirty="0">
                <a:latin typeface="Carlito"/>
                <a:cs typeface="Carlito"/>
              </a:rPr>
              <a:t>The </a:t>
            </a:r>
            <a:r>
              <a:rPr sz="2000" dirty="0">
                <a:latin typeface="Carlito"/>
                <a:cs typeface="Carlito"/>
              </a:rPr>
              <a:t>legal </a:t>
            </a:r>
            <a:r>
              <a:rPr sz="2000" spc="-5" dirty="0">
                <a:latin typeface="Carlito"/>
                <a:cs typeface="Carlito"/>
              </a:rPr>
              <a:t>system of </a:t>
            </a:r>
            <a:r>
              <a:rPr sz="2000" dirty="0">
                <a:latin typeface="Carlito"/>
                <a:cs typeface="Carlito"/>
              </a:rPr>
              <a:t>a </a:t>
            </a:r>
            <a:r>
              <a:rPr sz="2000" spc="-5" dirty="0">
                <a:latin typeface="Carlito"/>
                <a:cs typeface="Carlito"/>
              </a:rPr>
              <a:t>nation</a:t>
            </a:r>
            <a:r>
              <a:rPr sz="2000" spc="-35" dirty="0">
                <a:latin typeface="Carlito"/>
                <a:cs typeface="Carlito"/>
              </a:rPr>
              <a:t> </a:t>
            </a:r>
            <a:r>
              <a:rPr sz="2000" spc="-5" dirty="0">
                <a:latin typeface="Carlito"/>
                <a:cs typeface="Carlito"/>
              </a:rPr>
              <a:t>includes:</a:t>
            </a:r>
            <a:endParaRPr sz="2000" dirty="0">
              <a:latin typeface="Carlito"/>
              <a:cs typeface="Carlito"/>
            </a:endParaRPr>
          </a:p>
          <a:p>
            <a:pPr marL="536575" indent="-515620">
              <a:lnSpc>
                <a:spcPct val="100000"/>
              </a:lnSpc>
              <a:spcBef>
                <a:spcPts val="204"/>
              </a:spcBef>
              <a:buAutoNum type="arabicPeriod"/>
              <a:tabLst>
                <a:tab pos="536575" algn="l"/>
                <a:tab pos="537210" algn="l"/>
              </a:tabLst>
            </a:pPr>
            <a:r>
              <a:rPr sz="2000" dirty="0">
                <a:latin typeface="Carlito"/>
                <a:cs typeface="Carlito"/>
              </a:rPr>
              <a:t>acts/laws, </a:t>
            </a:r>
            <a:r>
              <a:rPr sz="2000" spc="-5" dirty="0">
                <a:latin typeface="Carlito"/>
                <a:cs typeface="Carlito"/>
              </a:rPr>
              <a:t>court decisions/precedents </a:t>
            </a:r>
            <a:r>
              <a:rPr sz="2000" i="1" spc="-5" dirty="0">
                <a:latin typeface="Carlito"/>
                <a:cs typeface="Carlito"/>
              </a:rPr>
              <a:t>(ain, kanun,</a:t>
            </a:r>
            <a:r>
              <a:rPr sz="2000" i="1" spc="20" dirty="0">
                <a:latin typeface="Carlito"/>
                <a:cs typeface="Carlito"/>
              </a:rPr>
              <a:t> </a:t>
            </a:r>
            <a:r>
              <a:rPr sz="2000" i="1" spc="-10" dirty="0">
                <a:latin typeface="Carlito"/>
                <a:cs typeface="Carlito"/>
              </a:rPr>
              <a:t>nirnaya/najir)</a:t>
            </a:r>
            <a:endParaRPr sz="2000" dirty="0">
              <a:latin typeface="Carlito"/>
              <a:cs typeface="Carlito"/>
            </a:endParaRPr>
          </a:p>
          <a:p>
            <a:pPr marL="536575" indent="-515620">
              <a:lnSpc>
                <a:spcPct val="100000"/>
              </a:lnSpc>
              <a:spcBef>
                <a:spcPts val="195"/>
              </a:spcBef>
              <a:buAutoNum type="arabicPeriod"/>
              <a:tabLst>
                <a:tab pos="536575" algn="l"/>
                <a:tab pos="537210" algn="l"/>
              </a:tabLst>
            </a:pPr>
            <a:r>
              <a:rPr sz="2000" spc="-5" dirty="0">
                <a:latin typeface="Carlito"/>
                <a:cs typeface="Carlito"/>
              </a:rPr>
              <a:t>rules, regulations, bylaws, directives </a:t>
            </a:r>
            <a:r>
              <a:rPr sz="2000" i="1" spc="-5" dirty="0">
                <a:latin typeface="Carlito"/>
                <a:cs typeface="Carlito"/>
              </a:rPr>
              <a:t>(niyam, biniyam,</a:t>
            </a:r>
            <a:r>
              <a:rPr sz="2000" i="1" spc="45" dirty="0">
                <a:latin typeface="Carlito"/>
                <a:cs typeface="Carlito"/>
              </a:rPr>
              <a:t> </a:t>
            </a:r>
            <a:r>
              <a:rPr sz="2000" i="1" spc="-10" dirty="0">
                <a:latin typeface="Carlito"/>
                <a:cs typeface="Carlito"/>
              </a:rPr>
              <a:t>nirdeshika)</a:t>
            </a:r>
            <a:endParaRPr sz="2000" dirty="0">
              <a:latin typeface="Carlito"/>
              <a:cs typeface="Carlito"/>
            </a:endParaRPr>
          </a:p>
          <a:p>
            <a:pPr>
              <a:lnSpc>
                <a:spcPct val="100000"/>
              </a:lnSpc>
              <a:spcBef>
                <a:spcPts val="35"/>
              </a:spcBef>
              <a:buFont typeface="Carlito"/>
              <a:buAutoNum type="arabicPeriod"/>
            </a:pPr>
            <a:endParaRPr sz="2350" dirty="0">
              <a:latin typeface="Carlito"/>
              <a:cs typeface="Carlito"/>
            </a:endParaRPr>
          </a:p>
          <a:p>
            <a:pPr marL="536575" indent="-515620">
              <a:lnSpc>
                <a:spcPct val="100000"/>
              </a:lnSpc>
              <a:buAutoNum type="arabicPeriod"/>
              <a:tabLst>
                <a:tab pos="536575" algn="l"/>
                <a:tab pos="537210" algn="l"/>
              </a:tabLst>
            </a:pPr>
            <a:r>
              <a:rPr sz="2000" dirty="0">
                <a:latin typeface="Carlito"/>
                <a:cs typeface="Carlito"/>
              </a:rPr>
              <a:t>treaties, </a:t>
            </a:r>
            <a:r>
              <a:rPr sz="2000" spc="-5" dirty="0">
                <a:latin typeface="Carlito"/>
                <a:cs typeface="Carlito"/>
              </a:rPr>
              <a:t>conventions, policies, </a:t>
            </a:r>
            <a:r>
              <a:rPr sz="2000" i="1" spc="-5" dirty="0">
                <a:latin typeface="Carlito"/>
                <a:cs typeface="Carlito"/>
              </a:rPr>
              <a:t>(sandhi, prachalan,</a:t>
            </a:r>
            <a:r>
              <a:rPr sz="2000" i="1" spc="10" dirty="0">
                <a:latin typeface="Carlito"/>
                <a:cs typeface="Carlito"/>
              </a:rPr>
              <a:t> </a:t>
            </a:r>
            <a:r>
              <a:rPr sz="2000" i="1" spc="-5" dirty="0">
                <a:latin typeface="Carlito"/>
                <a:cs typeface="Carlito"/>
              </a:rPr>
              <a:t>niti)</a:t>
            </a:r>
            <a:endParaRPr sz="2000" dirty="0">
              <a:latin typeface="Carlito"/>
              <a:cs typeface="Carlito"/>
            </a:endParaRPr>
          </a:p>
          <a:p>
            <a:pPr marL="536575" indent="-515620">
              <a:lnSpc>
                <a:spcPct val="100000"/>
              </a:lnSpc>
              <a:spcBef>
                <a:spcPts val="195"/>
              </a:spcBef>
              <a:buAutoNum type="arabicPeriod"/>
              <a:tabLst>
                <a:tab pos="536575" algn="l"/>
                <a:tab pos="537210" algn="l"/>
              </a:tabLst>
            </a:pPr>
            <a:r>
              <a:rPr sz="2000" spc="-5" dirty="0">
                <a:latin typeface="Carlito"/>
                <a:cs typeface="Carlito"/>
              </a:rPr>
              <a:t>formation orders, ordinance, promulgations, </a:t>
            </a:r>
            <a:r>
              <a:rPr sz="2000" i="1" spc="-5" dirty="0">
                <a:latin typeface="Carlito"/>
                <a:cs typeface="Carlito"/>
              </a:rPr>
              <a:t>(adesh, adhyadesh,</a:t>
            </a:r>
            <a:r>
              <a:rPr sz="2000" i="1" spc="105" dirty="0">
                <a:latin typeface="Carlito"/>
                <a:cs typeface="Carlito"/>
              </a:rPr>
              <a:t> </a:t>
            </a:r>
            <a:r>
              <a:rPr sz="2000" i="1" spc="-10" dirty="0">
                <a:latin typeface="Carlito"/>
                <a:cs typeface="Carlito"/>
              </a:rPr>
              <a:t>ghoshana)</a:t>
            </a:r>
            <a:endParaRPr sz="2000" dirty="0">
              <a:latin typeface="Carlito"/>
              <a:cs typeface="Carlito"/>
            </a:endParaRPr>
          </a:p>
        </p:txBody>
      </p:sp>
      <p:sp>
        <p:nvSpPr>
          <p:cNvPr id="6" name="object 6"/>
          <p:cNvSpPr/>
          <p:nvPr/>
        </p:nvSpPr>
        <p:spPr>
          <a:xfrm>
            <a:off x="0" y="5334000"/>
            <a:ext cx="9144000" cy="0"/>
          </a:xfrm>
          <a:custGeom>
            <a:avLst/>
            <a:gdLst/>
            <a:ahLst/>
            <a:cxnLst/>
            <a:rect l="l" t="t" r="r" b="b"/>
            <a:pathLst>
              <a:path w="9144000">
                <a:moveTo>
                  <a:pt x="0" y="0"/>
                </a:moveTo>
                <a:lnTo>
                  <a:pt x="9144000" y="0"/>
                </a:lnTo>
              </a:path>
            </a:pathLst>
          </a:custGeom>
          <a:ln w="38100">
            <a:solidFill>
              <a:srgbClr val="497DBA"/>
            </a:solidFill>
          </a:ln>
        </p:spPr>
        <p:txBody>
          <a:bodyPr wrap="square" lIns="0" tIns="0" rIns="0" bIns="0" rtlCol="0"/>
          <a:lstStyle/>
          <a:p>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540" y="717550"/>
            <a:ext cx="5697220" cy="330835"/>
          </a:xfrm>
          <a:prstGeom prst="rect">
            <a:avLst/>
          </a:prstGeom>
        </p:spPr>
        <p:txBody>
          <a:bodyPr vert="horz" wrap="square" lIns="0" tIns="13335" rIns="0" bIns="0" rtlCol="0">
            <a:spAutoFit/>
          </a:bodyPr>
          <a:lstStyle/>
          <a:p>
            <a:pPr marL="12700">
              <a:lnSpc>
                <a:spcPct val="100000"/>
              </a:lnSpc>
              <a:spcBef>
                <a:spcPts val="105"/>
              </a:spcBef>
              <a:tabLst>
                <a:tab pos="527685" algn="l"/>
              </a:tabLst>
            </a:pPr>
            <a:r>
              <a:rPr sz="2000" dirty="0"/>
              <a:t>5.	access to </a:t>
            </a:r>
            <a:r>
              <a:rPr sz="2000" spc="-5" dirty="0"/>
              <a:t>justice, freedom </a:t>
            </a:r>
            <a:r>
              <a:rPr sz="2000" dirty="0"/>
              <a:t>to choose </a:t>
            </a:r>
            <a:r>
              <a:rPr sz="2000" spc="-5" dirty="0"/>
              <a:t>legal</a:t>
            </a:r>
            <a:r>
              <a:rPr sz="2000" spc="-55" dirty="0"/>
              <a:t> </a:t>
            </a:r>
            <a:r>
              <a:rPr sz="2000" spc="-5" dirty="0"/>
              <a:t>advisor,</a:t>
            </a:r>
            <a:endParaRPr sz="2000" dirty="0"/>
          </a:p>
        </p:txBody>
      </p:sp>
      <p:sp>
        <p:nvSpPr>
          <p:cNvPr id="3" name="object 3"/>
          <p:cNvSpPr txBox="1"/>
          <p:nvPr/>
        </p:nvSpPr>
        <p:spPr>
          <a:xfrm>
            <a:off x="374395" y="1048257"/>
            <a:ext cx="8427085" cy="4128135"/>
          </a:xfrm>
          <a:prstGeom prst="rect">
            <a:avLst/>
          </a:prstGeom>
        </p:spPr>
        <p:txBody>
          <a:bodyPr vert="horz" wrap="square" lIns="0" tIns="13335" rIns="0" bIns="0" rtlCol="0">
            <a:spAutoFit/>
          </a:bodyPr>
          <a:lstStyle/>
          <a:p>
            <a:pPr marL="536575" indent="-515620">
              <a:lnSpc>
                <a:spcPct val="100000"/>
              </a:lnSpc>
              <a:spcBef>
                <a:spcPts val="105"/>
              </a:spcBef>
              <a:buFont typeface="Carlito"/>
              <a:buAutoNum type="arabicPeriod" startAt="6"/>
              <a:tabLst>
                <a:tab pos="536575" algn="l"/>
                <a:tab pos="537210" algn="l"/>
              </a:tabLst>
            </a:pPr>
            <a:r>
              <a:rPr sz="2000" spc="-90" dirty="0">
                <a:latin typeface="Arial"/>
                <a:cs typeface="Arial"/>
              </a:rPr>
              <a:t>concepts </a:t>
            </a:r>
            <a:r>
              <a:rPr sz="2000" spc="-10" dirty="0">
                <a:latin typeface="Arial"/>
                <a:cs typeface="Arial"/>
              </a:rPr>
              <a:t>of </a:t>
            </a:r>
            <a:r>
              <a:rPr sz="2000" spc="-30" dirty="0">
                <a:latin typeface="Arial"/>
                <a:cs typeface="Arial"/>
              </a:rPr>
              <a:t>“innocent </a:t>
            </a:r>
            <a:r>
              <a:rPr sz="2000" dirty="0">
                <a:latin typeface="Arial"/>
                <a:cs typeface="Arial"/>
              </a:rPr>
              <a:t>until </a:t>
            </a:r>
            <a:r>
              <a:rPr sz="2000" spc="-70" dirty="0">
                <a:latin typeface="Arial"/>
                <a:cs typeface="Arial"/>
              </a:rPr>
              <a:t>proven </a:t>
            </a:r>
            <a:r>
              <a:rPr sz="2000" spc="-15" dirty="0">
                <a:latin typeface="Arial"/>
                <a:cs typeface="Arial"/>
              </a:rPr>
              <a:t>guilty”, </a:t>
            </a:r>
            <a:r>
              <a:rPr sz="2000" spc="-35" dirty="0">
                <a:latin typeface="Arial"/>
                <a:cs typeface="Arial"/>
              </a:rPr>
              <a:t>“equal </a:t>
            </a:r>
            <a:r>
              <a:rPr sz="2000" spc="-55" dirty="0">
                <a:latin typeface="Arial"/>
                <a:cs typeface="Arial"/>
              </a:rPr>
              <a:t>under </a:t>
            </a:r>
            <a:r>
              <a:rPr sz="2000" spc="-5" dirty="0">
                <a:latin typeface="Arial"/>
                <a:cs typeface="Arial"/>
              </a:rPr>
              <a:t>law” </a:t>
            </a:r>
            <a:r>
              <a:rPr sz="2000" spc="-95" dirty="0">
                <a:latin typeface="Arial"/>
                <a:cs typeface="Arial"/>
              </a:rPr>
              <a:t>and</a:t>
            </a:r>
            <a:r>
              <a:rPr sz="2000" spc="-285" dirty="0">
                <a:latin typeface="Arial"/>
                <a:cs typeface="Arial"/>
              </a:rPr>
              <a:t> </a:t>
            </a:r>
            <a:r>
              <a:rPr sz="2000" spc="-75" dirty="0">
                <a:latin typeface="Arial"/>
                <a:cs typeface="Arial"/>
              </a:rPr>
              <a:t>7.</a:t>
            </a:r>
            <a:endParaRPr sz="2000" dirty="0">
              <a:latin typeface="Arial"/>
              <a:cs typeface="Arial"/>
            </a:endParaRPr>
          </a:p>
          <a:p>
            <a:pPr marL="707390">
              <a:lnSpc>
                <a:spcPct val="100000"/>
              </a:lnSpc>
              <a:spcBef>
                <a:spcPts val="105"/>
              </a:spcBef>
            </a:pPr>
            <a:r>
              <a:rPr sz="2000" spc="-5" dirty="0">
                <a:latin typeface="Carlito"/>
                <a:cs typeface="Carlito"/>
              </a:rPr>
              <a:t>implementation aspects, including consistency, of </a:t>
            </a:r>
            <a:r>
              <a:rPr sz="2000" dirty="0">
                <a:latin typeface="Carlito"/>
                <a:cs typeface="Carlito"/>
              </a:rPr>
              <a:t>1 to 6</a:t>
            </a:r>
            <a:r>
              <a:rPr sz="2000" spc="20" dirty="0">
                <a:latin typeface="Carlito"/>
                <a:cs typeface="Carlito"/>
              </a:rPr>
              <a:t> </a:t>
            </a:r>
            <a:r>
              <a:rPr sz="2000" spc="-5" dirty="0">
                <a:latin typeface="Carlito"/>
                <a:cs typeface="Carlito"/>
              </a:rPr>
              <a:t>above.</a:t>
            </a:r>
            <a:endParaRPr sz="2000" dirty="0">
              <a:latin typeface="Carlito"/>
              <a:cs typeface="Carlito"/>
            </a:endParaRPr>
          </a:p>
          <a:p>
            <a:pPr>
              <a:lnSpc>
                <a:spcPct val="100000"/>
              </a:lnSpc>
              <a:spcBef>
                <a:spcPts val="5"/>
              </a:spcBef>
            </a:pPr>
            <a:endParaRPr sz="2500" dirty="0">
              <a:latin typeface="Carlito"/>
              <a:cs typeface="Carlito"/>
            </a:endParaRPr>
          </a:p>
          <a:p>
            <a:pPr marL="12700">
              <a:lnSpc>
                <a:spcPct val="100000"/>
              </a:lnSpc>
              <a:spcBef>
                <a:spcPts val="5"/>
              </a:spcBef>
            </a:pPr>
            <a:r>
              <a:rPr sz="2400" b="1" dirty="0">
                <a:solidFill>
                  <a:srgbClr val="FF0000"/>
                </a:solidFill>
                <a:latin typeface="Carlito"/>
                <a:cs typeface="Carlito"/>
              </a:rPr>
              <a:t>Nepalese </a:t>
            </a:r>
            <a:r>
              <a:rPr sz="2400" b="1" spc="-5" dirty="0">
                <a:solidFill>
                  <a:srgbClr val="FF0000"/>
                </a:solidFill>
                <a:latin typeface="Carlito"/>
                <a:cs typeface="Carlito"/>
              </a:rPr>
              <a:t>Legal</a:t>
            </a:r>
            <a:r>
              <a:rPr sz="2400" b="1" spc="-10" dirty="0">
                <a:solidFill>
                  <a:srgbClr val="FF0000"/>
                </a:solidFill>
                <a:latin typeface="Carlito"/>
                <a:cs typeface="Carlito"/>
              </a:rPr>
              <a:t> </a:t>
            </a:r>
            <a:r>
              <a:rPr sz="2400" b="1" dirty="0">
                <a:solidFill>
                  <a:srgbClr val="FF0000"/>
                </a:solidFill>
                <a:latin typeface="Carlito"/>
                <a:cs typeface="Carlito"/>
              </a:rPr>
              <a:t>System</a:t>
            </a:r>
            <a:endParaRPr sz="2400" dirty="0">
              <a:latin typeface="Carlito"/>
              <a:cs typeface="Carlito"/>
            </a:endParaRPr>
          </a:p>
          <a:p>
            <a:pPr marL="593090" marR="164465" lvl="1" indent="-343535">
              <a:lnSpc>
                <a:spcPct val="104700"/>
              </a:lnSpc>
              <a:spcBef>
                <a:spcPts val="200"/>
              </a:spcBef>
              <a:buFont typeface="Arial"/>
              <a:buChar char="•"/>
              <a:tabLst>
                <a:tab pos="593090" algn="l"/>
                <a:tab pos="593725" algn="l"/>
              </a:tabLst>
            </a:pPr>
            <a:r>
              <a:rPr sz="2000" dirty="0">
                <a:latin typeface="Carlito"/>
                <a:cs typeface="Carlito"/>
              </a:rPr>
              <a:t>In </a:t>
            </a:r>
            <a:r>
              <a:rPr sz="2000" spc="-5" dirty="0">
                <a:latin typeface="Carlito"/>
                <a:cs typeface="Carlito"/>
              </a:rPr>
              <a:t>Nepalese legal system, </a:t>
            </a:r>
            <a:r>
              <a:rPr sz="2000" dirty="0">
                <a:latin typeface="Carlito"/>
                <a:cs typeface="Carlito"/>
              </a:rPr>
              <a:t>a </a:t>
            </a:r>
            <a:r>
              <a:rPr sz="2000" spc="-85" dirty="0">
                <a:latin typeface="Arial"/>
                <a:cs typeface="Arial"/>
              </a:rPr>
              <a:t>person </a:t>
            </a:r>
            <a:r>
              <a:rPr sz="2000" spc="-105" dirty="0">
                <a:latin typeface="Arial"/>
                <a:cs typeface="Arial"/>
              </a:rPr>
              <a:t>is </a:t>
            </a:r>
            <a:r>
              <a:rPr sz="2000" spc="-55" dirty="0">
                <a:latin typeface="Arial"/>
                <a:cs typeface="Arial"/>
              </a:rPr>
              <a:t>practically </a:t>
            </a:r>
            <a:r>
              <a:rPr sz="2000" spc="-60" dirty="0">
                <a:latin typeface="Arial"/>
                <a:cs typeface="Arial"/>
              </a:rPr>
              <a:t>“presumed </a:t>
            </a:r>
            <a:r>
              <a:rPr sz="2000" spc="-35" dirty="0">
                <a:latin typeface="Arial"/>
                <a:cs typeface="Arial"/>
              </a:rPr>
              <a:t>guilty </a:t>
            </a:r>
            <a:r>
              <a:rPr sz="2000" spc="5" dirty="0">
                <a:latin typeface="Arial"/>
                <a:cs typeface="Arial"/>
              </a:rPr>
              <a:t>until  </a:t>
            </a:r>
            <a:r>
              <a:rPr sz="2000" spc="-65" dirty="0">
                <a:latin typeface="Arial"/>
                <a:cs typeface="Arial"/>
              </a:rPr>
              <a:t>proven </a:t>
            </a:r>
            <a:r>
              <a:rPr sz="2000" spc="-30" dirty="0">
                <a:latin typeface="Arial"/>
                <a:cs typeface="Arial"/>
              </a:rPr>
              <a:t>innocent”. </a:t>
            </a:r>
            <a:r>
              <a:rPr sz="2000" spc="-200" dirty="0">
                <a:latin typeface="Arial"/>
                <a:cs typeface="Arial"/>
              </a:rPr>
              <a:t>As </a:t>
            </a:r>
            <a:r>
              <a:rPr sz="2000" spc="-105" dirty="0">
                <a:latin typeface="Arial"/>
                <a:cs typeface="Arial"/>
              </a:rPr>
              <a:t>soon </a:t>
            </a:r>
            <a:r>
              <a:rPr sz="2000" spc="-185" dirty="0">
                <a:latin typeface="Arial"/>
                <a:cs typeface="Arial"/>
              </a:rPr>
              <a:t>as </a:t>
            </a:r>
            <a:r>
              <a:rPr sz="2000" spc="-155" dirty="0">
                <a:latin typeface="Arial"/>
                <a:cs typeface="Arial"/>
              </a:rPr>
              <a:t>a </a:t>
            </a:r>
            <a:r>
              <a:rPr sz="2000" spc="-85" dirty="0">
                <a:latin typeface="Arial"/>
                <a:cs typeface="Arial"/>
              </a:rPr>
              <a:t>person, </a:t>
            </a:r>
            <a:r>
              <a:rPr sz="2000" spc="-15" dirty="0">
                <a:latin typeface="Arial"/>
                <a:cs typeface="Arial"/>
              </a:rPr>
              <a:t>or </a:t>
            </a:r>
            <a:r>
              <a:rPr sz="2000" spc="-114" dirty="0">
                <a:latin typeface="Arial"/>
                <a:cs typeface="Arial"/>
              </a:rPr>
              <a:t>an </a:t>
            </a:r>
            <a:r>
              <a:rPr sz="2000" spc="-35" dirty="0">
                <a:latin typeface="Arial"/>
                <a:cs typeface="Arial"/>
              </a:rPr>
              <a:t>officer, </a:t>
            </a:r>
            <a:r>
              <a:rPr sz="2000" spc="-105" dirty="0">
                <a:latin typeface="Arial"/>
                <a:cs typeface="Arial"/>
              </a:rPr>
              <a:t>is </a:t>
            </a:r>
            <a:r>
              <a:rPr sz="2000" spc="-100" dirty="0">
                <a:latin typeface="Arial"/>
                <a:cs typeface="Arial"/>
              </a:rPr>
              <a:t>charged </a:t>
            </a:r>
            <a:r>
              <a:rPr sz="2000" spc="-5" dirty="0">
                <a:latin typeface="Arial"/>
                <a:cs typeface="Arial"/>
              </a:rPr>
              <a:t>of </a:t>
            </a:r>
            <a:r>
              <a:rPr sz="2000" spc="-155" dirty="0">
                <a:latin typeface="Arial"/>
                <a:cs typeface="Arial"/>
              </a:rPr>
              <a:t>a </a:t>
            </a:r>
            <a:r>
              <a:rPr sz="2000" spc="-60" dirty="0">
                <a:latin typeface="Arial"/>
                <a:cs typeface="Arial"/>
              </a:rPr>
              <a:t>crime,  </a:t>
            </a:r>
            <a:r>
              <a:rPr sz="2000" spc="-5" dirty="0">
                <a:latin typeface="Carlito"/>
                <a:cs typeface="Carlito"/>
              </a:rPr>
              <a:t>he/she </a:t>
            </a:r>
            <a:r>
              <a:rPr sz="2000" dirty="0">
                <a:latin typeface="Carlito"/>
                <a:cs typeface="Carlito"/>
              </a:rPr>
              <a:t>is </a:t>
            </a:r>
            <a:r>
              <a:rPr sz="2000" spc="-5" dirty="0">
                <a:latin typeface="Carlito"/>
                <a:cs typeface="Carlito"/>
              </a:rPr>
              <a:t>losses his/her official privileges, expected </a:t>
            </a:r>
            <a:r>
              <a:rPr sz="2000" dirty="0">
                <a:latin typeface="Carlito"/>
                <a:cs typeface="Carlito"/>
              </a:rPr>
              <a:t>to </a:t>
            </a:r>
            <a:r>
              <a:rPr sz="2000" spc="-5" dirty="0">
                <a:latin typeface="Carlito"/>
                <a:cs typeface="Carlito"/>
              </a:rPr>
              <a:t>resign from his/her  </a:t>
            </a:r>
            <a:r>
              <a:rPr sz="2000" spc="-60" dirty="0">
                <a:latin typeface="Arial"/>
                <a:cs typeface="Arial"/>
              </a:rPr>
              <a:t>post</a:t>
            </a:r>
            <a:r>
              <a:rPr sz="2000" spc="-100" dirty="0">
                <a:latin typeface="Arial"/>
                <a:cs typeface="Arial"/>
              </a:rPr>
              <a:t> </a:t>
            </a:r>
            <a:r>
              <a:rPr sz="2000" spc="-15" dirty="0">
                <a:latin typeface="Arial"/>
                <a:cs typeface="Arial"/>
              </a:rPr>
              <a:t>or</a:t>
            </a:r>
            <a:r>
              <a:rPr sz="2000" spc="-100" dirty="0">
                <a:latin typeface="Arial"/>
                <a:cs typeface="Arial"/>
              </a:rPr>
              <a:t> </a:t>
            </a:r>
            <a:r>
              <a:rPr sz="2000" spc="-55" dirty="0">
                <a:latin typeface="Arial"/>
                <a:cs typeface="Arial"/>
              </a:rPr>
              <a:t>automatically</a:t>
            </a:r>
            <a:r>
              <a:rPr sz="2000" spc="-95" dirty="0">
                <a:latin typeface="Arial"/>
                <a:cs typeface="Arial"/>
              </a:rPr>
              <a:t> </a:t>
            </a:r>
            <a:r>
              <a:rPr sz="2000" spc="-114" dirty="0">
                <a:latin typeface="Arial"/>
                <a:cs typeface="Arial"/>
              </a:rPr>
              <a:t>suspended</a:t>
            </a:r>
            <a:r>
              <a:rPr sz="2000" spc="-95" dirty="0">
                <a:latin typeface="Arial"/>
                <a:cs typeface="Arial"/>
              </a:rPr>
              <a:t> </a:t>
            </a:r>
            <a:r>
              <a:rPr sz="2000" spc="35" dirty="0">
                <a:latin typeface="Arial"/>
                <a:cs typeface="Arial"/>
              </a:rPr>
              <a:t>till</a:t>
            </a:r>
            <a:r>
              <a:rPr sz="2000" spc="-100" dirty="0">
                <a:latin typeface="Arial"/>
                <a:cs typeface="Arial"/>
              </a:rPr>
              <a:t> </a:t>
            </a:r>
            <a:r>
              <a:rPr sz="2000" spc="-30" dirty="0">
                <a:latin typeface="Arial"/>
                <a:cs typeface="Arial"/>
              </a:rPr>
              <a:t>the</a:t>
            </a:r>
            <a:r>
              <a:rPr sz="2000" spc="-100" dirty="0">
                <a:latin typeface="Arial"/>
                <a:cs typeface="Arial"/>
              </a:rPr>
              <a:t> </a:t>
            </a:r>
            <a:r>
              <a:rPr sz="2000" spc="-165" dirty="0">
                <a:latin typeface="Arial"/>
                <a:cs typeface="Arial"/>
              </a:rPr>
              <a:t>case</a:t>
            </a:r>
            <a:r>
              <a:rPr sz="2000" spc="-100" dirty="0">
                <a:latin typeface="Arial"/>
                <a:cs typeface="Arial"/>
              </a:rPr>
              <a:t> </a:t>
            </a:r>
            <a:r>
              <a:rPr sz="2000" spc="-105" dirty="0">
                <a:latin typeface="Arial"/>
                <a:cs typeface="Arial"/>
              </a:rPr>
              <a:t>is </a:t>
            </a:r>
            <a:r>
              <a:rPr sz="2000" spc="-30" dirty="0">
                <a:latin typeface="Arial"/>
                <a:cs typeface="Arial"/>
              </a:rPr>
              <a:t>“closed”</a:t>
            </a:r>
            <a:r>
              <a:rPr sz="2000" spc="-100" dirty="0">
                <a:latin typeface="Arial"/>
                <a:cs typeface="Arial"/>
              </a:rPr>
              <a:t> </a:t>
            </a:r>
            <a:r>
              <a:rPr sz="2000" spc="-85" dirty="0">
                <a:latin typeface="Arial"/>
                <a:cs typeface="Arial"/>
              </a:rPr>
              <a:t>by</a:t>
            </a:r>
            <a:r>
              <a:rPr sz="2000" spc="-95" dirty="0">
                <a:latin typeface="Arial"/>
                <a:cs typeface="Arial"/>
              </a:rPr>
              <a:t> </a:t>
            </a:r>
            <a:r>
              <a:rPr sz="2000" spc="-155" dirty="0">
                <a:latin typeface="Arial"/>
                <a:cs typeface="Arial"/>
              </a:rPr>
              <a:t>a</a:t>
            </a:r>
            <a:r>
              <a:rPr sz="2000" spc="-114" dirty="0">
                <a:latin typeface="Arial"/>
                <a:cs typeface="Arial"/>
              </a:rPr>
              <a:t> </a:t>
            </a:r>
            <a:r>
              <a:rPr sz="2000" spc="-25" dirty="0">
                <a:latin typeface="Arial"/>
                <a:cs typeface="Arial"/>
              </a:rPr>
              <a:t>court</a:t>
            </a:r>
            <a:r>
              <a:rPr sz="2000" spc="-114" dirty="0">
                <a:latin typeface="Arial"/>
                <a:cs typeface="Arial"/>
              </a:rPr>
              <a:t> </a:t>
            </a:r>
            <a:r>
              <a:rPr sz="2000" spc="-5" dirty="0">
                <a:latin typeface="Arial"/>
                <a:cs typeface="Arial"/>
              </a:rPr>
              <a:t>of</a:t>
            </a:r>
            <a:r>
              <a:rPr sz="2000" spc="-100" dirty="0">
                <a:latin typeface="Arial"/>
                <a:cs typeface="Arial"/>
              </a:rPr>
              <a:t> </a:t>
            </a:r>
            <a:r>
              <a:rPr sz="2000" spc="-55" dirty="0">
                <a:latin typeface="Arial"/>
                <a:cs typeface="Arial"/>
              </a:rPr>
              <a:t>law.</a:t>
            </a:r>
            <a:endParaRPr sz="2000" dirty="0">
              <a:latin typeface="Arial"/>
              <a:cs typeface="Arial"/>
            </a:endParaRPr>
          </a:p>
          <a:p>
            <a:pPr marL="593090" marR="5080" lvl="1" indent="-343535">
              <a:lnSpc>
                <a:spcPct val="91700"/>
              </a:lnSpc>
              <a:spcBef>
                <a:spcPts val="200"/>
              </a:spcBef>
              <a:buFont typeface="Arial"/>
              <a:buChar char="•"/>
              <a:tabLst>
                <a:tab pos="593090" algn="l"/>
                <a:tab pos="593725" algn="l"/>
              </a:tabLst>
            </a:pPr>
            <a:r>
              <a:rPr sz="2000" spc="-5" dirty="0">
                <a:latin typeface="Carlito"/>
                <a:cs typeface="Carlito"/>
              </a:rPr>
              <a:t>The Nepalese society normally presumes </a:t>
            </a:r>
            <a:r>
              <a:rPr sz="2000" dirty="0">
                <a:latin typeface="Carlito"/>
                <a:cs typeface="Carlito"/>
              </a:rPr>
              <a:t>a </a:t>
            </a:r>
            <a:r>
              <a:rPr sz="2000" spc="-5" dirty="0">
                <a:latin typeface="Carlito"/>
                <a:cs typeface="Carlito"/>
              </a:rPr>
              <a:t>person guilty </a:t>
            </a:r>
            <a:r>
              <a:rPr sz="2000" dirty="0">
                <a:latin typeface="Carlito"/>
                <a:cs typeface="Carlito"/>
              </a:rPr>
              <a:t>as </a:t>
            </a:r>
            <a:r>
              <a:rPr sz="2000" spc="-5" dirty="0">
                <a:latin typeface="Carlito"/>
                <a:cs typeface="Carlito"/>
              </a:rPr>
              <a:t>soon </a:t>
            </a:r>
            <a:r>
              <a:rPr sz="2000" dirty="0">
                <a:latin typeface="Carlito"/>
                <a:cs typeface="Carlito"/>
              </a:rPr>
              <a:t>as </a:t>
            </a:r>
            <a:r>
              <a:rPr sz="2000" spc="-5" dirty="0">
                <a:latin typeface="Carlito"/>
                <a:cs typeface="Carlito"/>
              </a:rPr>
              <a:t>s/he </a:t>
            </a:r>
            <a:r>
              <a:rPr sz="2000" dirty="0">
                <a:latin typeface="Carlito"/>
                <a:cs typeface="Carlito"/>
              </a:rPr>
              <a:t>is  </a:t>
            </a:r>
            <a:r>
              <a:rPr sz="2000" spc="-5" dirty="0">
                <a:latin typeface="Carlito"/>
                <a:cs typeface="Carlito"/>
              </a:rPr>
              <a:t>charged of </a:t>
            </a:r>
            <a:r>
              <a:rPr sz="2000" dirty="0">
                <a:latin typeface="Carlito"/>
                <a:cs typeface="Carlito"/>
              </a:rPr>
              <a:t>a </a:t>
            </a:r>
            <a:r>
              <a:rPr sz="2000" spc="-5" dirty="0">
                <a:latin typeface="Carlito"/>
                <a:cs typeface="Carlito"/>
              </a:rPr>
              <a:t>crime. People have very </a:t>
            </a:r>
            <a:r>
              <a:rPr sz="2000" dirty="0">
                <a:latin typeface="Carlito"/>
                <a:cs typeface="Carlito"/>
              </a:rPr>
              <a:t>low </a:t>
            </a:r>
            <a:r>
              <a:rPr sz="2000" spc="-5" dirty="0">
                <a:latin typeface="Carlito"/>
                <a:cs typeface="Carlito"/>
              </a:rPr>
              <a:t>level of faith on the impartiality of  justice/legal system. </a:t>
            </a:r>
            <a:r>
              <a:rPr sz="2000" dirty="0">
                <a:latin typeface="Carlito"/>
                <a:cs typeface="Carlito"/>
              </a:rPr>
              <a:t>Many </a:t>
            </a:r>
            <a:r>
              <a:rPr sz="2000" spc="-5" dirty="0">
                <a:latin typeface="Carlito"/>
                <a:cs typeface="Carlito"/>
              </a:rPr>
              <a:t>persons found guilty by </a:t>
            </a:r>
            <a:r>
              <a:rPr sz="2000" dirty="0">
                <a:latin typeface="Carlito"/>
                <a:cs typeface="Carlito"/>
              </a:rPr>
              <a:t>a </a:t>
            </a:r>
            <a:r>
              <a:rPr sz="2000" spc="-5" dirty="0">
                <a:latin typeface="Carlito"/>
                <a:cs typeface="Carlito"/>
              </a:rPr>
              <a:t>court, but with good  connection, roam in government offices, </a:t>
            </a:r>
            <a:r>
              <a:rPr sz="2000" spc="-10" dirty="0">
                <a:latin typeface="Carlito"/>
                <a:cs typeface="Carlito"/>
              </a:rPr>
              <a:t>while </a:t>
            </a:r>
            <a:r>
              <a:rPr sz="2000" spc="-5" dirty="0">
                <a:latin typeface="Carlito"/>
                <a:cs typeface="Carlito"/>
              </a:rPr>
              <a:t>persons with </a:t>
            </a:r>
            <a:r>
              <a:rPr sz="2000" dirty="0">
                <a:latin typeface="Carlito"/>
                <a:cs typeface="Carlito"/>
              </a:rPr>
              <a:t>low access </a:t>
            </a:r>
            <a:r>
              <a:rPr sz="2000" spc="-5" dirty="0">
                <a:latin typeface="Carlito"/>
                <a:cs typeface="Carlito"/>
              </a:rPr>
              <a:t>to  resources waits for </a:t>
            </a:r>
            <a:r>
              <a:rPr sz="2000" dirty="0">
                <a:latin typeface="Carlito"/>
                <a:cs typeface="Carlito"/>
              </a:rPr>
              <a:t>years, </a:t>
            </a:r>
            <a:r>
              <a:rPr sz="2000" spc="-5" dirty="0">
                <a:latin typeface="Carlito"/>
                <a:cs typeface="Carlito"/>
              </a:rPr>
              <a:t>even decades, for </a:t>
            </a:r>
            <a:r>
              <a:rPr sz="2000" dirty="0">
                <a:latin typeface="Carlito"/>
                <a:cs typeface="Carlito"/>
              </a:rPr>
              <a:t>court </a:t>
            </a:r>
            <a:r>
              <a:rPr sz="2000" spc="-5" dirty="0">
                <a:latin typeface="Carlito"/>
                <a:cs typeface="Carlito"/>
              </a:rPr>
              <a:t>verdict </a:t>
            </a:r>
            <a:r>
              <a:rPr sz="2000" spc="-10" dirty="0">
                <a:latin typeface="Carlito"/>
                <a:cs typeface="Carlito"/>
              </a:rPr>
              <a:t>on </a:t>
            </a:r>
            <a:r>
              <a:rPr sz="2000" dirty="0">
                <a:latin typeface="Carlito"/>
                <a:cs typeface="Carlito"/>
              </a:rPr>
              <a:t>cases</a:t>
            </a:r>
            <a:r>
              <a:rPr sz="2000" spc="25" dirty="0">
                <a:latin typeface="Carlito"/>
                <a:cs typeface="Carlito"/>
              </a:rPr>
              <a:t> </a:t>
            </a:r>
            <a:r>
              <a:rPr sz="2000" spc="-5" dirty="0">
                <a:latin typeface="Carlito"/>
                <a:cs typeface="Carlito"/>
              </a:rPr>
              <a:t>he/she</a:t>
            </a:r>
            <a:endParaRPr sz="2000" dirty="0">
              <a:latin typeface="Carlito"/>
              <a:cs typeface="Carli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940" y="614832"/>
            <a:ext cx="8240395" cy="2922270"/>
          </a:xfrm>
          <a:prstGeom prst="rect">
            <a:avLst/>
          </a:prstGeom>
        </p:spPr>
        <p:txBody>
          <a:bodyPr vert="horz" wrap="square" lIns="0" tIns="109855" rIns="0" bIns="0" rtlCol="0">
            <a:spAutoFit/>
          </a:bodyPr>
          <a:lstStyle/>
          <a:p>
            <a:pPr marL="355600" indent="-342900">
              <a:lnSpc>
                <a:spcPct val="100000"/>
              </a:lnSpc>
              <a:spcBef>
                <a:spcPts val="865"/>
              </a:spcBef>
              <a:buFont typeface="Arial"/>
              <a:buChar char="•"/>
              <a:tabLst>
                <a:tab pos="354965" algn="l"/>
                <a:tab pos="355600" algn="l"/>
              </a:tabLst>
            </a:pPr>
            <a:r>
              <a:rPr sz="2800" spc="-5" dirty="0">
                <a:latin typeface="Carlito"/>
                <a:cs typeface="Carlito"/>
              </a:rPr>
              <a:t>Impact on cultural</a:t>
            </a:r>
            <a:r>
              <a:rPr sz="2800" spc="20" dirty="0">
                <a:latin typeface="Carlito"/>
                <a:cs typeface="Carlito"/>
              </a:rPr>
              <a:t> </a:t>
            </a:r>
            <a:r>
              <a:rPr sz="2800" spc="-5" dirty="0">
                <a:latin typeface="Carlito"/>
                <a:cs typeface="Carlito"/>
              </a:rPr>
              <a:t>norms</a:t>
            </a:r>
            <a:endParaRPr sz="2800" dirty="0">
              <a:latin typeface="Carlito"/>
              <a:cs typeface="Carlito"/>
            </a:endParaRPr>
          </a:p>
          <a:p>
            <a:pPr marL="355600" indent="-342900">
              <a:lnSpc>
                <a:spcPct val="100000"/>
              </a:lnSpc>
              <a:spcBef>
                <a:spcPts val="770"/>
              </a:spcBef>
              <a:buFont typeface="Arial"/>
              <a:buChar char="•"/>
              <a:tabLst>
                <a:tab pos="354965" algn="l"/>
                <a:tab pos="355600" algn="l"/>
              </a:tabLst>
            </a:pPr>
            <a:r>
              <a:rPr sz="2800" spc="-5" dirty="0">
                <a:latin typeface="Carlito"/>
                <a:cs typeface="Carlito"/>
              </a:rPr>
              <a:t>Impact on transportation of goods </a:t>
            </a:r>
            <a:r>
              <a:rPr sz="2800" dirty="0">
                <a:latin typeface="Carlito"/>
                <a:cs typeface="Carlito"/>
              </a:rPr>
              <a:t>and</a:t>
            </a:r>
            <a:r>
              <a:rPr sz="2800" spc="20" dirty="0">
                <a:latin typeface="Carlito"/>
                <a:cs typeface="Carlito"/>
              </a:rPr>
              <a:t> </a:t>
            </a:r>
            <a:r>
              <a:rPr sz="2800" spc="-5" dirty="0">
                <a:latin typeface="Carlito"/>
                <a:cs typeface="Carlito"/>
              </a:rPr>
              <a:t>services</a:t>
            </a:r>
            <a:endParaRPr sz="2800" dirty="0">
              <a:latin typeface="Carlito"/>
              <a:cs typeface="Carlito"/>
            </a:endParaRPr>
          </a:p>
          <a:p>
            <a:pPr marL="355600" indent="-342900">
              <a:lnSpc>
                <a:spcPct val="100000"/>
              </a:lnSpc>
              <a:spcBef>
                <a:spcPts val="770"/>
              </a:spcBef>
              <a:buFont typeface="Arial"/>
              <a:buChar char="•"/>
              <a:tabLst>
                <a:tab pos="354965" algn="l"/>
                <a:tab pos="355600" algn="l"/>
              </a:tabLst>
            </a:pPr>
            <a:r>
              <a:rPr sz="2800" spc="-5" dirty="0">
                <a:latin typeface="Carlito"/>
                <a:cs typeface="Carlito"/>
              </a:rPr>
              <a:t>Impact on communication and information</a:t>
            </a:r>
            <a:r>
              <a:rPr sz="2800" spc="60" dirty="0">
                <a:latin typeface="Carlito"/>
                <a:cs typeface="Carlito"/>
              </a:rPr>
              <a:t> </a:t>
            </a:r>
            <a:r>
              <a:rPr sz="2800" spc="-5" dirty="0">
                <a:latin typeface="Carlito"/>
                <a:cs typeface="Carlito"/>
              </a:rPr>
              <a:t>generation</a:t>
            </a:r>
            <a:endParaRPr sz="2800" dirty="0">
              <a:latin typeface="Carlito"/>
              <a:cs typeface="Carlito"/>
            </a:endParaRPr>
          </a:p>
          <a:p>
            <a:pPr marL="355600" indent="-342900">
              <a:lnSpc>
                <a:spcPct val="100000"/>
              </a:lnSpc>
              <a:spcBef>
                <a:spcPts val="830"/>
              </a:spcBef>
              <a:buFont typeface="Arial"/>
              <a:buChar char="•"/>
              <a:tabLst>
                <a:tab pos="354965" algn="l"/>
                <a:tab pos="355600" algn="l"/>
              </a:tabLst>
            </a:pPr>
            <a:r>
              <a:rPr sz="2800" spc="-5" dirty="0">
                <a:latin typeface="Carlito"/>
                <a:cs typeface="Carlito"/>
              </a:rPr>
              <a:t>Impact on production means and </a:t>
            </a:r>
            <a:r>
              <a:rPr sz="2800" spc="-10" dirty="0">
                <a:latin typeface="Carlito"/>
                <a:cs typeface="Carlito"/>
              </a:rPr>
              <a:t>price </a:t>
            </a:r>
            <a:r>
              <a:rPr sz="2800" spc="-5" dirty="0">
                <a:latin typeface="Carlito"/>
                <a:cs typeface="Carlito"/>
              </a:rPr>
              <a:t>of</a:t>
            </a:r>
            <a:r>
              <a:rPr sz="2800" spc="60" dirty="0">
                <a:latin typeface="Carlito"/>
                <a:cs typeface="Carlito"/>
              </a:rPr>
              <a:t> </a:t>
            </a:r>
            <a:r>
              <a:rPr sz="2800" spc="-5" dirty="0">
                <a:latin typeface="Carlito"/>
                <a:cs typeface="Carlito"/>
              </a:rPr>
              <a:t>goods</a:t>
            </a:r>
            <a:endParaRPr sz="2800" dirty="0">
              <a:latin typeface="Carlito"/>
              <a:cs typeface="Carlito"/>
            </a:endParaRPr>
          </a:p>
          <a:p>
            <a:pPr marL="745490" marR="919480" indent="146050">
              <a:lnSpc>
                <a:spcPct val="105000"/>
              </a:lnSpc>
              <a:spcBef>
                <a:spcPts val="185"/>
              </a:spcBef>
              <a:tabLst>
                <a:tab pos="1486535" algn="l"/>
              </a:tabLst>
            </a:pPr>
            <a:r>
              <a:rPr sz="2400" b="1" spc="-5" dirty="0">
                <a:latin typeface="Carlito"/>
                <a:cs typeface="Carlito"/>
              </a:rPr>
              <a:t>1.3	</a:t>
            </a:r>
            <a:r>
              <a:rPr sz="2400" b="1" dirty="0">
                <a:latin typeface="Carlito"/>
                <a:cs typeface="Carlito"/>
              </a:rPr>
              <a:t>Impacts and </a:t>
            </a:r>
            <a:r>
              <a:rPr sz="2400" b="1" spc="-5" dirty="0">
                <a:latin typeface="Carlito"/>
                <a:cs typeface="Carlito"/>
              </a:rPr>
              <a:t>Consequences </a:t>
            </a:r>
            <a:r>
              <a:rPr sz="2400" b="1" dirty="0">
                <a:latin typeface="Carlito"/>
                <a:cs typeface="Carlito"/>
              </a:rPr>
              <a:t>of </a:t>
            </a:r>
            <a:r>
              <a:rPr sz="2400" b="1" spc="-5" dirty="0">
                <a:latin typeface="Carlito"/>
                <a:cs typeface="Carlito"/>
              </a:rPr>
              <a:t>Technology </a:t>
            </a:r>
            <a:r>
              <a:rPr sz="2400" b="1" dirty="0">
                <a:latin typeface="Carlito"/>
                <a:cs typeface="Carlito"/>
              </a:rPr>
              <a:t>on  </a:t>
            </a:r>
            <a:r>
              <a:rPr sz="2400" b="1" spc="-5" dirty="0">
                <a:latin typeface="Carlito"/>
                <a:cs typeface="Carlito"/>
              </a:rPr>
              <a:t>Socioeconomic parameters (positive): </a:t>
            </a:r>
            <a:r>
              <a:rPr sz="2400" b="1" dirty="0">
                <a:latin typeface="Carlito"/>
                <a:cs typeface="Carlito"/>
              </a:rPr>
              <a:t>a)</a:t>
            </a:r>
            <a:r>
              <a:rPr sz="2400" b="1" spc="50" dirty="0">
                <a:latin typeface="Carlito"/>
                <a:cs typeface="Carlito"/>
              </a:rPr>
              <a:t> </a:t>
            </a:r>
            <a:r>
              <a:rPr sz="2400" b="1" spc="-5" dirty="0">
                <a:latin typeface="Carlito"/>
                <a:cs typeface="Carlito"/>
              </a:rPr>
              <a:t>Agriculture</a:t>
            </a:r>
            <a:endParaRPr sz="2400" dirty="0">
              <a:latin typeface="Carlito"/>
              <a:cs typeface="Carlito"/>
            </a:endParaRPr>
          </a:p>
        </p:txBody>
      </p:sp>
      <p:sp>
        <p:nvSpPr>
          <p:cNvPr id="3" name="object 3"/>
          <p:cNvSpPr/>
          <p:nvPr/>
        </p:nvSpPr>
        <p:spPr>
          <a:xfrm>
            <a:off x="156972" y="3585336"/>
            <a:ext cx="2134235" cy="1590040"/>
          </a:xfrm>
          <a:custGeom>
            <a:avLst/>
            <a:gdLst/>
            <a:ahLst/>
            <a:cxnLst/>
            <a:rect l="l" t="t" r="r" b="b"/>
            <a:pathLst>
              <a:path w="2134235" h="1590039">
                <a:moveTo>
                  <a:pt x="2129282" y="631012"/>
                </a:moveTo>
                <a:lnTo>
                  <a:pt x="7620" y="631012"/>
                </a:lnTo>
                <a:lnTo>
                  <a:pt x="7620" y="1589913"/>
                </a:lnTo>
                <a:lnTo>
                  <a:pt x="2129282" y="1589913"/>
                </a:lnTo>
                <a:lnTo>
                  <a:pt x="2129282" y="631012"/>
                </a:lnTo>
                <a:close/>
              </a:path>
              <a:path w="2134235" h="1590039">
                <a:moveTo>
                  <a:pt x="2133854" y="551688"/>
                </a:moveTo>
                <a:lnTo>
                  <a:pt x="2129282" y="551688"/>
                </a:lnTo>
                <a:lnTo>
                  <a:pt x="2129282" y="0"/>
                </a:lnTo>
                <a:lnTo>
                  <a:pt x="7620" y="0"/>
                </a:lnTo>
                <a:lnTo>
                  <a:pt x="7620" y="551688"/>
                </a:lnTo>
                <a:lnTo>
                  <a:pt x="0" y="551688"/>
                </a:lnTo>
                <a:lnTo>
                  <a:pt x="0" y="592836"/>
                </a:lnTo>
                <a:lnTo>
                  <a:pt x="7620" y="592836"/>
                </a:lnTo>
                <a:lnTo>
                  <a:pt x="2129282" y="592836"/>
                </a:lnTo>
                <a:lnTo>
                  <a:pt x="2133854" y="592836"/>
                </a:lnTo>
                <a:lnTo>
                  <a:pt x="2133854" y="551688"/>
                </a:lnTo>
                <a:close/>
              </a:path>
            </a:pathLst>
          </a:custGeom>
          <a:solidFill>
            <a:srgbClr val="8EB4E2"/>
          </a:solidFill>
        </p:spPr>
        <p:txBody>
          <a:bodyPr wrap="square" lIns="0" tIns="0" rIns="0" bIns="0" rtlCol="0"/>
          <a:lstStyle/>
          <a:p>
            <a:endParaRPr/>
          </a:p>
        </p:txBody>
      </p:sp>
      <p:grpSp>
        <p:nvGrpSpPr>
          <p:cNvPr id="4" name="object 4"/>
          <p:cNvGrpSpPr/>
          <p:nvPr/>
        </p:nvGrpSpPr>
        <p:grpSpPr>
          <a:xfrm>
            <a:off x="150876" y="4310837"/>
            <a:ext cx="2139950" cy="864869"/>
            <a:chOff x="150876" y="4310837"/>
            <a:chExt cx="2139950" cy="864869"/>
          </a:xfrm>
        </p:grpSpPr>
        <p:sp>
          <p:nvSpPr>
            <p:cNvPr id="5" name="object 5"/>
            <p:cNvSpPr/>
            <p:nvPr/>
          </p:nvSpPr>
          <p:spPr>
            <a:xfrm>
              <a:off x="156972" y="5134102"/>
              <a:ext cx="2134235" cy="41275"/>
            </a:xfrm>
            <a:custGeom>
              <a:avLst/>
              <a:gdLst/>
              <a:ahLst/>
              <a:cxnLst/>
              <a:rect l="l" t="t" r="r" b="b"/>
              <a:pathLst>
                <a:path w="2134235" h="41275">
                  <a:moveTo>
                    <a:pt x="2133854" y="0"/>
                  </a:moveTo>
                  <a:lnTo>
                    <a:pt x="0" y="0"/>
                  </a:lnTo>
                  <a:lnTo>
                    <a:pt x="0" y="41148"/>
                  </a:lnTo>
                  <a:lnTo>
                    <a:pt x="2133854" y="41148"/>
                  </a:lnTo>
                  <a:lnTo>
                    <a:pt x="2133854" y="0"/>
                  </a:lnTo>
                  <a:close/>
                </a:path>
              </a:pathLst>
            </a:custGeom>
            <a:solidFill>
              <a:srgbClr val="8EB4E2"/>
            </a:solidFill>
          </p:spPr>
          <p:txBody>
            <a:bodyPr wrap="square" lIns="0" tIns="0" rIns="0" bIns="0" rtlCol="0"/>
            <a:lstStyle/>
            <a:p>
              <a:endParaRPr/>
            </a:p>
          </p:txBody>
        </p:sp>
        <p:sp>
          <p:nvSpPr>
            <p:cNvPr id="6" name="object 6"/>
            <p:cNvSpPr/>
            <p:nvPr/>
          </p:nvSpPr>
          <p:spPr>
            <a:xfrm>
              <a:off x="150876" y="4310837"/>
              <a:ext cx="12700" cy="864869"/>
            </a:xfrm>
            <a:custGeom>
              <a:avLst/>
              <a:gdLst/>
              <a:ahLst/>
              <a:cxnLst/>
              <a:rect l="l" t="t" r="r" b="b"/>
              <a:pathLst>
                <a:path w="12700" h="864870">
                  <a:moveTo>
                    <a:pt x="12191" y="0"/>
                  </a:moveTo>
                  <a:lnTo>
                    <a:pt x="0" y="0"/>
                  </a:lnTo>
                  <a:lnTo>
                    <a:pt x="0" y="864412"/>
                  </a:lnTo>
                  <a:lnTo>
                    <a:pt x="12191" y="864412"/>
                  </a:lnTo>
                  <a:lnTo>
                    <a:pt x="12191" y="0"/>
                  </a:lnTo>
                  <a:close/>
                </a:path>
              </a:pathLst>
            </a:custGeom>
            <a:solidFill>
              <a:srgbClr val="FFFFFF"/>
            </a:solidFill>
          </p:spPr>
          <p:txBody>
            <a:bodyPr wrap="square" lIns="0" tIns="0" rIns="0" bIns="0" rtlCol="0"/>
            <a:lstStyle/>
            <a:p>
              <a:endParaRPr/>
            </a:p>
          </p:txBody>
        </p:sp>
      </p:grpSp>
      <p:graphicFrame>
        <p:nvGraphicFramePr>
          <p:cNvPr id="7" name="object 7"/>
          <p:cNvGraphicFramePr>
            <a:graphicFrameLocks noGrp="1"/>
          </p:cNvGraphicFramePr>
          <p:nvPr/>
        </p:nvGraphicFramePr>
        <p:xfrm>
          <a:off x="150876" y="3585336"/>
          <a:ext cx="8841105" cy="1589912"/>
        </p:xfrm>
        <a:graphic>
          <a:graphicData uri="http://schemas.openxmlformats.org/drawingml/2006/table">
            <a:tbl>
              <a:tblPr firstRow="1" bandRow="1">
                <a:tableStyleId>{2D5ABB26-0587-4C30-8999-92F81FD0307C}</a:tableStyleId>
              </a:tblPr>
              <a:tblGrid>
                <a:gridCol w="2135505">
                  <a:extLst>
                    <a:ext uri="{9D8B030D-6E8A-4147-A177-3AD203B41FA5}">
                      <a16:colId xmlns:a16="http://schemas.microsoft.com/office/drawing/2014/main" val="20000"/>
                    </a:ext>
                  </a:extLst>
                </a:gridCol>
                <a:gridCol w="6705600">
                  <a:extLst>
                    <a:ext uri="{9D8B030D-6E8A-4147-A177-3AD203B41FA5}">
                      <a16:colId xmlns:a16="http://schemas.microsoft.com/office/drawing/2014/main" val="20001"/>
                    </a:ext>
                  </a:extLst>
                </a:gridCol>
              </a:tblGrid>
              <a:tr h="611924">
                <a:tc>
                  <a:txBody>
                    <a:bodyPr/>
                    <a:lstStyle/>
                    <a:p>
                      <a:pPr marL="69850">
                        <a:lnSpc>
                          <a:spcPct val="100000"/>
                        </a:lnSpc>
                        <a:spcBef>
                          <a:spcPts val="625"/>
                        </a:spcBef>
                      </a:pPr>
                      <a:r>
                        <a:rPr sz="2400" b="1" dirty="0">
                          <a:solidFill>
                            <a:srgbClr val="C00000"/>
                          </a:solidFill>
                          <a:latin typeface="Carlito"/>
                          <a:cs typeface="Carlito"/>
                        </a:rPr>
                        <a:t>Impact</a:t>
                      </a:r>
                      <a:r>
                        <a:rPr sz="2400" b="1" spc="-10" dirty="0">
                          <a:solidFill>
                            <a:srgbClr val="C00000"/>
                          </a:solidFill>
                          <a:latin typeface="Carlito"/>
                          <a:cs typeface="Carlito"/>
                        </a:rPr>
                        <a:t> </a:t>
                      </a:r>
                      <a:r>
                        <a:rPr sz="2400" b="1" dirty="0">
                          <a:solidFill>
                            <a:srgbClr val="C00000"/>
                          </a:solidFill>
                          <a:latin typeface="Carlito"/>
                          <a:cs typeface="Carlito"/>
                        </a:rPr>
                        <a:t>on</a:t>
                      </a:r>
                      <a:endParaRPr sz="2400">
                        <a:latin typeface="Carlito"/>
                        <a:cs typeface="Carlito"/>
                      </a:endParaRPr>
                    </a:p>
                  </a:txBody>
                  <a:tcPr marL="0" marR="0" marT="79375" marB="0">
                    <a:lnL w="12700">
                      <a:solidFill>
                        <a:srgbClr val="FFFFFF"/>
                      </a:solidFill>
                      <a:prstDash val="solid"/>
                    </a:lnL>
                    <a:lnR w="12700">
                      <a:solidFill>
                        <a:srgbClr val="FFFFFF"/>
                      </a:solidFill>
                      <a:prstDash val="solid"/>
                    </a:lnR>
                    <a:lnB w="53975">
                      <a:solidFill>
                        <a:srgbClr val="FFFFFF"/>
                      </a:solidFill>
                      <a:prstDash val="solid"/>
                    </a:lnB>
                    <a:solidFill>
                      <a:srgbClr val="8EB4E2"/>
                    </a:solidFill>
                  </a:tcPr>
                </a:tc>
                <a:tc>
                  <a:txBody>
                    <a:bodyPr/>
                    <a:lstStyle/>
                    <a:p>
                      <a:pPr marL="67945">
                        <a:lnSpc>
                          <a:spcPct val="100000"/>
                        </a:lnSpc>
                        <a:spcBef>
                          <a:spcPts val="625"/>
                        </a:spcBef>
                      </a:pPr>
                      <a:r>
                        <a:rPr sz="2400" b="1" dirty="0">
                          <a:solidFill>
                            <a:srgbClr val="FFFFFF"/>
                          </a:solidFill>
                          <a:latin typeface="Carlito"/>
                          <a:cs typeface="Carlito"/>
                        </a:rPr>
                        <a:t>Impact</a:t>
                      </a:r>
                      <a:endParaRPr sz="2400">
                        <a:latin typeface="Carlito"/>
                        <a:cs typeface="Carlito"/>
                      </a:endParaRPr>
                    </a:p>
                  </a:txBody>
                  <a:tcPr marL="0" marR="0" marT="79375" marB="0">
                    <a:lnL w="12700">
                      <a:solidFill>
                        <a:srgbClr val="FFFFFF"/>
                      </a:solidFill>
                      <a:prstDash val="solid"/>
                    </a:lnL>
                    <a:lnB w="53975">
                      <a:solidFill>
                        <a:srgbClr val="FFFFFF"/>
                      </a:solidFill>
                      <a:prstDash val="solid"/>
                    </a:lnB>
                    <a:solidFill>
                      <a:srgbClr val="4F81BC"/>
                    </a:solidFill>
                  </a:tcPr>
                </a:tc>
                <a:extLst>
                  <a:ext uri="{0D108BD9-81ED-4DB2-BD59-A6C34878D82A}">
                    <a16:rowId xmlns:a16="http://schemas.microsoft.com/office/drawing/2014/main" val="10000"/>
                  </a:ext>
                </a:extLst>
              </a:tr>
              <a:tr h="977988">
                <a:tc>
                  <a:txBody>
                    <a:bodyPr/>
                    <a:lstStyle/>
                    <a:p>
                      <a:pPr marL="69850" marR="662305">
                        <a:lnSpc>
                          <a:spcPct val="105100"/>
                        </a:lnSpc>
                        <a:spcBef>
                          <a:spcPts val="625"/>
                        </a:spcBef>
                      </a:pPr>
                      <a:r>
                        <a:rPr sz="2400" b="1" dirty="0">
                          <a:solidFill>
                            <a:srgbClr val="C00000"/>
                          </a:solidFill>
                          <a:latin typeface="Carlito"/>
                          <a:cs typeface="Carlito"/>
                        </a:rPr>
                        <a:t>Food  </a:t>
                      </a:r>
                      <a:r>
                        <a:rPr sz="2400" b="1" spc="-5" dirty="0">
                          <a:solidFill>
                            <a:srgbClr val="C00000"/>
                          </a:solidFill>
                          <a:latin typeface="Carlito"/>
                          <a:cs typeface="Carlito"/>
                        </a:rPr>
                        <a:t>Prod</a:t>
                      </a:r>
                      <a:r>
                        <a:rPr sz="2400" b="1" spc="-15" dirty="0">
                          <a:solidFill>
                            <a:srgbClr val="C00000"/>
                          </a:solidFill>
                          <a:latin typeface="Carlito"/>
                          <a:cs typeface="Carlito"/>
                        </a:rPr>
                        <a:t>u</a:t>
                      </a:r>
                      <a:r>
                        <a:rPr sz="2400" b="1" spc="-5" dirty="0">
                          <a:solidFill>
                            <a:srgbClr val="C00000"/>
                          </a:solidFill>
                          <a:latin typeface="Carlito"/>
                          <a:cs typeface="Carlito"/>
                        </a:rPr>
                        <a:t>ction</a:t>
                      </a:r>
                      <a:endParaRPr sz="2400">
                        <a:latin typeface="Carlito"/>
                        <a:cs typeface="Carlito"/>
                      </a:endParaRPr>
                    </a:p>
                  </a:txBody>
                  <a:tcPr marL="0" marR="0" marT="79375" marB="0">
                    <a:lnR w="12700">
                      <a:solidFill>
                        <a:srgbClr val="FFFFFF"/>
                      </a:solidFill>
                      <a:prstDash val="solid"/>
                    </a:lnR>
                    <a:lnT w="53975">
                      <a:solidFill>
                        <a:srgbClr val="FFFFFF"/>
                      </a:solidFill>
                      <a:prstDash val="solid"/>
                    </a:lnT>
                    <a:solidFill>
                      <a:srgbClr val="8EB4E2"/>
                    </a:solidFill>
                  </a:tcPr>
                </a:tc>
                <a:tc>
                  <a:txBody>
                    <a:bodyPr/>
                    <a:lstStyle/>
                    <a:p>
                      <a:pPr marL="67945" marR="591820">
                        <a:lnSpc>
                          <a:spcPct val="101800"/>
                        </a:lnSpc>
                        <a:spcBef>
                          <a:spcPts val="720"/>
                        </a:spcBef>
                      </a:pPr>
                      <a:r>
                        <a:rPr sz="2400" spc="-5" dirty="0">
                          <a:latin typeface="Carlito"/>
                          <a:cs typeface="Carlito"/>
                        </a:rPr>
                        <a:t>Mechanized, </a:t>
                      </a:r>
                      <a:r>
                        <a:rPr sz="2400" dirty="0">
                          <a:latin typeface="Carlito"/>
                          <a:cs typeface="Carlito"/>
                        </a:rPr>
                        <a:t>increasing, Green </a:t>
                      </a:r>
                      <a:r>
                        <a:rPr sz="2400" spc="-5" dirty="0">
                          <a:latin typeface="Carlito"/>
                          <a:cs typeface="Carlito"/>
                        </a:rPr>
                        <a:t>Revolution, </a:t>
                      </a:r>
                      <a:r>
                        <a:rPr sz="2400" dirty="0">
                          <a:latin typeface="Carlito"/>
                          <a:cs typeface="Carlito"/>
                        </a:rPr>
                        <a:t>GMF,  vertical</a:t>
                      </a:r>
                      <a:r>
                        <a:rPr sz="2400" spc="-10" dirty="0">
                          <a:latin typeface="Carlito"/>
                          <a:cs typeface="Carlito"/>
                        </a:rPr>
                        <a:t> hydroponic</a:t>
                      </a:r>
                      <a:endParaRPr sz="2400" dirty="0">
                        <a:latin typeface="Carlito"/>
                        <a:cs typeface="Carlito"/>
                      </a:endParaRPr>
                    </a:p>
                  </a:txBody>
                  <a:tcPr marL="0" marR="0" marT="91440" marB="0">
                    <a:lnL w="12700">
                      <a:solidFill>
                        <a:srgbClr val="FFFFFF"/>
                      </a:solidFill>
                      <a:prstDash val="solid"/>
                    </a:lnL>
                    <a:lnT w="53975">
                      <a:solidFill>
                        <a:srgbClr val="FFFFFF"/>
                      </a:solidFill>
                      <a:prstDash val="solid"/>
                    </a:lnT>
                    <a:solidFill>
                      <a:srgbClr val="D0D7E7"/>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5344" y="764794"/>
            <a:ext cx="4731385" cy="391160"/>
          </a:xfrm>
          <a:prstGeom prst="rect">
            <a:avLst/>
          </a:prstGeom>
        </p:spPr>
        <p:txBody>
          <a:bodyPr vert="horz" wrap="square" lIns="0" tIns="12700" rIns="0" bIns="0" rtlCol="0">
            <a:spAutoFit/>
          </a:bodyPr>
          <a:lstStyle/>
          <a:p>
            <a:pPr marL="12700">
              <a:lnSpc>
                <a:spcPct val="100000"/>
              </a:lnSpc>
              <a:spcBef>
                <a:spcPts val="100"/>
              </a:spcBef>
              <a:tabLst>
                <a:tab pos="1772285" algn="l"/>
                <a:tab pos="2656840" algn="l"/>
                <a:tab pos="3389629" algn="l"/>
                <a:tab pos="4274185" algn="l"/>
                <a:tab pos="4618355" algn="l"/>
              </a:tabLst>
            </a:pPr>
            <a:r>
              <a:rPr sz="2000" spc="-5" dirty="0"/>
              <a:t>fi</a:t>
            </a:r>
            <a:r>
              <a:rPr sz="2000" spc="-15" dirty="0"/>
              <a:t>l</a:t>
            </a:r>
            <a:r>
              <a:rPr sz="2000" dirty="0"/>
              <a:t>es.  </a:t>
            </a:r>
            <a:r>
              <a:rPr sz="2400" b="1" spc="145" dirty="0">
                <a:latin typeface="FreeSans"/>
                <a:cs typeface="FreeSans"/>
              </a:rPr>
              <a:t>न</a:t>
            </a:r>
            <a:r>
              <a:rPr sz="2400" b="1" spc="20" dirty="0">
                <a:latin typeface="FreeSans"/>
                <a:cs typeface="FreeSans"/>
              </a:rPr>
              <a:t>े</a:t>
            </a:r>
            <a:r>
              <a:rPr sz="2400" b="1" spc="50" dirty="0">
                <a:latin typeface="FreeSans"/>
                <a:cs typeface="FreeSans"/>
              </a:rPr>
              <a:t>पाल</a:t>
            </a:r>
            <a:r>
              <a:rPr sz="2400" b="1" spc="75" dirty="0">
                <a:latin typeface="FreeSans"/>
                <a:cs typeface="FreeSans"/>
              </a:rPr>
              <a:t>क</a:t>
            </a:r>
            <a:r>
              <a:rPr sz="2400" b="1" spc="-15" dirty="0">
                <a:latin typeface="FreeSans"/>
                <a:cs typeface="FreeSans"/>
              </a:rPr>
              <a:t>ो</a:t>
            </a:r>
            <a:r>
              <a:rPr sz="2400" b="1" dirty="0">
                <a:latin typeface="FreeSans"/>
                <a:cs typeface="FreeSans"/>
              </a:rPr>
              <a:t>	</a:t>
            </a:r>
            <a:r>
              <a:rPr sz="2400" b="1" spc="-30" dirty="0">
                <a:latin typeface="FreeSans"/>
                <a:cs typeface="FreeSans"/>
              </a:rPr>
              <a:t>क</a:t>
            </a:r>
            <a:r>
              <a:rPr sz="2400" b="1" spc="-20" dirty="0">
                <a:latin typeface="FreeSans"/>
                <a:cs typeface="FreeSans"/>
              </a:rPr>
              <a:t>ा</a:t>
            </a:r>
            <a:r>
              <a:rPr sz="2400" b="1" spc="170" dirty="0">
                <a:latin typeface="FreeSans"/>
                <a:cs typeface="FreeSans"/>
              </a:rPr>
              <a:t>न</a:t>
            </a:r>
            <a:r>
              <a:rPr sz="2400" b="1" spc="-1465" dirty="0">
                <a:latin typeface="FreeSans"/>
                <a:cs typeface="FreeSans"/>
              </a:rPr>
              <a:t>न</a:t>
            </a:r>
            <a:r>
              <a:rPr sz="3600" b="1" baseline="-4629" dirty="0">
                <a:latin typeface="FreeSans"/>
                <a:cs typeface="FreeSans"/>
              </a:rPr>
              <a:t>ू	</a:t>
            </a:r>
            <a:r>
              <a:rPr sz="2400" b="1" spc="-40" dirty="0">
                <a:latin typeface="FreeSans"/>
                <a:cs typeface="FreeSans"/>
              </a:rPr>
              <a:t>द</a:t>
            </a:r>
            <a:r>
              <a:rPr sz="2400" b="1" spc="114" dirty="0">
                <a:latin typeface="FreeSans"/>
                <a:cs typeface="FreeSans"/>
              </a:rPr>
              <a:t>ै</a:t>
            </a:r>
            <a:r>
              <a:rPr sz="2400" b="1" spc="105" dirty="0">
                <a:latin typeface="FreeSans"/>
                <a:cs typeface="FreeSans"/>
              </a:rPr>
              <a:t>व</a:t>
            </a:r>
            <a:r>
              <a:rPr sz="2400" b="1" spc="110" dirty="0">
                <a:latin typeface="FreeSans"/>
                <a:cs typeface="FreeSans"/>
              </a:rPr>
              <a:t>ल</a:t>
            </a:r>
            <a:r>
              <a:rPr sz="2400" b="1" dirty="0">
                <a:latin typeface="FreeSans"/>
                <a:cs typeface="FreeSans"/>
              </a:rPr>
              <a:t>े	</a:t>
            </a:r>
            <a:r>
              <a:rPr sz="2400" b="1" spc="80" dirty="0">
                <a:latin typeface="FreeSans"/>
                <a:cs typeface="FreeSans"/>
              </a:rPr>
              <a:t>ज</a:t>
            </a:r>
            <a:r>
              <a:rPr sz="2400" b="1" spc="-20" dirty="0">
                <a:latin typeface="FreeSans"/>
                <a:cs typeface="FreeSans"/>
              </a:rPr>
              <a:t>ा</a:t>
            </a:r>
            <a:r>
              <a:rPr sz="2400" b="1" spc="170" dirty="0">
                <a:latin typeface="FreeSans"/>
                <a:cs typeface="FreeSans"/>
              </a:rPr>
              <a:t>न</a:t>
            </a:r>
            <a:r>
              <a:rPr sz="2400" b="1" spc="-1465" dirty="0">
                <a:latin typeface="FreeSans"/>
                <a:cs typeface="FreeSans"/>
              </a:rPr>
              <a:t>न</a:t>
            </a:r>
            <a:r>
              <a:rPr sz="3600" b="1" baseline="-4629" dirty="0">
                <a:latin typeface="FreeSans"/>
                <a:cs typeface="FreeSans"/>
              </a:rPr>
              <a:t>ु	</a:t>
            </a:r>
            <a:r>
              <a:rPr sz="2400" b="1" dirty="0">
                <a:latin typeface="FreeSans"/>
                <a:cs typeface="FreeSans"/>
              </a:rPr>
              <a:t>् 	</a:t>
            </a:r>
            <a:r>
              <a:rPr sz="2400" b="1" dirty="0">
                <a:latin typeface="Carlito"/>
                <a:cs typeface="Carlito"/>
              </a:rPr>
              <a:t>!</a:t>
            </a:r>
            <a:endParaRPr sz="2400" dirty="0">
              <a:latin typeface="Carlito"/>
              <a:cs typeface="Carlito"/>
            </a:endParaRPr>
          </a:p>
        </p:txBody>
      </p:sp>
      <p:sp>
        <p:nvSpPr>
          <p:cNvPr id="3" name="object 3"/>
          <p:cNvSpPr txBox="1"/>
          <p:nvPr/>
        </p:nvSpPr>
        <p:spPr>
          <a:xfrm>
            <a:off x="6294501" y="764794"/>
            <a:ext cx="1727835" cy="391160"/>
          </a:xfrm>
          <a:prstGeom prst="rect">
            <a:avLst/>
          </a:prstGeom>
        </p:spPr>
        <p:txBody>
          <a:bodyPr vert="horz" wrap="square" lIns="0" tIns="12700" rIns="0" bIns="0" rtlCol="0">
            <a:spAutoFit/>
          </a:bodyPr>
          <a:lstStyle/>
          <a:p>
            <a:pPr marL="12700">
              <a:lnSpc>
                <a:spcPct val="100000"/>
              </a:lnSpc>
              <a:spcBef>
                <a:spcPts val="100"/>
              </a:spcBef>
              <a:tabLst>
                <a:tab pos="1324610" algn="l"/>
              </a:tabLst>
            </a:pPr>
            <a:r>
              <a:rPr sz="2400" b="1" spc="50" dirty="0">
                <a:latin typeface="FreeSans"/>
                <a:cs typeface="FreeSans"/>
              </a:rPr>
              <a:t>सान</a:t>
            </a:r>
            <a:r>
              <a:rPr sz="2400" b="1" spc="30" dirty="0">
                <a:latin typeface="FreeSans"/>
                <a:cs typeface="FreeSans"/>
              </a:rPr>
              <a:t>ा</a:t>
            </a:r>
            <a:r>
              <a:rPr sz="2400" b="1" spc="50" dirty="0">
                <a:latin typeface="FreeSans"/>
                <a:cs typeface="FreeSans"/>
              </a:rPr>
              <a:t>ला</a:t>
            </a:r>
            <a:r>
              <a:rPr sz="2400" b="1" spc="60" dirty="0">
                <a:latin typeface="FreeSans"/>
                <a:cs typeface="FreeSans"/>
              </a:rPr>
              <a:t>ई</a:t>
            </a:r>
            <a:r>
              <a:rPr sz="2400" b="1" dirty="0">
                <a:latin typeface="FreeSans"/>
                <a:cs typeface="FreeSans"/>
              </a:rPr>
              <a:t>	</a:t>
            </a:r>
            <a:r>
              <a:rPr sz="2400" b="1" spc="235" dirty="0">
                <a:latin typeface="FreeSans"/>
                <a:cs typeface="FreeSans"/>
              </a:rPr>
              <a:t>ऐन</a:t>
            </a:r>
            <a:endParaRPr sz="2400">
              <a:latin typeface="FreeSans"/>
              <a:cs typeface="FreeSans"/>
            </a:endParaRPr>
          </a:p>
        </p:txBody>
      </p:sp>
      <p:sp>
        <p:nvSpPr>
          <p:cNvPr id="4" name="object 4"/>
          <p:cNvSpPr txBox="1"/>
          <p:nvPr/>
        </p:nvSpPr>
        <p:spPr>
          <a:xfrm>
            <a:off x="942644" y="1289050"/>
            <a:ext cx="1854200" cy="391160"/>
          </a:xfrm>
          <a:prstGeom prst="rect">
            <a:avLst/>
          </a:prstGeom>
        </p:spPr>
        <p:txBody>
          <a:bodyPr vert="horz" wrap="square" lIns="0" tIns="12700" rIns="0" bIns="0" rtlCol="0">
            <a:spAutoFit/>
          </a:bodyPr>
          <a:lstStyle/>
          <a:p>
            <a:pPr marL="25400">
              <a:lnSpc>
                <a:spcPct val="100000"/>
              </a:lnSpc>
              <a:spcBef>
                <a:spcPts val="100"/>
              </a:spcBef>
              <a:tabLst>
                <a:tab pos="1139190" algn="l"/>
              </a:tabLst>
            </a:pPr>
            <a:r>
              <a:rPr sz="2400" b="1" spc="-120" dirty="0">
                <a:latin typeface="FreeSans"/>
                <a:cs typeface="FreeSans"/>
              </a:rPr>
              <a:t>ठ</a:t>
            </a:r>
            <a:r>
              <a:rPr sz="3600" b="1" spc="-179" baseline="-4629" dirty="0">
                <a:latin typeface="FreeSans"/>
                <a:cs typeface="FreeSans"/>
              </a:rPr>
              <a:t>ू</a:t>
            </a:r>
            <a:r>
              <a:rPr sz="3600" b="1" spc="-465" baseline="-4629" dirty="0">
                <a:latin typeface="FreeSans"/>
                <a:cs typeface="FreeSans"/>
              </a:rPr>
              <a:t> </a:t>
            </a:r>
            <a:r>
              <a:rPr sz="2400" b="1" spc="45" dirty="0">
                <a:latin typeface="FreeSans"/>
                <a:cs typeface="FreeSans"/>
              </a:rPr>
              <a:t>लालाई	</a:t>
            </a:r>
            <a:r>
              <a:rPr sz="2400" b="1" spc="85" dirty="0">
                <a:latin typeface="FreeSans"/>
                <a:cs typeface="FreeSans"/>
              </a:rPr>
              <a:t>चैन</a:t>
            </a:r>
            <a:r>
              <a:rPr sz="2400" b="1" spc="-185" dirty="0">
                <a:latin typeface="FreeSans"/>
                <a:cs typeface="FreeSans"/>
              </a:rPr>
              <a:t> </a:t>
            </a:r>
            <a:r>
              <a:rPr sz="3600" b="1" spc="-7" baseline="-8101" dirty="0">
                <a:latin typeface="Carlito"/>
                <a:cs typeface="Carlito"/>
              </a:rPr>
              <a:t>!!</a:t>
            </a:r>
            <a:endParaRPr sz="3600" baseline="-8101">
              <a:latin typeface="Carlito"/>
              <a:cs typeface="Carlito"/>
            </a:endParaRPr>
          </a:p>
        </p:txBody>
      </p:sp>
      <p:sp>
        <p:nvSpPr>
          <p:cNvPr id="5" name="object 5"/>
          <p:cNvSpPr txBox="1"/>
          <p:nvPr/>
        </p:nvSpPr>
        <p:spPr>
          <a:xfrm>
            <a:off x="694944" y="2221458"/>
            <a:ext cx="7649209" cy="683260"/>
          </a:xfrm>
          <a:prstGeom prst="rect">
            <a:avLst/>
          </a:prstGeom>
          <a:solidFill>
            <a:srgbClr val="9AB5E3"/>
          </a:solidFill>
        </p:spPr>
        <p:txBody>
          <a:bodyPr vert="horz" wrap="square" lIns="0" tIns="0" rIns="0" bIns="0" rtlCol="0">
            <a:spAutoFit/>
          </a:bodyPr>
          <a:lstStyle/>
          <a:p>
            <a:pPr>
              <a:lnSpc>
                <a:spcPts val="5080"/>
              </a:lnSpc>
            </a:pPr>
            <a:r>
              <a:rPr sz="4400" dirty="0">
                <a:latin typeface="Carlito"/>
                <a:cs typeface="Carlito"/>
              </a:rPr>
              <a:t>4.1 </a:t>
            </a:r>
            <a:r>
              <a:rPr sz="4400" spc="-5" dirty="0">
                <a:latin typeface="Carlito"/>
                <a:cs typeface="Carlito"/>
              </a:rPr>
              <a:t>Nepal Engineering Council</a:t>
            </a:r>
            <a:r>
              <a:rPr sz="4400" spc="-70" dirty="0">
                <a:latin typeface="Carlito"/>
                <a:cs typeface="Carlito"/>
              </a:rPr>
              <a:t> </a:t>
            </a:r>
            <a:r>
              <a:rPr sz="4400" spc="-5" dirty="0">
                <a:latin typeface="Carlito"/>
                <a:cs typeface="Carlito"/>
              </a:rPr>
              <a:t>Act</a:t>
            </a:r>
            <a:endParaRPr sz="4400" dirty="0">
              <a:latin typeface="Carlito"/>
              <a:cs typeface="Carlito"/>
            </a:endParaRPr>
          </a:p>
        </p:txBody>
      </p:sp>
      <p:sp>
        <p:nvSpPr>
          <p:cNvPr id="6" name="object 6"/>
          <p:cNvSpPr txBox="1"/>
          <p:nvPr/>
        </p:nvSpPr>
        <p:spPr>
          <a:xfrm>
            <a:off x="6099428" y="2438526"/>
            <a:ext cx="2696210" cy="330835"/>
          </a:xfrm>
          <a:prstGeom prst="rect">
            <a:avLst/>
          </a:prstGeom>
        </p:spPr>
        <p:txBody>
          <a:bodyPr vert="horz" wrap="square" lIns="0" tIns="13335" rIns="0" bIns="0" rtlCol="0">
            <a:spAutoFit/>
          </a:bodyPr>
          <a:lstStyle/>
          <a:p>
            <a:pPr marL="12700">
              <a:lnSpc>
                <a:spcPct val="100000"/>
              </a:lnSpc>
              <a:spcBef>
                <a:spcPts val="105"/>
              </a:spcBef>
            </a:pPr>
            <a:r>
              <a:rPr sz="2000" b="1" dirty="0">
                <a:latin typeface="Carlito"/>
                <a:cs typeface="Carlito"/>
              </a:rPr>
              <a:t>No. of </a:t>
            </a:r>
            <a:r>
              <a:rPr sz="2000" b="1" spc="-5" dirty="0">
                <a:latin typeface="Carlito"/>
                <a:cs typeface="Carlito"/>
              </a:rPr>
              <a:t>Chapters: </a:t>
            </a:r>
            <a:r>
              <a:rPr sz="2000" b="1" dirty="0">
                <a:latin typeface="Carlito"/>
                <a:cs typeface="Carlito"/>
              </a:rPr>
              <a:t>7, </a:t>
            </a:r>
            <a:r>
              <a:rPr sz="2000" b="1" spc="-5" dirty="0">
                <a:latin typeface="Carlito"/>
                <a:cs typeface="Carlito"/>
              </a:rPr>
              <a:t>No.</a:t>
            </a:r>
            <a:r>
              <a:rPr sz="2000" b="1" spc="-45" dirty="0">
                <a:latin typeface="Carlito"/>
                <a:cs typeface="Carlito"/>
              </a:rPr>
              <a:t> </a:t>
            </a:r>
            <a:r>
              <a:rPr sz="2000" b="1" dirty="0">
                <a:latin typeface="Carlito"/>
                <a:cs typeface="Carlito"/>
              </a:rPr>
              <a:t>of</a:t>
            </a:r>
            <a:endParaRPr sz="2000">
              <a:latin typeface="Carlito"/>
              <a:cs typeface="Carlito"/>
            </a:endParaRPr>
          </a:p>
        </p:txBody>
      </p:sp>
      <p:sp>
        <p:nvSpPr>
          <p:cNvPr id="7" name="object 7"/>
          <p:cNvSpPr txBox="1"/>
          <p:nvPr/>
        </p:nvSpPr>
        <p:spPr>
          <a:xfrm>
            <a:off x="694944" y="3087344"/>
            <a:ext cx="8242934" cy="3239135"/>
          </a:xfrm>
          <a:prstGeom prst="rect">
            <a:avLst/>
          </a:prstGeom>
        </p:spPr>
        <p:txBody>
          <a:bodyPr vert="horz" wrap="square" lIns="0" tIns="90170" rIns="0" bIns="0" rtlCol="0">
            <a:spAutoFit/>
          </a:bodyPr>
          <a:lstStyle/>
          <a:p>
            <a:pPr marL="355600" indent="-343535">
              <a:lnSpc>
                <a:spcPct val="100000"/>
              </a:lnSpc>
              <a:spcBef>
                <a:spcPts val="710"/>
              </a:spcBef>
              <a:buFont typeface="Arial"/>
              <a:buChar char="•"/>
              <a:tabLst>
                <a:tab pos="355600" algn="l"/>
                <a:tab pos="356235" algn="l"/>
              </a:tabLst>
            </a:pPr>
            <a:r>
              <a:rPr sz="2000" b="1" dirty="0">
                <a:latin typeface="Carlito"/>
                <a:cs typeface="Carlito"/>
              </a:rPr>
              <a:t>Regulate </a:t>
            </a:r>
            <a:r>
              <a:rPr sz="2000" b="1" spc="-5" dirty="0">
                <a:latin typeface="Carlito"/>
                <a:cs typeface="Carlito"/>
              </a:rPr>
              <a:t>professional engineering practices</a:t>
            </a:r>
            <a:r>
              <a:rPr sz="2000" b="1" spc="5" dirty="0">
                <a:latin typeface="Carlito"/>
                <a:cs typeface="Carlito"/>
              </a:rPr>
              <a:t> </a:t>
            </a:r>
            <a:r>
              <a:rPr sz="2000" dirty="0">
                <a:latin typeface="Arial"/>
                <a:cs typeface="Arial"/>
              </a:rPr>
              <a:t>•</a:t>
            </a:r>
          </a:p>
          <a:p>
            <a:pPr marL="355600">
              <a:lnSpc>
                <a:spcPct val="100000"/>
              </a:lnSpc>
              <a:spcBef>
                <a:spcPts val="610"/>
              </a:spcBef>
            </a:pPr>
            <a:r>
              <a:rPr sz="2000" b="1" dirty="0">
                <a:latin typeface="Carlito"/>
                <a:cs typeface="Carlito"/>
              </a:rPr>
              <a:t>Sections:</a:t>
            </a:r>
            <a:r>
              <a:rPr sz="2000" b="1" spc="-20" dirty="0">
                <a:latin typeface="Carlito"/>
                <a:cs typeface="Carlito"/>
              </a:rPr>
              <a:t> </a:t>
            </a:r>
            <a:r>
              <a:rPr sz="2000" b="1" dirty="0">
                <a:latin typeface="Carlito"/>
                <a:cs typeface="Carlito"/>
              </a:rPr>
              <a:t>38</a:t>
            </a:r>
            <a:endParaRPr sz="2000" dirty="0">
              <a:latin typeface="Carlito"/>
              <a:cs typeface="Carlito"/>
            </a:endParaRPr>
          </a:p>
          <a:p>
            <a:pPr marL="355600" indent="-343535">
              <a:lnSpc>
                <a:spcPct val="100000"/>
              </a:lnSpc>
              <a:spcBef>
                <a:spcPts val="720"/>
              </a:spcBef>
              <a:buFont typeface="Arial"/>
              <a:buChar char="•"/>
              <a:tabLst>
                <a:tab pos="355600" algn="l"/>
                <a:tab pos="356235" algn="l"/>
              </a:tabLst>
            </a:pPr>
            <a:r>
              <a:rPr sz="2000" b="1" spc="-5" dirty="0">
                <a:latin typeface="Carlito"/>
                <a:cs typeface="Carlito"/>
              </a:rPr>
              <a:t>Chapter </a:t>
            </a:r>
            <a:r>
              <a:rPr sz="2000" b="1" dirty="0">
                <a:latin typeface="Carlito"/>
                <a:cs typeface="Carlito"/>
              </a:rPr>
              <a:t>1:</a:t>
            </a:r>
            <a:r>
              <a:rPr sz="2000" b="1" spc="-10" dirty="0">
                <a:latin typeface="Carlito"/>
                <a:cs typeface="Carlito"/>
              </a:rPr>
              <a:t> </a:t>
            </a:r>
            <a:r>
              <a:rPr sz="2000" b="1" spc="-5" dirty="0">
                <a:latin typeface="Carlito"/>
                <a:cs typeface="Carlito"/>
              </a:rPr>
              <a:t>Definitions:</a:t>
            </a:r>
            <a:endParaRPr sz="2000" dirty="0">
              <a:latin typeface="Carlito"/>
              <a:cs typeface="Carlito"/>
            </a:endParaRPr>
          </a:p>
          <a:p>
            <a:pPr marL="355600" marR="76200" indent="-343535">
              <a:lnSpc>
                <a:spcPct val="105000"/>
              </a:lnSpc>
              <a:spcBef>
                <a:spcPts val="470"/>
              </a:spcBef>
              <a:buFont typeface="Arial"/>
              <a:buChar char="•"/>
              <a:tabLst>
                <a:tab pos="355600" algn="l"/>
                <a:tab pos="356235" algn="l"/>
              </a:tabLst>
            </a:pPr>
            <a:r>
              <a:rPr sz="2000" spc="-5" dirty="0">
                <a:latin typeface="Carlito"/>
                <a:cs typeface="Carlito"/>
              </a:rPr>
              <a:t>d. Engineer: </a:t>
            </a:r>
            <a:r>
              <a:rPr sz="2000" dirty="0">
                <a:latin typeface="Carlito"/>
                <a:cs typeface="Carlito"/>
              </a:rPr>
              <a:t>a </a:t>
            </a:r>
            <a:r>
              <a:rPr sz="2000" spc="-5" dirty="0">
                <a:latin typeface="Carlito"/>
                <a:cs typeface="Carlito"/>
              </a:rPr>
              <a:t>person </a:t>
            </a:r>
            <a:r>
              <a:rPr sz="2000" dirty="0">
                <a:latin typeface="Carlito"/>
                <a:cs typeface="Carlito"/>
              </a:rPr>
              <a:t>who </a:t>
            </a:r>
            <a:r>
              <a:rPr sz="2000" spc="-5" dirty="0">
                <a:latin typeface="Carlito"/>
                <a:cs typeface="Carlito"/>
              </a:rPr>
              <a:t>holds </a:t>
            </a:r>
            <a:r>
              <a:rPr sz="2000" dirty="0">
                <a:latin typeface="Carlito"/>
                <a:cs typeface="Carlito"/>
              </a:rPr>
              <a:t>at </a:t>
            </a:r>
            <a:r>
              <a:rPr sz="2000" spc="-5" dirty="0">
                <a:latin typeface="Carlito"/>
                <a:cs typeface="Carlito"/>
              </a:rPr>
              <a:t>least </a:t>
            </a:r>
            <a:r>
              <a:rPr sz="2000" dirty="0">
                <a:latin typeface="Carlito"/>
                <a:cs typeface="Carlito"/>
              </a:rPr>
              <a:t>a </a:t>
            </a:r>
            <a:r>
              <a:rPr sz="2000" spc="-5" dirty="0">
                <a:latin typeface="Carlito"/>
                <a:cs typeface="Carlito"/>
              </a:rPr>
              <a:t>Bachelor's Degree </a:t>
            </a:r>
            <a:r>
              <a:rPr sz="2000" dirty="0">
                <a:latin typeface="Carlito"/>
                <a:cs typeface="Carlito"/>
              </a:rPr>
              <a:t>in </a:t>
            </a:r>
            <a:r>
              <a:rPr sz="2000" spc="-5" dirty="0">
                <a:latin typeface="Carlito"/>
                <a:cs typeface="Carlito"/>
              </a:rPr>
              <a:t>an  engineering subject from </a:t>
            </a:r>
            <a:r>
              <a:rPr sz="2000" spc="-10" dirty="0">
                <a:latin typeface="Carlito"/>
                <a:cs typeface="Carlito"/>
              </a:rPr>
              <a:t>an </a:t>
            </a:r>
            <a:r>
              <a:rPr sz="2000" dirty="0">
                <a:latin typeface="Carlito"/>
                <a:cs typeface="Carlito"/>
              </a:rPr>
              <a:t>academic </a:t>
            </a:r>
            <a:r>
              <a:rPr sz="2000" spc="-5" dirty="0">
                <a:latin typeface="Carlito"/>
                <a:cs typeface="Carlito"/>
              </a:rPr>
              <a:t>institution recognized by the</a:t>
            </a:r>
            <a:r>
              <a:rPr sz="2000" spc="90" dirty="0">
                <a:latin typeface="Carlito"/>
                <a:cs typeface="Carlito"/>
              </a:rPr>
              <a:t> </a:t>
            </a:r>
            <a:r>
              <a:rPr sz="2000" spc="-5" dirty="0">
                <a:latin typeface="Carlito"/>
                <a:cs typeface="Carlito"/>
              </a:rPr>
              <a:t>council.</a:t>
            </a:r>
            <a:endParaRPr sz="2000" dirty="0">
              <a:latin typeface="Carlito"/>
              <a:cs typeface="Carlito"/>
            </a:endParaRPr>
          </a:p>
          <a:p>
            <a:pPr marL="361950" marR="267335" indent="-6350">
              <a:lnSpc>
                <a:spcPct val="105000"/>
              </a:lnSpc>
              <a:spcBef>
                <a:spcPts val="75"/>
              </a:spcBef>
            </a:pPr>
            <a:r>
              <a:rPr sz="2000" dirty="0">
                <a:latin typeface="Carlito"/>
                <a:cs typeface="Carlito"/>
              </a:rPr>
              <a:t>e. </a:t>
            </a:r>
            <a:r>
              <a:rPr sz="2000" spc="-5" dirty="0">
                <a:latin typeface="Carlito"/>
                <a:cs typeface="Carlito"/>
              </a:rPr>
              <a:t>Engineering Profession: </a:t>
            </a:r>
            <a:r>
              <a:rPr sz="2000" dirty="0">
                <a:latin typeface="Carlito"/>
                <a:cs typeface="Carlito"/>
              </a:rPr>
              <a:t>the </a:t>
            </a:r>
            <a:r>
              <a:rPr sz="2000" spc="-5" dirty="0">
                <a:latin typeface="Carlito"/>
                <a:cs typeface="Carlito"/>
              </a:rPr>
              <a:t>profession </a:t>
            </a:r>
            <a:r>
              <a:rPr sz="2000" dirty="0">
                <a:latin typeface="Carlito"/>
                <a:cs typeface="Carlito"/>
              </a:rPr>
              <a:t>to </a:t>
            </a:r>
            <a:r>
              <a:rPr sz="2000" spc="-5" dirty="0">
                <a:latin typeface="Carlito"/>
                <a:cs typeface="Carlito"/>
              </a:rPr>
              <a:t>be practiced by the engineers  </a:t>
            </a:r>
            <a:r>
              <a:rPr sz="2000" dirty="0">
                <a:latin typeface="Carlito"/>
                <a:cs typeface="Carlito"/>
              </a:rPr>
              <a:t>who </a:t>
            </a:r>
            <a:r>
              <a:rPr sz="2000" spc="-5" dirty="0">
                <a:latin typeface="Carlito"/>
                <a:cs typeface="Carlito"/>
              </a:rPr>
              <a:t>have acquired </a:t>
            </a:r>
            <a:r>
              <a:rPr sz="2000" dirty="0">
                <a:latin typeface="Carlito"/>
                <a:cs typeface="Carlito"/>
              </a:rPr>
              <a:t>the </a:t>
            </a:r>
            <a:r>
              <a:rPr sz="2000" spc="-5" dirty="0">
                <a:latin typeface="Carlito"/>
                <a:cs typeface="Carlito"/>
              </a:rPr>
              <a:t>technical </a:t>
            </a:r>
            <a:r>
              <a:rPr sz="2000" dirty="0">
                <a:latin typeface="Carlito"/>
                <a:cs typeface="Carlito"/>
              </a:rPr>
              <a:t>knowledge and </a:t>
            </a:r>
            <a:r>
              <a:rPr sz="2000" spc="-5" dirty="0">
                <a:latin typeface="Carlito"/>
                <a:cs typeface="Carlito"/>
              </a:rPr>
              <a:t>skill in </a:t>
            </a:r>
            <a:r>
              <a:rPr sz="2000" dirty="0">
                <a:latin typeface="Carlito"/>
                <a:cs typeface="Carlito"/>
              </a:rPr>
              <a:t>the</a:t>
            </a:r>
            <a:r>
              <a:rPr sz="2000" spc="-30" dirty="0">
                <a:latin typeface="Carlito"/>
                <a:cs typeface="Carlito"/>
              </a:rPr>
              <a:t> </a:t>
            </a:r>
            <a:r>
              <a:rPr sz="2000" spc="-5" dirty="0">
                <a:latin typeface="Carlito"/>
                <a:cs typeface="Carlito"/>
              </a:rPr>
              <a:t>subjects</a:t>
            </a:r>
            <a:endParaRPr sz="2000" dirty="0">
              <a:latin typeface="Carlito"/>
              <a:cs typeface="Carlito"/>
            </a:endParaRPr>
          </a:p>
          <a:p>
            <a:pPr marL="355600" marR="5080" indent="-343535">
              <a:lnSpc>
                <a:spcPct val="104500"/>
              </a:lnSpc>
              <a:spcBef>
                <a:spcPts val="520"/>
              </a:spcBef>
              <a:buFont typeface="Arial"/>
              <a:buChar char="•"/>
              <a:tabLst>
                <a:tab pos="355600" algn="l"/>
                <a:tab pos="356235" algn="l"/>
              </a:tabLst>
            </a:pPr>
            <a:r>
              <a:rPr sz="2000" dirty="0">
                <a:latin typeface="Carlito"/>
                <a:cs typeface="Carlito"/>
              </a:rPr>
              <a:t>g. </a:t>
            </a:r>
            <a:r>
              <a:rPr sz="2000" spc="-5" dirty="0">
                <a:latin typeface="Carlito"/>
                <a:cs typeface="Carlito"/>
              </a:rPr>
              <a:t>Registered Engineer: the engineer whose </a:t>
            </a:r>
            <a:r>
              <a:rPr sz="2000" dirty="0">
                <a:latin typeface="Carlito"/>
                <a:cs typeface="Carlito"/>
              </a:rPr>
              <a:t>name </a:t>
            </a:r>
            <a:r>
              <a:rPr sz="2000" spc="-5" dirty="0">
                <a:latin typeface="Carlito"/>
                <a:cs typeface="Carlito"/>
              </a:rPr>
              <a:t>has been registered </a:t>
            </a:r>
            <a:r>
              <a:rPr sz="2000" dirty="0">
                <a:latin typeface="Carlito"/>
                <a:cs typeface="Carlito"/>
              </a:rPr>
              <a:t>in the  Registration</a:t>
            </a:r>
            <a:r>
              <a:rPr sz="2000" spc="-15" dirty="0">
                <a:latin typeface="Carlito"/>
                <a:cs typeface="Carlito"/>
              </a:rPr>
              <a:t> </a:t>
            </a:r>
            <a:r>
              <a:rPr sz="2000" spc="-5" dirty="0">
                <a:latin typeface="Carlito"/>
                <a:cs typeface="Carlito"/>
              </a:rPr>
              <a:t>Book.</a:t>
            </a:r>
            <a:endParaRPr sz="2000" dirty="0">
              <a:latin typeface="Carlito"/>
              <a:cs typeface="Carlito"/>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6839" y="641959"/>
            <a:ext cx="8719820" cy="5126990"/>
          </a:xfrm>
          <a:prstGeom prst="rect">
            <a:avLst/>
          </a:prstGeom>
        </p:spPr>
        <p:txBody>
          <a:bodyPr vert="horz" wrap="square" lIns="0" tIns="88900" rIns="0" bIns="0" rtlCol="0">
            <a:spAutoFit/>
          </a:bodyPr>
          <a:lstStyle/>
          <a:p>
            <a:pPr marL="850900" indent="-343535">
              <a:lnSpc>
                <a:spcPct val="100000"/>
              </a:lnSpc>
              <a:spcBef>
                <a:spcPts val="700"/>
              </a:spcBef>
              <a:buFont typeface="Arial"/>
              <a:buChar char="•"/>
              <a:tabLst>
                <a:tab pos="850900" algn="l"/>
                <a:tab pos="851535" algn="l"/>
              </a:tabLst>
            </a:pPr>
            <a:r>
              <a:rPr sz="2000" b="1" spc="-5" dirty="0">
                <a:latin typeface="Carlito"/>
                <a:cs typeface="Carlito"/>
              </a:rPr>
              <a:t>Chapter</a:t>
            </a:r>
            <a:r>
              <a:rPr sz="2000" b="1" spc="-15" dirty="0">
                <a:latin typeface="Carlito"/>
                <a:cs typeface="Carlito"/>
              </a:rPr>
              <a:t> </a:t>
            </a:r>
            <a:r>
              <a:rPr sz="2000" b="1" dirty="0">
                <a:latin typeface="Carlito"/>
                <a:cs typeface="Carlito"/>
              </a:rPr>
              <a:t>2:</a:t>
            </a:r>
            <a:endParaRPr sz="2000">
              <a:latin typeface="Carlito"/>
              <a:cs typeface="Carlito"/>
            </a:endParaRPr>
          </a:p>
          <a:p>
            <a:pPr marL="850900" indent="-343535">
              <a:lnSpc>
                <a:spcPct val="100000"/>
              </a:lnSpc>
              <a:spcBef>
                <a:spcPts val="600"/>
              </a:spcBef>
              <a:buFont typeface="Arial"/>
              <a:buChar char="•"/>
              <a:tabLst>
                <a:tab pos="850900" algn="l"/>
                <a:tab pos="851535" algn="l"/>
              </a:tabLst>
            </a:pPr>
            <a:r>
              <a:rPr sz="2000" b="1" dirty="0">
                <a:latin typeface="Carlito"/>
                <a:cs typeface="Carlito"/>
              </a:rPr>
              <a:t>5: </a:t>
            </a:r>
            <a:r>
              <a:rPr sz="2000" b="1" spc="-5" dirty="0">
                <a:latin typeface="Carlito"/>
                <a:cs typeface="Carlito"/>
              </a:rPr>
              <a:t>Constitution of </a:t>
            </a:r>
            <a:r>
              <a:rPr sz="2000" b="1" dirty="0">
                <a:latin typeface="Carlito"/>
                <a:cs typeface="Carlito"/>
              </a:rPr>
              <a:t>the</a:t>
            </a:r>
            <a:r>
              <a:rPr sz="2000" b="1" spc="5" dirty="0">
                <a:latin typeface="Carlito"/>
                <a:cs typeface="Carlito"/>
              </a:rPr>
              <a:t> </a:t>
            </a:r>
            <a:r>
              <a:rPr sz="2000" b="1" spc="-5" dirty="0">
                <a:latin typeface="Carlito"/>
                <a:cs typeface="Carlito"/>
              </a:rPr>
              <a:t>Council</a:t>
            </a:r>
            <a:endParaRPr sz="2000">
              <a:latin typeface="Carlito"/>
              <a:cs typeface="Carlito"/>
            </a:endParaRPr>
          </a:p>
          <a:p>
            <a:pPr marL="850900" indent="-343535">
              <a:lnSpc>
                <a:spcPct val="100000"/>
              </a:lnSpc>
              <a:spcBef>
                <a:spcPts val="585"/>
              </a:spcBef>
              <a:buFont typeface="Arial"/>
              <a:buChar char="•"/>
              <a:tabLst>
                <a:tab pos="850900" algn="l"/>
                <a:tab pos="851535" algn="l"/>
              </a:tabLst>
            </a:pPr>
            <a:r>
              <a:rPr sz="2000" b="1" spc="-5" dirty="0">
                <a:latin typeface="Carlito"/>
                <a:cs typeface="Carlito"/>
              </a:rPr>
              <a:t>Chapter</a:t>
            </a:r>
            <a:r>
              <a:rPr sz="2000" b="1" spc="-15" dirty="0">
                <a:latin typeface="Carlito"/>
                <a:cs typeface="Carlito"/>
              </a:rPr>
              <a:t> </a:t>
            </a:r>
            <a:r>
              <a:rPr sz="2000" b="1" dirty="0">
                <a:latin typeface="Carlito"/>
                <a:cs typeface="Carlito"/>
              </a:rPr>
              <a:t>3:</a:t>
            </a:r>
            <a:endParaRPr sz="2000">
              <a:latin typeface="Carlito"/>
              <a:cs typeface="Carlito"/>
            </a:endParaRPr>
          </a:p>
          <a:p>
            <a:pPr marL="850900" marR="63500" indent="-343535">
              <a:lnSpc>
                <a:spcPct val="104700"/>
              </a:lnSpc>
              <a:spcBef>
                <a:spcPts val="480"/>
              </a:spcBef>
              <a:buFont typeface="Arial"/>
              <a:buChar char="•"/>
              <a:tabLst>
                <a:tab pos="850900" algn="l"/>
                <a:tab pos="851535" algn="l"/>
              </a:tabLst>
            </a:pPr>
            <a:r>
              <a:rPr sz="2000" b="1" spc="-5" dirty="0">
                <a:latin typeface="Carlito"/>
                <a:cs typeface="Carlito"/>
              </a:rPr>
              <a:t>15.Registration of </a:t>
            </a:r>
            <a:r>
              <a:rPr sz="2000" b="1" dirty="0">
                <a:latin typeface="Carlito"/>
                <a:cs typeface="Carlito"/>
              </a:rPr>
              <a:t>Name: </a:t>
            </a:r>
            <a:r>
              <a:rPr sz="2000" spc="-5" dirty="0">
                <a:latin typeface="Carlito"/>
                <a:cs typeface="Carlito"/>
              </a:rPr>
              <a:t>The Subject Committee scrutinizes </a:t>
            </a:r>
            <a:r>
              <a:rPr sz="2000" dirty="0">
                <a:latin typeface="Carlito"/>
                <a:cs typeface="Carlito"/>
              </a:rPr>
              <a:t>application as  </a:t>
            </a:r>
            <a:r>
              <a:rPr sz="2000" spc="-5" dirty="0">
                <a:latin typeface="Carlito"/>
                <a:cs typeface="Carlito"/>
              </a:rPr>
              <a:t>per Section 14, </a:t>
            </a:r>
            <a:r>
              <a:rPr sz="2000" dirty="0">
                <a:latin typeface="Carlito"/>
                <a:cs typeface="Carlito"/>
              </a:rPr>
              <a:t>and </a:t>
            </a:r>
            <a:r>
              <a:rPr sz="2000" spc="-5" dirty="0">
                <a:latin typeface="Carlito"/>
                <a:cs typeface="Carlito"/>
              </a:rPr>
              <a:t>recommends </a:t>
            </a:r>
            <a:r>
              <a:rPr sz="2000" dirty="0">
                <a:latin typeface="Carlito"/>
                <a:cs typeface="Carlito"/>
              </a:rPr>
              <a:t>to </a:t>
            </a:r>
            <a:r>
              <a:rPr sz="2000" spc="-5" dirty="0">
                <a:latin typeface="Carlito"/>
                <a:cs typeface="Carlito"/>
              </a:rPr>
              <a:t>NEC </a:t>
            </a:r>
            <a:r>
              <a:rPr sz="2000" dirty="0">
                <a:latin typeface="Carlito"/>
                <a:cs typeface="Carlito"/>
              </a:rPr>
              <a:t>Board, </a:t>
            </a:r>
            <a:r>
              <a:rPr sz="2000" spc="-5" dirty="0">
                <a:latin typeface="Carlito"/>
                <a:cs typeface="Carlito"/>
              </a:rPr>
              <a:t>which decides on  registration.</a:t>
            </a:r>
            <a:endParaRPr sz="2000">
              <a:latin typeface="Carlito"/>
              <a:cs typeface="Carlito"/>
            </a:endParaRPr>
          </a:p>
          <a:p>
            <a:pPr marL="850900">
              <a:lnSpc>
                <a:spcPct val="100000"/>
              </a:lnSpc>
              <a:spcBef>
                <a:spcPts val="190"/>
              </a:spcBef>
            </a:pPr>
            <a:r>
              <a:rPr sz="2000" dirty="0">
                <a:latin typeface="Carlito"/>
                <a:cs typeface="Carlito"/>
              </a:rPr>
              <a:t>If decision is </a:t>
            </a:r>
            <a:r>
              <a:rPr sz="2000" spc="-5" dirty="0">
                <a:latin typeface="Carlito"/>
                <a:cs typeface="Carlito"/>
              </a:rPr>
              <a:t>positive, </a:t>
            </a:r>
            <a:r>
              <a:rPr sz="2000" dirty="0">
                <a:latin typeface="Carlito"/>
                <a:cs typeface="Carlito"/>
              </a:rPr>
              <a:t>the </a:t>
            </a:r>
            <a:r>
              <a:rPr sz="2000" spc="-5" dirty="0">
                <a:latin typeface="Carlito"/>
                <a:cs typeface="Carlito"/>
              </a:rPr>
              <a:t>Registrar registers </a:t>
            </a:r>
            <a:r>
              <a:rPr sz="2000" dirty="0">
                <a:latin typeface="Carlito"/>
                <a:cs typeface="Carlito"/>
              </a:rPr>
              <a:t>in the </a:t>
            </a:r>
            <a:r>
              <a:rPr sz="2000" spc="-5" dirty="0">
                <a:latin typeface="Carlito"/>
                <a:cs typeface="Carlito"/>
              </a:rPr>
              <a:t>Registration</a:t>
            </a:r>
            <a:r>
              <a:rPr sz="2000" dirty="0">
                <a:latin typeface="Carlito"/>
                <a:cs typeface="Carlito"/>
              </a:rPr>
              <a:t> </a:t>
            </a:r>
            <a:r>
              <a:rPr sz="2000" spc="-5" dirty="0">
                <a:latin typeface="Carlito"/>
                <a:cs typeface="Carlito"/>
              </a:rPr>
              <a:t>Book.</a:t>
            </a:r>
            <a:endParaRPr sz="2000">
              <a:latin typeface="Carlito"/>
              <a:cs typeface="Carlito"/>
            </a:endParaRPr>
          </a:p>
          <a:p>
            <a:pPr marL="980440">
              <a:lnSpc>
                <a:spcPct val="100000"/>
              </a:lnSpc>
              <a:spcBef>
                <a:spcPts val="105"/>
              </a:spcBef>
            </a:pPr>
            <a:r>
              <a:rPr sz="4000" spc="-5" dirty="0">
                <a:latin typeface="Carlito"/>
                <a:cs typeface="Carlito"/>
              </a:rPr>
              <a:t>4.1 Nepal Engineering Council</a:t>
            </a:r>
            <a:r>
              <a:rPr sz="4000" dirty="0">
                <a:latin typeface="Carlito"/>
                <a:cs typeface="Carlito"/>
              </a:rPr>
              <a:t> </a:t>
            </a:r>
            <a:r>
              <a:rPr sz="4000" spc="-5" dirty="0">
                <a:latin typeface="Carlito"/>
                <a:cs typeface="Carlito"/>
              </a:rPr>
              <a:t>Act</a:t>
            </a:r>
            <a:endParaRPr sz="4000">
              <a:latin typeface="Carlito"/>
              <a:cs typeface="Carlito"/>
            </a:endParaRPr>
          </a:p>
          <a:p>
            <a:pPr marL="276225" indent="-226060">
              <a:lnSpc>
                <a:spcPct val="100000"/>
              </a:lnSpc>
              <a:spcBef>
                <a:spcPts val="505"/>
              </a:spcBef>
              <a:buFont typeface="Arial"/>
              <a:buChar char="•"/>
              <a:tabLst>
                <a:tab pos="276860" algn="l"/>
              </a:tabLst>
            </a:pPr>
            <a:r>
              <a:rPr sz="2400" b="1" spc="-10" dirty="0">
                <a:latin typeface="Carlito"/>
                <a:cs typeface="Carlito"/>
              </a:rPr>
              <a:t>Chapter </a:t>
            </a:r>
            <a:r>
              <a:rPr sz="2400" b="1" dirty="0">
                <a:latin typeface="Carlito"/>
                <a:cs typeface="Carlito"/>
              </a:rPr>
              <a:t>3: Section </a:t>
            </a:r>
            <a:r>
              <a:rPr sz="2400" b="1" spc="-5" dirty="0">
                <a:latin typeface="Carlito"/>
                <a:cs typeface="Carlito"/>
              </a:rPr>
              <a:t>18. </a:t>
            </a:r>
            <a:r>
              <a:rPr sz="2400" b="1" dirty="0">
                <a:latin typeface="Carlito"/>
                <a:cs typeface="Carlito"/>
              </a:rPr>
              <a:t>Name to be </a:t>
            </a:r>
            <a:r>
              <a:rPr sz="2400" b="1" spc="-5" dirty="0">
                <a:latin typeface="Carlito"/>
                <a:cs typeface="Carlito"/>
              </a:rPr>
              <a:t>Removed from the registration:</a:t>
            </a:r>
            <a:endParaRPr sz="2400">
              <a:latin typeface="Carlito"/>
              <a:cs typeface="Carlito"/>
            </a:endParaRPr>
          </a:p>
          <a:p>
            <a:pPr marL="583565" lvl="1" indent="-307975">
              <a:lnSpc>
                <a:spcPct val="100000"/>
              </a:lnSpc>
              <a:spcBef>
                <a:spcPts val="145"/>
              </a:spcBef>
              <a:buAutoNum type="alphaLcParenR"/>
              <a:tabLst>
                <a:tab pos="584200" algn="l"/>
              </a:tabLst>
            </a:pPr>
            <a:r>
              <a:rPr sz="2400" spc="-5" dirty="0">
                <a:latin typeface="Carlito"/>
                <a:cs typeface="Carlito"/>
              </a:rPr>
              <a:t>mentally</a:t>
            </a:r>
            <a:r>
              <a:rPr sz="2400" spc="-15" dirty="0">
                <a:latin typeface="Carlito"/>
                <a:cs typeface="Carlito"/>
              </a:rPr>
              <a:t> </a:t>
            </a:r>
            <a:r>
              <a:rPr sz="2400" spc="-10" dirty="0">
                <a:latin typeface="Carlito"/>
                <a:cs typeface="Carlito"/>
              </a:rPr>
              <a:t>unsound,</a:t>
            </a:r>
            <a:endParaRPr sz="2400">
              <a:latin typeface="Carlito"/>
              <a:cs typeface="Carlito"/>
            </a:endParaRPr>
          </a:p>
          <a:p>
            <a:pPr marL="596265" lvl="1" indent="-320675">
              <a:lnSpc>
                <a:spcPct val="100000"/>
              </a:lnSpc>
              <a:spcBef>
                <a:spcPts val="265"/>
              </a:spcBef>
              <a:buAutoNum type="alphaLcParenR"/>
              <a:tabLst>
                <a:tab pos="596900" algn="l"/>
              </a:tabLst>
            </a:pPr>
            <a:r>
              <a:rPr sz="2400" spc="-5" dirty="0">
                <a:latin typeface="Carlito"/>
                <a:cs typeface="Carlito"/>
              </a:rPr>
              <a:t>property divided among </a:t>
            </a:r>
            <a:r>
              <a:rPr sz="2400" dirty="0">
                <a:latin typeface="Carlito"/>
                <a:cs typeface="Carlito"/>
              </a:rPr>
              <a:t>the </a:t>
            </a:r>
            <a:r>
              <a:rPr sz="2400" spc="-5" dirty="0">
                <a:latin typeface="Carlito"/>
                <a:cs typeface="Carlito"/>
              </a:rPr>
              <a:t>creditors for failing </a:t>
            </a:r>
            <a:r>
              <a:rPr sz="2400" dirty="0">
                <a:latin typeface="Carlito"/>
                <a:cs typeface="Carlito"/>
              </a:rPr>
              <a:t>to </a:t>
            </a:r>
            <a:r>
              <a:rPr sz="2400" spc="-5" dirty="0">
                <a:latin typeface="Carlito"/>
                <a:cs typeface="Carlito"/>
              </a:rPr>
              <a:t>pay</a:t>
            </a:r>
            <a:r>
              <a:rPr sz="2400" spc="-10" dirty="0">
                <a:latin typeface="Carlito"/>
                <a:cs typeface="Carlito"/>
              </a:rPr>
              <a:t> </a:t>
            </a:r>
            <a:r>
              <a:rPr sz="2400" spc="-5" dirty="0">
                <a:latin typeface="Carlito"/>
                <a:cs typeface="Carlito"/>
              </a:rPr>
              <a:t>debts,</a:t>
            </a:r>
            <a:endParaRPr sz="2400">
              <a:latin typeface="Carlito"/>
              <a:cs typeface="Carlito"/>
            </a:endParaRPr>
          </a:p>
          <a:p>
            <a:pPr marL="596265" lvl="1" indent="-320675">
              <a:lnSpc>
                <a:spcPct val="100000"/>
              </a:lnSpc>
              <a:spcBef>
                <a:spcPts val="180"/>
              </a:spcBef>
              <a:buAutoNum type="alphaLcParenR"/>
              <a:tabLst>
                <a:tab pos="596900" algn="l"/>
              </a:tabLst>
            </a:pPr>
            <a:r>
              <a:rPr sz="2400" dirty="0">
                <a:latin typeface="Carlito"/>
                <a:cs typeface="Carlito"/>
              </a:rPr>
              <a:t>charge </a:t>
            </a:r>
            <a:r>
              <a:rPr sz="2400" spc="-5" dirty="0">
                <a:latin typeface="Carlito"/>
                <a:cs typeface="Carlito"/>
              </a:rPr>
              <a:t>of violating </a:t>
            </a:r>
            <a:r>
              <a:rPr sz="2400" dirty="0">
                <a:latin typeface="Carlito"/>
                <a:cs typeface="Carlito"/>
              </a:rPr>
              <a:t>the </a:t>
            </a:r>
            <a:r>
              <a:rPr sz="2400" spc="-5" dirty="0">
                <a:latin typeface="Carlito"/>
                <a:cs typeface="Carlito"/>
              </a:rPr>
              <a:t>code of conduct passed by </a:t>
            </a:r>
            <a:r>
              <a:rPr sz="2400" dirty="0">
                <a:latin typeface="Carlito"/>
                <a:cs typeface="Carlito"/>
              </a:rPr>
              <a:t>2/3</a:t>
            </a:r>
            <a:r>
              <a:rPr sz="2325" baseline="28673" dirty="0">
                <a:latin typeface="Carlito"/>
                <a:cs typeface="Carlito"/>
              </a:rPr>
              <a:t>rd</a:t>
            </a:r>
            <a:r>
              <a:rPr sz="2325" spc="292" baseline="28673" dirty="0">
                <a:latin typeface="Carlito"/>
                <a:cs typeface="Carlito"/>
              </a:rPr>
              <a:t> </a:t>
            </a:r>
            <a:r>
              <a:rPr sz="2400" dirty="0">
                <a:latin typeface="Carlito"/>
                <a:cs typeface="Carlito"/>
              </a:rPr>
              <a:t>majority,</a:t>
            </a:r>
            <a:endParaRPr sz="2400">
              <a:latin typeface="Carlito"/>
              <a:cs typeface="Carlito"/>
            </a:endParaRPr>
          </a:p>
          <a:p>
            <a:pPr marL="596265" lvl="1" indent="-320675">
              <a:lnSpc>
                <a:spcPct val="100000"/>
              </a:lnSpc>
              <a:spcBef>
                <a:spcPts val="170"/>
              </a:spcBef>
              <a:buAutoNum type="alphaLcParenR"/>
              <a:tabLst>
                <a:tab pos="596900" algn="l"/>
              </a:tabLst>
            </a:pPr>
            <a:r>
              <a:rPr sz="2400" dirty="0">
                <a:latin typeface="Carlito"/>
                <a:cs typeface="Carlito"/>
              </a:rPr>
              <a:t>convicted </a:t>
            </a:r>
            <a:r>
              <a:rPr sz="2400" spc="-5" dirty="0">
                <a:latin typeface="Carlito"/>
                <a:cs typeface="Carlito"/>
              </a:rPr>
              <a:t>by </a:t>
            </a:r>
            <a:r>
              <a:rPr sz="2400" dirty="0">
                <a:latin typeface="Carlito"/>
                <a:cs typeface="Carlito"/>
              </a:rPr>
              <a:t>a </a:t>
            </a:r>
            <a:r>
              <a:rPr sz="2400" spc="-5" dirty="0">
                <a:latin typeface="Carlito"/>
                <a:cs typeface="Carlito"/>
              </a:rPr>
              <a:t>court </a:t>
            </a:r>
            <a:r>
              <a:rPr sz="2400" dirty="0">
                <a:latin typeface="Carlito"/>
                <a:cs typeface="Carlito"/>
              </a:rPr>
              <a:t>in a criminal charge </a:t>
            </a:r>
            <a:r>
              <a:rPr sz="2400" spc="-5" dirty="0">
                <a:latin typeface="Carlito"/>
                <a:cs typeface="Carlito"/>
              </a:rPr>
              <a:t>involving </a:t>
            </a:r>
            <a:r>
              <a:rPr sz="2400" dirty="0">
                <a:latin typeface="Carlito"/>
                <a:cs typeface="Carlito"/>
              </a:rPr>
              <a:t>immoral</a:t>
            </a:r>
            <a:r>
              <a:rPr sz="2400" spc="-35" dirty="0">
                <a:latin typeface="Carlito"/>
                <a:cs typeface="Carlito"/>
              </a:rPr>
              <a:t> </a:t>
            </a:r>
            <a:r>
              <a:rPr sz="2400" dirty="0">
                <a:latin typeface="Carlito"/>
                <a:cs typeface="Carlito"/>
              </a:rPr>
              <a:t>act,</a:t>
            </a:r>
            <a:endParaRPr sz="2400">
              <a:latin typeface="Carlito"/>
              <a:cs typeface="Carlito"/>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54939" y="714502"/>
            <a:ext cx="8785225" cy="4530090"/>
          </a:xfrm>
          <a:prstGeom prst="rect">
            <a:avLst/>
          </a:prstGeom>
        </p:spPr>
        <p:txBody>
          <a:bodyPr vert="horz" wrap="square" lIns="0" tIns="12700" rIns="0" bIns="0" rtlCol="0">
            <a:spAutoFit/>
          </a:bodyPr>
          <a:lstStyle/>
          <a:p>
            <a:pPr marL="238125">
              <a:lnSpc>
                <a:spcPct val="100000"/>
              </a:lnSpc>
              <a:spcBef>
                <a:spcPts val="100"/>
              </a:spcBef>
            </a:pPr>
            <a:r>
              <a:rPr sz="2400" dirty="0">
                <a:latin typeface="Carlito"/>
                <a:cs typeface="Carlito"/>
              </a:rPr>
              <a:t>e) </a:t>
            </a:r>
            <a:r>
              <a:rPr sz="2400" spc="-5" dirty="0">
                <a:latin typeface="Carlito"/>
                <a:cs typeface="Carlito"/>
              </a:rPr>
              <a:t>registered by fraud or</a:t>
            </a:r>
            <a:r>
              <a:rPr sz="2400" spc="45" dirty="0">
                <a:latin typeface="Carlito"/>
                <a:cs typeface="Carlito"/>
              </a:rPr>
              <a:t> </a:t>
            </a:r>
            <a:r>
              <a:rPr sz="2400" spc="-5" dirty="0">
                <a:latin typeface="Carlito"/>
                <a:cs typeface="Carlito"/>
              </a:rPr>
              <a:t>error.</a:t>
            </a:r>
            <a:endParaRPr sz="2400">
              <a:latin typeface="Carlito"/>
              <a:cs typeface="Carlito"/>
            </a:endParaRPr>
          </a:p>
          <a:p>
            <a:pPr>
              <a:lnSpc>
                <a:spcPct val="100000"/>
              </a:lnSpc>
              <a:spcBef>
                <a:spcPts val="10"/>
              </a:spcBef>
            </a:pPr>
            <a:endParaRPr sz="2200">
              <a:latin typeface="Carlito"/>
              <a:cs typeface="Carlito"/>
            </a:endParaRPr>
          </a:p>
          <a:p>
            <a:pPr marL="238125">
              <a:lnSpc>
                <a:spcPct val="100000"/>
              </a:lnSpc>
              <a:spcBef>
                <a:spcPts val="5"/>
              </a:spcBef>
            </a:pPr>
            <a:r>
              <a:rPr sz="2400" b="1" spc="-10" dirty="0">
                <a:latin typeface="Carlito"/>
                <a:cs typeface="Carlito"/>
              </a:rPr>
              <a:t>Chapter </a:t>
            </a:r>
            <a:r>
              <a:rPr sz="2400" b="1" dirty="0">
                <a:latin typeface="Carlito"/>
                <a:cs typeface="Carlito"/>
              </a:rPr>
              <a:t>4: Section </a:t>
            </a:r>
            <a:r>
              <a:rPr sz="2400" b="1" spc="-5" dirty="0">
                <a:latin typeface="Carlito"/>
                <a:cs typeface="Carlito"/>
              </a:rPr>
              <a:t>23. Inspection </a:t>
            </a:r>
            <a:r>
              <a:rPr sz="2400" b="1" dirty="0">
                <a:latin typeface="Carlito"/>
                <a:cs typeface="Carlito"/>
              </a:rPr>
              <a:t>of</a:t>
            </a:r>
            <a:r>
              <a:rPr sz="2400" b="1" spc="-5" dirty="0">
                <a:latin typeface="Carlito"/>
                <a:cs typeface="Carlito"/>
              </a:rPr>
              <a:t> Examination:</a:t>
            </a:r>
            <a:endParaRPr sz="2400">
              <a:latin typeface="Carlito"/>
              <a:cs typeface="Carlito"/>
            </a:endParaRPr>
          </a:p>
          <a:p>
            <a:pPr marL="551815" marR="5080" indent="-314325">
              <a:lnSpc>
                <a:spcPct val="105200"/>
              </a:lnSpc>
              <a:spcBef>
                <a:spcPts val="114"/>
              </a:spcBef>
            </a:pPr>
            <a:r>
              <a:rPr sz="2400" spc="-5" dirty="0">
                <a:latin typeface="Carlito"/>
                <a:cs typeface="Carlito"/>
              </a:rPr>
              <a:t>1) Before or </a:t>
            </a:r>
            <a:r>
              <a:rPr sz="2400" dirty="0">
                <a:latin typeface="Carlito"/>
                <a:cs typeface="Carlito"/>
              </a:rPr>
              <a:t>after recognizing the </a:t>
            </a:r>
            <a:r>
              <a:rPr sz="2400" spc="-5" dirty="0">
                <a:latin typeface="Carlito"/>
                <a:cs typeface="Carlito"/>
              </a:rPr>
              <a:t>certificate/degree, NEC </a:t>
            </a:r>
            <a:r>
              <a:rPr sz="2400" dirty="0">
                <a:latin typeface="Carlito"/>
                <a:cs typeface="Carlito"/>
              </a:rPr>
              <a:t>can </a:t>
            </a:r>
            <a:r>
              <a:rPr sz="2400" spc="-5" dirty="0">
                <a:latin typeface="Carlito"/>
                <a:cs typeface="Carlito"/>
              </a:rPr>
              <a:t>inspect  examination system of </a:t>
            </a:r>
            <a:r>
              <a:rPr sz="2400" dirty="0">
                <a:latin typeface="Carlito"/>
                <a:cs typeface="Carlito"/>
              </a:rPr>
              <a:t>the </a:t>
            </a:r>
            <a:r>
              <a:rPr sz="2400" spc="-5" dirty="0">
                <a:latin typeface="Carlito"/>
                <a:cs typeface="Carlito"/>
              </a:rPr>
              <a:t>concerned academic </a:t>
            </a:r>
            <a:r>
              <a:rPr sz="2400" spc="-10" dirty="0">
                <a:latin typeface="Carlito"/>
                <a:cs typeface="Carlito"/>
              </a:rPr>
              <a:t>institution.  </a:t>
            </a:r>
            <a:r>
              <a:rPr sz="2400" b="1" spc="-5" dirty="0">
                <a:latin typeface="Carlito"/>
                <a:cs typeface="Carlito"/>
              </a:rPr>
              <a:t>Section 24: Recognition </a:t>
            </a:r>
            <a:r>
              <a:rPr sz="2400" b="1" dirty="0">
                <a:latin typeface="Carlito"/>
                <a:cs typeface="Carlito"/>
              </a:rPr>
              <a:t>to </a:t>
            </a:r>
            <a:r>
              <a:rPr sz="2400" b="1" spc="-5" dirty="0">
                <a:latin typeface="Carlito"/>
                <a:cs typeface="Carlito"/>
              </a:rPr>
              <a:t>be</a:t>
            </a:r>
            <a:r>
              <a:rPr sz="2400" b="1" dirty="0">
                <a:latin typeface="Carlito"/>
                <a:cs typeface="Carlito"/>
              </a:rPr>
              <a:t> </a:t>
            </a:r>
            <a:r>
              <a:rPr sz="2400" b="1" spc="-5" dirty="0">
                <a:latin typeface="Carlito"/>
                <a:cs typeface="Carlito"/>
              </a:rPr>
              <a:t>withdrawn</a:t>
            </a:r>
            <a:endParaRPr sz="2400">
              <a:latin typeface="Carlito"/>
              <a:cs typeface="Carlito"/>
            </a:endParaRPr>
          </a:p>
          <a:p>
            <a:pPr>
              <a:lnSpc>
                <a:spcPct val="100000"/>
              </a:lnSpc>
              <a:spcBef>
                <a:spcPts val="30"/>
              </a:spcBef>
            </a:pPr>
            <a:endParaRPr sz="2100">
              <a:latin typeface="Carlito"/>
              <a:cs typeface="Carlito"/>
            </a:endParaRPr>
          </a:p>
          <a:p>
            <a:pPr marL="238125" marR="262255" indent="-226060">
              <a:lnSpc>
                <a:spcPct val="105400"/>
              </a:lnSpc>
              <a:buFont typeface="Arial"/>
              <a:buChar char="•"/>
              <a:tabLst>
                <a:tab pos="238760" algn="l"/>
              </a:tabLst>
            </a:pPr>
            <a:r>
              <a:rPr sz="2400" b="1" spc="-10" dirty="0">
                <a:latin typeface="Carlito"/>
                <a:cs typeface="Carlito"/>
              </a:rPr>
              <a:t>Chapter </a:t>
            </a:r>
            <a:r>
              <a:rPr sz="2400" b="1" dirty="0">
                <a:latin typeface="Carlito"/>
                <a:cs typeface="Carlito"/>
              </a:rPr>
              <a:t>7: Section </a:t>
            </a:r>
            <a:r>
              <a:rPr sz="2400" b="1" spc="-5" dirty="0">
                <a:latin typeface="Carlito"/>
                <a:cs typeface="Carlito"/>
              </a:rPr>
              <a:t>30. Offences </a:t>
            </a:r>
            <a:r>
              <a:rPr sz="2400" b="1" dirty="0">
                <a:latin typeface="Carlito"/>
                <a:cs typeface="Carlito"/>
              </a:rPr>
              <a:t>and </a:t>
            </a:r>
            <a:r>
              <a:rPr sz="2400" b="1" spc="-5" dirty="0">
                <a:latin typeface="Carlito"/>
                <a:cs typeface="Carlito"/>
              </a:rPr>
              <a:t>Punishment </a:t>
            </a:r>
            <a:r>
              <a:rPr sz="2400" b="1" dirty="0">
                <a:latin typeface="Carlito"/>
                <a:cs typeface="Carlito"/>
              </a:rPr>
              <a:t>and </a:t>
            </a:r>
            <a:r>
              <a:rPr sz="2400" b="1" spc="-5" dirty="0">
                <a:latin typeface="Carlito"/>
                <a:cs typeface="Carlito"/>
              </a:rPr>
              <a:t>Penalties: </a:t>
            </a:r>
            <a:r>
              <a:rPr sz="2400" dirty="0">
                <a:latin typeface="Carlito"/>
                <a:cs typeface="Carlito"/>
              </a:rPr>
              <a:t>1)  Practicing </a:t>
            </a:r>
            <a:r>
              <a:rPr sz="2400" spc="-5" dirty="0">
                <a:latin typeface="Carlito"/>
                <a:cs typeface="Carlito"/>
              </a:rPr>
              <a:t>engineering </a:t>
            </a:r>
            <a:r>
              <a:rPr sz="2400" dirty="0">
                <a:latin typeface="Carlito"/>
                <a:cs typeface="Carlito"/>
              </a:rPr>
              <a:t>without registration is an</a:t>
            </a:r>
            <a:r>
              <a:rPr sz="2400" spc="-50" dirty="0">
                <a:latin typeface="Carlito"/>
                <a:cs typeface="Carlito"/>
              </a:rPr>
              <a:t> </a:t>
            </a:r>
            <a:r>
              <a:rPr sz="2400" spc="-5" dirty="0">
                <a:latin typeface="Carlito"/>
                <a:cs typeface="Carlito"/>
              </a:rPr>
              <a:t>offence.</a:t>
            </a:r>
            <a:endParaRPr sz="2400">
              <a:latin typeface="Carlito"/>
              <a:cs typeface="Carlito"/>
            </a:endParaRPr>
          </a:p>
          <a:p>
            <a:pPr marL="551815" marR="77470" lvl="1" indent="-314325">
              <a:lnSpc>
                <a:spcPct val="105000"/>
              </a:lnSpc>
              <a:spcBef>
                <a:spcPts val="25"/>
              </a:spcBef>
              <a:buAutoNum type="arabicParenR" startAt="2"/>
              <a:tabLst>
                <a:tab pos="552450" algn="l"/>
              </a:tabLst>
            </a:pPr>
            <a:r>
              <a:rPr sz="2400" spc="-5" dirty="0">
                <a:latin typeface="Carlito"/>
                <a:cs typeface="Carlito"/>
              </a:rPr>
              <a:t>The offender of </a:t>
            </a:r>
            <a:r>
              <a:rPr sz="2400" dirty="0">
                <a:latin typeface="Carlito"/>
                <a:cs typeface="Carlito"/>
              </a:rPr>
              <a:t>30-1 is liable to a </a:t>
            </a:r>
            <a:r>
              <a:rPr sz="2400" spc="-5" dirty="0">
                <a:latin typeface="Carlito"/>
                <a:cs typeface="Carlito"/>
              </a:rPr>
              <a:t>punishment of up </a:t>
            </a:r>
            <a:r>
              <a:rPr sz="2400" dirty="0">
                <a:latin typeface="Carlito"/>
                <a:cs typeface="Carlito"/>
              </a:rPr>
              <a:t>to Rs. 3000 </a:t>
            </a:r>
            <a:r>
              <a:rPr sz="2400" spc="-5" dirty="0">
                <a:latin typeface="Carlito"/>
                <a:cs typeface="Carlito"/>
              </a:rPr>
              <a:t>or  </a:t>
            </a:r>
            <a:r>
              <a:rPr sz="2400" dirty="0">
                <a:latin typeface="Carlito"/>
                <a:cs typeface="Carlito"/>
              </a:rPr>
              <a:t>an imprisonment </a:t>
            </a:r>
            <a:r>
              <a:rPr sz="2400" spc="-5" dirty="0">
                <a:latin typeface="Carlito"/>
                <a:cs typeface="Carlito"/>
              </a:rPr>
              <a:t>of up </a:t>
            </a:r>
            <a:r>
              <a:rPr sz="2400" dirty="0">
                <a:latin typeface="Carlito"/>
                <a:cs typeface="Carlito"/>
              </a:rPr>
              <a:t>to 3 </a:t>
            </a:r>
            <a:r>
              <a:rPr sz="2400" spc="-5" dirty="0">
                <a:latin typeface="Carlito"/>
                <a:cs typeface="Carlito"/>
              </a:rPr>
              <a:t>months or</a:t>
            </a:r>
            <a:r>
              <a:rPr sz="2400" spc="-30" dirty="0">
                <a:latin typeface="Carlito"/>
                <a:cs typeface="Carlito"/>
              </a:rPr>
              <a:t> </a:t>
            </a:r>
            <a:r>
              <a:rPr sz="2400" spc="-5" dirty="0">
                <a:latin typeface="Carlito"/>
                <a:cs typeface="Carlito"/>
              </a:rPr>
              <a:t>both.</a:t>
            </a:r>
            <a:endParaRPr sz="2400">
              <a:latin typeface="Carlito"/>
              <a:cs typeface="Carlito"/>
            </a:endParaRPr>
          </a:p>
          <a:p>
            <a:pPr marL="551815" lvl="1" indent="-314325">
              <a:lnSpc>
                <a:spcPct val="100000"/>
              </a:lnSpc>
              <a:spcBef>
                <a:spcPts val="185"/>
              </a:spcBef>
              <a:buAutoNum type="arabicParenR" startAt="2"/>
              <a:tabLst>
                <a:tab pos="552450" algn="l"/>
              </a:tabLst>
            </a:pPr>
            <a:r>
              <a:rPr sz="2400" spc="-5" dirty="0">
                <a:latin typeface="Carlito"/>
                <a:cs typeface="Carlito"/>
              </a:rPr>
              <a:t>Offenders </a:t>
            </a:r>
            <a:r>
              <a:rPr sz="2400" spc="-10" dirty="0">
                <a:latin typeface="Carlito"/>
                <a:cs typeface="Carlito"/>
              </a:rPr>
              <a:t>of </a:t>
            </a:r>
            <a:r>
              <a:rPr sz="2400" dirty="0">
                <a:latin typeface="Carlito"/>
                <a:cs typeface="Carlito"/>
              </a:rPr>
              <a:t>the Act </a:t>
            </a:r>
            <a:r>
              <a:rPr sz="2400" spc="-5" dirty="0">
                <a:latin typeface="Carlito"/>
                <a:cs typeface="Carlito"/>
              </a:rPr>
              <a:t>of other </a:t>
            </a:r>
            <a:r>
              <a:rPr sz="2400" dirty="0">
                <a:latin typeface="Carlito"/>
                <a:cs typeface="Carlito"/>
              </a:rPr>
              <a:t>types </a:t>
            </a:r>
            <a:r>
              <a:rPr sz="2400" spc="-5" dirty="0">
                <a:latin typeface="Carlito"/>
                <a:cs typeface="Carlito"/>
              </a:rPr>
              <a:t>can be fined up </a:t>
            </a:r>
            <a:r>
              <a:rPr sz="2400" dirty="0">
                <a:latin typeface="Carlito"/>
                <a:cs typeface="Carlito"/>
              </a:rPr>
              <a:t>to Rs.</a:t>
            </a:r>
            <a:r>
              <a:rPr sz="2400" spc="-30" dirty="0">
                <a:latin typeface="Carlito"/>
                <a:cs typeface="Carlito"/>
              </a:rPr>
              <a:t> </a:t>
            </a:r>
            <a:r>
              <a:rPr sz="2400" dirty="0">
                <a:latin typeface="Carlito"/>
                <a:cs typeface="Carlito"/>
              </a:rPr>
              <a:t>2000.</a:t>
            </a:r>
            <a:endParaRPr sz="2400">
              <a:latin typeface="Carlito"/>
              <a:cs typeface="Carlito"/>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3136" y="683259"/>
            <a:ext cx="8235696" cy="53644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766061" y="705358"/>
            <a:ext cx="5608955" cy="635000"/>
          </a:xfrm>
          <a:prstGeom prst="rect">
            <a:avLst/>
          </a:prstGeom>
        </p:spPr>
        <p:txBody>
          <a:bodyPr vert="horz" wrap="square" lIns="0" tIns="12065" rIns="0" bIns="0" rtlCol="0">
            <a:spAutoFit/>
          </a:bodyPr>
          <a:lstStyle/>
          <a:p>
            <a:pPr marL="12700">
              <a:lnSpc>
                <a:spcPct val="100000"/>
              </a:lnSpc>
              <a:spcBef>
                <a:spcPts val="95"/>
              </a:spcBef>
            </a:pPr>
            <a:r>
              <a:rPr sz="4000" spc="-5" dirty="0"/>
              <a:t>4.2 Labor </a:t>
            </a:r>
            <a:r>
              <a:rPr sz="4000" spc="-10" dirty="0"/>
              <a:t>Law, </a:t>
            </a:r>
            <a:r>
              <a:rPr sz="4000" spc="-5" dirty="0"/>
              <a:t>2048 (1992)</a:t>
            </a:r>
            <a:endParaRPr sz="4000"/>
          </a:p>
        </p:txBody>
      </p:sp>
      <p:sp>
        <p:nvSpPr>
          <p:cNvPr id="4" name="object 4"/>
          <p:cNvSpPr txBox="1"/>
          <p:nvPr/>
        </p:nvSpPr>
        <p:spPr>
          <a:xfrm>
            <a:off x="231140" y="1367688"/>
            <a:ext cx="5602605" cy="1583690"/>
          </a:xfrm>
          <a:prstGeom prst="rect">
            <a:avLst/>
          </a:prstGeom>
        </p:spPr>
        <p:txBody>
          <a:bodyPr vert="horz" wrap="square" lIns="0" tIns="31114" rIns="0" bIns="0" rtlCol="0">
            <a:spAutoFit/>
          </a:bodyPr>
          <a:lstStyle/>
          <a:p>
            <a:pPr marL="355600" indent="-342900">
              <a:lnSpc>
                <a:spcPct val="100000"/>
              </a:lnSpc>
              <a:spcBef>
                <a:spcPts val="244"/>
              </a:spcBef>
              <a:buFont typeface="Arial"/>
              <a:buChar char="•"/>
              <a:tabLst>
                <a:tab pos="354965" algn="l"/>
                <a:tab pos="355600" algn="l"/>
              </a:tabLst>
            </a:pPr>
            <a:r>
              <a:rPr sz="1600" spc="-5" dirty="0">
                <a:latin typeface="Carlito"/>
                <a:cs typeface="Carlito"/>
              </a:rPr>
              <a:t>No. of Chapters: 11, No. of Sections: 92 </a:t>
            </a:r>
            <a:r>
              <a:rPr sz="1600" b="1" spc="-5" dirty="0">
                <a:latin typeface="Carlito"/>
                <a:cs typeface="Carlito"/>
              </a:rPr>
              <a:t>Chapter </a:t>
            </a:r>
            <a:r>
              <a:rPr sz="1600" b="1" spc="-10" dirty="0">
                <a:latin typeface="Carlito"/>
                <a:cs typeface="Carlito"/>
              </a:rPr>
              <a:t>1:</a:t>
            </a:r>
            <a:r>
              <a:rPr sz="1600" b="1" spc="55" dirty="0">
                <a:latin typeface="Carlito"/>
                <a:cs typeface="Carlito"/>
              </a:rPr>
              <a:t> </a:t>
            </a:r>
            <a:r>
              <a:rPr sz="1600" b="1" spc="-5" dirty="0">
                <a:latin typeface="Carlito"/>
                <a:cs typeface="Carlito"/>
              </a:rPr>
              <a:t>Preliminary:</a:t>
            </a:r>
            <a:endParaRPr sz="1600">
              <a:latin typeface="Carlito"/>
              <a:cs typeface="Carlito"/>
            </a:endParaRPr>
          </a:p>
          <a:p>
            <a:pPr marL="355600" marR="1185545" indent="-342900">
              <a:lnSpc>
                <a:spcPct val="105300"/>
              </a:lnSpc>
              <a:spcBef>
                <a:spcPts val="40"/>
              </a:spcBef>
              <a:buFont typeface="Arial"/>
              <a:buChar char="•"/>
              <a:tabLst>
                <a:tab pos="354965" algn="l"/>
                <a:tab pos="355600" algn="l"/>
              </a:tabLst>
            </a:pPr>
            <a:r>
              <a:rPr sz="1600" spc="-10" dirty="0">
                <a:latin typeface="Carlito"/>
                <a:cs typeface="Carlito"/>
              </a:rPr>
              <a:t>Enterprise: </a:t>
            </a:r>
            <a:r>
              <a:rPr sz="1600" spc="-5" dirty="0">
                <a:latin typeface="Carlito"/>
                <a:cs typeface="Carlito"/>
              </a:rPr>
              <a:t>any factory, company, organisation,  </a:t>
            </a:r>
            <a:r>
              <a:rPr sz="1600" spc="-70" dirty="0">
                <a:latin typeface="Arial"/>
                <a:cs typeface="Arial"/>
              </a:rPr>
              <a:t>association, </a:t>
            </a:r>
            <a:r>
              <a:rPr sz="1600" spc="-10" dirty="0">
                <a:latin typeface="Arial"/>
                <a:cs typeface="Arial"/>
              </a:rPr>
              <a:t>firm, </a:t>
            </a:r>
            <a:r>
              <a:rPr sz="1600" spc="-500" dirty="0">
                <a:latin typeface="Arial"/>
                <a:cs typeface="Arial"/>
              </a:rPr>
              <a:t>…</a:t>
            </a:r>
            <a:r>
              <a:rPr sz="1600" spc="-85" dirty="0">
                <a:latin typeface="Arial"/>
                <a:cs typeface="Arial"/>
              </a:rPr>
              <a:t> </a:t>
            </a:r>
            <a:r>
              <a:rPr sz="1600" spc="-70" dirty="0">
                <a:latin typeface="Arial"/>
                <a:cs typeface="Arial"/>
              </a:rPr>
              <a:t>established </a:t>
            </a:r>
            <a:r>
              <a:rPr sz="1600" dirty="0">
                <a:latin typeface="Arial"/>
                <a:cs typeface="Arial"/>
              </a:rPr>
              <a:t>for </a:t>
            </a:r>
            <a:r>
              <a:rPr sz="1600" spc="-50" dirty="0">
                <a:latin typeface="Arial"/>
                <a:cs typeface="Arial"/>
              </a:rPr>
              <a:t>operating</a:t>
            </a:r>
            <a:r>
              <a:rPr sz="1600" spc="-240" dirty="0">
                <a:latin typeface="Arial"/>
                <a:cs typeface="Arial"/>
              </a:rPr>
              <a:t> </a:t>
            </a:r>
            <a:r>
              <a:rPr sz="1600" spc="-85" dirty="0">
                <a:latin typeface="Arial"/>
                <a:cs typeface="Arial"/>
              </a:rPr>
              <a:t>any  </a:t>
            </a:r>
            <a:r>
              <a:rPr sz="1600" spc="-5" dirty="0">
                <a:latin typeface="Carlito"/>
                <a:cs typeface="Carlito"/>
              </a:rPr>
              <a:t>industry, profession or service, with </a:t>
            </a:r>
            <a:r>
              <a:rPr sz="1600" dirty="0">
                <a:latin typeface="Carlito"/>
                <a:cs typeface="Carlito"/>
              </a:rPr>
              <a:t>ten </a:t>
            </a:r>
            <a:r>
              <a:rPr sz="1600" spc="-5" dirty="0">
                <a:latin typeface="Carlito"/>
                <a:cs typeface="Carlito"/>
              </a:rPr>
              <a:t>or more  workers/employees</a:t>
            </a:r>
            <a:endParaRPr sz="1600">
              <a:latin typeface="Carlito"/>
              <a:cs typeface="Carlito"/>
            </a:endParaRPr>
          </a:p>
          <a:p>
            <a:pPr marL="355600" indent="-342900">
              <a:lnSpc>
                <a:spcPct val="100000"/>
              </a:lnSpc>
              <a:spcBef>
                <a:spcPts val="155"/>
              </a:spcBef>
              <a:buFont typeface="Arial"/>
              <a:buChar char="•"/>
              <a:tabLst>
                <a:tab pos="354965" algn="l"/>
                <a:tab pos="355600" algn="l"/>
              </a:tabLst>
            </a:pPr>
            <a:r>
              <a:rPr sz="1600" spc="-5" dirty="0">
                <a:latin typeface="Carlito"/>
                <a:cs typeface="Carlito"/>
              </a:rPr>
              <a:t>Worker: a person employed on the </a:t>
            </a:r>
            <a:r>
              <a:rPr sz="1600" dirty="0">
                <a:latin typeface="Carlito"/>
                <a:cs typeface="Carlito"/>
              </a:rPr>
              <a:t>basis</a:t>
            </a:r>
            <a:r>
              <a:rPr sz="1600" spc="20" dirty="0">
                <a:latin typeface="Carlito"/>
                <a:cs typeface="Carlito"/>
              </a:rPr>
              <a:t> </a:t>
            </a:r>
            <a:r>
              <a:rPr sz="1600" spc="-10" dirty="0">
                <a:latin typeface="Carlito"/>
                <a:cs typeface="Carlito"/>
              </a:rPr>
              <a:t>of</a:t>
            </a:r>
            <a:endParaRPr sz="1600">
              <a:latin typeface="Carlito"/>
              <a:cs typeface="Carlito"/>
            </a:endParaRPr>
          </a:p>
        </p:txBody>
      </p:sp>
      <p:sp>
        <p:nvSpPr>
          <p:cNvPr id="5" name="object 5"/>
          <p:cNvSpPr txBox="1"/>
          <p:nvPr/>
        </p:nvSpPr>
        <p:spPr>
          <a:xfrm>
            <a:off x="221995" y="2917977"/>
            <a:ext cx="8493125" cy="2897505"/>
          </a:xfrm>
          <a:prstGeom prst="rect">
            <a:avLst/>
          </a:prstGeom>
        </p:spPr>
        <p:txBody>
          <a:bodyPr vert="horz" wrap="square" lIns="0" tIns="32384" rIns="0" bIns="0" rtlCol="0">
            <a:spAutoFit/>
          </a:bodyPr>
          <a:lstStyle/>
          <a:p>
            <a:pPr marL="364490">
              <a:lnSpc>
                <a:spcPct val="100000"/>
              </a:lnSpc>
              <a:spcBef>
                <a:spcPts val="254"/>
              </a:spcBef>
            </a:pPr>
            <a:r>
              <a:rPr sz="1600" spc="-5" dirty="0">
                <a:latin typeface="Carlito"/>
                <a:cs typeface="Carlito"/>
              </a:rPr>
              <a:t>remuneration, and worker at </a:t>
            </a:r>
            <a:r>
              <a:rPr sz="1600" dirty="0">
                <a:latin typeface="Carlito"/>
                <a:cs typeface="Carlito"/>
              </a:rPr>
              <a:t>piece-rate, </a:t>
            </a:r>
            <a:r>
              <a:rPr sz="1600" spc="-5" dirty="0">
                <a:latin typeface="Carlito"/>
                <a:cs typeface="Carlito"/>
              </a:rPr>
              <a:t>contract or</a:t>
            </a:r>
            <a:r>
              <a:rPr sz="1600" spc="15" dirty="0">
                <a:latin typeface="Carlito"/>
                <a:cs typeface="Carlito"/>
              </a:rPr>
              <a:t> </a:t>
            </a:r>
            <a:r>
              <a:rPr sz="1600" spc="-5" dirty="0">
                <a:latin typeface="Carlito"/>
                <a:cs typeface="Carlito"/>
              </a:rPr>
              <a:t>agreement.</a:t>
            </a:r>
            <a:endParaRPr sz="1600">
              <a:latin typeface="Carlito"/>
              <a:cs typeface="Carlito"/>
            </a:endParaRPr>
          </a:p>
          <a:p>
            <a:pPr marL="364490" indent="-343535">
              <a:lnSpc>
                <a:spcPct val="100000"/>
              </a:lnSpc>
              <a:spcBef>
                <a:spcPts val="155"/>
              </a:spcBef>
              <a:buFont typeface="Arial"/>
              <a:buChar char="•"/>
              <a:tabLst>
                <a:tab pos="364490" algn="l"/>
                <a:tab pos="365125" algn="l"/>
              </a:tabLst>
            </a:pPr>
            <a:r>
              <a:rPr sz="1600" spc="-5" dirty="0">
                <a:latin typeface="Carlito"/>
                <a:cs typeface="Carlito"/>
              </a:rPr>
              <a:t>Minor: a person between 16 and </a:t>
            </a:r>
            <a:r>
              <a:rPr sz="1600" dirty="0">
                <a:latin typeface="Carlito"/>
                <a:cs typeface="Carlito"/>
              </a:rPr>
              <a:t>18 </a:t>
            </a:r>
            <a:r>
              <a:rPr sz="1600" spc="-5" dirty="0">
                <a:latin typeface="Carlito"/>
                <a:cs typeface="Carlito"/>
              </a:rPr>
              <a:t>years of</a:t>
            </a:r>
            <a:r>
              <a:rPr sz="1600" spc="15" dirty="0">
                <a:latin typeface="Carlito"/>
                <a:cs typeface="Carlito"/>
              </a:rPr>
              <a:t> </a:t>
            </a:r>
            <a:r>
              <a:rPr sz="1600" spc="-5" dirty="0">
                <a:latin typeface="Carlito"/>
                <a:cs typeface="Carlito"/>
              </a:rPr>
              <a:t>age</a:t>
            </a:r>
            <a:endParaRPr sz="1600">
              <a:latin typeface="Carlito"/>
              <a:cs typeface="Carlito"/>
            </a:endParaRPr>
          </a:p>
          <a:p>
            <a:pPr>
              <a:lnSpc>
                <a:spcPct val="100000"/>
              </a:lnSpc>
              <a:spcBef>
                <a:spcPts val="40"/>
              </a:spcBef>
              <a:buFont typeface="Arial"/>
              <a:buChar char="•"/>
            </a:pPr>
            <a:endParaRPr sz="1650">
              <a:latin typeface="Carlito"/>
              <a:cs typeface="Carlito"/>
            </a:endParaRPr>
          </a:p>
          <a:p>
            <a:pPr marL="12700">
              <a:lnSpc>
                <a:spcPct val="100000"/>
              </a:lnSpc>
            </a:pPr>
            <a:r>
              <a:rPr sz="1600" b="1" spc="-5" dirty="0">
                <a:latin typeface="Carlito"/>
                <a:cs typeface="Carlito"/>
              </a:rPr>
              <a:t>Chapter 2: Employment and job</a:t>
            </a:r>
            <a:r>
              <a:rPr sz="1600" b="1" spc="10" dirty="0">
                <a:latin typeface="Carlito"/>
                <a:cs typeface="Carlito"/>
              </a:rPr>
              <a:t> </a:t>
            </a:r>
            <a:r>
              <a:rPr sz="1600" b="1" spc="-5" dirty="0">
                <a:latin typeface="Carlito"/>
                <a:cs typeface="Carlito"/>
              </a:rPr>
              <a:t>security</a:t>
            </a:r>
            <a:endParaRPr sz="1600">
              <a:latin typeface="Carlito"/>
              <a:cs typeface="Carlito"/>
            </a:endParaRPr>
          </a:p>
          <a:p>
            <a:pPr marL="364490" indent="-343535">
              <a:lnSpc>
                <a:spcPct val="100000"/>
              </a:lnSpc>
              <a:spcBef>
                <a:spcPts val="180"/>
              </a:spcBef>
              <a:buFont typeface="Arial"/>
              <a:buChar char="•"/>
              <a:tabLst>
                <a:tab pos="364490" algn="l"/>
                <a:tab pos="365125" algn="l"/>
              </a:tabLst>
            </a:pPr>
            <a:r>
              <a:rPr sz="1600" b="1" spc="-5" dirty="0">
                <a:latin typeface="Carlito"/>
                <a:cs typeface="Carlito"/>
              </a:rPr>
              <a:t>4.1</a:t>
            </a:r>
            <a:r>
              <a:rPr sz="1600" spc="-5" dirty="0">
                <a:latin typeface="Carlito"/>
                <a:cs typeface="Carlito"/>
              </a:rPr>
              <a:t>: advertise to </a:t>
            </a:r>
            <a:r>
              <a:rPr sz="1600" dirty="0">
                <a:latin typeface="Carlito"/>
                <a:cs typeface="Carlito"/>
              </a:rPr>
              <a:t>select </a:t>
            </a:r>
            <a:r>
              <a:rPr sz="1600" spc="-5" dirty="0">
                <a:latin typeface="Carlito"/>
                <a:cs typeface="Carlito"/>
              </a:rPr>
              <a:t>worker and provide an appointment</a:t>
            </a:r>
            <a:r>
              <a:rPr sz="1600" spc="5" dirty="0">
                <a:latin typeface="Carlito"/>
                <a:cs typeface="Carlito"/>
              </a:rPr>
              <a:t> </a:t>
            </a:r>
            <a:r>
              <a:rPr sz="1600" spc="-5" dirty="0">
                <a:latin typeface="Carlito"/>
                <a:cs typeface="Carlito"/>
              </a:rPr>
              <a:t>letter</a:t>
            </a:r>
            <a:endParaRPr sz="1600">
              <a:latin typeface="Carlito"/>
              <a:cs typeface="Carlito"/>
            </a:endParaRPr>
          </a:p>
          <a:p>
            <a:pPr marL="364490" marR="5080" indent="-342900">
              <a:lnSpc>
                <a:spcPct val="105000"/>
              </a:lnSpc>
              <a:spcBef>
                <a:spcPts val="60"/>
              </a:spcBef>
              <a:buFont typeface="Arial"/>
              <a:buChar char="•"/>
              <a:tabLst>
                <a:tab pos="364490" algn="l"/>
                <a:tab pos="365125" algn="l"/>
              </a:tabLst>
            </a:pPr>
            <a:r>
              <a:rPr sz="1600" b="1" spc="-5" dirty="0">
                <a:latin typeface="Carlito"/>
                <a:cs typeface="Carlito"/>
              </a:rPr>
              <a:t>4.2</a:t>
            </a:r>
            <a:r>
              <a:rPr sz="1600" spc="-5" dirty="0">
                <a:latin typeface="Carlito"/>
                <a:cs typeface="Carlito"/>
              </a:rPr>
              <a:t>: One year (240 days in </a:t>
            </a:r>
            <a:r>
              <a:rPr sz="1600" dirty="0">
                <a:latin typeface="Carlito"/>
                <a:cs typeface="Carlito"/>
              </a:rPr>
              <a:t>12 </a:t>
            </a:r>
            <a:r>
              <a:rPr sz="1600" spc="-5" dirty="0">
                <a:latin typeface="Carlito"/>
                <a:cs typeface="Carlito"/>
              </a:rPr>
              <a:t>months, including public and weekly holidays) probation, permanent  appoint letter, inform to </a:t>
            </a:r>
            <a:r>
              <a:rPr sz="1600" spc="-10" dirty="0">
                <a:latin typeface="Carlito"/>
                <a:cs typeface="Carlito"/>
              </a:rPr>
              <a:t>Labour</a:t>
            </a:r>
            <a:r>
              <a:rPr sz="1600" spc="20" dirty="0">
                <a:latin typeface="Carlito"/>
                <a:cs typeface="Carlito"/>
              </a:rPr>
              <a:t> </a:t>
            </a:r>
            <a:r>
              <a:rPr sz="1600" spc="-5" dirty="0">
                <a:latin typeface="Carlito"/>
                <a:cs typeface="Carlito"/>
              </a:rPr>
              <a:t>Officer</a:t>
            </a:r>
            <a:endParaRPr sz="1600">
              <a:latin typeface="Carlito"/>
              <a:cs typeface="Carlito"/>
            </a:endParaRPr>
          </a:p>
          <a:p>
            <a:pPr marL="364490" indent="-343535">
              <a:lnSpc>
                <a:spcPct val="100000"/>
              </a:lnSpc>
              <a:spcBef>
                <a:spcPts val="160"/>
              </a:spcBef>
              <a:buFont typeface="Arial"/>
              <a:buChar char="•"/>
              <a:tabLst>
                <a:tab pos="364490" algn="l"/>
                <a:tab pos="365125" algn="l"/>
              </a:tabLst>
            </a:pPr>
            <a:r>
              <a:rPr sz="1600" b="1" spc="-5" dirty="0">
                <a:latin typeface="Carlito"/>
                <a:cs typeface="Carlito"/>
              </a:rPr>
              <a:t>4A.1</a:t>
            </a:r>
            <a:r>
              <a:rPr sz="1600" spc="-5" dirty="0">
                <a:latin typeface="Carlito"/>
                <a:cs typeface="Carlito"/>
              </a:rPr>
              <a:t>: No non-Nepalese to be hired, unless skilled technicians </a:t>
            </a:r>
            <a:r>
              <a:rPr sz="1600" spc="-10" dirty="0">
                <a:latin typeface="Carlito"/>
                <a:cs typeface="Carlito"/>
              </a:rPr>
              <a:t>not </a:t>
            </a:r>
            <a:r>
              <a:rPr sz="1600" spc="-5" dirty="0">
                <a:latin typeface="Carlito"/>
                <a:cs typeface="Carlito"/>
              </a:rPr>
              <a:t>available even after</a:t>
            </a:r>
            <a:r>
              <a:rPr sz="1600" spc="155" dirty="0">
                <a:latin typeface="Carlito"/>
                <a:cs typeface="Carlito"/>
              </a:rPr>
              <a:t> </a:t>
            </a:r>
            <a:r>
              <a:rPr sz="1600" spc="-5" dirty="0">
                <a:latin typeface="Carlito"/>
                <a:cs typeface="Carlito"/>
              </a:rPr>
              <a:t>advertising</a:t>
            </a:r>
            <a:endParaRPr sz="1600">
              <a:latin typeface="Carlito"/>
              <a:cs typeface="Carlito"/>
            </a:endParaRPr>
          </a:p>
          <a:p>
            <a:pPr marL="364490" indent="-343535">
              <a:lnSpc>
                <a:spcPct val="100000"/>
              </a:lnSpc>
              <a:spcBef>
                <a:spcPts val="155"/>
              </a:spcBef>
              <a:buFont typeface="Arial"/>
              <a:buChar char="•"/>
              <a:tabLst>
                <a:tab pos="364490" algn="l"/>
                <a:tab pos="365125" algn="l"/>
              </a:tabLst>
            </a:pPr>
            <a:r>
              <a:rPr sz="1600" b="1" spc="-5" dirty="0">
                <a:latin typeface="Carlito"/>
                <a:cs typeface="Carlito"/>
              </a:rPr>
              <a:t>5</a:t>
            </a:r>
            <a:r>
              <a:rPr sz="1600" spc="-5" dirty="0">
                <a:latin typeface="Carlito"/>
                <a:cs typeface="Carlito"/>
              </a:rPr>
              <a:t>: Minor/female: 6 AM-6PM </a:t>
            </a:r>
            <a:r>
              <a:rPr sz="1600" spc="-10" dirty="0">
                <a:latin typeface="Carlito"/>
                <a:cs typeface="Carlito"/>
              </a:rPr>
              <a:t>OK; </a:t>
            </a:r>
            <a:r>
              <a:rPr sz="1600" spc="-5" dirty="0">
                <a:latin typeface="Carlito"/>
                <a:cs typeface="Carlito"/>
              </a:rPr>
              <a:t>females same as </a:t>
            </a:r>
            <a:r>
              <a:rPr sz="1600" dirty="0">
                <a:latin typeface="Carlito"/>
                <a:cs typeface="Carlito"/>
              </a:rPr>
              <a:t>male </a:t>
            </a:r>
            <a:r>
              <a:rPr sz="1600" spc="-5" dirty="0">
                <a:latin typeface="Carlito"/>
                <a:cs typeface="Carlito"/>
              </a:rPr>
              <a:t>with mutual</a:t>
            </a:r>
            <a:r>
              <a:rPr sz="1600" spc="50" dirty="0">
                <a:latin typeface="Carlito"/>
                <a:cs typeface="Carlito"/>
              </a:rPr>
              <a:t> </a:t>
            </a:r>
            <a:r>
              <a:rPr sz="1600" spc="-5" dirty="0">
                <a:latin typeface="Carlito"/>
                <a:cs typeface="Carlito"/>
              </a:rPr>
              <a:t>consent</a:t>
            </a:r>
            <a:endParaRPr sz="1600">
              <a:latin typeface="Carlito"/>
              <a:cs typeface="Carlito"/>
            </a:endParaRPr>
          </a:p>
          <a:p>
            <a:pPr marL="364490" indent="-343535">
              <a:lnSpc>
                <a:spcPct val="100000"/>
              </a:lnSpc>
              <a:spcBef>
                <a:spcPts val="155"/>
              </a:spcBef>
              <a:buFont typeface="Arial"/>
              <a:buChar char="•"/>
              <a:tabLst>
                <a:tab pos="364490" algn="l"/>
                <a:tab pos="365125" algn="l"/>
              </a:tabLst>
            </a:pPr>
            <a:r>
              <a:rPr sz="1600" b="1" spc="-5" dirty="0">
                <a:latin typeface="Carlito"/>
                <a:cs typeface="Carlito"/>
              </a:rPr>
              <a:t>7</a:t>
            </a:r>
            <a:r>
              <a:rPr sz="1600" spc="-5" dirty="0">
                <a:latin typeface="Carlito"/>
                <a:cs typeface="Carlito"/>
              </a:rPr>
              <a:t>: Contract: only </a:t>
            </a:r>
            <a:r>
              <a:rPr sz="1600" dirty="0">
                <a:latin typeface="Carlito"/>
                <a:cs typeface="Carlito"/>
              </a:rPr>
              <a:t>in </a:t>
            </a:r>
            <a:r>
              <a:rPr sz="1600" spc="-5" dirty="0">
                <a:latin typeface="Carlito"/>
                <a:cs typeface="Carlito"/>
              </a:rPr>
              <a:t>non-permanent type </a:t>
            </a:r>
            <a:r>
              <a:rPr sz="1600" spc="-10" dirty="0">
                <a:latin typeface="Carlito"/>
                <a:cs typeface="Carlito"/>
              </a:rPr>
              <a:t>of</a:t>
            </a:r>
            <a:r>
              <a:rPr sz="1600" spc="25" dirty="0">
                <a:latin typeface="Carlito"/>
                <a:cs typeface="Carlito"/>
              </a:rPr>
              <a:t> </a:t>
            </a:r>
            <a:r>
              <a:rPr sz="1600" spc="-5" dirty="0">
                <a:latin typeface="Carlito"/>
                <a:cs typeface="Carlito"/>
              </a:rPr>
              <a:t>work</a:t>
            </a:r>
            <a:endParaRPr sz="1600">
              <a:latin typeface="Carlito"/>
              <a:cs typeface="Carlito"/>
            </a:endParaRPr>
          </a:p>
          <a:p>
            <a:pPr marL="364490" indent="-343535">
              <a:lnSpc>
                <a:spcPct val="100000"/>
              </a:lnSpc>
              <a:spcBef>
                <a:spcPts val="145"/>
              </a:spcBef>
              <a:buFont typeface="Arial"/>
              <a:buChar char="•"/>
              <a:tabLst>
                <a:tab pos="364490" algn="l"/>
                <a:tab pos="365125" algn="l"/>
              </a:tabLst>
            </a:pPr>
            <a:r>
              <a:rPr sz="1600" b="1" spc="-5" dirty="0">
                <a:latin typeface="Carlito"/>
                <a:cs typeface="Carlito"/>
              </a:rPr>
              <a:t>10</a:t>
            </a:r>
            <a:r>
              <a:rPr sz="1600" spc="-5" dirty="0">
                <a:latin typeface="Carlito"/>
                <a:cs typeface="Carlito"/>
              </a:rPr>
              <a:t>: Firing only </a:t>
            </a:r>
            <a:r>
              <a:rPr sz="1600" dirty="0">
                <a:latin typeface="Carlito"/>
                <a:cs typeface="Carlito"/>
              </a:rPr>
              <a:t>by </a:t>
            </a:r>
            <a:r>
              <a:rPr sz="1600" spc="-5" dirty="0">
                <a:latin typeface="Carlito"/>
                <a:cs typeface="Carlito"/>
              </a:rPr>
              <a:t>following procedure; </a:t>
            </a:r>
            <a:r>
              <a:rPr sz="1600" b="1" spc="-5" dirty="0">
                <a:latin typeface="Carlito"/>
                <a:cs typeface="Carlito"/>
              </a:rPr>
              <a:t>15</a:t>
            </a:r>
            <a:r>
              <a:rPr sz="1600" spc="-5" dirty="0">
                <a:latin typeface="Carlito"/>
                <a:cs typeface="Carlito"/>
              </a:rPr>
              <a:t>: compulsory retirement </a:t>
            </a:r>
            <a:r>
              <a:rPr sz="1600" dirty="0">
                <a:latin typeface="Carlito"/>
                <a:cs typeface="Carlito"/>
              </a:rPr>
              <a:t>at 55 age, </a:t>
            </a:r>
            <a:r>
              <a:rPr sz="1600" spc="-5" dirty="0">
                <a:latin typeface="Carlito"/>
                <a:cs typeface="Carlito"/>
              </a:rPr>
              <a:t>may extend 5</a:t>
            </a:r>
            <a:r>
              <a:rPr sz="1600" spc="140" dirty="0">
                <a:latin typeface="Carlito"/>
                <a:cs typeface="Carlito"/>
              </a:rPr>
              <a:t> </a:t>
            </a:r>
            <a:r>
              <a:rPr sz="1600" spc="-5" dirty="0">
                <a:latin typeface="Carlito"/>
                <a:cs typeface="Carlito"/>
              </a:rPr>
              <a:t>years</a:t>
            </a:r>
            <a:endParaRPr sz="1600">
              <a:latin typeface="Carlito"/>
              <a:cs typeface="Carlito"/>
            </a:endParaRPr>
          </a:p>
        </p:txBody>
      </p:sp>
      <p:sp>
        <p:nvSpPr>
          <p:cNvPr id="6" name="object 6"/>
          <p:cNvSpPr/>
          <p:nvPr/>
        </p:nvSpPr>
        <p:spPr>
          <a:xfrm>
            <a:off x="4725035" y="1896109"/>
            <a:ext cx="4420870" cy="1049020"/>
          </a:xfrm>
          <a:custGeom>
            <a:avLst/>
            <a:gdLst/>
            <a:ahLst/>
            <a:cxnLst/>
            <a:rect l="l" t="t" r="r" b="b"/>
            <a:pathLst>
              <a:path w="4420870" h="1049020">
                <a:moveTo>
                  <a:pt x="4420489" y="0"/>
                </a:moveTo>
                <a:lnTo>
                  <a:pt x="9144" y="0"/>
                </a:lnTo>
                <a:lnTo>
                  <a:pt x="0" y="0"/>
                </a:lnTo>
                <a:lnTo>
                  <a:pt x="0" y="1048893"/>
                </a:lnTo>
                <a:lnTo>
                  <a:pt x="9144" y="1048893"/>
                </a:lnTo>
                <a:lnTo>
                  <a:pt x="9144" y="9144"/>
                </a:lnTo>
                <a:lnTo>
                  <a:pt x="4420489" y="9144"/>
                </a:lnTo>
                <a:lnTo>
                  <a:pt x="4420489" y="0"/>
                </a:lnTo>
                <a:close/>
              </a:path>
            </a:pathLst>
          </a:custGeom>
          <a:solidFill>
            <a:srgbClr val="C00000"/>
          </a:solidFill>
        </p:spPr>
        <p:txBody>
          <a:bodyPr wrap="square" lIns="0" tIns="0" rIns="0" bIns="0" rtlCol="0"/>
          <a:lstStyle/>
          <a:p>
            <a:endParaRPr/>
          </a:p>
        </p:txBody>
      </p:sp>
      <p:sp>
        <p:nvSpPr>
          <p:cNvPr id="7" name="object 7"/>
          <p:cNvSpPr txBox="1"/>
          <p:nvPr/>
        </p:nvSpPr>
        <p:spPr>
          <a:xfrm>
            <a:off x="4721478" y="1900555"/>
            <a:ext cx="4436745" cy="1033144"/>
          </a:xfrm>
          <a:prstGeom prst="rect">
            <a:avLst/>
          </a:prstGeom>
        </p:spPr>
        <p:txBody>
          <a:bodyPr vert="horz" wrap="square" lIns="0" tIns="12700" rIns="0" bIns="0" rtlCol="0">
            <a:spAutoFit/>
          </a:bodyPr>
          <a:lstStyle/>
          <a:p>
            <a:pPr marL="99695" marR="796290">
              <a:lnSpc>
                <a:spcPct val="125600"/>
              </a:lnSpc>
              <a:spcBef>
                <a:spcPts val="100"/>
              </a:spcBef>
              <a:tabLst>
                <a:tab pos="915669" algn="l"/>
                <a:tab pos="1357630" algn="l"/>
                <a:tab pos="2042795" algn="l"/>
                <a:tab pos="3304540" algn="l"/>
              </a:tabLst>
            </a:pPr>
            <a:r>
              <a:rPr sz="1800" b="1" spc="-5" dirty="0">
                <a:solidFill>
                  <a:srgbClr val="C00000"/>
                </a:solidFill>
                <a:latin typeface="Carlito"/>
                <a:cs typeface="Carlito"/>
              </a:rPr>
              <a:t>Labor Law </a:t>
            </a:r>
            <a:r>
              <a:rPr sz="1800" b="1" dirty="0">
                <a:solidFill>
                  <a:srgbClr val="C00000"/>
                </a:solidFill>
                <a:latin typeface="Carlito"/>
                <a:cs typeface="Carlito"/>
              </a:rPr>
              <a:t>2073 </a:t>
            </a:r>
            <a:r>
              <a:rPr sz="1800" b="1" spc="-5" dirty="0">
                <a:solidFill>
                  <a:srgbClr val="C00000"/>
                </a:solidFill>
                <a:latin typeface="Carlito"/>
                <a:cs typeface="Carlito"/>
              </a:rPr>
              <a:t>(parliament</a:t>
            </a:r>
            <a:r>
              <a:rPr sz="1800" b="1" spc="-80" dirty="0">
                <a:solidFill>
                  <a:srgbClr val="C00000"/>
                </a:solidFill>
                <a:latin typeface="Carlito"/>
                <a:cs typeface="Carlito"/>
              </a:rPr>
              <a:t> </a:t>
            </a:r>
            <a:r>
              <a:rPr sz="1800" b="1" spc="-5" dirty="0">
                <a:solidFill>
                  <a:srgbClr val="C00000"/>
                </a:solidFill>
                <a:latin typeface="Carlito"/>
                <a:cs typeface="Carlito"/>
              </a:rPr>
              <a:t>approval  </a:t>
            </a:r>
            <a:r>
              <a:rPr sz="1800" b="1" dirty="0">
                <a:solidFill>
                  <a:srgbClr val="C00000"/>
                </a:solidFill>
                <a:latin typeface="Carlito"/>
                <a:cs typeface="Carlito"/>
              </a:rPr>
              <a:t>A</a:t>
            </a:r>
            <a:r>
              <a:rPr sz="1800" b="1" spc="5" dirty="0">
                <a:solidFill>
                  <a:srgbClr val="C00000"/>
                </a:solidFill>
                <a:latin typeface="Carlito"/>
                <a:cs typeface="Carlito"/>
              </a:rPr>
              <a:t>u</a:t>
            </a:r>
            <a:r>
              <a:rPr sz="1800" b="1" spc="-5" dirty="0">
                <a:solidFill>
                  <a:srgbClr val="C00000"/>
                </a:solidFill>
                <a:latin typeface="Carlito"/>
                <a:cs typeface="Carlito"/>
              </a:rPr>
              <a:t>gu</a:t>
            </a:r>
            <a:r>
              <a:rPr sz="1800" b="1" dirty="0">
                <a:solidFill>
                  <a:srgbClr val="C00000"/>
                </a:solidFill>
                <a:latin typeface="Carlito"/>
                <a:cs typeface="Carlito"/>
              </a:rPr>
              <a:t>st	1</a:t>
            </a:r>
            <a:r>
              <a:rPr sz="1800" b="1" spc="-15" dirty="0">
                <a:solidFill>
                  <a:srgbClr val="C00000"/>
                </a:solidFill>
                <a:latin typeface="Carlito"/>
                <a:cs typeface="Carlito"/>
              </a:rPr>
              <a:t>1</a:t>
            </a:r>
            <a:r>
              <a:rPr sz="1800" b="1" dirty="0">
                <a:solidFill>
                  <a:srgbClr val="C00000"/>
                </a:solidFill>
                <a:latin typeface="Carlito"/>
                <a:cs typeface="Carlito"/>
              </a:rPr>
              <a:t>,	2</a:t>
            </a:r>
            <a:r>
              <a:rPr sz="1800" b="1" spc="-15" dirty="0">
                <a:solidFill>
                  <a:srgbClr val="C00000"/>
                </a:solidFill>
                <a:latin typeface="Carlito"/>
                <a:cs typeface="Carlito"/>
              </a:rPr>
              <a:t>0</a:t>
            </a:r>
            <a:r>
              <a:rPr sz="1800" b="1" dirty="0">
                <a:solidFill>
                  <a:srgbClr val="C00000"/>
                </a:solidFill>
                <a:latin typeface="Carlito"/>
                <a:cs typeface="Carlito"/>
              </a:rPr>
              <a:t>17)	</a:t>
            </a:r>
            <a:r>
              <a:rPr sz="1800" b="1" spc="15" dirty="0">
                <a:solidFill>
                  <a:srgbClr val="C00000"/>
                </a:solidFill>
                <a:latin typeface="Carlito"/>
                <a:cs typeface="Carlito"/>
              </a:rPr>
              <a:t>(</a:t>
            </a:r>
            <a:r>
              <a:rPr sz="1800" b="1" spc="-105" dirty="0">
                <a:solidFill>
                  <a:srgbClr val="C00000"/>
                </a:solidFill>
                <a:latin typeface="FreeSans"/>
                <a:cs typeface="FreeSans"/>
              </a:rPr>
              <a:t>२७</a:t>
            </a:r>
            <a:r>
              <a:rPr sz="1800" b="1" spc="10" dirty="0">
                <a:solidFill>
                  <a:srgbClr val="C00000"/>
                </a:solidFill>
                <a:latin typeface="FreeSans"/>
                <a:cs typeface="FreeSans"/>
              </a:rPr>
              <a:t>/</a:t>
            </a:r>
            <a:r>
              <a:rPr sz="1800" b="1" spc="-105" dirty="0">
                <a:solidFill>
                  <a:srgbClr val="C00000"/>
                </a:solidFill>
                <a:latin typeface="FreeSans"/>
                <a:cs typeface="FreeSans"/>
              </a:rPr>
              <a:t>४</a:t>
            </a:r>
            <a:r>
              <a:rPr sz="1800" b="1" spc="10" dirty="0">
                <a:solidFill>
                  <a:srgbClr val="C00000"/>
                </a:solidFill>
                <a:latin typeface="FreeSans"/>
                <a:cs typeface="FreeSans"/>
              </a:rPr>
              <a:t>/</a:t>
            </a:r>
            <a:r>
              <a:rPr sz="1800" b="1" spc="-105" dirty="0">
                <a:solidFill>
                  <a:srgbClr val="C00000"/>
                </a:solidFill>
                <a:latin typeface="FreeSans"/>
                <a:cs typeface="FreeSans"/>
              </a:rPr>
              <a:t>२०७</a:t>
            </a:r>
            <a:r>
              <a:rPr sz="1800" b="1" spc="-95" dirty="0">
                <a:solidFill>
                  <a:srgbClr val="C00000"/>
                </a:solidFill>
                <a:latin typeface="FreeSans"/>
                <a:cs typeface="FreeSans"/>
              </a:rPr>
              <a:t>४</a:t>
            </a:r>
            <a:r>
              <a:rPr sz="1800" b="1" dirty="0">
                <a:solidFill>
                  <a:srgbClr val="C00000"/>
                </a:solidFill>
                <a:latin typeface="Carlito"/>
                <a:cs typeface="Carlito"/>
              </a:rPr>
              <a:t>)	has</a:t>
            </a:r>
            <a:endParaRPr sz="1800">
              <a:latin typeface="Carlito"/>
              <a:cs typeface="Carlito"/>
            </a:endParaRPr>
          </a:p>
          <a:p>
            <a:pPr marL="12700">
              <a:lnSpc>
                <a:spcPct val="100000"/>
              </a:lnSpc>
              <a:spcBef>
                <a:spcPts val="345"/>
              </a:spcBef>
              <a:tabLst>
                <a:tab pos="4423410" algn="l"/>
              </a:tabLst>
            </a:pPr>
            <a:r>
              <a:rPr sz="1800" b="1" u="sng" dirty="0">
                <a:solidFill>
                  <a:srgbClr val="C00000"/>
                </a:solidFill>
                <a:uFill>
                  <a:solidFill>
                    <a:srgbClr val="C00000"/>
                  </a:solidFill>
                </a:uFill>
                <a:latin typeface="Carlito"/>
                <a:cs typeface="Carlito"/>
              </a:rPr>
              <a:t> </a:t>
            </a:r>
            <a:r>
              <a:rPr sz="1800" b="1" u="sng" spc="-130" dirty="0">
                <a:solidFill>
                  <a:srgbClr val="C00000"/>
                </a:solidFill>
                <a:uFill>
                  <a:solidFill>
                    <a:srgbClr val="C00000"/>
                  </a:solidFill>
                </a:uFill>
                <a:latin typeface="Carlito"/>
                <a:cs typeface="Carlito"/>
              </a:rPr>
              <a:t> </a:t>
            </a:r>
            <a:r>
              <a:rPr sz="1800" b="1" u="sng" spc="-5" dirty="0">
                <a:solidFill>
                  <a:srgbClr val="C00000"/>
                </a:solidFill>
                <a:uFill>
                  <a:solidFill>
                    <a:srgbClr val="C00000"/>
                  </a:solidFill>
                </a:uFill>
                <a:latin typeface="Carlito"/>
                <a:cs typeface="Carlito"/>
              </a:rPr>
              <a:t>updated</a:t>
            </a:r>
            <a:r>
              <a:rPr sz="1800" b="1" u="sng" spc="-50" dirty="0">
                <a:solidFill>
                  <a:srgbClr val="C00000"/>
                </a:solidFill>
                <a:uFill>
                  <a:solidFill>
                    <a:srgbClr val="C00000"/>
                  </a:solidFill>
                </a:uFill>
                <a:latin typeface="Carlito"/>
                <a:cs typeface="Carlito"/>
              </a:rPr>
              <a:t> </a:t>
            </a:r>
            <a:r>
              <a:rPr sz="1800" b="1" u="sng" spc="-5" dirty="0">
                <a:solidFill>
                  <a:srgbClr val="C00000"/>
                </a:solidFill>
                <a:uFill>
                  <a:solidFill>
                    <a:srgbClr val="C00000"/>
                  </a:solidFill>
                </a:uFill>
                <a:latin typeface="Carlito"/>
                <a:cs typeface="Carlito"/>
              </a:rPr>
              <a:t>provisions.	</a:t>
            </a:r>
            <a:endParaRPr sz="1800">
              <a:latin typeface="Carlito"/>
              <a:cs typeface="Carlito"/>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09295" y="695604"/>
            <a:ext cx="8454390" cy="5484495"/>
          </a:xfrm>
          <a:prstGeom prst="rect">
            <a:avLst/>
          </a:prstGeom>
        </p:spPr>
        <p:txBody>
          <a:bodyPr vert="horz" wrap="square" lIns="0" tIns="36830" rIns="0" bIns="0" rtlCol="0">
            <a:spAutoFit/>
          </a:bodyPr>
          <a:lstStyle/>
          <a:p>
            <a:pPr marL="25400">
              <a:lnSpc>
                <a:spcPct val="100000"/>
              </a:lnSpc>
              <a:spcBef>
                <a:spcPts val="290"/>
              </a:spcBef>
            </a:pPr>
            <a:r>
              <a:rPr sz="1600" b="1" spc="-5" dirty="0">
                <a:latin typeface="Carlito"/>
                <a:cs typeface="Carlito"/>
              </a:rPr>
              <a:t>Chapter 3: Working</a:t>
            </a:r>
            <a:r>
              <a:rPr sz="1600" b="1" dirty="0">
                <a:latin typeface="Carlito"/>
                <a:cs typeface="Carlito"/>
              </a:rPr>
              <a:t> </a:t>
            </a:r>
            <a:r>
              <a:rPr sz="1600" b="1" spc="-5" dirty="0">
                <a:latin typeface="Carlito"/>
                <a:cs typeface="Carlito"/>
              </a:rPr>
              <a:t>Hours</a:t>
            </a:r>
            <a:endParaRPr sz="1600">
              <a:latin typeface="Carlito"/>
              <a:cs typeface="Carlito"/>
            </a:endParaRPr>
          </a:p>
          <a:p>
            <a:pPr marL="377190" indent="-343535">
              <a:lnSpc>
                <a:spcPct val="100000"/>
              </a:lnSpc>
              <a:spcBef>
                <a:spcPts val="195"/>
              </a:spcBef>
              <a:buFont typeface="Arial"/>
              <a:buChar char="•"/>
              <a:tabLst>
                <a:tab pos="377190" algn="l"/>
                <a:tab pos="377825" algn="l"/>
              </a:tabLst>
            </a:pPr>
            <a:r>
              <a:rPr sz="1600" b="1" spc="-5" dirty="0">
                <a:latin typeface="Carlito"/>
                <a:cs typeface="Carlito"/>
              </a:rPr>
              <a:t>18</a:t>
            </a:r>
            <a:r>
              <a:rPr sz="1600" spc="-5" dirty="0">
                <a:latin typeface="Carlito"/>
                <a:cs typeface="Carlito"/>
              </a:rPr>
              <a:t>: 8 hours/day; </a:t>
            </a:r>
            <a:r>
              <a:rPr sz="1600" dirty="0">
                <a:latin typeface="Carlito"/>
                <a:cs typeface="Carlito"/>
              </a:rPr>
              <a:t>48 </a:t>
            </a:r>
            <a:r>
              <a:rPr sz="1600" spc="-5" dirty="0">
                <a:latin typeface="Carlito"/>
                <a:cs typeface="Carlito"/>
              </a:rPr>
              <a:t>hours/week, </a:t>
            </a:r>
            <a:r>
              <a:rPr sz="1600" spc="-10" dirty="0">
                <a:latin typeface="Carlito"/>
                <a:cs typeface="Carlito"/>
              </a:rPr>
              <a:t>one </a:t>
            </a:r>
            <a:r>
              <a:rPr sz="1600" spc="-5" dirty="0">
                <a:latin typeface="Carlito"/>
                <a:cs typeface="Carlito"/>
              </a:rPr>
              <a:t>day holiday/week; Max. 5 hr shift, including ½ hr tiffin</a:t>
            </a:r>
            <a:r>
              <a:rPr sz="1600" spc="120" dirty="0">
                <a:latin typeface="Carlito"/>
                <a:cs typeface="Carlito"/>
              </a:rPr>
              <a:t> </a:t>
            </a:r>
            <a:r>
              <a:rPr sz="1600" spc="-10" dirty="0">
                <a:latin typeface="Carlito"/>
                <a:cs typeface="Carlito"/>
              </a:rPr>
              <a:t>break</a:t>
            </a:r>
            <a:endParaRPr sz="1600">
              <a:latin typeface="Carlito"/>
              <a:cs typeface="Carlito"/>
            </a:endParaRPr>
          </a:p>
          <a:p>
            <a:pPr marL="377190" indent="-343535">
              <a:lnSpc>
                <a:spcPct val="100000"/>
              </a:lnSpc>
              <a:spcBef>
                <a:spcPts val="155"/>
              </a:spcBef>
              <a:buFont typeface="Arial"/>
              <a:buChar char="•"/>
              <a:tabLst>
                <a:tab pos="377190" algn="l"/>
                <a:tab pos="377825" algn="l"/>
              </a:tabLst>
            </a:pPr>
            <a:r>
              <a:rPr sz="1600" b="1" spc="-5" dirty="0">
                <a:latin typeface="Carlito"/>
                <a:cs typeface="Carlito"/>
              </a:rPr>
              <a:t>19</a:t>
            </a:r>
            <a:r>
              <a:rPr sz="1600" spc="-5" dirty="0">
                <a:latin typeface="Carlito"/>
                <a:cs typeface="Carlito"/>
              </a:rPr>
              <a:t>: Overtime at </a:t>
            </a:r>
            <a:r>
              <a:rPr sz="1600" dirty="0">
                <a:latin typeface="Carlito"/>
                <a:cs typeface="Carlito"/>
              </a:rPr>
              <a:t>1.5 </a:t>
            </a:r>
            <a:r>
              <a:rPr sz="1600" spc="-5" dirty="0">
                <a:latin typeface="Carlito"/>
                <a:cs typeface="Carlito"/>
              </a:rPr>
              <a:t>times rate; no compulsory overtime; max. </a:t>
            </a:r>
            <a:r>
              <a:rPr sz="1600" spc="-10" dirty="0">
                <a:latin typeface="Carlito"/>
                <a:cs typeface="Carlito"/>
              </a:rPr>
              <a:t>OT: </a:t>
            </a:r>
            <a:r>
              <a:rPr sz="1600" spc="-5" dirty="0">
                <a:latin typeface="Carlito"/>
                <a:cs typeface="Carlito"/>
              </a:rPr>
              <a:t>4 hrs/day. 20</a:t>
            </a:r>
            <a:r>
              <a:rPr sz="1600" spc="85" dirty="0">
                <a:latin typeface="Carlito"/>
                <a:cs typeface="Carlito"/>
              </a:rPr>
              <a:t> </a:t>
            </a:r>
            <a:r>
              <a:rPr sz="1600" spc="-5" dirty="0">
                <a:latin typeface="Carlito"/>
                <a:cs typeface="Carlito"/>
              </a:rPr>
              <a:t>hrs/week</a:t>
            </a:r>
            <a:endParaRPr sz="1600">
              <a:latin typeface="Carlito"/>
              <a:cs typeface="Carlito"/>
            </a:endParaRPr>
          </a:p>
          <a:p>
            <a:pPr>
              <a:lnSpc>
                <a:spcPct val="100000"/>
              </a:lnSpc>
              <a:spcBef>
                <a:spcPts val="35"/>
              </a:spcBef>
              <a:buFont typeface="Arial"/>
              <a:buChar char="•"/>
            </a:pPr>
            <a:endParaRPr sz="1650">
              <a:latin typeface="Carlito"/>
              <a:cs typeface="Carlito"/>
            </a:endParaRPr>
          </a:p>
          <a:p>
            <a:pPr marL="25400">
              <a:lnSpc>
                <a:spcPct val="100000"/>
              </a:lnSpc>
            </a:pPr>
            <a:r>
              <a:rPr sz="1600" b="1" spc="-5" dirty="0">
                <a:latin typeface="Carlito"/>
                <a:cs typeface="Carlito"/>
              </a:rPr>
              <a:t>Chapter 4:</a:t>
            </a:r>
            <a:r>
              <a:rPr sz="1600" b="1" dirty="0">
                <a:latin typeface="Carlito"/>
                <a:cs typeface="Carlito"/>
              </a:rPr>
              <a:t> </a:t>
            </a:r>
            <a:r>
              <a:rPr sz="1600" b="1" spc="-5" dirty="0">
                <a:latin typeface="Carlito"/>
                <a:cs typeface="Carlito"/>
              </a:rPr>
              <a:t>Remuneration</a:t>
            </a:r>
            <a:endParaRPr sz="1600">
              <a:latin typeface="Carlito"/>
              <a:cs typeface="Carlito"/>
            </a:endParaRPr>
          </a:p>
          <a:p>
            <a:pPr marL="377190" indent="-343535">
              <a:lnSpc>
                <a:spcPct val="100000"/>
              </a:lnSpc>
              <a:spcBef>
                <a:spcPts val="195"/>
              </a:spcBef>
              <a:buFont typeface="Arial"/>
              <a:buChar char="•"/>
              <a:tabLst>
                <a:tab pos="377190" algn="l"/>
                <a:tab pos="377825" algn="l"/>
              </a:tabLst>
            </a:pPr>
            <a:r>
              <a:rPr sz="1600" b="1" spc="-5" dirty="0">
                <a:latin typeface="Carlito"/>
                <a:cs typeface="Carlito"/>
              </a:rPr>
              <a:t>21</a:t>
            </a:r>
            <a:r>
              <a:rPr sz="1600" spc="-5" dirty="0">
                <a:latin typeface="Carlito"/>
                <a:cs typeface="Carlito"/>
              </a:rPr>
              <a:t>: Agreement below minimum remuneration rate not allowed; </a:t>
            </a:r>
            <a:r>
              <a:rPr sz="1600" b="1" spc="-5" dirty="0">
                <a:latin typeface="Carlito"/>
                <a:cs typeface="Carlito"/>
              </a:rPr>
              <a:t>21A</a:t>
            </a:r>
            <a:r>
              <a:rPr sz="1600" spc="-5" dirty="0">
                <a:latin typeface="Carlito"/>
                <a:cs typeface="Carlito"/>
              </a:rPr>
              <a:t>: Grade: ½ day</a:t>
            </a:r>
            <a:r>
              <a:rPr sz="1600" spc="95" dirty="0">
                <a:latin typeface="Carlito"/>
                <a:cs typeface="Carlito"/>
              </a:rPr>
              <a:t> </a:t>
            </a:r>
            <a:r>
              <a:rPr sz="1600" spc="-5" dirty="0">
                <a:latin typeface="Carlito"/>
                <a:cs typeface="Carlito"/>
              </a:rPr>
              <a:t>wage</a:t>
            </a:r>
            <a:endParaRPr sz="1600">
              <a:latin typeface="Carlito"/>
              <a:cs typeface="Carlito"/>
            </a:endParaRPr>
          </a:p>
          <a:p>
            <a:pPr marL="377190" indent="-343535">
              <a:lnSpc>
                <a:spcPct val="100000"/>
              </a:lnSpc>
              <a:spcBef>
                <a:spcPts val="145"/>
              </a:spcBef>
              <a:buFont typeface="Arial"/>
              <a:buChar char="•"/>
              <a:tabLst>
                <a:tab pos="377190" algn="l"/>
                <a:tab pos="377825" algn="l"/>
              </a:tabLst>
            </a:pPr>
            <a:r>
              <a:rPr sz="1600" b="1" spc="-5" dirty="0">
                <a:latin typeface="Carlito"/>
                <a:cs typeface="Carlito"/>
              </a:rPr>
              <a:t>25.3</a:t>
            </a:r>
            <a:r>
              <a:rPr sz="1600" spc="-5" dirty="0">
                <a:latin typeface="Carlito"/>
                <a:cs typeface="Carlito"/>
              </a:rPr>
              <a:t>: 3 times </a:t>
            </a:r>
            <a:r>
              <a:rPr sz="1600" dirty="0">
                <a:latin typeface="Carlito"/>
                <a:cs typeface="Carlito"/>
              </a:rPr>
              <a:t>penalty </a:t>
            </a:r>
            <a:r>
              <a:rPr sz="1600" spc="-5" dirty="0">
                <a:latin typeface="Carlito"/>
                <a:cs typeface="Carlito"/>
              </a:rPr>
              <a:t>for </a:t>
            </a:r>
            <a:r>
              <a:rPr sz="1600" spc="-10" dirty="0">
                <a:latin typeface="Carlito"/>
                <a:cs typeface="Carlito"/>
              </a:rPr>
              <a:t>undue </a:t>
            </a:r>
            <a:r>
              <a:rPr sz="1600" dirty="0">
                <a:latin typeface="Carlito"/>
                <a:cs typeface="Carlito"/>
              </a:rPr>
              <a:t>deduction </a:t>
            </a:r>
            <a:r>
              <a:rPr sz="1600" spc="-5" dirty="0">
                <a:latin typeface="Carlito"/>
                <a:cs typeface="Carlito"/>
              </a:rPr>
              <a:t>in remuneration</a:t>
            </a:r>
            <a:endParaRPr sz="1600">
              <a:latin typeface="Carlito"/>
              <a:cs typeface="Carlito"/>
            </a:endParaRPr>
          </a:p>
          <a:p>
            <a:pPr marL="377190" indent="-343535">
              <a:lnSpc>
                <a:spcPct val="100000"/>
              </a:lnSpc>
              <a:spcBef>
                <a:spcPts val="155"/>
              </a:spcBef>
              <a:buFont typeface="Arial"/>
              <a:buChar char="•"/>
              <a:tabLst>
                <a:tab pos="377190" algn="l"/>
                <a:tab pos="377825" algn="l"/>
              </a:tabLst>
            </a:pPr>
            <a:r>
              <a:rPr sz="1600" b="1" spc="-5" dirty="0">
                <a:latin typeface="Carlito"/>
                <a:cs typeface="Carlito"/>
              </a:rPr>
              <a:t>25.4</a:t>
            </a:r>
            <a:r>
              <a:rPr sz="1600" spc="-5" dirty="0">
                <a:latin typeface="Carlito"/>
                <a:cs typeface="Carlito"/>
              </a:rPr>
              <a:t>: Max. Rs. 1000 penalty if petition filed with malicious</a:t>
            </a:r>
            <a:r>
              <a:rPr sz="1600" spc="35" dirty="0">
                <a:latin typeface="Carlito"/>
                <a:cs typeface="Carlito"/>
              </a:rPr>
              <a:t> </a:t>
            </a:r>
            <a:r>
              <a:rPr sz="1600" spc="-5" dirty="0">
                <a:latin typeface="Carlito"/>
                <a:cs typeface="Carlito"/>
              </a:rPr>
              <a:t>intent</a:t>
            </a:r>
            <a:endParaRPr sz="1600">
              <a:latin typeface="Carlito"/>
              <a:cs typeface="Carlito"/>
            </a:endParaRPr>
          </a:p>
          <a:p>
            <a:pPr marL="267970" algn="ctr">
              <a:lnSpc>
                <a:spcPct val="100000"/>
              </a:lnSpc>
              <a:spcBef>
                <a:spcPts val="40"/>
              </a:spcBef>
            </a:pPr>
            <a:r>
              <a:rPr sz="4000" spc="-5" dirty="0">
                <a:latin typeface="Carlito"/>
                <a:cs typeface="Carlito"/>
              </a:rPr>
              <a:t>4.2 Labor </a:t>
            </a:r>
            <a:r>
              <a:rPr sz="4000" spc="-10" dirty="0">
                <a:latin typeface="Carlito"/>
                <a:cs typeface="Carlito"/>
              </a:rPr>
              <a:t>Law, </a:t>
            </a:r>
            <a:r>
              <a:rPr sz="4000" spc="-5" dirty="0">
                <a:latin typeface="Carlito"/>
                <a:cs typeface="Carlito"/>
              </a:rPr>
              <a:t>2048</a:t>
            </a:r>
            <a:r>
              <a:rPr sz="4000" spc="5" dirty="0">
                <a:latin typeface="Carlito"/>
                <a:cs typeface="Carlito"/>
              </a:rPr>
              <a:t> </a:t>
            </a:r>
            <a:r>
              <a:rPr sz="4000" spc="-5" dirty="0">
                <a:latin typeface="Carlito"/>
                <a:cs typeface="Carlito"/>
              </a:rPr>
              <a:t>(1992)</a:t>
            </a:r>
            <a:endParaRPr sz="4000">
              <a:latin typeface="Carlito"/>
              <a:cs typeface="Carlito"/>
            </a:endParaRPr>
          </a:p>
          <a:p>
            <a:pPr marL="177800">
              <a:lnSpc>
                <a:spcPct val="100000"/>
              </a:lnSpc>
              <a:spcBef>
                <a:spcPts val="545"/>
              </a:spcBef>
            </a:pPr>
            <a:r>
              <a:rPr sz="1800" b="1" spc="-5" dirty="0">
                <a:latin typeface="Carlito"/>
                <a:cs typeface="Carlito"/>
              </a:rPr>
              <a:t>Chapter </a:t>
            </a:r>
            <a:r>
              <a:rPr sz="1800" b="1" dirty="0">
                <a:latin typeface="Carlito"/>
                <a:cs typeface="Carlito"/>
              </a:rPr>
              <a:t>5: </a:t>
            </a:r>
            <a:r>
              <a:rPr sz="1800" b="1" spc="-5" dirty="0">
                <a:latin typeface="Carlito"/>
                <a:cs typeface="Carlito"/>
              </a:rPr>
              <a:t>Health and</a:t>
            </a:r>
            <a:r>
              <a:rPr sz="1800" b="1" spc="-10" dirty="0">
                <a:latin typeface="Carlito"/>
                <a:cs typeface="Carlito"/>
              </a:rPr>
              <a:t> </a:t>
            </a:r>
            <a:r>
              <a:rPr sz="1800" b="1" dirty="0">
                <a:latin typeface="Carlito"/>
                <a:cs typeface="Carlito"/>
              </a:rPr>
              <a:t>Safety:</a:t>
            </a:r>
            <a:endParaRPr sz="1800">
              <a:latin typeface="Carlito"/>
              <a:cs typeface="Carlito"/>
            </a:endParaRPr>
          </a:p>
          <a:p>
            <a:pPr marL="529590" lvl="1" indent="-343535">
              <a:lnSpc>
                <a:spcPct val="100000"/>
              </a:lnSpc>
              <a:spcBef>
                <a:spcPts val="225"/>
              </a:spcBef>
              <a:buFont typeface="Arial"/>
              <a:buChar char="•"/>
              <a:tabLst>
                <a:tab pos="529590" algn="l"/>
                <a:tab pos="530225" algn="l"/>
              </a:tabLst>
            </a:pPr>
            <a:r>
              <a:rPr sz="1800" b="1" spc="-5" dirty="0">
                <a:latin typeface="Carlito"/>
                <a:cs typeface="Carlito"/>
              </a:rPr>
              <a:t>27</a:t>
            </a:r>
            <a:r>
              <a:rPr sz="1800" spc="-5" dirty="0">
                <a:latin typeface="Carlito"/>
                <a:cs typeface="Carlito"/>
              </a:rPr>
              <a:t>: Work </a:t>
            </a:r>
            <a:r>
              <a:rPr sz="1800" dirty="0">
                <a:latin typeface="Carlito"/>
                <a:cs typeface="Carlito"/>
              </a:rPr>
              <a:t>area </a:t>
            </a:r>
            <a:r>
              <a:rPr sz="1800" spc="5" dirty="0">
                <a:latin typeface="Carlito"/>
                <a:cs typeface="Carlito"/>
              </a:rPr>
              <a:t>to </a:t>
            </a:r>
            <a:r>
              <a:rPr sz="1800" spc="-5" dirty="0">
                <a:latin typeface="Carlito"/>
                <a:cs typeface="Carlito"/>
              </a:rPr>
              <a:t>be clean, supply of </a:t>
            </a:r>
            <a:r>
              <a:rPr sz="1800" dirty="0">
                <a:latin typeface="Carlito"/>
                <a:cs typeface="Carlito"/>
              </a:rPr>
              <a:t>fresh </a:t>
            </a:r>
            <a:r>
              <a:rPr sz="1800" spc="-5" dirty="0">
                <a:latin typeface="Carlito"/>
                <a:cs typeface="Carlito"/>
              </a:rPr>
              <a:t>air, light </a:t>
            </a:r>
            <a:r>
              <a:rPr sz="1800" dirty="0">
                <a:latin typeface="Carlito"/>
                <a:cs typeface="Carlito"/>
              </a:rPr>
              <a:t>and proper</a:t>
            </a:r>
            <a:r>
              <a:rPr sz="1800" spc="-5" dirty="0">
                <a:latin typeface="Carlito"/>
                <a:cs typeface="Carlito"/>
              </a:rPr>
              <a:t> temperature;</a:t>
            </a:r>
            <a:endParaRPr sz="1800">
              <a:latin typeface="Carlito"/>
              <a:cs typeface="Carlito"/>
            </a:endParaRPr>
          </a:p>
          <a:p>
            <a:pPr marL="529590" lvl="1" indent="-343535">
              <a:lnSpc>
                <a:spcPct val="100000"/>
              </a:lnSpc>
              <a:spcBef>
                <a:spcPts val="204"/>
              </a:spcBef>
              <a:buFont typeface="Arial"/>
              <a:buChar char="•"/>
              <a:tabLst>
                <a:tab pos="529590" algn="l"/>
                <a:tab pos="530225" algn="l"/>
              </a:tabLst>
            </a:pPr>
            <a:r>
              <a:rPr sz="1800" spc="-5" dirty="0">
                <a:latin typeface="Carlito"/>
                <a:cs typeface="Carlito"/>
              </a:rPr>
              <a:t>proper solid </a:t>
            </a:r>
            <a:r>
              <a:rPr sz="1800" dirty="0">
                <a:latin typeface="Carlito"/>
                <a:cs typeface="Carlito"/>
              </a:rPr>
              <a:t>waste and </a:t>
            </a:r>
            <a:r>
              <a:rPr sz="1800" spc="-5" dirty="0">
                <a:latin typeface="Carlito"/>
                <a:cs typeface="Carlito"/>
              </a:rPr>
              <a:t>noise management,</a:t>
            </a:r>
            <a:endParaRPr sz="1800">
              <a:latin typeface="Carlito"/>
              <a:cs typeface="Carlito"/>
            </a:endParaRPr>
          </a:p>
          <a:p>
            <a:pPr marL="529590" lvl="1" indent="-343535">
              <a:lnSpc>
                <a:spcPct val="100000"/>
              </a:lnSpc>
              <a:spcBef>
                <a:spcPts val="195"/>
              </a:spcBef>
              <a:buFont typeface="Arial"/>
              <a:buChar char="•"/>
              <a:tabLst>
                <a:tab pos="529590" algn="l"/>
                <a:tab pos="530225" algn="l"/>
              </a:tabLst>
            </a:pPr>
            <a:r>
              <a:rPr sz="1800" spc="-5" dirty="0">
                <a:latin typeface="Carlito"/>
                <a:cs typeface="Carlito"/>
              </a:rPr>
              <a:t>prevention of accumulation of dust, fume,</a:t>
            </a:r>
            <a:r>
              <a:rPr sz="1800" dirty="0">
                <a:latin typeface="Carlito"/>
                <a:cs typeface="Carlito"/>
              </a:rPr>
              <a:t> </a:t>
            </a:r>
            <a:r>
              <a:rPr sz="1800" spc="-5" dirty="0">
                <a:latin typeface="Carlito"/>
                <a:cs typeface="Carlito"/>
              </a:rPr>
              <a:t>vapour;</a:t>
            </a:r>
            <a:endParaRPr sz="1800">
              <a:latin typeface="Carlito"/>
              <a:cs typeface="Carlito"/>
            </a:endParaRPr>
          </a:p>
          <a:p>
            <a:pPr marL="529590" lvl="1" indent="-343535">
              <a:lnSpc>
                <a:spcPct val="100000"/>
              </a:lnSpc>
              <a:spcBef>
                <a:spcPts val="200"/>
              </a:spcBef>
              <a:buFont typeface="Arial"/>
              <a:buChar char="•"/>
              <a:tabLst>
                <a:tab pos="529590" algn="l"/>
                <a:tab pos="530225" algn="l"/>
              </a:tabLst>
            </a:pPr>
            <a:r>
              <a:rPr sz="1800" spc="-5" dirty="0">
                <a:latin typeface="Carlito"/>
                <a:cs typeface="Carlito"/>
              </a:rPr>
              <a:t>no congestion: minimum </a:t>
            </a:r>
            <a:r>
              <a:rPr sz="1800" dirty="0">
                <a:latin typeface="Carlito"/>
                <a:cs typeface="Carlito"/>
              </a:rPr>
              <a:t>15 </a:t>
            </a:r>
            <a:r>
              <a:rPr sz="1800" spc="-5" dirty="0">
                <a:latin typeface="Carlito"/>
                <a:cs typeface="Carlito"/>
              </a:rPr>
              <a:t>m</a:t>
            </a:r>
            <a:r>
              <a:rPr sz="1725" spc="-7" baseline="28985" dirty="0">
                <a:latin typeface="Carlito"/>
                <a:cs typeface="Carlito"/>
              </a:rPr>
              <a:t>3</a:t>
            </a:r>
            <a:r>
              <a:rPr sz="1800" spc="-5" dirty="0">
                <a:latin typeface="Carlito"/>
                <a:cs typeface="Carlito"/>
              </a:rPr>
              <a:t>/worker, </a:t>
            </a:r>
            <a:r>
              <a:rPr sz="1800" dirty="0">
                <a:latin typeface="Carlito"/>
                <a:cs typeface="Carlito"/>
              </a:rPr>
              <a:t>maximum 4 m height</a:t>
            </a:r>
            <a:endParaRPr sz="1800">
              <a:latin typeface="Carlito"/>
              <a:cs typeface="Carlito"/>
            </a:endParaRPr>
          </a:p>
          <a:p>
            <a:pPr marL="529590" lvl="1" indent="-343535">
              <a:lnSpc>
                <a:spcPct val="100000"/>
              </a:lnSpc>
              <a:spcBef>
                <a:spcPts val="210"/>
              </a:spcBef>
              <a:buFont typeface="Arial"/>
              <a:buChar char="•"/>
              <a:tabLst>
                <a:tab pos="529590" algn="l"/>
                <a:tab pos="530225" algn="l"/>
              </a:tabLst>
            </a:pPr>
            <a:r>
              <a:rPr sz="1800" dirty="0">
                <a:latin typeface="Carlito"/>
                <a:cs typeface="Carlito"/>
              </a:rPr>
              <a:t>Adequate </a:t>
            </a:r>
            <a:r>
              <a:rPr sz="1800" spc="-5" dirty="0">
                <a:latin typeface="Carlito"/>
                <a:cs typeface="Carlito"/>
              </a:rPr>
              <a:t>drinking </a:t>
            </a:r>
            <a:r>
              <a:rPr sz="1800" dirty="0">
                <a:latin typeface="Carlito"/>
                <a:cs typeface="Carlito"/>
              </a:rPr>
              <a:t>and </a:t>
            </a:r>
            <a:r>
              <a:rPr sz="1800" spc="-5" dirty="0">
                <a:latin typeface="Carlito"/>
                <a:cs typeface="Carlito"/>
              </a:rPr>
              <a:t>cleaning/washing </a:t>
            </a:r>
            <a:r>
              <a:rPr sz="1800" dirty="0">
                <a:latin typeface="Carlito"/>
                <a:cs typeface="Carlito"/>
              </a:rPr>
              <a:t>water, </a:t>
            </a:r>
            <a:r>
              <a:rPr sz="1800" spc="-5" dirty="0">
                <a:latin typeface="Carlito"/>
                <a:cs typeface="Carlito"/>
              </a:rPr>
              <a:t>fire</a:t>
            </a:r>
            <a:r>
              <a:rPr sz="1800" spc="-20" dirty="0">
                <a:latin typeface="Carlito"/>
                <a:cs typeface="Carlito"/>
              </a:rPr>
              <a:t> </a:t>
            </a:r>
            <a:r>
              <a:rPr sz="1800" spc="-5" dirty="0">
                <a:latin typeface="Carlito"/>
                <a:cs typeface="Carlito"/>
              </a:rPr>
              <a:t>extinguishing</a:t>
            </a:r>
            <a:endParaRPr sz="1800">
              <a:latin typeface="Carlito"/>
              <a:cs typeface="Carlito"/>
            </a:endParaRPr>
          </a:p>
          <a:p>
            <a:pPr marL="529590" lvl="1" indent="-343535">
              <a:lnSpc>
                <a:spcPct val="100000"/>
              </a:lnSpc>
              <a:spcBef>
                <a:spcPts val="204"/>
              </a:spcBef>
              <a:buFont typeface="Arial"/>
              <a:buChar char="•"/>
              <a:tabLst>
                <a:tab pos="529590" algn="l"/>
                <a:tab pos="530225" algn="l"/>
              </a:tabLst>
            </a:pPr>
            <a:r>
              <a:rPr sz="1800" spc="-5" dirty="0">
                <a:latin typeface="Carlito"/>
                <a:cs typeface="Carlito"/>
              </a:rPr>
              <a:t>Separate toilet for </a:t>
            </a:r>
            <a:r>
              <a:rPr sz="1800" dirty="0">
                <a:latin typeface="Carlito"/>
                <a:cs typeface="Carlito"/>
              </a:rPr>
              <a:t>male and </a:t>
            </a:r>
            <a:r>
              <a:rPr sz="1800" spc="-5" dirty="0">
                <a:latin typeface="Carlito"/>
                <a:cs typeface="Carlito"/>
              </a:rPr>
              <a:t>female; No-smoking</a:t>
            </a:r>
            <a:r>
              <a:rPr sz="1800" spc="-10" dirty="0">
                <a:latin typeface="Carlito"/>
                <a:cs typeface="Carlito"/>
              </a:rPr>
              <a:t> </a:t>
            </a:r>
            <a:r>
              <a:rPr sz="1800" spc="-5" dirty="0">
                <a:latin typeface="Carlito"/>
                <a:cs typeface="Carlito"/>
              </a:rPr>
              <a:t>zone</a:t>
            </a:r>
            <a:endParaRPr sz="1800">
              <a:latin typeface="Carlito"/>
              <a:cs typeface="Carlito"/>
            </a:endParaRPr>
          </a:p>
          <a:p>
            <a:pPr marL="529590" lvl="1" indent="-343535">
              <a:lnSpc>
                <a:spcPct val="100000"/>
              </a:lnSpc>
              <a:spcBef>
                <a:spcPts val="190"/>
              </a:spcBef>
              <a:buFont typeface="Arial"/>
              <a:buChar char="•"/>
              <a:tabLst>
                <a:tab pos="529590" algn="l"/>
                <a:tab pos="530225" algn="l"/>
              </a:tabLst>
            </a:pPr>
            <a:r>
              <a:rPr sz="1800" spc="-5" dirty="0">
                <a:latin typeface="Carlito"/>
                <a:cs typeface="Carlito"/>
              </a:rPr>
              <a:t>Compulsory health </a:t>
            </a:r>
            <a:r>
              <a:rPr sz="1800" dirty="0">
                <a:latin typeface="Carlito"/>
                <a:cs typeface="Carlito"/>
              </a:rPr>
              <a:t>check </a:t>
            </a:r>
            <a:r>
              <a:rPr sz="1800" spc="-5" dirty="0">
                <a:latin typeface="Carlito"/>
                <a:cs typeface="Carlito"/>
              </a:rPr>
              <a:t>once </a:t>
            </a:r>
            <a:r>
              <a:rPr sz="1800" dirty="0">
                <a:latin typeface="Carlito"/>
                <a:cs typeface="Carlito"/>
              </a:rPr>
              <a:t>a year </a:t>
            </a:r>
            <a:r>
              <a:rPr sz="1800" spc="-5" dirty="0">
                <a:latin typeface="Carlito"/>
                <a:cs typeface="Carlito"/>
              </a:rPr>
              <a:t>for hazardous</a:t>
            </a:r>
            <a:r>
              <a:rPr sz="1800" spc="-15" dirty="0">
                <a:latin typeface="Carlito"/>
                <a:cs typeface="Carlito"/>
              </a:rPr>
              <a:t> </a:t>
            </a:r>
            <a:r>
              <a:rPr sz="1800" spc="-5" dirty="0">
                <a:latin typeface="Carlito"/>
                <a:cs typeface="Carlito"/>
              </a:rPr>
              <a:t>works</a:t>
            </a:r>
            <a:endParaRPr sz="1800">
              <a:latin typeface="Carlito"/>
              <a:cs typeface="Carlito"/>
            </a:endParaRPr>
          </a:p>
          <a:p>
            <a:pPr marL="529590" lvl="1" indent="-343535">
              <a:lnSpc>
                <a:spcPct val="100000"/>
              </a:lnSpc>
              <a:spcBef>
                <a:spcPts val="204"/>
              </a:spcBef>
              <a:buFont typeface="Arial"/>
              <a:buChar char="•"/>
              <a:tabLst>
                <a:tab pos="529590" algn="l"/>
                <a:tab pos="530225" algn="l"/>
              </a:tabLst>
            </a:pPr>
            <a:r>
              <a:rPr sz="1800" b="1" spc="-5" dirty="0">
                <a:latin typeface="Carlito"/>
                <a:cs typeface="Carlito"/>
              </a:rPr>
              <a:t>28</a:t>
            </a:r>
            <a:r>
              <a:rPr sz="1800" spc="-5" dirty="0">
                <a:latin typeface="Carlito"/>
                <a:cs typeface="Carlito"/>
              </a:rPr>
              <a:t>: protection </a:t>
            </a:r>
            <a:r>
              <a:rPr sz="1800" spc="5" dirty="0">
                <a:latin typeface="Carlito"/>
                <a:cs typeface="Carlito"/>
              </a:rPr>
              <a:t>of </a:t>
            </a:r>
            <a:r>
              <a:rPr sz="1800" dirty="0">
                <a:latin typeface="Carlito"/>
                <a:cs typeface="Carlito"/>
              </a:rPr>
              <a:t>eyes; </a:t>
            </a:r>
            <a:r>
              <a:rPr sz="1800" b="1" spc="-5" dirty="0">
                <a:latin typeface="Carlito"/>
                <a:cs typeface="Carlito"/>
              </a:rPr>
              <a:t>29</a:t>
            </a:r>
            <a:r>
              <a:rPr sz="1800" spc="-5" dirty="0">
                <a:latin typeface="Carlito"/>
                <a:cs typeface="Carlito"/>
              </a:rPr>
              <a:t>: personal protective devices </a:t>
            </a:r>
            <a:r>
              <a:rPr sz="1800" dirty="0">
                <a:latin typeface="Carlito"/>
                <a:cs typeface="Carlito"/>
              </a:rPr>
              <a:t>against </a:t>
            </a:r>
            <a:r>
              <a:rPr sz="1800" spc="-5" dirty="0">
                <a:latin typeface="Carlito"/>
                <a:cs typeface="Carlito"/>
              </a:rPr>
              <a:t>chemical</a:t>
            </a:r>
            <a:r>
              <a:rPr sz="1800" spc="5" dirty="0">
                <a:latin typeface="Carlito"/>
                <a:cs typeface="Carlito"/>
              </a:rPr>
              <a:t> </a:t>
            </a:r>
            <a:r>
              <a:rPr sz="1800" spc="-5" dirty="0">
                <a:latin typeface="Carlito"/>
                <a:cs typeface="Carlito"/>
              </a:rPr>
              <a:t>hazard;</a:t>
            </a:r>
            <a:endParaRPr sz="1800">
              <a:latin typeface="Carlito"/>
              <a:cs typeface="Carlito"/>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98195" y="719073"/>
            <a:ext cx="8592185" cy="5077460"/>
          </a:xfrm>
          <a:prstGeom prst="rect">
            <a:avLst/>
          </a:prstGeom>
        </p:spPr>
        <p:txBody>
          <a:bodyPr vert="horz" wrap="square" lIns="0" tIns="12700" rIns="0" bIns="0" rtlCol="0">
            <a:spAutoFit/>
          </a:bodyPr>
          <a:lstStyle/>
          <a:p>
            <a:pPr marL="440690" indent="-343535">
              <a:lnSpc>
                <a:spcPct val="100000"/>
              </a:lnSpc>
              <a:spcBef>
                <a:spcPts val="100"/>
              </a:spcBef>
              <a:buFont typeface="Arial"/>
              <a:buChar char="•"/>
              <a:tabLst>
                <a:tab pos="440690" algn="l"/>
                <a:tab pos="441325" algn="l"/>
              </a:tabLst>
            </a:pPr>
            <a:r>
              <a:rPr sz="1800" b="1" spc="-5" dirty="0">
                <a:latin typeface="Carlito"/>
                <a:cs typeface="Carlito"/>
              </a:rPr>
              <a:t>30</a:t>
            </a:r>
            <a:r>
              <a:rPr sz="1800" spc="-5" dirty="0">
                <a:latin typeface="Carlito"/>
                <a:cs typeface="Carlito"/>
              </a:rPr>
              <a:t>: safety against fire; fire </a:t>
            </a:r>
            <a:r>
              <a:rPr sz="1800" dirty="0">
                <a:latin typeface="Carlito"/>
                <a:cs typeface="Carlito"/>
              </a:rPr>
              <a:t>exit; </a:t>
            </a:r>
            <a:r>
              <a:rPr sz="1800" spc="-5" dirty="0">
                <a:latin typeface="Carlito"/>
                <a:cs typeface="Carlito"/>
              </a:rPr>
              <a:t>fire-fighting devices; </a:t>
            </a:r>
            <a:r>
              <a:rPr sz="1800" b="1" spc="-5" dirty="0">
                <a:latin typeface="Carlito"/>
                <a:cs typeface="Carlito"/>
              </a:rPr>
              <a:t>31</a:t>
            </a:r>
            <a:r>
              <a:rPr sz="1800" spc="-5" dirty="0">
                <a:latin typeface="Carlito"/>
                <a:cs typeface="Carlito"/>
              </a:rPr>
              <a:t>: Hazardous </a:t>
            </a:r>
            <a:r>
              <a:rPr sz="1800" dirty="0">
                <a:latin typeface="Carlito"/>
                <a:cs typeface="Carlito"/>
              </a:rPr>
              <a:t>area to be</a:t>
            </a:r>
            <a:r>
              <a:rPr sz="1800" spc="65" dirty="0">
                <a:latin typeface="Carlito"/>
                <a:cs typeface="Carlito"/>
              </a:rPr>
              <a:t> </a:t>
            </a:r>
            <a:r>
              <a:rPr sz="1800" spc="-5" dirty="0">
                <a:latin typeface="Carlito"/>
                <a:cs typeface="Carlito"/>
              </a:rPr>
              <a:t>fenced</a:t>
            </a:r>
            <a:endParaRPr sz="1800">
              <a:latin typeface="Carlito"/>
              <a:cs typeface="Carlito"/>
            </a:endParaRPr>
          </a:p>
          <a:p>
            <a:pPr marL="88900">
              <a:lnSpc>
                <a:spcPct val="100000"/>
              </a:lnSpc>
              <a:spcBef>
                <a:spcPts val="1655"/>
              </a:spcBef>
            </a:pPr>
            <a:r>
              <a:rPr sz="1800" b="1" spc="-5" dirty="0">
                <a:latin typeface="Carlito"/>
                <a:cs typeface="Carlito"/>
              </a:rPr>
              <a:t>Chapter </a:t>
            </a:r>
            <a:r>
              <a:rPr sz="1800" b="1" dirty="0">
                <a:latin typeface="Carlito"/>
                <a:cs typeface="Carlito"/>
              </a:rPr>
              <a:t>6: </a:t>
            </a:r>
            <a:r>
              <a:rPr sz="1800" b="1" spc="-5" dirty="0">
                <a:latin typeface="Carlito"/>
                <a:cs typeface="Carlito"/>
              </a:rPr>
              <a:t>Welfare</a:t>
            </a:r>
            <a:r>
              <a:rPr sz="1800" b="1" spc="-15" dirty="0">
                <a:latin typeface="Carlito"/>
                <a:cs typeface="Carlito"/>
              </a:rPr>
              <a:t> </a:t>
            </a:r>
            <a:r>
              <a:rPr sz="1800" b="1" spc="-5" dirty="0">
                <a:latin typeface="Carlito"/>
                <a:cs typeface="Carlito"/>
              </a:rPr>
              <a:t>provisions</a:t>
            </a:r>
            <a:endParaRPr sz="1800">
              <a:latin typeface="Carlito"/>
              <a:cs typeface="Carlito"/>
            </a:endParaRPr>
          </a:p>
          <a:p>
            <a:pPr marL="440690" indent="-343535">
              <a:lnSpc>
                <a:spcPct val="100000"/>
              </a:lnSpc>
              <a:spcBef>
                <a:spcPts val="229"/>
              </a:spcBef>
              <a:buFont typeface="Arial"/>
              <a:buChar char="•"/>
              <a:tabLst>
                <a:tab pos="440690" algn="l"/>
                <a:tab pos="441325" algn="l"/>
              </a:tabLst>
            </a:pPr>
            <a:r>
              <a:rPr sz="1800" b="1" spc="-5" dirty="0">
                <a:latin typeface="Carlito"/>
                <a:cs typeface="Carlito"/>
              </a:rPr>
              <a:t>37</a:t>
            </a:r>
            <a:r>
              <a:rPr sz="1800" spc="-5" dirty="0">
                <a:latin typeface="Carlito"/>
                <a:cs typeface="Carlito"/>
              </a:rPr>
              <a:t>: establishment of </a:t>
            </a:r>
            <a:r>
              <a:rPr sz="1800" dirty="0">
                <a:latin typeface="Carlito"/>
                <a:cs typeface="Carlito"/>
              </a:rPr>
              <a:t>a welfare </a:t>
            </a:r>
            <a:r>
              <a:rPr sz="1800" spc="-5" dirty="0">
                <a:latin typeface="Carlito"/>
                <a:cs typeface="Carlito"/>
              </a:rPr>
              <a:t>fund; </a:t>
            </a:r>
            <a:r>
              <a:rPr sz="1800" b="1" spc="-5" dirty="0">
                <a:latin typeface="Carlito"/>
                <a:cs typeface="Carlito"/>
              </a:rPr>
              <a:t>38</a:t>
            </a:r>
            <a:r>
              <a:rPr sz="1800" spc="-5" dirty="0">
                <a:latin typeface="Carlito"/>
                <a:cs typeface="Carlito"/>
              </a:rPr>
              <a:t>: compensation for injury or</a:t>
            </a:r>
            <a:r>
              <a:rPr sz="1800" spc="25" dirty="0">
                <a:latin typeface="Carlito"/>
                <a:cs typeface="Carlito"/>
              </a:rPr>
              <a:t> </a:t>
            </a:r>
            <a:r>
              <a:rPr sz="1800" spc="-5" dirty="0">
                <a:latin typeface="Carlito"/>
                <a:cs typeface="Carlito"/>
              </a:rPr>
              <a:t>death</a:t>
            </a:r>
            <a:endParaRPr sz="1800">
              <a:latin typeface="Carlito"/>
              <a:cs typeface="Carlito"/>
            </a:endParaRPr>
          </a:p>
          <a:p>
            <a:pPr marL="440690" indent="-343535">
              <a:lnSpc>
                <a:spcPct val="100000"/>
              </a:lnSpc>
              <a:spcBef>
                <a:spcPts val="190"/>
              </a:spcBef>
              <a:buFont typeface="Arial"/>
              <a:buChar char="•"/>
              <a:tabLst>
                <a:tab pos="440690" algn="l"/>
                <a:tab pos="441325" algn="l"/>
              </a:tabLst>
            </a:pPr>
            <a:r>
              <a:rPr sz="1800" b="1" spc="-5" dirty="0">
                <a:latin typeface="Carlito"/>
                <a:cs typeface="Carlito"/>
              </a:rPr>
              <a:t>39</a:t>
            </a:r>
            <a:r>
              <a:rPr sz="1800" spc="-5" dirty="0">
                <a:latin typeface="Carlito"/>
                <a:cs typeface="Carlito"/>
              </a:rPr>
              <a:t>: Gratuity, provident fund, Medical </a:t>
            </a:r>
            <a:r>
              <a:rPr sz="1800" dirty="0">
                <a:latin typeface="Carlito"/>
                <a:cs typeface="Carlito"/>
              </a:rPr>
              <a:t>expenses; </a:t>
            </a:r>
            <a:r>
              <a:rPr sz="1800" b="1" spc="-5" dirty="0">
                <a:latin typeface="Carlito"/>
                <a:cs typeface="Carlito"/>
              </a:rPr>
              <a:t>40</a:t>
            </a:r>
            <a:r>
              <a:rPr sz="1800" spc="-5" dirty="0">
                <a:latin typeface="Carlito"/>
                <a:cs typeface="Carlito"/>
              </a:rPr>
              <a:t>:</a:t>
            </a:r>
            <a:r>
              <a:rPr sz="1800" spc="15" dirty="0">
                <a:latin typeface="Carlito"/>
                <a:cs typeface="Carlito"/>
              </a:rPr>
              <a:t> </a:t>
            </a:r>
            <a:r>
              <a:rPr sz="1800" spc="-5" dirty="0">
                <a:latin typeface="Carlito"/>
                <a:cs typeface="Carlito"/>
              </a:rPr>
              <a:t>Leave</a:t>
            </a:r>
            <a:endParaRPr sz="1800">
              <a:latin typeface="Carlito"/>
              <a:cs typeface="Carlito"/>
            </a:endParaRPr>
          </a:p>
          <a:p>
            <a:pPr marL="440690" indent="-343535">
              <a:lnSpc>
                <a:spcPct val="100000"/>
              </a:lnSpc>
              <a:spcBef>
                <a:spcPts val="204"/>
              </a:spcBef>
              <a:buFont typeface="Arial"/>
              <a:buChar char="•"/>
              <a:tabLst>
                <a:tab pos="440690" algn="l"/>
                <a:tab pos="441325" algn="l"/>
              </a:tabLst>
            </a:pPr>
            <a:r>
              <a:rPr sz="1800" b="1" spc="-5" dirty="0">
                <a:latin typeface="Carlito"/>
                <a:cs typeface="Carlito"/>
              </a:rPr>
              <a:t>41</a:t>
            </a:r>
            <a:r>
              <a:rPr sz="1800" spc="-5" dirty="0">
                <a:latin typeface="Carlito"/>
                <a:cs typeface="Carlito"/>
              </a:rPr>
              <a:t>:</a:t>
            </a:r>
            <a:r>
              <a:rPr sz="1800" dirty="0">
                <a:latin typeface="Carlito"/>
                <a:cs typeface="Carlito"/>
              </a:rPr>
              <a:t> </a:t>
            </a:r>
            <a:r>
              <a:rPr sz="1800" spc="-5" dirty="0">
                <a:latin typeface="Carlito"/>
                <a:cs typeface="Carlito"/>
              </a:rPr>
              <a:t>Provision</a:t>
            </a:r>
            <a:r>
              <a:rPr sz="1800" dirty="0">
                <a:latin typeface="Carlito"/>
                <a:cs typeface="Carlito"/>
              </a:rPr>
              <a:t> </a:t>
            </a:r>
            <a:r>
              <a:rPr sz="1800" spc="-5" dirty="0">
                <a:latin typeface="Carlito"/>
                <a:cs typeface="Carlito"/>
              </a:rPr>
              <a:t>of</a:t>
            </a:r>
            <a:r>
              <a:rPr sz="1800" spc="10" dirty="0">
                <a:latin typeface="Carlito"/>
                <a:cs typeface="Carlito"/>
              </a:rPr>
              <a:t> </a:t>
            </a:r>
            <a:r>
              <a:rPr sz="1800" spc="-5" dirty="0">
                <a:latin typeface="Carlito"/>
                <a:cs typeface="Carlito"/>
              </a:rPr>
              <a:t>quarter;</a:t>
            </a:r>
            <a:r>
              <a:rPr sz="1800" spc="5" dirty="0">
                <a:latin typeface="Carlito"/>
                <a:cs typeface="Carlito"/>
              </a:rPr>
              <a:t> </a:t>
            </a:r>
            <a:r>
              <a:rPr sz="1800" b="1" spc="-10" dirty="0">
                <a:latin typeface="Carlito"/>
                <a:cs typeface="Carlito"/>
              </a:rPr>
              <a:t>42</a:t>
            </a:r>
            <a:r>
              <a:rPr sz="1800" spc="-10" dirty="0">
                <a:latin typeface="Arial"/>
                <a:cs typeface="Arial"/>
              </a:rPr>
              <a:t>:</a:t>
            </a:r>
            <a:r>
              <a:rPr sz="1800" spc="-95" dirty="0">
                <a:latin typeface="Arial"/>
                <a:cs typeface="Arial"/>
              </a:rPr>
              <a:t> </a:t>
            </a:r>
            <a:r>
              <a:rPr sz="1800" dirty="0">
                <a:latin typeface="Arial"/>
                <a:cs typeface="Arial"/>
              </a:rPr>
              <a:t>If</a:t>
            </a:r>
            <a:r>
              <a:rPr sz="1800" spc="-90" dirty="0">
                <a:latin typeface="Arial"/>
                <a:cs typeface="Arial"/>
              </a:rPr>
              <a:t> 50</a:t>
            </a:r>
            <a:r>
              <a:rPr sz="1800" spc="-95" dirty="0">
                <a:latin typeface="Arial"/>
                <a:cs typeface="Arial"/>
              </a:rPr>
              <a:t> </a:t>
            </a:r>
            <a:r>
              <a:rPr sz="1800" spc="-15" dirty="0">
                <a:latin typeface="Arial"/>
                <a:cs typeface="Arial"/>
              </a:rPr>
              <a:t>or</a:t>
            </a:r>
            <a:r>
              <a:rPr sz="1800" spc="-90" dirty="0">
                <a:latin typeface="Arial"/>
                <a:cs typeface="Arial"/>
              </a:rPr>
              <a:t> </a:t>
            </a:r>
            <a:r>
              <a:rPr sz="1800" spc="-50" dirty="0">
                <a:latin typeface="Arial"/>
                <a:cs typeface="Arial"/>
              </a:rPr>
              <a:t>more</a:t>
            </a:r>
            <a:r>
              <a:rPr sz="1800" spc="-90" dirty="0">
                <a:latin typeface="Arial"/>
                <a:cs typeface="Arial"/>
              </a:rPr>
              <a:t> </a:t>
            </a:r>
            <a:r>
              <a:rPr sz="1800" spc="-60" dirty="0">
                <a:latin typeface="Arial"/>
                <a:cs typeface="Arial"/>
              </a:rPr>
              <a:t>female</a:t>
            </a:r>
            <a:r>
              <a:rPr sz="1800" spc="-95" dirty="0">
                <a:latin typeface="Arial"/>
                <a:cs typeface="Arial"/>
              </a:rPr>
              <a:t> </a:t>
            </a:r>
            <a:r>
              <a:rPr sz="1800" spc="-55" dirty="0">
                <a:latin typeface="Arial"/>
                <a:cs typeface="Arial"/>
              </a:rPr>
              <a:t>workers:</a:t>
            </a:r>
            <a:r>
              <a:rPr sz="1800" spc="-90" dirty="0">
                <a:latin typeface="Arial"/>
                <a:cs typeface="Arial"/>
              </a:rPr>
              <a:t> </a:t>
            </a:r>
            <a:r>
              <a:rPr sz="1800" spc="-55" dirty="0">
                <a:latin typeface="Arial"/>
                <a:cs typeface="Arial"/>
              </a:rPr>
              <a:t>provision</a:t>
            </a:r>
            <a:r>
              <a:rPr sz="1800" spc="-95" dirty="0">
                <a:latin typeface="Arial"/>
                <a:cs typeface="Arial"/>
              </a:rPr>
              <a:t> </a:t>
            </a:r>
            <a:r>
              <a:rPr sz="1800" spc="-5" dirty="0">
                <a:latin typeface="Arial"/>
                <a:cs typeface="Arial"/>
              </a:rPr>
              <a:t>of</a:t>
            </a:r>
            <a:r>
              <a:rPr sz="1800" spc="-90" dirty="0">
                <a:latin typeface="Arial"/>
                <a:cs typeface="Arial"/>
              </a:rPr>
              <a:t> </a:t>
            </a:r>
            <a:r>
              <a:rPr sz="1800" spc="-55" dirty="0">
                <a:latin typeface="Arial"/>
                <a:cs typeface="Arial"/>
              </a:rPr>
              <a:t>children’s</a:t>
            </a:r>
            <a:r>
              <a:rPr sz="1800" spc="-95" dirty="0">
                <a:latin typeface="Arial"/>
                <a:cs typeface="Arial"/>
              </a:rPr>
              <a:t> </a:t>
            </a:r>
            <a:r>
              <a:rPr sz="1800" spc="-40" dirty="0">
                <a:latin typeface="Arial"/>
                <a:cs typeface="Arial"/>
              </a:rPr>
              <a:t>room,</a:t>
            </a:r>
            <a:endParaRPr sz="1800">
              <a:latin typeface="Arial"/>
              <a:cs typeface="Arial"/>
            </a:endParaRPr>
          </a:p>
          <a:p>
            <a:pPr marL="440690">
              <a:lnSpc>
                <a:spcPct val="100000"/>
              </a:lnSpc>
              <a:spcBef>
                <a:spcPts val="110"/>
              </a:spcBef>
            </a:pPr>
            <a:r>
              <a:rPr sz="1800" spc="-5" dirty="0">
                <a:latin typeface="Carlito"/>
                <a:cs typeface="Carlito"/>
              </a:rPr>
              <a:t>trained nurse, </a:t>
            </a:r>
            <a:r>
              <a:rPr sz="1800" dirty="0">
                <a:latin typeface="Carlito"/>
                <a:cs typeface="Carlito"/>
              </a:rPr>
              <a:t>toys, </a:t>
            </a:r>
            <a:r>
              <a:rPr sz="1800" spc="-5" dirty="0">
                <a:latin typeface="Carlito"/>
                <a:cs typeface="Carlito"/>
              </a:rPr>
              <a:t>time for female workers </a:t>
            </a:r>
            <a:r>
              <a:rPr sz="1800" dirty="0">
                <a:latin typeface="Carlito"/>
                <a:cs typeface="Carlito"/>
              </a:rPr>
              <a:t>to </a:t>
            </a:r>
            <a:r>
              <a:rPr sz="1800" spc="-5" dirty="0">
                <a:latin typeface="Carlito"/>
                <a:cs typeface="Carlito"/>
              </a:rPr>
              <a:t>feed </a:t>
            </a:r>
            <a:r>
              <a:rPr sz="1800" spc="-10" dirty="0">
                <a:latin typeface="Carlito"/>
                <a:cs typeface="Carlito"/>
              </a:rPr>
              <a:t>suckling</a:t>
            </a:r>
            <a:r>
              <a:rPr sz="1800" spc="40" dirty="0">
                <a:latin typeface="Carlito"/>
                <a:cs typeface="Carlito"/>
              </a:rPr>
              <a:t> </a:t>
            </a:r>
            <a:r>
              <a:rPr sz="1800" spc="-5" dirty="0">
                <a:latin typeface="Carlito"/>
                <a:cs typeface="Carlito"/>
              </a:rPr>
              <a:t>babies</a:t>
            </a:r>
            <a:endParaRPr sz="1800">
              <a:latin typeface="Carlito"/>
              <a:cs typeface="Carlito"/>
            </a:endParaRPr>
          </a:p>
          <a:p>
            <a:pPr marL="440690" indent="-343535">
              <a:lnSpc>
                <a:spcPct val="100000"/>
              </a:lnSpc>
              <a:spcBef>
                <a:spcPts val="204"/>
              </a:spcBef>
              <a:buFont typeface="Arial"/>
              <a:buChar char="•"/>
              <a:tabLst>
                <a:tab pos="440690" algn="l"/>
                <a:tab pos="441325" algn="l"/>
              </a:tabLst>
            </a:pPr>
            <a:r>
              <a:rPr sz="1800" dirty="0">
                <a:latin typeface="Carlito"/>
                <a:cs typeface="Carlito"/>
              </a:rPr>
              <a:t>If 50 </a:t>
            </a:r>
            <a:r>
              <a:rPr sz="1800" spc="-5" dirty="0">
                <a:latin typeface="Carlito"/>
                <a:cs typeface="Carlito"/>
              </a:rPr>
              <a:t>or more workers: </a:t>
            </a:r>
            <a:r>
              <a:rPr sz="1800" b="1" spc="-5" dirty="0">
                <a:latin typeface="Carlito"/>
                <a:cs typeface="Carlito"/>
              </a:rPr>
              <a:t>43</a:t>
            </a:r>
            <a:r>
              <a:rPr sz="1800" spc="-5" dirty="0">
                <a:latin typeface="Carlito"/>
                <a:cs typeface="Carlito"/>
              </a:rPr>
              <a:t>: </a:t>
            </a:r>
            <a:r>
              <a:rPr sz="1800" dirty="0">
                <a:latin typeface="Carlito"/>
                <a:cs typeface="Carlito"/>
              </a:rPr>
              <a:t>relaxing room; </a:t>
            </a:r>
            <a:r>
              <a:rPr sz="1800" b="1" spc="-5" dirty="0">
                <a:latin typeface="Carlito"/>
                <a:cs typeface="Carlito"/>
              </a:rPr>
              <a:t>44</a:t>
            </a:r>
            <a:r>
              <a:rPr sz="1800" spc="-5" dirty="0">
                <a:latin typeface="Carlito"/>
                <a:cs typeface="Carlito"/>
              </a:rPr>
              <a:t>:</a:t>
            </a:r>
            <a:r>
              <a:rPr sz="1800" spc="10" dirty="0">
                <a:latin typeface="Carlito"/>
                <a:cs typeface="Carlito"/>
              </a:rPr>
              <a:t> </a:t>
            </a:r>
            <a:r>
              <a:rPr sz="1800" spc="-5" dirty="0">
                <a:latin typeface="Carlito"/>
                <a:cs typeface="Carlito"/>
              </a:rPr>
              <a:t>canteen</a:t>
            </a:r>
            <a:endParaRPr sz="1800">
              <a:latin typeface="Carlito"/>
              <a:cs typeface="Carlito"/>
            </a:endParaRPr>
          </a:p>
          <a:p>
            <a:pPr marL="140335">
              <a:lnSpc>
                <a:spcPct val="100000"/>
              </a:lnSpc>
              <a:spcBef>
                <a:spcPts val="1655"/>
              </a:spcBef>
            </a:pPr>
            <a:r>
              <a:rPr sz="1800" b="1" spc="-5" dirty="0">
                <a:latin typeface="Carlito"/>
                <a:cs typeface="Carlito"/>
              </a:rPr>
              <a:t>Chapter </a:t>
            </a:r>
            <a:r>
              <a:rPr sz="1800" b="1" dirty="0">
                <a:latin typeface="Carlito"/>
                <a:cs typeface="Carlito"/>
              </a:rPr>
              <a:t>7: </a:t>
            </a:r>
            <a:r>
              <a:rPr sz="1800" b="1" spc="-5" dirty="0">
                <a:latin typeface="Carlito"/>
                <a:cs typeface="Carlito"/>
              </a:rPr>
              <a:t>Special provisions </a:t>
            </a:r>
            <a:r>
              <a:rPr sz="1800" b="1" spc="-10" dirty="0">
                <a:latin typeface="Carlito"/>
                <a:cs typeface="Carlito"/>
              </a:rPr>
              <a:t>for </a:t>
            </a:r>
            <a:r>
              <a:rPr sz="1800" b="1" dirty="0">
                <a:latin typeface="Carlito"/>
                <a:cs typeface="Carlito"/>
              </a:rPr>
              <a:t>special</a:t>
            </a:r>
            <a:r>
              <a:rPr sz="1800" b="1" spc="-5" dirty="0">
                <a:latin typeface="Carlito"/>
                <a:cs typeface="Carlito"/>
              </a:rPr>
              <a:t> enterprise</a:t>
            </a:r>
            <a:endParaRPr sz="1800">
              <a:latin typeface="Carlito"/>
              <a:cs typeface="Carlito"/>
            </a:endParaRPr>
          </a:p>
          <a:p>
            <a:pPr marL="440690" indent="-343535">
              <a:lnSpc>
                <a:spcPct val="100000"/>
              </a:lnSpc>
              <a:spcBef>
                <a:spcPts val="219"/>
              </a:spcBef>
              <a:buFont typeface="Arial"/>
              <a:buChar char="•"/>
              <a:tabLst>
                <a:tab pos="440690" algn="l"/>
                <a:tab pos="441325" algn="l"/>
              </a:tabLst>
            </a:pPr>
            <a:r>
              <a:rPr sz="1800" b="1" spc="-5" dirty="0">
                <a:latin typeface="Carlito"/>
                <a:cs typeface="Carlito"/>
              </a:rPr>
              <a:t>46</a:t>
            </a:r>
            <a:r>
              <a:rPr sz="1800" spc="-5" dirty="0">
                <a:latin typeface="Carlito"/>
                <a:cs typeface="Carlito"/>
              </a:rPr>
              <a:t>: Construction</a:t>
            </a:r>
            <a:r>
              <a:rPr sz="1800" spc="10" dirty="0">
                <a:latin typeface="Carlito"/>
                <a:cs typeface="Carlito"/>
              </a:rPr>
              <a:t> </a:t>
            </a:r>
            <a:r>
              <a:rPr sz="1800" spc="-5" dirty="0">
                <a:latin typeface="Carlito"/>
                <a:cs typeface="Carlito"/>
              </a:rPr>
              <a:t>business</a:t>
            </a:r>
            <a:endParaRPr sz="1800">
              <a:latin typeface="Carlito"/>
              <a:cs typeface="Carlito"/>
            </a:endParaRPr>
          </a:p>
          <a:p>
            <a:pPr marL="88900" marR="4685665">
              <a:lnSpc>
                <a:spcPts val="2390"/>
              </a:lnSpc>
              <a:spcBef>
                <a:spcPts val="90"/>
              </a:spcBef>
            </a:pPr>
            <a:r>
              <a:rPr sz="1800" b="1" spc="-5" dirty="0">
                <a:latin typeface="Carlito"/>
                <a:cs typeface="Carlito"/>
              </a:rPr>
              <a:t>Chapter </a:t>
            </a:r>
            <a:r>
              <a:rPr sz="1800" b="1" dirty="0">
                <a:latin typeface="Carlito"/>
                <a:cs typeface="Carlito"/>
              </a:rPr>
              <a:t>8: </a:t>
            </a:r>
            <a:r>
              <a:rPr sz="1800" b="1" spc="-5" dirty="0">
                <a:latin typeface="Carlito"/>
                <a:cs typeface="Carlito"/>
              </a:rPr>
              <a:t>Conduct </a:t>
            </a:r>
            <a:r>
              <a:rPr sz="1800" b="1" dirty="0">
                <a:latin typeface="Carlito"/>
                <a:cs typeface="Carlito"/>
              </a:rPr>
              <a:t>and </a:t>
            </a:r>
            <a:r>
              <a:rPr sz="1800" b="1" spc="-5" dirty="0">
                <a:latin typeface="Carlito"/>
                <a:cs typeface="Carlito"/>
              </a:rPr>
              <a:t>Punishment  Chapter </a:t>
            </a:r>
            <a:r>
              <a:rPr sz="1800" b="1" dirty="0">
                <a:latin typeface="Carlito"/>
                <a:cs typeface="Carlito"/>
              </a:rPr>
              <a:t>10: </a:t>
            </a:r>
            <a:r>
              <a:rPr sz="1800" b="1" spc="-5" dirty="0">
                <a:latin typeface="Carlito"/>
                <a:cs typeface="Carlito"/>
              </a:rPr>
              <a:t>Settlement </a:t>
            </a:r>
            <a:r>
              <a:rPr sz="1800" b="1" dirty="0">
                <a:latin typeface="Carlito"/>
                <a:cs typeface="Carlito"/>
              </a:rPr>
              <a:t>of </a:t>
            </a:r>
            <a:r>
              <a:rPr sz="1800" b="1" spc="-5" dirty="0">
                <a:latin typeface="Carlito"/>
                <a:cs typeface="Carlito"/>
              </a:rPr>
              <a:t>legal</a:t>
            </a:r>
            <a:r>
              <a:rPr sz="1800" b="1" spc="-50" dirty="0">
                <a:latin typeface="Carlito"/>
                <a:cs typeface="Carlito"/>
              </a:rPr>
              <a:t> </a:t>
            </a:r>
            <a:r>
              <a:rPr sz="1800" b="1" dirty="0">
                <a:latin typeface="Carlito"/>
                <a:cs typeface="Carlito"/>
              </a:rPr>
              <a:t>disputes</a:t>
            </a:r>
            <a:endParaRPr sz="1800">
              <a:latin typeface="Carlito"/>
              <a:cs typeface="Carlito"/>
            </a:endParaRPr>
          </a:p>
          <a:p>
            <a:pPr marL="1174115">
              <a:lnSpc>
                <a:spcPts val="4795"/>
              </a:lnSpc>
            </a:pPr>
            <a:r>
              <a:rPr sz="4000" spc="-5" dirty="0">
                <a:latin typeface="Carlito"/>
                <a:cs typeface="Carlito"/>
              </a:rPr>
              <a:t>4.3 Contract </a:t>
            </a:r>
            <a:r>
              <a:rPr sz="4000" spc="-10" dirty="0">
                <a:latin typeface="Carlito"/>
                <a:cs typeface="Carlito"/>
              </a:rPr>
              <a:t>Law, </a:t>
            </a:r>
            <a:r>
              <a:rPr sz="4000" dirty="0">
                <a:latin typeface="Carlito"/>
                <a:cs typeface="Carlito"/>
              </a:rPr>
              <a:t>2056</a:t>
            </a:r>
            <a:r>
              <a:rPr sz="4000" spc="-5" dirty="0">
                <a:latin typeface="Carlito"/>
                <a:cs typeface="Carlito"/>
              </a:rPr>
              <a:t> (2000)</a:t>
            </a:r>
            <a:endParaRPr sz="4000">
              <a:latin typeface="Carlito"/>
              <a:cs typeface="Carlito"/>
            </a:endParaRPr>
          </a:p>
          <a:p>
            <a:pPr marL="355600" indent="-342900">
              <a:lnSpc>
                <a:spcPct val="100000"/>
              </a:lnSpc>
              <a:spcBef>
                <a:spcPts val="560"/>
              </a:spcBef>
              <a:buFont typeface="Arial"/>
              <a:buChar char="•"/>
              <a:tabLst>
                <a:tab pos="354965" algn="l"/>
                <a:tab pos="355600" algn="l"/>
              </a:tabLst>
            </a:pPr>
            <a:r>
              <a:rPr sz="1500" dirty="0">
                <a:latin typeface="Carlito"/>
                <a:cs typeface="Carlito"/>
              </a:rPr>
              <a:t>No. </a:t>
            </a:r>
            <a:r>
              <a:rPr sz="1500" spc="-5" dirty="0">
                <a:latin typeface="Carlito"/>
                <a:cs typeface="Carlito"/>
              </a:rPr>
              <a:t>of Chapters: 13, </a:t>
            </a:r>
            <a:r>
              <a:rPr sz="1500" dirty="0">
                <a:latin typeface="Carlito"/>
                <a:cs typeface="Carlito"/>
              </a:rPr>
              <a:t>No. </a:t>
            </a:r>
            <a:r>
              <a:rPr sz="1500" spc="-5" dirty="0">
                <a:latin typeface="Carlito"/>
                <a:cs typeface="Carlito"/>
              </a:rPr>
              <a:t>of Sections: 90 </a:t>
            </a:r>
            <a:r>
              <a:rPr sz="1500" dirty="0">
                <a:latin typeface="Arial"/>
                <a:cs typeface="Arial"/>
              </a:rPr>
              <a:t>• </a:t>
            </a:r>
            <a:r>
              <a:rPr sz="1500" b="1" spc="-5" dirty="0">
                <a:latin typeface="Carlito"/>
                <a:cs typeface="Carlito"/>
              </a:rPr>
              <a:t>Chapter</a:t>
            </a:r>
            <a:r>
              <a:rPr sz="1500" b="1" spc="-15" dirty="0">
                <a:latin typeface="Carlito"/>
                <a:cs typeface="Carlito"/>
              </a:rPr>
              <a:t> </a:t>
            </a:r>
            <a:r>
              <a:rPr sz="1500" b="1" dirty="0">
                <a:latin typeface="Carlito"/>
                <a:cs typeface="Carlito"/>
              </a:rPr>
              <a:t>1:</a:t>
            </a:r>
            <a:endParaRPr sz="1500">
              <a:latin typeface="Carlito"/>
              <a:cs typeface="Carlito"/>
            </a:endParaRPr>
          </a:p>
          <a:p>
            <a:pPr marL="354965" marR="73660" indent="-342900">
              <a:lnSpc>
                <a:spcPct val="105300"/>
              </a:lnSpc>
              <a:spcBef>
                <a:spcPts val="45"/>
              </a:spcBef>
              <a:buFont typeface="Arial"/>
              <a:buChar char="•"/>
              <a:tabLst>
                <a:tab pos="354965" algn="l"/>
                <a:tab pos="355600" algn="l"/>
              </a:tabLst>
            </a:pPr>
            <a:r>
              <a:rPr sz="1500" spc="-5" dirty="0">
                <a:latin typeface="Carlito"/>
                <a:cs typeface="Carlito"/>
              </a:rPr>
              <a:t>(a) Contract: </a:t>
            </a:r>
            <a:r>
              <a:rPr sz="1500" dirty="0">
                <a:latin typeface="Carlito"/>
                <a:cs typeface="Carlito"/>
              </a:rPr>
              <a:t>an </a:t>
            </a:r>
            <a:r>
              <a:rPr sz="1500" spc="-5" dirty="0">
                <a:latin typeface="Carlito"/>
                <a:cs typeface="Carlito"/>
              </a:rPr>
              <a:t>agreement enforceable </a:t>
            </a:r>
            <a:r>
              <a:rPr sz="1500" dirty="0">
                <a:latin typeface="Carlito"/>
                <a:cs typeface="Carlito"/>
              </a:rPr>
              <a:t>by law </a:t>
            </a:r>
            <a:r>
              <a:rPr sz="1500" spc="-5" dirty="0">
                <a:latin typeface="Carlito"/>
                <a:cs typeface="Carlito"/>
              </a:rPr>
              <a:t>concluded between two or </a:t>
            </a:r>
            <a:r>
              <a:rPr sz="1500" dirty="0">
                <a:latin typeface="Carlito"/>
                <a:cs typeface="Carlito"/>
              </a:rPr>
              <a:t>more parties </a:t>
            </a:r>
            <a:r>
              <a:rPr sz="1500" spc="-5" dirty="0">
                <a:latin typeface="Carlito"/>
                <a:cs typeface="Carlito"/>
              </a:rPr>
              <a:t>for performing or  not performing any</a:t>
            </a:r>
            <a:r>
              <a:rPr sz="1500" dirty="0">
                <a:latin typeface="Carlito"/>
                <a:cs typeface="Carlito"/>
              </a:rPr>
              <a:t> work.</a:t>
            </a:r>
            <a:endParaRPr sz="1500">
              <a:latin typeface="Carlito"/>
              <a:cs typeface="Carlito"/>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98195" y="708405"/>
            <a:ext cx="8646795" cy="2221865"/>
          </a:xfrm>
          <a:prstGeom prst="rect">
            <a:avLst/>
          </a:prstGeom>
        </p:spPr>
        <p:txBody>
          <a:bodyPr vert="horz" wrap="square" lIns="0" tIns="12700" rIns="0" bIns="0" rtlCol="0">
            <a:spAutoFit/>
          </a:bodyPr>
          <a:lstStyle/>
          <a:p>
            <a:pPr marL="354965" marR="168910" indent="-342900">
              <a:lnSpc>
                <a:spcPct val="105300"/>
              </a:lnSpc>
              <a:spcBef>
                <a:spcPts val="100"/>
              </a:spcBef>
              <a:buFont typeface="Arial"/>
              <a:buChar char="•"/>
              <a:tabLst>
                <a:tab pos="354965" algn="l"/>
                <a:tab pos="355600" algn="l"/>
              </a:tabLst>
            </a:pPr>
            <a:r>
              <a:rPr sz="1500" spc="-5" dirty="0">
                <a:latin typeface="Carlito"/>
                <a:cs typeface="Carlito"/>
              </a:rPr>
              <a:t>(b) Proposal: </a:t>
            </a:r>
            <a:r>
              <a:rPr sz="1500" dirty="0">
                <a:latin typeface="Carlito"/>
                <a:cs typeface="Carlito"/>
              </a:rPr>
              <a:t>a </a:t>
            </a:r>
            <a:r>
              <a:rPr sz="1500" spc="-5" dirty="0">
                <a:latin typeface="Carlito"/>
                <a:cs typeface="Carlito"/>
              </a:rPr>
              <a:t>proposal </a:t>
            </a:r>
            <a:r>
              <a:rPr sz="1500" dirty="0">
                <a:latin typeface="Carlito"/>
                <a:cs typeface="Carlito"/>
              </a:rPr>
              <a:t>presented </a:t>
            </a:r>
            <a:r>
              <a:rPr sz="1500" spc="-5" dirty="0">
                <a:latin typeface="Carlito"/>
                <a:cs typeface="Carlito"/>
              </a:rPr>
              <a:t>by one </a:t>
            </a:r>
            <a:r>
              <a:rPr sz="1500" dirty="0">
                <a:latin typeface="Carlito"/>
                <a:cs typeface="Carlito"/>
              </a:rPr>
              <a:t>person to </a:t>
            </a:r>
            <a:r>
              <a:rPr sz="1500" spc="-5" dirty="0">
                <a:latin typeface="Carlito"/>
                <a:cs typeface="Carlito"/>
              </a:rPr>
              <a:t>another with </a:t>
            </a:r>
            <a:r>
              <a:rPr sz="1500" dirty="0">
                <a:latin typeface="Carlito"/>
                <a:cs typeface="Carlito"/>
              </a:rPr>
              <a:t>the intent </a:t>
            </a:r>
            <a:r>
              <a:rPr sz="1500" spc="-5" dirty="0">
                <a:latin typeface="Carlito"/>
                <a:cs typeface="Carlito"/>
              </a:rPr>
              <a:t>of obtaining his/her </a:t>
            </a:r>
            <a:r>
              <a:rPr sz="1500" spc="-10" dirty="0">
                <a:latin typeface="Carlito"/>
                <a:cs typeface="Carlito"/>
              </a:rPr>
              <a:t>consent  </a:t>
            </a:r>
            <a:r>
              <a:rPr sz="1500" dirty="0">
                <a:latin typeface="Carlito"/>
                <a:cs typeface="Carlito"/>
              </a:rPr>
              <a:t>to do </a:t>
            </a:r>
            <a:r>
              <a:rPr sz="1500" spc="-5" dirty="0">
                <a:latin typeface="Carlito"/>
                <a:cs typeface="Carlito"/>
              </a:rPr>
              <a:t>or not </a:t>
            </a:r>
            <a:r>
              <a:rPr sz="1500" dirty="0">
                <a:latin typeface="Carlito"/>
                <a:cs typeface="Carlito"/>
              </a:rPr>
              <a:t>to </a:t>
            </a:r>
            <a:r>
              <a:rPr sz="1500" spc="-5" dirty="0">
                <a:latin typeface="Carlito"/>
                <a:cs typeface="Carlito"/>
              </a:rPr>
              <a:t>do any</a:t>
            </a:r>
            <a:r>
              <a:rPr sz="1500" spc="5" dirty="0">
                <a:latin typeface="Carlito"/>
                <a:cs typeface="Carlito"/>
              </a:rPr>
              <a:t> </a:t>
            </a:r>
            <a:r>
              <a:rPr sz="1500" spc="-5" dirty="0">
                <a:latin typeface="Carlito"/>
                <a:cs typeface="Carlito"/>
              </a:rPr>
              <a:t>work.</a:t>
            </a:r>
            <a:endParaRPr sz="1500">
              <a:latin typeface="Carlito"/>
              <a:cs typeface="Carlito"/>
            </a:endParaRPr>
          </a:p>
          <a:p>
            <a:pPr marL="354965" marR="5080" indent="-342900">
              <a:lnSpc>
                <a:spcPct val="105300"/>
              </a:lnSpc>
              <a:spcBef>
                <a:spcPts val="50"/>
              </a:spcBef>
              <a:buFont typeface="Arial"/>
              <a:buChar char="•"/>
              <a:tabLst>
                <a:tab pos="354965" algn="l"/>
                <a:tab pos="355600" algn="l"/>
              </a:tabLst>
            </a:pPr>
            <a:r>
              <a:rPr sz="1500" spc="-5" dirty="0">
                <a:latin typeface="Carlito"/>
                <a:cs typeface="Carlito"/>
              </a:rPr>
              <a:t>(c) Consent: </a:t>
            </a:r>
            <a:r>
              <a:rPr sz="1500" dirty="0">
                <a:latin typeface="Carlito"/>
                <a:cs typeface="Carlito"/>
              </a:rPr>
              <a:t>the </a:t>
            </a:r>
            <a:r>
              <a:rPr sz="1500" spc="-5" dirty="0">
                <a:latin typeface="Carlito"/>
                <a:cs typeface="Carlito"/>
              </a:rPr>
              <a:t>consent given by </a:t>
            </a:r>
            <a:r>
              <a:rPr sz="1500" dirty="0">
                <a:latin typeface="Carlito"/>
                <a:cs typeface="Carlito"/>
              </a:rPr>
              <a:t>the </a:t>
            </a:r>
            <a:r>
              <a:rPr sz="1500" spc="-5" dirty="0">
                <a:latin typeface="Carlito"/>
                <a:cs typeface="Carlito"/>
              </a:rPr>
              <a:t>person </a:t>
            </a:r>
            <a:r>
              <a:rPr sz="1500" dirty="0">
                <a:latin typeface="Carlito"/>
                <a:cs typeface="Carlito"/>
              </a:rPr>
              <a:t>to </a:t>
            </a:r>
            <a:r>
              <a:rPr sz="1500" spc="-5" dirty="0">
                <a:latin typeface="Carlito"/>
                <a:cs typeface="Carlito"/>
              </a:rPr>
              <a:t>whom </a:t>
            </a:r>
            <a:r>
              <a:rPr sz="1500" dirty="0">
                <a:latin typeface="Carlito"/>
                <a:cs typeface="Carlito"/>
              </a:rPr>
              <a:t>a </a:t>
            </a:r>
            <a:r>
              <a:rPr sz="1500" spc="-5" dirty="0">
                <a:latin typeface="Carlito"/>
                <a:cs typeface="Carlito"/>
              </a:rPr>
              <a:t>proposal </a:t>
            </a:r>
            <a:r>
              <a:rPr sz="1500" dirty="0">
                <a:latin typeface="Carlito"/>
                <a:cs typeface="Carlito"/>
              </a:rPr>
              <a:t>has </a:t>
            </a:r>
            <a:r>
              <a:rPr sz="1500" spc="-5" dirty="0">
                <a:latin typeface="Carlito"/>
                <a:cs typeface="Carlito"/>
              </a:rPr>
              <a:t>been presented </a:t>
            </a:r>
            <a:r>
              <a:rPr sz="1500" dirty="0">
                <a:latin typeface="Carlito"/>
                <a:cs typeface="Carlito"/>
              </a:rPr>
              <a:t>in the </a:t>
            </a:r>
            <a:r>
              <a:rPr sz="1500" spc="-5" dirty="0">
                <a:latin typeface="Carlito"/>
                <a:cs typeface="Carlito"/>
              </a:rPr>
              <a:t>same meaning  of </a:t>
            </a:r>
            <a:r>
              <a:rPr sz="1500" dirty="0">
                <a:latin typeface="Carlito"/>
                <a:cs typeface="Carlito"/>
              </a:rPr>
              <a:t>that</a:t>
            </a:r>
            <a:r>
              <a:rPr sz="1500" spc="-5" dirty="0">
                <a:latin typeface="Carlito"/>
                <a:cs typeface="Carlito"/>
              </a:rPr>
              <a:t> offer.</a:t>
            </a:r>
            <a:endParaRPr sz="1500">
              <a:latin typeface="Carlito"/>
              <a:cs typeface="Carlito"/>
            </a:endParaRPr>
          </a:p>
          <a:p>
            <a:pPr marL="354965" marR="347345" indent="-342900">
              <a:lnSpc>
                <a:spcPct val="105500"/>
              </a:lnSpc>
              <a:spcBef>
                <a:spcPts val="30"/>
              </a:spcBef>
              <a:buFont typeface="Arial"/>
              <a:buChar char="•"/>
              <a:tabLst>
                <a:tab pos="354965" algn="l"/>
                <a:tab pos="355600" algn="l"/>
              </a:tabLst>
            </a:pPr>
            <a:r>
              <a:rPr sz="1500" spc="-5" dirty="0">
                <a:latin typeface="Carlito"/>
                <a:cs typeface="Carlito"/>
              </a:rPr>
              <a:t>(d) Consideration: </a:t>
            </a:r>
            <a:r>
              <a:rPr sz="1500" dirty="0">
                <a:latin typeface="Carlito"/>
                <a:cs typeface="Carlito"/>
              </a:rPr>
              <a:t>the </a:t>
            </a:r>
            <a:r>
              <a:rPr sz="1500" spc="-5" dirty="0">
                <a:latin typeface="Carlito"/>
                <a:cs typeface="Carlito"/>
              </a:rPr>
              <a:t>promise </a:t>
            </a:r>
            <a:r>
              <a:rPr sz="1500" dirty="0">
                <a:latin typeface="Carlito"/>
                <a:cs typeface="Carlito"/>
              </a:rPr>
              <a:t>made to </a:t>
            </a:r>
            <a:r>
              <a:rPr sz="1500" spc="-5" dirty="0">
                <a:latin typeface="Carlito"/>
                <a:cs typeface="Carlito"/>
              </a:rPr>
              <a:t>do or not </a:t>
            </a:r>
            <a:r>
              <a:rPr sz="1500" dirty="0">
                <a:latin typeface="Carlito"/>
                <a:cs typeface="Carlito"/>
              </a:rPr>
              <a:t>to </a:t>
            </a:r>
            <a:r>
              <a:rPr sz="1500" spc="-5" dirty="0">
                <a:latin typeface="Carlito"/>
                <a:cs typeface="Carlito"/>
              </a:rPr>
              <a:t>do </a:t>
            </a:r>
            <a:r>
              <a:rPr sz="1500" dirty="0">
                <a:latin typeface="Carlito"/>
                <a:cs typeface="Carlito"/>
              </a:rPr>
              <a:t>any </a:t>
            </a:r>
            <a:r>
              <a:rPr sz="1500" spc="-5" dirty="0">
                <a:latin typeface="Carlito"/>
                <a:cs typeface="Carlito"/>
              </a:rPr>
              <a:t>work </a:t>
            </a:r>
            <a:r>
              <a:rPr sz="1500" dirty="0">
                <a:latin typeface="Carlito"/>
                <a:cs typeface="Carlito"/>
              </a:rPr>
              <a:t>in </a:t>
            </a:r>
            <a:r>
              <a:rPr sz="1500" spc="-5" dirty="0">
                <a:latin typeface="Carlito"/>
                <a:cs typeface="Carlito"/>
              </a:rPr>
              <a:t>return of doing or not doing of </a:t>
            </a:r>
            <a:r>
              <a:rPr sz="1500" dirty="0">
                <a:latin typeface="Carlito"/>
                <a:cs typeface="Carlito"/>
              </a:rPr>
              <a:t>any  </a:t>
            </a:r>
            <a:r>
              <a:rPr sz="1500" spc="-5" dirty="0">
                <a:latin typeface="Carlito"/>
                <a:cs typeface="Carlito"/>
              </a:rPr>
              <a:t>work mentioned in </a:t>
            </a:r>
            <a:r>
              <a:rPr sz="1500" dirty="0">
                <a:latin typeface="Carlito"/>
                <a:cs typeface="Carlito"/>
              </a:rPr>
              <a:t>the</a:t>
            </a:r>
            <a:r>
              <a:rPr sz="1500" spc="10" dirty="0">
                <a:latin typeface="Carlito"/>
                <a:cs typeface="Carlito"/>
              </a:rPr>
              <a:t> </a:t>
            </a:r>
            <a:r>
              <a:rPr sz="1500" spc="-5" dirty="0">
                <a:latin typeface="Carlito"/>
                <a:cs typeface="Carlito"/>
              </a:rPr>
              <a:t>proposal.</a:t>
            </a:r>
            <a:endParaRPr sz="1500">
              <a:latin typeface="Carlito"/>
              <a:cs typeface="Carlito"/>
            </a:endParaRPr>
          </a:p>
          <a:p>
            <a:pPr marL="355600" indent="-342900">
              <a:lnSpc>
                <a:spcPct val="100000"/>
              </a:lnSpc>
              <a:spcBef>
                <a:spcPts val="145"/>
              </a:spcBef>
              <a:buFont typeface="Arial"/>
              <a:buChar char="•"/>
              <a:tabLst>
                <a:tab pos="354965" algn="l"/>
                <a:tab pos="355600" algn="l"/>
              </a:tabLst>
            </a:pPr>
            <a:r>
              <a:rPr sz="1500" b="1" spc="-5" dirty="0">
                <a:latin typeface="Carlito"/>
                <a:cs typeface="Carlito"/>
              </a:rPr>
              <a:t>Chapter </a:t>
            </a:r>
            <a:r>
              <a:rPr sz="1500" b="1" dirty="0">
                <a:latin typeface="Carlito"/>
                <a:cs typeface="Carlito"/>
              </a:rPr>
              <a:t>2: </a:t>
            </a:r>
            <a:r>
              <a:rPr sz="1500" spc="-5" dirty="0">
                <a:latin typeface="Carlito"/>
                <a:cs typeface="Carlito"/>
              </a:rPr>
              <a:t>Contracting Parties, Proposal </a:t>
            </a:r>
            <a:r>
              <a:rPr sz="1500" dirty="0">
                <a:latin typeface="Carlito"/>
                <a:cs typeface="Carlito"/>
              </a:rPr>
              <a:t>and</a:t>
            </a:r>
            <a:r>
              <a:rPr sz="1500" spc="-5" dirty="0">
                <a:latin typeface="Carlito"/>
                <a:cs typeface="Carlito"/>
              </a:rPr>
              <a:t> Consent</a:t>
            </a:r>
            <a:endParaRPr sz="1500">
              <a:latin typeface="Carlito"/>
              <a:cs typeface="Carlito"/>
            </a:endParaRPr>
          </a:p>
          <a:p>
            <a:pPr marL="355600" indent="-342900">
              <a:lnSpc>
                <a:spcPct val="100000"/>
              </a:lnSpc>
              <a:spcBef>
                <a:spcPts val="145"/>
              </a:spcBef>
              <a:buFont typeface="Arial"/>
              <a:buChar char="•"/>
              <a:tabLst>
                <a:tab pos="354965" algn="l"/>
                <a:tab pos="355600" algn="l"/>
              </a:tabLst>
            </a:pPr>
            <a:r>
              <a:rPr sz="1500" b="1" spc="-5" dirty="0">
                <a:latin typeface="Carlito"/>
                <a:cs typeface="Carlito"/>
              </a:rPr>
              <a:t>3</a:t>
            </a:r>
            <a:r>
              <a:rPr sz="1500" spc="-5" dirty="0">
                <a:latin typeface="Carlito"/>
                <a:cs typeface="Carlito"/>
              </a:rPr>
              <a:t>: </a:t>
            </a:r>
            <a:r>
              <a:rPr sz="1500" dirty="0">
                <a:latin typeface="Carlito"/>
                <a:cs typeface="Carlito"/>
              </a:rPr>
              <a:t>Person </a:t>
            </a:r>
            <a:r>
              <a:rPr sz="1500" spc="-5" dirty="0">
                <a:latin typeface="Carlito"/>
                <a:cs typeface="Carlito"/>
              </a:rPr>
              <a:t>competent </a:t>
            </a:r>
            <a:r>
              <a:rPr sz="1500" dirty="0">
                <a:latin typeface="Carlito"/>
                <a:cs typeface="Carlito"/>
              </a:rPr>
              <a:t>to conclude</a:t>
            </a:r>
            <a:r>
              <a:rPr sz="1500" spc="-10" dirty="0">
                <a:latin typeface="Carlito"/>
                <a:cs typeface="Carlito"/>
              </a:rPr>
              <a:t> </a:t>
            </a:r>
            <a:r>
              <a:rPr sz="1500" spc="-5" dirty="0">
                <a:latin typeface="Carlito"/>
                <a:cs typeface="Carlito"/>
              </a:rPr>
              <a:t>contracts</a:t>
            </a:r>
            <a:endParaRPr sz="1500">
              <a:latin typeface="Carlito"/>
              <a:cs typeface="Carlito"/>
            </a:endParaRPr>
          </a:p>
          <a:p>
            <a:pPr marL="355600" indent="-342900">
              <a:lnSpc>
                <a:spcPct val="100000"/>
              </a:lnSpc>
              <a:spcBef>
                <a:spcPts val="145"/>
              </a:spcBef>
              <a:buFont typeface="Arial"/>
              <a:buChar char="•"/>
              <a:tabLst>
                <a:tab pos="354965" algn="l"/>
                <a:tab pos="355600" algn="l"/>
              </a:tabLst>
            </a:pPr>
            <a:r>
              <a:rPr sz="1500" spc="-5" dirty="0">
                <a:latin typeface="Carlito"/>
                <a:cs typeface="Carlito"/>
              </a:rPr>
              <a:t>16 </a:t>
            </a:r>
            <a:r>
              <a:rPr sz="1500" dirty="0">
                <a:latin typeface="Carlito"/>
                <a:cs typeface="Carlito"/>
              </a:rPr>
              <a:t>years and </a:t>
            </a:r>
            <a:r>
              <a:rPr sz="1500" spc="-5" dirty="0">
                <a:latin typeface="Carlito"/>
                <a:cs typeface="Carlito"/>
              </a:rPr>
              <a:t>sane; </a:t>
            </a:r>
            <a:r>
              <a:rPr sz="1500" dirty="0">
                <a:latin typeface="Carlito"/>
                <a:cs typeface="Carlito"/>
              </a:rPr>
              <a:t>guardian </a:t>
            </a:r>
            <a:r>
              <a:rPr sz="1500" spc="-5" dirty="0">
                <a:latin typeface="Carlito"/>
                <a:cs typeface="Carlito"/>
              </a:rPr>
              <a:t>may contract on </a:t>
            </a:r>
            <a:r>
              <a:rPr sz="1500" dirty="0">
                <a:latin typeface="Carlito"/>
                <a:cs typeface="Carlito"/>
              </a:rPr>
              <a:t>behalf </a:t>
            </a:r>
            <a:r>
              <a:rPr sz="1500" spc="-5" dirty="0">
                <a:latin typeface="Carlito"/>
                <a:cs typeface="Carlito"/>
              </a:rPr>
              <a:t>of incompetent</a:t>
            </a:r>
            <a:endParaRPr sz="1500">
              <a:latin typeface="Carlito"/>
              <a:cs typeface="Carlito"/>
            </a:endParaRPr>
          </a:p>
        </p:txBody>
      </p:sp>
      <p:sp>
        <p:nvSpPr>
          <p:cNvPr id="3" name="object 3"/>
          <p:cNvSpPr txBox="1"/>
          <p:nvPr/>
        </p:nvSpPr>
        <p:spPr>
          <a:xfrm>
            <a:off x="2517394" y="3353180"/>
            <a:ext cx="1705610" cy="254000"/>
          </a:xfrm>
          <a:prstGeom prst="rect">
            <a:avLst/>
          </a:prstGeom>
        </p:spPr>
        <p:txBody>
          <a:bodyPr vert="horz" wrap="square" lIns="0" tIns="12700" rIns="0" bIns="0" rtlCol="0">
            <a:spAutoFit/>
          </a:bodyPr>
          <a:lstStyle/>
          <a:p>
            <a:pPr marL="12700">
              <a:lnSpc>
                <a:spcPct val="100000"/>
              </a:lnSpc>
              <a:spcBef>
                <a:spcPts val="100"/>
              </a:spcBef>
            </a:pPr>
            <a:r>
              <a:rPr sz="1500" b="1" spc="-5" dirty="0">
                <a:latin typeface="Carlito"/>
                <a:cs typeface="Carlito"/>
              </a:rPr>
              <a:t>14</a:t>
            </a:r>
            <a:r>
              <a:rPr sz="1500" spc="-5" dirty="0">
                <a:latin typeface="Carlito"/>
                <a:cs typeface="Carlito"/>
              </a:rPr>
              <a:t>: Voidable</a:t>
            </a:r>
            <a:r>
              <a:rPr sz="1500" spc="-45" dirty="0">
                <a:latin typeface="Carlito"/>
                <a:cs typeface="Carlito"/>
              </a:rPr>
              <a:t> </a:t>
            </a:r>
            <a:r>
              <a:rPr sz="1500" spc="-5" dirty="0">
                <a:latin typeface="Carlito"/>
                <a:cs typeface="Carlito"/>
              </a:rPr>
              <a:t>Contract</a:t>
            </a:r>
            <a:endParaRPr sz="1500">
              <a:latin typeface="Carlito"/>
              <a:cs typeface="Carlito"/>
            </a:endParaRPr>
          </a:p>
        </p:txBody>
      </p:sp>
      <p:sp>
        <p:nvSpPr>
          <p:cNvPr id="4" name="object 4"/>
          <p:cNvSpPr txBox="1"/>
          <p:nvPr/>
        </p:nvSpPr>
        <p:spPr>
          <a:xfrm>
            <a:off x="298195" y="3087497"/>
            <a:ext cx="7120890" cy="2256155"/>
          </a:xfrm>
          <a:prstGeom prst="rect">
            <a:avLst/>
          </a:prstGeom>
        </p:spPr>
        <p:txBody>
          <a:bodyPr vert="horz" wrap="square" lIns="0" tIns="31115" rIns="0" bIns="0" rtlCol="0">
            <a:spAutoFit/>
          </a:bodyPr>
          <a:lstStyle/>
          <a:p>
            <a:pPr marL="355600" indent="-342900">
              <a:lnSpc>
                <a:spcPct val="100000"/>
              </a:lnSpc>
              <a:spcBef>
                <a:spcPts val="245"/>
              </a:spcBef>
              <a:buFont typeface="Arial"/>
              <a:buChar char="•"/>
              <a:tabLst>
                <a:tab pos="354965" algn="l"/>
                <a:tab pos="355600" algn="l"/>
              </a:tabLst>
            </a:pPr>
            <a:r>
              <a:rPr sz="1500" b="1" spc="-5" dirty="0">
                <a:latin typeface="Carlito"/>
                <a:cs typeface="Carlito"/>
              </a:rPr>
              <a:t>Chapter </a:t>
            </a:r>
            <a:r>
              <a:rPr sz="1500" b="1" dirty="0">
                <a:latin typeface="Carlito"/>
                <a:cs typeface="Carlito"/>
              </a:rPr>
              <a:t>3: </a:t>
            </a:r>
            <a:r>
              <a:rPr sz="1500" spc="-5" dirty="0">
                <a:latin typeface="Carlito"/>
                <a:cs typeface="Carlito"/>
              </a:rPr>
              <a:t>Void </a:t>
            </a:r>
            <a:r>
              <a:rPr sz="1500" dirty="0">
                <a:latin typeface="Carlito"/>
                <a:cs typeface="Carlito"/>
              </a:rPr>
              <a:t>and </a:t>
            </a:r>
            <a:r>
              <a:rPr sz="1500" spc="-5" dirty="0">
                <a:latin typeface="Carlito"/>
                <a:cs typeface="Carlito"/>
              </a:rPr>
              <a:t>Voidable Contracts</a:t>
            </a:r>
            <a:endParaRPr sz="1500">
              <a:latin typeface="Carlito"/>
              <a:cs typeface="Carlito"/>
            </a:endParaRPr>
          </a:p>
          <a:p>
            <a:pPr marL="355600" indent="-342900">
              <a:lnSpc>
                <a:spcPct val="100000"/>
              </a:lnSpc>
              <a:spcBef>
                <a:spcPts val="145"/>
              </a:spcBef>
              <a:buFont typeface="Arial"/>
              <a:buChar char="•"/>
              <a:tabLst>
                <a:tab pos="354965" algn="l"/>
                <a:tab pos="355600" algn="l"/>
              </a:tabLst>
            </a:pPr>
            <a:r>
              <a:rPr sz="1500" b="1" spc="-5" dirty="0">
                <a:latin typeface="Carlito"/>
                <a:cs typeface="Carlito"/>
              </a:rPr>
              <a:t>13</a:t>
            </a:r>
            <a:r>
              <a:rPr sz="1500" spc="-5" dirty="0">
                <a:latin typeface="Carlito"/>
                <a:cs typeface="Carlito"/>
              </a:rPr>
              <a:t>: Void Contract</a:t>
            </a:r>
            <a:r>
              <a:rPr sz="1500" spc="5" dirty="0">
                <a:latin typeface="Carlito"/>
                <a:cs typeface="Carlito"/>
              </a:rPr>
              <a:t> </a:t>
            </a:r>
            <a:r>
              <a:rPr sz="1500" dirty="0">
                <a:latin typeface="Arial"/>
                <a:cs typeface="Arial"/>
              </a:rPr>
              <a:t>•</a:t>
            </a:r>
            <a:endParaRPr sz="1500">
              <a:latin typeface="Arial"/>
              <a:cs typeface="Arial"/>
            </a:endParaRPr>
          </a:p>
          <a:p>
            <a:pPr marL="355600" indent="-342900">
              <a:lnSpc>
                <a:spcPct val="100000"/>
              </a:lnSpc>
              <a:spcBef>
                <a:spcPts val="145"/>
              </a:spcBef>
              <a:buFont typeface="Arial"/>
              <a:buChar char="•"/>
              <a:tabLst>
                <a:tab pos="354965" algn="l"/>
                <a:tab pos="355600" algn="l"/>
              </a:tabLst>
            </a:pPr>
            <a:r>
              <a:rPr sz="1500" b="1" spc="-5" dirty="0">
                <a:latin typeface="Carlito"/>
                <a:cs typeface="Carlito"/>
              </a:rPr>
              <a:t>Chapter</a:t>
            </a:r>
            <a:r>
              <a:rPr sz="1500" b="1" spc="-15" dirty="0">
                <a:latin typeface="Carlito"/>
                <a:cs typeface="Carlito"/>
              </a:rPr>
              <a:t> </a:t>
            </a:r>
            <a:r>
              <a:rPr sz="1500" b="1" dirty="0">
                <a:latin typeface="Carlito"/>
                <a:cs typeface="Carlito"/>
              </a:rPr>
              <a:t>5:</a:t>
            </a:r>
            <a:endParaRPr sz="1500">
              <a:latin typeface="Carlito"/>
              <a:cs typeface="Carlito"/>
            </a:endParaRPr>
          </a:p>
          <a:p>
            <a:pPr marL="355600" indent="-342900">
              <a:lnSpc>
                <a:spcPct val="100000"/>
              </a:lnSpc>
              <a:spcBef>
                <a:spcPts val="180"/>
              </a:spcBef>
              <a:buFont typeface="Arial"/>
              <a:buChar char="•"/>
              <a:tabLst>
                <a:tab pos="354965" algn="l"/>
                <a:tab pos="355600" algn="l"/>
              </a:tabLst>
            </a:pPr>
            <a:r>
              <a:rPr sz="1500" b="1" spc="-5" dirty="0">
                <a:latin typeface="Carlito"/>
                <a:cs typeface="Carlito"/>
              </a:rPr>
              <a:t>Chapter </a:t>
            </a:r>
            <a:r>
              <a:rPr sz="1500" b="1" dirty="0">
                <a:latin typeface="Carlito"/>
                <a:cs typeface="Carlito"/>
              </a:rPr>
              <a:t>6: </a:t>
            </a:r>
            <a:r>
              <a:rPr sz="1500" spc="-5" dirty="0">
                <a:latin typeface="Carlito"/>
                <a:cs typeface="Carlito"/>
              </a:rPr>
              <a:t>Contract </a:t>
            </a:r>
            <a:r>
              <a:rPr sz="1500" dirty="0">
                <a:latin typeface="Carlito"/>
                <a:cs typeface="Carlito"/>
              </a:rPr>
              <a:t>relating to </a:t>
            </a:r>
            <a:r>
              <a:rPr sz="1500" spc="-5" dirty="0">
                <a:latin typeface="Carlito"/>
                <a:cs typeface="Carlito"/>
              </a:rPr>
              <a:t>Collateral </a:t>
            </a:r>
            <a:r>
              <a:rPr sz="1500" dirty="0">
                <a:latin typeface="Carlito"/>
                <a:cs typeface="Carlito"/>
              </a:rPr>
              <a:t>and</a:t>
            </a:r>
            <a:r>
              <a:rPr sz="1500" spc="-10" dirty="0">
                <a:latin typeface="Carlito"/>
                <a:cs typeface="Carlito"/>
              </a:rPr>
              <a:t> </a:t>
            </a:r>
            <a:r>
              <a:rPr sz="1500" spc="-5" dirty="0">
                <a:latin typeface="Carlito"/>
                <a:cs typeface="Carlito"/>
              </a:rPr>
              <a:t>Deposit</a:t>
            </a:r>
            <a:endParaRPr sz="1500">
              <a:latin typeface="Carlito"/>
              <a:cs typeface="Carlito"/>
            </a:endParaRPr>
          </a:p>
          <a:p>
            <a:pPr marL="355600" indent="-342900">
              <a:lnSpc>
                <a:spcPct val="100000"/>
              </a:lnSpc>
              <a:spcBef>
                <a:spcPts val="130"/>
              </a:spcBef>
              <a:buFont typeface="Arial"/>
              <a:buChar char="•"/>
              <a:tabLst>
                <a:tab pos="354965" algn="l"/>
                <a:tab pos="355600" algn="l"/>
              </a:tabLst>
            </a:pPr>
            <a:r>
              <a:rPr sz="1500" b="1" spc="-5" dirty="0">
                <a:latin typeface="Carlito"/>
                <a:cs typeface="Carlito"/>
              </a:rPr>
              <a:t>Chapter </a:t>
            </a:r>
            <a:r>
              <a:rPr sz="1500" b="1" dirty="0">
                <a:latin typeface="Carlito"/>
                <a:cs typeface="Carlito"/>
              </a:rPr>
              <a:t>7: </a:t>
            </a:r>
            <a:r>
              <a:rPr sz="1500" spc="-5" dirty="0">
                <a:latin typeface="Carlito"/>
                <a:cs typeface="Carlito"/>
              </a:rPr>
              <a:t>Contract </a:t>
            </a:r>
            <a:r>
              <a:rPr sz="1500" dirty="0">
                <a:latin typeface="Carlito"/>
                <a:cs typeface="Carlito"/>
              </a:rPr>
              <a:t>relating to </a:t>
            </a:r>
            <a:r>
              <a:rPr sz="1500" spc="-5" dirty="0">
                <a:latin typeface="Carlito"/>
                <a:cs typeface="Carlito"/>
              </a:rPr>
              <a:t>Sale of</a:t>
            </a:r>
            <a:r>
              <a:rPr sz="1500" spc="-25" dirty="0">
                <a:latin typeface="Carlito"/>
                <a:cs typeface="Carlito"/>
              </a:rPr>
              <a:t> </a:t>
            </a:r>
            <a:r>
              <a:rPr sz="1500" dirty="0">
                <a:latin typeface="Carlito"/>
                <a:cs typeface="Carlito"/>
              </a:rPr>
              <a:t>Goods</a:t>
            </a:r>
            <a:endParaRPr sz="1500">
              <a:latin typeface="Carlito"/>
              <a:cs typeface="Carlito"/>
            </a:endParaRPr>
          </a:p>
          <a:p>
            <a:pPr marL="355600" indent="-342900">
              <a:lnSpc>
                <a:spcPct val="100000"/>
              </a:lnSpc>
              <a:spcBef>
                <a:spcPts val="145"/>
              </a:spcBef>
              <a:buFont typeface="Arial"/>
              <a:buChar char="•"/>
              <a:tabLst>
                <a:tab pos="354965" algn="l"/>
                <a:tab pos="355600" algn="l"/>
              </a:tabLst>
            </a:pPr>
            <a:r>
              <a:rPr sz="1500" b="1" spc="-5" dirty="0">
                <a:latin typeface="Carlito"/>
                <a:cs typeface="Carlito"/>
              </a:rPr>
              <a:t>Chapter </a:t>
            </a:r>
            <a:r>
              <a:rPr sz="1500" b="1" dirty="0">
                <a:latin typeface="Carlito"/>
                <a:cs typeface="Carlito"/>
              </a:rPr>
              <a:t>8: </a:t>
            </a:r>
            <a:r>
              <a:rPr sz="1500" spc="-5" dirty="0">
                <a:latin typeface="Carlito"/>
                <a:cs typeface="Carlito"/>
              </a:rPr>
              <a:t>Contract </a:t>
            </a:r>
            <a:r>
              <a:rPr sz="1500" dirty="0">
                <a:latin typeface="Carlito"/>
                <a:cs typeface="Carlito"/>
              </a:rPr>
              <a:t>relating to</a:t>
            </a:r>
            <a:r>
              <a:rPr sz="1500" spc="-20" dirty="0">
                <a:latin typeface="Carlito"/>
                <a:cs typeface="Carlito"/>
              </a:rPr>
              <a:t> </a:t>
            </a:r>
            <a:r>
              <a:rPr sz="1500" spc="-5" dirty="0">
                <a:latin typeface="Carlito"/>
                <a:cs typeface="Carlito"/>
              </a:rPr>
              <a:t>Agency</a:t>
            </a:r>
            <a:endParaRPr sz="1500">
              <a:latin typeface="Carlito"/>
              <a:cs typeface="Carlito"/>
            </a:endParaRPr>
          </a:p>
          <a:p>
            <a:pPr marL="355600" indent="-342900">
              <a:lnSpc>
                <a:spcPct val="100000"/>
              </a:lnSpc>
              <a:spcBef>
                <a:spcPts val="145"/>
              </a:spcBef>
              <a:buFont typeface="Arial"/>
              <a:buChar char="•"/>
              <a:tabLst>
                <a:tab pos="354965" algn="l"/>
                <a:tab pos="355600" algn="l"/>
              </a:tabLst>
            </a:pPr>
            <a:r>
              <a:rPr sz="1500" b="1" spc="-5" dirty="0">
                <a:latin typeface="Carlito"/>
                <a:cs typeface="Carlito"/>
              </a:rPr>
              <a:t>Chapter </a:t>
            </a:r>
            <a:r>
              <a:rPr sz="1500" b="1" dirty="0">
                <a:latin typeface="Carlito"/>
                <a:cs typeface="Carlito"/>
              </a:rPr>
              <a:t>11: </a:t>
            </a:r>
            <a:r>
              <a:rPr sz="1500" spc="-5" dirty="0">
                <a:latin typeface="Carlito"/>
                <a:cs typeface="Carlito"/>
              </a:rPr>
              <a:t>Execution of Contract and Obligation Arising out of </a:t>
            </a:r>
            <a:r>
              <a:rPr sz="1500" dirty="0">
                <a:latin typeface="Carlito"/>
                <a:cs typeface="Carlito"/>
              </a:rPr>
              <a:t>the</a:t>
            </a:r>
            <a:r>
              <a:rPr sz="1500" spc="15" dirty="0">
                <a:latin typeface="Carlito"/>
                <a:cs typeface="Carlito"/>
              </a:rPr>
              <a:t> </a:t>
            </a:r>
            <a:r>
              <a:rPr sz="1500" spc="-5" dirty="0">
                <a:latin typeface="Carlito"/>
                <a:cs typeface="Carlito"/>
              </a:rPr>
              <a:t>Contract</a:t>
            </a:r>
            <a:endParaRPr sz="1500">
              <a:latin typeface="Carlito"/>
              <a:cs typeface="Carlito"/>
            </a:endParaRPr>
          </a:p>
          <a:p>
            <a:pPr marL="355600" indent="-342900">
              <a:lnSpc>
                <a:spcPct val="100000"/>
              </a:lnSpc>
              <a:spcBef>
                <a:spcPts val="145"/>
              </a:spcBef>
              <a:buFont typeface="Arial"/>
              <a:buChar char="•"/>
              <a:tabLst>
                <a:tab pos="354965" algn="l"/>
                <a:tab pos="355600" algn="l"/>
              </a:tabLst>
            </a:pPr>
            <a:r>
              <a:rPr sz="1500" b="1" spc="-5" dirty="0">
                <a:latin typeface="Carlito"/>
                <a:cs typeface="Carlito"/>
              </a:rPr>
              <a:t>79</a:t>
            </a:r>
            <a:r>
              <a:rPr sz="1500" spc="-5" dirty="0">
                <a:latin typeface="Carlito"/>
                <a:cs typeface="Carlito"/>
              </a:rPr>
              <a:t>. </a:t>
            </a:r>
            <a:r>
              <a:rPr sz="1500" b="1" spc="-5" dirty="0">
                <a:latin typeface="Carlito"/>
                <a:cs typeface="Carlito"/>
              </a:rPr>
              <a:t>Contracts </a:t>
            </a:r>
            <a:r>
              <a:rPr sz="1500" b="1" dirty="0">
                <a:latin typeface="Carlito"/>
                <a:cs typeface="Carlito"/>
              </a:rPr>
              <a:t>need </a:t>
            </a:r>
            <a:r>
              <a:rPr sz="1500" b="1" spc="-5" dirty="0">
                <a:latin typeface="Carlito"/>
                <a:cs typeface="Carlito"/>
              </a:rPr>
              <a:t>not executed </a:t>
            </a:r>
            <a:r>
              <a:rPr sz="1500" b="1" dirty="0">
                <a:latin typeface="Carlito"/>
                <a:cs typeface="Carlito"/>
              </a:rPr>
              <a:t>in </a:t>
            </a:r>
            <a:r>
              <a:rPr sz="1500" b="1" spc="-5" dirty="0">
                <a:latin typeface="Carlito"/>
                <a:cs typeface="Carlito"/>
              </a:rPr>
              <a:t>the event of fundamental changes </a:t>
            </a:r>
            <a:r>
              <a:rPr sz="1500" b="1" dirty="0">
                <a:latin typeface="Carlito"/>
                <a:cs typeface="Carlito"/>
              </a:rPr>
              <a:t>in </a:t>
            </a:r>
            <a:r>
              <a:rPr sz="1500" b="1" spc="-5" dirty="0">
                <a:latin typeface="Carlito"/>
                <a:cs typeface="Carlito"/>
              </a:rPr>
              <a:t>the</a:t>
            </a:r>
            <a:r>
              <a:rPr sz="1500" b="1" spc="55" dirty="0">
                <a:latin typeface="Carlito"/>
                <a:cs typeface="Carlito"/>
              </a:rPr>
              <a:t> </a:t>
            </a:r>
            <a:r>
              <a:rPr sz="1500" b="1" dirty="0">
                <a:latin typeface="Carlito"/>
                <a:cs typeface="Carlito"/>
              </a:rPr>
              <a:t>situation</a:t>
            </a:r>
            <a:endParaRPr sz="1500">
              <a:latin typeface="Carlito"/>
              <a:cs typeface="Carlito"/>
            </a:endParaRPr>
          </a:p>
          <a:p>
            <a:pPr marL="355600" indent="-342900">
              <a:lnSpc>
                <a:spcPct val="100000"/>
              </a:lnSpc>
              <a:spcBef>
                <a:spcPts val="180"/>
              </a:spcBef>
              <a:buFont typeface="Arial"/>
              <a:buChar char="•"/>
              <a:tabLst>
                <a:tab pos="354965" algn="l"/>
                <a:tab pos="355600" algn="l"/>
              </a:tabLst>
            </a:pPr>
            <a:r>
              <a:rPr sz="1500" b="1" spc="-5" dirty="0">
                <a:latin typeface="Carlito"/>
                <a:cs typeface="Carlito"/>
              </a:rPr>
              <a:t>Chapter </a:t>
            </a:r>
            <a:r>
              <a:rPr sz="1500" b="1" dirty="0">
                <a:latin typeface="Carlito"/>
                <a:cs typeface="Carlito"/>
              </a:rPr>
              <a:t>12: </a:t>
            </a:r>
            <a:r>
              <a:rPr sz="1500" dirty="0">
                <a:latin typeface="Carlito"/>
                <a:cs typeface="Carlito"/>
              </a:rPr>
              <a:t>Breach </a:t>
            </a:r>
            <a:r>
              <a:rPr sz="1500" spc="-5" dirty="0">
                <a:latin typeface="Carlito"/>
                <a:cs typeface="Carlito"/>
              </a:rPr>
              <a:t>of Contract and Remedies</a:t>
            </a:r>
            <a:endParaRPr sz="1500">
              <a:latin typeface="Carlito"/>
              <a:cs typeface="Carlito"/>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923" y="742441"/>
            <a:ext cx="8833485" cy="670560"/>
          </a:xfrm>
          <a:prstGeom prst="rect">
            <a:avLst/>
          </a:prstGeom>
          <a:solidFill>
            <a:srgbClr val="9AB5E3"/>
          </a:solidFill>
        </p:spPr>
        <p:txBody>
          <a:bodyPr vert="horz" wrap="square" lIns="0" tIns="0" rIns="0" bIns="0" rtlCol="0">
            <a:spAutoFit/>
          </a:bodyPr>
          <a:lstStyle/>
          <a:p>
            <a:pPr marL="1118870">
              <a:lnSpc>
                <a:spcPts val="4605"/>
              </a:lnSpc>
            </a:pPr>
            <a:r>
              <a:rPr sz="4000" spc="-5" dirty="0"/>
              <a:t>4.3 Essentials </a:t>
            </a:r>
            <a:r>
              <a:rPr sz="4000" dirty="0"/>
              <a:t>of </a:t>
            </a:r>
            <a:r>
              <a:rPr sz="4000" spc="-5" dirty="0"/>
              <a:t>a valid </a:t>
            </a:r>
            <a:r>
              <a:rPr sz="4000" dirty="0"/>
              <a:t>contract</a:t>
            </a:r>
            <a:endParaRPr sz="4000"/>
          </a:p>
        </p:txBody>
      </p:sp>
      <p:sp>
        <p:nvSpPr>
          <p:cNvPr id="3" name="object 3"/>
          <p:cNvSpPr txBox="1"/>
          <p:nvPr/>
        </p:nvSpPr>
        <p:spPr>
          <a:xfrm>
            <a:off x="154939" y="1370736"/>
            <a:ext cx="8710930" cy="4046854"/>
          </a:xfrm>
          <a:prstGeom prst="rect">
            <a:avLst/>
          </a:prstGeom>
        </p:spPr>
        <p:txBody>
          <a:bodyPr vert="horz" wrap="square" lIns="0" tIns="12065" rIns="0" bIns="0" rtlCol="0">
            <a:spAutoFit/>
          </a:bodyPr>
          <a:lstStyle/>
          <a:p>
            <a:pPr marL="355600" marR="207645" indent="-342900">
              <a:lnSpc>
                <a:spcPct val="105100"/>
              </a:lnSpc>
              <a:spcBef>
                <a:spcPts val="95"/>
              </a:spcBef>
              <a:buFont typeface="Arial"/>
              <a:buChar char="•"/>
              <a:tabLst>
                <a:tab pos="354965" algn="l"/>
                <a:tab pos="355600" algn="l"/>
              </a:tabLst>
            </a:pPr>
            <a:r>
              <a:rPr sz="2200" b="1" spc="-5" dirty="0">
                <a:latin typeface="Carlito"/>
                <a:cs typeface="Carlito"/>
              </a:rPr>
              <a:t>Offer and acceptance</a:t>
            </a:r>
            <a:r>
              <a:rPr sz="2200" spc="-5" dirty="0">
                <a:latin typeface="Carlito"/>
                <a:cs typeface="Carlito"/>
              </a:rPr>
              <a:t>: An offer is a promise made </a:t>
            </a:r>
            <a:r>
              <a:rPr sz="2200" dirty="0">
                <a:latin typeface="Carlito"/>
                <a:cs typeface="Carlito"/>
              </a:rPr>
              <a:t>by </a:t>
            </a:r>
            <a:r>
              <a:rPr sz="2200" spc="-5" dirty="0">
                <a:latin typeface="Carlito"/>
                <a:cs typeface="Carlito"/>
              </a:rPr>
              <a:t>a party/person </a:t>
            </a:r>
            <a:r>
              <a:rPr sz="2200" spc="-10" dirty="0">
                <a:latin typeface="Carlito"/>
                <a:cs typeface="Carlito"/>
              </a:rPr>
              <a:t>to  </a:t>
            </a:r>
            <a:r>
              <a:rPr sz="2200" spc="-5" dirty="0">
                <a:latin typeface="Carlito"/>
                <a:cs typeface="Carlito"/>
              </a:rPr>
              <a:t>another party/person with an intention of getting approval over </a:t>
            </a:r>
            <a:r>
              <a:rPr sz="2200" spc="-10" dirty="0">
                <a:latin typeface="Carlito"/>
                <a:cs typeface="Carlito"/>
              </a:rPr>
              <a:t>his/her  </a:t>
            </a:r>
            <a:r>
              <a:rPr sz="2200" spc="-5" dirty="0">
                <a:latin typeface="Carlito"/>
                <a:cs typeface="Carlito"/>
              </a:rPr>
              <a:t>promise. A </a:t>
            </a:r>
            <a:r>
              <a:rPr sz="2200" spc="-10" dirty="0">
                <a:latin typeface="Carlito"/>
                <a:cs typeface="Carlito"/>
              </a:rPr>
              <a:t>tender </a:t>
            </a:r>
            <a:r>
              <a:rPr sz="2200" spc="-5" dirty="0">
                <a:latin typeface="Carlito"/>
                <a:cs typeface="Carlito"/>
              </a:rPr>
              <a:t>submitted by a contractor is considered as offer. </a:t>
            </a:r>
            <a:r>
              <a:rPr sz="2200" spc="-10" dirty="0">
                <a:latin typeface="Carlito"/>
                <a:cs typeface="Carlito"/>
              </a:rPr>
              <a:t>The  </a:t>
            </a:r>
            <a:r>
              <a:rPr sz="2200" spc="-5" dirty="0">
                <a:latin typeface="Carlito"/>
                <a:cs typeface="Carlito"/>
              </a:rPr>
              <a:t>client, after due consideration and evaluation of the offer, </a:t>
            </a:r>
            <a:r>
              <a:rPr sz="2200" dirty="0">
                <a:latin typeface="Carlito"/>
                <a:cs typeface="Carlito"/>
              </a:rPr>
              <a:t>provides  </a:t>
            </a:r>
            <a:r>
              <a:rPr sz="2200" spc="-5" dirty="0">
                <a:latin typeface="Carlito"/>
                <a:cs typeface="Carlito"/>
              </a:rPr>
              <a:t>acceptance </a:t>
            </a:r>
            <a:r>
              <a:rPr sz="2200" spc="5" dirty="0">
                <a:latin typeface="Carlito"/>
                <a:cs typeface="Carlito"/>
              </a:rPr>
              <a:t>of </a:t>
            </a:r>
            <a:r>
              <a:rPr sz="2200" spc="-10" dirty="0">
                <a:latin typeface="Carlito"/>
                <a:cs typeface="Carlito"/>
              </a:rPr>
              <a:t>the</a:t>
            </a:r>
            <a:r>
              <a:rPr sz="2200" spc="-20" dirty="0">
                <a:latin typeface="Carlito"/>
                <a:cs typeface="Carlito"/>
              </a:rPr>
              <a:t> </a:t>
            </a:r>
            <a:r>
              <a:rPr sz="2200" spc="-5" dirty="0">
                <a:latin typeface="Carlito"/>
                <a:cs typeface="Carlito"/>
              </a:rPr>
              <a:t>offer.</a:t>
            </a:r>
            <a:endParaRPr sz="2200">
              <a:latin typeface="Carlito"/>
              <a:cs typeface="Carlito"/>
            </a:endParaRPr>
          </a:p>
          <a:p>
            <a:pPr marL="355600" marR="5080" indent="-342900">
              <a:lnSpc>
                <a:spcPct val="105200"/>
              </a:lnSpc>
              <a:spcBef>
                <a:spcPts val="560"/>
              </a:spcBef>
              <a:buFont typeface="Arial"/>
              <a:buChar char="•"/>
              <a:tabLst>
                <a:tab pos="354965" algn="l"/>
                <a:tab pos="355600" algn="l"/>
              </a:tabLst>
            </a:pPr>
            <a:r>
              <a:rPr sz="2200" b="1" spc="-10" dirty="0">
                <a:latin typeface="Carlito"/>
                <a:cs typeface="Carlito"/>
              </a:rPr>
              <a:t>Mutual </a:t>
            </a:r>
            <a:r>
              <a:rPr sz="2200" b="1" spc="-5" dirty="0">
                <a:latin typeface="Carlito"/>
                <a:cs typeface="Carlito"/>
              </a:rPr>
              <a:t>intent to </a:t>
            </a:r>
            <a:r>
              <a:rPr sz="2200" b="1" spc="-10" dirty="0">
                <a:latin typeface="Carlito"/>
                <a:cs typeface="Carlito"/>
              </a:rPr>
              <a:t>enter </a:t>
            </a:r>
            <a:r>
              <a:rPr sz="2200" b="1" spc="-5" dirty="0">
                <a:latin typeface="Carlito"/>
                <a:cs typeface="Carlito"/>
              </a:rPr>
              <a:t>into contract</a:t>
            </a:r>
            <a:r>
              <a:rPr sz="2200" spc="-5" dirty="0">
                <a:latin typeface="Carlito"/>
                <a:cs typeface="Carlito"/>
              </a:rPr>
              <a:t>: </a:t>
            </a:r>
            <a:r>
              <a:rPr sz="2200" dirty="0">
                <a:latin typeface="Carlito"/>
                <a:cs typeface="Carlito"/>
              </a:rPr>
              <a:t>An </a:t>
            </a:r>
            <a:r>
              <a:rPr sz="2200" spc="-5" dirty="0">
                <a:latin typeface="Carlito"/>
                <a:cs typeface="Carlito"/>
              </a:rPr>
              <a:t>agreement between two </a:t>
            </a:r>
            <a:r>
              <a:rPr sz="2200" spc="-10" dirty="0">
                <a:latin typeface="Carlito"/>
                <a:cs typeface="Carlito"/>
              </a:rPr>
              <a:t>(or  </a:t>
            </a:r>
            <a:r>
              <a:rPr sz="2200" spc="-5" dirty="0">
                <a:latin typeface="Carlito"/>
                <a:cs typeface="Carlito"/>
              </a:rPr>
              <a:t>more) parties is </a:t>
            </a:r>
            <a:r>
              <a:rPr sz="2200" spc="-10" dirty="0">
                <a:latin typeface="Carlito"/>
                <a:cs typeface="Carlito"/>
              </a:rPr>
              <a:t>not </a:t>
            </a:r>
            <a:r>
              <a:rPr sz="2200" spc="-5" dirty="0">
                <a:latin typeface="Carlito"/>
                <a:cs typeface="Carlito"/>
              </a:rPr>
              <a:t>automatically a contract. A contract requires the  </a:t>
            </a:r>
            <a:r>
              <a:rPr sz="2200" spc="-70" dirty="0">
                <a:latin typeface="Arial"/>
                <a:cs typeface="Arial"/>
              </a:rPr>
              <a:t>parties </a:t>
            </a:r>
            <a:r>
              <a:rPr sz="2200" spc="-15" dirty="0">
                <a:latin typeface="Arial"/>
                <a:cs typeface="Arial"/>
              </a:rPr>
              <a:t>intention </a:t>
            </a:r>
            <a:r>
              <a:rPr sz="2200" spc="25" dirty="0">
                <a:latin typeface="Arial"/>
                <a:cs typeface="Arial"/>
              </a:rPr>
              <a:t>to </a:t>
            </a:r>
            <a:r>
              <a:rPr sz="2200" spc="-90" dirty="0">
                <a:latin typeface="Arial"/>
                <a:cs typeface="Arial"/>
              </a:rPr>
              <a:t>establish </a:t>
            </a:r>
            <a:r>
              <a:rPr sz="2200" spc="-175" dirty="0">
                <a:latin typeface="Arial"/>
                <a:cs typeface="Arial"/>
              </a:rPr>
              <a:t>a </a:t>
            </a:r>
            <a:r>
              <a:rPr sz="2200" spc="-95" dirty="0">
                <a:latin typeface="Arial"/>
                <a:cs typeface="Arial"/>
              </a:rPr>
              <a:t>legal </a:t>
            </a:r>
            <a:r>
              <a:rPr sz="2200" spc="-55" dirty="0">
                <a:latin typeface="Arial"/>
                <a:cs typeface="Arial"/>
              </a:rPr>
              <a:t>relationship. </a:t>
            </a:r>
            <a:r>
              <a:rPr sz="2200" spc="-165" dirty="0">
                <a:latin typeface="Arial"/>
                <a:cs typeface="Arial"/>
              </a:rPr>
              <a:t>The </a:t>
            </a:r>
            <a:r>
              <a:rPr sz="2200" spc="-55" dirty="0">
                <a:latin typeface="Arial"/>
                <a:cs typeface="Arial"/>
              </a:rPr>
              <a:t>parties’ </a:t>
            </a:r>
            <a:r>
              <a:rPr sz="2200" spc="-15" dirty="0">
                <a:latin typeface="Arial"/>
                <a:cs typeface="Arial"/>
              </a:rPr>
              <a:t>intention</a:t>
            </a:r>
            <a:r>
              <a:rPr sz="2200" spc="-340" dirty="0">
                <a:latin typeface="Arial"/>
                <a:cs typeface="Arial"/>
              </a:rPr>
              <a:t> </a:t>
            </a:r>
            <a:r>
              <a:rPr sz="2200" spc="-10" dirty="0">
                <a:latin typeface="Arial"/>
                <a:cs typeface="Arial"/>
              </a:rPr>
              <a:t>of  </a:t>
            </a:r>
            <a:r>
              <a:rPr sz="2200" spc="-5" dirty="0">
                <a:latin typeface="Carlito"/>
                <a:cs typeface="Carlito"/>
              </a:rPr>
              <a:t>entering into contract should be clearly reflected in the</a:t>
            </a:r>
            <a:r>
              <a:rPr sz="2200" spc="40" dirty="0">
                <a:latin typeface="Carlito"/>
                <a:cs typeface="Carlito"/>
              </a:rPr>
              <a:t> </a:t>
            </a:r>
            <a:r>
              <a:rPr sz="2200" dirty="0">
                <a:latin typeface="Carlito"/>
                <a:cs typeface="Carlito"/>
              </a:rPr>
              <a:t>agreement.</a:t>
            </a:r>
            <a:endParaRPr sz="2200">
              <a:latin typeface="Carlito"/>
              <a:cs typeface="Carlito"/>
            </a:endParaRPr>
          </a:p>
          <a:p>
            <a:pPr marL="355600" marR="80010" indent="-342900">
              <a:lnSpc>
                <a:spcPct val="105500"/>
              </a:lnSpc>
              <a:spcBef>
                <a:spcPts val="555"/>
              </a:spcBef>
              <a:buFont typeface="Arial"/>
              <a:buChar char="•"/>
              <a:tabLst>
                <a:tab pos="354965" algn="l"/>
                <a:tab pos="355600" algn="l"/>
              </a:tabLst>
            </a:pPr>
            <a:r>
              <a:rPr sz="2200" b="1" spc="-5" dirty="0">
                <a:latin typeface="Carlito"/>
                <a:cs typeface="Carlito"/>
              </a:rPr>
              <a:t>Consideration</a:t>
            </a:r>
            <a:r>
              <a:rPr sz="2200" spc="-5" dirty="0">
                <a:latin typeface="Carlito"/>
                <a:cs typeface="Carlito"/>
              </a:rPr>
              <a:t>: All the concerned parties </a:t>
            </a:r>
            <a:r>
              <a:rPr sz="2200" dirty="0">
                <a:latin typeface="Carlito"/>
                <a:cs typeface="Carlito"/>
              </a:rPr>
              <a:t>of </a:t>
            </a:r>
            <a:r>
              <a:rPr sz="2200" spc="-10" dirty="0">
                <a:latin typeface="Carlito"/>
                <a:cs typeface="Carlito"/>
              </a:rPr>
              <a:t>the </a:t>
            </a:r>
            <a:r>
              <a:rPr sz="2200" spc="-5" dirty="0">
                <a:latin typeface="Carlito"/>
                <a:cs typeface="Carlito"/>
              </a:rPr>
              <a:t>contract should </a:t>
            </a:r>
            <a:r>
              <a:rPr sz="2200" dirty="0">
                <a:latin typeface="Carlito"/>
                <a:cs typeface="Carlito"/>
              </a:rPr>
              <a:t>get  </a:t>
            </a:r>
            <a:r>
              <a:rPr sz="2200" spc="-5" dirty="0">
                <a:latin typeface="Carlito"/>
                <a:cs typeface="Carlito"/>
              </a:rPr>
              <a:t>something of value for fulfilling the terms and conditions </a:t>
            </a:r>
            <a:r>
              <a:rPr sz="2200" dirty="0">
                <a:latin typeface="Carlito"/>
                <a:cs typeface="Carlito"/>
              </a:rPr>
              <a:t>of </a:t>
            </a:r>
            <a:r>
              <a:rPr sz="2200" spc="-5" dirty="0">
                <a:latin typeface="Carlito"/>
                <a:cs typeface="Carlito"/>
              </a:rPr>
              <a:t>the</a:t>
            </a:r>
            <a:r>
              <a:rPr sz="2200" spc="110" dirty="0">
                <a:latin typeface="Carlito"/>
                <a:cs typeface="Carlito"/>
              </a:rPr>
              <a:t> </a:t>
            </a:r>
            <a:r>
              <a:rPr sz="2200" spc="-10" dirty="0">
                <a:latin typeface="Carlito"/>
                <a:cs typeface="Carlito"/>
              </a:rPr>
              <a:t>contract.</a:t>
            </a:r>
            <a:endParaRPr sz="2200">
              <a:latin typeface="Carlito"/>
              <a:cs typeface="Carlito"/>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3136" y="2931477"/>
            <a:ext cx="8235696" cy="56661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145795" y="698652"/>
            <a:ext cx="8561070" cy="4979670"/>
          </a:xfrm>
          <a:prstGeom prst="rect">
            <a:avLst/>
          </a:prstGeom>
        </p:spPr>
        <p:txBody>
          <a:bodyPr vert="horz" wrap="square" lIns="0" tIns="12700" rIns="0" bIns="0" rtlCol="0">
            <a:spAutoFit/>
          </a:bodyPr>
          <a:lstStyle/>
          <a:p>
            <a:pPr marL="364490" marR="5080" indent="-342900">
              <a:lnSpc>
                <a:spcPct val="105500"/>
              </a:lnSpc>
              <a:spcBef>
                <a:spcPts val="100"/>
              </a:spcBef>
              <a:buFont typeface="Arial"/>
              <a:buChar char="•"/>
              <a:tabLst>
                <a:tab pos="364490" algn="l"/>
                <a:tab pos="365125" algn="l"/>
              </a:tabLst>
            </a:pPr>
            <a:r>
              <a:rPr sz="2200" b="1" spc="-5" dirty="0">
                <a:latin typeface="Carlito"/>
                <a:cs typeface="Carlito"/>
              </a:rPr>
              <a:t>Capacity to contract</a:t>
            </a:r>
            <a:r>
              <a:rPr sz="2200" spc="-5" dirty="0">
                <a:latin typeface="Carlito"/>
                <a:cs typeface="Carlito"/>
              </a:rPr>
              <a:t>: A party </a:t>
            </a:r>
            <a:r>
              <a:rPr sz="2200" spc="-10" dirty="0">
                <a:latin typeface="Carlito"/>
                <a:cs typeface="Carlito"/>
              </a:rPr>
              <a:t>(or </a:t>
            </a:r>
            <a:r>
              <a:rPr sz="2200" spc="-5" dirty="0">
                <a:latin typeface="Carlito"/>
                <a:cs typeface="Carlito"/>
              </a:rPr>
              <a:t>person) entering into a contract </a:t>
            </a:r>
            <a:r>
              <a:rPr sz="2200" spc="-10" dirty="0">
                <a:latin typeface="Carlito"/>
                <a:cs typeface="Carlito"/>
              </a:rPr>
              <a:t>should  </a:t>
            </a:r>
            <a:r>
              <a:rPr sz="2200" spc="-5" dirty="0">
                <a:latin typeface="Carlito"/>
                <a:cs typeface="Carlito"/>
              </a:rPr>
              <a:t>be of legal age and </a:t>
            </a:r>
            <a:r>
              <a:rPr sz="2200" spc="-10" dirty="0">
                <a:latin typeface="Carlito"/>
                <a:cs typeface="Carlito"/>
              </a:rPr>
              <a:t>should </a:t>
            </a:r>
            <a:r>
              <a:rPr sz="2200" spc="-5" dirty="0">
                <a:latin typeface="Carlito"/>
                <a:cs typeface="Carlito"/>
              </a:rPr>
              <a:t>be under his/her </a:t>
            </a:r>
            <a:r>
              <a:rPr sz="2200" spc="-10" dirty="0">
                <a:latin typeface="Carlito"/>
                <a:cs typeface="Carlito"/>
              </a:rPr>
              <a:t>own</a:t>
            </a:r>
            <a:r>
              <a:rPr sz="2200" spc="55" dirty="0">
                <a:latin typeface="Carlito"/>
                <a:cs typeface="Carlito"/>
              </a:rPr>
              <a:t> </a:t>
            </a:r>
            <a:r>
              <a:rPr sz="2200" spc="-5" dirty="0">
                <a:latin typeface="Carlito"/>
                <a:cs typeface="Carlito"/>
              </a:rPr>
              <a:t>control.</a:t>
            </a:r>
            <a:endParaRPr sz="2200">
              <a:latin typeface="Carlito"/>
              <a:cs typeface="Carlito"/>
            </a:endParaRPr>
          </a:p>
          <a:p>
            <a:pPr marL="364490" indent="-343535">
              <a:lnSpc>
                <a:spcPct val="100000"/>
              </a:lnSpc>
              <a:spcBef>
                <a:spcPts val="695"/>
              </a:spcBef>
              <a:buFont typeface="Arial"/>
              <a:buChar char="•"/>
              <a:tabLst>
                <a:tab pos="364490" algn="l"/>
                <a:tab pos="365125" algn="l"/>
              </a:tabLst>
            </a:pPr>
            <a:r>
              <a:rPr sz="2200" b="1" spc="-5" dirty="0">
                <a:latin typeface="Carlito"/>
                <a:cs typeface="Carlito"/>
              </a:rPr>
              <a:t>Lawful purpose</a:t>
            </a:r>
            <a:r>
              <a:rPr sz="2200" spc="-5" dirty="0">
                <a:latin typeface="Carlito"/>
                <a:cs typeface="Carlito"/>
              </a:rPr>
              <a:t>: </a:t>
            </a:r>
            <a:r>
              <a:rPr sz="2200" spc="-10" dirty="0">
                <a:latin typeface="Carlito"/>
                <a:cs typeface="Carlito"/>
              </a:rPr>
              <a:t>The </a:t>
            </a:r>
            <a:r>
              <a:rPr sz="2200" spc="-5" dirty="0">
                <a:latin typeface="Carlito"/>
                <a:cs typeface="Carlito"/>
              </a:rPr>
              <a:t>objective of a contract must be lawful </a:t>
            </a:r>
            <a:r>
              <a:rPr sz="2200" spc="-10" dirty="0">
                <a:latin typeface="Carlito"/>
                <a:cs typeface="Carlito"/>
              </a:rPr>
              <a:t>to </a:t>
            </a:r>
            <a:r>
              <a:rPr sz="2200" spc="-5" dirty="0">
                <a:latin typeface="Carlito"/>
                <a:cs typeface="Carlito"/>
              </a:rPr>
              <a:t>be</a:t>
            </a:r>
            <a:r>
              <a:rPr sz="2200" spc="95" dirty="0">
                <a:latin typeface="Carlito"/>
                <a:cs typeface="Carlito"/>
              </a:rPr>
              <a:t> </a:t>
            </a:r>
            <a:r>
              <a:rPr sz="2200" dirty="0">
                <a:latin typeface="Carlito"/>
                <a:cs typeface="Carlito"/>
              </a:rPr>
              <a:t>valid.</a:t>
            </a:r>
            <a:endParaRPr sz="2200">
              <a:latin typeface="Carlito"/>
              <a:cs typeface="Carlito"/>
            </a:endParaRPr>
          </a:p>
          <a:p>
            <a:pPr marL="364490" marR="113664" indent="-342900">
              <a:lnSpc>
                <a:spcPct val="105200"/>
              </a:lnSpc>
              <a:spcBef>
                <a:spcPts val="525"/>
              </a:spcBef>
              <a:buFont typeface="Arial"/>
              <a:buChar char="•"/>
              <a:tabLst>
                <a:tab pos="364490" algn="l"/>
                <a:tab pos="365125" algn="l"/>
              </a:tabLst>
            </a:pPr>
            <a:r>
              <a:rPr sz="2200" b="1" spc="-5" dirty="0">
                <a:latin typeface="Carlito"/>
                <a:cs typeface="Carlito"/>
              </a:rPr>
              <a:t>Free consent</a:t>
            </a:r>
            <a:r>
              <a:rPr sz="2200" spc="-5" dirty="0">
                <a:latin typeface="Carlito"/>
                <a:cs typeface="Carlito"/>
              </a:rPr>
              <a:t>: </a:t>
            </a:r>
            <a:r>
              <a:rPr sz="2200" spc="-10" dirty="0">
                <a:latin typeface="Carlito"/>
                <a:cs typeface="Carlito"/>
              </a:rPr>
              <a:t>The </a:t>
            </a:r>
            <a:r>
              <a:rPr sz="2200" spc="-5" dirty="0">
                <a:latin typeface="Carlito"/>
                <a:cs typeface="Carlito"/>
              </a:rPr>
              <a:t>parties </a:t>
            </a:r>
            <a:r>
              <a:rPr sz="2200" dirty="0">
                <a:latin typeface="Carlito"/>
                <a:cs typeface="Carlito"/>
              </a:rPr>
              <a:t>in </a:t>
            </a:r>
            <a:r>
              <a:rPr sz="2200" spc="-5" dirty="0">
                <a:latin typeface="Carlito"/>
                <a:cs typeface="Carlito"/>
              </a:rPr>
              <a:t>a contract should have consented freely </a:t>
            </a:r>
            <a:r>
              <a:rPr sz="2200" spc="-10" dirty="0">
                <a:latin typeface="Carlito"/>
                <a:cs typeface="Carlito"/>
              </a:rPr>
              <a:t>to  </a:t>
            </a:r>
            <a:r>
              <a:rPr sz="2200" spc="-5" dirty="0">
                <a:latin typeface="Carlito"/>
                <a:cs typeface="Carlito"/>
              </a:rPr>
              <a:t>enter into the contract. A contract signed under coercion, </a:t>
            </a:r>
            <a:r>
              <a:rPr sz="2200" spc="-10" dirty="0">
                <a:latin typeface="Carlito"/>
                <a:cs typeface="Carlito"/>
              </a:rPr>
              <a:t>undue  </a:t>
            </a:r>
            <a:r>
              <a:rPr sz="2200" spc="-5" dirty="0">
                <a:latin typeface="Carlito"/>
                <a:cs typeface="Carlito"/>
              </a:rPr>
              <a:t>influence, fraud, </a:t>
            </a:r>
            <a:r>
              <a:rPr sz="2200" spc="-10" dirty="0">
                <a:latin typeface="Carlito"/>
                <a:cs typeface="Carlito"/>
              </a:rPr>
              <a:t>misrepresentation </a:t>
            </a:r>
            <a:r>
              <a:rPr sz="2200" spc="-5" dirty="0">
                <a:latin typeface="Carlito"/>
                <a:cs typeface="Carlito"/>
              </a:rPr>
              <a:t>etc. are</a:t>
            </a:r>
            <a:r>
              <a:rPr sz="2200" spc="30" dirty="0">
                <a:latin typeface="Carlito"/>
                <a:cs typeface="Carlito"/>
              </a:rPr>
              <a:t> </a:t>
            </a:r>
            <a:r>
              <a:rPr sz="2200" spc="-5" dirty="0">
                <a:latin typeface="Carlito"/>
                <a:cs typeface="Carlito"/>
              </a:rPr>
              <a:t>invalid.</a:t>
            </a:r>
            <a:endParaRPr sz="2200">
              <a:latin typeface="Carlito"/>
              <a:cs typeface="Carlito"/>
            </a:endParaRPr>
          </a:p>
          <a:p>
            <a:pPr marL="1270000">
              <a:lnSpc>
                <a:spcPct val="100000"/>
              </a:lnSpc>
              <a:spcBef>
                <a:spcPts val="145"/>
              </a:spcBef>
            </a:pPr>
            <a:r>
              <a:rPr sz="4000" spc="-5" dirty="0">
                <a:latin typeface="Carlito"/>
                <a:cs typeface="Carlito"/>
              </a:rPr>
              <a:t>4.3 Void contracts (Section</a:t>
            </a:r>
            <a:r>
              <a:rPr sz="4000" spc="5" dirty="0">
                <a:latin typeface="Carlito"/>
                <a:cs typeface="Carlito"/>
              </a:rPr>
              <a:t> </a:t>
            </a:r>
            <a:r>
              <a:rPr sz="4000" spc="-5" dirty="0">
                <a:latin typeface="Carlito"/>
                <a:cs typeface="Carlito"/>
              </a:rPr>
              <a:t>13)</a:t>
            </a:r>
            <a:endParaRPr sz="4000">
              <a:latin typeface="Carlito"/>
              <a:cs typeface="Carlito"/>
            </a:endParaRPr>
          </a:p>
          <a:p>
            <a:pPr marL="12700">
              <a:lnSpc>
                <a:spcPct val="100000"/>
              </a:lnSpc>
              <a:spcBef>
                <a:spcPts val="509"/>
              </a:spcBef>
              <a:tabLst>
                <a:tab pos="925194" algn="l"/>
              </a:tabLst>
            </a:pPr>
            <a:r>
              <a:rPr sz="2400" b="1" spc="-5" dirty="0">
                <a:latin typeface="Carlito"/>
                <a:cs typeface="Carlito"/>
              </a:rPr>
              <a:t>4.3.1	Void</a:t>
            </a:r>
            <a:r>
              <a:rPr sz="2400" b="1" spc="-15" dirty="0">
                <a:latin typeface="Carlito"/>
                <a:cs typeface="Carlito"/>
              </a:rPr>
              <a:t> </a:t>
            </a:r>
            <a:r>
              <a:rPr sz="2400" b="1" spc="-5" dirty="0">
                <a:latin typeface="Carlito"/>
                <a:cs typeface="Carlito"/>
              </a:rPr>
              <a:t>Contracts:</a:t>
            </a:r>
            <a:endParaRPr sz="2400">
              <a:latin typeface="Carlito"/>
              <a:cs typeface="Carlito"/>
            </a:endParaRPr>
          </a:p>
          <a:p>
            <a:pPr marL="303530" marR="118745" indent="-281940">
              <a:lnSpc>
                <a:spcPct val="105500"/>
              </a:lnSpc>
              <a:spcBef>
                <a:spcPts val="1580"/>
              </a:spcBef>
              <a:buAutoNum type="alphaLcParenR"/>
              <a:tabLst>
                <a:tab pos="304165" algn="l"/>
              </a:tabLst>
            </a:pPr>
            <a:r>
              <a:rPr sz="2200" spc="-10" dirty="0">
                <a:latin typeface="Carlito"/>
                <a:cs typeface="Carlito"/>
              </a:rPr>
              <a:t>preventing </a:t>
            </a:r>
            <a:r>
              <a:rPr sz="2200" spc="-5" dirty="0">
                <a:latin typeface="Carlito"/>
                <a:cs typeface="Carlito"/>
              </a:rPr>
              <a:t>anyone from engaging in any legal occupation, profession </a:t>
            </a:r>
            <a:r>
              <a:rPr sz="2200" spc="-10" dirty="0">
                <a:latin typeface="Carlito"/>
                <a:cs typeface="Carlito"/>
              </a:rPr>
              <a:t>or  </a:t>
            </a:r>
            <a:r>
              <a:rPr sz="2200" spc="-5" dirty="0">
                <a:latin typeface="Carlito"/>
                <a:cs typeface="Carlito"/>
              </a:rPr>
              <a:t>trade.</a:t>
            </a:r>
            <a:endParaRPr sz="2200">
              <a:latin typeface="Carlito"/>
              <a:cs typeface="Carlito"/>
            </a:endParaRPr>
          </a:p>
          <a:p>
            <a:pPr marL="303530" indent="-282575">
              <a:lnSpc>
                <a:spcPct val="100000"/>
              </a:lnSpc>
              <a:spcBef>
                <a:spcPts val="240"/>
              </a:spcBef>
              <a:buAutoNum type="alphaLcParenR"/>
              <a:tabLst>
                <a:tab pos="304165" algn="l"/>
              </a:tabLst>
            </a:pPr>
            <a:r>
              <a:rPr sz="2200" spc="-5" dirty="0">
                <a:latin typeface="Carlito"/>
                <a:cs typeface="Carlito"/>
              </a:rPr>
              <a:t>restraining legal</a:t>
            </a:r>
            <a:r>
              <a:rPr sz="2200" spc="5" dirty="0">
                <a:latin typeface="Carlito"/>
                <a:cs typeface="Carlito"/>
              </a:rPr>
              <a:t> </a:t>
            </a:r>
            <a:r>
              <a:rPr sz="2200" spc="-5" dirty="0">
                <a:latin typeface="Carlito"/>
                <a:cs typeface="Carlito"/>
              </a:rPr>
              <a:t>marriages.</a:t>
            </a:r>
            <a:endParaRPr sz="2200">
              <a:latin typeface="Carlito"/>
              <a:cs typeface="Carlito"/>
            </a:endParaRPr>
          </a:p>
          <a:p>
            <a:pPr marL="303530" indent="-282575">
              <a:lnSpc>
                <a:spcPct val="100000"/>
              </a:lnSpc>
              <a:spcBef>
                <a:spcPts val="240"/>
              </a:spcBef>
              <a:buAutoNum type="alphaLcParenR"/>
              <a:tabLst>
                <a:tab pos="304165" algn="l"/>
              </a:tabLst>
            </a:pPr>
            <a:r>
              <a:rPr sz="2200" spc="-10" dirty="0">
                <a:latin typeface="Carlito"/>
                <a:cs typeface="Carlito"/>
              </a:rPr>
              <a:t>preventing </a:t>
            </a:r>
            <a:r>
              <a:rPr sz="2200" spc="-5" dirty="0">
                <a:latin typeface="Carlito"/>
                <a:cs typeface="Carlito"/>
              </a:rPr>
              <a:t>any </a:t>
            </a:r>
            <a:r>
              <a:rPr sz="2200" spc="-10" dirty="0">
                <a:latin typeface="Carlito"/>
                <a:cs typeface="Carlito"/>
              </a:rPr>
              <a:t>one from </a:t>
            </a:r>
            <a:r>
              <a:rPr sz="2200" spc="-5" dirty="0">
                <a:latin typeface="Carlito"/>
                <a:cs typeface="Carlito"/>
              </a:rPr>
              <a:t>enjoying public</a:t>
            </a:r>
            <a:r>
              <a:rPr sz="2200" spc="30" dirty="0">
                <a:latin typeface="Carlito"/>
                <a:cs typeface="Carlito"/>
              </a:rPr>
              <a:t> </a:t>
            </a:r>
            <a:r>
              <a:rPr sz="2200" spc="-5" dirty="0">
                <a:latin typeface="Carlito"/>
                <a:cs typeface="Carlito"/>
              </a:rPr>
              <a:t>facilities.</a:t>
            </a:r>
            <a:endParaRPr sz="2200">
              <a:latin typeface="Carlito"/>
              <a:cs typeface="Carlito"/>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939" y="698652"/>
            <a:ext cx="8500745" cy="732790"/>
          </a:xfrm>
          <a:prstGeom prst="rect">
            <a:avLst/>
          </a:prstGeom>
        </p:spPr>
        <p:txBody>
          <a:bodyPr vert="horz" wrap="square" lIns="0" tIns="12700" rIns="0" bIns="0" rtlCol="0">
            <a:spAutoFit/>
          </a:bodyPr>
          <a:lstStyle/>
          <a:p>
            <a:pPr marL="294640" marR="5080" indent="-281940">
              <a:lnSpc>
                <a:spcPct val="105500"/>
              </a:lnSpc>
              <a:spcBef>
                <a:spcPts val="100"/>
              </a:spcBef>
            </a:pPr>
            <a:r>
              <a:rPr sz="2200" spc="-5" dirty="0"/>
              <a:t>d) </a:t>
            </a:r>
            <a:r>
              <a:rPr sz="2200" spc="-10" dirty="0"/>
              <a:t>seeking to prevent </a:t>
            </a:r>
            <a:r>
              <a:rPr sz="2200" spc="-5" dirty="0"/>
              <a:t>the legal rights of </a:t>
            </a:r>
            <a:r>
              <a:rPr sz="2200" dirty="0"/>
              <a:t>any </a:t>
            </a:r>
            <a:r>
              <a:rPr sz="2200" spc="-5" dirty="0"/>
              <a:t>person from being enforced </a:t>
            </a:r>
            <a:r>
              <a:rPr sz="2200" spc="-10" dirty="0"/>
              <a:t>by  </a:t>
            </a:r>
            <a:r>
              <a:rPr sz="2200" spc="-5" dirty="0"/>
              <a:t>any government office or</a:t>
            </a:r>
            <a:r>
              <a:rPr sz="2200" spc="-20" dirty="0"/>
              <a:t> </a:t>
            </a:r>
            <a:r>
              <a:rPr sz="2200" spc="-5" dirty="0"/>
              <a:t>court.</a:t>
            </a:r>
            <a:endParaRPr sz="2200"/>
          </a:p>
        </p:txBody>
      </p:sp>
      <p:sp>
        <p:nvSpPr>
          <p:cNvPr id="3" name="object 3"/>
          <p:cNvSpPr txBox="1"/>
          <p:nvPr/>
        </p:nvSpPr>
        <p:spPr>
          <a:xfrm>
            <a:off x="154939" y="1405788"/>
            <a:ext cx="8640445" cy="3290570"/>
          </a:xfrm>
          <a:prstGeom prst="rect">
            <a:avLst/>
          </a:prstGeom>
        </p:spPr>
        <p:txBody>
          <a:bodyPr vert="horz" wrap="square" lIns="0" tIns="43180" rIns="0" bIns="0" rtlCol="0">
            <a:spAutoFit/>
          </a:bodyPr>
          <a:lstStyle/>
          <a:p>
            <a:pPr marL="294640" indent="-281940">
              <a:lnSpc>
                <a:spcPct val="100000"/>
              </a:lnSpc>
              <a:spcBef>
                <a:spcPts val="340"/>
              </a:spcBef>
              <a:buAutoNum type="alphaLcParenR" startAt="5"/>
              <a:tabLst>
                <a:tab pos="294640" algn="l"/>
              </a:tabLst>
            </a:pPr>
            <a:r>
              <a:rPr sz="2200" spc="-5" dirty="0">
                <a:latin typeface="Carlito"/>
                <a:cs typeface="Carlito"/>
              </a:rPr>
              <a:t>concluded in matters, contrary </a:t>
            </a:r>
            <a:r>
              <a:rPr sz="2200" spc="-10" dirty="0">
                <a:latin typeface="Carlito"/>
                <a:cs typeface="Carlito"/>
              </a:rPr>
              <a:t>to/prohibited </a:t>
            </a:r>
            <a:r>
              <a:rPr sz="2200" spc="-5" dirty="0">
                <a:latin typeface="Carlito"/>
                <a:cs typeface="Carlito"/>
              </a:rPr>
              <a:t>by prevailing</a:t>
            </a:r>
            <a:r>
              <a:rPr sz="2200" spc="80" dirty="0">
                <a:latin typeface="Carlito"/>
                <a:cs typeface="Carlito"/>
              </a:rPr>
              <a:t> </a:t>
            </a:r>
            <a:r>
              <a:rPr sz="2200" spc="-5" dirty="0">
                <a:latin typeface="Carlito"/>
                <a:cs typeface="Carlito"/>
              </a:rPr>
              <a:t>laws.</a:t>
            </a:r>
            <a:endParaRPr sz="2200">
              <a:latin typeface="Carlito"/>
              <a:cs typeface="Carlito"/>
            </a:endParaRPr>
          </a:p>
          <a:p>
            <a:pPr marL="294640" indent="-281940">
              <a:lnSpc>
                <a:spcPct val="100000"/>
              </a:lnSpc>
              <a:spcBef>
                <a:spcPts val="240"/>
              </a:spcBef>
              <a:buAutoNum type="alphaLcParenR" startAt="5"/>
              <a:tabLst>
                <a:tab pos="294640" algn="l"/>
              </a:tabLst>
            </a:pPr>
            <a:r>
              <a:rPr sz="2200" spc="-10" dirty="0">
                <a:latin typeface="Carlito"/>
                <a:cs typeface="Carlito"/>
              </a:rPr>
              <a:t>concluded </a:t>
            </a:r>
            <a:r>
              <a:rPr sz="2200" spc="-5" dirty="0">
                <a:latin typeface="Carlito"/>
                <a:cs typeface="Carlito"/>
              </a:rPr>
              <a:t>for immoral purpose/against public </a:t>
            </a:r>
            <a:r>
              <a:rPr sz="2200" dirty="0">
                <a:latin typeface="Carlito"/>
                <a:cs typeface="Carlito"/>
              </a:rPr>
              <a:t>morality </a:t>
            </a:r>
            <a:r>
              <a:rPr sz="2200" spc="-5" dirty="0">
                <a:latin typeface="Carlito"/>
                <a:cs typeface="Carlito"/>
              </a:rPr>
              <a:t>or public</a:t>
            </a:r>
            <a:r>
              <a:rPr sz="2200" spc="60" dirty="0">
                <a:latin typeface="Carlito"/>
                <a:cs typeface="Carlito"/>
              </a:rPr>
              <a:t> </a:t>
            </a:r>
            <a:r>
              <a:rPr sz="2200" spc="-5" dirty="0">
                <a:latin typeface="Carlito"/>
                <a:cs typeface="Carlito"/>
              </a:rPr>
              <a:t>interest.</a:t>
            </a:r>
            <a:endParaRPr sz="2200">
              <a:latin typeface="Carlito"/>
              <a:cs typeface="Carlito"/>
            </a:endParaRPr>
          </a:p>
          <a:p>
            <a:pPr marL="294640" marR="308610" indent="-281940">
              <a:lnSpc>
                <a:spcPct val="105000"/>
              </a:lnSpc>
              <a:spcBef>
                <a:spcPts val="110"/>
              </a:spcBef>
              <a:buAutoNum type="alphaLcParenR" startAt="5"/>
              <a:tabLst>
                <a:tab pos="294640" algn="l"/>
              </a:tabLst>
            </a:pPr>
            <a:r>
              <a:rPr sz="2200" spc="-5" dirty="0">
                <a:latin typeface="Carlito"/>
                <a:cs typeface="Carlito"/>
              </a:rPr>
              <a:t>which cannot be performed because </a:t>
            </a:r>
            <a:r>
              <a:rPr sz="2200" dirty="0">
                <a:latin typeface="Carlito"/>
                <a:cs typeface="Carlito"/>
              </a:rPr>
              <a:t>the </a:t>
            </a:r>
            <a:r>
              <a:rPr sz="2200" spc="-5" dirty="0">
                <a:latin typeface="Carlito"/>
                <a:cs typeface="Carlito"/>
              </a:rPr>
              <a:t>parties thereto do </a:t>
            </a:r>
            <a:r>
              <a:rPr sz="2200" spc="-10" dirty="0">
                <a:latin typeface="Carlito"/>
                <a:cs typeface="Carlito"/>
              </a:rPr>
              <a:t>not </a:t>
            </a:r>
            <a:r>
              <a:rPr sz="2200" spc="-5" dirty="0">
                <a:latin typeface="Carlito"/>
                <a:cs typeface="Carlito"/>
              </a:rPr>
              <a:t>exactly  know about the matter in relation to which it </a:t>
            </a:r>
            <a:r>
              <a:rPr sz="2200" spc="-10" dirty="0">
                <a:latin typeface="Carlito"/>
                <a:cs typeface="Carlito"/>
              </a:rPr>
              <a:t>has </a:t>
            </a:r>
            <a:r>
              <a:rPr sz="2200" spc="-5" dirty="0">
                <a:latin typeface="Carlito"/>
                <a:cs typeface="Carlito"/>
              </a:rPr>
              <a:t>been</a:t>
            </a:r>
            <a:r>
              <a:rPr sz="2200" spc="100" dirty="0">
                <a:latin typeface="Carlito"/>
                <a:cs typeface="Carlito"/>
              </a:rPr>
              <a:t> </a:t>
            </a:r>
            <a:r>
              <a:rPr sz="2200" spc="-5" dirty="0">
                <a:latin typeface="Carlito"/>
                <a:cs typeface="Carlito"/>
              </a:rPr>
              <a:t>concluded.</a:t>
            </a:r>
            <a:endParaRPr sz="2200">
              <a:latin typeface="Carlito"/>
              <a:cs typeface="Carlito"/>
            </a:endParaRPr>
          </a:p>
          <a:p>
            <a:pPr marL="294640" marR="273050" indent="-281940">
              <a:lnSpc>
                <a:spcPct val="105000"/>
              </a:lnSpc>
              <a:spcBef>
                <a:spcPts val="110"/>
              </a:spcBef>
              <a:buAutoNum type="alphaLcParenR" startAt="5"/>
              <a:tabLst>
                <a:tab pos="294640" algn="l"/>
              </a:tabLst>
            </a:pPr>
            <a:r>
              <a:rPr sz="2200" spc="-5" dirty="0">
                <a:latin typeface="Carlito"/>
                <a:cs typeface="Carlito"/>
              </a:rPr>
              <a:t>which is considered impossible </a:t>
            </a:r>
            <a:r>
              <a:rPr sz="2200" spc="-10" dirty="0">
                <a:latin typeface="Carlito"/>
                <a:cs typeface="Carlito"/>
              </a:rPr>
              <a:t>to </a:t>
            </a:r>
            <a:r>
              <a:rPr sz="2200" spc="-5" dirty="0">
                <a:latin typeface="Carlito"/>
                <a:cs typeface="Carlito"/>
              </a:rPr>
              <a:t>fulfill even at the </a:t>
            </a:r>
            <a:r>
              <a:rPr sz="2200" dirty="0">
                <a:latin typeface="Carlito"/>
                <a:cs typeface="Carlito"/>
              </a:rPr>
              <a:t>time </a:t>
            </a:r>
            <a:r>
              <a:rPr sz="2200" spc="-5" dirty="0">
                <a:latin typeface="Carlito"/>
                <a:cs typeface="Carlito"/>
              </a:rPr>
              <a:t>the contract is  concluded.</a:t>
            </a:r>
            <a:endParaRPr sz="2200">
              <a:latin typeface="Carlito"/>
              <a:cs typeface="Carlito"/>
            </a:endParaRPr>
          </a:p>
          <a:p>
            <a:pPr marL="294640" indent="-281940">
              <a:lnSpc>
                <a:spcPct val="100000"/>
              </a:lnSpc>
              <a:spcBef>
                <a:spcPts val="240"/>
              </a:spcBef>
              <a:buAutoNum type="alphaLcParenR" startAt="9"/>
              <a:tabLst>
                <a:tab pos="294005" algn="l"/>
                <a:tab pos="294640" algn="l"/>
              </a:tabLst>
            </a:pPr>
            <a:r>
              <a:rPr sz="2200" spc="-5" dirty="0">
                <a:latin typeface="Carlito"/>
                <a:cs typeface="Carlito"/>
              </a:rPr>
              <a:t>which is </a:t>
            </a:r>
            <a:r>
              <a:rPr sz="2200" dirty="0">
                <a:latin typeface="Carlito"/>
                <a:cs typeface="Carlito"/>
              </a:rPr>
              <a:t>vague </a:t>
            </a:r>
            <a:r>
              <a:rPr sz="2200" spc="-10" dirty="0">
                <a:latin typeface="Carlito"/>
                <a:cs typeface="Carlito"/>
              </a:rPr>
              <a:t>(does not </a:t>
            </a:r>
            <a:r>
              <a:rPr sz="2200" spc="-5" dirty="0">
                <a:latin typeface="Carlito"/>
                <a:cs typeface="Carlito"/>
              </a:rPr>
              <a:t>provide reasonable meaning</a:t>
            </a:r>
            <a:r>
              <a:rPr sz="2200" spc="40" dirty="0">
                <a:latin typeface="Carlito"/>
                <a:cs typeface="Carlito"/>
              </a:rPr>
              <a:t> </a:t>
            </a:r>
            <a:r>
              <a:rPr sz="2200" spc="-5" dirty="0">
                <a:latin typeface="Carlito"/>
                <a:cs typeface="Carlito"/>
              </a:rPr>
              <a:t>thereof).</a:t>
            </a:r>
            <a:endParaRPr sz="2200">
              <a:latin typeface="Carlito"/>
              <a:cs typeface="Carlito"/>
            </a:endParaRPr>
          </a:p>
          <a:p>
            <a:pPr marL="294640" indent="-281940">
              <a:lnSpc>
                <a:spcPct val="100000"/>
              </a:lnSpc>
              <a:spcBef>
                <a:spcPts val="240"/>
              </a:spcBef>
              <a:buAutoNum type="alphaLcParenR" startAt="9"/>
              <a:tabLst>
                <a:tab pos="294005" algn="l"/>
                <a:tab pos="294640" algn="l"/>
              </a:tabLst>
            </a:pPr>
            <a:r>
              <a:rPr sz="2200" spc="-5" dirty="0">
                <a:latin typeface="Carlito"/>
                <a:cs typeface="Carlito"/>
              </a:rPr>
              <a:t>concluded by an incompetent</a:t>
            </a:r>
            <a:r>
              <a:rPr sz="2200" spc="15" dirty="0">
                <a:latin typeface="Carlito"/>
                <a:cs typeface="Carlito"/>
              </a:rPr>
              <a:t> </a:t>
            </a:r>
            <a:r>
              <a:rPr sz="2200" spc="-5" dirty="0">
                <a:latin typeface="Carlito"/>
                <a:cs typeface="Carlito"/>
              </a:rPr>
              <a:t>person.</a:t>
            </a:r>
            <a:endParaRPr sz="2200">
              <a:latin typeface="Carlito"/>
              <a:cs typeface="Carlito"/>
            </a:endParaRPr>
          </a:p>
          <a:p>
            <a:pPr marL="294640" indent="-281940">
              <a:lnSpc>
                <a:spcPct val="100000"/>
              </a:lnSpc>
              <a:spcBef>
                <a:spcPts val="240"/>
              </a:spcBef>
              <a:buAutoNum type="alphaLcParenR" startAt="9"/>
              <a:tabLst>
                <a:tab pos="294640" algn="l"/>
              </a:tabLst>
            </a:pPr>
            <a:r>
              <a:rPr sz="2200" spc="-5" dirty="0">
                <a:latin typeface="Carlito"/>
                <a:cs typeface="Carlito"/>
              </a:rPr>
              <a:t>concluded with an unlawful consideration or</a:t>
            </a:r>
            <a:r>
              <a:rPr sz="2200" spc="20" dirty="0">
                <a:latin typeface="Carlito"/>
                <a:cs typeface="Carlito"/>
              </a:rPr>
              <a:t> </a:t>
            </a:r>
            <a:r>
              <a:rPr sz="2200" spc="-5" dirty="0">
                <a:latin typeface="Carlito"/>
                <a:cs typeface="Carlito"/>
              </a:rPr>
              <a:t>objective.</a:t>
            </a:r>
            <a:endParaRPr sz="2200">
              <a:latin typeface="Carlito"/>
              <a:cs typeface="Carlito"/>
            </a:endParaRPr>
          </a:p>
        </p:txBody>
      </p:sp>
      <p:sp>
        <p:nvSpPr>
          <p:cNvPr id="4" name="object 4"/>
          <p:cNvSpPr txBox="1"/>
          <p:nvPr/>
        </p:nvSpPr>
        <p:spPr>
          <a:xfrm>
            <a:off x="204215" y="4726889"/>
            <a:ext cx="8738870" cy="537210"/>
          </a:xfrm>
          <a:prstGeom prst="rect">
            <a:avLst/>
          </a:prstGeom>
          <a:solidFill>
            <a:srgbClr val="9AB5E3"/>
          </a:solidFill>
        </p:spPr>
        <p:txBody>
          <a:bodyPr vert="horz" wrap="square" lIns="0" tIns="0" rIns="0" bIns="0" rtlCol="0">
            <a:spAutoFit/>
          </a:bodyPr>
          <a:lstStyle/>
          <a:p>
            <a:pPr marL="1315085">
              <a:lnSpc>
                <a:spcPts val="3690"/>
              </a:lnSpc>
            </a:pPr>
            <a:r>
              <a:rPr sz="3200" spc="-5" dirty="0">
                <a:latin typeface="Carlito"/>
                <a:cs typeface="Carlito"/>
              </a:rPr>
              <a:t>4.3.2 Voidable Contracts (Section 14)</a:t>
            </a:r>
            <a:endParaRPr sz="3200">
              <a:latin typeface="Carlito"/>
              <a:cs typeface="Carlito"/>
            </a:endParaRPr>
          </a:p>
        </p:txBody>
      </p:sp>
      <p:sp>
        <p:nvSpPr>
          <p:cNvPr id="5" name="object 5"/>
          <p:cNvSpPr txBox="1"/>
          <p:nvPr/>
        </p:nvSpPr>
        <p:spPr>
          <a:xfrm>
            <a:off x="231140" y="5231079"/>
            <a:ext cx="5057775" cy="513715"/>
          </a:xfrm>
          <a:prstGeom prst="rect">
            <a:avLst/>
          </a:prstGeom>
        </p:spPr>
        <p:txBody>
          <a:bodyPr vert="horz" wrap="square" lIns="0" tIns="12700" rIns="0" bIns="0" rtlCol="0">
            <a:spAutoFit/>
          </a:bodyPr>
          <a:lstStyle/>
          <a:p>
            <a:pPr marL="12700">
              <a:lnSpc>
                <a:spcPct val="100000"/>
              </a:lnSpc>
              <a:spcBef>
                <a:spcPts val="100"/>
              </a:spcBef>
            </a:pPr>
            <a:r>
              <a:rPr sz="3200" dirty="0">
                <a:latin typeface="Carlito"/>
                <a:cs typeface="Carlito"/>
              </a:rPr>
              <a:t>A contract concluded</a:t>
            </a:r>
            <a:r>
              <a:rPr sz="3200" spc="-90" dirty="0">
                <a:latin typeface="Carlito"/>
                <a:cs typeface="Carlito"/>
              </a:rPr>
              <a:t> </a:t>
            </a:r>
            <a:r>
              <a:rPr sz="3200" spc="-5" dirty="0">
                <a:latin typeface="Carlito"/>
                <a:cs typeface="Carlito"/>
              </a:rPr>
              <a:t>through:</a:t>
            </a:r>
            <a:endParaRPr sz="3200">
              <a:latin typeface="Carlito"/>
              <a:cs typeface="Carli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86254" y="849122"/>
            <a:ext cx="12700" cy="864235"/>
          </a:xfrm>
          <a:custGeom>
            <a:avLst/>
            <a:gdLst/>
            <a:ahLst/>
            <a:cxnLst/>
            <a:rect l="l" t="t" r="r" b="b"/>
            <a:pathLst>
              <a:path w="12700" h="864235">
                <a:moveTo>
                  <a:pt x="12192" y="0"/>
                </a:moveTo>
                <a:lnTo>
                  <a:pt x="0" y="0"/>
                </a:lnTo>
                <a:lnTo>
                  <a:pt x="0" y="864108"/>
                </a:lnTo>
                <a:lnTo>
                  <a:pt x="12192" y="864108"/>
                </a:lnTo>
                <a:lnTo>
                  <a:pt x="12192" y="0"/>
                </a:lnTo>
                <a:close/>
              </a:path>
            </a:pathLst>
          </a:custGeom>
          <a:solidFill>
            <a:srgbClr val="FFFFFF"/>
          </a:solidFill>
        </p:spPr>
        <p:txBody>
          <a:bodyPr wrap="square" lIns="0" tIns="0" rIns="0" bIns="0" rtlCol="0"/>
          <a:lstStyle/>
          <a:p>
            <a:endParaRPr/>
          </a:p>
        </p:txBody>
      </p:sp>
      <p:sp>
        <p:nvSpPr>
          <p:cNvPr id="3" name="object 3"/>
          <p:cNvSpPr/>
          <p:nvPr/>
        </p:nvSpPr>
        <p:spPr>
          <a:xfrm>
            <a:off x="2286254" y="1819986"/>
            <a:ext cx="12700" cy="864869"/>
          </a:xfrm>
          <a:custGeom>
            <a:avLst/>
            <a:gdLst/>
            <a:ahLst/>
            <a:cxnLst/>
            <a:rect l="l" t="t" r="r" b="b"/>
            <a:pathLst>
              <a:path w="12700" h="864869">
                <a:moveTo>
                  <a:pt x="12192" y="0"/>
                </a:moveTo>
                <a:lnTo>
                  <a:pt x="0" y="0"/>
                </a:lnTo>
                <a:lnTo>
                  <a:pt x="0" y="864412"/>
                </a:lnTo>
                <a:lnTo>
                  <a:pt x="12192" y="864412"/>
                </a:lnTo>
                <a:lnTo>
                  <a:pt x="12192" y="0"/>
                </a:lnTo>
                <a:close/>
              </a:path>
            </a:pathLst>
          </a:custGeom>
          <a:solidFill>
            <a:srgbClr val="FFFFFF"/>
          </a:solidFill>
        </p:spPr>
        <p:txBody>
          <a:bodyPr wrap="square" lIns="0" tIns="0" rIns="0" bIns="0" rtlCol="0"/>
          <a:lstStyle/>
          <a:p>
            <a:endParaRPr/>
          </a:p>
        </p:txBody>
      </p:sp>
      <p:sp>
        <p:nvSpPr>
          <p:cNvPr id="4" name="object 4"/>
          <p:cNvSpPr/>
          <p:nvPr/>
        </p:nvSpPr>
        <p:spPr>
          <a:xfrm>
            <a:off x="2286254" y="2791028"/>
            <a:ext cx="12700" cy="862965"/>
          </a:xfrm>
          <a:custGeom>
            <a:avLst/>
            <a:gdLst/>
            <a:ahLst/>
            <a:cxnLst/>
            <a:rect l="l" t="t" r="r" b="b"/>
            <a:pathLst>
              <a:path w="12700" h="862964">
                <a:moveTo>
                  <a:pt x="12192" y="0"/>
                </a:moveTo>
                <a:lnTo>
                  <a:pt x="0" y="0"/>
                </a:lnTo>
                <a:lnTo>
                  <a:pt x="0" y="862888"/>
                </a:lnTo>
                <a:lnTo>
                  <a:pt x="12192" y="862888"/>
                </a:lnTo>
                <a:lnTo>
                  <a:pt x="12192" y="0"/>
                </a:lnTo>
                <a:close/>
              </a:path>
            </a:pathLst>
          </a:custGeom>
          <a:solidFill>
            <a:srgbClr val="FFFFFF"/>
          </a:solidFill>
        </p:spPr>
        <p:txBody>
          <a:bodyPr wrap="square" lIns="0" tIns="0" rIns="0" bIns="0" rtlCol="0"/>
          <a:lstStyle/>
          <a:p>
            <a:endParaRPr/>
          </a:p>
        </p:txBody>
      </p:sp>
      <p:sp>
        <p:nvSpPr>
          <p:cNvPr id="5" name="object 5"/>
          <p:cNvSpPr/>
          <p:nvPr/>
        </p:nvSpPr>
        <p:spPr>
          <a:xfrm>
            <a:off x="2286254" y="3760596"/>
            <a:ext cx="12700" cy="498475"/>
          </a:xfrm>
          <a:custGeom>
            <a:avLst/>
            <a:gdLst/>
            <a:ahLst/>
            <a:cxnLst/>
            <a:rect l="l" t="t" r="r" b="b"/>
            <a:pathLst>
              <a:path w="12700" h="498475">
                <a:moveTo>
                  <a:pt x="12192" y="0"/>
                </a:moveTo>
                <a:lnTo>
                  <a:pt x="0" y="0"/>
                </a:lnTo>
                <a:lnTo>
                  <a:pt x="0" y="498347"/>
                </a:lnTo>
                <a:lnTo>
                  <a:pt x="12192" y="498347"/>
                </a:lnTo>
                <a:lnTo>
                  <a:pt x="12192" y="0"/>
                </a:lnTo>
                <a:close/>
              </a:path>
            </a:pathLst>
          </a:custGeom>
          <a:solidFill>
            <a:srgbClr val="FFFFFF"/>
          </a:solidFill>
        </p:spPr>
        <p:txBody>
          <a:bodyPr wrap="square" lIns="0" tIns="0" rIns="0" bIns="0" rtlCol="0"/>
          <a:lstStyle/>
          <a:p>
            <a:endParaRPr/>
          </a:p>
        </p:txBody>
      </p:sp>
      <p:sp>
        <p:nvSpPr>
          <p:cNvPr id="6" name="object 6"/>
          <p:cNvSpPr/>
          <p:nvPr/>
        </p:nvSpPr>
        <p:spPr>
          <a:xfrm>
            <a:off x="2286254" y="4365625"/>
            <a:ext cx="12700" cy="498475"/>
          </a:xfrm>
          <a:custGeom>
            <a:avLst/>
            <a:gdLst/>
            <a:ahLst/>
            <a:cxnLst/>
            <a:rect l="l" t="t" r="r" b="b"/>
            <a:pathLst>
              <a:path w="12700" h="498475">
                <a:moveTo>
                  <a:pt x="12192" y="0"/>
                </a:moveTo>
                <a:lnTo>
                  <a:pt x="0" y="0"/>
                </a:lnTo>
                <a:lnTo>
                  <a:pt x="0" y="498348"/>
                </a:lnTo>
                <a:lnTo>
                  <a:pt x="12192" y="498348"/>
                </a:lnTo>
                <a:lnTo>
                  <a:pt x="12192" y="0"/>
                </a:lnTo>
                <a:close/>
              </a:path>
            </a:pathLst>
          </a:custGeom>
          <a:solidFill>
            <a:srgbClr val="FFFFFF"/>
          </a:solidFill>
        </p:spPr>
        <p:txBody>
          <a:bodyPr wrap="square" lIns="0" tIns="0" rIns="0" bIns="0" rtlCol="0"/>
          <a:lstStyle/>
          <a:p>
            <a:endParaRPr/>
          </a:p>
        </p:txBody>
      </p:sp>
      <p:graphicFrame>
        <p:nvGraphicFramePr>
          <p:cNvPr id="7" name="object 7"/>
          <p:cNvGraphicFramePr>
            <a:graphicFrameLocks noGrp="1"/>
          </p:cNvGraphicFramePr>
          <p:nvPr/>
        </p:nvGraphicFramePr>
        <p:xfrm>
          <a:off x="150876" y="754633"/>
          <a:ext cx="8840469" cy="5080454"/>
        </p:xfrm>
        <a:graphic>
          <a:graphicData uri="http://schemas.openxmlformats.org/drawingml/2006/table">
            <a:tbl>
              <a:tblPr firstRow="1" bandRow="1">
                <a:tableStyleId>{2D5ABB26-0587-4C30-8999-92F81FD0307C}</a:tableStyleId>
              </a:tblPr>
              <a:tblGrid>
                <a:gridCol w="2134235">
                  <a:extLst>
                    <a:ext uri="{9D8B030D-6E8A-4147-A177-3AD203B41FA5}">
                      <a16:colId xmlns:a16="http://schemas.microsoft.com/office/drawing/2014/main" val="20000"/>
                    </a:ext>
                  </a:extLst>
                </a:gridCol>
                <a:gridCol w="6706234">
                  <a:extLst>
                    <a:ext uri="{9D8B030D-6E8A-4147-A177-3AD203B41FA5}">
                      <a16:colId xmlns:a16="http://schemas.microsoft.com/office/drawing/2014/main" val="20001"/>
                    </a:ext>
                  </a:extLst>
                </a:gridCol>
              </a:tblGrid>
              <a:tr h="964730">
                <a:tc>
                  <a:txBody>
                    <a:bodyPr/>
                    <a:lstStyle/>
                    <a:p>
                      <a:pPr marL="69850" marR="713740">
                        <a:lnSpc>
                          <a:spcPct val="104600"/>
                        </a:lnSpc>
                        <a:spcBef>
                          <a:spcPts val="500"/>
                        </a:spcBef>
                      </a:pPr>
                      <a:r>
                        <a:rPr sz="2400" b="1" dirty="0">
                          <a:solidFill>
                            <a:srgbClr val="C00000"/>
                          </a:solidFill>
                          <a:latin typeface="Carlito"/>
                          <a:cs typeface="Carlito"/>
                        </a:rPr>
                        <a:t>Food  </a:t>
                      </a:r>
                      <a:r>
                        <a:rPr sz="2400" b="1" spc="-5" dirty="0">
                          <a:solidFill>
                            <a:srgbClr val="C00000"/>
                          </a:solidFill>
                          <a:latin typeface="Carlito"/>
                          <a:cs typeface="Carlito"/>
                        </a:rPr>
                        <a:t>Proc</a:t>
                      </a:r>
                      <a:r>
                        <a:rPr sz="2400" b="1" spc="5" dirty="0">
                          <a:solidFill>
                            <a:srgbClr val="C00000"/>
                          </a:solidFill>
                          <a:latin typeface="Carlito"/>
                          <a:cs typeface="Carlito"/>
                        </a:rPr>
                        <a:t>e</a:t>
                      </a:r>
                      <a:r>
                        <a:rPr sz="2400" b="1" dirty="0">
                          <a:solidFill>
                            <a:srgbClr val="C00000"/>
                          </a:solidFill>
                          <a:latin typeface="Carlito"/>
                          <a:cs typeface="Carlito"/>
                        </a:rPr>
                        <a:t>ssing</a:t>
                      </a:r>
                      <a:endParaRPr sz="2400">
                        <a:latin typeface="Carlito"/>
                        <a:cs typeface="Carlito"/>
                      </a:endParaRPr>
                    </a:p>
                  </a:txBody>
                  <a:tcPr marL="0" marR="0" marT="63500" marB="0">
                    <a:lnB w="12700">
                      <a:solidFill>
                        <a:srgbClr val="FFFFFF"/>
                      </a:solidFill>
                      <a:prstDash val="solid"/>
                    </a:lnB>
                    <a:solidFill>
                      <a:srgbClr val="8EB4E2"/>
                    </a:solidFill>
                  </a:tcPr>
                </a:tc>
                <a:tc>
                  <a:txBody>
                    <a:bodyPr/>
                    <a:lstStyle/>
                    <a:p>
                      <a:pPr marL="69850" marR="53975">
                        <a:lnSpc>
                          <a:spcPct val="105000"/>
                        </a:lnSpc>
                        <a:spcBef>
                          <a:spcPts val="480"/>
                        </a:spcBef>
                      </a:pPr>
                      <a:r>
                        <a:rPr sz="2400" spc="-5" dirty="0">
                          <a:latin typeface="Carlito"/>
                          <a:cs typeface="Carlito"/>
                        </a:rPr>
                        <a:t>Food processing getting </a:t>
                      </a:r>
                      <a:r>
                        <a:rPr sz="2400" dirty="0">
                          <a:latin typeface="Carlito"/>
                          <a:cs typeface="Carlito"/>
                        </a:rPr>
                        <a:t>complex, </a:t>
                      </a:r>
                      <a:r>
                        <a:rPr sz="2400" spc="-5" dirty="0">
                          <a:latin typeface="Carlito"/>
                          <a:cs typeface="Carlito"/>
                        </a:rPr>
                        <a:t>requiring </a:t>
                      </a:r>
                      <a:r>
                        <a:rPr sz="2400" dirty="0">
                          <a:latin typeface="Carlito"/>
                          <a:cs typeface="Carlito"/>
                        </a:rPr>
                        <a:t>industrial  </a:t>
                      </a:r>
                      <a:r>
                        <a:rPr sz="2400" spc="-5" dirty="0">
                          <a:latin typeface="Carlito"/>
                          <a:cs typeface="Carlito"/>
                        </a:rPr>
                        <a:t>management</a:t>
                      </a:r>
                      <a:endParaRPr sz="2400">
                        <a:latin typeface="Carlito"/>
                        <a:cs typeface="Carlito"/>
                      </a:endParaRPr>
                    </a:p>
                  </a:txBody>
                  <a:tcPr marL="0" marR="0" marT="60960" marB="0">
                    <a:lnB w="12700">
                      <a:solidFill>
                        <a:srgbClr val="FFFFFF"/>
                      </a:solidFill>
                      <a:prstDash val="solid"/>
                    </a:lnB>
                    <a:solidFill>
                      <a:srgbClr val="E9EBF3"/>
                    </a:solidFill>
                  </a:tcPr>
                </a:tc>
                <a:extLst>
                  <a:ext uri="{0D108BD9-81ED-4DB2-BD59-A6C34878D82A}">
                    <a16:rowId xmlns:a16="http://schemas.microsoft.com/office/drawing/2014/main" val="10000"/>
                  </a:ext>
                </a:extLst>
              </a:tr>
              <a:tr h="971105">
                <a:tc>
                  <a:txBody>
                    <a:bodyPr/>
                    <a:lstStyle/>
                    <a:p>
                      <a:pPr marL="69850" marR="447040">
                        <a:lnSpc>
                          <a:spcPct val="105100"/>
                        </a:lnSpc>
                        <a:spcBef>
                          <a:spcPts val="525"/>
                        </a:spcBef>
                      </a:pPr>
                      <a:r>
                        <a:rPr sz="2400" b="1" dirty="0">
                          <a:solidFill>
                            <a:srgbClr val="C00000"/>
                          </a:solidFill>
                          <a:latin typeface="Carlito"/>
                          <a:cs typeface="Carlito"/>
                        </a:rPr>
                        <a:t>Food  </a:t>
                      </a:r>
                      <a:r>
                        <a:rPr sz="2400" b="1" spc="-5" dirty="0">
                          <a:solidFill>
                            <a:srgbClr val="C00000"/>
                          </a:solidFill>
                          <a:latin typeface="Carlito"/>
                          <a:cs typeface="Carlito"/>
                        </a:rPr>
                        <a:t>Pres</a:t>
                      </a:r>
                      <a:r>
                        <a:rPr sz="2400" b="1" dirty="0">
                          <a:solidFill>
                            <a:srgbClr val="C00000"/>
                          </a:solidFill>
                          <a:latin typeface="Carlito"/>
                          <a:cs typeface="Carlito"/>
                        </a:rPr>
                        <a:t>e</a:t>
                      </a:r>
                      <a:r>
                        <a:rPr sz="2400" b="1" spc="-5" dirty="0">
                          <a:solidFill>
                            <a:srgbClr val="C00000"/>
                          </a:solidFill>
                          <a:latin typeface="Carlito"/>
                          <a:cs typeface="Carlito"/>
                        </a:rPr>
                        <a:t>rv</a:t>
                      </a:r>
                      <a:r>
                        <a:rPr sz="2400" b="1" dirty="0">
                          <a:solidFill>
                            <a:srgbClr val="C00000"/>
                          </a:solidFill>
                          <a:latin typeface="Carlito"/>
                          <a:cs typeface="Carlito"/>
                        </a:rPr>
                        <a:t>at</a:t>
                      </a:r>
                      <a:r>
                        <a:rPr sz="2400" b="1" spc="-10" dirty="0">
                          <a:solidFill>
                            <a:srgbClr val="C00000"/>
                          </a:solidFill>
                          <a:latin typeface="Carlito"/>
                          <a:cs typeface="Carlito"/>
                        </a:rPr>
                        <a:t>io</a:t>
                      </a:r>
                      <a:r>
                        <a:rPr sz="2400" b="1" dirty="0">
                          <a:solidFill>
                            <a:srgbClr val="C00000"/>
                          </a:solidFill>
                          <a:latin typeface="Carlito"/>
                          <a:cs typeface="Carlito"/>
                        </a:rPr>
                        <a:t>n</a:t>
                      </a:r>
                      <a:endParaRPr sz="2400">
                        <a:latin typeface="Carlito"/>
                        <a:cs typeface="Carlito"/>
                      </a:endParaRPr>
                    </a:p>
                  </a:txBody>
                  <a:tcPr marL="0" marR="0" marT="66675" marB="0">
                    <a:lnT w="12700">
                      <a:solidFill>
                        <a:srgbClr val="FFFFFF"/>
                      </a:solidFill>
                      <a:prstDash val="solid"/>
                    </a:lnT>
                    <a:lnB w="12700">
                      <a:solidFill>
                        <a:srgbClr val="FFFFFF"/>
                      </a:solidFill>
                      <a:prstDash val="solid"/>
                    </a:lnB>
                    <a:solidFill>
                      <a:srgbClr val="8EB4E2"/>
                    </a:solidFill>
                  </a:tcPr>
                </a:tc>
                <a:tc>
                  <a:txBody>
                    <a:bodyPr/>
                    <a:lstStyle/>
                    <a:p>
                      <a:pPr marL="69850" marR="874394">
                        <a:lnSpc>
                          <a:spcPct val="101800"/>
                        </a:lnSpc>
                        <a:spcBef>
                          <a:spcPts val="620"/>
                        </a:spcBef>
                      </a:pPr>
                      <a:r>
                        <a:rPr sz="2400" spc="-5" dirty="0">
                          <a:latin typeface="Carlito"/>
                          <a:cs typeface="Carlito"/>
                        </a:rPr>
                        <a:t>Food security increasing, for </a:t>
                      </a:r>
                      <a:r>
                        <a:rPr sz="2400" dirty="0">
                          <a:latin typeface="Carlito"/>
                          <a:cs typeface="Carlito"/>
                        </a:rPr>
                        <a:t>most, better </a:t>
                      </a:r>
                      <a:r>
                        <a:rPr sz="2400" spc="-5" dirty="0">
                          <a:latin typeface="Carlito"/>
                          <a:cs typeface="Carlito"/>
                        </a:rPr>
                        <a:t>food  preservation</a:t>
                      </a:r>
                      <a:endParaRPr sz="2400">
                        <a:latin typeface="Carlito"/>
                        <a:cs typeface="Carlito"/>
                      </a:endParaRPr>
                    </a:p>
                  </a:txBody>
                  <a:tcPr marL="0" marR="0" marT="78740" marB="0">
                    <a:lnT w="12700">
                      <a:solidFill>
                        <a:srgbClr val="FFFFFF"/>
                      </a:solidFill>
                      <a:prstDash val="solid"/>
                    </a:lnT>
                    <a:lnB w="12700">
                      <a:solidFill>
                        <a:srgbClr val="FFFFFF"/>
                      </a:solidFill>
                      <a:prstDash val="solid"/>
                    </a:lnB>
                    <a:solidFill>
                      <a:srgbClr val="D0D7E7"/>
                    </a:solidFill>
                  </a:tcPr>
                </a:tc>
                <a:extLst>
                  <a:ext uri="{0D108BD9-81ED-4DB2-BD59-A6C34878D82A}">
                    <a16:rowId xmlns:a16="http://schemas.microsoft.com/office/drawing/2014/main" val="10001"/>
                  </a:ext>
                </a:extLst>
              </a:tr>
              <a:tr h="970305">
                <a:tc>
                  <a:txBody>
                    <a:bodyPr/>
                    <a:lstStyle/>
                    <a:p>
                      <a:pPr marL="69850" marR="93980">
                        <a:lnSpc>
                          <a:spcPct val="101699"/>
                        </a:lnSpc>
                        <a:spcBef>
                          <a:spcPts val="620"/>
                        </a:spcBef>
                      </a:pPr>
                      <a:r>
                        <a:rPr sz="2400" b="1" spc="-5" dirty="0">
                          <a:solidFill>
                            <a:srgbClr val="C00000"/>
                          </a:solidFill>
                          <a:latin typeface="Carlito"/>
                          <a:cs typeface="Carlito"/>
                        </a:rPr>
                        <a:t>C</a:t>
                      </a:r>
                      <a:r>
                        <a:rPr sz="2400" b="1" dirty="0">
                          <a:solidFill>
                            <a:srgbClr val="C00000"/>
                          </a:solidFill>
                          <a:latin typeface="Carlito"/>
                          <a:cs typeface="Carlito"/>
                        </a:rPr>
                        <a:t>o</a:t>
                      </a:r>
                      <a:r>
                        <a:rPr sz="2400" b="1" spc="-5" dirty="0">
                          <a:solidFill>
                            <a:srgbClr val="C00000"/>
                          </a:solidFill>
                          <a:latin typeface="Carlito"/>
                          <a:cs typeface="Carlito"/>
                        </a:rPr>
                        <a:t>m</a:t>
                      </a:r>
                      <a:r>
                        <a:rPr sz="2400" b="1" spc="5" dirty="0">
                          <a:solidFill>
                            <a:srgbClr val="C00000"/>
                          </a:solidFill>
                          <a:latin typeface="Carlito"/>
                          <a:cs typeface="Carlito"/>
                        </a:rPr>
                        <a:t>m</a:t>
                      </a:r>
                      <a:r>
                        <a:rPr sz="2400" b="1" spc="-5" dirty="0">
                          <a:solidFill>
                            <a:srgbClr val="C00000"/>
                          </a:solidFill>
                          <a:latin typeface="Carlito"/>
                          <a:cs typeface="Carlito"/>
                        </a:rPr>
                        <a:t>e</a:t>
                      </a:r>
                      <a:r>
                        <a:rPr sz="2400" b="1" spc="-10" dirty="0">
                          <a:solidFill>
                            <a:srgbClr val="C00000"/>
                          </a:solidFill>
                          <a:latin typeface="Carlito"/>
                          <a:cs typeface="Carlito"/>
                        </a:rPr>
                        <a:t>r</a:t>
                      </a:r>
                      <a:r>
                        <a:rPr sz="2400" b="1" spc="-5" dirty="0">
                          <a:solidFill>
                            <a:srgbClr val="C00000"/>
                          </a:solidFill>
                          <a:latin typeface="Carlito"/>
                          <a:cs typeface="Carlito"/>
                        </a:rPr>
                        <a:t>cia</a:t>
                      </a:r>
                      <a:r>
                        <a:rPr sz="2400" b="1" spc="-15" dirty="0">
                          <a:solidFill>
                            <a:srgbClr val="C00000"/>
                          </a:solidFill>
                          <a:latin typeface="Carlito"/>
                          <a:cs typeface="Carlito"/>
                        </a:rPr>
                        <a:t>l</a:t>
                      </a:r>
                      <a:r>
                        <a:rPr sz="2400" b="1" dirty="0">
                          <a:solidFill>
                            <a:srgbClr val="C00000"/>
                          </a:solidFill>
                          <a:latin typeface="Carlito"/>
                          <a:cs typeface="Carlito"/>
                        </a:rPr>
                        <a:t>iz</a:t>
                      </a:r>
                      <a:r>
                        <a:rPr sz="2400" b="1" spc="5" dirty="0">
                          <a:solidFill>
                            <a:srgbClr val="C00000"/>
                          </a:solidFill>
                          <a:latin typeface="Carlito"/>
                          <a:cs typeface="Carlito"/>
                        </a:rPr>
                        <a:t>a</a:t>
                      </a:r>
                      <a:r>
                        <a:rPr sz="2400" b="1" dirty="0">
                          <a:solidFill>
                            <a:srgbClr val="C00000"/>
                          </a:solidFill>
                          <a:latin typeface="Carlito"/>
                          <a:cs typeface="Carlito"/>
                        </a:rPr>
                        <a:t>t  ion</a:t>
                      </a:r>
                      <a:endParaRPr sz="2400">
                        <a:latin typeface="Carlito"/>
                        <a:cs typeface="Carlito"/>
                      </a:endParaRPr>
                    </a:p>
                  </a:txBody>
                  <a:tcPr marL="0" marR="0" marT="78740" marB="0">
                    <a:lnT w="12700">
                      <a:solidFill>
                        <a:srgbClr val="FFFFFF"/>
                      </a:solidFill>
                      <a:prstDash val="solid"/>
                    </a:lnT>
                    <a:lnB w="12700">
                      <a:solidFill>
                        <a:srgbClr val="FFFFFF"/>
                      </a:solidFill>
                      <a:prstDash val="solid"/>
                    </a:lnB>
                    <a:solidFill>
                      <a:srgbClr val="8EB4E2"/>
                    </a:solidFill>
                  </a:tcPr>
                </a:tc>
                <a:tc>
                  <a:txBody>
                    <a:bodyPr/>
                    <a:lstStyle/>
                    <a:p>
                      <a:pPr marL="69850" marR="304800">
                        <a:lnSpc>
                          <a:spcPct val="101699"/>
                        </a:lnSpc>
                        <a:spcBef>
                          <a:spcPts val="620"/>
                        </a:spcBef>
                      </a:pPr>
                      <a:r>
                        <a:rPr sz="2400" spc="-5" dirty="0">
                          <a:latin typeface="Carlito"/>
                          <a:cs typeface="Carlito"/>
                        </a:rPr>
                        <a:t>From subsistence </a:t>
                      </a:r>
                      <a:r>
                        <a:rPr sz="2400" dirty="0">
                          <a:latin typeface="Carlito"/>
                          <a:cs typeface="Carlito"/>
                        </a:rPr>
                        <a:t>to </a:t>
                      </a:r>
                      <a:r>
                        <a:rPr sz="2400" spc="-5" dirty="0">
                          <a:latin typeface="Carlito"/>
                          <a:cs typeface="Carlito"/>
                        </a:rPr>
                        <a:t>cash </a:t>
                      </a:r>
                      <a:r>
                        <a:rPr sz="2400" dirty="0">
                          <a:latin typeface="Carlito"/>
                          <a:cs typeface="Carlito"/>
                        </a:rPr>
                        <a:t>crop, </a:t>
                      </a:r>
                      <a:r>
                        <a:rPr sz="2400" spc="-5" dirty="0">
                          <a:latin typeface="Carlito"/>
                          <a:cs typeface="Carlito"/>
                        </a:rPr>
                        <a:t>patented seeds </a:t>
                      </a:r>
                      <a:r>
                        <a:rPr sz="2400" dirty="0">
                          <a:latin typeface="Carlito"/>
                          <a:cs typeface="Carlito"/>
                        </a:rPr>
                        <a:t>and  </a:t>
                      </a:r>
                      <a:r>
                        <a:rPr sz="2400" spc="-5" dirty="0">
                          <a:latin typeface="Carlito"/>
                          <a:cs typeface="Carlito"/>
                        </a:rPr>
                        <a:t>food processing</a:t>
                      </a:r>
                      <a:r>
                        <a:rPr sz="2400" spc="-10" dirty="0">
                          <a:latin typeface="Carlito"/>
                          <a:cs typeface="Carlito"/>
                        </a:rPr>
                        <a:t> </a:t>
                      </a:r>
                      <a:r>
                        <a:rPr sz="2400" dirty="0">
                          <a:latin typeface="Carlito"/>
                          <a:cs typeface="Carlito"/>
                        </a:rPr>
                        <a:t>techniques</a:t>
                      </a:r>
                      <a:endParaRPr sz="2400">
                        <a:latin typeface="Carlito"/>
                        <a:cs typeface="Carlito"/>
                      </a:endParaRPr>
                    </a:p>
                  </a:txBody>
                  <a:tcPr marL="0" marR="0" marT="78740" marB="0">
                    <a:lnT w="12700">
                      <a:solidFill>
                        <a:srgbClr val="FFFFFF"/>
                      </a:solidFill>
                      <a:prstDash val="solid"/>
                    </a:lnT>
                    <a:lnB w="12700">
                      <a:solidFill>
                        <a:srgbClr val="FFFFFF"/>
                      </a:solidFill>
                      <a:prstDash val="solid"/>
                    </a:lnB>
                    <a:solidFill>
                      <a:srgbClr val="E9EBF3"/>
                    </a:solidFill>
                  </a:tcPr>
                </a:tc>
                <a:extLst>
                  <a:ext uri="{0D108BD9-81ED-4DB2-BD59-A6C34878D82A}">
                    <a16:rowId xmlns:a16="http://schemas.microsoft.com/office/drawing/2014/main" val="10002"/>
                  </a:ext>
                </a:extLst>
              </a:tr>
              <a:tr h="604265">
                <a:tc>
                  <a:txBody>
                    <a:bodyPr/>
                    <a:lstStyle/>
                    <a:p>
                      <a:pPr marL="69850">
                        <a:lnSpc>
                          <a:spcPct val="100000"/>
                        </a:lnSpc>
                        <a:spcBef>
                          <a:spcPts val="665"/>
                        </a:spcBef>
                      </a:pPr>
                      <a:r>
                        <a:rPr sz="2400" b="1" dirty="0">
                          <a:solidFill>
                            <a:srgbClr val="C00000"/>
                          </a:solidFill>
                          <a:latin typeface="Carlito"/>
                          <a:cs typeface="Carlito"/>
                        </a:rPr>
                        <a:t>Food</a:t>
                      </a:r>
                      <a:r>
                        <a:rPr sz="2400" b="1" spc="-15" dirty="0">
                          <a:solidFill>
                            <a:srgbClr val="C00000"/>
                          </a:solidFill>
                          <a:latin typeface="Carlito"/>
                          <a:cs typeface="Carlito"/>
                        </a:rPr>
                        <a:t> </a:t>
                      </a:r>
                      <a:r>
                        <a:rPr sz="2400" b="1" spc="-5" dirty="0">
                          <a:solidFill>
                            <a:srgbClr val="C00000"/>
                          </a:solidFill>
                          <a:latin typeface="Carlito"/>
                          <a:cs typeface="Carlito"/>
                        </a:rPr>
                        <a:t>Variety</a:t>
                      </a:r>
                      <a:endParaRPr sz="2400">
                        <a:latin typeface="Carlito"/>
                        <a:cs typeface="Carlito"/>
                      </a:endParaRPr>
                    </a:p>
                  </a:txBody>
                  <a:tcPr marL="0" marR="0" marT="84455" marB="0">
                    <a:lnT w="12700">
                      <a:solidFill>
                        <a:srgbClr val="FFFFFF"/>
                      </a:solidFill>
                      <a:prstDash val="solid"/>
                    </a:lnT>
                    <a:lnB w="12700">
                      <a:solidFill>
                        <a:srgbClr val="FFFFFF"/>
                      </a:solidFill>
                      <a:prstDash val="solid"/>
                    </a:lnB>
                    <a:solidFill>
                      <a:srgbClr val="8EB4E2"/>
                    </a:solidFill>
                  </a:tcPr>
                </a:tc>
                <a:tc>
                  <a:txBody>
                    <a:bodyPr/>
                    <a:lstStyle/>
                    <a:p>
                      <a:pPr marL="69850">
                        <a:lnSpc>
                          <a:spcPct val="100000"/>
                        </a:lnSpc>
                        <a:spcBef>
                          <a:spcPts val="1335"/>
                        </a:spcBef>
                      </a:pPr>
                      <a:r>
                        <a:rPr sz="2400" dirty="0">
                          <a:latin typeface="Carlito"/>
                          <a:cs typeface="Carlito"/>
                        </a:rPr>
                        <a:t>Increasing, </a:t>
                      </a:r>
                      <a:r>
                        <a:rPr sz="2400" spc="-5" dirty="0">
                          <a:latin typeface="Carlito"/>
                          <a:cs typeface="Carlito"/>
                        </a:rPr>
                        <a:t>year </a:t>
                      </a:r>
                      <a:r>
                        <a:rPr sz="2400" dirty="0">
                          <a:latin typeface="Carlito"/>
                          <a:cs typeface="Carlito"/>
                        </a:rPr>
                        <a:t>round </a:t>
                      </a:r>
                      <a:r>
                        <a:rPr sz="2400" spc="-5" dirty="0">
                          <a:latin typeface="Carlito"/>
                          <a:cs typeface="Carlito"/>
                        </a:rPr>
                        <a:t>availability, </a:t>
                      </a:r>
                      <a:r>
                        <a:rPr sz="2400" spc="-10" dirty="0">
                          <a:latin typeface="Carlito"/>
                          <a:cs typeface="Carlito"/>
                        </a:rPr>
                        <a:t>no </a:t>
                      </a:r>
                      <a:r>
                        <a:rPr sz="2400" dirty="0">
                          <a:latin typeface="Carlito"/>
                          <a:cs typeface="Carlito"/>
                        </a:rPr>
                        <a:t>more</a:t>
                      </a:r>
                      <a:r>
                        <a:rPr sz="2400" spc="-20" dirty="0">
                          <a:latin typeface="Carlito"/>
                          <a:cs typeface="Carlito"/>
                        </a:rPr>
                        <a:t> </a:t>
                      </a:r>
                      <a:r>
                        <a:rPr sz="2400" spc="-5" dirty="0">
                          <a:latin typeface="Carlito"/>
                          <a:cs typeface="Carlito"/>
                        </a:rPr>
                        <a:t>seasonal</a:t>
                      </a:r>
                      <a:endParaRPr sz="2400">
                        <a:latin typeface="Carlito"/>
                        <a:cs typeface="Carlito"/>
                      </a:endParaRPr>
                    </a:p>
                  </a:txBody>
                  <a:tcPr marL="0" marR="0" marT="169545" marB="0">
                    <a:lnT w="12700">
                      <a:solidFill>
                        <a:srgbClr val="FFFFFF"/>
                      </a:solidFill>
                      <a:prstDash val="solid"/>
                    </a:lnT>
                    <a:lnB w="12700">
                      <a:solidFill>
                        <a:srgbClr val="FFFFFF"/>
                      </a:solidFill>
                      <a:prstDash val="solid"/>
                    </a:lnB>
                    <a:solidFill>
                      <a:srgbClr val="D0D7E7"/>
                    </a:solidFill>
                  </a:tcPr>
                </a:tc>
                <a:extLst>
                  <a:ext uri="{0D108BD9-81ED-4DB2-BD59-A6C34878D82A}">
                    <a16:rowId xmlns:a16="http://schemas.microsoft.com/office/drawing/2014/main" val="10003"/>
                  </a:ext>
                </a:extLst>
              </a:tr>
              <a:tr h="605040">
                <a:tc>
                  <a:txBody>
                    <a:bodyPr/>
                    <a:lstStyle/>
                    <a:p>
                      <a:pPr marL="69850">
                        <a:lnSpc>
                          <a:spcPct val="100000"/>
                        </a:lnSpc>
                        <a:spcBef>
                          <a:spcPts val="1265"/>
                        </a:spcBef>
                      </a:pPr>
                      <a:r>
                        <a:rPr sz="2000" b="1" spc="-5" dirty="0">
                          <a:solidFill>
                            <a:srgbClr val="C00000"/>
                          </a:solidFill>
                          <a:latin typeface="Carlito"/>
                          <a:cs typeface="Carlito"/>
                        </a:rPr>
                        <a:t>Fertilizer/Pesticide</a:t>
                      </a:r>
                      <a:endParaRPr sz="2000">
                        <a:latin typeface="Carlito"/>
                        <a:cs typeface="Carlito"/>
                      </a:endParaRPr>
                    </a:p>
                  </a:txBody>
                  <a:tcPr marL="0" marR="0" marT="160655" marB="0">
                    <a:lnT w="12700">
                      <a:solidFill>
                        <a:srgbClr val="FFFFFF"/>
                      </a:solidFill>
                      <a:prstDash val="solid"/>
                    </a:lnT>
                    <a:lnB w="12700">
                      <a:solidFill>
                        <a:srgbClr val="FFFFFF"/>
                      </a:solidFill>
                      <a:prstDash val="solid"/>
                    </a:lnB>
                    <a:solidFill>
                      <a:srgbClr val="8EB4E2"/>
                    </a:solidFill>
                  </a:tcPr>
                </a:tc>
                <a:tc>
                  <a:txBody>
                    <a:bodyPr/>
                    <a:lstStyle/>
                    <a:p>
                      <a:pPr marL="69850">
                        <a:lnSpc>
                          <a:spcPct val="100000"/>
                        </a:lnSpc>
                        <a:spcBef>
                          <a:spcPts val="1345"/>
                        </a:spcBef>
                      </a:pPr>
                      <a:r>
                        <a:rPr sz="2400" spc="-5" dirty="0">
                          <a:latin typeface="Carlito"/>
                          <a:cs typeface="Carlito"/>
                        </a:rPr>
                        <a:t>From organic </a:t>
                      </a:r>
                      <a:r>
                        <a:rPr sz="2400" dirty="0">
                          <a:latin typeface="Carlito"/>
                          <a:cs typeface="Carlito"/>
                        </a:rPr>
                        <a:t>to </a:t>
                      </a:r>
                      <a:r>
                        <a:rPr sz="2400" spc="-5" dirty="0">
                          <a:latin typeface="Carlito"/>
                          <a:cs typeface="Carlito"/>
                        </a:rPr>
                        <a:t>chemical, pesticide </a:t>
                      </a:r>
                      <a:r>
                        <a:rPr sz="2400" spc="-10" dirty="0">
                          <a:latin typeface="Carlito"/>
                          <a:cs typeface="Carlito"/>
                        </a:rPr>
                        <a:t>use</a:t>
                      </a:r>
                      <a:r>
                        <a:rPr sz="2400" spc="5" dirty="0">
                          <a:latin typeface="Carlito"/>
                          <a:cs typeface="Carlito"/>
                        </a:rPr>
                        <a:t> </a:t>
                      </a:r>
                      <a:r>
                        <a:rPr sz="2400" spc="-5" dirty="0">
                          <a:latin typeface="Carlito"/>
                          <a:cs typeface="Carlito"/>
                        </a:rPr>
                        <a:t>increasing</a:t>
                      </a:r>
                      <a:endParaRPr sz="2400" dirty="0">
                        <a:latin typeface="Carlito"/>
                        <a:cs typeface="Carlito"/>
                      </a:endParaRPr>
                    </a:p>
                  </a:txBody>
                  <a:tcPr marL="0" marR="0" marT="170815" marB="0">
                    <a:lnT w="12700">
                      <a:solidFill>
                        <a:srgbClr val="FFFFFF"/>
                      </a:solidFill>
                      <a:prstDash val="solid"/>
                    </a:lnT>
                    <a:lnB w="12700">
                      <a:solidFill>
                        <a:srgbClr val="FFFFFF"/>
                      </a:solidFill>
                      <a:prstDash val="solid"/>
                    </a:lnB>
                    <a:solidFill>
                      <a:srgbClr val="E9EBF3"/>
                    </a:solidFill>
                  </a:tcPr>
                </a:tc>
                <a:extLst>
                  <a:ext uri="{0D108BD9-81ED-4DB2-BD59-A6C34878D82A}">
                    <a16:rowId xmlns:a16="http://schemas.microsoft.com/office/drawing/2014/main" val="10004"/>
                  </a:ext>
                </a:extLst>
              </a:tr>
              <a:tr h="965009">
                <a:tc>
                  <a:txBody>
                    <a:bodyPr/>
                    <a:lstStyle/>
                    <a:p>
                      <a:pPr marL="69850">
                        <a:lnSpc>
                          <a:spcPct val="100000"/>
                        </a:lnSpc>
                        <a:spcBef>
                          <a:spcPts val="675"/>
                        </a:spcBef>
                      </a:pPr>
                      <a:r>
                        <a:rPr sz="2400" b="1" spc="-5" dirty="0">
                          <a:solidFill>
                            <a:srgbClr val="C00000"/>
                          </a:solidFill>
                          <a:latin typeface="Carlito"/>
                          <a:cs typeface="Carlito"/>
                        </a:rPr>
                        <a:t>Water</a:t>
                      </a:r>
                      <a:r>
                        <a:rPr sz="2400" b="1" spc="-15" dirty="0">
                          <a:solidFill>
                            <a:srgbClr val="C00000"/>
                          </a:solidFill>
                          <a:latin typeface="Carlito"/>
                          <a:cs typeface="Carlito"/>
                        </a:rPr>
                        <a:t> </a:t>
                      </a:r>
                      <a:r>
                        <a:rPr sz="2400" b="1" spc="-5" dirty="0">
                          <a:solidFill>
                            <a:srgbClr val="C00000"/>
                          </a:solidFill>
                          <a:latin typeface="Carlito"/>
                          <a:cs typeface="Carlito"/>
                        </a:rPr>
                        <a:t>use</a:t>
                      </a:r>
                      <a:endParaRPr sz="2400">
                        <a:latin typeface="Carlito"/>
                        <a:cs typeface="Carlito"/>
                      </a:endParaRPr>
                    </a:p>
                  </a:txBody>
                  <a:tcPr marL="0" marR="0" marT="85725" marB="0">
                    <a:lnL w="12700">
                      <a:solidFill>
                        <a:srgbClr val="FFFFFF"/>
                      </a:solidFill>
                      <a:prstDash val="solid"/>
                    </a:lnL>
                    <a:lnT w="12700">
                      <a:solidFill>
                        <a:srgbClr val="FFFFFF"/>
                      </a:solidFill>
                      <a:prstDash val="solid"/>
                    </a:lnT>
                    <a:solidFill>
                      <a:srgbClr val="8EB4E2"/>
                    </a:solidFill>
                  </a:tcPr>
                </a:tc>
                <a:tc>
                  <a:txBody>
                    <a:bodyPr/>
                    <a:lstStyle/>
                    <a:p>
                      <a:pPr marL="69850" marR="1251585">
                        <a:lnSpc>
                          <a:spcPct val="101699"/>
                        </a:lnSpc>
                        <a:spcBef>
                          <a:spcPts val="625"/>
                        </a:spcBef>
                        <a:tabLst>
                          <a:tab pos="2053589" algn="l"/>
                        </a:tabLst>
                      </a:pPr>
                      <a:r>
                        <a:rPr sz="2400" dirty="0">
                          <a:latin typeface="Carlito"/>
                          <a:cs typeface="Carlito"/>
                        </a:rPr>
                        <a:t>Increasing </a:t>
                      </a:r>
                      <a:r>
                        <a:rPr sz="2400" spc="-5" dirty="0">
                          <a:latin typeface="Carlito"/>
                          <a:cs typeface="Carlito"/>
                        </a:rPr>
                        <a:t>due </a:t>
                      </a:r>
                      <a:r>
                        <a:rPr sz="2400" dirty="0">
                          <a:latin typeface="Carlito"/>
                          <a:cs typeface="Carlito"/>
                        </a:rPr>
                        <a:t>to cash crops &amp; </a:t>
                      </a:r>
                      <a:r>
                        <a:rPr sz="2400" spc="-5" dirty="0">
                          <a:latin typeface="Carlito"/>
                          <a:cs typeface="Carlito"/>
                        </a:rPr>
                        <a:t>agricultural  intensification;	</a:t>
                      </a:r>
                      <a:r>
                        <a:rPr sz="2400" dirty="0">
                          <a:latin typeface="Carlito"/>
                          <a:cs typeface="Carlito"/>
                        </a:rPr>
                        <a:t>reduced </a:t>
                      </a:r>
                      <a:r>
                        <a:rPr sz="2400" spc="-5" dirty="0">
                          <a:latin typeface="Carlito"/>
                          <a:cs typeface="Carlito"/>
                        </a:rPr>
                        <a:t>by</a:t>
                      </a:r>
                      <a:r>
                        <a:rPr sz="2400" spc="-35" dirty="0">
                          <a:latin typeface="Carlito"/>
                          <a:cs typeface="Carlito"/>
                        </a:rPr>
                        <a:t> </a:t>
                      </a:r>
                      <a:r>
                        <a:rPr sz="2400" spc="-5" dirty="0">
                          <a:latin typeface="Carlito"/>
                          <a:cs typeface="Carlito"/>
                        </a:rPr>
                        <a:t>micro-irrigation</a:t>
                      </a:r>
                      <a:endParaRPr sz="2400" dirty="0">
                        <a:latin typeface="Carlito"/>
                        <a:cs typeface="Carlito"/>
                      </a:endParaRPr>
                    </a:p>
                  </a:txBody>
                  <a:tcPr marL="0" marR="0" marT="79375" marB="0">
                    <a:lnT w="12700">
                      <a:solidFill>
                        <a:srgbClr val="FFFFFF"/>
                      </a:solidFill>
                      <a:prstDash val="solid"/>
                    </a:lnT>
                    <a:solidFill>
                      <a:srgbClr val="D0D7E7"/>
                    </a:solidFill>
                  </a:tcPr>
                </a:tc>
                <a:extLst>
                  <a:ext uri="{0D108BD9-81ED-4DB2-BD59-A6C34878D82A}">
                    <a16:rowId xmlns:a16="http://schemas.microsoft.com/office/drawing/2014/main" val="10005"/>
                  </a:ext>
                </a:extLst>
              </a:tr>
            </a:tbl>
          </a:graphicData>
        </a:graphic>
      </p:graphicFrame>
      <p:sp>
        <p:nvSpPr>
          <p:cNvPr id="8" name="object 8"/>
          <p:cNvSpPr/>
          <p:nvPr/>
        </p:nvSpPr>
        <p:spPr>
          <a:xfrm>
            <a:off x="2286254" y="4970983"/>
            <a:ext cx="12700" cy="864235"/>
          </a:xfrm>
          <a:custGeom>
            <a:avLst/>
            <a:gdLst/>
            <a:ahLst/>
            <a:cxnLst/>
            <a:rect l="l" t="t" r="r" b="b"/>
            <a:pathLst>
              <a:path w="12700" h="864235">
                <a:moveTo>
                  <a:pt x="12192" y="0"/>
                </a:moveTo>
                <a:lnTo>
                  <a:pt x="0" y="0"/>
                </a:lnTo>
                <a:lnTo>
                  <a:pt x="0" y="864108"/>
                </a:lnTo>
                <a:lnTo>
                  <a:pt x="12192" y="864108"/>
                </a:lnTo>
                <a:lnTo>
                  <a:pt x="12192" y="0"/>
                </a:lnTo>
                <a:close/>
              </a:path>
            </a:pathLst>
          </a:custGeom>
          <a:solidFill>
            <a:srgbClr val="FFFFFF"/>
          </a:solidFill>
        </p:spPr>
        <p:txBody>
          <a:bodyPr wrap="square" lIns="0" tIns="0" rIns="0" bIns="0" rtlCol="0"/>
          <a:lstStyle/>
          <a:p>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31140" y="709930"/>
            <a:ext cx="8690610" cy="5301615"/>
          </a:xfrm>
          <a:prstGeom prst="rect">
            <a:avLst/>
          </a:prstGeom>
        </p:spPr>
        <p:txBody>
          <a:bodyPr vert="horz" wrap="square" lIns="0" tIns="10795" rIns="0" bIns="0" rtlCol="0">
            <a:spAutoFit/>
          </a:bodyPr>
          <a:lstStyle/>
          <a:p>
            <a:pPr marL="527685" marR="263525" indent="-515620" algn="just">
              <a:lnSpc>
                <a:spcPts val="4020"/>
              </a:lnSpc>
              <a:spcBef>
                <a:spcPts val="85"/>
              </a:spcBef>
              <a:buAutoNum type="alphaLcParenR"/>
              <a:tabLst>
                <a:tab pos="528320" algn="l"/>
              </a:tabLst>
            </a:pPr>
            <a:r>
              <a:rPr sz="3200" dirty="0">
                <a:solidFill>
                  <a:srgbClr val="FF0000"/>
                </a:solidFill>
                <a:latin typeface="Carlito"/>
                <a:cs typeface="Carlito"/>
              </a:rPr>
              <a:t>coercion</a:t>
            </a:r>
            <a:r>
              <a:rPr sz="3200" dirty="0">
                <a:latin typeface="Carlito"/>
                <a:cs typeface="Carlito"/>
              </a:rPr>
              <a:t>: threatens to withhold property,  threatens </a:t>
            </a:r>
            <a:r>
              <a:rPr sz="3200" spc="-5" dirty="0">
                <a:latin typeface="Carlito"/>
                <a:cs typeface="Carlito"/>
              </a:rPr>
              <a:t>defamation, </a:t>
            </a:r>
            <a:r>
              <a:rPr sz="3200" dirty="0">
                <a:latin typeface="Carlito"/>
                <a:cs typeface="Carlito"/>
              </a:rPr>
              <a:t>takes </a:t>
            </a:r>
            <a:r>
              <a:rPr sz="3200" spc="-5" dirty="0">
                <a:latin typeface="Carlito"/>
                <a:cs typeface="Carlito"/>
              </a:rPr>
              <a:t>actions against</a:t>
            </a:r>
            <a:r>
              <a:rPr sz="3200" spc="-30" dirty="0">
                <a:latin typeface="Carlito"/>
                <a:cs typeface="Carlito"/>
              </a:rPr>
              <a:t> </a:t>
            </a:r>
            <a:r>
              <a:rPr sz="3200" dirty="0">
                <a:latin typeface="Carlito"/>
                <a:cs typeface="Carlito"/>
              </a:rPr>
              <a:t>law</a:t>
            </a:r>
            <a:endParaRPr sz="3200">
              <a:latin typeface="Carlito"/>
              <a:cs typeface="Carlito"/>
            </a:endParaRPr>
          </a:p>
          <a:p>
            <a:pPr marL="527685" marR="5080" indent="-515620" algn="just">
              <a:lnSpc>
                <a:spcPct val="104700"/>
              </a:lnSpc>
              <a:spcBef>
                <a:spcPts val="345"/>
              </a:spcBef>
              <a:buAutoNum type="alphaLcParenR"/>
              <a:tabLst>
                <a:tab pos="528320" algn="l"/>
              </a:tabLst>
            </a:pPr>
            <a:r>
              <a:rPr sz="3200" spc="-5" dirty="0">
                <a:solidFill>
                  <a:srgbClr val="FF0000"/>
                </a:solidFill>
                <a:latin typeface="Carlito"/>
                <a:cs typeface="Carlito"/>
              </a:rPr>
              <a:t>undue </a:t>
            </a:r>
            <a:r>
              <a:rPr sz="3200" dirty="0">
                <a:solidFill>
                  <a:srgbClr val="FF0000"/>
                </a:solidFill>
                <a:latin typeface="Carlito"/>
                <a:cs typeface="Carlito"/>
              </a:rPr>
              <a:t>influence</a:t>
            </a:r>
            <a:r>
              <a:rPr sz="3200" dirty="0">
                <a:latin typeface="Carlito"/>
                <a:cs typeface="Carlito"/>
              </a:rPr>
              <a:t>: influence exercised </a:t>
            </a:r>
            <a:r>
              <a:rPr sz="3200" spc="-5" dirty="0">
                <a:latin typeface="Carlito"/>
                <a:cs typeface="Carlito"/>
              </a:rPr>
              <a:t>by </a:t>
            </a:r>
            <a:r>
              <a:rPr sz="3200" dirty="0">
                <a:latin typeface="Carlito"/>
                <a:cs typeface="Carlito"/>
              </a:rPr>
              <a:t>a </a:t>
            </a:r>
            <a:r>
              <a:rPr sz="3200" spc="-5" dirty="0">
                <a:latin typeface="Carlito"/>
                <a:cs typeface="Carlito"/>
              </a:rPr>
              <a:t>person  upon another </a:t>
            </a:r>
            <a:r>
              <a:rPr sz="3200" dirty="0">
                <a:latin typeface="Carlito"/>
                <a:cs typeface="Carlito"/>
              </a:rPr>
              <a:t>who </a:t>
            </a:r>
            <a:r>
              <a:rPr sz="3200" spc="-10" dirty="0">
                <a:latin typeface="Carlito"/>
                <a:cs typeface="Carlito"/>
              </a:rPr>
              <a:t>is </a:t>
            </a:r>
            <a:r>
              <a:rPr sz="3200" spc="-5" dirty="0">
                <a:latin typeface="Carlito"/>
                <a:cs typeface="Carlito"/>
              </a:rPr>
              <a:t>under his/her influence, like  </a:t>
            </a:r>
            <a:r>
              <a:rPr sz="3200" dirty="0">
                <a:latin typeface="Carlito"/>
                <a:cs typeface="Carlito"/>
              </a:rPr>
              <a:t>a ward/</a:t>
            </a:r>
            <a:r>
              <a:rPr sz="3200" spc="-5" dirty="0">
                <a:latin typeface="Carlito"/>
                <a:cs typeface="Carlito"/>
              </a:rPr>
              <a:t> subordinate/sick</a:t>
            </a:r>
            <a:endParaRPr sz="3200">
              <a:latin typeface="Carlito"/>
              <a:cs typeface="Carlito"/>
            </a:endParaRPr>
          </a:p>
          <a:p>
            <a:pPr marL="527685" marR="99060" indent="-515620" algn="just">
              <a:lnSpc>
                <a:spcPct val="104700"/>
              </a:lnSpc>
              <a:spcBef>
                <a:spcPts val="505"/>
              </a:spcBef>
              <a:buAutoNum type="alphaLcParenR"/>
              <a:tabLst>
                <a:tab pos="528320" algn="l"/>
              </a:tabLst>
            </a:pPr>
            <a:r>
              <a:rPr sz="3200" spc="-5" dirty="0">
                <a:solidFill>
                  <a:srgbClr val="FF0000"/>
                </a:solidFill>
                <a:latin typeface="Carlito"/>
                <a:cs typeface="Carlito"/>
              </a:rPr>
              <a:t>fraud</a:t>
            </a:r>
            <a:r>
              <a:rPr sz="3200" spc="-5" dirty="0">
                <a:latin typeface="Carlito"/>
                <a:cs typeface="Carlito"/>
              </a:rPr>
              <a:t>: </a:t>
            </a:r>
            <a:r>
              <a:rPr sz="3200" dirty="0">
                <a:latin typeface="Carlito"/>
                <a:cs typeface="Carlito"/>
              </a:rPr>
              <a:t>knowingly leads </a:t>
            </a:r>
            <a:r>
              <a:rPr sz="3200" spc="-5" dirty="0">
                <a:latin typeface="Carlito"/>
                <a:cs typeface="Carlito"/>
              </a:rPr>
              <a:t>the </a:t>
            </a:r>
            <a:r>
              <a:rPr sz="3200" dirty="0">
                <a:latin typeface="Carlito"/>
                <a:cs typeface="Carlito"/>
              </a:rPr>
              <a:t>other </a:t>
            </a:r>
            <a:r>
              <a:rPr sz="3200" spc="-5" dirty="0">
                <a:latin typeface="Carlito"/>
                <a:cs typeface="Carlito"/>
              </a:rPr>
              <a:t>party </a:t>
            </a:r>
            <a:r>
              <a:rPr sz="3200" dirty="0">
                <a:latin typeface="Carlito"/>
                <a:cs typeface="Carlito"/>
              </a:rPr>
              <a:t>to </a:t>
            </a:r>
            <a:r>
              <a:rPr sz="3200" spc="-5" dirty="0">
                <a:latin typeface="Carlito"/>
                <a:cs typeface="Carlito"/>
              </a:rPr>
              <a:t>believe  untrue issue </a:t>
            </a:r>
            <a:r>
              <a:rPr sz="3200" dirty="0">
                <a:latin typeface="Carlito"/>
                <a:cs typeface="Carlito"/>
              </a:rPr>
              <a:t>to </a:t>
            </a:r>
            <a:r>
              <a:rPr sz="3200" spc="-10" dirty="0">
                <a:latin typeface="Carlito"/>
                <a:cs typeface="Carlito"/>
              </a:rPr>
              <a:t>be </a:t>
            </a:r>
            <a:r>
              <a:rPr sz="3200" spc="-5" dirty="0">
                <a:latin typeface="Carlito"/>
                <a:cs typeface="Carlito"/>
              </a:rPr>
              <a:t>true, withholds or </a:t>
            </a:r>
            <a:r>
              <a:rPr sz="3200" spc="-10" dirty="0">
                <a:latin typeface="Carlito"/>
                <a:cs typeface="Carlito"/>
              </a:rPr>
              <a:t>suppresses  </a:t>
            </a:r>
            <a:r>
              <a:rPr sz="3200" spc="-5" dirty="0">
                <a:latin typeface="Carlito"/>
                <a:cs typeface="Carlito"/>
              </a:rPr>
              <a:t>information</a:t>
            </a:r>
            <a:endParaRPr sz="3200">
              <a:latin typeface="Carlito"/>
              <a:cs typeface="Carlito"/>
            </a:endParaRPr>
          </a:p>
          <a:p>
            <a:pPr marL="527685" marR="264795" indent="-515620" algn="just">
              <a:lnSpc>
                <a:spcPct val="104700"/>
              </a:lnSpc>
              <a:spcBef>
                <a:spcPts val="505"/>
              </a:spcBef>
              <a:buAutoNum type="alphaLcParenR"/>
              <a:tabLst>
                <a:tab pos="528320" algn="l"/>
              </a:tabLst>
            </a:pPr>
            <a:r>
              <a:rPr sz="3200" spc="-5" dirty="0">
                <a:solidFill>
                  <a:srgbClr val="FF0000"/>
                </a:solidFill>
                <a:latin typeface="Carlito"/>
                <a:cs typeface="Carlito"/>
              </a:rPr>
              <a:t>deceit</a:t>
            </a:r>
            <a:r>
              <a:rPr sz="3200" spc="-5" dirty="0">
                <a:latin typeface="Carlito"/>
                <a:cs typeface="Carlito"/>
              </a:rPr>
              <a:t>: Submission of false particulars, falsifying  document</a:t>
            </a:r>
            <a:endParaRPr sz="3200">
              <a:latin typeface="Carlito"/>
              <a:cs typeface="Carlito"/>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29336" y="1283017"/>
            <a:ext cx="8235696" cy="56661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31140" y="709930"/>
            <a:ext cx="7030720" cy="513715"/>
          </a:xfrm>
          <a:prstGeom prst="rect">
            <a:avLst/>
          </a:prstGeom>
        </p:spPr>
        <p:txBody>
          <a:bodyPr vert="horz" wrap="square" lIns="0" tIns="13335" rIns="0" bIns="0" rtlCol="0">
            <a:spAutoFit/>
          </a:bodyPr>
          <a:lstStyle/>
          <a:p>
            <a:pPr marL="12700">
              <a:lnSpc>
                <a:spcPct val="100000"/>
              </a:lnSpc>
              <a:spcBef>
                <a:spcPts val="105"/>
              </a:spcBef>
            </a:pPr>
            <a:r>
              <a:rPr sz="3200" spc="-5" dirty="0"/>
              <a:t>The burden of proof rests on </a:t>
            </a:r>
            <a:r>
              <a:rPr sz="3200" dirty="0"/>
              <a:t>the</a:t>
            </a:r>
            <a:r>
              <a:rPr sz="3200" spc="-20" dirty="0"/>
              <a:t> </a:t>
            </a:r>
            <a:r>
              <a:rPr sz="3200" dirty="0"/>
              <a:t>claimant.</a:t>
            </a:r>
            <a:endParaRPr sz="3200"/>
          </a:p>
        </p:txBody>
      </p:sp>
      <p:sp>
        <p:nvSpPr>
          <p:cNvPr id="4" name="object 4"/>
          <p:cNvSpPr txBox="1"/>
          <p:nvPr/>
        </p:nvSpPr>
        <p:spPr>
          <a:xfrm>
            <a:off x="231140" y="1245691"/>
            <a:ext cx="8463915" cy="4834890"/>
          </a:xfrm>
          <a:prstGeom prst="rect">
            <a:avLst/>
          </a:prstGeom>
        </p:spPr>
        <p:txBody>
          <a:bodyPr vert="horz" wrap="square" lIns="0" tIns="87630" rIns="0" bIns="0" rtlCol="0">
            <a:spAutoFit/>
          </a:bodyPr>
          <a:lstStyle/>
          <a:p>
            <a:pPr marL="2972435">
              <a:lnSpc>
                <a:spcPct val="100000"/>
              </a:lnSpc>
              <a:spcBef>
                <a:spcPts val="690"/>
              </a:spcBef>
            </a:pPr>
            <a:r>
              <a:rPr sz="4000" spc="-5" dirty="0">
                <a:latin typeface="Carlito"/>
                <a:cs typeface="Carlito"/>
              </a:rPr>
              <a:t>4.4 Cyber </a:t>
            </a:r>
            <a:r>
              <a:rPr sz="4000" spc="-10" dirty="0">
                <a:latin typeface="Carlito"/>
                <a:cs typeface="Carlito"/>
              </a:rPr>
              <a:t>Law</a:t>
            </a:r>
            <a:endParaRPr sz="4000">
              <a:latin typeface="Carlito"/>
              <a:cs typeface="Carlito"/>
            </a:endParaRPr>
          </a:p>
          <a:p>
            <a:pPr marL="267335" marR="262890" indent="-267335">
              <a:lnSpc>
                <a:spcPct val="104800"/>
              </a:lnSpc>
              <a:spcBef>
                <a:spcPts val="295"/>
              </a:spcBef>
              <a:buFont typeface="Arial"/>
              <a:buChar char="•"/>
              <a:tabLst>
                <a:tab pos="267335" algn="l"/>
                <a:tab pos="7360920" algn="l"/>
              </a:tabLst>
            </a:pPr>
            <a:r>
              <a:rPr sz="3200" spc="-5" dirty="0">
                <a:latin typeface="Carlito"/>
                <a:cs typeface="Carlito"/>
              </a:rPr>
              <a:t>Cyber </a:t>
            </a:r>
            <a:r>
              <a:rPr sz="3200" dirty="0">
                <a:latin typeface="Carlito"/>
                <a:cs typeface="Carlito"/>
              </a:rPr>
              <a:t>law </a:t>
            </a:r>
            <a:r>
              <a:rPr sz="3200" spc="-5" dirty="0">
                <a:latin typeface="Carlito"/>
                <a:cs typeface="Carlito"/>
              </a:rPr>
              <a:t>provides </a:t>
            </a:r>
            <a:r>
              <a:rPr sz="3200" dirty="0">
                <a:latin typeface="Carlito"/>
                <a:cs typeface="Carlito"/>
              </a:rPr>
              <a:t>the legal </a:t>
            </a:r>
            <a:r>
              <a:rPr sz="3200" spc="-5" dirty="0">
                <a:latin typeface="Carlito"/>
                <a:cs typeface="Carlito"/>
              </a:rPr>
              <a:t>basis </a:t>
            </a:r>
            <a:r>
              <a:rPr sz="3200" dirty="0">
                <a:latin typeface="Carlito"/>
                <a:cs typeface="Carlito"/>
              </a:rPr>
              <a:t>related to </a:t>
            </a:r>
            <a:r>
              <a:rPr sz="3200" spc="-5" dirty="0">
                <a:latin typeface="Carlito"/>
                <a:cs typeface="Carlito"/>
              </a:rPr>
              <a:t>the  </a:t>
            </a:r>
            <a:r>
              <a:rPr sz="3200" dirty="0">
                <a:latin typeface="Carlito"/>
                <a:cs typeface="Carlito"/>
              </a:rPr>
              <a:t>appropriate </a:t>
            </a:r>
            <a:r>
              <a:rPr sz="3200" spc="-5" dirty="0">
                <a:latin typeface="Carlito"/>
                <a:cs typeface="Carlito"/>
              </a:rPr>
              <a:t>use of </a:t>
            </a:r>
            <a:r>
              <a:rPr sz="3200" dirty="0">
                <a:latin typeface="Carlito"/>
                <a:cs typeface="Carlito"/>
              </a:rPr>
              <a:t>computer and information  and </a:t>
            </a:r>
            <a:r>
              <a:rPr sz="3200" spc="-5" dirty="0">
                <a:latin typeface="Carlito"/>
                <a:cs typeface="Carlito"/>
              </a:rPr>
              <a:t>communication </a:t>
            </a:r>
            <a:r>
              <a:rPr sz="3200" dirty="0">
                <a:latin typeface="Carlito"/>
                <a:cs typeface="Carlito"/>
              </a:rPr>
              <a:t>technology </a:t>
            </a:r>
            <a:r>
              <a:rPr sz="3200" spc="-5" dirty="0">
                <a:latin typeface="Carlito"/>
                <a:cs typeface="Carlito"/>
              </a:rPr>
              <a:t>by </a:t>
            </a:r>
            <a:r>
              <a:rPr sz="3200" dirty="0">
                <a:latin typeface="Carlito"/>
                <a:cs typeface="Carlito"/>
              </a:rPr>
              <a:t>a </a:t>
            </a:r>
            <a:r>
              <a:rPr sz="3200" spc="-5" dirty="0">
                <a:latin typeface="Carlito"/>
                <a:cs typeface="Carlito"/>
              </a:rPr>
              <a:t>person,  </a:t>
            </a:r>
            <a:r>
              <a:rPr sz="3200" spc="-105" dirty="0">
                <a:latin typeface="Arial"/>
                <a:cs typeface="Arial"/>
              </a:rPr>
              <a:t>organization </a:t>
            </a:r>
            <a:r>
              <a:rPr sz="3200" spc="-150" dirty="0">
                <a:latin typeface="Arial"/>
                <a:cs typeface="Arial"/>
              </a:rPr>
              <a:t>and </a:t>
            </a:r>
            <a:r>
              <a:rPr sz="3200" spc="-35" dirty="0">
                <a:latin typeface="Arial"/>
                <a:cs typeface="Arial"/>
              </a:rPr>
              <a:t>the</a:t>
            </a:r>
            <a:r>
              <a:rPr sz="3200" spc="-220" dirty="0">
                <a:latin typeface="Arial"/>
                <a:cs typeface="Arial"/>
              </a:rPr>
              <a:t> </a:t>
            </a:r>
            <a:r>
              <a:rPr sz="3200" spc="-100" dirty="0">
                <a:latin typeface="Arial"/>
                <a:cs typeface="Arial"/>
              </a:rPr>
              <a:t>government</a:t>
            </a:r>
            <a:r>
              <a:rPr sz="3200" spc="-165" dirty="0">
                <a:latin typeface="Arial"/>
                <a:cs typeface="Arial"/>
              </a:rPr>
              <a:t> </a:t>
            </a:r>
            <a:r>
              <a:rPr sz="3200" spc="-100" dirty="0">
                <a:latin typeface="Arial"/>
                <a:cs typeface="Arial"/>
              </a:rPr>
              <a:t>offices.	</a:t>
            </a:r>
            <a:r>
              <a:rPr sz="3200" spc="475" dirty="0">
                <a:latin typeface="Arial"/>
                <a:cs typeface="Arial"/>
              </a:rPr>
              <a:t>• </a:t>
            </a:r>
            <a:r>
              <a:rPr sz="3200" spc="50" dirty="0">
                <a:latin typeface="Arial"/>
                <a:cs typeface="Arial"/>
              </a:rPr>
              <a:t>It  </a:t>
            </a:r>
            <a:r>
              <a:rPr sz="3200" dirty="0">
                <a:latin typeface="Carlito"/>
                <a:cs typeface="Carlito"/>
              </a:rPr>
              <a:t>regulates </a:t>
            </a:r>
            <a:r>
              <a:rPr sz="3200" spc="-5" dirty="0">
                <a:latin typeface="Carlito"/>
                <a:cs typeface="Carlito"/>
              </a:rPr>
              <a:t>the </a:t>
            </a:r>
            <a:r>
              <a:rPr sz="3200" dirty="0">
                <a:latin typeface="Carlito"/>
                <a:cs typeface="Carlito"/>
              </a:rPr>
              <a:t>computer and </a:t>
            </a:r>
            <a:r>
              <a:rPr sz="3200" spc="-5" dirty="0">
                <a:latin typeface="Carlito"/>
                <a:cs typeface="Carlito"/>
              </a:rPr>
              <a:t>other electronic  </a:t>
            </a:r>
            <a:r>
              <a:rPr sz="3200" dirty="0">
                <a:latin typeface="Carlito"/>
                <a:cs typeface="Carlito"/>
              </a:rPr>
              <a:t>equipment </a:t>
            </a:r>
            <a:r>
              <a:rPr sz="3200" spc="-5" dirty="0">
                <a:latin typeface="Carlito"/>
                <a:cs typeface="Carlito"/>
              </a:rPr>
              <a:t>based activities including business  (ecommerce) </a:t>
            </a:r>
            <a:r>
              <a:rPr sz="3200" dirty="0">
                <a:latin typeface="Carlito"/>
                <a:cs typeface="Carlito"/>
              </a:rPr>
              <a:t>and </a:t>
            </a:r>
            <a:r>
              <a:rPr sz="3200" spc="-5" dirty="0">
                <a:latin typeface="Carlito"/>
                <a:cs typeface="Carlito"/>
              </a:rPr>
              <a:t>the </a:t>
            </a:r>
            <a:r>
              <a:rPr sz="3200" dirty="0">
                <a:latin typeface="Carlito"/>
                <a:cs typeface="Carlito"/>
              </a:rPr>
              <a:t>government</a:t>
            </a:r>
            <a:r>
              <a:rPr sz="3200" spc="-30" dirty="0">
                <a:latin typeface="Carlito"/>
                <a:cs typeface="Carlito"/>
              </a:rPr>
              <a:t> </a:t>
            </a:r>
            <a:r>
              <a:rPr sz="3200" spc="-10" dirty="0">
                <a:latin typeface="Carlito"/>
                <a:cs typeface="Carlito"/>
              </a:rPr>
              <a:t>(e-</a:t>
            </a:r>
            <a:endParaRPr sz="3200">
              <a:latin typeface="Carlito"/>
              <a:cs typeface="Carlito"/>
            </a:endParaRPr>
          </a:p>
          <a:p>
            <a:pPr marL="361315">
              <a:lnSpc>
                <a:spcPct val="100000"/>
              </a:lnSpc>
              <a:spcBef>
                <a:spcPts val="175"/>
              </a:spcBef>
            </a:pPr>
            <a:r>
              <a:rPr sz="3200" spc="-100" dirty="0">
                <a:latin typeface="Arial"/>
                <a:cs typeface="Arial"/>
              </a:rPr>
              <a:t>government). </a:t>
            </a:r>
            <a:r>
              <a:rPr sz="3200" spc="475" dirty="0">
                <a:latin typeface="Arial"/>
                <a:cs typeface="Arial"/>
              </a:rPr>
              <a:t>•</a:t>
            </a:r>
            <a:r>
              <a:rPr sz="3200" spc="-434" dirty="0">
                <a:latin typeface="Arial"/>
                <a:cs typeface="Arial"/>
              </a:rPr>
              <a:t> </a:t>
            </a:r>
            <a:r>
              <a:rPr sz="3200" spc="-150" dirty="0">
                <a:latin typeface="Arial"/>
                <a:cs typeface="Arial"/>
              </a:rPr>
              <a:t>Nepal </a:t>
            </a:r>
            <a:r>
              <a:rPr sz="3200" spc="-235" dirty="0">
                <a:latin typeface="Arial"/>
                <a:cs typeface="Arial"/>
              </a:rPr>
              <a:t>has </a:t>
            </a:r>
            <a:r>
              <a:rPr sz="3200" spc="-125" dirty="0">
                <a:latin typeface="Arial"/>
                <a:cs typeface="Arial"/>
              </a:rPr>
              <a:t>enacted </a:t>
            </a:r>
            <a:r>
              <a:rPr sz="3200" spc="-40" dirty="0">
                <a:latin typeface="Arial"/>
                <a:cs typeface="Arial"/>
              </a:rPr>
              <a:t>the </a:t>
            </a:r>
            <a:r>
              <a:rPr sz="3200" b="1" dirty="0">
                <a:latin typeface="Carlito"/>
                <a:cs typeface="Carlito"/>
              </a:rPr>
              <a:t>Electronic</a:t>
            </a:r>
            <a:endParaRPr sz="3200">
              <a:latin typeface="Carlito"/>
              <a:cs typeface="Carlito"/>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0136" y="709930"/>
            <a:ext cx="6007100" cy="1024255"/>
          </a:xfrm>
          <a:prstGeom prst="rect">
            <a:avLst/>
          </a:prstGeom>
        </p:spPr>
        <p:txBody>
          <a:bodyPr vert="horz" wrap="square" lIns="0" tIns="10795" rIns="0" bIns="0" rtlCol="0">
            <a:spAutoFit/>
          </a:bodyPr>
          <a:lstStyle/>
          <a:p>
            <a:pPr marL="12700" marR="5080">
              <a:lnSpc>
                <a:spcPts val="4020"/>
              </a:lnSpc>
              <a:spcBef>
                <a:spcPts val="85"/>
              </a:spcBef>
            </a:pPr>
            <a:r>
              <a:rPr sz="3200" b="1" spc="-5" dirty="0">
                <a:latin typeface="Carlito"/>
                <a:cs typeface="Carlito"/>
              </a:rPr>
              <a:t>Transaction </a:t>
            </a:r>
            <a:r>
              <a:rPr sz="3200" b="1" dirty="0">
                <a:latin typeface="Carlito"/>
                <a:cs typeface="Carlito"/>
              </a:rPr>
              <a:t>Act </a:t>
            </a:r>
            <a:r>
              <a:rPr sz="3200" spc="-5" dirty="0"/>
              <a:t>2063 </a:t>
            </a:r>
            <a:r>
              <a:rPr sz="3200" dirty="0"/>
              <a:t>and </a:t>
            </a:r>
            <a:r>
              <a:rPr sz="3200" spc="-5" dirty="0"/>
              <a:t>Electronic  Transactions </a:t>
            </a:r>
            <a:r>
              <a:rPr sz="3200" dirty="0"/>
              <a:t>Rule,</a:t>
            </a:r>
            <a:r>
              <a:rPr sz="3200" spc="-10" dirty="0"/>
              <a:t> </a:t>
            </a:r>
            <a:r>
              <a:rPr sz="3200" spc="-5" dirty="0"/>
              <a:t>2064.</a:t>
            </a:r>
            <a:endParaRPr sz="3200">
              <a:latin typeface="Carlito"/>
              <a:cs typeface="Carlito"/>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3559" y="705358"/>
            <a:ext cx="8112125" cy="635000"/>
          </a:xfrm>
          <a:prstGeom prst="rect">
            <a:avLst/>
          </a:prstGeom>
        </p:spPr>
        <p:txBody>
          <a:bodyPr vert="horz" wrap="square" lIns="0" tIns="12065" rIns="0" bIns="0" rtlCol="0">
            <a:spAutoFit/>
          </a:bodyPr>
          <a:lstStyle/>
          <a:p>
            <a:pPr marL="12700">
              <a:lnSpc>
                <a:spcPct val="100000"/>
              </a:lnSpc>
              <a:spcBef>
                <a:spcPts val="95"/>
              </a:spcBef>
            </a:pPr>
            <a:r>
              <a:rPr sz="4000" spc="-5" dirty="0"/>
              <a:t>Electronic Transaction Act, 2063</a:t>
            </a:r>
            <a:r>
              <a:rPr sz="4000" spc="-20" dirty="0"/>
              <a:t> </a:t>
            </a:r>
            <a:r>
              <a:rPr sz="4000" spc="-10" dirty="0"/>
              <a:t>(2006)</a:t>
            </a:r>
            <a:endParaRPr sz="4000"/>
          </a:p>
        </p:txBody>
      </p:sp>
      <p:sp>
        <p:nvSpPr>
          <p:cNvPr id="3" name="object 3"/>
          <p:cNvSpPr txBox="1"/>
          <p:nvPr/>
        </p:nvSpPr>
        <p:spPr>
          <a:xfrm>
            <a:off x="231140" y="1385062"/>
            <a:ext cx="8754110" cy="4537075"/>
          </a:xfrm>
          <a:prstGeom prst="rect">
            <a:avLst/>
          </a:prstGeom>
        </p:spPr>
        <p:txBody>
          <a:bodyPr vert="horz" wrap="square" lIns="0" tIns="12065" rIns="0" bIns="0" rtlCol="0">
            <a:spAutoFit/>
          </a:bodyPr>
          <a:lstStyle/>
          <a:p>
            <a:pPr marL="355600" marR="27305" indent="-342900">
              <a:lnSpc>
                <a:spcPts val="2510"/>
              </a:lnSpc>
              <a:spcBef>
                <a:spcPts val="95"/>
              </a:spcBef>
              <a:buFont typeface="Arial"/>
              <a:buChar char="•"/>
              <a:tabLst>
                <a:tab pos="354965" algn="l"/>
                <a:tab pos="355600" algn="l"/>
              </a:tabLst>
            </a:pPr>
            <a:r>
              <a:rPr sz="2000" spc="-5" dirty="0">
                <a:latin typeface="Carlito"/>
                <a:cs typeface="Carlito"/>
              </a:rPr>
              <a:t>To make </a:t>
            </a:r>
            <a:r>
              <a:rPr sz="2000" dirty="0">
                <a:latin typeface="Carlito"/>
                <a:cs typeface="Carlito"/>
              </a:rPr>
              <a:t>legal </a:t>
            </a:r>
            <a:r>
              <a:rPr sz="2000" spc="-5" dirty="0">
                <a:latin typeface="Carlito"/>
                <a:cs typeface="Carlito"/>
              </a:rPr>
              <a:t>provisions for authentication </a:t>
            </a:r>
            <a:r>
              <a:rPr sz="2000" dirty="0">
                <a:latin typeface="Carlito"/>
                <a:cs typeface="Carlito"/>
              </a:rPr>
              <a:t>and </a:t>
            </a:r>
            <a:r>
              <a:rPr sz="2000" spc="-5" dirty="0">
                <a:latin typeface="Carlito"/>
                <a:cs typeface="Carlito"/>
              </a:rPr>
              <a:t>regularization of the recognition,  </a:t>
            </a:r>
            <a:r>
              <a:rPr sz="2000" dirty="0">
                <a:latin typeface="Carlito"/>
                <a:cs typeface="Carlito"/>
              </a:rPr>
              <a:t>validity, </a:t>
            </a:r>
            <a:r>
              <a:rPr sz="2000" spc="-5" dirty="0">
                <a:latin typeface="Carlito"/>
                <a:cs typeface="Carlito"/>
              </a:rPr>
              <a:t>integrity and reliability of generation, production, processing,</a:t>
            </a:r>
            <a:r>
              <a:rPr sz="2000" spc="60" dirty="0">
                <a:latin typeface="Carlito"/>
                <a:cs typeface="Carlito"/>
              </a:rPr>
              <a:t> </a:t>
            </a:r>
            <a:r>
              <a:rPr sz="2000" spc="-5" dirty="0">
                <a:latin typeface="Carlito"/>
                <a:cs typeface="Carlito"/>
              </a:rPr>
              <a:t>storage,</a:t>
            </a:r>
            <a:endParaRPr sz="2000">
              <a:latin typeface="Carlito"/>
              <a:cs typeface="Carlito"/>
            </a:endParaRPr>
          </a:p>
          <a:p>
            <a:pPr marL="355600">
              <a:lnSpc>
                <a:spcPct val="100000"/>
              </a:lnSpc>
              <a:spcBef>
                <a:spcPts val="20"/>
              </a:spcBef>
            </a:pPr>
            <a:r>
              <a:rPr sz="2000" spc="-5" dirty="0">
                <a:latin typeface="Carlito"/>
                <a:cs typeface="Carlito"/>
              </a:rPr>
              <a:t>communication and transmission system of </a:t>
            </a:r>
            <a:r>
              <a:rPr sz="2000" dirty="0">
                <a:latin typeface="Carlito"/>
                <a:cs typeface="Carlito"/>
              </a:rPr>
              <a:t>electronic</a:t>
            </a:r>
            <a:r>
              <a:rPr sz="2000" spc="-15" dirty="0">
                <a:latin typeface="Carlito"/>
                <a:cs typeface="Carlito"/>
              </a:rPr>
              <a:t> </a:t>
            </a:r>
            <a:r>
              <a:rPr sz="2000" dirty="0">
                <a:latin typeface="Carlito"/>
                <a:cs typeface="Carlito"/>
              </a:rPr>
              <a:t>records.</a:t>
            </a:r>
            <a:endParaRPr sz="2000">
              <a:latin typeface="Carlito"/>
              <a:cs typeface="Carlito"/>
            </a:endParaRPr>
          </a:p>
          <a:p>
            <a:pPr marL="355600" marR="431800" indent="-342900">
              <a:lnSpc>
                <a:spcPct val="104700"/>
              </a:lnSpc>
              <a:spcBef>
                <a:spcPts val="80"/>
              </a:spcBef>
              <a:buFont typeface="Arial"/>
              <a:buChar char="•"/>
              <a:tabLst>
                <a:tab pos="354965" algn="l"/>
                <a:tab pos="355600" algn="l"/>
              </a:tabLst>
            </a:pPr>
            <a:r>
              <a:rPr sz="2000" spc="-5" dirty="0">
                <a:latin typeface="Carlito"/>
                <a:cs typeface="Carlito"/>
              </a:rPr>
              <a:t>For controlling </a:t>
            </a:r>
            <a:r>
              <a:rPr sz="2000" dirty="0">
                <a:latin typeface="Carlito"/>
                <a:cs typeface="Carlito"/>
              </a:rPr>
              <a:t>the </a:t>
            </a:r>
            <a:r>
              <a:rPr sz="2000" spc="-5" dirty="0">
                <a:latin typeface="Carlito"/>
                <a:cs typeface="Carlito"/>
              </a:rPr>
              <a:t>unauthorized </a:t>
            </a:r>
            <a:r>
              <a:rPr sz="2000" dirty="0">
                <a:latin typeface="Carlito"/>
                <a:cs typeface="Carlito"/>
              </a:rPr>
              <a:t>access </a:t>
            </a:r>
            <a:r>
              <a:rPr sz="2000" spc="-5" dirty="0">
                <a:latin typeface="Carlito"/>
                <a:cs typeface="Carlito"/>
              </a:rPr>
              <a:t>of </a:t>
            </a:r>
            <a:r>
              <a:rPr sz="2000" dirty="0">
                <a:latin typeface="Carlito"/>
                <a:cs typeface="Carlito"/>
              </a:rPr>
              <a:t>electronic </a:t>
            </a:r>
            <a:r>
              <a:rPr sz="2000" spc="-5" dirty="0">
                <a:latin typeface="Carlito"/>
                <a:cs typeface="Carlito"/>
              </a:rPr>
              <a:t>records (violation of </a:t>
            </a:r>
            <a:r>
              <a:rPr sz="2000" dirty="0">
                <a:latin typeface="Carlito"/>
                <a:cs typeface="Carlito"/>
              </a:rPr>
              <a:t>the  </a:t>
            </a:r>
            <a:r>
              <a:rPr sz="2000" spc="-5" dirty="0">
                <a:latin typeface="Carlito"/>
                <a:cs typeface="Carlito"/>
              </a:rPr>
              <a:t>confidentiality) or of making alteration </a:t>
            </a:r>
            <a:r>
              <a:rPr sz="2000" dirty="0">
                <a:latin typeface="Carlito"/>
                <a:cs typeface="Carlito"/>
              </a:rPr>
              <a:t>in </a:t>
            </a:r>
            <a:r>
              <a:rPr sz="2000" spc="-5" dirty="0">
                <a:latin typeface="Carlito"/>
                <a:cs typeface="Carlito"/>
              </a:rPr>
              <a:t>such records through </a:t>
            </a:r>
            <a:r>
              <a:rPr sz="2000" dirty="0">
                <a:latin typeface="Carlito"/>
                <a:cs typeface="Carlito"/>
              </a:rPr>
              <a:t>the </a:t>
            </a:r>
            <a:r>
              <a:rPr sz="2000" spc="-5" dirty="0">
                <a:latin typeface="Carlito"/>
                <a:cs typeface="Carlito"/>
              </a:rPr>
              <a:t>illegal  </a:t>
            </a:r>
            <a:r>
              <a:rPr sz="2000" dirty="0">
                <a:latin typeface="Carlito"/>
                <a:cs typeface="Carlito"/>
              </a:rPr>
              <a:t>manner </a:t>
            </a:r>
            <a:r>
              <a:rPr sz="2000" spc="-5" dirty="0">
                <a:latin typeface="Carlito"/>
                <a:cs typeface="Carlito"/>
              </a:rPr>
              <a:t>(violation of the</a:t>
            </a:r>
            <a:r>
              <a:rPr sz="2000" spc="-20" dirty="0">
                <a:latin typeface="Carlito"/>
                <a:cs typeface="Carlito"/>
              </a:rPr>
              <a:t> </a:t>
            </a:r>
            <a:r>
              <a:rPr sz="2000" spc="-5" dirty="0">
                <a:latin typeface="Carlito"/>
                <a:cs typeface="Carlito"/>
              </a:rPr>
              <a:t>integrity)</a:t>
            </a:r>
            <a:endParaRPr sz="2000">
              <a:latin typeface="Carlito"/>
              <a:cs typeface="Carlito"/>
            </a:endParaRPr>
          </a:p>
          <a:p>
            <a:pPr marL="355600" indent="-342900">
              <a:lnSpc>
                <a:spcPct val="100000"/>
              </a:lnSpc>
              <a:spcBef>
                <a:spcPts val="190"/>
              </a:spcBef>
              <a:buFont typeface="Arial"/>
              <a:buChar char="•"/>
              <a:tabLst>
                <a:tab pos="354965" algn="l"/>
                <a:tab pos="355600" algn="l"/>
              </a:tabLst>
            </a:pPr>
            <a:r>
              <a:rPr sz="2000" dirty="0">
                <a:latin typeface="Carlito"/>
                <a:cs typeface="Carlito"/>
              </a:rPr>
              <a:t>No. </a:t>
            </a:r>
            <a:r>
              <a:rPr sz="2000" spc="-5" dirty="0">
                <a:latin typeface="Carlito"/>
                <a:cs typeface="Carlito"/>
              </a:rPr>
              <a:t>of </a:t>
            </a:r>
            <a:r>
              <a:rPr sz="2000" spc="-10" dirty="0">
                <a:latin typeface="Carlito"/>
                <a:cs typeface="Carlito"/>
              </a:rPr>
              <a:t>Chapters: </a:t>
            </a:r>
            <a:r>
              <a:rPr sz="2000" dirty="0">
                <a:latin typeface="Carlito"/>
                <a:cs typeface="Carlito"/>
              </a:rPr>
              <a:t>12, No. </a:t>
            </a:r>
            <a:r>
              <a:rPr sz="2000" spc="-5" dirty="0">
                <a:latin typeface="Carlito"/>
                <a:cs typeface="Carlito"/>
              </a:rPr>
              <a:t>of </a:t>
            </a:r>
            <a:r>
              <a:rPr sz="2000" dirty="0">
                <a:latin typeface="Carlito"/>
                <a:cs typeface="Carlito"/>
              </a:rPr>
              <a:t>Sections: </a:t>
            </a:r>
            <a:r>
              <a:rPr sz="2000" spc="-5" dirty="0">
                <a:latin typeface="Carlito"/>
                <a:cs typeface="Carlito"/>
              </a:rPr>
              <a:t>80, </a:t>
            </a:r>
            <a:r>
              <a:rPr sz="2000" dirty="0">
                <a:latin typeface="Carlito"/>
                <a:cs typeface="Carlito"/>
              </a:rPr>
              <a:t>31</a:t>
            </a:r>
            <a:r>
              <a:rPr sz="2000" spc="-15" dirty="0">
                <a:latin typeface="Carlito"/>
                <a:cs typeface="Carlito"/>
              </a:rPr>
              <a:t> </a:t>
            </a:r>
            <a:r>
              <a:rPr sz="2000" spc="-5" dirty="0">
                <a:latin typeface="Carlito"/>
                <a:cs typeface="Carlito"/>
              </a:rPr>
              <a:t>definitions</a:t>
            </a:r>
            <a:endParaRPr sz="2000">
              <a:latin typeface="Carlito"/>
              <a:cs typeface="Carlito"/>
            </a:endParaRPr>
          </a:p>
          <a:p>
            <a:pPr marL="355600" indent="-342900">
              <a:lnSpc>
                <a:spcPct val="100000"/>
              </a:lnSpc>
              <a:spcBef>
                <a:spcPts val="204"/>
              </a:spcBef>
              <a:buFont typeface="Arial"/>
              <a:buChar char="•"/>
              <a:tabLst>
                <a:tab pos="354965" algn="l"/>
                <a:tab pos="355600" algn="l"/>
              </a:tabLst>
            </a:pPr>
            <a:r>
              <a:rPr sz="2000" b="1" dirty="0">
                <a:latin typeface="Carlito"/>
                <a:cs typeface="Carlito"/>
              </a:rPr>
              <a:t>Section 2:</a:t>
            </a:r>
            <a:r>
              <a:rPr sz="2000" b="1" spc="-5" dirty="0">
                <a:latin typeface="Carlito"/>
                <a:cs typeface="Carlito"/>
              </a:rPr>
              <a:t> Definitions:</a:t>
            </a:r>
            <a:endParaRPr sz="2000">
              <a:latin typeface="Carlito"/>
              <a:cs typeface="Carlito"/>
            </a:endParaRPr>
          </a:p>
          <a:p>
            <a:pPr marL="355600" marR="290195" indent="-342900">
              <a:lnSpc>
                <a:spcPct val="104700"/>
              </a:lnSpc>
              <a:spcBef>
                <a:spcPts val="105"/>
              </a:spcBef>
              <a:buFont typeface="Arial"/>
              <a:buChar char="•"/>
              <a:tabLst>
                <a:tab pos="354965" algn="l"/>
                <a:tab pos="355600" algn="l"/>
              </a:tabLst>
            </a:pPr>
            <a:r>
              <a:rPr sz="2000" b="1" spc="-10" dirty="0">
                <a:latin typeface="Carlito"/>
                <a:cs typeface="Carlito"/>
              </a:rPr>
              <a:t>2-a</a:t>
            </a:r>
            <a:r>
              <a:rPr sz="2000" spc="-10" dirty="0">
                <a:latin typeface="Arial"/>
                <a:cs typeface="Arial"/>
              </a:rPr>
              <a:t>: </a:t>
            </a:r>
            <a:r>
              <a:rPr sz="2000" spc="-65" dirty="0">
                <a:latin typeface="Arial"/>
                <a:cs typeface="Arial"/>
              </a:rPr>
              <a:t>"Asymmetric </a:t>
            </a:r>
            <a:r>
              <a:rPr sz="2000" spc="-80" dirty="0">
                <a:latin typeface="Arial"/>
                <a:cs typeface="Arial"/>
              </a:rPr>
              <a:t>Crypto </a:t>
            </a:r>
            <a:r>
              <a:rPr sz="2000" spc="-85" dirty="0">
                <a:latin typeface="Arial"/>
                <a:cs typeface="Arial"/>
              </a:rPr>
              <a:t>System“: </a:t>
            </a:r>
            <a:r>
              <a:rPr sz="2000" spc="-155" dirty="0">
                <a:latin typeface="Arial"/>
                <a:cs typeface="Arial"/>
              </a:rPr>
              <a:t>a </a:t>
            </a:r>
            <a:r>
              <a:rPr sz="2000" spc="-105" dirty="0">
                <a:latin typeface="Arial"/>
                <a:cs typeface="Arial"/>
              </a:rPr>
              <a:t>system </a:t>
            </a:r>
            <a:r>
              <a:rPr sz="2000" dirty="0">
                <a:latin typeface="Arial"/>
                <a:cs typeface="Arial"/>
              </a:rPr>
              <a:t>that </a:t>
            </a:r>
            <a:r>
              <a:rPr sz="2000" spc="-90" dirty="0">
                <a:latin typeface="Arial"/>
                <a:cs typeface="Arial"/>
              </a:rPr>
              <a:t>creates </a:t>
            </a:r>
            <a:r>
              <a:rPr sz="2000" spc="-155" dirty="0">
                <a:latin typeface="Arial"/>
                <a:cs typeface="Arial"/>
              </a:rPr>
              <a:t>a </a:t>
            </a:r>
            <a:r>
              <a:rPr sz="2000" spc="-105" dirty="0">
                <a:latin typeface="Arial"/>
                <a:cs typeface="Arial"/>
              </a:rPr>
              <a:t>secured </a:t>
            </a:r>
            <a:r>
              <a:rPr sz="2000" spc="-40" dirty="0">
                <a:latin typeface="Arial"/>
                <a:cs typeface="Arial"/>
              </a:rPr>
              <a:t>key</a:t>
            </a:r>
            <a:r>
              <a:rPr sz="2000" spc="-40" dirty="0">
                <a:latin typeface="Carlito"/>
                <a:cs typeface="Carlito"/>
              </a:rPr>
              <a:t>-pair  </a:t>
            </a:r>
            <a:r>
              <a:rPr sz="2000" spc="-5" dirty="0">
                <a:latin typeface="Carlito"/>
                <a:cs typeface="Carlito"/>
              </a:rPr>
              <a:t>consisting of </a:t>
            </a:r>
            <a:r>
              <a:rPr sz="2000" dirty="0">
                <a:latin typeface="Carlito"/>
                <a:cs typeface="Carlito"/>
              </a:rPr>
              <a:t>a </a:t>
            </a:r>
            <a:r>
              <a:rPr sz="2000" spc="-5" dirty="0">
                <a:latin typeface="Carlito"/>
                <a:cs typeface="Carlito"/>
              </a:rPr>
              <a:t>private </a:t>
            </a:r>
            <a:r>
              <a:rPr sz="2000" dirty="0">
                <a:latin typeface="Carlito"/>
                <a:cs typeface="Carlito"/>
              </a:rPr>
              <a:t>key </a:t>
            </a:r>
            <a:r>
              <a:rPr sz="2000" spc="-5" dirty="0">
                <a:latin typeface="Carlito"/>
                <a:cs typeface="Carlito"/>
              </a:rPr>
              <a:t>creating </a:t>
            </a:r>
            <a:r>
              <a:rPr sz="2000" dirty="0">
                <a:latin typeface="Carlito"/>
                <a:cs typeface="Carlito"/>
              </a:rPr>
              <a:t>a </a:t>
            </a:r>
            <a:r>
              <a:rPr sz="2000" spc="-5" dirty="0">
                <a:latin typeface="Carlito"/>
                <a:cs typeface="Carlito"/>
              </a:rPr>
              <a:t>digital </a:t>
            </a:r>
            <a:r>
              <a:rPr sz="2000" dirty="0">
                <a:latin typeface="Carlito"/>
                <a:cs typeface="Carlito"/>
              </a:rPr>
              <a:t>signature and a </a:t>
            </a:r>
            <a:r>
              <a:rPr sz="2000" spc="-5" dirty="0">
                <a:latin typeface="Carlito"/>
                <a:cs typeface="Carlito"/>
              </a:rPr>
              <a:t>public </a:t>
            </a:r>
            <a:r>
              <a:rPr sz="2000" dirty="0">
                <a:latin typeface="Carlito"/>
                <a:cs typeface="Carlito"/>
              </a:rPr>
              <a:t>key to </a:t>
            </a:r>
            <a:r>
              <a:rPr sz="2000" spc="-10" dirty="0">
                <a:latin typeface="Carlito"/>
                <a:cs typeface="Carlito"/>
              </a:rPr>
              <a:t>verify  </a:t>
            </a:r>
            <a:r>
              <a:rPr sz="2000" dirty="0">
                <a:latin typeface="Carlito"/>
                <a:cs typeface="Carlito"/>
              </a:rPr>
              <a:t>the digital</a:t>
            </a:r>
            <a:r>
              <a:rPr sz="2000" spc="-5" dirty="0">
                <a:latin typeface="Carlito"/>
                <a:cs typeface="Carlito"/>
              </a:rPr>
              <a:t> signature.</a:t>
            </a:r>
            <a:endParaRPr sz="2000">
              <a:latin typeface="Carlito"/>
              <a:cs typeface="Carlito"/>
            </a:endParaRPr>
          </a:p>
          <a:p>
            <a:pPr marL="355600" marR="5080" indent="-342900" algn="just">
              <a:lnSpc>
                <a:spcPct val="104500"/>
              </a:lnSpc>
              <a:spcBef>
                <a:spcPts val="100"/>
              </a:spcBef>
              <a:buFont typeface="Arial"/>
              <a:buChar char="•"/>
              <a:tabLst>
                <a:tab pos="355600" algn="l"/>
              </a:tabLst>
            </a:pPr>
            <a:r>
              <a:rPr sz="2000" b="1" spc="-5" dirty="0">
                <a:latin typeface="Carlito"/>
                <a:cs typeface="Carlito"/>
              </a:rPr>
              <a:t>2-j</a:t>
            </a:r>
            <a:r>
              <a:rPr sz="2000" spc="-5" dirty="0">
                <a:latin typeface="Arial"/>
                <a:cs typeface="Arial"/>
              </a:rPr>
              <a:t>:</a:t>
            </a:r>
            <a:r>
              <a:rPr sz="2000" spc="-114" dirty="0">
                <a:latin typeface="Arial"/>
                <a:cs typeface="Arial"/>
              </a:rPr>
              <a:t> </a:t>
            </a:r>
            <a:r>
              <a:rPr sz="2000" spc="-90" dirty="0">
                <a:latin typeface="Arial"/>
                <a:cs typeface="Arial"/>
              </a:rPr>
              <a:t>“Key</a:t>
            </a:r>
            <a:r>
              <a:rPr sz="2000" spc="-95" dirty="0">
                <a:latin typeface="Arial"/>
                <a:cs typeface="Arial"/>
              </a:rPr>
              <a:t> </a:t>
            </a:r>
            <a:r>
              <a:rPr sz="2000" spc="-50" dirty="0">
                <a:latin typeface="Arial"/>
                <a:cs typeface="Arial"/>
              </a:rPr>
              <a:t>Pair“:</a:t>
            </a:r>
            <a:r>
              <a:rPr sz="2000" spc="-110" dirty="0">
                <a:latin typeface="Arial"/>
                <a:cs typeface="Arial"/>
              </a:rPr>
              <a:t> </a:t>
            </a:r>
            <a:r>
              <a:rPr sz="2000" spc="-155" dirty="0">
                <a:latin typeface="Arial"/>
                <a:cs typeface="Arial"/>
              </a:rPr>
              <a:t>a</a:t>
            </a:r>
            <a:r>
              <a:rPr sz="2000" spc="-95" dirty="0">
                <a:latin typeface="Arial"/>
                <a:cs typeface="Arial"/>
              </a:rPr>
              <a:t> </a:t>
            </a:r>
            <a:r>
              <a:rPr sz="2000" spc="-45" dirty="0">
                <a:latin typeface="Arial"/>
                <a:cs typeface="Arial"/>
              </a:rPr>
              <a:t>private</a:t>
            </a:r>
            <a:r>
              <a:rPr sz="2000" spc="-114" dirty="0">
                <a:latin typeface="Arial"/>
                <a:cs typeface="Arial"/>
              </a:rPr>
              <a:t> </a:t>
            </a:r>
            <a:r>
              <a:rPr sz="2000" spc="-100" dirty="0">
                <a:latin typeface="Arial"/>
                <a:cs typeface="Arial"/>
              </a:rPr>
              <a:t>key </a:t>
            </a:r>
            <a:r>
              <a:rPr sz="2000" spc="-30" dirty="0">
                <a:latin typeface="Arial"/>
                <a:cs typeface="Arial"/>
              </a:rPr>
              <a:t>in</a:t>
            </a:r>
            <a:r>
              <a:rPr sz="2000" spc="-100" dirty="0">
                <a:latin typeface="Arial"/>
                <a:cs typeface="Arial"/>
              </a:rPr>
              <a:t> </a:t>
            </a:r>
            <a:r>
              <a:rPr sz="2000" spc="-110" dirty="0">
                <a:latin typeface="Arial"/>
                <a:cs typeface="Arial"/>
              </a:rPr>
              <a:t>an </a:t>
            </a:r>
            <a:r>
              <a:rPr sz="2000" spc="-75" dirty="0">
                <a:latin typeface="Arial"/>
                <a:cs typeface="Arial"/>
              </a:rPr>
              <a:t>asymmetric</a:t>
            </a:r>
            <a:r>
              <a:rPr sz="2000" spc="-105" dirty="0">
                <a:latin typeface="Arial"/>
                <a:cs typeface="Arial"/>
              </a:rPr>
              <a:t> </a:t>
            </a:r>
            <a:r>
              <a:rPr sz="2000" spc="-40" dirty="0">
                <a:latin typeface="Arial"/>
                <a:cs typeface="Arial"/>
              </a:rPr>
              <a:t>crypto</a:t>
            </a:r>
            <a:r>
              <a:rPr sz="2000" spc="-110" dirty="0">
                <a:latin typeface="Arial"/>
                <a:cs typeface="Arial"/>
              </a:rPr>
              <a:t> </a:t>
            </a:r>
            <a:r>
              <a:rPr sz="2000" spc="-105" dirty="0">
                <a:latin typeface="Arial"/>
                <a:cs typeface="Arial"/>
              </a:rPr>
              <a:t>system</a:t>
            </a:r>
            <a:r>
              <a:rPr sz="2000" spc="-100" dirty="0">
                <a:latin typeface="Arial"/>
                <a:cs typeface="Arial"/>
              </a:rPr>
              <a:t> </a:t>
            </a:r>
            <a:r>
              <a:rPr sz="2000" spc="-95" dirty="0">
                <a:latin typeface="Arial"/>
                <a:cs typeface="Arial"/>
              </a:rPr>
              <a:t>and</a:t>
            </a:r>
            <a:r>
              <a:rPr sz="2000" spc="-105" dirty="0">
                <a:latin typeface="Arial"/>
                <a:cs typeface="Arial"/>
              </a:rPr>
              <a:t> </a:t>
            </a:r>
            <a:r>
              <a:rPr sz="2000" spc="-5" dirty="0">
                <a:latin typeface="Arial"/>
                <a:cs typeface="Arial"/>
              </a:rPr>
              <a:t>of</a:t>
            </a:r>
            <a:r>
              <a:rPr sz="2000" spc="-105" dirty="0">
                <a:latin typeface="Arial"/>
                <a:cs typeface="Arial"/>
              </a:rPr>
              <a:t> </a:t>
            </a:r>
            <a:r>
              <a:rPr sz="2000" spc="-45" dirty="0">
                <a:latin typeface="Arial"/>
                <a:cs typeface="Arial"/>
              </a:rPr>
              <a:t>pair</a:t>
            </a:r>
            <a:r>
              <a:rPr sz="2000" spc="-114" dirty="0">
                <a:latin typeface="Arial"/>
                <a:cs typeface="Arial"/>
              </a:rPr>
              <a:t> </a:t>
            </a:r>
            <a:r>
              <a:rPr sz="2000" spc="-5" dirty="0">
                <a:latin typeface="Arial"/>
                <a:cs typeface="Arial"/>
              </a:rPr>
              <a:t>of</a:t>
            </a:r>
            <a:r>
              <a:rPr sz="2000" spc="-70" dirty="0">
                <a:latin typeface="Arial"/>
                <a:cs typeface="Arial"/>
              </a:rPr>
              <a:t> </a:t>
            </a:r>
            <a:r>
              <a:rPr sz="2000" spc="-5" dirty="0">
                <a:latin typeface="Carlito"/>
                <a:cs typeface="Carlito"/>
              </a:rPr>
              <a:t>public  </a:t>
            </a:r>
            <a:r>
              <a:rPr sz="2000" dirty="0">
                <a:latin typeface="Carlito"/>
                <a:cs typeface="Carlito"/>
              </a:rPr>
              <a:t>key, </a:t>
            </a:r>
            <a:r>
              <a:rPr sz="2000" spc="-5" dirty="0">
                <a:latin typeface="Carlito"/>
                <a:cs typeface="Carlito"/>
              </a:rPr>
              <a:t>interconnected in </a:t>
            </a:r>
            <a:r>
              <a:rPr sz="2000" dirty="0">
                <a:latin typeface="Carlito"/>
                <a:cs typeface="Carlito"/>
              </a:rPr>
              <a:t>a </a:t>
            </a:r>
            <a:r>
              <a:rPr sz="2000" spc="-5" dirty="0">
                <a:latin typeface="Carlito"/>
                <a:cs typeface="Carlito"/>
              </a:rPr>
              <a:t>mathematics form with </a:t>
            </a:r>
            <a:r>
              <a:rPr sz="2000" dirty="0">
                <a:latin typeface="Carlito"/>
                <a:cs typeface="Carlito"/>
              </a:rPr>
              <a:t>the </a:t>
            </a:r>
            <a:r>
              <a:rPr sz="2000" spc="-5" dirty="0">
                <a:latin typeface="Carlito"/>
                <a:cs typeface="Carlito"/>
              </a:rPr>
              <a:t>private </a:t>
            </a:r>
            <a:r>
              <a:rPr sz="2000" dirty="0">
                <a:latin typeface="Carlito"/>
                <a:cs typeface="Carlito"/>
              </a:rPr>
              <a:t>key </a:t>
            </a:r>
            <a:r>
              <a:rPr sz="2000" spc="-5" dirty="0">
                <a:latin typeface="Carlito"/>
                <a:cs typeface="Carlito"/>
              </a:rPr>
              <a:t>which has </a:t>
            </a:r>
            <a:r>
              <a:rPr sz="2000" dirty="0">
                <a:latin typeface="Carlito"/>
                <a:cs typeface="Carlito"/>
              </a:rPr>
              <a:t>a </a:t>
            </a:r>
            <a:r>
              <a:rPr sz="2000" spc="-5" dirty="0">
                <a:latin typeface="Carlito"/>
                <a:cs typeface="Carlito"/>
              </a:rPr>
              <a:t>code  </a:t>
            </a:r>
            <a:r>
              <a:rPr sz="2000" dirty="0">
                <a:latin typeface="Carlito"/>
                <a:cs typeface="Carlito"/>
              </a:rPr>
              <a:t>to </a:t>
            </a:r>
            <a:r>
              <a:rPr sz="2000" spc="-5" dirty="0">
                <a:latin typeface="Carlito"/>
                <a:cs typeface="Carlito"/>
              </a:rPr>
              <a:t>verify </a:t>
            </a:r>
            <a:r>
              <a:rPr sz="2000" dirty="0">
                <a:latin typeface="Carlito"/>
                <a:cs typeface="Carlito"/>
              </a:rPr>
              <a:t>digital </a:t>
            </a:r>
            <a:r>
              <a:rPr sz="2000" spc="-5" dirty="0">
                <a:latin typeface="Carlito"/>
                <a:cs typeface="Carlito"/>
              </a:rPr>
              <a:t>signature by the public </a:t>
            </a:r>
            <a:r>
              <a:rPr sz="2000" dirty="0">
                <a:latin typeface="Carlito"/>
                <a:cs typeface="Carlito"/>
              </a:rPr>
              <a:t>key </a:t>
            </a:r>
            <a:r>
              <a:rPr sz="2000" spc="-5" dirty="0">
                <a:latin typeface="Carlito"/>
                <a:cs typeface="Carlito"/>
              </a:rPr>
              <a:t>to </a:t>
            </a:r>
            <a:r>
              <a:rPr sz="2000" dirty="0">
                <a:latin typeface="Carlito"/>
                <a:cs typeface="Carlito"/>
              </a:rPr>
              <a:t>be </a:t>
            </a:r>
            <a:r>
              <a:rPr sz="2000" spc="-5" dirty="0">
                <a:latin typeface="Carlito"/>
                <a:cs typeface="Carlito"/>
              </a:rPr>
              <a:t>created from </a:t>
            </a:r>
            <a:r>
              <a:rPr sz="2000" dirty="0">
                <a:latin typeface="Carlito"/>
                <a:cs typeface="Carlito"/>
              </a:rPr>
              <a:t>the </a:t>
            </a:r>
            <a:r>
              <a:rPr sz="2000" spc="-5" dirty="0">
                <a:latin typeface="Carlito"/>
                <a:cs typeface="Carlito"/>
              </a:rPr>
              <a:t>private </a:t>
            </a:r>
            <a:r>
              <a:rPr sz="2000" dirty="0">
                <a:latin typeface="Carlito"/>
                <a:cs typeface="Carlito"/>
              </a:rPr>
              <a:t>key.</a:t>
            </a:r>
            <a:endParaRPr sz="2000">
              <a:latin typeface="Carlito"/>
              <a:cs typeface="Carlito"/>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31140" y="717550"/>
            <a:ext cx="8743950" cy="5492115"/>
          </a:xfrm>
          <a:prstGeom prst="rect">
            <a:avLst/>
          </a:prstGeom>
        </p:spPr>
        <p:txBody>
          <a:bodyPr vert="horz" wrap="square" lIns="0" tIns="13335" rIns="0" bIns="0" rtlCol="0">
            <a:spAutoFit/>
          </a:bodyPr>
          <a:lstStyle/>
          <a:p>
            <a:pPr marL="355600" indent="-342900">
              <a:lnSpc>
                <a:spcPct val="100000"/>
              </a:lnSpc>
              <a:spcBef>
                <a:spcPts val="105"/>
              </a:spcBef>
              <a:buFont typeface="Arial"/>
              <a:buChar char="•"/>
              <a:tabLst>
                <a:tab pos="354965" algn="l"/>
                <a:tab pos="355600" algn="l"/>
              </a:tabLst>
            </a:pPr>
            <a:r>
              <a:rPr sz="2000" b="1" spc="-5" dirty="0">
                <a:latin typeface="Carlito"/>
                <a:cs typeface="Carlito"/>
              </a:rPr>
              <a:t>2-o</a:t>
            </a:r>
            <a:r>
              <a:rPr sz="2000" spc="-5" dirty="0">
                <a:latin typeface="Arial"/>
                <a:cs typeface="Arial"/>
              </a:rPr>
              <a:t>:</a:t>
            </a:r>
            <a:r>
              <a:rPr sz="2000" spc="-114" dirty="0">
                <a:latin typeface="Arial"/>
                <a:cs typeface="Arial"/>
              </a:rPr>
              <a:t> </a:t>
            </a:r>
            <a:r>
              <a:rPr sz="2000" spc="-40" dirty="0">
                <a:latin typeface="Arial"/>
                <a:cs typeface="Arial"/>
              </a:rPr>
              <a:t>"Digital</a:t>
            </a:r>
            <a:r>
              <a:rPr sz="2000" spc="-95" dirty="0">
                <a:latin typeface="Arial"/>
                <a:cs typeface="Arial"/>
              </a:rPr>
              <a:t> </a:t>
            </a:r>
            <a:r>
              <a:rPr sz="2000" spc="-65" dirty="0">
                <a:latin typeface="Arial"/>
                <a:cs typeface="Arial"/>
              </a:rPr>
              <a:t>Signature“:</a:t>
            </a:r>
            <a:r>
              <a:rPr sz="2000" spc="-110" dirty="0">
                <a:latin typeface="Arial"/>
                <a:cs typeface="Arial"/>
              </a:rPr>
              <a:t> </a:t>
            </a:r>
            <a:r>
              <a:rPr sz="2000" spc="-155" dirty="0">
                <a:latin typeface="Arial"/>
                <a:cs typeface="Arial"/>
              </a:rPr>
              <a:t>a</a:t>
            </a:r>
            <a:r>
              <a:rPr sz="2000" spc="-95" dirty="0">
                <a:latin typeface="Arial"/>
                <a:cs typeface="Arial"/>
              </a:rPr>
              <a:t> </a:t>
            </a:r>
            <a:r>
              <a:rPr sz="2000" spc="-75" dirty="0">
                <a:latin typeface="Arial"/>
                <a:cs typeface="Arial"/>
              </a:rPr>
              <a:t>signature</a:t>
            </a:r>
            <a:r>
              <a:rPr sz="2000" spc="-100" dirty="0">
                <a:latin typeface="Arial"/>
                <a:cs typeface="Arial"/>
              </a:rPr>
              <a:t> </a:t>
            </a:r>
            <a:r>
              <a:rPr sz="2000" spc="-110" dirty="0">
                <a:latin typeface="Arial"/>
                <a:cs typeface="Arial"/>
              </a:rPr>
              <a:t>made</a:t>
            </a:r>
            <a:r>
              <a:rPr sz="2000" spc="-100" dirty="0">
                <a:latin typeface="Arial"/>
                <a:cs typeface="Arial"/>
              </a:rPr>
              <a:t> </a:t>
            </a:r>
            <a:r>
              <a:rPr sz="2000" spc="-30" dirty="0">
                <a:latin typeface="Arial"/>
                <a:cs typeface="Arial"/>
              </a:rPr>
              <a:t>in</a:t>
            </a:r>
            <a:r>
              <a:rPr sz="2000" spc="-100" dirty="0">
                <a:latin typeface="Arial"/>
                <a:cs typeface="Arial"/>
              </a:rPr>
              <a:t> </a:t>
            </a:r>
            <a:r>
              <a:rPr sz="2000" spc="-105" dirty="0">
                <a:latin typeface="Arial"/>
                <a:cs typeface="Arial"/>
              </a:rPr>
              <a:t>any</a:t>
            </a:r>
            <a:r>
              <a:rPr sz="2000" spc="-95" dirty="0">
                <a:latin typeface="Arial"/>
                <a:cs typeface="Arial"/>
              </a:rPr>
              <a:t> </a:t>
            </a:r>
            <a:r>
              <a:rPr sz="2000" spc="-55" dirty="0">
                <a:latin typeface="Arial"/>
                <a:cs typeface="Arial"/>
              </a:rPr>
              <a:t>electronic</a:t>
            </a:r>
            <a:r>
              <a:rPr sz="2000" spc="-95" dirty="0">
                <a:latin typeface="Arial"/>
                <a:cs typeface="Arial"/>
              </a:rPr>
              <a:t> </a:t>
            </a:r>
            <a:r>
              <a:rPr sz="2000" spc="-15" dirty="0">
                <a:latin typeface="Arial"/>
                <a:cs typeface="Arial"/>
              </a:rPr>
              <a:t>form</a:t>
            </a:r>
            <a:r>
              <a:rPr sz="2000" spc="-110" dirty="0">
                <a:latin typeface="Arial"/>
                <a:cs typeface="Arial"/>
              </a:rPr>
              <a:t> </a:t>
            </a:r>
            <a:r>
              <a:rPr sz="2000" spc="30" dirty="0">
                <a:latin typeface="Arial"/>
                <a:cs typeface="Arial"/>
              </a:rPr>
              <a:t>to</a:t>
            </a:r>
            <a:r>
              <a:rPr sz="2000" spc="-110" dirty="0">
                <a:latin typeface="Arial"/>
                <a:cs typeface="Arial"/>
              </a:rPr>
              <a:t> </a:t>
            </a:r>
            <a:r>
              <a:rPr sz="2000" spc="-90" dirty="0">
                <a:latin typeface="Arial"/>
                <a:cs typeface="Arial"/>
              </a:rPr>
              <a:t>be</a:t>
            </a:r>
            <a:r>
              <a:rPr sz="2000" spc="-114" dirty="0">
                <a:latin typeface="Arial"/>
                <a:cs typeface="Arial"/>
              </a:rPr>
              <a:t> </a:t>
            </a:r>
            <a:r>
              <a:rPr sz="2000" spc="-65" dirty="0">
                <a:latin typeface="Arial"/>
                <a:cs typeface="Arial"/>
              </a:rPr>
              <a:t>included</a:t>
            </a:r>
            <a:endParaRPr sz="2000">
              <a:latin typeface="Arial"/>
              <a:cs typeface="Arial"/>
            </a:endParaRPr>
          </a:p>
          <a:p>
            <a:pPr marL="355600" marR="15875">
              <a:lnSpc>
                <a:spcPct val="104700"/>
              </a:lnSpc>
              <a:spcBef>
                <a:spcPts val="5"/>
              </a:spcBef>
            </a:pPr>
            <a:r>
              <a:rPr sz="2000" dirty="0">
                <a:latin typeface="Carlito"/>
                <a:cs typeface="Carlito"/>
              </a:rPr>
              <a:t>in the </a:t>
            </a:r>
            <a:r>
              <a:rPr sz="2000" spc="-5" dirty="0">
                <a:latin typeface="Carlito"/>
                <a:cs typeface="Carlito"/>
              </a:rPr>
              <a:t>transformation of electronic record </a:t>
            </a:r>
            <a:r>
              <a:rPr sz="2000" spc="-10" dirty="0">
                <a:latin typeface="Carlito"/>
                <a:cs typeface="Carlito"/>
              </a:rPr>
              <a:t>by </a:t>
            </a:r>
            <a:r>
              <a:rPr sz="2000" dirty="0">
                <a:latin typeface="Carlito"/>
                <a:cs typeface="Carlito"/>
              </a:rPr>
              <a:t>a </a:t>
            </a:r>
            <a:r>
              <a:rPr sz="2000" spc="-5" dirty="0">
                <a:latin typeface="Carlito"/>
                <a:cs typeface="Carlito"/>
              </a:rPr>
              <a:t>person having </a:t>
            </a:r>
            <a:r>
              <a:rPr sz="2000" dirty="0">
                <a:latin typeface="Carlito"/>
                <a:cs typeface="Carlito"/>
              </a:rPr>
              <a:t>a </a:t>
            </a:r>
            <a:r>
              <a:rPr sz="2000" spc="5" dirty="0">
                <a:latin typeface="Carlito"/>
                <a:cs typeface="Carlito"/>
              </a:rPr>
              <a:t>non- </a:t>
            </a:r>
            <a:r>
              <a:rPr sz="2000" spc="-5" dirty="0">
                <a:latin typeface="Carlito"/>
                <a:cs typeface="Carlito"/>
              </a:rPr>
              <a:t>transformed  initial electronic record and the public </a:t>
            </a:r>
            <a:r>
              <a:rPr sz="2000" dirty="0">
                <a:latin typeface="Carlito"/>
                <a:cs typeface="Carlito"/>
              </a:rPr>
              <a:t>key </a:t>
            </a:r>
            <a:r>
              <a:rPr sz="2000" spc="-5" dirty="0">
                <a:latin typeface="Carlito"/>
                <a:cs typeface="Carlito"/>
              </a:rPr>
              <a:t>of signatory by using </a:t>
            </a:r>
            <a:r>
              <a:rPr sz="2000" dirty="0">
                <a:latin typeface="Carlito"/>
                <a:cs typeface="Carlito"/>
              </a:rPr>
              <a:t>a type </a:t>
            </a:r>
            <a:r>
              <a:rPr sz="2000" spc="-10" dirty="0">
                <a:latin typeface="Carlito"/>
                <a:cs typeface="Carlito"/>
              </a:rPr>
              <a:t>of  </a:t>
            </a:r>
            <a:r>
              <a:rPr sz="2000" spc="-5" dirty="0">
                <a:latin typeface="Carlito"/>
                <a:cs typeface="Carlito"/>
              </a:rPr>
              <a:t>asymmetric </a:t>
            </a:r>
            <a:r>
              <a:rPr sz="2000" dirty="0">
                <a:latin typeface="Carlito"/>
                <a:cs typeface="Carlito"/>
              </a:rPr>
              <a:t>crypto </a:t>
            </a:r>
            <a:r>
              <a:rPr sz="2000" spc="-5" dirty="0">
                <a:latin typeface="Carlito"/>
                <a:cs typeface="Carlito"/>
              </a:rPr>
              <a:t>system that </a:t>
            </a:r>
            <a:r>
              <a:rPr sz="2000" dirty="0">
                <a:latin typeface="Carlito"/>
                <a:cs typeface="Carlito"/>
              </a:rPr>
              <a:t>may clearly ascertain </a:t>
            </a:r>
            <a:r>
              <a:rPr sz="2000" spc="-5" dirty="0">
                <a:latin typeface="Carlito"/>
                <a:cs typeface="Carlito"/>
              </a:rPr>
              <a:t>the </a:t>
            </a:r>
            <a:r>
              <a:rPr sz="2000" spc="-10" dirty="0">
                <a:latin typeface="Carlito"/>
                <a:cs typeface="Carlito"/>
              </a:rPr>
              <a:t>following</a:t>
            </a:r>
            <a:r>
              <a:rPr sz="2000" spc="-5" dirty="0">
                <a:latin typeface="Carlito"/>
                <a:cs typeface="Carlito"/>
              </a:rPr>
              <a:t> matters:</a:t>
            </a:r>
            <a:endParaRPr sz="2000">
              <a:latin typeface="Carlito"/>
              <a:cs typeface="Carlito"/>
            </a:endParaRPr>
          </a:p>
          <a:p>
            <a:pPr marL="361315" marR="63500" lvl="1" indent="-6350">
              <a:lnSpc>
                <a:spcPct val="104700"/>
              </a:lnSpc>
              <a:spcBef>
                <a:spcPts val="80"/>
              </a:spcBef>
              <a:buAutoNum type="arabicParenBoth"/>
              <a:tabLst>
                <a:tab pos="850900" algn="l"/>
                <a:tab pos="851535" algn="l"/>
              </a:tabLst>
            </a:pPr>
            <a:r>
              <a:rPr sz="2000" spc="-5" dirty="0">
                <a:latin typeface="Carlito"/>
                <a:cs typeface="Carlito"/>
              </a:rPr>
              <a:t>Whether or not </a:t>
            </a:r>
            <a:r>
              <a:rPr sz="2000" dirty="0">
                <a:latin typeface="Carlito"/>
                <a:cs typeface="Carlito"/>
              </a:rPr>
              <a:t>transformation </a:t>
            </a:r>
            <a:r>
              <a:rPr sz="2000" spc="-5" dirty="0">
                <a:latin typeface="Carlito"/>
                <a:cs typeface="Carlito"/>
              </a:rPr>
              <a:t>of electronic record </a:t>
            </a:r>
            <a:r>
              <a:rPr sz="2000" dirty="0">
                <a:latin typeface="Carlito"/>
                <a:cs typeface="Carlito"/>
              </a:rPr>
              <a:t>was </a:t>
            </a:r>
            <a:r>
              <a:rPr sz="2000" spc="-5" dirty="0">
                <a:latin typeface="Carlito"/>
                <a:cs typeface="Carlito"/>
              </a:rPr>
              <a:t>created by using </a:t>
            </a:r>
            <a:r>
              <a:rPr sz="2000" dirty="0">
                <a:latin typeface="Carlito"/>
                <a:cs typeface="Carlito"/>
              </a:rPr>
              <a:t>a  type </a:t>
            </a:r>
            <a:r>
              <a:rPr sz="2000" spc="-5" dirty="0">
                <a:latin typeface="Carlito"/>
                <a:cs typeface="Carlito"/>
              </a:rPr>
              <a:t>of private </a:t>
            </a:r>
            <a:r>
              <a:rPr sz="2000" dirty="0">
                <a:latin typeface="Carlito"/>
                <a:cs typeface="Carlito"/>
              </a:rPr>
              <a:t>key </a:t>
            </a:r>
            <a:r>
              <a:rPr sz="2000" spc="-5" dirty="0">
                <a:latin typeface="Carlito"/>
                <a:cs typeface="Carlito"/>
              </a:rPr>
              <a:t>keeping </a:t>
            </a:r>
            <a:r>
              <a:rPr sz="2000" dirty="0">
                <a:latin typeface="Carlito"/>
                <a:cs typeface="Carlito"/>
              </a:rPr>
              <a:t>a logical </a:t>
            </a:r>
            <a:r>
              <a:rPr sz="2000" spc="-5" dirty="0">
                <a:latin typeface="Carlito"/>
                <a:cs typeface="Carlito"/>
              </a:rPr>
              <a:t>consistency with </a:t>
            </a:r>
            <a:r>
              <a:rPr sz="2000" dirty="0">
                <a:latin typeface="Carlito"/>
                <a:cs typeface="Carlito"/>
              </a:rPr>
              <a:t>the </a:t>
            </a:r>
            <a:r>
              <a:rPr sz="2000" spc="-5" dirty="0">
                <a:latin typeface="Carlito"/>
                <a:cs typeface="Carlito"/>
              </a:rPr>
              <a:t>public key </a:t>
            </a:r>
            <a:r>
              <a:rPr sz="2000" spc="-10" dirty="0">
                <a:latin typeface="Carlito"/>
                <a:cs typeface="Carlito"/>
              </a:rPr>
              <a:t>of </a:t>
            </a:r>
            <a:r>
              <a:rPr sz="2000" spc="-5" dirty="0">
                <a:latin typeface="Carlito"/>
                <a:cs typeface="Carlito"/>
              </a:rPr>
              <a:t>signatory;  </a:t>
            </a:r>
            <a:r>
              <a:rPr sz="2000" dirty="0">
                <a:latin typeface="Carlito"/>
                <a:cs typeface="Carlito"/>
              </a:rPr>
              <a:t>and</a:t>
            </a:r>
            <a:endParaRPr sz="2000">
              <a:latin typeface="Carlito"/>
              <a:cs typeface="Carlito"/>
            </a:endParaRPr>
          </a:p>
          <a:p>
            <a:pPr marL="361315" marR="544830" lvl="1" indent="-6350">
              <a:lnSpc>
                <a:spcPct val="105100"/>
              </a:lnSpc>
              <a:spcBef>
                <a:spcPts val="70"/>
              </a:spcBef>
              <a:buAutoNum type="arabicParenBoth"/>
              <a:tabLst>
                <a:tab pos="850900" algn="l"/>
                <a:tab pos="851535" algn="l"/>
              </a:tabLst>
            </a:pPr>
            <a:r>
              <a:rPr sz="2000" spc="-5" dirty="0">
                <a:latin typeface="Carlito"/>
                <a:cs typeface="Carlito"/>
              </a:rPr>
              <a:t>Whether or not </a:t>
            </a:r>
            <a:r>
              <a:rPr sz="2000" dirty="0">
                <a:latin typeface="Carlito"/>
                <a:cs typeface="Carlito"/>
              </a:rPr>
              <a:t>the </a:t>
            </a:r>
            <a:r>
              <a:rPr sz="2000" spc="-5" dirty="0">
                <a:latin typeface="Carlito"/>
                <a:cs typeface="Carlito"/>
              </a:rPr>
              <a:t>initial </a:t>
            </a:r>
            <a:r>
              <a:rPr sz="2000" dirty="0">
                <a:latin typeface="Carlito"/>
                <a:cs typeface="Carlito"/>
              </a:rPr>
              <a:t>electronic </a:t>
            </a:r>
            <a:r>
              <a:rPr sz="2000" spc="-5" dirty="0">
                <a:latin typeface="Carlito"/>
                <a:cs typeface="Carlito"/>
              </a:rPr>
              <a:t>record has been changed </a:t>
            </a:r>
            <a:r>
              <a:rPr sz="2000" dirty="0">
                <a:latin typeface="Carlito"/>
                <a:cs typeface="Carlito"/>
              </a:rPr>
              <a:t>after </a:t>
            </a:r>
            <a:r>
              <a:rPr sz="2000" spc="-10" dirty="0">
                <a:latin typeface="Carlito"/>
                <a:cs typeface="Carlito"/>
              </a:rPr>
              <a:t>the  </a:t>
            </a:r>
            <a:r>
              <a:rPr sz="2000" spc="-5" dirty="0">
                <a:latin typeface="Carlito"/>
                <a:cs typeface="Carlito"/>
              </a:rPr>
              <a:t>transformation of electronic</a:t>
            </a:r>
            <a:r>
              <a:rPr sz="2000" spc="5" dirty="0">
                <a:latin typeface="Carlito"/>
                <a:cs typeface="Carlito"/>
              </a:rPr>
              <a:t> </a:t>
            </a:r>
            <a:r>
              <a:rPr sz="2000" dirty="0">
                <a:latin typeface="Carlito"/>
                <a:cs typeface="Carlito"/>
              </a:rPr>
              <a:t>record.</a:t>
            </a:r>
            <a:endParaRPr sz="2000">
              <a:latin typeface="Carlito"/>
              <a:cs typeface="Carlito"/>
            </a:endParaRPr>
          </a:p>
          <a:p>
            <a:pPr marL="355600" marR="529590">
              <a:lnSpc>
                <a:spcPct val="104700"/>
              </a:lnSpc>
              <a:spcBef>
                <a:spcPts val="80"/>
              </a:spcBef>
            </a:pPr>
            <a:r>
              <a:rPr sz="2000" b="1" spc="-5" dirty="0">
                <a:latin typeface="Carlito"/>
                <a:cs typeface="Carlito"/>
              </a:rPr>
              <a:t>Chapter </a:t>
            </a:r>
            <a:r>
              <a:rPr sz="2000" b="1" dirty="0">
                <a:latin typeface="Carlito"/>
                <a:cs typeface="Carlito"/>
              </a:rPr>
              <a:t>2: </a:t>
            </a:r>
            <a:r>
              <a:rPr sz="2000" b="1" spc="-5" dirty="0">
                <a:latin typeface="Carlito"/>
                <a:cs typeface="Carlito"/>
              </a:rPr>
              <a:t>Provisions Relating </a:t>
            </a:r>
            <a:r>
              <a:rPr sz="2000" b="1" dirty="0">
                <a:latin typeface="Carlito"/>
                <a:cs typeface="Carlito"/>
              </a:rPr>
              <a:t>to </a:t>
            </a:r>
            <a:r>
              <a:rPr sz="2000" b="1" spc="-5" dirty="0">
                <a:latin typeface="Carlito"/>
                <a:cs typeface="Carlito"/>
              </a:rPr>
              <a:t>Electronic </a:t>
            </a:r>
            <a:r>
              <a:rPr sz="2000" b="1" dirty="0">
                <a:latin typeface="Carlito"/>
                <a:cs typeface="Carlito"/>
              </a:rPr>
              <a:t>Record and </a:t>
            </a:r>
            <a:r>
              <a:rPr sz="2000" b="1" spc="-5" dirty="0">
                <a:latin typeface="Carlito"/>
                <a:cs typeface="Carlito"/>
              </a:rPr>
              <a:t>Digital </a:t>
            </a:r>
            <a:r>
              <a:rPr sz="2000" b="1" dirty="0">
                <a:latin typeface="Carlito"/>
                <a:cs typeface="Carlito"/>
              </a:rPr>
              <a:t>Signature 3.  </a:t>
            </a:r>
            <a:r>
              <a:rPr sz="2000" b="1" spc="-5" dirty="0">
                <a:latin typeface="Carlito"/>
                <a:cs typeface="Carlito"/>
              </a:rPr>
              <a:t>Authenticity of </a:t>
            </a:r>
            <a:r>
              <a:rPr sz="2000" b="1" dirty="0">
                <a:latin typeface="Carlito"/>
                <a:cs typeface="Carlito"/>
              </a:rPr>
              <a:t>Electronic </a:t>
            </a:r>
            <a:r>
              <a:rPr sz="2000" b="1" spc="-5" dirty="0">
                <a:latin typeface="Carlito"/>
                <a:cs typeface="Carlito"/>
              </a:rPr>
              <a:t>Record: </a:t>
            </a:r>
            <a:r>
              <a:rPr sz="2000" spc="-5" dirty="0">
                <a:latin typeface="Carlito"/>
                <a:cs typeface="Carlito"/>
              </a:rPr>
              <a:t>(1) </a:t>
            </a:r>
            <a:r>
              <a:rPr sz="2000" dirty="0">
                <a:latin typeface="Carlito"/>
                <a:cs typeface="Carlito"/>
              </a:rPr>
              <a:t>Any </a:t>
            </a:r>
            <a:r>
              <a:rPr sz="2000" spc="-5" dirty="0">
                <a:latin typeface="Carlito"/>
                <a:cs typeface="Carlito"/>
              </a:rPr>
              <a:t>subscriber may, subject </a:t>
            </a:r>
            <a:r>
              <a:rPr sz="2000" dirty="0">
                <a:latin typeface="Carlito"/>
                <a:cs typeface="Carlito"/>
              </a:rPr>
              <a:t>to the  </a:t>
            </a:r>
            <a:r>
              <a:rPr sz="2000" spc="-5" dirty="0">
                <a:latin typeface="Carlito"/>
                <a:cs typeface="Carlito"/>
              </a:rPr>
              <a:t>provisions of this section, authenticate </a:t>
            </a:r>
            <a:r>
              <a:rPr sz="2000" dirty="0">
                <a:latin typeface="Carlito"/>
                <a:cs typeface="Carlito"/>
              </a:rPr>
              <a:t>to </a:t>
            </a:r>
            <a:r>
              <a:rPr sz="2000" spc="-5" dirty="0">
                <a:latin typeface="Carlito"/>
                <a:cs typeface="Carlito"/>
              </a:rPr>
              <a:t>any electronic record by his/her  personal digital </a:t>
            </a:r>
            <a:r>
              <a:rPr sz="2000" dirty="0">
                <a:latin typeface="Carlito"/>
                <a:cs typeface="Carlito"/>
              </a:rPr>
              <a:t>signature.</a:t>
            </a:r>
            <a:endParaRPr sz="2000">
              <a:latin typeface="Carlito"/>
              <a:cs typeface="Carlito"/>
            </a:endParaRPr>
          </a:p>
          <a:p>
            <a:pPr marL="285115" marR="5080" indent="-6350">
              <a:lnSpc>
                <a:spcPct val="104700"/>
              </a:lnSpc>
              <a:spcBef>
                <a:spcPts val="95"/>
              </a:spcBef>
            </a:pPr>
            <a:r>
              <a:rPr sz="2000" dirty="0">
                <a:latin typeface="Carlito"/>
                <a:cs typeface="Carlito"/>
              </a:rPr>
              <a:t>(2) </a:t>
            </a:r>
            <a:r>
              <a:rPr sz="2000" spc="-5" dirty="0">
                <a:latin typeface="Carlito"/>
                <a:cs typeface="Carlito"/>
              </a:rPr>
              <a:t>While authenticating the </a:t>
            </a:r>
            <a:r>
              <a:rPr sz="2000" dirty="0">
                <a:latin typeface="Carlito"/>
                <a:cs typeface="Carlito"/>
              </a:rPr>
              <a:t>electronic record </a:t>
            </a:r>
            <a:r>
              <a:rPr sz="2000" spc="-5" dirty="0">
                <a:latin typeface="Carlito"/>
                <a:cs typeface="Carlito"/>
              </a:rPr>
              <a:t>pursuant </a:t>
            </a:r>
            <a:r>
              <a:rPr sz="2000" dirty="0">
                <a:latin typeface="Carlito"/>
                <a:cs typeface="Carlito"/>
              </a:rPr>
              <a:t>to </a:t>
            </a:r>
            <a:r>
              <a:rPr sz="2000" spc="-5" dirty="0">
                <a:latin typeface="Carlito"/>
                <a:cs typeface="Carlito"/>
              </a:rPr>
              <a:t>Subsection (1), </a:t>
            </a:r>
            <a:r>
              <a:rPr sz="2000" dirty="0">
                <a:latin typeface="Carlito"/>
                <a:cs typeface="Carlito"/>
              </a:rPr>
              <a:t>an act  </a:t>
            </a:r>
            <a:r>
              <a:rPr sz="2000" spc="-5" dirty="0">
                <a:latin typeface="Carlito"/>
                <a:cs typeface="Carlito"/>
              </a:rPr>
              <a:t>of transforming such electronic record </a:t>
            </a:r>
            <a:r>
              <a:rPr sz="2000" dirty="0">
                <a:latin typeface="Carlito"/>
                <a:cs typeface="Carlito"/>
              </a:rPr>
              <a:t>to </a:t>
            </a:r>
            <a:r>
              <a:rPr sz="2000" spc="-5" dirty="0">
                <a:latin typeface="Carlito"/>
                <a:cs typeface="Carlito"/>
              </a:rPr>
              <a:t>other electronic </a:t>
            </a:r>
            <a:r>
              <a:rPr sz="2000" dirty="0">
                <a:latin typeface="Carlito"/>
                <a:cs typeface="Carlito"/>
              </a:rPr>
              <a:t>record </a:t>
            </a:r>
            <a:r>
              <a:rPr sz="2000" spc="-5" dirty="0">
                <a:latin typeface="Carlito"/>
                <a:cs typeface="Carlito"/>
              </a:rPr>
              <a:t>shall be </a:t>
            </a:r>
            <a:r>
              <a:rPr sz="2000" dirty="0">
                <a:latin typeface="Carlito"/>
                <a:cs typeface="Carlito"/>
              </a:rPr>
              <a:t>effected  </a:t>
            </a:r>
            <a:r>
              <a:rPr sz="2000" spc="-5" dirty="0">
                <a:latin typeface="Carlito"/>
                <a:cs typeface="Carlito"/>
              </a:rPr>
              <a:t>by the use of asymmetric crypto system </a:t>
            </a:r>
            <a:r>
              <a:rPr sz="2000" dirty="0">
                <a:latin typeface="Carlito"/>
                <a:cs typeface="Carlito"/>
              </a:rPr>
              <a:t>and </a:t>
            </a:r>
            <a:r>
              <a:rPr sz="2000" spc="-5" dirty="0">
                <a:latin typeface="Carlito"/>
                <a:cs typeface="Carlito"/>
              </a:rPr>
              <a:t>hash function</a:t>
            </a:r>
            <a:endParaRPr sz="2000">
              <a:latin typeface="Carlito"/>
              <a:cs typeface="Carlito"/>
            </a:endParaRPr>
          </a:p>
          <a:p>
            <a:pPr marL="279400">
              <a:lnSpc>
                <a:spcPct val="100000"/>
              </a:lnSpc>
              <a:spcBef>
                <a:spcPts val="190"/>
              </a:spcBef>
            </a:pPr>
            <a:r>
              <a:rPr sz="2000" b="1" dirty="0">
                <a:latin typeface="Carlito"/>
                <a:cs typeface="Carlito"/>
              </a:rPr>
              <a:t>4. </a:t>
            </a:r>
            <a:r>
              <a:rPr sz="2000" spc="-5" dirty="0">
                <a:latin typeface="Carlito"/>
                <a:cs typeface="Carlito"/>
              </a:rPr>
              <a:t>Legal Recognition of Electronic</a:t>
            </a:r>
            <a:r>
              <a:rPr sz="2000" spc="10" dirty="0">
                <a:latin typeface="Carlito"/>
                <a:cs typeface="Carlito"/>
              </a:rPr>
              <a:t> </a:t>
            </a:r>
            <a:r>
              <a:rPr sz="2000" dirty="0">
                <a:latin typeface="Carlito"/>
                <a:cs typeface="Carlito"/>
              </a:rPr>
              <a:t>Record</a:t>
            </a:r>
            <a:endParaRPr sz="2000">
              <a:latin typeface="Carlito"/>
              <a:cs typeface="Carlito"/>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7840" y="692251"/>
            <a:ext cx="5258435" cy="687070"/>
          </a:xfrm>
          <a:prstGeom prst="rect">
            <a:avLst/>
          </a:prstGeom>
        </p:spPr>
        <p:txBody>
          <a:bodyPr vert="horz" wrap="square" lIns="0" tIns="38100" rIns="0" bIns="0" rtlCol="0">
            <a:spAutoFit/>
          </a:bodyPr>
          <a:lstStyle/>
          <a:p>
            <a:pPr marL="12700">
              <a:lnSpc>
                <a:spcPct val="100000"/>
              </a:lnSpc>
              <a:spcBef>
                <a:spcPts val="300"/>
              </a:spcBef>
            </a:pPr>
            <a:r>
              <a:rPr sz="2000" b="1" dirty="0">
                <a:latin typeface="Carlito"/>
                <a:cs typeface="Carlito"/>
              </a:rPr>
              <a:t>5. </a:t>
            </a:r>
            <a:r>
              <a:rPr sz="2000" spc="-5" dirty="0"/>
              <a:t>Legal Recognition of Digital</a:t>
            </a:r>
            <a:r>
              <a:rPr sz="2000" spc="-25" dirty="0"/>
              <a:t> </a:t>
            </a:r>
            <a:r>
              <a:rPr sz="2000" spc="-5" dirty="0"/>
              <a:t>Signature</a:t>
            </a:r>
            <a:endParaRPr sz="2000">
              <a:latin typeface="Carlito"/>
              <a:cs typeface="Carlito"/>
            </a:endParaRPr>
          </a:p>
          <a:p>
            <a:pPr marL="12700">
              <a:lnSpc>
                <a:spcPct val="100000"/>
              </a:lnSpc>
              <a:spcBef>
                <a:spcPts val="204"/>
              </a:spcBef>
            </a:pPr>
            <a:r>
              <a:rPr sz="2000" b="1" spc="-5" dirty="0">
                <a:latin typeface="Carlito"/>
                <a:cs typeface="Carlito"/>
              </a:rPr>
              <a:t>Chapter </a:t>
            </a:r>
            <a:r>
              <a:rPr sz="2000" b="1" dirty="0">
                <a:latin typeface="Carlito"/>
                <a:cs typeface="Carlito"/>
              </a:rPr>
              <a:t>8: </a:t>
            </a:r>
            <a:r>
              <a:rPr sz="2000" b="1" spc="-5" dirty="0">
                <a:latin typeface="Carlito"/>
                <a:cs typeface="Carlito"/>
              </a:rPr>
              <a:t>Provisions Relating </a:t>
            </a:r>
            <a:r>
              <a:rPr sz="2000" b="1" dirty="0">
                <a:latin typeface="Carlito"/>
                <a:cs typeface="Carlito"/>
              </a:rPr>
              <a:t>to </a:t>
            </a:r>
            <a:r>
              <a:rPr sz="2000" b="1" spc="-5" dirty="0">
                <a:latin typeface="Carlito"/>
                <a:cs typeface="Carlito"/>
              </a:rPr>
              <a:t>Network</a:t>
            </a:r>
            <a:r>
              <a:rPr sz="2000" b="1" spc="5" dirty="0">
                <a:latin typeface="Carlito"/>
                <a:cs typeface="Carlito"/>
              </a:rPr>
              <a:t> </a:t>
            </a:r>
            <a:r>
              <a:rPr sz="2000" b="1" spc="-5" dirty="0">
                <a:latin typeface="Carlito"/>
                <a:cs typeface="Carlito"/>
              </a:rPr>
              <a:t>Service</a:t>
            </a:r>
            <a:endParaRPr sz="2000">
              <a:latin typeface="Carlito"/>
              <a:cs typeface="Carlito"/>
            </a:endParaRPr>
          </a:p>
        </p:txBody>
      </p:sp>
      <p:sp>
        <p:nvSpPr>
          <p:cNvPr id="3" name="object 3"/>
          <p:cNvSpPr txBox="1"/>
          <p:nvPr/>
        </p:nvSpPr>
        <p:spPr>
          <a:xfrm>
            <a:off x="231140" y="1347233"/>
            <a:ext cx="8540750" cy="3743960"/>
          </a:xfrm>
          <a:prstGeom prst="rect">
            <a:avLst/>
          </a:prstGeom>
        </p:spPr>
        <p:txBody>
          <a:bodyPr vert="horz" wrap="square" lIns="0" tIns="46355" rIns="0" bIns="0" rtlCol="0">
            <a:spAutoFit/>
          </a:bodyPr>
          <a:lstStyle/>
          <a:p>
            <a:pPr marL="355600" indent="-342900">
              <a:lnSpc>
                <a:spcPct val="100000"/>
              </a:lnSpc>
              <a:spcBef>
                <a:spcPts val="365"/>
              </a:spcBef>
              <a:buFont typeface="Arial"/>
              <a:buChar char="•"/>
              <a:tabLst>
                <a:tab pos="354965" algn="l"/>
                <a:tab pos="355600" algn="l"/>
              </a:tabLst>
            </a:pPr>
            <a:r>
              <a:rPr sz="2000" b="1" spc="-5" dirty="0">
                <a:latin typeface="Carlito"/>
                <a:cs typeface="Carlito"/>
              </a:rPr>
              <a:t>Chapter </a:t>
            </a:r>
            <a:r>
              <a:rPr sz="2000" b="1" dirty="0">
                <a:latin typeface="Carlito"/>
                <a:cs typeface="Carlito"/>
              </a:rPr>
              <a:t>9: </a:t>
            </a:r>
            <a:r>
              <a:rPr sz="2000" b="1" spc="-5" dirty="0">
                <a:latin typeface="Carlito"/>
                <a:cs typeface="Carlito"/>
              </a:rPr>
              <a:t>Offence Relating To Computer (Cyber</a:t>
            </a:r>
            <a:r>
              <a:rPr sz="2000" b="1" dirty="0">
                <a:latin typeface="Carlito"/>
                <a:cs typeface="Carlito"/>
              </a:rPr>
              <a:t> </a:t>
            </a:r>
            <a:r>
              <a:rPr sz="2000" b="1" spc="-5" dirty="0">
                <a:latin typeface="Carlito"/>
                <a:cs typeface="Carlito"/>
              </a:rPr>
              <a:t>Crime)</a:t>
            </a:r>
            <a:endParaRPr sz="2000">
              <a:latin typeface="Carlito"/>
              <a:cs typeface="Carlito"/>
            </a:endParaRPr>
          </a:p>
          <a:p>
            <a:pPr marL="584200" lvl="1" indent="-190500">
              <a:lnSpc>
                <a:spcPct val="100000"/>
              </a:lnSpc>
              <a:spcBef>
                <a:spcPts val="235"/>
              </a:spcBef>
              <a:buFont typeface="Arial"/>
              <a:buChar char="–"/>
              <a:tabLst>
                <a:tab pos="584200" algn="l"/>
              </a:tabLst>
            </a:pPr>
            <a:r>
              <a:rPr sz="1800" b="1" dirty="0">
                <a:latin typeface="Carlito"/>
                <a:cs typeface="Carlito"/>
              </a:rPr>
              <a:t>44. </a:t>
            </a:r>
            <a:r>
              <a:rPr sz="1800" spc="-5" dirty="0">
                <a:latin typeface="Carlito"/>
                <a:cs typeface="Carlito"/>
              </a:rPr>
              <a:t>To Pirate, Destroy or Alter computer source</a:t>
            </a:r>
            <a:r>
              <a:rPr sz="1800" spc="15" dirty="0">
                <a:latin typeface="Carlito"/>
                <a:cs typeface="Carlito"/>
              </a:rPr>
              <a:t> </a:t>
            </a:r>
            <a:r>
              <a:rPr sz="1800" spc="-10" dirty="0">
                <a:latin typeface="Carlito"/>
                <a:cs typeface="Carlito"/>
              </a:rPr>
              <a:t>code</a:t>
            </a:r>
            <a:endParaRPr sz="1800">
              <a:latin typeface="Carlito"/>
              <a:cs typeface="Carlito"/>
            </a:endParaRPr>
          </a:p>
          <a:p>
            <a:pPr marL="1024890" lvl="2" indent="-345440">
              <a:lnSpc>
                <a:spcPct val="100000"/>
              </a:lnSpc>
              <a:spcBef>
                <a:spcPts val="204"/>
              </a:spcBef>
              <a:buFont typeface="Carlito"/>
              <a:buAutoNum type="arabicPeriod" startAt="45"/>
              <a:tabLst>
                <a:tab pos="1025525" algn="l"/>
              </a:tabLst>
            </a:pPr>
            <a:r>
              <a:rPr sz="1800" spc="-5" dirty="0">
                <a:latin typeface="Carlito"/>
                <a:cs typeface="Carlito"/>
              </a:rPr>
              <a:t>Unauthorized Access in Computer</a:t>
            </a:r>
            <a:r>
              <a:rPr sz="1800" spc="5" dirty="0">
                <a:latin typeface="Carlito"/>
                <a:cs typeface="Carlito"/>
              </a:rPr>
              <a:t> </a:t>
            </a:r>
            <a:r>
              <a:rPr sz="1800" spc="-5" dirty="0">
                <a:latin typeface="Carlito"/>
                <a:cs typeface="Carlito"/>
              </a:rPr>
              <a:t>Materials</a:t>
            </a:r>
            <a:endParaRPr sz="1800">
              <a:latin typeface="Carlito"/>
              <a:cs typeface="Carlito"/>
            </a:endParaRPr>
          </a:p>
          <a:p>
            <a:pPr marL="1024890" lvl="2" indent="-345440">
              <a:lnSpc>
                <a:spcPct val="100000"/>
              </a:lnSpc>
              <a:spcBef>
                <a:spcPts val="195"/>
              </a:spcBef>
              <a:buFont typeface="Carlito"/>
              <a:buAutoNum type="arabicPeriod" startAt="45"/>
              <a:tabLst>
                <a:tab pos="1025525" algn="l"/>
              </a:tabLst>
            </a:pPr>
            <a:r>
              <a:rPr sz="1800" spc="-5" dirty="0">
                <a:latin typeface="Carlito"/>
                <a:cs typeface="Carlito"/>
              </a:rPr>
              <a:t>Damage </a:t>
            </a:r>
            <a:r>
              <a:rPr sz="1800" dirty="0">
                <a:latin typeface="Carlito"/>
                <a:cs typeface="Carlito"/>
              </a:rPr>
              <a:t>to any </a:t>
            </a:r>
            <a:r>
              <a:rPr sz="1800" spc="-5" dirty="0">
                <a:latin typeface="Carlito"/>
                <a:cs typeface="Carlito"/>
              </a:rPr>
              <a:t>Computer </a:t>
            </a:r>
            <a:r>
              <a:rPr sz="1800" dirty="0">
                <a:latin typeface="Carlito"/>
                <a:cs typeface="Carlito"/>
              </a:rPr>
              <a:t>and </a:t>
            </a:r>
            <a:r>
              <a:rPr sz="1800" spc="-10" dirty="0">
                <a:latin typeface="Carlito"/>
                <a:cs typeface="Carlito"/>
              </a:rPr>
              <a:t>Information </a:t>
            </a:r>
            <a:r>
              <a:rPr sz="1800" dirty="0">
                <a:latin typeface="Carlito"/>
                <a:cs typeface="Carlito"/>
              </a:rPr>
              <a:t>System</a:t>
            </a:r>
            <a:endParaRPr sz="1800">
              <a:latin typeface="Carlito"/>
              <a:cs typeface="Carlito"/>
            </a:endParaRPr>
          </a:p>
          <a:p>
            <a:pPr marL="1024890" lvl="2" indent="-345440">
              <a:lnSpc>
                <a:spcPct val="100000"/>
              </a:lnSpc>
              <a:spcBef>
                <a:spcPts val="204"/>
              </a:spcBef>
              <a:buFont typeface="Carlito"/>
              <a:buAutoNum type="arabicPeriod" startAt="45"/>
              <a:tabLst>
                <a:tab pos="1025525" algn="l"/>
              </a:tabLst>
            </a:pPr>
            <a:r>
              <a:rPr sz="1800" spc="-5" dirty="0">
                <a:latin typeface="Carlito"/>
                <a:cs typeface="Carlito"/>
              </a:rPr>
              <a:t>Publication of </a:t>
            </a:r>
            <a:r>
              <a:rPr sz="1800" dirty="0">
                <a:latin typeface="Carlito"/>
                <a:cs typeface="Carlito"/>
              </a:rPr>
              <a:t>illegal </a:t>
            </a:r>
            <a:r>
              <a:rPr sz="1800" spc="-5" dirty="0">
                <a:latin typeface="Carlito"/>
                <a:cs typeface="Carlito"/>
              </a:rPr>
              <a:t>materials </a:t>
            </a:r>
            <a:r>
              <a:rPr sz="1800" dirty="0">
                <a:latin typeface="Carlito"/>
                <a:cs typeface="Carlito"/>
              </a:rPr>
              <a:t>in </a:t>
            </a:r>
            <a:r>
              <a:rPr sz="1800" spc="-5" dirty="0">
                <a:latin typeface="Carlito"/>
                <a:cs typeface="Carlito"/>
              </a:rPr>
              <a:t>electronic</a:t>
            </a:r>
            <a:r>
              <a:rPr sz="1800" spc="-15" dirty="0">
                <a:latin typeface="Carlito"/>
                <a:cs typeface="Carlito"/>
              </a:rPr>
              <a:t> </a:t>
            </a:r>
            <a:r>
              <a:rPr sz="1800" spc="-5" dirty="0">
                <a:latin typeface="Carlito"/>
                <a:cs typeface="Carlito"/>
              </a:rPr>
              <a:t>form</a:t>
            </a:r>
            <a:endParaRPr sz="1800">
              <a:latin typeface="Carlito"/>
              <a:cs typeface="Carlito"/>
            </a:endParaRPr>
          </a:p>
          <a:p>
            <a:pPr marL="1024890" lvl="2" indent="-345440">
              <a:lnSpc>
                <a:spcPct val="100000"/>
              </a:lnSpc>
              <a:spcBef>
                <a:spcPts val="200"/>
              </a:spcBef>
              <a:buFont typeface="Carlito"/>
              <a:buAutoNum type="arabicPeriod" startAt="45"/>
              <a:tabLst>
                <a:tab pos="1025525" algn="l"/>
              </a:tabLst>
            </a:pPr>
            <a:r>
              <a:rPr sz="1800" spc="-5" dirty="0">
                <a:latin typeface="Carlito"/>
                <a:cs typeface="Carlito"/>
              </a:rPr>
              <a:t>Confidentiality </a:t>
            </a:r>
            <a:r>
              <a:rPr sz="1800" dirty="0">
                <a:latin typeface="Carlito"/>
                <a:cs typeface="Carlito"/>
              </a:rPr>
              <a:t>to</a:t>
            </a:r>
            <a:r>
              <a:rPr sz="1800" spc="-5" dirty="0">
                <a:latin typeface="Carlito"/>
                <a:cs typeface="Carlito"/>
              </a:rPr>
              <a:t> Divulge</a:t>
            </a:r>
            <a:endParaRPr sz="1800">
              <a:latin typeface="Carlito"/>
              <a:cs typeface="Carlito"/>
            </a:endParaRPr>
          </a:p>
          <a:p>
            <a:pPr marL="1024890" lvl="2" indent="-345440">
              <a:lnSpc>
                <a:spcPct val="100000"/>
              </a:lnSpc>
              <a:spcBef>
                <a:spcPts val="204"/>
              </a:spcBef>
              <a:buFont typeface="Carlito"/>
              <a:buAutoNum type="arabicPeriod" startAt="45"/>
              <a:tabLst>
                <a:tab pos="1025525" algn="l"/>
              </a:tabLst>
            </a:pPr>
            <a:r>
              <a:rPr sz="1800" spc="-5" dirty="0">
                <a:latin typeface="Carlito"/>
                <a:cs typeface="Carlito"/>
              </a:rPr>
              <a:t>To inform False</a:t>
            </a:r>
            <a:r>
              <a:rPr sz="1800" spc="-10" dirty="0">
                <a:latin typeface="Carlito"/>
                <a:cs typeface="Carlito"/>
              </a:rPr>
              <a:t> </a:t>
            </a:r>
            <a:r>
              <a:rPr sz="1800" dirty="0">
                <a:latin typeface="Carlito"/>
                <a:cs typeface="Carlito"/>
              </a:rPr>
              <a:t>statement</a:t>
            </a:r>
            <a:endParaRPr sz="1800">
              <a:latin typeface="Carlito"/>
              <a:cs typeface="Carlito"/>
            </a:endParaRPr>
          </a:p>
          <a:p>
            <a:pPr marL="1024890" lvl="2" indent="-345440">
              <a:lnSpc>
                <a:spcPct val="100000"/>
              </a:lnSpc>
              <a:spcBef>
                <a:spcPts val="195"/>
              </a:spcBef>
              <a:buFont typeface="Carlito"/>
              <a:buAutoNum type="arabicPeriod" startAt="45"/>
              <a:tabLst>
                <a:tab pos="1025525" algn="l"/>
              </a:tabLst>
            </a:pPr>
            <a:r>
              <a:rPr sz="1800" spc="-5" dirty="0">
                <a:latin typeface="Carlito"/>
                <a:cs typeface="Carlito"/>
              </a:rPr>
              <a:t>Submission or Display of False License or</a:t>
            </a:r>
            <a:r>
              <a:rPr sz="1800" spc="15" dirty="0">
                <a:latin typeface="Carlito"/>
                <a:cs typeface="Carlito"/>
              </a:rPr>
              <a:t> </a:t>
            </a:r>
            <a:r>
              <a:rPr sz="1800" spc="-5" dirty="0">
                <a:latin typeface="Carlito"/>
                <a:cs typeface="Carlito"/>
              </a:rPr>
              <a:t>Certificates</a:t>
            </a:r>
            <a:endParaRPr sz="1800">
              <a:latin typeface="Carlito"/>
              <a:cs typeface="Carlito"/>
            </a:endParaRPr>
          </a:p>
          <a:p>
            <a:pPr marL="1024890" lvl="2" indent="-345440">
              <a:lnSpc>
                <a:spcPct val="100000"/>
              </a:lnSpc>
              <a:spcBef>
                <a:spcPts val="204"/>
              </a:spcBef>
              <a:buFont typeface="Carlito"/>
              <a:buAutoNum type="arabicPeriod" startAt="45"/>
              <a:tabLst>
                <a:tab pos="1025525" algn="l"/>
              </a:tabLst>
            </a:pPr>
            <a:r>
              <a:rPr sz="1800" spc="-5" dirty="0">
                <a:latin typeface="Carlito"/>
                <a:cs typeface="Carlito"/>
              </a:rPr>
              <a:t>Non-submission of Prescribed Statements or Documents</a:t>
            </a:r>
            <a:endParaRPr sz="1800">
              <a:latin typeface="Carlito"/>
              <a:cs typeface="Carlito"/>
            </a:endParaRPr>
          </a:p>
          <a:p>
            <a:pPr marL="1024890" lvl="2" indent="-345440">
              <a:lnSpc>
                <a:spcPct val="100000"/>
              </a:lnSpc>
              <a:spcBef>
                <a:spcPts val="204"/>
              </a:spcBef>
              <a:buFont typeface="Carlito"/>
              <a:buAutoNum type="arabicPeriod" startAt="45"/>
              <a:tabLst>
                <a:tab pos="1025525" algn="l"/>
              </a:tabLst>
            </a:pPr>
            <a:r>
              <a:rPr sz="1800" spc="-5" dirty="0">
                <a:latin typeface="Carlito"/>
                <a:cs typeface="Carlito"/>
              </a:rPr>
              <a:t>To commit </a:t>
            </a:r>
            <a:r>
              <a:rPr sz="1800" dirty="0">
                <a:latin typeface="Carlito"/>
                <a:cs typeface="Carlito"/>
              </a:rPr>
              <a:t>computer</a:t>
            </a:r>
            <a:r>
              <a:rPr sz="1800" spc="-10" dirty="0">
                <a:latin typeface="Carlito"/>
                <a:cs typeface="Carlito"/>
              </a:rPr>
              <a:t> </a:t>
            </a:r>
            <a:r>
              <a:rPr sz="1800" spc="-5" dirty="0">
                <a:latin typeface="Carlito"/>
                <a:cs typeface="Carlito"/>
              </a:rPr>
              <a:t>fraud</a:t>
            </a:r>
            <a:endParaRPr sz="1800">
              <a:latin typeface="Carlito"/>
              <a:cs typeface="Carlito"/>
            </a:endParaRPr>
          </a:p>
          <a:p>
            <a:pPr marL="355600" indent="-342900">
              <a:lnSpc>
                <a:spcPct val="100000"/>
              </a:lnSpc>
              <a:spcBef>
                <a:spcPts val="290"/>
              </a:spcBef>
              <a:buFont typeface="Arial"/>
              <a:buChar char="•"/>
              <a:tabLst>
                <a:tab pos="354965" algn="l"/>
                <a:tab pos="355600" algn="l"/>
              </a:tabLst>
            </a:pPr>
            <a:r>
              <a:rPr sz="2000" b="1" spc="-5" dirty="0">
                <a:latin typeface="Carlito"/>
                <a:cs typeface="Carlito"/>
              </a:rPr>
              <a:t>Chapter </a:t>
            </a:r>
            <a:r>
              <a:rPr sz="2000" b="1" dirty="0">
                <a:latin typeface="Carlito"/>
                <a:cs typeface="Carlito"/>
              </a:rPr>
              <a:t>10: </a:t>
            </a:r>
            <a:r>
              <a:rPr sz="2000" b="1" spc="-5" dirty="0">
                <a:latin typeface="Carlito"/>
                <a:cs typeface="Carlito"/>
              </a:rPr>
              <a:t>Provisions Relating </a:t>
            </a:r>
            <a:r>
              <a:rPr sz="2000" b="1" dirty="0">
                <a:latin typeface="Carlito"/>
                <a:cs typeface="Carlito"/>
              </a:rPr>
              <a:t>to </a:t>
            </a:r>
            <a:r>
              <a:rPr sz="2000" b="1" spc="-5" dirty="0">
                <a:latin typeface="Carlito"/>
                <a:cs typeface="Carlito"/>
              </a:rPr>
              <a:t>Information Technology</a:t>
            </a:r>
            <a:r>
              <a:rPr sz="2000" b="1" spc="20" dirty="0">
                <a:latin typeface="Carlito"/>
                <a:cs typeface="Carlito"/>
              </a:rPr>
              <a:t> </a:t>
            </a:r>
            <a:r>
              <a:rPr sz="2000" b="1" spc="-5" dirty="0">
                <a:latin typeface="Carlito"/>
                <a:cs typeface="Carlito"/>
              </a:rPr>
              <a:t>Tribunal</a:t>
            </a:r>
            <a:endParaRPr sz="2000">
              <a:latin typeface="Carlito"/>
              <a:cs typeface="Carlito"/>
            </a:endParaRPr>
          </a:p>
          <a:p>
            <a:pPr marL="355600" indent="-342900">
              <a:lnSpc>
                <a:spcPct val="100000"/>
              </a:lnSpc>
              <a:spcBef>
                <a:spcPts val="229"/>
              </a:spcBef>
              <a:buFont typeface="Arial"/>
              <a:buChar char="•"/>
              <a:tabLst>
                <a:tab pos="354965" algn="l"/>
                <a:tab pos="355600" algn="l"/>
              </a:tabLst>
            </a:pPr>
            <a:r>
              <a:rPr sz="2000" b="1" spc="-5" dirty="0">
                <a:latin typeface="Carlito"/>
                <a:cs typeface="Carlito"/>
              </a:rPr>
              <a:t>Chapter </a:t>
            </a:r>
            <a:r>
              <a:rPr sz="2000" b="1" dirty="0">
                <a:latin typeface="Carlito"/>
                <a:cs typeface="Carlito"/>
              </a:rPr>
              <a:t>11: </a:t>
            </a:r>
            <a:r>
              <a:rPr sz="2000" b="1" spc="-5" dirty="0">
                <a:latin typeface="Carlito"/>
                <a:cs typeface="Carlito"/>
              </a:rPr>
              <a:t>Provisions Relating </a:t>
            </a:r>
            <a:r>
              <a:rPr sz="2000" b="1" dirty="0">
                <a:latin typeface="Carlito"/>
                <a:cs typeface="Carlito"/>
              </a:rPr>
              <a:t>to </a:t>
            </a:r>
            <a:r>
              <a:rPr sz="2000" b="1" spc="-5" dirty="0">
                <a:latin typeface="Carlito"/>
                <a:cs typeface="Carlito"/>
              </a:rPr>
              <a:t>Information Technology Appellate</a:t>
            </a:r>
            <a:r>
              <a:rPr sz="2000" b="1" spc="85" dirty="0">
                <a:latin typeface="Carlito"/>
                <a:cs typeface="Carlito"/>
              </a:rPr>
              <a:t> </a:t>
            </a:r>
            <a:r>
              <a:rPr sz="2000" b="1" spc="-5" dirty="0">
                <a:latin typeface="Carlito"/>
                <a:cs typeface="Carlito"/>
              </a:rPr>
              <a:t>Tribunal</a:t>
            </a:r>
            <a:endParaRPr sz="2000">
              <a:latin typeface="Carlito"/>
              <a:cs typeface="Carlito"/>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3136" y="703135"/>
            <a:ext cx="8235696" cy="49041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109268" y="705358"/>
            <a:ext cx="6920230" cy="635000"/>
          </a:xfrm>
          <a:prstGeom prst="rect">
            <a:avLst/>
          </a:prstGeom>
        </p:spPr>
        <p:txBody>
          <a:bodyPr vert="horz" wrap="square" lIns="0" tIns="12065" rIns="0" bIns="0" rtlCol="0">
            <a:spAutoFit/>
          </a:bodyPr>
          <a:lstStyle/>
          <a:p>
            <a:pPr marL="12700">
              <a:lnSpc>
                <a:spcPct val="100000"/>
              </a:lnSpc>
              <a:spcBef>
                <a:spcPts val="95"/>
              </a:spcBef>
            </a:pPr>
            <a:r>
              <a:rPr sz="4000" spc="-5" dirty="0"/>
              <a:t>4.5 Public Procurement </a:t>
            </a:r>
            <a:r>
              <a:rPr sz="4000" dirty="0"/>
              <a:t>Act,</a:t>
            </a:r>
            <a:r>
              <a:rPr sz="4000" spc="-35" dirty="0"/>
              <a:t> </a:t>
            </a:r>
            <a:r>
              <a:rPr sz="4000" spc="-5" dirty="0"/>
              <a:t>2063</a:t>
            </a:r>
            <a:endParaRPr sz="4000"/>
          </a:p>
        </p:txBody>
      </p:sp>
      <p:sp>
        <p:nvSpPr>
          <p:cNvPr id="4" name="object 4"/>
          <p:cNvSpPr txBox="1"/>
          <p:nvPr/>
        </p:nvSpPr>
        <p:spPr>
          <a:xfrm>
            <a:off x="221995" y="1383538"/>
            <a:ext cx="8488680" cy="4657090"/>
          </a:xfrm>
          <a:prstGeom prst="rect">
            <a:avLst/>
          </a:prstGeom>
        </p:spPr>
        <p:txBody>
          <a:bodyPr vert="horz" wrap="square" lIns="0" tIns="12065" rIns="0" bIns="0" rtlCol="0">
            <a:spAutoFit/>
          </a:bodyPr>
          <a:lstStyle/>
          <a:p>
            <a:pPr marL="354965" marR="916940" indent="-342900">
              <a:lnSpc>
                <a:spcPts val="2510"/>
              </a:lnSpc>
              <a:spcBef>
                <a:spcPts val="95"/>
              </a:spcBef>
              <a:buFont typeface="Arial"/>
              <a:buChar char="•"/>
              <a:tabLst>
                <a:tab pos="354965" algn="l"/>
                <a:tab pos="355600" algn="l"/>
              </a:tabLst>
            </a:pPr>
            <a:r>
              <a:rPr sz="2000" b="1" spc="-5" dirty="0">
                <a:latin typeface="Carlito"/>
                <a:cs typeface="Carlito"/>
              </a:rPr>
              <a:t>Systematic, fair, transparent and optimum </a:t>
            </a:r>
            <a:r>
              <a:rPr sz="2000" b="1" dirty="0">
                <a:latin typeface="Carlito"/>
                <a:cs typeface="Carlito"/>
              </a:rPr>
              <a:t>use of public </a:t>
            </a:r>
            <a:r>
              <a:rPr sz="2000" b="1" spc="-5" dirty="0">
                <a:latin typeface="Carlito"/>
                <a:cs typeface="Carlito"/>
              </a:rPr>
              <a:t>resources </a:t>
            </a:r>
            <a:r>
              <a:rPr sz="2000" b="1" dirty="0">
                <a:latin typeface="Carlito"/>
                <a:cs typeface="Carlito"/>
              </a:rPr>
              <a:t>in  procurement of </a:t>
            </a:r>
            <a:r>
              <a:rPr sz="2000" b="1" spc="-5" dirty="0">
                <a:latin typeface="Carlito"/>
                <a:cs typeface="Carlito"/>
              </a:rPr>
              <a:t>goods and services </a:t>
            </a:r>
            <a:r>
              <a:rPr sz="2000" b="1" dirty="0">
                <a:latin typeface="Carlito"/>
                <a:cs typeface="Carlito"/>
              </a:rPr>
              <a:t>by </a:t>
            </a:r>
            <a:r>
              <a:rPr sz="2000" b="1" spc="-5" dirty="0">
                <a:latin typeface="Carlito"/>
                <a:cs typeface="Carlito"/>
              </a:rPr>
              <a:t>public</a:t>
            </a:r>
            <a:r>
              <a:rPr sz="2000" b="1" spc="-10" dirty="0">
                <a:latin typeface="Carlito"/>
                <a:cs typeface="Carlito"/>
              </a:rPr>
              <a:t> </a:t>
            </a:r>
            <a:r>
              <a:rPr sz="2000" b="1" spc="-5" dirty="0">
                <a:latin typeface="Carlito"/>
                <a:cs typeface="Carlito"/>
              </a:rPr>
              <a:t>entities</a:t>
            </a:r>
            <a:endParaRPr sz="2000">
              <a:latin typeface="Carlito"/>
              <a:cs typeface="Carlito"/>
            </a:endParaRPr>
          </a:p>
          <a:p>
            <a:pPr marL="355600" indent="-342900">
              <a:lnSpc>
                <a:spcPct val="100000"/>
              </a:lnSpc>
              <a:spcBef>
                <a:spcPts val="290"/>
              </a:spcBef>
              <a:buSzPct val="111111"/>
              <a:buFont typeface="Arial"/>
              <a:buChar char="•"/>
              <a:tabLst>
                <a:tab pos="354965" algn="l"/>
                <a:tab pos="355600" algn="l"/>
              </a:tabLst>
            </a:pPr>
            <a:r>
              <a:rPr sz="1800" b="1" dirty="0">
                <a:latin typeface="Carlito"/>
                <a:cs typeface="Carlito"/>
              </a:rPr>
              <a:t>No. of </a:t>
            </a:r>
            <a:r>
              <a:rPr sz="1800" b="1" spc="-5" dirty="0">
                <a:latin typeface="Carlito"/>
                <a:cs typeface="Carlito"/>
              </a:rPr>
              <a:t>Chapters: </a:t>
            </a:r>
            <a:r>
              <a:rPr sz="1800" b="1" dirty="0">
                <a:latin typeface="Carlito"/>
                <a:cs typeface="Carlito"/>
              </a:rPr>
              <a:t>10; No. of </a:t>
            </a:r>
            <a:r>
              <a:rPr sz="1800" b="1" spc="-5" dirty="0">
                <a:latin typeface="Carlito"/>
                <a:cs typeface="Carlito"/>
              </a:rPr>
              <a:t>Sections:</a:t>
            </a:r>
            <a:r>
              <a:rPr sz="1800" b="1" spc="-20" dirty="0">
                <a:latin typeface="Carlito"/>
                <a:cs typeface="Carlito"/>
              </a:rPr>
              <a:t> </a:t>
            </a:r>
            <a:r>
              <a:rPr sz="1800" b="1" dirty="0">
                <a:latin typeface="Carlito"/>
                <a:cs typeface="Carlito"/>
              </a:rPr>
              <a:t>76</a:t>
            </a:r>
            <a:endParaRPr sz="1800">
              <a:latin typeface="Carlito"/>
              <a:cs typeface="Carlito"/>
            </a:endParaRPr>
          </a:p>
          <a:p>
            <a:pPr marL="354965" marR="86360" indent="-342900">
              <a:lnSpc>
                <a:spcPct val="105000"/>
              </a:lnSpc>
              <a:spcBef>
                <a:spcPts val="290"/>
              </a:spcBef>
              <a:buSzPct val="111111"/>
              <a:buFont typeface="Arial"/>
              <a:buChar char="•"/>
              <a:tabLst>
                <a:tab pos="354965" algn="l"/>
                <a:tab pos="355600" algn="l"/>
              </a:tabLst>
            </a:pPr>
            <a:r>
              <a:rPr sz="1800" b="1" spc="-10" dirty="0">
                <a:latin typeface="Carlito"/>
                <a:cs typeface="Carlito"/>
              </a:rPr>
              <a:t>2-a</a:t>
            </a:r>
            <a:r>
              <a:rPr sz="1800" spc="-10" dirty="0">
                <a:latin typeface="Arial"/>
                <a:cs typeface="Arial"/>
              </a:rPr>
              <a:t>: </a:t>
            </a:r>
            <a:r>
              <a:rPr sz="1800" spc="-35" dirty="0">
                <a:latin typeface="Arial"/>
                <a:cs typeface="Arial"/>
              </a:rPr>
              <a:t>“Procurement”: </a:t>
            </a:r>
            <a:r>
              <a:rPr sz="1800" spc="-55" dirty="0">
                <a:latin typeface="Arial"/>
                <a:cs typeface="Arial"/>
              </a:rPr>
              <a:t>acquisition </a:t>
            </a:r>
            <a:r>
              <a:rPr sz="1800" spc="-5" dirty="0">
                <a:latin typeface="Arial"/>
                <a:cs typeface="Arial"/>
              </a:rPr>
              <a:t>of</a:t>
            </a:r>
            <a:r>
              <a:rPr sz="1800" spc="-370" dirty="0">
                <a:latin typeface="Arial"/>
                <a:cs typeface="Arial"/>
              </a:rPr>
              <a:t> </a:t>
            </a:r>
            <a:r>
              <a:rPr sz="1800" spc="-95" dirty="0">
                <a:latin typeface="Arial"/>
                <a:cs typeface="Arial"/>
              </a:rPr>
              <a:t>any goods, </a:t>
            </a:r>
            <a:r>
              <a:rPr sz="1800" spc="-80" dirty="0">
                <a:latin typeface="Arial"/>
                <a:cs typeface="Arial"/>
              </a:rPr>
              <a:t>consultancy </a:t>
            </a:r>
            <a:r>
              <a:rPr sz="1800" spc="-100" dirty="0">
                <a:latin typeface="Arial"/>
                <a:cs typeface="Arial"/>
              </a:rPr>
              <a:t>services </a:t>
            </a:r>
            <a:r>
              <a:rPr sz="1800" spc="-15" dirty="0">
                <a:latin typeface="Arial"/>
                <a:cs typeface="Arial"/>
              </a:rPr>
              <a:t>or </a:t>
            </a:r>
            <a:r>
              <a:rPr sz="1800" spc="-25" dirty="0">
                <a:latin typeface="Arial"/>
                <a:cs typeface="Arial"/>
              </a:rPr>
              <a:t>other </a:t>
            </a:r>
            <a:r>
              <a:rPr sz="1800" spc="-105" dirty="0">
                <a:latin typeface="Arial"/>
                <a:cs typeface="Arial"/>
              </a:rPr>
              <a:t>services </a:t>
            </a:r>
            <a:r>
              <a:rPr sz="1800" spc="-20" dirty="0">
                <a:latin typeface="Arial"/>
                <a:cs typeface="Arial"/>
              </a:rPr>
              <a:t>or  </a:t>
            </a:r>
            <a:r>
              <a:rPr sz="1800" spc="-5" dirty="0">
                <a:latin typeface="Carlito"/>
                <a:cs typeface="Carlito"/>
              </a:rPr>
              <a:t>carrying out or causing </a:t>
            </a:r>
            <a:r>
              <a:rPr sz="1800" dirty="0">
                <a:latin typeface="Carlito"/>
                <a:cs typeface="Carlito"/>
              </a:rPr>
              <a:t>to </a:t>
            </a:r>
            <a:r>
              <a:rPr sz="1800" spc="-5" dirty="0">
                <a:latin typeface="Carlito"/>
                <a:cs typeface="Carlito"/>
              </a:rPr>
              <a:t>be carried out </a:t>
            </a:r>
            <a:r>
              <a:rPr sz="1800" dirty="0">
                <a:latin typeface="Carlito"/>
                <a:cs typeface="Carlito"/>
              </a:rPr>
              <a:t>any </a:t>
            </a:r>
            <a:r>
              <a:rPr sz="1800" spc="-5" dirty="0">
                <a:latin typeface="Carlito"/>
                <a:cs typeface="Carlito"/>
              </a:rPr>
              <a:t>construction works, by </a:t>
            </a:r>
            <a:r>
              <a:rPr sz="1800" dirty="0">
                <a:latin typeface="Carlito"/>
                <a:cs typeface="Carlito"/>
              </a:rPr>
              <a:t>a </a:t>
            </a:r>
            <a:r>
              <a:rPr sz="1800" spc="-5" dirty="0">
                <a:latin typeface="Carlito"/>
                <a:cs typeface="Carlito"/>
              </a:rPr>
              <a:t>public entity  </a:t>
            </a:r>
            <a:r>
              <a:rPr sz="1800" dirty="0">
                <a:latin typeface="Carlito"/>
                <a:cs typeface="Carlito"/>
              </a:rPr>
              <a:t>pursuant to this</a:t>
            </a:r>
            <a:r>
              <a:rPr sz="1800" spc="-15" dirty="0">
                <a:latin typeface="Carlito"/>
                <a:cs typeface="Carlito"/>
              </a:rPr>
              <a:t> </a:t>
            </a:r>
            <a:r>
              <a:rPr sz="1800" spc="-5" dirty="0">
                <a:latin typeface="Carlito"/>
                <a:cs typeface="Carlito"/>
              </a:rPr>
              <a:t>Act.</a:t>
            </a:r>
            <a:endParaRPr sz="1800">
              <a:latin typeface="Carlito"/>
              <a:cs typeface="Carlito"/>
            </a:endParaRPr>
          </a:p>
          <a:p>
            <a:pPr marL="354965" marR="5080" indent="-342900">
              <a:lnSpc>
                <a:spcPct val="104500"/>
              </a:lnSpc>
              <a:spcBef>
                <a:spcPts val="275"/>
              </a:spcBef>
              <a:buSzPct val="111111"/>
              <a:buFont typeface="Arial"/>
              <a:buChar char="•"/>
              <a:tabLst>
                <a:tab pos="354965" algn="l"/>
                <a:tab pos="355600" algn="l"/>
              </a:tabLst>
            </a:pPr>
            <a:r>
              <a:rPr sz="1800" b="1" spc="-5" dirty="0">
                <a:latin typeface="Carlito"/>
                <a:cs typeface="Carlito"/>
              </a:rPr>
              <a:t>3</a:t>
            </a:r>
            <a:r>
              <a:rPr sz="1800" spc="-5" dirty="0">
                <a:latin typeface="Carlito"/>
                <a:cs typeface="Carlito"/>
              </a:rPr>
              <a:t>: All procurement by </a:t>
            </a:r>
            <a:r>
              <a:rPr sz="1800" dirty="0">
                <a:latin typeface="Carlito"/>
                <a:cs typeface="Carlito"/>
              </a:rPr>
              <a:t>any </a:t>
            </a:r>
            <a:r>
              <a:rPr sz="1800" spc="-5" dirty="0">
                <a:latin typeface="Carlito"/>
                <a:cs typeface="Carlito"/>
              </a:rPr>
              <a:t>public entity should follow this </a:t>
            </a:r>
            <a:r>
              <a:rPr sz="1800" dirty="0">
                <a:latin typeface="Carlito"/>
                <a:cs typeface="Carlito"/>
              </a:rPr>
              <a:t>act, else the </a:t>
            </a:r>
            <a:r>
              <a:rPr sz="1800" spc="-5" dirty="0">
                <a:latin typeface="Carlito"/>
                <a:cs typeface="Carlito"/>
              </a:rPr>
              <a:t>procurement will  be invalid.</a:t>
            </a:r>
            <a:endParaRPr sz="1800">
              <a:latin typeface="Carlito"/>
              <a:cs typeface="Carlito"/>
            </a:endParaRPr>
          </a:p>
          <a:p>
            <a:pPr marL="364490">
              <a:lnSpc>
                <a:spcPct val="100000"/>
              </a:lnSpc>
              <a:spcBef>
                <a:spcPts val="200"/>
              </a:spcBef>
            </a:pPr>
            <a:r>
              <a:rPr sz="1800" b="1" spc="-5" dirty="0">
                <a:latin typeface="Carlito"/>
                <a:cs typeface="Carlito"/>
              </a:rPr>
              <a:t>Chapter </a:t>
            </a:r>
            <a:r>
              <a:rPr sz="1800" b="1" dirty="0">
                <a:latin typeface="Carlito"/>
                <a:cs typeface="Carlito"/>
              </a:rPr>
              <a:t>2: </a:t>
            </a:r>
            <a:r>
              <a:rPr sz="1800" spc="-5" dirty="0">
                <a:latin typeface="Carlito"/>
                <a:cs typeface="Carlito"/>
              </a:rPr>
              <a:t>Responsibility for Procurement </a:t>
            </a:r>
            <a:r>
              <a:rPr sz="1800" dirty="0">
                <a:latin typeface="Carlito"/>
                <a:cs typeface="Carlito"/>
              </a:rPr>
              <a:t>and </a:t>
            </a:r>
            <a:r>
              <a:rPr sz="1800" spc="-5" dirty="0">
                <a:latin typeface="Carlito"/>
                <a:cs typeface="Carlito"/>
              </a:rPr>
              <a:t>Procurement </a:t>
            </a:r>
            <a:r>
              <a:rPr sz="1800" dirty="0">
                <a:latin typeface="Carlito"/>
                <a:cs typeface="Carlito"/>
              </a:rPr>
              <a:t>Method</a:t>
            </a:r>
            <a:endParaRPr sz="1800">
              <a:latin typeface="Carlito"/>
              <a:cs typeface="Carlito"/>
            </a:endParaRPr>
          </a:p>
          <a:p>
            <a:pPr marL="355600" indent="-342900">
              <a:lnSpc>
                <a:spcPct val="100000"/>
              </a:lnSpc>
              <a:spcBef>
                <a:spcPts val="360"/>
              </a:spcBef>
              <a:buSzPct val="111111"/>
              <a:buFont typeface="Arial"/>
              <a:buChar char="•"/>
              <a:tabLst>
                <a:tab pos="354965" algn="l"/>
                <a:tab pos="355600" algn="l"/>
              </a:tabLst>
            </a:pPr>
            <a:r>
              <a:rPr sz="1800" b="1" spc="-5" dirty="0">
                <a:latin typeface="Carlito"/>
                <a:cs typeface="Carlito"/>
              </a:rPr>
              <a:t>4: </a:t>
            </a:r>
            <a:r>
              <a:rPr sz="1800" spc="-5" dirty="0">
                <a:latin typeface="Carlito"/>
                <a:cs typeface="Carlito"/>
              </a:rPr>
              <a:t>Description of Goods, Construction Works </a:t>
            </a:r>
            <a:r>
              <a:rPr sz="1800" dirty="0">
                <a:latin typeface="Carlito"/>
                <a:cs typeface="Carlito"/>
              </a:rPr>
              <a:t>and </a:t>
            </a:r>
            <a:r>
              <a:rPr sz="1800" spc="-5" dirty="0">
                <a:latin typeface="Carlito"/>
                <a:cs typeface="Carlito"/>
              </a:rPr>
              <a:t>Services </a:t>
            </a:r>
            <a:r>
              <a:rPr sz="1800" dirty="0">
                <a:latin typeface="Carlito"/>
                <a:cs typeface="Carlito"/>
              </a:rPr>
              <a:t>to </a:t>
            </a:r>
            <a:r>
              <a:rPr sz="1800" spc="-5" dirty="0">
                <a:latin typeface="Carlito"/>
                <a:cs typeface="Carlito"/>
              </a:rPr>
              <a:t>be</a:t>
            </a:r>
            <a:r>
              <a:rPr sz="1800" spc="25" dirty="0">
                <a:latin typeface="Carlito"/>
                <a:cs typeface="Carlito"/>
              </a:rPr>
              <a:t> </a:t>
            </a:r>
            <a:r>
              <a:rPr sz="1800" spc="-5" dirty="0">
                <a:latin typeface="Carlito"/>
                <a:cs typeface="Carlito"/>
              </a:rPr>
              <a:t>Prepared</a:t>
            </a:r>
            <a:endParaRPr sz="1800">
              <a:latin typeface="Carlito"/>
              <a:cs typeface="Carlito"/>
            </a:endParaRPr>
          </a:p>
          <a:p>
            <a:pPr marL="355600" indent="-342900">
              <a:lnSpc>
                <a:spcPct val="100000"/>
              </a:lnSpc>
              <a:spcBef>
                <a:spcPts val="360"/>
              </a:spcBef>
              <a:buSzPct val="111111"/>
              <a:buFont typeface="Arial"/>
              <a:buChar char="•"/>
              <a:tabLst>
                <a:tab pos="354965" algn="l"/>
                <a:tab pos="355600" algn="l"/>
              </a:tabLst>
            </a:pPr>
            <a:r>
              <a:rPr sz="1800" b="1" spc="-5" dirty="0">
                <a:latin typeface="Carlito"/>
                <a:cs typeface="Carlito"/>
              </a:rPr>
              <a:t>5: </a:t>
            </a:r>
            <a:r>
              <a:rPr sz="1800" spc="-5" dirty="0">
                <a:latin typeface="Carlito"/>
                <a:cs typeface="Carlito"/>
              </a:rPr>
              <a:t>Cost Estimate </a:t>
            </a:r>
            <a:r>
              <a:rPr sz="1800" dirty="0">
                <a:latin typeface="Carlito"/>
                <a:cs typeface="Carlito"/>
              </a:rPr>
              <a:t>to </a:t>
            </a:r>
            <a:r>
              <a:rPr sz="1800" spc="-5" dirty="0">
                <a:latin typeface="Carlito"/>
                <a:cs typeface="Carlito"/>
              </a:rPr>
              <a:t>be Prepared</a:t>
            </a:r>
            <a:endParaRPr sz="1800">
              <a:latin typeface="Carlito"/>
              <a:cs typeface="Carlito"/>
            </a:endParaRPr>
          </a:p>
          <a:p>
            <a:pPr marL="355600" indent="-342900">
              <a:lnSpc>
                <a:spcPct val="100000"/>
              </a:lnSpc>
              <a:spcBef>
                <a:spcPts val="365"/>
              </a:spcBef>
              <a:buSzPct val="111111"/>
              <a:buFont typeface="Arial"/>
              <a:buChar char="•"/>
              <a:tabLst>
                <a:tab pos="354965" algn="l"/>
                <a:tab pos="355600" algn="l"/>
              </a:tabLst>
            </a:pPr>
            <a:r>
              <a:rPr sz="1800" b="1" spc="-5" dirty="0">
                <a:latin typeface="Carlito"/>
                <a:cs typeface="Carlito"/>
              </a:rPr>
              <a:t>6</a:t>
            </a:r>
            <a:r>
              <a:rPr sz="1800" spc="-5" dirty="0">
                <a:latin typeface="Carlito"/>
                <a:cs typeface="Carlito"/>
              </a:rPr>
              <a:t>: Procurement Plan </a:t>
            </a:r>
            <a:r>
              <a:rPr sz="1800" dirty="0">
                <a:latin typeface="Carlito"/>
                <a:cs typeface="Carlito"/>
              </a:rPr>
              <a:t>to </a:t>
            </a:r>
            <a:r>
              <a:rPr sz="1800" spc="-5" dirty="0">
                <a:latin typeface="Carlito"/>
                <a:cs typeface="Carlito"/>
              </a:rPr>
              <a:t>be</a:t>
            </a:r>
            <a:r>
              <a:rPr sz="1800" spc="10" dirty="0">
                <a:latin typeface="Carlito"/>
                <a:cs typeface="Carlito"/>
              </a:rPr>
              <a:t> </a:t>
            </a:r>
            <a:r>
              <a:rPr sz="1800" spc="-5" dirty="0">
                <a:latin typeface="Carlito"/>
                <a:cs typeface="Carlito"/>
              </a:rPr>
              <a:t>Prepared</a:t>
            </a:r>
            <a:endParaRPr sz="1800">
              <a:latin typeface="Carlito"/>
              <a:cs typeface="Carlito"/>
            </a:endParaRPr>
          </a:p>
          <a:p>
            <a:pPr marL="355600" indent="-342900">
              <a:lnSpc>
                <a:spcPct val="100000"/>
              </a:lnSpc>
              <a:spcBef>
                <a:spcPts val="360"/>
              </a:spcBef>
              <a:buSzPct val="111111"/>
              <a:buFont typeface="Arial"/>
              <a:buChar char="•"/>
              <a:tabLst>
                <a:tab pos="354965" algn="l"/>
                <a:tab pos="355600" algn="l"/>
              </a:tabLst>
            </a:pPr>
            <a:r>
              <a:rPr sz="1800" b="1" spc="-5" dirty="0">
                <a:latin typeface="Carlito"/>
                <a:cs typeface="Carlito"/>
              </a:rPr>
              <a:t>8</a:t>
            </a:r>
            <a:r>
              <a:rPr sz="1800" spc="-5" dirty="0">
                <a:latin typeface="Carlito"/>
                <a:cs typeface="Carlito"/>
              </a:rPr>
              <a:t>: Procurement </a:t>
            </a:r>
            <a:r>
              <a:rPr sz="1800" dirty="0">
                <a:latin typeface="Carlito"/>
                <a:cs typeface="Carlito"/>
              </a:rPr>
              <a:t>Method to </a:t>
            </a:r>
            <a:r>
              <a:rPr sz="1800" spc="-5" dirty="0">
                <a:latin typeface="Carlito"/>
                <a:cs typeface="Carlito"/>
              </a:rPr>
              <a:t>be</a:t>
            </a:r>
            <a:r>
              <a:rPr sz="1800" dirty="0">
                <a:latin typeface="Carlito"/>
                <a:cs typeface="Carlito"/>
              </a:rPr>
              <a:t> </a:t>
            </a:r>
            <a:r>
              <a:rPr sz="1800" spc="-5" dirty="0">
                <a:latin typeface="Carlito"/>
                <a:cs typeface="Carlito"/>
              </a:rPr>
              <a:t>Selected</a:t>
            </a:r>
            <a:endParaRPr sz="1800">
              <a:latin typeface="Carlito"/>
              <a:cs typeface="Carlito"/>
            </a:endParaRPr>
          </a:p>
          <a:p>
            <a:pPr>
              <a:lnSpc>
                <a:spcPct val="100000"/>
              </a:lnSpc>
              <a:spcBef>
                <a:spcPts val="30"/>
              </a:spcBef>
              <a:buFont typeface="Arial"/>
              <a:buChar char="•"/>
            </a:pPr>
            <a:endParaRPr sz="2000">
              <a:latin typeface="Carlito"/>
              <a:cs typeface="Carlito"/>
            </a:endParaRPr>
          </a:p>
          <a:p>
            <a:pPr marL="355600" indent="-342900">
              <a:lnSpc>
                <a:spcPct val="100000"/>
              </a:lnSpc>
              <a:buSzPct val="111111"/>
              <a:buFont typeface="Arial"/>
              <a:buChar char="•"/>
              <a:tabLst>
                <a:tab pos="354965" algn="l"/>
                <a:tab pos="355600" algn="l"/>
              </a:tabLst>
            </a:pPr>
            <a:r>
              <a:rPr sz="1800" b="1" spc="-5" dirty="0">
                <a:latin typeface="Carlito"/>
                <a:cs typeface="Carlito"/>
              </a:rPr>
              <a:t>Chapter </a:t>
            </a:r>
            <a:r>
              <a:rPr sz="1800" b="1" dirty="0">
                <a:latin typeface="Carlito"/>
                <a:cs typeface="Carlito"/>
              </a:rPr>
              <a:t>3:</a:t>
            </a:r>
            <a:r>
              <a:rPr sz="1800" b="1" spc="-5" dirty="0">
                <a:latin typeface="Carlito"/>
                <a:cs typeface="Carlito"/>
              </a:rPr>
              <a:t> </a:t>
            </a:r>
            <a:r>
              <a:rPr sz="1800" dirty="0">
                <a:latin typeface="Carlito"/>
                <a:cs typeface="Carlito"/>
              </a:rPr>
              <a:t>Bid</a:t>
            </a:r>
            <a:endParaRPr sz="1800">
              <a:latin typeface="Carlito"/>
              <a:cs typeface="Carlito"/>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21995" y="711453"/>
            <a:ext cx="8495030" cy="5231765"/>
          </a:xfrm>
          <a:prstGeom prst="rect">
            <a:avLst/>
          </a:prstGeom>
        </p:spPr>
        <p:txBody>
          <a:bodyPr vert="horz" wrap="square" lIns="0" tIns="40005" rIns="0" bIns="0" rtlCol="0">
            <a:spAutoFit/>
          </a:bodyPr>
          <a:lstStyle/>
          <a:p>
            <a:pPr marL="355600" indent="-342900">
              <a:lnSpc>
                <a:spcPct val="100000"/>
              </a:lnSpc>
              <a:spcBef>
                <a:spcPts val="315"/>
              </a:spcBef>
              <a:buSzPct val="111111"/>
              <a:buFont typeface="Arial"/>
              <a:buChar char="•"/>
              <a:tabLst>
                <a:tab pos="354965" algn="l"/>
                <a:tab pos="355600" algn="l"/>
              </a:tabLst>
            </a:pPr>
            <a:r>
              <a:rPr sz="1800" b="1" spc="-5" dirty="0">
                <a:latin typeface="Carlito"/>
                <a:cs typeface="Carlito"/>
              </a:rPr>
              <a:t>12: </a:t>
            </a:r>
            <a:r>
              <a:rPr sz="1800" spc="-5" dirty="0">
                <a:latin typeface="Carlito"/>
                <a:cs typeface="Carlito"/>
              </a:rPr>
              <a:t>Prequalification </a:t>
            </a:r>
            <a:r>
              <a:rPr sz="1800" dirty="0">
                <a:latin typeface="Carlito"/>
                <a:cs typeface="Carlito"/>
              </a:rPr>
              <a:t>to </a:t>
            </a:r>
            <a:r>
              <a:rPr sz="1800" spc="-5" dirty="0">
                <a:latin typeface="Carlito"/>
                <a:cs typeface="Carlito"/>
              </a:rPr>
              <a:t>be Determined</a:t>
            </a:r>
            <a:endParaRPr sz="1800">
              <a:latin typeface="Carlito"/>
              <a:cs typeface="Carlito"/>
            </a:endParaRPr>
          </a:p>
          <a:p>
            <a:pPr marL="364490">
              <a:lnSpc>
                <a:spcPct val="100000"/>
              </a:lnSpc>
              <a:spcBef>
                <a:spcPts val="215"/>
              </a:spcBef>
            </a:pPr>
            <a:r>
              <a:rPr sz="1800" b="1" spc="-5" dirty="0">
                <a:latin typeface="Carlito"/>
                <a:cs typeface="Carlito"/>
              </a:rPr>
              <a:t>13</a:t>
            </a:r>
            <a:r>
              <a:rPr sz="1800" spc="-5" dirty="0">
                <a:latin typeface="Carlito"/>
                <a:cs typeface="Carlito"/>
              </a:rPr>
              <a:t>: </a:t>
            </a:r>
            <a:r>
              <a:rPr sz="1800" dirty="0">
                <a:latin typeface="Carlito"/>
                <a:cs typeface="Carlito"/>
              </a:rPr>
              <a:t>Bidding </a:t>
            </a:r>
            <a:r>
              <a:rPr sz="1800" spc="-5" dirty="0">
                <a:latin typeface="Carlito"/>
                <a:cs typeface="Carlito"/>
              </a:rPr>
              <a:t>Documents </a:t>
            </a:r>
            <a:r>
              <a:rPr sz="1800" dirty="0">
                <a:latin typeface="Carlito"/>
                <a:cs typeface="Carlito"/>
              </a:rPr>
              <a:t>to </a:t>
            </a:r>
            <a:r>
              <a:rPr sz="1800" spc="-5" dirty="0">
                <a:latin typeface="Carlito"/>
                <a:cs typeface="Carlito"/>
              </a:rPr>
              <a:t>be Prepared</a:t>
            </a:r>
            <a:r>
              <a:rPr sz="1800" spc="40" dirty="0">
                <a:latin typeface="Carlito"/>
                <a:cs typeface="Carlito"/>
              </a:rPr>
              <a:t> </a:t>
            </a:r>
            <a:r>
              <a:rPr sz="1800" b="1" spc="-5" dirty="0">
                <a:latin typeface="Carlito"/>
                <a:cs typeface="Carlito"/>
              </a:rPr>
              <a:t>14</a:t>
            </a:r>
            <a:r>
              <a:rPr sz="1800" spc="-5" dirty="0">
                <a:latin typeface="Carlito"/>
                <a:cs typeface="Carlito"/>
              </a:rPr>
              <a:t>:</a:t>
            </a:r>
            <a:endParaRPr sz="1800">
              <a:latin typeface="Carlito"/>
              <a:cs typeface="Carlito"/>
            </a:endParaRPr>
          </a:p>
          <a:p>
            <a:pPr marL="370840">
              <a:lnSpc>
                <a:spcPct val="100000"/>
              </a:lnSpc>
              <a:spcBef>
                <a:spcPts val="110"/>
              </a:spcBef>
            </a:pPr>
            <a:r>
              <a:rPr sz="1800" spc="-5" dirty="0">
                <a:latin typeface="Carlito"/>
                <a:cs typeface="Carlito"/>
              </a:rPr>
              <a:t>Invitation </a:t>
            </a:r>
            <a:r>
              <a:rPr sz="1800" dirty="0">
                <a:latin typeface="Carlito"/>
                <a:cs typeface="Carlito"/>
              </a:rPr>
              <a:t>to</a:t>
            </a:r>
            <a:r>
              <a:rPr sz="1800" spc="-5" dirty="0">
                <a:latin typeface="Carlito"/>
                <a:cs typeface="Carlito"/>
              </a:rPr>
              <a:t> </a:t>
            </a:r>
            <a:r>
              <a:rPr sz="1800" dirty="0">
                <a:latin typeface="Carlito"/>
                <a:cs typeface="Carlito"/>
              </a:rPr>
              <a:t>Bids</a:t>
            </a:r>
            <a:endParaRPr sz="1800">
              <a:latin typeface="Carlito"/>
              <a:cs typeface="Carlito"/>
            </a:endParaRPr>
          </a:p>
          <a:p>
            <a:pPr>
              <a:lnSpc>
                <a:spcPct val="100000"/>
              </a:lnSpc>
              <a:spcBef>
                <a:spcPts val="15"/>
              </a:spcBef>
            </a:pPr>
            <a:endParaRPr sz="2100">
              <a:latin typeface="Carlito"/>
              <a:cs typeface="Carlito"/>
            </a:endParaRPr>
          </a:p>
          <a:p>
            <a:pPr marL="355600" indent="-342900">
              <a:lnSpc>
                <a:spcPct val="100000"/>
              </a:lnSpc>
              <a:spcBef>
                <a:spcPts val="5"/>
              </a:spcBef>
              <a:buSzPct val="111111"/>
              <a:buFont typeface="Arial"/>
              <a:buChar char="•"/>
              <a:tabLst>
                <a:tab pos="354965" algn="l"/>
                <a:tab pos="355600" algn="l"/>
              </a:tabLst>
            </a:pPr>
            <a:r>
              <a:rPr sz="1800" b="1" spc="-5" dirty="0">
                <a:latin typeface="Carlito"/>
                <a:cs typeface="Carlito"/>
              </a:rPr>
              <a:t>Chapter </a:t>
            </a:r>
            <a:r>
              <a:rPr sz="1800" b="1" dirty="0">
                <a:latin typeface="Carlito"/>
                <a:cs typeface="Carlito"/>
              </a:rPr>
              <a:t>4: </a:t>
            </a:r>
            <a:r>
              <a:rPr sz="1800" spc="-5" dirty="0">
                <a:latin typeface="Carlito"/>
                <a:cs typeface="Carlito"/>
              </a:rPr>
              <a:t>Consultancy</a:t>
            </a:r>
            <a:r>
              <a:rPr sz="1800" spc="-55" dirty="0">
                <a:latin typeface="Carlito"/>
                <a:cs typeface="Carlito"/>
              </a:rPr>
              <a:t> </a:t>
            </a:r>
            <a:r>
              <a:rPr sz="1800" spc="-5" dirty="0">
                <a:latin typeface="Carlito"/>
                <a:cs typeface="Carlito"/>
              </a:rPr>
              <a:t>Services</a:t>
            </a:r>
            <a:endParaRPr sz="1800">
              <a:latin typeface="Carlito"/>
              <a:cs typeface="Carlito"/>
            </a:endParaRPr>
          </a:p>
          <a:p>
            <a:pPr marL="354965" marR="575310" indent="-342900">
              <a:lnSpc>
                <a:spcPct val="105000"/>
              </a:lnSpc>
              <a:spcBef>
                <a:spcPts val="260"/>
              </a:spcBef>
              <a:buSzPct val="111111"/>
              <a:buFont typeface="Arial"/>
              <a:buChar char="•"/>
              <a:tabLst>
                <a:tab pos="354965" algn="l"/>
                <a:tab pos="355600" algn="l"/>
              </a:tabLst>
            </a:pPr>
            <a:r>
              <a:rPr sz="1800" b="1" spc="-5" dirty="0">
                <a:latin typeface="Carlito"/>
                <a:cs typeface="Carlito"/>
              </a:rPr>
              <a:t>30: </a:t>
            </a:r>
            <a:r>
              <a:rPr sz="1800" spc="-5" dirty="0">
                <a:latin typeface="Carlito"/>
                <a:cs typeface="Carlito"/>
              </a:rPr>
              <a:t>Short List </a:t>
            </a:r>
            <a:r>
              <a:rPr sz="1800" dirty="0">
                <a:latin typeface="Carlito"/>
                <a:cs typeface="Carlito"/>
              </a:rPr>
              <a:t>to </a:t>
            </a:r>
            <a:r>
              <a:rPr sz="1800" spc="-5" dirty="0">
                <a:latin typeface="Carlito"/>
                <a:cs typeface="Carlito"/>
              </a:rPr>
              <a:t>be Prepared by Soliciting Expression of </a:t>
            </a:r>
            <a:r>
              <a:rPr sz="1800" dirty="0">
                <a:latin typeface="Carlito"/>
                <a:cs typeface="Carlito"/>
              </a:rPr>
              <a:t>Interest </a:t>
            </a:r>
            <a:r>
              <a:rPr sz="1800" spc="-5" dirty="0">
                <a:latin typeface="Carlito"/>
                <a:cs typeface="Carlito"/>
              </a:rPr>
              <a:t>Openly: </a:t>
            </a:r>
            <a:r>
              <a:rPr sz="1800" b="1" dirty="0">
                <a:latin typeface="Carlito"/>
                <a:cs typeface="Carlito"/>
              </a:rPr>
              <a:t>31 &amp; 32</a:t>
            </a:r>
            <a:r>
              <a:rPr sz="1800" dirty="0">
                <a:latin typeface="Carlito"/>
                <a:cs typeface="Carlito"/>
              </a:rPr>
              <a:t>:  </a:t>
            </a:r>
            <a:r>
              <a:rPr sz="1800" spc="-5" dirty="0">
                <a:latin typeface="Carlito"/>
                <a:cs typeface="Carlito"/>
              </a:rPr>
              <a:t>Soliciting </a:t>
            </a:r>
            <a:r>
              <a:rPr sz="1800" dirty="0">
                <a:latin typeface="Carlito"/>
                <a:cs typeface="Carlito"/>
              </a:rPr>
              <a:t>and </a:t>
            </a:r>
            <a:r>
              <a:rPr sz="1800" spc="-5" dirty="0">
                <a:latin typeface="Carlito"/>
                <a:cs typeface="Carlito"/>
              </a:rPr>
              <a:t>opening proposals</a:t>
            </a:r>
            <a:endParaRPr sz="1800">
              <a:latin typeface="Carlito"/>
              <a:cs typeface="Carlito"/>
            </a:endParaRPr>
          </a:p>
          <a:p>
            <a:pPr marL="355600" indent="-342900">
              <a:lnSpc>
                <a:spcPct val="100000"/>
              </a:lnSpc>
              <a:spcBef>
                <a:spcPts val="360"/>
              </a:spcBef>
              <a:buSzPct val="111111"/>
              <a:buFont typeface="Arial"/>
              <a:buChar char="•"/>
              <a:tabLst>
                <a:tab pos="354965" algn="l"/>
                <a:tab pos="355600" algn="l"/>
              </a:tabLst>
            </a:pPr>
            <a:r>
              <a:rPr sz="1800" b="1" spc="-5" dirty="0">
                <a:latin typeface="Carlito"/>
                <a:cs typeface="Carlito"/>
              </a:rPr>
              <a:t>33</a:t>
            </a:r>
            <a:r>
              <a:rPr sz="1800" spc="-5" dirty="0">
                <a:latin typeface="Carlito"/>
                <a:cs typeface="Carlito"/>
              </a:rPr>
              <a:t>: Evaluation </a:t>
            </a:r>
            <a:r>
              <a:rPr sz="1800" spc="5" dirty="0">
                <a:latin typeface="Carlito"/>
                <a:cs typeface="Carlito"/>
              </a:rPr>
              <a:t>of </a:t>
            </a:r>
            <a:r>
              <a:rPr sz="1800" spc="-5" dirty="0">
                <a:latin typeface="Carlito"/>
                <a:cs typeface="Carlito"/>
              </a:rPr>
              <a:t>Technical</a:t>
            </a:r>
            <a:r>
              <a:rPr sz="1800" spc="-15" dirty="0">
                <a:latin typeface="Carlito"/>
                <a:cs typeface="Carlito"/>
              </a:rPr>
              <a:t> </a:t>
            </a:r>
            <a:r>
              <a:rPr sz="1800" spc="-5" dirty="0">
                <a:latin typeface="Carlito"/>
                <a:cs typeface="Carlito"/>
              </a:rPr>
              <a:t>Proposal</a:t>
            </a:r>
            <a:endParaRPr sz="1800">
              <a:latin typeface="Carlito"/>
              <a:cs typeface="Carlito"/>
            </a:endParaRPr>
          </a:p>
          <a:p>
            <a:pPr marL="355600" indent="-342900">
              <a:lnSpc>
                <a:spcPct val="100000"/>
              </a:lnSpc>
              <a:spcBef>
                <a:spcPts val="360"/>
              </a:spcBef>
              <a:buSzPct val="111111"/>
              <a:buFont typeface="Arial"/>
              <a:buChar char="•"/>
              <a:tabLst>
                <a:tab pos="354965" algn="l"/>
                <a:tab pos="355600" algn="l"/>
              </a:tabLst>
            </a:pPr>
            <a:r>
              <a:rPr sz="1800" b="1" dirty="0">
                <a:latin typeface="Carlito"/>
                <a:cs typeface="Carlito"/>
              </a:rPr>
              <a:t>34 &amp; 35</a:t>
            </a:r>
            <a:r>
              <a:rPr sz="1800" dirty="0">
                <a:latin typeface="Carlito"/>
                <a:cs typeface="Carlito"/>
              </a:rPr>
              <a:t>: </a:t>
            </a:r>
            <a:r>
              <a:rPr sz="1800" spc="-5" dirty="0">
                <a:latin typeface="Carlito"/>
                <a:cs typeface="Carlito"/>
              </a:rPr>
              <a:t>opening </a:t>
            </a:r>
            <a:r>
              <a:rPr sz="1800" dirty="0">
                <a:latin typeface="Carlito"/>
                <a:cs typeface="Carlito"/>
              </a:rPr>
              <a:t>and </a:t>
            </a:r>
            <a:r>
              <a:rPr sz="1800" spc="-5" dirty="0">
                <a:latin typeface="Carlito"/>
                <a:cs typeface="Carlito"/>
              </a:rPr>
              <a:t>evaluation of Financial</a:t>
            </a:r>
            <a:r>
              <a:rPr sz="1800" dirty="0">
                <a:latin typeface="Carlito"/>
                <a:cs typeface="Carlito"/>
              </a:rPr>
              <a:t> </a:t>
            </a:r>
            <a:r>
              <a:rPr sz="1800" spc="-5" dirty="0">
                <a:latin typeface="Carlito"/>
                <a:cs typeface="Carlito"/>
              </a:rPr>
              <a:t>Proposal</a:t>
            </a:r>
            <a:endParaRPr sz="1800">
              <a:latin typeface="Carlito"/>
              <a:cs typeface="Carlito"/>
            </a:endParaRPr>
          </a:p>
          <a:p>
            <a:pPr marL="1536700">
              <a:lnSpc>
                <a:spcPct val="100000"/>
              </a:lnSpc>
              <a:spcBef>
                <a:spcPts val="95"/>
              </a:spcBef>
            </a:pPr>
            <a:r>
              <a:rPr sz="4000" spc="-5" dirty="0">
                <a:latin typeface="Carlito"/>
                <a:cs typeface="Carlito"/>
              </a:rPr>
              <a:t>4.5 Public Procurement</a:t>
            </a:r>
            <a:r>
              <a:rPr sz="4000" spc="-10" dirty="0">
                <a:latin typeface="Carlito"/>
                <a:cs typeface="Carlito"/>
              </a:rPr>
              <a:t> </a:t>
            </a:r>
            <a:r>
              <a:rPr sz="4000" spc="-5" dirty="0">
                <a:latin typeface="Carlito"/>
                <a:cs typeface="Carlito"/>
              </a:rPr>
              <a:t>Act</a:t>
            </a:r>
            <a:endParaRPr sz="4000">
              <a:latin typeface="Carlito"/>
              <a:cs typeface="Carlito"/>
            </a:endParaRPr>
          </a:p>
          <a:p>
            <a:pPr marL="364490" indent="-343535" algn="just">
              <a:lnSpc>
                <a:spcPct val="100000"/>
              </a:lnSpc>
              <a:spcBef>
                <a:spcPts val="530"/>
              </a:spcBef>
              <a:buFont typeface="Arial"/>
              <a:buChar char="•"/>
              <a:tabLst>
                <a:tab pos="365125" algn="l"/>
              </a:tabLst>
            </a:pPr>
            <a:r>
              <a:rPr sz="2200" spc="-5" dirty="0">
                <a:latin typeface="Carlito"/>
                <a:cs typeface="Carlito"/>
              </a:rPr>
              <a:t>Chapter 5: </a:t>
            </a:r>
            <a:r>
              <a:rPr sz="2200" b="1" spc="-5" dirty="0">
                <a:latin typeface="Carlito"/>
                <a:cs typeface="Carlito"/>
              </a:rPr>
              <a:t>Other Provision Relating to</a:t>
            </a:r>
            <a:r>
              <a:rPr sz="2200" b="1" spc="50" dirty="0">
                <a:latin typeface="Carlito"/>
                <a:cs typeface="Carlito"/>
              </a:rPr>
              <a:t> </a:t>
            </a:r>
            <a:r>
              <a:rPr sz="2200" b="1" spc="-5" dirty="0">
                <a:latin typeface="Carlito"/>
                <a:cs typeface="Carlito"/>
              </a:rPr>
              <a:t>Procurement</a:t>
            </a:r>
            <a:endParaRPr sz="2200">
              <a:latin typeface="Carlito"/>
              <a:cs typeface="Carlito"/>
            </a:endParaRPr>
          </a:p>
          <a:p>
            <a:pPr marL="364490" marR="5080" indent="-342900" algn="just">
              <a:lnSpc>
                <a:spcPct val="105100"/>
              </a:lnSpc>
              <a:spcBef>
                <a:spcPts val="130"/>
              </a:spcBef>
              <a:buFont typeface="Arial"/>
              <a:buChar char="•"/>
              <a:tabLst>
                <a:tab pos="365125" algn="l"/>
              </a:tabLst>
            </a:pPr>
            <a:r>
              <a:rPr sz="2200" b="1" spc="-5" dirty="0">
                <a:latin typeface="Carlito"/>
                <a:cs typeface="Carlito"/>
              </a:rPr>
              <a:t>40 &amp; 41</a:t>
            </a:r>
            <a:r>
              <a:rPr sz="2200" spc="-5" dirty="0">
                <a:latin typeface="Carlito"/>
                <a:cs typeface="Carlito"/>
              </a:rPr>
              <a:t>: provisions related to sealed quotation and direct procurement  Chapter 6: </a:t>
            </a:r>
            <a:r>
              <a:rPr sz="2200" dirty="0">
                <a:latin typeface="Carlito"/>
                <a:cs typeface="Carlito"/>
              </a:rPr>
              <a:t>Provision </a:t>
            </a:r>
            <a:r>
              <a:rPr sz="2200" spc="-5" dirty="0">
                <a:latin typeface="Carlito"/>
                <a:cs typeface="Carlito"/>
              </a:rPr>
              <a:t>Relating to Review of Procurement </a:t>
            </a:r>
            <a:r>
              <a:rPr sz="2200" dirty="0">
                <a:latin typeface="Carlito"/>
                <a:cs typeface="Carlito"/>
              </a:rPr>
              <a:t>Proceedings </a:t>
            </a:r>
            <a:r>
              <a:rPr sz="2200" spc="-10" dirty="0">
                <a:latin typeface="Carlito"/>
                <a:cs typeface="Carlito"/>
              </a:rPr>
              <a:t>or  </a:t>
            </a:r>
            <a:r>
              <a:rPr sz="2200" spc="-5" dirty="0">
                <a:latin typeface="Carlito"/>
                <a:cs typeface="Carlito"/>
              </a:rPr>
              <a:t>Decision</a:t>
            </a:r>
            <a:endParaRPr sz="2200">
              <a:latin typeface="Carlito"/>
              <a:cs typeface="Carlito"/>
            </a:endParaRPr>
          </a:p>
          <a:p>
            <a:pPr marL="364490" algn="just">
              <a:lnSpc>
                <a:spcPct val="100000"/>
              </a:lnSpc>
              <a:spcBef>
                <a:spcPts val="240"/>
              </a:spcBef>
            </a:pPr>
            <a:r>
              <a:rPr sz="2200" spc="-5" dirty="0">
                <a:latin typeface="Carlito"/>
                <a:cs typeface="Carlito"/>
              </a:rPr>
              <a:t>Chapter 7: Provision Relating to Procurement</a:t>
            </a:r>
            <a:r>
              <a:rPr sz="2200" spc="30" dirty="0">
                <a:latin typeface="Carlito"/>
                <a:cs typeface="Carlito"/>
              </a:rPr>
              <a:t> </a:t>
            </a:r>
            <a:r>
              <a:rPr sz="2200" spc="-5" dirty="0">
                <a:latin typeface="Carlito"/>
                <a:cs typeface="Carlito"/>
              </a:rPr>
              <a:t>contract</a:t>
            </a:r>
            <a:endParaRPr sz="2200">
              <a:latin typeface="Carlito"/>
              <a:cs typeface="Carlito"/>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31140" y="686460"/>
            <a:ext cx="8582025" cy="5456555"/>
          </a:xfrm>
          <a:prstGeom prst="rect">
            <a:avLst/>
          </a:prstGeom>
        </p:spPr>
        <p:txBody>
          <a:bodyPr vert="horz" wrap="square" lIns="0" tIns="43180" rIns="0" bIns="0" rtlCol="0">
            <a:spAutoFit/>
          </a:bodyPr>
          <a:lstStyle/>
          <a:p>
            <a:pPr marL="355600" indent="-342900">
              <a:lnSpc>
                <a:spcPct val="100000"/>
              </a:lnSpc>
              <a:spcBef>
                <a:spcPts val="340"/>
              </a:spcBef>
              <a:buFont typeface="Arial"/>
              <a:buChar char="•"/>
              <a:tabLst>
                <a:tab pos="354965" algn="l"/>
                <a:tab pos="355600" algn="l"/>
              </a:tabLst>
            </a:pPr>
            <a:r>
              <a:rPr sz="2200" b="1" spc="-5" dirty="0">
                <a:latin typeface="Carlito"/>
                <a:cs typeface="Carlito"/>
              </a:rPr>
              <a:t>54: </a:t>
            </a:r>
            <a:r>
              <a:rPr sz="2200" spc="-5" dirty="0">
                <a:latin typeface="Carlito"/>
                <a:cs typeface="Carlito"/>
              </a:rPr>
              <a:t>Variation</a:t>
            </a:r>
            <a:r>
              <a:rPr sz="2200" spc="5" dirty="0">
                <a:latin typeface="Carlito"/>
                <a:cs typeface="Carlito"/>
              </a:rPr>
              <a:t> </a:t>
            </a:r>
            <a:r>
              <a:rPr sz="2200" spc="-10" dirty="0">
                <a:latin typeface="Carlito"/>
                <a:cs typeface="Carlito"/>
              </a:rPr>
              <a:t>Order</a:t>
            </a:r>
            <a:endParaRPr sz="2200">
              <a:latin typeface="Carlito"/>
              <a:cs typeface="Carlito"/>
            </a:endParaRPr>
          </a:p>
          <a:p>
            <a:pPr marL="355600">
              <a:lnSpc>
                <a:spcPct val="100000"/>
              </a:lnSpc>
              <a:spcBef>
                <a:spcPts val="240"/>
              </a:spcBef>
            </a:pPr>
            <a:r>
              <a:rPr sz="2200" b="1" spc="-5" dirty="0">
                <a:latin typeface="Carlito"/>
                <a:cs typeface="Carlito"/>
              </a:rPr>
              <a:t>55: </a:t>
            </a:r>
            <a:r>
              <a:rPr sz="2200" spc="-5" dirty="0">
                <a:latin typeface="Carlito"/>
                <a:cs typeface="Carlito"/>
              </a:rPr>
              <a:t>Price Adjustment </a:t>
            </a:r>
            <a:r>
              <a:rPr sz="2200" dirty="0">
                <a:latin typeface="Carlito"/>
                <a:cs typeface="Carlito"/>
              </a:rPr>
              <a:t>in </a:t>
            </a:r>
            <a:r>
              <a:rPr sz="2200" spc="-5" dirty="0">
                <a:latin typeface="Carlito"/>
                <a:cs typeface="Carlito"/>
              </a:rPr>
              <a:t>Procurement </a:t>
            </a:r>
            <a:r>
              <a:rPr sz="2200" spc="-10" dirty="0">
                <a:latin typeface="Carlito"/>
                <a:cs typeface="Carlito"/>
              </a:rPr>
              <a:t>Contract</a:t>
            </a:r>
            <a:endParaRPr sz="2200">
              <a:latin typeface="Carlito"/>
              <a:cs typeface="Carlito"/>
            </a:endParaRPr>
          </a:p>
          <a:p>
            <a:pPr marL="355600">
              <a:lnSpc>
                <a:spcPct val="100000"/>
              </a:lnSpc>
              <a:spcBef>
                <a:spcPts val="240"/>
              </a:spcBef>
            </a:pPr>
            <a:r>
              <a:rPr sz="2200" b="1" spc="-5" dirty="0">
                <a:latin typeface="Carlito"/>
                <a:cs typeface="Carlito"/>
              </a:rPr>
              <a:t>56: </a:t>
            </a:r>
            <a:r>
              <a:rPr sz="2200" dirty="0">
                <a:latin typeface="Carlito"/>
                <a:cs typeface="Carlito"/>
              </a:rPr>
              <a:t>Provision </a:t>
            </a:r>
            <a:r>
              <a:rPr sz="2200" spc="-5" dirty="0">
                <a:latin typeface="Carlito"/>
                <a:cs typeface="Carlito"/>
              </a:rPr>
              <a:t>Concerning </a:t>
            </a:r>
            <a:r>
              <a:rPr sz="2200" spc="-10" dirty="0">
                <a:latin typeface="Carlito"/>
                <a:cs typeface="Carlito"/>
              </a:rPr>
              <a:t>Extension </a:t>
            </a:r>
            <a:r>
              <a:rPr sz="2200" spc="-5" dirty="0">
                <a:latin typeface="Carlito"/>
                <a:cs typeface="Carlito"/>
              </a:rPr>
              <a:t>of Contract</a:t>
            </a:r>
            <a:r>
              <a:rPr sz="2200" spc="15" dirty="0">
                <a:latin typeface="Carlito"/>
                <a:cs typeface="Carlito"/>
              </a:rPr>
              <a:t> </a:t>
            </a:r>
            <a:r>
              <a:rPr sz="2200" spc="-5" dirty="0">
                <a:latin typeface="Carlito"/>
                <a:cs typeface="Carlito"/>
              </a:rPr>
              <a:t>Period</a:t>
            </a:r>
            <a:endParaRPr sz="2200">
              <a:latin typeface="Carlito"/>
              <a:cs typeface="Carlito"/>
            </a:endParaRPr>
          </a:p>
          <a:p>
            <a:pPr marL="361315">
              <a:lnSpc>
                <a:spcPct val="100000"/>
              </a:lnSpc>
              <a:spcBef>
                <a:spcPts val="145"/>
              </a:spcBef>
            </a:pPr>
            <a:r>
              <a:rPr sz="2200" b="1" spc="-5" dirty="0">
                <a:latin typeface="Carlito"/>
                <a:cs typeface="Carlito"/>
              </a:rPr>
              <a:t>58: </a:t>
            </a:r>
            <a:r>
              <a:rPr sz="2200" spc="-5" dirty="0">
                <a:latin typeface="Carlito"/>
                <a:cs typeface="Carlito"/>
              </a:rPr>
              <a:t>Mechanism for Dispute</a:t>
            </a:r>
            <a:r>
              <a:rPr sz="2200" dirty="0">
                <a:latin typeface="Carlito"/>
                <a:cs typeface="Carlito"/>
              </a:rPr>
              <a:t> </a:t>
            </a:r>
            <a:r>
              <a:rPr sz="2200" spc="-5" dirty="0">
                <a:latin typeface="Carlito"/>
                <a:cs typeface="Carlito"/>
              </a:rPr>
              <a:t>Settlement</a:t>
            </a:r>
            <a:endParaRPr sz="2200">
              <a:latin typeface="Carlito"/>
              <a:cs typeface="Carlito"/>
            </a:endParaRPr>
          </a:p>
          <a:p>
            <a:pPr marL="355600">
              <a:lnSpc>
                <a:spcPct val="100000"/>
              </a:lnSpc>
              <a:spcBef>
                <a:spcPts val="135"/>
              </a:spcBef>
            </a:pPr>
            <a:r>
              <a:rPr sz="2200" b="1" spc="-5" dirty="0">
                <a:latin typeface="Carlito"/>
                <a:cs typeface="Carlito"/>
              </a:rPr>
              <a:t>60</a:t>
            </a:r>
            <a:r>
              <a:rPr sz="2200" spc="-5" dirty="0">
                <a:latin typeface="Carlito"/>
                <a:cs typeface="Carlito"/>
              </a:rPr>
              <a:t>: Public Notice of Procurement</a:t>
            </a:r>
            <a:r>
              <a:rPr sz="2200" spc="20" dirty="0">
                <a:latin typeface="Carlito"/>
                <a:cs typeface="Carlito"/>
              </a:rPr>
              <a:t> </a:t>
            </a:r>
            <a:r>
              <a:rPr sz="2200" spc="-5" dirty="0">
                <a:latin typeface="Carlito"/>
                <a:cs typeface="Carlito"/>
              </a:rPr>
              <a:t>Contract:</a:t>
            </a:r>
            <a:endParaRPr sz="2200">
              <a:latin typeface="Carlito"/>
              <a:cs typeface="Carlito"/>
            </a:endParaRPr>
          </a:p>
          <a:p>
            <a:pPr marL="355600">
              <a:lnSpc>
                <a:spcPct val="100000"/>
              </a:lnSpc>
              <a:spcBef>
                <a:spcPts val="1689"/>
              </a:spcBef>
            </a:pPr>
            <a:r>
              <a:rPr sz="2200" spc="-5" dirty="0">
                <a:latin typeface="Carlito"/>
                <a:cs typeface="Carlito"/>
              </a:rPr>
              <a:t>Chapter 8: </a:t>
            </a:r>
            <a:r>
              <a:rPr sz="2200" b="1" spc="-5" dirty="0">
                <a:latin typeface="Carlito"/>
                <a:cs typeface="Carlito"/>
              </a:rPr>
              <a:t>Provision Relating </a:t>
            </a:r>
            <a:r>
              <a:rPr sz="2200" b="1" dirty="0">
                <a:latin typeface="Carlito"/>
                <a:cs typeface="Carlito"/>
              </a:rPr>
              <a:t>to</a:t>
            </a:r>
            <a:r>
              <a:rPr sz="2200" b="1" spc="15" dirty="0">
                <a:latin typeface="Carlito"/>
                <a:cs typeface="Carlito"/>
              </a:rPr>
              <a:t> </a:t>
            </a:r>
            <a:r>
              <a:rPr sz="2200" b="1" spc="-5" dirty="0">
                <a:latin typeface="Carlito"/>
                <a:cs typeface="Carlito"/>
              </a:rPr>
              <a:t>Conduct</a:t>
            </a:r>
            <a:endParaRPr sz="2200">
              <a:latin typeface="Carlito"/>
              <a:cs typeface="Carlito"/>
            </a:endParaRPr>
          </a:p>
          <a:p>
            <a:pPr marL="355600" indent="-342900">
              <a:lnSpc>
                <a:spcPct val="100000"/>
              </a:lnSpc>
              <a:spcBef>
                <a:spcPts val="250"/>
              </a:spcBef>
              <a:buFont typeface="Arial"/>
              <a:buChar char="•"/>
              <a:tabLst>
                <a:tab pos="354965" algn="l"/>
                <a:tab pos="355600" algn="l"/>
              </a:tabLst>
            </a:pPr>
            <a:r>
              <a:rPr sz="2200" b="1" spc="-5" dirty="0">
                <a:latin typeface="Carlito"/>
                <a:cs typeface="Carlito"/>
              </a:rPr>
              <a:t>61 &amp; 62</a:t>
            </a:r>
            <a:r>
              <a:rPr sz="2200" spc="-5" dirty="0">
                <a:latin typeface="Carlito"/>
                <a:cs typeface="Carlito"/>
              </a:rPr>
              <a:t>: Conduct of official and</a:t>
            </a:r>
            <a:r>
              <a:rPr sz="2200" spc="10" dirty="0">
                <a:latin typeface="Carlito"/>
                <a:cs typeface="Carlito"/>
              </a:rPr>
              <a:t> </a:t>
            </a:r>
            <a:r>
              <a:rPr sz="2200" spc="-5" dirty="0">
                <a:latin typeface="Carlito"/>
                <a:cs typeface="Carlito"/>
              </a:rPr>
              <a:t>bidder</a:t>
            </a:r>
            <a:endParaRPr sz="2200">
              <a:latin typeface="Carlito"/>
              <a:cs typeface="Carlito"/>
            </a:endParaRPr>
          </a:p>
          <a:p>
            <a:pPr marL="355600">
              <a:lnSpc>
                <a:spcPct val="100000"/>
              </a:lnSpc>
              <a:spcBef>
                <a:spcPts val="245"/>
              </a:spcBef>
            </a:pPr>
            <a:r>
              <a:rPr sz="2200" spc="-5" dirty="0">
                <a:latin typeface="Carlito"/>
                <a:cs typeface="Carlito"/>
              </a:rPr>
              <a:t>Chapter 9: </a:t>
            </a:r>
            <a:r>
              <a:rPr sz="2200" b="1" spc="-5" dirty="0">
                <a:latin typeface="Carlito"/>
                <a:cs typeface="Carlito"/>
              </a:rPr>
              <a:t>Provision Relating </a:t>
            </a:r>
            <a:r>
              <a:rPr sz="2200" b="1" dirty="0">
                <a:latin typeface="Carlito"/>
                <a:cs typeface="Carlito"/>
              </a:rPr>
              <a:t>to </a:t>
            </a:r>
            <a:r>
              <a:rPr sz="2200" b="1" spc="-5" dirty="0">
                <a:latin typeface="Carlito"/>
                <a:cs typeface="Carlito"/>
              </a:rPr>
              <a:t>Monitoring </a:t>
            </a:r>
            <a:r>
              <a:rPr sz="2200" b="1" spc="-10" dirty="0">
                <a:latin typeface="Carlito"/>
                <a:cs typeface="Carlito"/>
              </a:rPr>
              <a:t>of </a:t>
            </a:r>
            <a:r>
              <a:rPr sz="2200" b="1" spc="-5" dirty="0">
                <a:latin typeface="Carlito"/>
                <a:cs typeface="Carlito"/>
              </a:rPr>
              <a:t>Procurement</a:t>
            </a:r>
            <a:r>
              <a:rPr sz="2200" b="1" spc="100" dirty="0">
                <a:latin typeface="Carlito"/>
                <a:cs typeface="Carlito"/>
              </a:rPr>
              <a:t> </a:t>
            </a:r>
            <a:r>
              <a:rPr sz="2200" b="1" spc="-5" dirty="0">
                <a:latin typeface="Carlito"/>
                <a:cs typeface="Carlito"/>
              </a:rPr>
              <a:t>Activities</a:t>
            </a:r>
            <a:endParaRPr sz="2200">
              <a:latin typeface="Carlito"/>
              <a:cs typeface="Carlito"/>
            </a:endParaRPr>
          </a:p>
          <a:p>
            <a:pPr marL="355600" indent="-342900">
              <a:lnSpc>
                <a:spcPct val="100000"/>
              </a:lnSpc>
              <a:spcBef>
                <a:spcPts val="265"/>
              </a:spcBef>
              <a:buFont typeface="Arial"/>
              <a:buChar char="•"/>
              <a:tabLst>
                <a:tab pos="354965" algn="l"/>
                <a:tab pos="355600" algn="l"/>
              </a:tabLst>
            </a:pPr>
            <a:r>
              <a:rPr sz="2200" spc="-5" dirty="0">
                <a:latin typeface="Carlito"/>
                <a:cs typeface="Carlito"/>
              </a:rPr>
              <a:t>Chapter 10:</a:t>
            </a:r>
            <a:r>
              <a:rPr sz="2200" spc="5" dirty="0">
                <a:latin typeface="Carlito"/>
                <a:cs typeface="Carlito"/>
              </a:rPr>
              <a:t> </a:t>
            </a:r>
            <a:r>
              <a:rPr sz="2200" spc="-5" dirty="0">
                <a:latin typeface="Carlito"/>
                <a:cs typeface="Carlito"/>
              </a:rPr>
              <a:t>Miscellaneous</a:t>
            </a:r>
            <a:endParaRPr sz="2200">
              <a:latin typeface="Carlito"/>
              <a:cs typeface="Carlito"/>
            </a:endParaRPr>
          </a:p>
          <a:p>
            <a:pPr marL="756285" lvl="1" indent="-287020">
              <a:lnSpc>
                <a:spcPct val="100000"/>
              </a:lnSpc>
              <a:spcBef>
                <a:spcPts val="245"/>
              </a:spcBef>
              <a:buFont typeface="Arial"/>
              <a:buChar char="–"/>
              <a:tabLst>
                <a:tab pos="756285" algn="l"/>
                <a:tab pos="756920" algn="l"/>
              </a:tabLst>
            </a:pPr>
            <a:r>
              <a:rPr sz="2000" b="1" dirty="0">
                <a:latin typeface="Carlito"/>
                <a:cs typeface="Carlito"/>
              </a:rPr>
              <a:t>66: </a:t>
            </a:r>
            <a:r>
              <a:rPr sz="2000" spc="-5" dirty="0">
                <a:latin typeface="Carlito"/>
                <a:cs typeface="Carlito"/>
              </a:rPr>
              <a:t>Provision Concerning Procurement </a:t>
            </a:r>
            <a:r>
              <a:rPr sz="2000" dirty="0">
                <a:latin typeface="Carlito"/>
                <a:cs typeface="Carlito"/>
              </a:rPr>
              <a:t>to be Made </a:t>
            </a:r>
            <a:r>
              <a:rPr sz="2000" spc="-10" dirty="0">
                <a:latin typeface="Carlito"/>
                <a:cs typeface="Carlito"/>
              </a:rPr>
              <a:t>in </a:t>
            </a:r>
            <a:r>
              <a:rPr sz="2000" spc="-5" dirty="0">
                <a:latin typeface="Carlito"/>
                <a:cs typeface="Carlito"/>
              </a:rPr>
              <a:t>Special</a:t>
            </a:r>
            <a:r>
              <a:rPr sz="2000" spc="30" dirty="0">
                <a:latin typeface="Carlito"/>
                <a:cs typeface="Carlito"/>
              </a:rPr>
              <a:t> </a:t>
            </a:r>
            <a:r>
              <a:rPr sz="2000" spc="-5" dirty="0">
                <a:latin typeface="Carlito"/>
                <a:cs typeface="Carlito"/>
              </a:rPr>
              <a:t>Circumstances</a:t>
            </a:r>
            <a:endParaRPr sz="2000">
              <a:latin typeface="Carlito"/>
              <a:cs typeface="Carlito"/>
            </a:endParaRPr>
          </a:p>
          <a:p>
            <a:pPr marL="756285" lvl="1" indent="-287020">
              <a:lnSpc>
                <a:spcPct val="100000"/>
              </a:lnSpc>
              <a:spcBef>
                <a:spcPts val="195"/>
              </a:spcBef>
              <a:buFont typeface="Arial"/>
              <a:buChar char="–"/>
              <a:tabLst>
                <a:tab pos="756285" algn="l"/>
                <a:tab pos="756920" algn="l"/>
              </a:tabLst>
            </a:pPr>
            <a:r>
              <a:rPr sz="2000" b="1" dirty="0">
                <a:latin typeface="Carlito"/>
                <a:cs typeface="Carlito"/>
              </a:rPr>
              <a:t>67: </a:t>
            </a:r>
            <a:r>
              <a:rPr sz="2000" spc="-5" dirty="0">
                <a:latin typeface="Carlito"/>
                <a:cs typeface="Carlito"/>
              </a:rPr>
              <a:t>Procurement Process under </a:t>
            </a:r>
            <a:r>
              <a:rPr sz="2000" dirty="0">
                <a:latin typeface="Carlito"/>
                <a:cs typeface="Carlito"/>
              </a:rPr>
              <a:t>this Act </a:t>
            </a:r>
            <a:r>
              <a:rPr sz="2000" spc="-5" dirty="0">
                <a:latin typeface="Carlito"/>
                <a:cs typeface="Carlito"/>
              </a:rPr>
              <a:t>not </a:t>
            </a:r>
            <a:r>
              <a:rPr sz="2000" dirty="0">
                <a:latin typeface="Carlito"/>
                <a:cs typeface="Carlito"/>
              </a:rPr>
              <a:t>to </a:t>
            </a:r>
            <a:r>
              <a:rPr sz="2000" spc="-5" dirty="0">
                <a:latin typeface="Carlito"/>
                <a:cs typeface="Carlito"/>
              </a:rPr>
              <a:t>be</a:t>
            </a:r>
            <a:r>
              <a:rPr sz="2000" spc="-30" dirty="0">
                <a:latin typeface="Carlito"/>
                <a:cs typeface="Carlito"/>
              </a:rPr>
              <a:t> </a:t>
            </a:r>
            <a:r>
              <a:rPr sz="2000" dirty="0">
                <a:latin typeface="Carlito"/>
                <a:cs typeface="Carlito"/>
              </a:rPr>
              <a:t>Applied</a:t>
            </a:r>
            <a:endParaRPr sz="2000">
              <a:latin typeface="Carlito"/>
              <a:cs typeface="Carlito"/>
            </a:endParaRPr>
          </a:p>
          <a:p>
            <a:pPr marL="756285" lvl="1" indent="-287020">
              <a:lnSpc>
                <a:spcPct val="100000"/>
              </a:lnSpc>
              <a:spcBef>
                <a:spcPts val="204"/>
              </a:spcBef>
              <a:buFont typeface="Arial"/>
              <a:buChar char="–"/>
              <a:tabLst>
                <a:tab pos="756285" algn="l"/>
                <a:tab pos="756920" algn="l"/>
              </a:tabLst>
            </a:pPr>
            <a:r>
              <a:rPr sz="2000" b="1" dirty="0">
                <a:latin typeface="Carlito"/>
                <a:cs typeface="Carlito"/>
              </a:rPr>
              <a:t>68: </a:t>
            </a:r>
            <a:r>
              <a:rPr sz="2000" dirty="0">
                <a:latin typeface="Carlito"/>
                <a:cs typeface="Carlito"/>
              </a:rPr>
              <a:t>All </a:t>
            </a:r>
            <a:r>
              <a:rPr sz="2000" spc="-5" dirty="0">
                <a:latin typeface="Carlito"/>
                <a:cs typeface="Carlito"/>
              </a:rPr>
              <a:t>records </a:t>
            </a:r>
            <a:r>
              <a:rPr sz="2000" dirty="0">
                <a:latin typeface="Carlito"/>
                <a:cs typeface="Carlito"/>
              </a:rPr>
              <a:t>are to </a:t>
            </a:r>
            <a:r>
              <a:rPr sz="2000" spc="-5" dirty="0">
                <a:latin typeface="Carlito"/>
                <a:cs typeface="Carlito"/>
              </a:rPr>
              <a:t>be </a:t>
            </a:r>
            <a:r>
              <a:rPr sz="2000" dirty="0">
                <a:latin typeface="Carlito"/>
                <a:cs typeface="Carlito"/>
              </a:rPr>
              <a:t>in </a:t>
            </a:r>
            <a:r>
              <a:rPr sz="2000" spc="-5" dirty="0">
                <a:latin typeface="Carlito"/>
                <a:cs typeface="Carlito"/>
              </a:rPr>
              <a:t>written</a:t>
            </a:r>
            <a:r>
              <a:rPr sz="2000" spc="-20" dirty="0">
                <a:latin typeface="Carlito"/>
                <a:cs typeface="Carlito"/>
              </a:rPr>
              <a:t> </a:t>
            </a:r>
            <a:r>
              <a:rPr sz="2000" spc="-5" dirty="0">
                <a:latin typeface="Carlito"/>
                <a:cs typeface="Carlito"/>
              </a:rPr>
              <a:t>form</a:t>
            </a:r>
            <a:endParaRPr sz="2000">
              <a:latin typeface="Carlito"/>
              <a:cs typeface="Carlito"/>
            </a:endParaRPr>
          </a:p>
          <a:p>
            <a:pPr marL="756285" marR="725170" lvl="1" indent="-287020">
              <a:lnSpc>
                <a:spcPct val="105000"/>
              </a:lnSpc>
              <a:spcBef>
                <a:spcPts val="70"/>
              </a:spcBef>
              <a:buFont typeface="Arial"/>
              <a:buChar char="–"/>
              <a:tabLst>
                <a:tab pos="756285" algn="l"/>
                <a:tab pos="756920" algn="l"/>
              </a:tabLst>
            </a:pPr>
            <a:r>
              <a:rPr sz="2000" b="1" dirty="0">
                <a:latin typeface="Carlito"/>
                <a:cs typeface="Carlito"/>
              </a:rPr>
              <a:t>69: </a:t>
            </a:r>
            <a:r>
              <a:rPr sz="2000" spc="-5" dirty="0">
                <a:latin typeface="Carlito"/>
                <a:cs typeface="Carlito"/>
              </a:rPr>
              <a:t>Procurement Transaction </a:t>
            </a:r>
            <a:r>
              <a:rPr sz="2000" dirty="0">
                <a:latin typeface="Carlito"/>
                <a:cs typeface="Carlito"/>
              </a:rPr>
              <a:t>May be </a:t>
            </a:r>
            <a:r>
              <a:rPr sz="2000" spc="-5" dirty="0">
                <a:latin typeface="Carlito"/>
                <a:cs typeface="Carlito"/>
              </a:rPr>
              <a:t>Carried Out Through Electronic  Communications</a:t>
            </a:r>
            <a:r>
              <a:rPr sz="2000" spc="-10" dirty="0">
                <a:latin typeface="Carlito"/>
                <a:cs typeface="Carlito"/>
              </a:rPr>
              <a:t> </a:t>
            </a:r>
            <a:r>
              <a:rPr sz="2000" spc="-5" dirty="0">
                <a:latin typeface="Carlito"/>
                <a:cs typeface="Carlito"/>
              </a:rPr>
              <a:t>Means</a:t>
            </a:r>
            <a:endParaRPr sz="2000">
              <a:latin typeface="Carlito"/>
              <a:cs typeface="Carlito"/>
            </a:endParaRPr>
          </a:p>
          <a:p>
            <a:pPr marL="756285" lvl="1" indent="-287020">
              <a:lnSpc>
                <a:spcPct val="100000"/>
              </a:lnSpc>
              <a:spcBef>
                <a:spcPts val="195"/>
              </a:spcBef>
              <a:buFont typeface="Arial"/>
              <a:buChar char="–"/>
              <a:tabLst>
                <a:tab pos="756285" algn="l"/>
                <a:tab pos="756920" algn="l"/>
              </a:tabLst>
            </a:pPr>
            <a:r>
              <a:rPr sz="2000" b="1" dirty="0">
                <a:latin typeface="Carlito"/>
                <a:cs typeface="Carlito"/>
              </a:rPr>
              <a:t>70: </a:t>
            </a:r>
            <a:r>
              <a:rPr sz="2000" spc="-5" dirty="0">
                <a:latin typeface="Carlito"/>
                <a:cs typeface="Carlito"/>
              </a:rPr>
              <a:t>Legal Documents </a:t>
            </a:r>
            <a:r>
              <a:rPr sz="2000" dirty="0">
                <a:latin typeface="Carlito"/>
                <a:cs typeface="Carlito"/>
              </a:rPr>
              <a:t>to </a:t>
            </a:r>
            <a:r>
              <a:rPr sz="2000" spc="-5" dirty="0">
                <a:latin typeface="Carlito"/>
                <a:cs typeface="Carlito"/>
              </a:rPr>
              <a:t>be kept </a:t>
            </a:r>
            <a:r>
              <a:rPr sz="2000" dirty="0">
                <a:latin typeface="Carlito"/>
                <a:cs typeface="Carlito"/>
              </a:rPr>
              <a:t>in</a:t>
            </a:r>
            <a:r>
              <a:rPr sz="2000" spc="-10" dirty="0">
                <a:latin typeface="Carlito"/>
                <a:cs typeface="Carlito"/>
              </a:rPr>
              <a:t> </a:t>
            </a:r>
            <a:r>
              <a:rPr sz="2000" spc="-5" dirty="0">
                <a:latin typeface="Carlito"/>
                <a:cs typeface="Carlito"/>
              </a:rPr>
              <a:t>Website</a:t>
            </a:r>
            <a:endParaRPr sz="2000">
              <a:latin typeface="Carlito"/>
              <a:cs typeface="Carlito"/>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3088" y="742441"/>
            <a:ext cx="8610600" cy="1099185"/>
          </a:xfrm>
          <a:prstGeom prst="rect">
            <a:avLst/>
          </a:prstGeom>
          <a:solidFill>
            <a:srgbClr val="9AB5E3"/>
          </a:solidFill>
        </p:spPr>
        <p:txBody>
          <a:bodyPr vert="horz" wrap="square" lIns="0" tIns="0" rIns="0" bIns="0" rtlCol="0">
            <a:spAutoFit/>
          </a:bodyPr>
          <a:lstStyle/>
          <a:p>
            <a:pPr marL="116839">
              <a:lnSpc>
                <a:spcPts val="4090"/>
              </a:lnSpc>
            </a:pPr>
            <a:r>
              <a:rPr sz="3600" dirty="0">
                <a:latin typeface="Carlito"/>
                <a:cs typeface="Carlito"/>
              </a:rPr>
              <a:t>4.6 </a:t>
            </a:r>
            <a:r>
              <a:rPr sz="3600" spc="-5" dirty="0">
                <a:latin typeface="Carlito"/>
                <a:cs typeface="Carlito"/>
              </a:rPr>
              <a:t>Intellectual property </a:t>
            </a:r>
            <a:r>
              <a:rPr sz="3600" dirty="0">
                <a:latin typeface="Carlito"/>
                <a:cs typeface="Carlito"/>
              </a:rPr>
              <a:t>right </a:t>
            </a:r>
            <a:r>
              <a:rPr sz="3600" spc="-5" dirty="0">
                <a:latin typeface="Carlito"/>
                <a:cs typeface="Carlito"/>
              </a:rPr>
              <a:t>(patent,</a:t>
            </a:r>
            <a:r>
              <a:rPr sz="3600" dirty="0">
                <a:latin typeface="Carlito"/>
                <a:cs typeface="Carlito"/>
              </a:rPr>
              <a:t> </a:t>
            </a:r>
            <a:r>
              <a:rPr sz="3600" spc="-5" dirty="0">
                <a:latin typeface="Carlito"/>
                <a:cs typeface="Carlito"/>
              </a:rPr>
              <a:t>design</a:t>
            </a:r>
            <a:endParaRPr sz="3600">
              <a:latin typeface="Carlito"/>
              <a:cs typeface="Carlito"/>
            </a:endParaRPr>
          </a:p>
          <a:p>
            <a:pPr marL="1871345">
              <a:lnSpc>
                <a:spcPct val="100000"/>
              </a:lnSpc>
              <a:spcBef>
                <a:spcPts val="10"/>
              </a:spcBef>
            </a:pPr>
            <a:r>
              <a:rPr sz="3600" dirty="0">
                <a:latin typeface="Carlito"/>
                <a:cs typeface="Carlito"/>
              </a:rPr>
              <a:t>and trademark,</a:t>
            </a:r>
            <a:r>
              <a:rPr sz="3600" spc="-15" dirty="0">
                <a:latin typeface="Carlito"/>
                <a:cs typeface="Carlito"/>
              </a:rPr>
              <a:t> </a:t>
            </a:r>
            <a:r>
              <a:rPr sz="3600" spc="-5" dirty="0">
                <a:latin typeface="Carlito"/>
                <a:cs typeface="Carlito"/>
              </a:rPr>
              <a:t>copyright)</a:t>
            </a:r>
            <a:endParaRPr sz="3600">
              <a:latin typeface="Carlito"/>
              <a:cs typeface="Carlito"/>
            </a:endParaRPr>
          </a:p>
        </p:txBody>
      </p:sp>
      <p:sp>
        <p:nvSpPr>
          <p:cNvPr id="3" name="object 3"/>
          <p:cNvSpPr txBox="1"/>
          <p:nvPr/>
        </p:nvSpPr>
        <p:spPr>
          <a:xfrm>
            <a:off x="231140" y="1816354"/>
            <a:ext cx="8663940" cy="3782695"/>
          </a:xfrm>
          <a:prstGeom prst="rect">
            <a:avLst/>
          </a:prstGeom>
        </p:spPr>
        <p:txBody>
          <a:bodyPr vert="horz" wrap="square" lIns="0" tIns="13335" rIns="0" bIns="0" rtlCol="0">
            <a:spAutoFit/>
          </a:bodyPr>
          <a:lstStyle/>
          <a:p>
            <a:pPr marL="12700">
              <a:lnSpc>
                <a:spcPct val="100000"/>
              </a:lnSpc>
              <a:spcBef>
                <a:spcPts val="105"/>
              </a:spcBef>
            </a:pPr>
            <a:r>
              <a:rPr sz="2000" spc="-5" dirty="0">
                <a:latin typeface="Carlito"/>
                <a:cs typeface="Carlito"/>
              </a:rPr>
              <a:t>The creations of human mind </a:t>
            </a:r>
            <a:r>
              <a:rPr sz="2000" dirty="0">
                <a:latin typeface="Carlito"/>
                <a:cs typeface="Carlito"/>
              </a:rPr>
              <a:t>are </a:t>
            </a:r>
            <a:r>
              <a:rPr sz="2000" spc="-5" dirty="0">
                <a:latin typeface="Carlito"/>
                <a:cs typeface="Carlito"/>
              </a:rPr>
              <a:t>considered </a:t>
            </a:r>
            <a:r>
              <a:rPr sz="2000" dirty="0">
                <a:latin typeface="Carlito"/>
                <a:cs typeface="Carlito"/>
              </a:rPr>
              <a:t>as </a:t>
            </a:r>
            <a:r>
              <a:rPr sz="2000" spc="-5" dirty="0">
                <a:latin typeface="Carlito"/>
                <a:cs typeface="Carlito"/>
              </a:rPr>
              <a:t>intellectual property. It</a:t>
            </a:r>
            <a:r>
              <a:rPr sz="2000" spc="35" dirty="0">
                <a:latin typeface="Carlito"/>
                <a:cs typeface="Carlito"/>
              </a:rPr>
              <a:t> </a:t>
            </a:r>
            <a:r>
              <a:rPr sz="2000" spc="-5" dirty="0">
                <a:latin typeface="Carlito"/>
                <a:cs typeface="Carlito"/>
              </a:rPr>
              <a:t>covers</a:t>
            </a:r>
            <a:endParaRPr sz="2000">
              <a:latin typeface="Carlito"/>
              <a:cs typeface="Carlito"/>
            </a:endParaRPr>
          </a:p>
          <a:p>
            <a:pPr marL="18415" marR="5080">
              <a:lnSpc>
                <a:spcPct val="104500"/>
              </a:lnSpc>
            </a:pPr>
            <a:r>
              <a:rPr sz="2000" spc="-5" dirty="0">
                <a:latin typeface="Carlito"/>
                <a:cs typeface="Carlito"/>
              </a:rPr>
              <a:t>patents, </a:t>
            </a:r>
            <a:r>
              <a:rPr sz="2000" spc="-10" dirty="0">
                <a:latin typeface="Carlito"/>
                <a:cs typeface="Carlito"/>
              </a:rPr>
              <a:t>designs, </a:t>
            </a:r>
            <a:r>
              <a:rPr sz="2000" spc="-5" dirty="0">
                <a:latin typeface="Carlito"/>
                <a:cs typeface="Carlito"/>
              </a:rPr>
              <a:t>trademarks </a:t>
            </a:r>
            <a:r>
              <a:rPr sz="2000" dirty="0">
                <a:latin typeface="Carlito"/>
                <a:cs typeface="Carlito"/>
              </a:rPr>
              <a:t>and </a:t>
            </a:r>
            <a:r>
              <a:rPr sz="2000" spc="-5" dirty="0">
                <a:latin typeface="Carlito"/>
                <a:cs typeface="Carlito"/>
              </a:rPr>
              <a:t>copy right; </a:t>
            </a:r>
            <a:r>
              <a:rPr sz="2000" dirty="0">
                <a:latin typeface="Carlito"/>
                <a:cs typeface="Carlito"/>
              </a:rPr>
              <a:t>the legal </a:t>
            </a:r>
            <a:r>
              <a:rPr sz="2000" spc="-5" dirty="0">
                <a:latin typeface="Carlito"/>
                <a:cs typeface="Carlito"/>
              </a:rPr>
              <a:t>rights given </a:t>
            </a:r>
            <a:r>
              <a:rPr sz="2000" dirty="0">
                <a:latin typeface="Carlito"/>
                <a:cs typeface="Carlito"/>
              </a:rPr>
              <a:t>to the creators </a:t>
            </a:r>
            <a:r>
              <a:rPr sz="2000" spc="-5" dirty="0">
                <a:latin typeface="Carlito"/>
                <a:cs typeface="Carlito"/>
              </a:rPr>
              <a:t>of  such properties </a:t>
            </a:r>
            <a:r>
              <a:rPr sz="2000" dirty="0">
                <a:latin typeface="Carlito"/>
                <a:cs typeface="Carlito"/>
              </a:rPr>
              <a:t>are </a:t>
            </a:r>
            <a:r>
              <a:rPr sz="2000" spc="-5" dirty="0">
                <a:latin typeface="Carlito"/>
                <a:cs typeface="Carlito"/>
              </a:rPr>
              <a:t>called intellectual property rights. The </a:t>
            </a:r>
            <a:r>
              <a:rPr sz="2000" dirty="0">
                <a:latin typeface="Carlito"/>
                <a:cs typeface="Carlito"/>
              </a:rPr>
              <a:t>World</a:t>
            </a:r>
            <a:r>
              <a:rPr sz="2000" spc="35" dirty="0">
                <a:latin typeface="Carlito"/>
                <a:cs typeface="Carlito"/>
              </a:rPr>
              <a:t> </a:t>
            </a:r>
            <a:r>
              <a:rPr sz="2000" spc="-5" dirty="0">
                <a:latin typeface="Carlito"/>
                <a:cs typeface="Carlito"/>
              </a:rPr>
              <a:t>Intellectual</a:t>
            </a:r>
            <a:endParaRPr sz="2000">
              <a:latin typeface="Carlito"/>
              <a:cs typeface="Carlito"/>
            </a:endParaRPr>
          </a:p>
          <a:p>
            <a:pPr marL="18415">
              <a:lnSpc>
                <a:spcPct val="100000"/>
              </a:lnSpc>
              <a:spcBef>
                <a:spcPts val="120"/>
              </a:spcBef>
            </a:pPr>
            <a:r>
              <a:rPr sz="2000" spc="-5" dirty="0">
                <a:latin typeface="Carlito"/>
                <a:cs typeface="Carlito"/>
              </a:rPr>
              <a:t>Property Organization has listed the following </a:t>
            </a:r>
            <a:r>
              <a:rPr sz="2000" dirty="0">
                <a:latin typeface="Carlito"/>
                <a:cs typeface="Carlito"/>
              </a:rPr>
              <a:t>as </a:t>
            </a:r>
            <a:r>
              <a:rPr sz="2000" spc="-5" dirty="0">
                <a:latin typeface="Carlito"/>
                <a:cs typeface="Carlito"/>
              </a:rPr>
              <a:t>intellectual</a:t>
            </a:r>
            <a:r>
              <a:rPr sz="2000" spc="35" dirty="0">
                <a:latin typeface="Carlito"/>
                <a:cs typeface="Carlito"/>
              </a:rPr>
              <a:t> </a:t>
            </a:r>
            <a:r>
              <a:rPr sz="2000" spc="-5" dirty="0">
                <a:latin typeface="Carlito"/>
                <a:cs typeface="Carlito"/>
              </a:rPr>
              <a:t>property.</a:t>
            </a:r>
            <a:endParaRPr sz="2000">
              <a:latin typeface="Carlito"/>
              <a:cs typeface="Carlito"/>
            </a:endParaRPr>
          </a:p>
          <a:p>
            <a:pPr marL="355600" indent="-342900">
              <a:lnSpc>
                <a:spcPct val="100000"/>
              </a:lnSpc>
              <a:spcBef>
                <a:spcPts val="1645"/>
              </a:spcBef>
              <a:buFont typeface="Arial"/>
              <a:buChar char="•"/>
              <a:tabLst>
                <a:tab pos="354965" algn="l"/>
                <a:tab pos="355600" algn="l"/>
              </a:tabLst>
            </a:pPr>
            <a:r>
              <a:rPr sz="2000" spc="-5" dirty="0">
                <a:latin typeface="Carlito"/>
                <a:cs typeface="Carlito"/>
              </a:rPr>
              <a:t>Literary, artistic and scientific</a:t>
            </a:r>
            <a:r>
              <a:rPr sz="2000" spc="5" dirty="0">
                <a:latin typeface="Carlito"/>
                <a:cs typeface="Carlito"/>
              </a:rPr>
              <a:t> </a:t>
            </a:r>
            <a:r>
              <a:rPr sz="2000" dirty="0">
                <a:latin typeface="Carlito"/>
                <a:cs typeface="Carlito"/>
              </a:rPr>
              <a:t>works</a:t>
            </a:r>
            <a:endParaRPr sz="2000">
              <a:latin typeface="Carlito"/>
              <a:cs typeface="Carlito"/>
            </a:endParaRPr>
          </a:p>
          <a:p>
            <a:pPr marL="355600" indent="-342900">
              <a:lnSpc>
                <a:spcPct val="100000"/>
              </a:lnSpc>
              <a:spcBef>
                <a:spcPts val="195"/>
              </a:spcBef>
              <a:buFont typeface="Arial"/>
              <a:buChar char="•"/>
              <a:tabLst>
                <a:tab pos="354965" algn="l"/>
                <a:tab pos="355600" algn="l"/>
              </a:tabLst>
            </a:pPr>
            <a:r>
              <a:rPr sz="2000" dirty="0">
                <a:latin typeface="Carlito"/>
                <a:cs typeface="Carlito"/>
              </a:rPr>
              <a:t>Performances </a:t>
            </a:r>
            <a:r>
              <a:rPr sz="2000" spc="-5" dirty="0">
                <a:latin typeface="Carlito"/>
                <a:cs typeface="Carlito"/>
              </a:rPr>
              <a:t>of performing artists, phonograms, </a:t>
            </a:r>
            <a:r>
              <a:rPr sz="2000" dirty="0">
                <a:latin typeface="Carlito"/>
                <a:cs typeface="Carlito"/>
              </a:rPr>
              <a:t>and </a:t>
            </a:r>
            <a:r>
              <a:rPr sz="2000" spc="-5" dirty="0">
                <a:latin typeface="Carlito"/>
                <a:cs typeface="Carlito"/>
              </a:rPr>
              <a:t>broadcasts</a:t>
            </a:r>
            <a:endParaRPr sz="2000">
              <a:latin typeface="Carlito"/>
              <a:cs typeface="Carlito"/>
            </a:endParaRPr>
          </a:p>
          <a:p>
            <a:pPr marL="355600" indent="-342900">
              <a:lnSpc>
                <a:spcPct val="100000"/>
              </a:lnSpc>
              <a:spcBef>
                <a:spcPts val="204"/>
              </a:spcBef>
              <a:buFont typeface="Arial"/>
              <a:buChar char="•"/>
              <a:tabLst>
                <a:tab pos="354965" algn="l"/>
                <a:tab pos="355600" algn="l"/>
              </a:tabLst>
            </a:pPr>
            <a:r>
              <a:rPr sz="2000" dirty="0">
                <a:latin typeface="Carlito"/>
                <a:cs typeface="Carlito"/>
              </a:rPr>
              <a:t>Inventions </a:t>
            </a:r>
            <a:r>
              <a:rPr sz="2000" spc="-5" dirty="0">
                <a:latin typeface="Carlito"/>
                <a:cs typeface="Carlito"/>
              </a:rPr>
              <a:t>in all fields of human</a:t>
            </a:r>
            <a:r>
              <a:rPr sz="2000" dirty="0">
                <a:latin typeface="Carlito"/>
                <a:cs typeface="Carlito"/>
              </a:rPr>
              <a:t> </a:t>
            </a:r>
            <a:r>
              <a:rPr sz="2000" spc="-5" dirty="0">
                <a:latin typeface="Carlito"/>
                <a:cs typeface="Carlito"/>
              </a:rPr>
              <a:t>endeavor</a:t>
            </a:r>
            <a:endParaRPr sz="2000">
              <a:latin typeface="Carlito"/>
              <a:cs typeface="Carlito"/>
            </a:endParaRPr>
          </a:p>
          <a:p>
            <a:pPr marL="355600" indent="-342900">
              <a:lnSpc>
                <a:spcPct val="100000"/>
              </a:lnSpc>
              <a:spcBef>
                <a:spcPts val="190"/>
              </a:spcBef>
              <a:buFont typeface="Arial"/>
              <a:buChar char="•"/>
              <a:tabLst>
                <a:tab pos="354965" algn="l"/>
                <a:tab pos="355600" algn="l"/>
              </a:tabLst>
            </a:pPr>
            <a:r>
              <a:rPr sz="2000" spc="-5" dirty="0">
                <a:latin typeface="Carlito"/>
                <a:cs typeface="Carlito"/>
              </a:rPr>
              <a:t>Scientific</a:t>
            </a:r>
            <a:r>
              <a:rPr sz="2000" spc="-20" dirty="0">
                <a:latin typeface="Carlito"/>
                <a:cs typeface="Carlito"/>
              </a:rPr>
              <a:t> </a:t>
            </a:r>
            <a:r>
              <a:rPr sz="2000" spc="-5" dirty="0">
                <a:latin typeface="Carlito"/>
                <a:cs typeface="Carlito"/>
              </a:rPr>
              <a:t>discoveries</a:t>
            </a:r>
            <a:endParaRPr sz="2000">
              <a:latin typeface="Carlito"/>
              <a:cs typeface="Carlito"/>
            </a:endParaRPr>
          </a:p>
          <a:p>
            <a:pPr marL="355600" indent="-342900">
              <a:lnSpc>
                <a:spcPct val="100000"/>
              </a:lnSpc>
              <a:spcBef>
                <a:spcPts val="204"/>
              </a:spcBef>
              <a:buFont typeface="Arial"/>
              <a:buChar char="•"/>
              <a:tabLst>
                <a:tab pos="354965" algn="l"/>
                <a:tab pos="355600" algn="l"/>
              </a:tabLst>
            </a:pPr>
            <a:r>
              <a:rPr sz="2000" spc="-5" dirty="0">
                <a:latin typeface="Carlito"/>
                <a:cs typeface="Carlito"/>
              </a:rPr>
              <a:t>Industrial</a:t>
            </a:r>
            <a:r>
              <a:rPr sz="2000" spc="-20" dirty="0">
                <a:latin typeface="Carlito"/>
                <a:cs typeface="Carlito"/>
              </a:rPr>
              <a:t> </a:t>
            </a:r>
            <a:r>
              <a:rPr sz="2000" spc="-5" dirty="0">
                <a:latin typeface="Carlito"/>
                <a:cs typeface="Carlito"/>
              </a:rPr>
              <a:t>designs</a:t>
            </a:r>
            <a:endParaRPr sz="2000">
              <a:latin typeface="Carlito"/>
              <a:cs typeface="Carlito"/>
            </a:endParaRPr>
          </a:p>
          <a:p>
            <a:pPr marL="355600" indent="-342900">
              <a:lnSpc>
                <a:spcPct val="100000"/>
              </a:lnSpc>
              <a:spcBef>
                <a:spcPts val="195"/>
              </a:spcBef>
              <a:buFont typeface="Arial"/>
              <a:buChar char="•"/>
              <a:tabLst>
                <a:tab pos="354965" algn="l"/>
                <a:tab pos="355600" algn="l"/>
              </a:tabLst>
            </a:pPr>
            <a:r>
              <a:rPr sz="2000" spc="-5" dirty="0">
                <a:latin typeface="Carlito"/>
                <a:cs typeface="Carlito"/>
              </a:rPr>
              <a:t>Trademarks, service </a:t>
            </a:r>
            <a:r>
              <a:rPr sz="2000" dirty="0">
                <a:latin typeface="Carlito"/>
                <a:cs typeface="Carlito"/>
              </a:rPr>
              <a:t>marks, </a:t>
            </a:r>
            <a:r>
              <a:rPr sz="2000" spc="-5" dirty="0">
                <a:latin typeface="Carlito"/>
                <a:cs typeface="Carlito"/>
              </a:rPr>
              <a:t>and </a:t>
            </a:r>
            <a:r>
              <a:rPr sz="2000" dirty="0">
                <a:latin typeface="Carlito"/>
                <a:cs typeface="Carlito"/>
              </a:rPr>
              <a:t>commercial names </a:t>
            </a:r>
            <a:r>
              <a:rPr sz="2000" spc="-5" dirty="0">
                <a:latin typeface="Carlito"/>
                <a:cs typeface="Carlito"/>
              </a:rPr>
              <a:t>and</a:t>
            </a:r>
            <a:r>
              <a:rPr sz="2000" spc="-15" dirty="0">
                <a:latin typeface="Carlito"/>
                <a:cs typeface="Carlito"/>
              </a:rPr>
              <a:t> </a:t>
            </a:r>
            <a:r>
              <a:rPr sz="2000" spc="-5" dirty="0">
                <a:latin typeface="Carlito"/>
                <a:cs typeface="Carlito"/>
              </a:rPr>
              <a:t>designations</a:t>
            </a:r>
            <a:endParaRPr sz="2000">
              <a:latin typeface="Carlito"/>
              <a:cs typeface="Carlito"/>
            </a:endParaRPr>
          </a:p>
          <a:p>
            <a:pPr marL="355600" indent="-342900">
              <a:lnSpc>
                <a:spcPct val="100000"/>
              </a:lnSpc>
              <a:spcBef>
                <a:spcPts val="204"/>
              </a:spcBef>
              <a:buFont typeface="Arial"/>
              <a:buChar char="•"/>
              <a:tabLst>
                <a:tab pos="354965" algn="l"/>
                <a:tab pos="355600" algn="l"/>
              </a:tabLst>
            </a:pPr>
            <a:r>
              <a:rPr sz="2000" spc="-5" dirty="0">
                <a:latin typeface="Carlito"/>
                <a:cs typeface="Carlito"/>
              </a:rPr>
              <a:t>Protection </a:t>
            </a:r>
            <a:r>
              <a:rPr sz="2000" dirty="0">
                <a:latin typeface="Carlito"/>
                <a:cs typeface="Carlito"/>
              </a:rPr>
              <a:t>against </a:t>
            </a:r>
            <a:r>
              <a:rPr sz="2000" spc="-5" dirty="0">
                <a:latin typeface="Carlito"/>
                <a:cs typeface="Carlito"/>
              </a:rPr>
              <a:t>unfair competition,</a:t>
            </a:r>
            <a:r>
              <a:rPr sz="2000" spc="-20" dirty="0">
                <a:latin typeface="Carlito"/>
                <a:cs typeface="Carlito"/>
              </a:rPr>
              <a:t> </a:t>
            </a:r>
            <a:r>
              <a:rPr sz="2000" spc="-5" dirty="0">
                <a:latin typeface="Carlito"/>
                <a:cs typeface="Carlito"/>
              </a:rPr>
              <a:t>and</a:t>
            </a:r>
            <a:endParaRPr sz="2000">
              <a:latin typeface="Carlito"/>
              <a:cs typeface="Carlito"/>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TotalTime>
  <Words>19455</Words>
  <Application>Microsoft Office PowerPoint</Application>
  <PresentationFormat>On-screen Show (4:3)</PresentationFormat>
  <Paragraphs>1349</Paragraphs>
  <Slides>171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171</vt:i4>
      </vt:variant>
    </vt:vector>
  </HeadingPairs>
  <TitlesOfParts>
    <vt:vector size="179" baseType="lpstr">
      <vt:lpstr>Arial</vt:lpstr>
      <vt:lpstr>Calibri</vt:lpstr>
      <vt:lpstr>Carlito</vt:lpstr>
      <vt:lpstr>Courier New</vt:lpstr>
      <vt:lpstr>FreeSans</vt:lpstr>
      <vt:lpstr>Nakula</vt:lpstr>
      <vt:lpstr>Times New Roman</vt:lpstr>
      <vt:lpstr>Office Theme</vt:lpstr>
      <vt:lpstr>Professional Ethics in Engineering</vt:lpstr>
      <vt:lpstr>1.1 History of Engineering Practice</vt:lpstr>
      <vt:lpstr>1.1 History of Engineering Practice</vt:lpstr>
      <vt:lpstr>1.1 History of Engineering Practice</vt:lpstr>
      <vt:lpstr>1.1 History of Engineering Practice</vt:lpstr>
      <vt:lpstr>1.2 Cultural, Political, Societal motivations &amp; limitations</vt:lpstr>
      <vt:lpstr>PowerPoint Presentation</vt:lpstr>
      <vt:lpstr>PowerPoint Presentation</vt:lpstr>
      <vt:lpstr>PowerPoint Presentation</vt:lpstr>
      <vt:lpstr>PowerPoint Presentation</vt:lpstr>
      <vt:lpstr>PowerPoint Presentation</vt:lpstr>
      <vt:lpstr>Impact on Information Generation, Storage and Dissemination</vt:lpstr>
      <vt:lpstr>Impact on Dispute/Conflict Resolution</vt:lpstr>
      <vt:lpstr>PowerPoint Presentation</vt:lpstr>
      <vt:lpstr>Impacts on Family Structure, Culture and Livelihood</vt:lpstr>
      <vt:lpstr>PowerPoint Presentation</vt:lpstr>
      <vt:lpstr>Electrical Vehicle</vt:lpstr>
      <vt:lpstr>Computer and Computer Crimes</vt:lpstr>
      <vt:lpstr>PowerPoint Presentation</vt:lpstr>
      <vt:lpstr>PowerPoint Presentation</vt:lpstr>
      <vt:lpstr>PowerPoint Presentation</vt:lpstr>
      <vt:lpstr>Potential Questions</vt:lpstr>
      <vt:lpstr>PowerPoint Presentation</vt:lpstr>
      <vt:lpstr>Professional Ethics in Engineering</vt:lpstr>
      <vt:lpstr>2.1 Definition and Characteristics</vt:lpstr>
      <vt:lpstr>2.1 Definition and Characteristics</vt:lpstr>
      <vt:lpstr>PowerPoint Presentation</vt:lpstr>
      <vt:lpstr>2.2 Codes of ethics and guidelines for  professional engineering practice</vt:lpstr>
      <vt:lpstr>5. Engineers shall build their professional reputation on the merit of their services  and shall not compete unfairly with others.</vt:lpstr>
      <vt:lpstr>5. to improve the understanding of technology; its appropriate application, and  potential consequences;</vt:lpstr>
      <vt:lpstr>NEC code of ethics</vt:lpstr>
      <vt:lpstr>NEC code of ethics</vt:lpstr>
      <vt:lpstr>PowerPoint Presentation</vt:lpstr>
      <vt:lpstr>Relationship with fellow engineers:</vt:lpstr>
      <vt:lpstr>PowerPoint Presentation</vt:lpstr>
      <vt:lpstr>PowerPoint Presentation</vt:lpstr>
      <vt:lpstr>PowerPoint Presentation</vt:lpstr>
      <vt:lpstr>2.4 Moral dilemma on ethical decision making</vt:lpstr>
      <vt:lpstr>PowerPoint Presentation</vt:lpstr>
      <vt:lpstr>PowerPoint Presentation</vt:lpstr>
      <vt:lpstr>a) Liabilities due to contract: liable to fulfill all terms of contract; if there is  no contract, legally, there is no liability under this category. An engineer is  liable for loss of damage due to breach of contract clauses. Contract law  imposes liability on a party for promises that the first has made to another  party; liability related to loss of a single person’s life/property.</vt:lpstr>
      <vt:lpstr>Vicarious and Partnership Liability</vt:lpstr>
      <vt:lpstr>PowerPoint Presentation</vt:lpstr>
      <vt:lpstr>PowerPoint Presentation</vt:lpstr>
      <vt:lpstr>PowerPoint Presentation</vt:lpstr>
      <vt:lpstr>Potential Questions</vt:lpstr>
      <vt:lpstr>PowerPoint Presentation</vt:lpstr>
      <vt:lpstr>PowerPoint Presentation</vt:lpstr>
      <vt:lpstr>PowerPoint Presentation</vt:lpstr>
      <vt:lpstr>PowerPoint Presentation</vt:lpstr>
      <vt:lpstr>3.1 General job description of an engineer  in public sector (Gazetted Third Class)</vt:lpstr>
      <vt:lpstr>3.1 General job description of an engineer</vt:lpstr>
      <vt:lpstr>3.1 General job description of an engineer</vt:lpstr>
      <vt:lpstr>3.1 General job description of an engineer</vt:lpstr>
      <vt:lpstr>3.1 General job description of an engineer</vt:lpstr>
      <vt:lpstr>Typical work assignments</vt:lpstr>
      <vt:lpstr>PowerPoint Presentation</vt:lpstr>
      <vt:lpstr>PowerPoint Presentation</vt:lpstr>
      <vt:lpstr>PowerPoint Presentation</vt:lpstr>
      <vt:lpstr>15. Culture, Tourism and Civil  Aviation</vt:lpstr>
      <vt:lpstr>Sample List of Public/Semi-Public  Organizations where engineers are involved/employed</vt:lpstr>
      <vt:lpstr>PowerPoint Presentation</vt:lpstr>
      <vt:lpstr>3.3 Roles of Professional Associations</vt:lpstr>
      <vt:lpstr>Professional Associations Regulate Profession</vt:lpstr>
      <vt:lpstr>PowerPoint Presentation</vt:lpstr>
      <vt:lpstr>PowerPoint Presentation</vt:lpstr>
      <vt:lpstr>3.3.2 Upgrading and maintaining the professional and  technical competence of members of professional association</vt:lpstr>
      <vt:lpstr>PowerPoint Presentation</vt:lpstr>
      <vt:lpstr>PowerPoint Presentation</vt:lpstr>
      <vt:lpstr>PowerPoint Presentation</vt:lpstr>
      <vt:lpstr>coordinate with individual (or institutional) members to provide  such services.</vt:lpstr>
      <vt:lpstr>PowerPoint Presentation</vt:lpstr>
      <vt:lpstr>PowerPoint Presentation</vt:lpstr>
      <vt:lpstr>PowerPoint Presentation</vt:lpstr>
      <vt:lpstr>PowerPoint Presentation</vt:lpstr>
      <vt:lpstr>Self test</vt:lpstr>
      <vt:lpstr>PowerPoint Presentation</vt:lpstr>
      <vt:lpstr>4.4 Cyber Law</vt:lpstr>
      <vt:lpstr>5. access to justice, freedom to choose legal advisor,</vt:lpstr>
      <vt:lpstr>files.  नेपालको काननू दैवले जाननु ्  !</vt:lpstr>
      <vt:lpstr>PowerPoint Presentation</vt:lpstr>
      <vt:lpstr>PowerPoint Presentation</vt:lpstr>
      <vt:lpstr>4.2 Labor Law, 2048 (1992)</vt:lpstr>
      <vt:lpstr>PowerPoint Presentation</vt:lpstr>
      <vt:lpstr>PowerPoint Presentation</vt:lpstr>
      <vt:lpstr>PowerPoint Presentation</vt:lpstr>
      <vt:lpstr>4.3 Essentials of a valid contract</vt:lpstr>
      <vt:lpstr>PowerPoint Presentation</vt:lpstr>
      <vt:lpstr>d) seeking to prevent the legal rights of any person from being enforced by  any government office or court.</vt:lpstr>
      <vt:lpstr>PowerPoint Presentation</vt:lpstr>
      <vt:lpstr>The burden of proof rests on the claimant.</vt:lpstr>
      <vt:lpstr>Transaction Act 2063 and Electronic  Transactions Rule, 2064.</vt:lpstr>
      <vt:lpstr>Electronic Transaction Act, 2063 (2006)</vt:lpstr>
      <vt:lpstr>PowerPoint Presentation</vt:lpstr>
      <vt:lpstr>5. Legal Recognition of Digital Signature Chapter 8: Provisions Relating to Network Service</vt:lpstr>
      <vt:lpstr>4.5 Public Procurement Act, 2063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Copyright</vt:lpstr>
      <vt:lpstr>PowerPoint Presentation</vt:lpstr>
      <vt:lpstr>PowerPoint Presentation</vt:lpstr>
      <vt:lpstr>PowerPoint Presentation</vt:lpstr>
      <vt:lpstr>Copy Right, Patent, Design and Trademark Comparison</vt:lpstr>
      <vt:lpstr>4.7 Company Registration Procedures</vt:lpstr>
      <vt:lpstr>PowerPoint Presentation</vt:lpstr>
      <vt:lpstr>PowerPoint Presentation</vt:lpstr>
      <vt:lpstr>Foreign Investment under the law of Nepal</vt:lpstr>
      <vt:lpstr>PowerPoint Presentation</vt:lpstr>
      <vt:lpstr>PowerPoint Presentation</vt:lpstr>
      <vt:lpstr>PowerPoint Presentation</vt:lpstr>
      <vt:lpstr>PowerPoint Presentation</vt:lpstr>
      <vt:lpstr>Contemporary and Emerging Issues in Engineering (6 hours)</vt:lpstr>
      <vt:lpstr>PowerPoint Presentation</vt:lpstr>
      <vt:lpstr>PowerPoint Presentation</vt:lpstr>
      <vt:lpstr>PowerPoint Presentation</vt:lpstr>
      <vt:lpstr>resolution. It determines the Terms of Trade, International Policies, and  Rules for Global Trade.</vt:lpstr>
      <vt:lpstr>PowerPoint Presentation</vt:lpstr>
      <vt:lpstr>PowerPoint Presentation</vt:lpstr>
      <vt:lpstr>5.3 Public Private Partnership (PPP)</vt:lpstr>
      <vt:lpstr>PowerPoint Presentation</vt:lpstr>
      <vt:lpstr>PowerPoint Presentation</vt:lpstr>
      <vt:lpstr>PowerPoint Presentation</vt:lpstr>
      <vt:lpstr>impact could be avoided or mitigated by any means or not for  construction of national high ways and main feeder roads.</vt:lpstr>
      <vt:lpstr>PowerPoint Presentation</vt:lpstr>
      <vt:lpstr>5.6 Conflicts and Dispute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If the parties in dispute cannot resolve the dispute through mutual consensus  (amicable settlement), then, as per Section 129 of PPR 2064,</vt:lpstr>
      <vt:lpstr>Adjudication:</vt:lpstr>
      <vt:lpstr>Procurement Act (PPA 2063, Section 58) have provisions  for dispute resolution through adjudication.</vt:lpstr>
      <vt:lpstr>PowerPoint Presentation</vt:lpstr>
      <vt:lpstr>5.6.6 Conflict versus Dispute</vt:lpstr>
      <vt:lpstr>Self Test</vt:lpstr>
      <vt:lpstr>PowerPoint Presentation</vt:lpstr>
      <vt:lpstr>Industrialization and Environmental protection  Risk/Benefit considerations in public transportation  Engineers and the military</vt:lpstr>
      <vt:lpstr>to prepare the report based on assumed data and assures that  Engineer A will not face problem since the contract to conduct the  study was obtained by a consulting firm registered in DoG engineer’s  spouse’s name, the DoG engineer himself is responsible to check the  report quality, and Engineer A’s name will not be in the report.</vt:lpstr>
      <vt:lpstr>PowerPoint Presentation</vt:lpstr>
      <vt:lpstr>PowerPoint Presentation</vt:lpstr>
      <vt:lpstr>PowerPoint Presentation</vt:lpstr>
      <vt:lpstr>6.2 Personal Data Privacy</vt:lpstr>
      <vt:lpstr>PowerPoint Presentation</vt:lpstr>
      <vt:lpstr>PowerPoint Presentation</vt:lpstr>
      <vt:lpstr>PowerPoint Presentation</vt:lpstr>
      <vt:lpstr>PowerPoint Presentation</vt:lpstr>
      <vt:lpstr>parameters has increased, it is unfair and unethical to increase bus fare  by more than 2%.</vt:lpstr>
      <vt:lpstr>PowerPoint Presentation</vt:lpstr>
      <vt:lpstr>what is your suggestion/opinion on the gradual  expansion of the NA in the sectors traditionally  handled by the private sector engineering firms?</vt:lpstr>
      <vt:lpstr>PowerPoint Presentation</vt:lpstr>
      <vt:lpstr>Is a human embryo equivalent to a human child?  Does a human embryo have any rights? Might the destruction of a single embryo be justified if it provides a cure  for a countless number of patients?</vt:lpstr>
      <vt:lpstr>6.7 Engineers in international development</vt:lpstr>
      <vt:lpstr>Energy – Water – Food Nexus</vt:lpstr>
      <vt:lpstr>PowerPoint Presentation</vt:lpstr>
      <vt:lpstr>6.8 Arbitration</vt:lpstr>
      <vt:lpstr>delay; the client cited workers’ strike as the main cause of delay.</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Professional Ethics in Engineering</dc:title>
  <dc:creator>USER</dc:creator>
  <cp:lastModifiedBy>mappers nepal</cp:lastModifiedBy>
  <cp:revision>6</cp:revision>
  <dcterms:created xsi:type="dcterms:W3CDTF">2022-06-07T15:06:53Z</dcterms:created>
  <dcterms:modified xsi:type="dcterms:W3CDTF">2024-05-14T02:56:11Z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2018-08-02T00:00:00Z</vt:filetime>
  </property>
  <property fmtid="{D5CDD505-2E9C-101B-9397-08002B2CF9AE}" pid="3" name="Creator">
    <vt:lpwstr>Microsoft® Word 2016</vt:lpwstr>
  </property>
  <property fmtid="{D5CDD505-2E9C-101B-9397-08002B2CF9AE}" pid="4" name="LastSaved">
    <vt:filetime>2022-06-07T00:00:00Z</vt:filetime>
  </property>
</Properties>
</file>