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3" r:id="rId17"/>
    <p:sldId id="274" r:id="rId18"/>
    <p:sldId id="275" r:id="rId19"/>
    <p:sldId id="276" r:id="rId20"/>
    <p:sldId id="2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7CBCBD-B153-4D4F-82E9-A6FCB8C728EF}" type="datetimeFigureOut">
              <a:rPr lang="en-US" smtClean="0"/>
              <a:pPr/>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F92020-BB49-481B-A67C-0A885D5106A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7CBCBD-B153-4D4F-82E9-A6FCB8C728EF}" type="datetimeFigureOut">
              <a:rPr lang="en-US" smtClean="0"/>
              <a:pPr/>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F92020-BB49-481B-A67C-0A885D5106A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7CBCBD-B153-4D4F-82E9-A6FCB8C728EF}" type="datetimeFigureOut">
              <a:rPr lang="en-US" smtClean="0"/>
              <a:pPr/>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F92020-BB49-481B-A67C-0A885D5106A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7CBCBD-B153-4D4F-82E9-A6FCB8C728EF}" type="datetimeFigureOut">
              <a:rPr lang="en-US" smtClean="0"/>
              <a:pPr/>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F92020-BB49-481B-A67C-0A885D5106A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7CBCBD-B153-4D4F-82E9-A6FCB8C728EF}" type="datetimeFigureOut">
              <a:rPr lang="en-US" smtClean="0"/>
              <a:pPr/>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F92020-BB49-481B-A67C-0A885D5106A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7CBCBD-B153-4D4F-82E9-A6FCB8C728EF}" type="datetimeFigureOut">
              <a:rPr lang="en-US" smtClean="0"/>
              <a:pPr/>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F92020-BB49-481B-A67C-0A885D5106A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7CBCBD-B153-4D4F-82E9-A6FCB8C728EF}" type="datetimeFigureOut">
              <a:rPr lang="en-US" smtClean="0"/>
              <a:pPr/>
              <a:t>8/19/2020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F92020-BB49-481B-A67C-0A885D5106A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7CBCBD-B153-4D4F-82E9-A6FCB8C728EF}" type="datetimeFigureOut">
              <a:rPr lang="en-US" smtClean="0"/>
              <a:pPr/>
              <a:t>8/19/2020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F92020-BB49-481B-A67C-0A885D5106A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7CBCBD-B153-4D4F-82E9-A6FCB8C728EF}" type="datetimeFigureOut">
              <a:rPr lang="en-US" smtClean="0"/>
              <a:pPr/>
              <a:t>8/19/2020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F92020-BB49-481B-A67C-0A885D5106A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7CBCBD-B153-4D4F-82E9-A6FCB8C728EF}" type="datetimeFigureOut">
              <a:rPr lang="en-US" smtClean="0"/>
              <a:pPr/>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F92020-BB49-481B-A67C-0A885D5106A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7CBCBD-B153-4D4F-82E9-A6FCB8C728EF}" type="datetimeFigureOut">
              <a:rPr lang="en-US" smtClean="0"/>
              <a:pPr/>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F92020-BB49-481B-A67C-0A885D5106A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7CBCBD-B153-4D4F-82E9-A6FCB8C728EF}" type="datetimeFigureOut">
              <a:rPr lang="en-US" smtClean="0"/>
              <a:pPr/>
              <a:t>8/19/2020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F92020-BB49-481B-A67C-0A885D5106A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6</a:t>
            </a:r>
            <a:endParaRPr lang="en-US" dirty="0"/>
          </a:p>
        </p:txBody>
      </p:sp>
      <p:sp>
        <p:nvSpPr>
          <p:cNvPr id="3" name="Subtitle 2"/>
          <p:cNvSpPr>
            <a:spLocks noGrp="1"/>
          </p:cNvSpPr>
          <p:nvPr>
            <p:ph type="subTitle" idx="1"/>
          </p:nvPr>
        </p:nvSpPr>
        <p:spPr/>
        <p:txBody>
          <a:bodyPr/>
          <a:lstStyle/>
          <a:p>
            <a:r>
              <a:rPr lang="en-US" dirty="0" smtClean="0"/>
              <a:t>Electric Traction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533400" y="381000"/>
            <a:ext cx="8305800" cy="59510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533400" y="304800"/>
            <a:ext cx="8229600" cy="60139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609600" y="304800"/>
            <a:ext cx="7988453" cy="563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457200" y="304800"/>
            <a:ext cx="8229601" cy="5791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Direct steam engine drive</a:t>
            </a:r>
            <a:endParaRPr lang="en-US" b="1" dirty="0"/>
          </a:p>
        </p:txBody>
      </p:sp>
      <p:sp>
        <p:nvSpPr>
          <p:cNvPr id="3" name="Content Placeholder 2"/>
          <p:cNvSpPr>
            <a:spLocks noGrp="1"/>
          </p:cNvSpPr>
          <p:nvPr>
            <p:ph idx="1"/>
          </p:nvPr>
        </p:nvSpPr>
        <p:spPr/>
        <p:txBody>
          <a:bodyPr>
            <a:normAutofit/>
          </a:bodyPr>
          <a:lstStyle/>
          <a:p>
            <a:r>
              <a:rPr lang="en-US" sz="2800" dirty="0" smtClean="0"/>
              <a:t>Steam engine is used to get the locomotive power where the steam is</a:t>
            </a:r>
            <a:r>
              <a:rPr lang="en-US" sz="2800" dirty="0"/>
              <a:t> </a:t>
            </a:r>
            <a:r>
              <a:rPr lang="en-US" sz="2800" dirty="0" smtClean="0"/>
              <a:t>produced in a boiler by </a:t>
            </a:r>
            <a:r>
              <a:rPr lang="en-US" sz="2800" dirty="0"/>
              <a:t>burning combustible material—usually coal, wood, or </a:t>
            </a:r>
            <a:r>
              <a:rPr lang="en-US" sz="2800" dirty="0" smtClean="0"/>
              <a:t>oil</a:t>
            </a:r>
            <a:endParaRPr 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Merits and demerits of direct steam engine drive</a:t>
            </a:r>
            <a:endParaRPr lang="en-US" sz="2800" b="1" dirty="0"/>
          </a:p>
        </p:txBody>
      </p:sp>
      <p:sp>
        <p:nvSpPr>
          <p:cNvPr id="3" name="Text Placeholder 2"/>
          <p:cNvSpPr>
            <a:spLocks noGrp="1"/>
          </p:cNvSpPr>
          <p:nvPr>
            <p:ph type="body" idx="1"/>
          </p:nvPr>
        </p:nvSpPr>
        <p:spPr/>
        <p:txBody>
          <a:bodyPr/>
          <a:lstStyle/>
          <a:p>
            <a:r>
              <a:rPr lang="en-US" dirty="0" smtClean="0"/>
              <a:t>Merits</a:t>
            </a:r>
            <a:endParaRPr lang="en-US" dirty="0"/>
          </a:p>
        </p:txBody>
      </p:sp>
      <p:sp>
        <p:nvSpPr>
          <p:cNvPr id="4" name="Content Placeholder 3"/>
          <p:cNvSpPr>
            <a:spLocks noGrp="1"/>
          </p:cNvSpPr>
          <p:nvPr>
            <p:ph sz="half" idx="2"/>
          </p:nvPr>
        </p:nvSpPr>
        <p:spPr/>
        <p:txBody>
          <a:bodyPr>
            <a:noAutofit/>
          </a:bodyPr>
          <a:lstStyle/>
          <a:p>
            <a:r>
              <a:rPr lang="en-US" sz="1400" dirty="0" smtClean="0"/>
              <a:t>Simplicity </a:t>
            </a:r>
          </a:p>
          <a:p>
            <a:r>
              <a:rPr lang="en-US" sz="1400" dirty="0" smtClean="0"/>
              <a:t>Simplicity </a:t>
            </a:r>
            <a:r>
              <a:rPr lang="en-US" sz="1400" dirty="0" smtClean="0"/>
              <a:t>of connection between the cylinders and the driving wheels </a:t>
            </a:r>
          </a:p>
          <a:p>
            <a:r>
              <a:rPr lang="en-US" sz="1400" dirty="0" smtClean="0"/>
              <a:t>Easy speed control</a:t>
            </a:r>
          </a:p>
          <a:p>
            <a:r>
              <a:rPr lang="en-US" sz="1400" dirty="0" smtClean="0"/>
              <a:t>Locomotive and train unit is self contained unit therefore it is not tied to a route.</a:t>
            </a:r>
          </a:p>
          <a:p>
            <a:r>
              <a:rPr lang="en-US" sz="1400" dirty="0" smtClean="0"/>
              <a:t>No interference to the communication lines</a:t>
            </a:r>
          </a:p>
          <a:p>
            <a:r>
              <a:rPr lang="en-US" sz="1400" dirty="0" smtClean="0"/>
              <a:t>Capacity is very high in comparison to direct internal combustion engine drive and battery electric drive.</a:t>
            </a:r>
          </a:p>
          <a:p>
            <a:r>
              <a:rPr lang="en-US" sz="1400" dirty="0" smtClean="0"/>
              <a:t>Initial investment is low in comparison to that of electric drive as no overhead structure, distribution system and  substation is required.</a:t>
            </a:r>
            <a:endParaRPr lang="en-US" sz="1400" dirty="0"/>
          </a:p>
        </p:txBody>
      </p:sp>
      <p:sp>
        <p:nvSpPr>
          <p:cNvPr id="5" name="Text Placeholder 4"/>
          <p:cNvSpPr>
            <a:spLocks noGrp="1"/>
          </p:cNvSpPr>
          <p:nvPr>
            <p:ph type="body" sz="quarter" idx="3"/>
          </p:nvPr>
        </p:nvSpPr>
        <p:spPr/>
        <p:txBody>
          <a:bodyPr/>
          <a:lstStyle/>
          <a:p>
            <a:r>
              <a:rPr lang="en-US" dirty="0" smtClean="0"/>
              <a:t>Demerits</a:t>
            </a:r>
            <a:endParaRPr lang="en-US" dirty="0"/>
          </a:p>
        </p:txBody>
      </p:sp>
      <p:sp>
        <p:nvSpPr>
          <p:cNvPr id="6" name="Content Placeholder 5"/>
          <p:cNvSpPr>
            <a:spLocks noGrp="1"/>
          </p:cNvSpPr>
          <p:nvPr>
            <p:ph sz="quarter" idx="4"/>
          </p:nvPr>
        </p:nvSpPr>
        <p:spPr/>
        <p:txBody>
          <a:bodyPr>
            <a:noAutofit/>
          </a:bodyPr>
          <a:lstStyle/>
          <a:p>
            <a:r>
              <a:rPr lang="en-US" sz="1600" dirty="0" smtClean="0"/>
              <a:t>Because of difficulty of installing a condenser on a locomotive efficiency is very poor (6 to 8 percent</a:t>
            </a:r>
            <a:r>
              <a:rPr lang="en-US" sz="1600" dirty="0" smtClean="0"/>
              <a:t>)</a:t>
            </a:r>
          </a:p>
          <a:p>
            <a:r>
              <a:rPr lang="en-US" sz="1600" dirty="0" smtClean="0"/>
              <a:t>Operational dependability</a:t>
            </a:r>
          </a:p>
          <a:p>
            <a:r>
              <a:rPr lang="en-US" sz="1600" dirty="0" smtClean="0"/>
              <a:t>Overload capacity is limited</a:t>
            </a:r>
            <a:r>
              <a:rPr lang="en-US" sz="1600" dirty="0" smtClean="0"/>
              <a:t>.</a:t>
            </a:r>
            <a:endParaRPr lang="en-US" sz="1600" dirty="0" smtClean="0"/>
          </a:p>
          <a:p>
            <a:r>
              <a:rPr lang="en-US" sz="1600" dirty="0" smtClean="0"/>
              <a:t>Adequate supply of feed water at regular intervals is required.</a:t>
            </a:r>
          </a:p>
          <a:p>
            <a:r>
              <a:rPr lang="en-US" sz="1600" dirty="0" smtClean="0"/>
              <a:t> have to carry sufficient quantity of coal and water which correspondingly reduces the pay load that can be hauled.</a:t>
            </a:r>
          </a:p>
          <a:p>
            <a:r>
              <a:rPr lang="en-US" sz="1600" dirty="0" smtClean="0"/>
              <a:t>More number of crew(one driver and two firing men) are required which increases the wages.</a:t>
            </a:r>
          </a:p>
          <a:p>
            <a:r>
              <a:rPr lang="en-US" sz="1600" dirty="0" smtClean="0"/>
              <a:t>Owing to coal dust they are not a clean drive.</a:t>
            </a:r>
          </a:p>
          <a:p>
            <a:r>
              <a:rPr lang="en-US" sz="1600" dirty="0" smtClean="0"/>
              <a:t>Owing to high center of gravity of steam locomotive speed is limited.</a:t>
            </a:r>
          </a:p>
          <a:p>
            <a:endParaRPr lang="en-US" sz="1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Direct internal combustion engine drive </a:t>
            </a:r>
            <a:endParaRPr lang="en-US" sz="3600" b="1" dirty="0"/>
          </a:p>
        </p:txBody>
      </p:sp>
      <p:sp>
        <p:nvSpPr>
          <p:cNvPr id="3" name="Content Placeholder 2"/>
          <p:cNvSpPr>
            <a:spLocks noGrp="1"/>
          </p:cNvSpPr>
          <p:nvPr>
            <p:ph idx="1"/>
          </p:nvPr>
        </p:nvSpPr>
        <p:spPr/>
        <p:txBody>
          <a:bodyPr>
            <a:normAutofit/>
          </a:bodyPr>
          <a:lstStyle/>
          <a:p>
            <a:r>
              <a:rPr lang="en-US" sz="2000" dirty="0" smtClean="0"/>
              <a:t>IC engine is used to get the locomotive power.</a:t>
            </a:r>
          </a:p>
          <a:p>
            <a:r>
              <a:rPr lang="en-US" sz="2000" dirty="0" smtClean="0"/>
              <a:t>Widely employed for road transport( buses, trucks, </a:t>
            </a:r>
            <a:r>
              <a:rPr lang="en-US" sz="2000" dirty="0" err="1" smtClean="0"/>
              <a:t>cars,etc</a:t>
            </a:r>
            <a:r>
              <a:rPr lang="en-US" sz="2000" dirty="0" smtClean="0"/>
              <a:t>).</a:t>
            </a:r>
          </a:p>
          <a:p>
            <a:r>
              <a:rPr lang="en-US" sz="2000" dirty="0" smtClean="0"/>
              <a:t>Efficiency of IC engine at its </a:t>
            </a:r>
            <a:r>
              <a:rPr lang="en-US" sz="2000" dirty="0"/>
              <a:t>n</a:t>
            </a:r>
            <a:r>
              <a:rPr lang="en-US" sz="2000" dirty="0" smtClean="0"/>
              <a:t>ormal speed is about 25%.</a:t>
            </a:r>
          </a:p>
          <a:p>
            <a:pPr>
              <a:buNone/>
            </a:pPr>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Merits and demerits of direct IC engine drive</a:t>
            </a:r>
            <a:endParaRPr lang="en-US" sz="3200" b="1" dirty="0"/>
          </a:p>
        </p:txBody>
      </p:sp>
      <p:sp>
        <p:nvSpPr>
          <p:cNvPr id="3" name="Text Placeholder 2"/>
          <p:cNvSpPr>
            <a:spLocks noGrp="1"/>
          </p:cNvSpPr>
          <p:nvPr>
            <p:ph type="body" idx="1"/>
          </p:nvPr>
        </p:nvSpPr>
        <p:spPr/>
        <p:txBody>
          <a:bodyPr/>
          <a:lstStyle/>
          <a:p>
            <a:r>
              <a:rPr lang="en-US" dirty="0" smtClean="0"/>
              <a:t>Merits</a:t>
            </a:r>
            <a:endParaRPr lang="en-US" dirty="0"/>
          </a:p>
        </p:txBody>
      </p:sp>
      <p:sp>
        <p:nvSpPr>
          <p:cNvPr id="4" name="Content Placeholder 3"/>
          <p:cNvSpPr>
            <a:spLocks noGrp="1"/>
          </p:cNvSpPr>
          <p:nvPr>
            <p:ph sz="half" idx="2"/>
          </p:nvPr>
        </p:nvSpPr>
        <p:spPr/>
        <p:txBody>
          <a:bodyPr/>
          <a:lstStyle/>
          <a:p>
            <a:r>
              <a:rPr lang="en-US" dirty="0" smtClean="0"/>
              <a:t>self contained unit therefore it is not tied to a route.</a:t>
            </a:r>
          </a:p>
          <a:p>
            <a:r>
              <a:rPr lang="en-US" dirty="0" smtClean="0"/>
              <a:t>Initial investment required being only the cost of vehicle and garage, is very low.</a:t>
            </a:r>
          </a:p>
          <a:p>
            <a:r>
              <a:rPr lang="en-US" dirty="0" smtClean="0"/>
              <a:t>Speed control and braking system employed is very simple.</a:t>
            </a:r>
            <a:endParaRPr lang="en-US" dirty="0"/>
          </a:p>
        </p:txBody>
      </p:sp>
      <p:sp>
        <p:nvSpPr>
          <p:cNvPr id="5" name="Text Placeholder 4"/>
          <p:cNvSpPr>
            <a:spLocks noGrp="1"/>
          </p:cNvSpPr>
          <p:nvPr>
            <p:ph type="body" sz="quarter" idx="3"/>
          </p:nvPr>
        </p:nvSpPr>
        <p:spPr/>
        <p:txBody>
          <a:bodyPr/>
          <a:lstStyle/>
          <a:p>
            <a:r>
              <a:rPr lang="en-US" dirty="0" smtClean="0"/>
              <a:t>Demerits</a:t>
            </a:r>
            <a:endParaRPr lang="en-US" dirty="0"/>
          </a:p>
        </p:txBody>
      </p:sp>
      <p:sp>
        <p:nvSpPr>
          <p:cNvPr id="6" name="Content Placeholder 5"/>
          <p:cNvSpPr>
            <a:spLocks noGrp="1"/>
          </p:cNvSpPr>
          <p:nvPr>
            <p:ph sz="quarter" idx="4"/>
          </p:nvPr>
        </p:nvSpPr>
        <p:spPr/>
        <p:txBody>
          <a:bodyPr>
            <a:noAutofit/>
          </a:bodyPr>
          <a:lstStyle/>
          <a:p>
            <a:r>
              <a:rPr lang="en-US" sz="1600" dirty="0" smtClean="0"/>
              <a:t>Overload capacity is limited.</a:t>
            </a:r>
          </a:p>
          <a:p>
            <a:r>
              <a:rPr lang="en-US" sz="1600" dirty="0" smtClean="0"/>
              <a:t>Its operation at any speed other than normal speed is uneconomical</a:t>
            </a:r>
            <a:r>
              <a:rPr lang="en-US" sz="1600" dirty="0" smtClean="0"/>
              <a:t>.</a:t>
            </a:r>
          </a:p>
          <a:p>
            <a:r>
              <a:rPr lang="en-US" sz="1600" dirty="0" smtClean="0"/>
              <a:t>Speed control is possible only by employing a gear box.</a:t>
            </a:r>
          </a:p>
          <a:p>
            <a:r>
              <a:rPr lang="en-US" sz="1600" dirty="0" smtClean="0"/>
              <a:t>Life of a propulsive equipment is much shorter than electrical equipment of a tram car or trolley bus.</a:t>
            </a:r>
          </a:p>
          <a:p>
            <a:r>
              <a:rPr lang="en-US" sz="1600" dirty="0" smtClean="0"/>
              <a:t>Maintenance and running cost is higher .</a:t>
            </a:r>
          </a:p>
          <a:p>
            <a:r>
              <a:rPr lang="en-US" sz="1600" dirty="0" smtClean="0"/>
              <a:t>Fuel oil has to be imported in the country like Nepal.</a:t>
            </a:r>
          </a:p>
          <a:p>
            <a:r>
              <a:rPr lang="en-US" sz="1600" dirty="0" smtClean="0"/>
              <a:t>Less passenger capability than trolley bus.</a:t>
            </a:r>
          </a:p>
          <a:p>
            <a:r>
              <a:rPr lang="en-US" sz="1600" dirty="0" smtClean="0"/>
              <a:t>No starting torque and must be started by some auxiliary means such as compressed air or electrically.</a:t>
            </a:r>
            <a:endParaRPr lang="en-US" sz="1600" dirty="0" smtClean="0"/>
          </a:p>
          <a:p>
            <a:endParaRPr lang="en-US"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Steam electric drive</a:t>
            </a:r>
            <a:endParaRPr lang="en-US" b="1" dirty="0"/>
          </a:p>
        </p:txBody>
      </p:sp>
      <p:sp>
        <p:nvSpPr>
          <p:cNvPr id="3" name="Content Placeholder 2"/>
          <p:cNvSpPr>
            <a:spLocks noGrp="1"/>
          </p:cNvSpPr>
          <p:nvPr>
            <p:ph idx="1"/>
          </p:nvPr>
        </p:nvSpPr>
        <p:spPr/>
        <p:txBody>
          <a:bodyPr>
            <a:normAutofit/>
          </a:bodyPr>
          <a:lstStyle/>
          <a:p>
            <a:r>
              <a:rPr lang="en-US" sz="2800" dirty="0" smtClean="0"/>
              <a:t>Steam turbine is used for driving a generator used for supplying current to electric motors.</a:t>
            </a:r>
          </a:p>
          <a:p>
            <a:r>
              <a:rPr lang="en-US" sz="2800" dirty="0" smtClean="0"/>
              <a:t>Used for only experimental purposes.</a:t>
            </a:r>
          </a:p>
          <a:p>
            <a:r>
              <a:rPr lang="en-US" sz="2800" dirty="0" smtClean="0"/>
              <a:t>Not put into general use because of some mechanical difficulties  and complications.</a:t>
            </a:r>
            <a:endParaRPr lang="en-U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 engine electric drive </a:t>
            </a:r>
            <a:endParaRPr lang="en-US" dirty="0"/>
          </a:p>
        </p:txBody>
      </p:sp>
      <p:sp>
        <p:nvSpPr>
          <p:cNvPr id="3" name="Content Placeholder 2"/>
          <p:cNvSpPr>
            <a:spLocks noGrp="1"/>
          </p:cNvSpPr>
          <p:nvPr>
            <p:ph idx="1"/>
          </p:nvPr>
        </p:nvSpPr>
        <p:spPr/>
        <p:txBody>
          <a:bodyPr/>
          <a:lstStyle/>
          <a:p>
            <a:r>
              <a:rPr lang="en-US" dirty="0" smtClean="0"/>
              <a:t>IC engine is used to drive the generator at a constant speed.</a:t>
            </a:r>
          </a:p>
          <a:p>
            <a:r>
              <a:rPr lang="en-US" dirty="0" smtClean="0"/>
              <a:t>Reduction gear and gear box are eliminated.</a:t>
            </a:r>
          </a:p>
          <a:p>
            <a:r>
              <a:rPr lang="en-US" dirty="0" smtClean="0"/>
              <a:t>Widely used in railway work.</a:t>
            </a:r>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Traction system</a:t>
            </a:r>
            <a:endParaRPr lang="en-US" b="1" dirty="0"/>
          </a:p>
        </p:txBody>
      </p:sp>
      <p:sp>
        <p:nvSpPr>
          <p:cNvPr id="3" name="Content Placeholder 2"/>
          <p:cNvSpPr>
            <a:spLocks noGrp="1"/>
          </p:cNvSpPr>
          <p:nvPr>
            <p:ph idx="1"/>
          </p:nvPr>
        </p:nvSpPr>
        <p:spPr/>
        <p:txBody>
          <a:bodyPr>
            <a:normAutofit/>
          </a:bodyPr>
          <a:lstStyle/>
          <a:p>
            <a:r>
              <a:rPr lang="en-US" sz="2400" dirty="0" smtClean="0"/>
              <a:t>Electric traction means the locomotion in which the driving(or </a:t>
            </a:r>
            <a:r>
              <a:rPr lang="en-US" sz="2400" dirty="0" err="1" smtClean="0"/>
              <a:t>tractive</a:t>
            </a:r>
            <a:r>
              <a:rPr lang="en-US" sz="2400" dirty="0" smtClean="0"/>
              <a:t>) force is obtained from electric motors.</a:t>
            </a:r>
          </a:p>
          <a:p>
            <a:r>
              <a:rPr lang="en-US" sz="2400" dirty="0" smtClean="0"/>
              <a:t>It is used in electric trains, tramcars, trolley buses and diesel electric vehicles, etc.</a:t>
            </a:r>
          </a:p>
          <a:p>
            <a:r>
              <a:rPr lang="en-US" sz="2400" dirty="0" smtClean="0"/>
              <a:t>It has many advantages as compared to other non electrical system of tractions including steam traction.</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Merits and demerits of IC engine electric drive</a:t>
            </a:r>
            <a:endParaRPr lang="en-US" dirty="0"/>
          </a:p>
        </p:txBody>
      </p:sp>
      <p:sp>
        <p:nvSpPr>
          <p:cNvPr id="3" name="Text Placeholder 2"/>
          <p:cNvSpPr>
            <a:spLocks noGrp="1"/>
          </p:cNvSpPr>
          <p:nvPr>
            <p:ph type="body" idx="1"/>
          </p:nvPr>
        </p:nvSpPr>
        <p:spPr/>
        <p:txBody>
          <a:bodyPr/>
          <a:lstStyle/>
          <a:p>
            <a:r>
              <a:rPr lang="en-US" dirty="0" smtClean="0"/>
              <a:t>Merits</a:t>
            </a:r>
            <a:endParaRPr lang="en-US" dirty="0"/>
          </a:p>
        </p:txBody>
      </p:sp>
      <p:sp>
        <p:nvSpPr>
          <p:cNvPr id="4" name="Content Placeholder 3"/>
          <p:cNvSpPr>
            <a:spLocks noGrp="1"/>
          </p:cNvSpPr>
          <p:nvPr>
            <p:ph sz="half" idx="2"/>
          </p:nvPr>
        </p:nvSpPr>
        <p:spPr/>
        <p:txBody>
          <a:bodyPr>
            <a:normAutofit fontScale="85000" lnSpcReduction="10000"/>
          </a:bodyPr>
          <a:lstStyle/>
          <a:p>
            <a:r>
              <a:rPr lang="en-US" dirty="0" smtClean="0"/>
              <a:t>Initial investment required is low as no overhead structure distribution system and equipment is required.</a:t>
            </a:r>
          </a:p>
          <a:p>
            <a:r>
              <a:rPr lang="en-US" dirty="0" smtClean="0"/>
              <a:t>Can accommodate more passengers than steam engine vehicle</a:t>
            </a:r>
          </a:p>
          <a:p>
            <a:r>
              <a:rPr lang="en-US" dirty="0" smtClean="0"/>
              <a:t>self contained unit therefore it is not tied to a route.</a:t>
            </a:r>
          </a:p>
          <a:p>
            <a:r>
              <a:rPr lang="en-US" dirty="0" smtClean="0"/>
              <a:t>Can be put into service at any moment.</a:t>
            </a:r>
          </a:p>
          <a:p>
            <a:r>
              <a:rPr lang="en-US" dirty="0" smtClean="0"/>
              <a:t>Overall efficiency is greater than that of steam locomotives</a:t>
            </a:r>
            <a:endParaRPr lang="en-US" dirty="0"/>
          </a:p>
        </p:txBody>
      </p:sp>
      <p:sp>
        <p:nvSpPr>
          <p:cNvPr id="5" name="Text Placeholder 4"/>
          <p:cNvSpPr>
            <a:spLocks noGrp="1"/>
          </p:cNvSpPr>
          <p:nvPr>
            <p:ph type="body" sz="quarter" idx="3"/>
          </p:nvPr>
        </p:nvSpPr>
        <p:spPr/>
        <p:txBody>
          <a:bodyPr/>
          <a:lstStyle/>
          <a:p>
            <a:r>
              <a:rPr lang="en-US" dirty="0" smtClean="0"/>
              <a:t>Demerits</a:t>
            </a:r>
            <a:endParaRPr lang="en-US" dirty="0"/>
          </a:p>
        </p:txBody>
      </p:sp>
      <p:sp>
        <p:nvSpPr>
          <p:cNvPr id="6" name="Content Placeholder 5"/>
          <p:cNvSpPr>
            <a:spLocks noGrp="1"/>
          </p:cNvSpPr>
          <p:nvPr>
            <p:ph sz="quarter" idx="4"/>
          </p:nvPr>
        </p:nvSpPr>
        <p:spPr/>
        <p:txBody>
          <a:bodyPr>
            <a:noAutofit/>
          </a:bodyPr>
          <a:lstStyle/>
          <a:p>
            <a:r>
              <a:rPr lang="en-US" sz="1600" dirty="0" smtClean="0"/>
              <a:t>Overload capacity is limited as diesel engine cannot be overloaded.</a:t>
            </a:r>
          </a:p>
          <a:p>
            <a:r>
              <a:rPr lang="en-US" sz="1600" dirty="0" smtClean="0"/>
              <a:t>Life of diesel engine is comparatively shorter.</a:t>
            </a:r>
          </a:p>
          <a:p>
            <a:r>
              <a:rPr lang="en-US" sz="1600" dirty="0" smtClean="0"/>
              <a:t>Special cooling system is required to cool the diesel engine in addition to motor generator set.</a:t>
            </a:r>
          </a:p>
          <a:p>
            <a:r>
              <a:rPr lang="en-US" sz="1600" dirty="0" smtClean="0"/>
              <a:t>Running and maintenance cost  is higher .</a:t>
            </a:r>
          </a:p>
          <a:p>
            <a:r>
              <a:rPr lang="en-US" sz="1600" dirty="0" smtClean="0"/>
              <a:t>Fuel oil has to be imported in the country like Nepal.</a:t>
            </a:r>
          </a:p>
          <a:p>
            <a:r>
              <a:rPr lang="en-US" sz="1600" dirty="0" smtClean="0"/>
              <a:t>For same power output it is costlier than steam or electric locomotive because it carries diesel engine, main generator and traction motors. This also makes it more heavier than plain electric locomotive.</a:t>
            </a:r>
          </a:p>
          <a:p>
            <a:r>
              <a:rPr lang="en-US" sz="1600" dirty="0" smtClean="0"/>
              <a:t>Regenerative braking cannot be used.</a:t>
            </a:r>
          </a:p>
          <a:p>
            <a:endParaRPr lang="en-US" sz="1600" dirty="0" smtClean="0"/>
          </a:p>
          <a:p>
            <a:endParaRPr lang="en-US" sz="16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Types of traction on the basis of power drive</a:t>
            </a:r>
            <a:endParaRPr lang="en-US" sz="3200" b="1"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400" dirty="0" smtClean="0"/>
              <a:t>Non </a:t>
            </a:r>
            <a:r>
              <a:rPr lang="en-US" sz="2400" dirty="0"/>
              <a:t>Electrical </a:t>
            </a:r>
            <a:r>
              <a:rPr lang="en-US" sz="2400" dirty="0" smtClean="0"/>
              <a:t>Traction</a:t>
            </a:r>
          </a:p>
          <a:p>
            <a:pPr marL="514350" indent="-514350">
              <a:buFont typeface="+mj-lt"/>
              <a:buAutoNum type="arabicPeriod"/>
            </a:pPr>
            <a:r>
              <a:rPr lang="en-US" sz="2400" dirty="0" smtClean="0"/>
              <a:t>Electrical </a:t>
            </a:r>
            <a:r>
              <a:rPr lang="en-US" sz="2400" dirty="0"/>
              <a:t>Traction</a:t>
            </a:r>
          </a:p>
          <a:p>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Non Electrical Traction</a:t>
            </a:r>
            <a:endParaRPr lang="en-US" dirty="0"/>
          </a:p>
        </p:txBody>
      </p:sp>
      <p:sp>
        <p:nvSpPr>
          <p:cNvPr id="3" name="Content Placeholder 2"/>
          <p:cNvSpPr>
            <a:spLocks noGrp="1"/>
          </p:cNvSpPr>
          <p:nvPr>
            <p:ph idx="1"/>
          </p:nvPr>
        </p:nvSpPr>
        <p:spPr/>
        <p:txBody>
          <a:bodyPr>
            <a:normAutofit/>
          </a:bodyPr>
          <a:lstStyle/>
          <a:p>
            <a:r>
              <a:rPr lang="en-US" sz="2800" dirty="0" smtClean="0"/>
              <a:t>Traction </a:t>
            </a:r>
            <a:r>
              <a:rPr lang="en-US" sz="2800" dirty="0"/>
              <a:t>system which does not uses the electrical power to drive, are called Non Electrical Traction system.</a:t>
            </a:r>
          </a:p>
          <a:p>
            <a:r>
              <a:rPr lang="en-US" sz="2800" dirty="0" smtClean="0"/>
              <a:t>There </a:t>
            </a:r>
            <a:r>
              <a:rPr lang="en-US" sz="2800" dirty="0"/>
              <a:t>are various types of non electrical </a:t>
            </a:r>
            <a:r>
              <a:rPr lang="en-US" sz="2800" dirty="0" smtClean="0"/>
              <a:t>systems:</a:t>
            </a:r>
          </a:p>
          <a:p>
            <a:pPr>
              <a:buNone/>
            </a:pPr>
            <a:r>
              <a:rPr lang="en-US" sz="2800" dirty="0"/>
              <a:t>	</a:t>
            </a:r>
            <a:r>
              <a:rPr lang="en-US" sz="2800" dirty="0" smtClean="0"/>
              <a:t>1. Steam </a:t>
            </a:r>
            <a:r>
              <a:rPr lang="en-US" sz="2800" dirty="0"/>
              <a:t>Engine</a:t>
            </a:r>
          </a:p>
          <a:p>
            <a:pPr>
              <a:buNone/>
            </a:pPr>
            <a:r>
              <a:rPr lang="en-US" sz="2800" dirty="0" smtClean="0"/>
              <a:t>	2. Diesel </a:t>
            </a:r>
            <a:r>
              <a:rPr lang="en-US" sz="2800" dirty="0"/>
              <a:t>Engine</a:t>
            </a:r>
          </a:p>
          <a:p>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Electrical Traction</a:t>
            </a:r>
            <a:endParaRPr lang="en-US" dirty="0"/>
          </a:p>
        </p:txBody>
      </p:sp>
      <p:sp>
        <p:nvSpPr>
          <p:cNvPr id="3" name="Content Placeholder 2"/>
          <p:cNvSpPr>
            <a:spLocks noGrp="1"/>
          </p:cNvSpPr>
          <p:nvPr>
            <p:ph idx="1"/>
          </p:nvPr>
        </p:nvSpPr>
        <p:spPr/>
        <p:txBody>
          <a:bodyPr>
            <a:normAutofit/>
          </a:bodyPr>
          <a:lstStyle/>
          <a:p>
            <a:r>
              <a:rPr lang="en-US" sz="2800" dirty="0" smtClean="0"/>
              <a:t>Traction </a:t>
            </a:r>
            <a:r>
              <a:rPr lang="en-US" sz="2800" dirty="0"/>
              <a:t>system which uses the electrical power to drive, are called Electrical Traction system.</a:t>
            </a:r>
          </a:p>
          <a:p>
            <a:r>
              <a:rPr lang="en-US" sz="2800" dirty="0" smtClean="0"/>
              <a:t>There </a:t>
            </a:r>
            <a:r>
              <a:rPr lang="en-US" sz="2800" dirty="0"/>
              <a:t>are 4 types of electrical </a:t>
            </a:r>
            <a:r>
              <a:rPr lang="en-US" sz="2800" dirty="0" smtClean="0"/>
              <a:t>tractions based of electrification system:</a:t>
            </a:r>
            <a:endParaRPr lang="en-US" sz="2800" dirty="0"/>
          </a:p>
          <a:p>
            <a:pPr>
              <a:buNone/>
            </a:pPr>
            <a:r>
              <a:rPr lang="en-US" sz="2800" dirty="0" smtClean="0"/>
              <a:t>	1. D.C</a:t>
            </a:r>
            <a:r>
              <a:rPr lang="en-US" sz="2800" dirty="0"/>
              <a:t>. System</a:t>
            </a:r>
          </a:p>
          <a:p>
            <a:pPr>
              <a:buNone/>
            </a:pPr>
            <a:r>
              <a:rPr lang="en-US" sz="2800" dirty="0" smtClean="0"/>
              <a:t>	2. Single </a:t>
            </a:r>
            <a:r>
              <a:rPr lang="en-US" sz="2800" dirty="0"/>
              <a:t>Phase A.C. System</a:t>
            </a:r>
          </a:p>
          <a:p>
            <a:pPr>
              <a:buNone/>
            </a:pPr>
            <a:r>
              <a:rPr lang="en-US" sz="2800" dirty="0" smtClean="0"/>
              <a:t>	3. Three </a:t>
            </a:r>
            <a:r>
              <a:rPr lang="en-US" sz="2800" dirty="0"/>
              <a:t>Phase A.C. System</a:t>
            </a:r>
          </a:p>
          <a:p>
            <a:pPr>
              <a:buNone/>
            </a:pPr>
            <a:r>
              <a:rPr lang="en-US" sz="2800" dirty="0" smtClean="0"/>
              <a:t>	4. Composite </a:t>
            </a:r>
            <a:r>
              <a:rPr lang="en-US" sz="2800" dirty="0"/>
              <a:t>System</a:t>
            </a:r>
          </a:p>
          <a:p>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D.C. System</a:t>
            </a:r>
            <a:endParaRPr lang="en-US" b="1" dirty="0"/>
          </a:p>
        </p:txBody>
      </p:sp>
      <p:sp>
        <p:nvSpPr>
          <p:cNvPr id="3" name="Content Placeholder 2"/>
          <p:cNvSpPr>
            <a:spLocks noGrp="1"/>
          </p:cNvSpPr>
          <p:nvPr>
            <p:ph idx="1"/>
          </p:nvPr>
        </p:nvSpPr>
        <p:spPr/>
        <p:txBody>
          <a:bodyPr>
            <a:normAutofit/>
          </a:bodyPr>
          <a:lstStyle/>
          <a:p>
            <a:r>
              <a:rPr lang="en-US" sz="2800" dirty="0"/>
              <a:t> D.C. system contains D.C. supply of rating 600V, 750V, 1500V, 3000V.</a:t>
            </a:r>
          </a:p>
          <a:p>
            <a:r>
              <a:rPr lang="en-US" sz="2800" dirty="0"/>
              <a:t>dc system uses the low voltage ,series wound D.C. Series Motor to drive the train. </a:t>
            </a:r>
            <a:endParaRPr lang="en-US" sz="2800" dirty="0" smtClean="0"/>
          </a:p>
          <a:p>
            <a:r>
              <a:rPr lang="en-US" sz="2800" dirty="0" smtClean="0"/>
              <a:t>dc </a:t>
            </a:r>
            <a:r>
              <a:rPr lang="en-US" sz="2800" dirty="0"/>
              <a:t>motor is well suited to railroad traction, being simple to construct and easy to control. </a:t>
            </a:r>
            <a:endParaRPr lang="en-US" sz="2800" dirty="0" smtClean="0"/>
          </a:p>
          <a:p>
            <a:r>
              <a:rPr lang="en-US" sz="2800" dirty="0" smtClean="0"/>
              <a:t>Until </a:t>
            </a:r>
            <a:r>
              <a:rPr lang="en-US" sz="2800" dirty="0"/>
              <a:t>the late 20th century it was universally employed in traction system.</a:t>
            </a:r>
          </a:p>
          <a:p>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Single Phase A.C. System</a:t>
            </a:r>
            <a:endParaRPr lang="en-US" dirty="0"/>
          </a:p>
        </p:txBody>
      </p:sp>
      <p:sp>
        <p:nvSpPr>
          <p:cNvPr id="3" name="Content Placeholder 2"/>
          <p:cNvSpPr>
            <a:spLocks noGrp="1"/>
          </p:cNvSpPr>
          <p:nvPr>
            <p:ph idx="1"/>
          </p:nvPr>
        </p:nvSpPr>
        <p:spPr/>
        <p:txBody>
          <a:bodyPr>
            <a:noAutofit/>
          </a:bodyPr>
          <a:lstStyle/>
          <a:p>
            <a:r>
              <a:rPr lang="en-US" sz="2400" dirty="0"/>
              <a:t> Alternating current system was used due to incapability of dc system i.e. high voltage. The higher voltage limit for the dc system was 3000 Volts. </a:t>
            </a:r>
            <a:endParaRPr lang="en-US" sz="2400" dirty="0" smtClean="0"/>
          </a:p>
          <a:p>
            <a:r>
              <a:rPr lang="en-US" sz="2400" dirty="0" smtClean="0"/>
              <a:t>With </a:t>
            </a:r>
            <a:r>
              <a:rPr lang="en-US" sz="2400" dirty="0"/>
              <a:t>alternating current, especially with relatively high voltage over-head wire, fewer substations are required, and the lighter overhead current supply wire that can be used correspondingly reduces the weight of structure needed to support it to the further benefit of capital cost of electrification.</a:t>
            </a:r>
          </a:p>
          <a:p>
            <a:r>
              <a:rPr lang="en-US" sz="2400" dirty="0" smtClean="0"/>
              <a:t>A.C</a:t>
            </a:r>
            <a:r>
              <a:rPr lang="en-US" sz="2400" dirty="0"/>
              <a:t>. series motor is used due to high starting torque. </a:t>
            </a:r>
            <a:endParaRPr lang="en-US" sz="2400" dirty="0" smtClean="0"/>
          </a:p>
          <a:p>
            <a:r>
              <a:rPr lang="en-US" sz="2400" dirty="0" smtClean="0"/>
              <a:t>Substations </a:t>
            </a:r>
            <a:r>
              <a:rPr lang="en-US" sz="2400" dirty="0"/>
              <a:t>are used in distance of 30-40 Km to maintain the voltage level along the track. </a:t>
            </a:r>
            <a:endParaRPr lang="en-US" sz="2400" dirty="0" smtClean="0"/>
          </a:p>
          <a:p>
            <a:r>
              <a:rPr lang="en-US" sz="2400" dirty="0" smtClean="0"/>
              <a:t>Voltage </a:t>
            </a:r>
            <a:r>
              <a:rPr lang="en-US" sz="2400" dirty="0"/>
              <a:t>rating is 15-25 KV for this system.</a:t>
            </a:r>
          </a:p>
          <a:p>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Three Phase A.C. System</a:t>
            </a:r>
            <a:endParaRPr lang="en-US" b="1" dirty="0"/>
          </a:p>
        </p:txBody>
      </p:sp>
      <p:sp>
        <p:nvSpPr>
          <p:cNvPr id="3" name="Content Placeholder 2"/>
          <p:cNvSpPr>
            <a:spLocks noGrp="1"/>
          </p:cNvSpPr>
          <p:nvPr>
            <p:ph idx="1"/>
          </p:nvPr>
        </p:nvSpPr>
        <p:spPr/>
        <p:txBody>
          <a:bodyPr>
            <a:normAutofit/>
          </a:bodyPr>
          <a:lstStyle/>
          <a:p>
            <a:r>
              <a:rPr lang="en-US" sz="2800" dirty="0" smtClean="0"/>
              <a:t>This </a:t>
            </a:r>
            <a:r>
              <a:rPr lang="en-US" sz="2800" dirty="0"/>
              <a:t>system is used for high voltage ratings. In three phase system we can transmit high voltage level which is for efficient transmission is required.</a:t>
            </a:r>
          </a:p>
          <a:p>
            <a:r>
              <a:rPr lang="en-US" sz="2800" dirty="0"/>
              <a:t>This system uses 3 phase induction motor, 3 phase supply, 50-60 Hz supply.</a:t>
            </a:r>
          </a:p>
          <a:p>
            <a:r>
              <a:rPr lang="en-US" sz="2800" dirty="0"/>
              <a:t>voltage rating of motor is 3.3-3.5 KV.</a:t>
            </a:r>
          </a:p>
          <a:p>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Composite System</a:t>
            </a:r>
            <a:endParaRPr lang="en-US" dirty="0"/>
          </a:p>
        </p:txBody>
      </p:sp>
      <p:sp>
        <p:nvSpPr>
          <p:cNvPr id="3" name="Content Placeholder 2"/>
          <p:cNvSpPr>
            <a:spLocks noGrp="1"/>
          </p:cNvSpPr>
          <p:nvPr>
            <p:ph idx="1"/>
          </p:nvPr>
        </p:nvSpPr>
        <p:spPr/>
        <p:txBody>
          <a:bodyPr>
            <a:normAutofit/>
          </a:bodyPr>
          <a:lstStyle/>
          <a:p>
            <a:r>
              <a:rPr lang="en-US" sz="2800" dirty="0" smtClean="0"/>
              <a:t>There </a:t>
            </a:r>
            <a:r>
              <a:rPr lang="en-US" sz="2800" dirty="0"/>
              <a:t>are two types of composite </a:t>
            </a:r>
            <a:r>
              <a:rPr lang="en-US" sz="2800" dirty="0" smtClean="0"/>
              <a:t>systems:</a:t>
            </a:r>
            <a:endParaRPr lang="en-US" sz="2800" dirty="0"/>
          </a:p>
          <a:p>
            <a:pPr marL="514350" indent="-514350">
              <a:buFont typeface="+mj-lt"/>
              <a:buAutoNum type="arabicPeriod"/>
            </a:pPr>
            <a:r>
              <a:rPr lang="en-US" sz="2800" dirty="0"/>
              <a:t>single phase to dc </a:t>
            </a:r>
            <a:r>
              <a:rPr lang="en-US" sz="2800" dirty="0" smtClean="0"/>
              <a:t>system(used where voltage level is high for transmission and dc machine is used in the locomotive.)</a:t>
            </a:r>
          </a:p>
          <a:p>
            <a:pPr marL="514350" indent="-514350">
              <a:buFont typeface="+mj-lt"/>
              <a:buAutoNum type="arabicPeriod"/>
            </a:pPr>
            <a:r>
              <a:rPr lang="en-US" sz="2800" dirty="0" smtClean="0"/>
              <a:t>single </a:t>
            </a:r>
            <a:r>
              <a:rPr lang="en-US" sz="2800" dirty="0"/>
              <a:t>phase to 3 phase </a:t>
            </a:r>
            <a:r>
              <a:rPr lang="en-US" sz="2800" dirty="0" smtClean="0"/>
              <a:t>system(used where 3 phase machine is used in the locomotive and single phase track we have.)</a:t>
            </a:r>
            <a:endParaRPr lang="en-US" sz="2800" dirty="0"/>
          </a:p>
          <a:p>
            <a:pPr>
              <a:buNone/>
            </a:pPr>
            <a:r>
              <a:rPr lang="en-US" sz="2800" dirty="0"/>
              <a:t> </a:t>
            </a:r>
          </a:p>
          <a:p>
            <a:endParaRPr 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520</TotalTime>
  <Words>840</Words>
  <Application>Microsoft Office PowerPoint</Application>
  <PresentationFormat>On-screen Show (4:3)</PresentationFormat>
  <Paragraphs>102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Unit 6</vt:lpstr>
      <vt:lpstr>Traction system</vt:lpstr>
      <vt:lpstr>Types of traction on the basis of power drive</vt:lpstr>
      <vt:lpstr>Non Electrical Traction</vt:lpstr>
      <vt:lpstr>Electrical Traction</vt:lpstr>
      <vt:lpstr>D.C. System</vt:lpstr>
      <vt:lpstr>Single Phase A.C. System</vt:lpstr>
      <vt:lpstr>Three Phase A.C. System</vt:lpstr>
      <vt:lpstr>Composite System</vt:lpstr>
      <vt:lpstr>Slide 10</vt:lpstr>
      <vt:lpstr>Slide 11</vt:lpstr>
      <vt:lpstr>Slide 12</vt:lpstr>
      <vt:lpstr>Slide 13</vt:lpstr>
      <vt:lpstr>Direct steam engine drive</vt:lpstr>
      <vt:lpstr>Merits and demerits of direct steam engine drive</vt:lpstr>
      <vt:lpstr>Direct internal combustion engine drive </vt:lpstr>
      <vt:lpstr>Merits and demerits of direct IC engine drive</vt:lpstr>
      <vt:lpstr>Steam electric drive</vt:lpstr>
      <vt:lpstr>IC engine electric drive </vt:lpstr>
      <vt:lpstr>Merits and demerits of IC engine electric drive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6</dc:title>
  <dc:creator>Dell</dc:creator>
  <cp:lastModifiedBy>Dell</cp:lastModifiedBy>
  <cp:revision>36</cp:revision>
  <dcterms:created xsi:type="dcterms:W3CDTF">2020-08-19T09:20:14Z</dcterms:created>
  <dcterms:modified xsi:type="dcterms:W3CDTF">2020-08-20T05:00:45Z</dcterms:modified>
</cp:coreProperties>
</file>