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69" r:id="rId15"/>
    <p:sldId id="271" r:id="rId16"/>
    <p:sldId id="272" r:id="rId17"/>
    <p:sldId id="273" r:id="rId18"/>
    <p:sldId id="274" r:id="rId19"/>
    <p:sldId id="275" r:id="rId20"/>
    <p:sldId id="276" r:id="rId21"/>
    <p:sldId id="277" r:id="rId22"/>
    <p:sldId id="278" r:id="rId23"/>
    <p:sldId id="280" r:id="rId24"/>
    <p:sldId id="281" r:id="rId25"/>
    <p:sldId id="283" r:id="rId26"/>
    <p:sldId id="28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5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2EB227-F9F0-4B35-8C94-B224A0074BE8}"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9414-CFA2-471B-BADB-C897FE2F69D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2EB227-F9F0-4B35-8C94-B224A0074BE8}"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9414-CFA2-471B-BADB-C897FE2F69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2EB227-F9F0-4B35-8C94-B224A0074BE8}"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9414-CFA2-471B-BADB-C897FE2F69D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2EB227-F9F0-4B35-8C94-B224A0074BE8}"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9414-CFA2-471B-BADB-C897FE2F69D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2EB227-F9F0-4B35-8C94-B224A0074BE8}"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9414-CFA2-471B-BADB-C897FE2F69D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2EB227-F9F0-4B35-8C94-B224A0074BE8}" type="datetimeFigureOut">
              <a:rPr lang="en-US" smtClean="0"/>
              <a:pPr/>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29414-CFA2-471B-BADB-C897FE2F69D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2EB227-F9F0-4B35-8C94-B224A0074BE8}" type="datetimeFigureOut">
              <a:rPr lang="en-US" smtClean="0"/>
              <a:pPr/>
              <a:t>6/18/2024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A29414-CFA2-471B-BADB-C897FE2F69D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2EB227-F9F0-4B35-8C94-B224A0074BE8}" type="datetimeFigureOut">
              <a:rPr lang="en-US" smtClean="0"/>
              <a:pPr/>
              <a:t>6/18/2024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A29414-CFA2-471B-BADB-C897FE2F69D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2EB227-F9F0-4B35-8C94-B224A0074BE8}" type="datetimeFigureOut">
              <a:rPr lang="en-US" smtClean="0"/>
              <a:pPr/>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A29414-CFA2-471B-BADB-C897FE2F69D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2EB227-F9F0-4B35-8C94-B224A0074BE8}" type="datetimeFigureOut">
              <a:rPr lang="en-US" smtClean="0"/>
              <a:pPr/>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29414-CFA2-471B-BADB-C897FE2F69D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2EB227-F9F0-4B35-8C94-B224A0074BE8}" type="datetimeFigureOut">
              <a:rPr lang="en-US" smtClean="0"/>
              <a:pPr/>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29414-CFA2-471B-BADB-C897FE2F69D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2EB227-F9F0-4B35-8C94-B224A0074BE8}" type="datetimeFigureOut">
              <a:rPr lang="en-US" smtClean="0"/>
              <a:pPr/>
              <a:t>6/18/2024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29414-CFA2-471B-BADB-C897FE2F69D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6 </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738506" y="435954"/>
            <a:ext cx="8024494" cy="569021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Third rail</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295400" y="1408893"/>
            <a:ext cx="6248400" cy="46802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Third rail and on board storage system</a:t>
            </a:r>
            <a:endParaRPr lang="en-US" sz="3600" b="1" dirty="0"/>
          </a:p>
        </p:txBody>
      </p:sp>
      <p:sp>
        <p:nvSpPr>
          <p:cNvPr id="3" name="Content Placeholder 2"/>
          <p:cNvSpPr>
            <a:spLocks noGrp="1"/>
          </p:cNvSpPr>
          <p:nvPr>
            <p:ph idx="1"/>
          </p:nvPr>
        </p:nvSpPr>
        <p:spPr/>
        <p:txBody>
          <a:bodyPr>
            <a:normAutofit/>
          </a:bodyPr>
          <a:lstStyle/>
          <a:p>
            <a:r>
              <a:rPr lang="en-US" sz="2400" b="1" dirty="0" smtClean="0"/>
              <a:t>Third rail </a:t>
            </a:r>
            <a:r>
              <a:rPr lang="en-US" sz="2400" dirty="0" smtClean="0"/>
              <a:t>is the extra track laid aside the running track which is usually used for the return conductor.</a:t>
            </a:r>
          </a:p>
          <a:p>
            <a:r>
              <a:rPr lang="en-US" sz="2400" b="1" dirty="0" smtClean="0"/>
              <a:t>On board electricity storage system </a:t>
            </a:r>
            <a:r>
              <a:rPr lang="en-US" sz="2400" dirty="0" smtClean="0"/>
              <a:t>is the storage system in which the energy during the braking period is stored in the battery which is used during the accelerating period so that power drawn from the supply remains constant.</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Train movement and energy consumption</a:t>
            </a:r>
            <a:endParaRPr lang="en-US" sz="3600" b="1" dirty="0"/>
          </a:p>
        </p:txBody>
      </p:sp>
      <p:sp>
        <p:nvSpPr>
          <p:cNvPr id="3" name="Content Placeholder 2"/>
          <p:cNvSpPr>
            <a:spLocks noGrp="1"/>
          </p:cNvSpPr>
          <p:nvPr>
            <p:ph idx="1"/>
          </p:nvPr>
        </p:nvSpPr>
        <p:spPr/>
        <p:txBody>
          <a:bodyPr>
            <a:normAutofit/>
          </a:bodyPr>
          <a:lstStyle/>
          <a:p>
            <a:r>
              <a:rPr lang="en-US" sz="2400" dirty="0" smtClean="0"/>
              <a:t>The movement of trains and their energy consumption can be most conveniently studied by means of speed-time and speed-distance curves, which show respectively the speed at different time instants after the start of run and the speed at different distances from the starting point. </a:t>
            </a:r>
          </a:p>
          <a:p>
            <a:r>
              <a:rPr lang="en-US" sz="2400" dirty="0" smtClean="0"/>
              <a:t>Of the two, the speed-time curve is generally the more useful.</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Speed-time curve</a:t>
            </a:r>
            <a:endParaRPr lang="en-US" sz="5400" b="1" dirty="0"/>
          </a:p>
        </p:txBody>
      </p:sp>
      <p:sp>
        <p:nvSpPr>
          <p:cNvPr id="3" name="Content Placeholder 2"/>
          <p:cNvSpPr>
            <a:spLocks noGrp="1"/>
          </p:cNvSpPr>
          <p:nvPr>
            <p:ph idx="1"/>
          </p:nvPr>
        </p:nvSpPr>
        <p:spPr/>
        <p:txBody>
          <a:bodyPr>
            <a:noAutofit/>
          </a:bodyPr>
          <a:lstStyle/>
          <a:p>
            <a:r>
              <a:rPr lang="en-US" sz="2000" dirty="0" smtClean="0"/>
              <a:t>The curve drawn between speed and time, taking speed (in km/hour) on the Y-axis and time (in seconds or minutes) on X-axis, is known as </a:t>
            </a:r>
            <a:r>
              <a:rPr lang="en-US" sz="2000" b="1" dirty="0" smtClean="0"/>
              <a:t>speed-time curve. </a:t>
            </a:r>
          </a:p>
          <a:p>
            <a:r>
              <a:rPr lang="en-US" sz="2000" dirty="0" smtClean="0"/>
              <a:t>The speed-time curve provides complete information of the motion of the train. </a:t>
            </a:r>
          </a:p>
          <a:p>
            <a:r>
              <a:rPr lang="en-US" sz="2000" dirty="0" smtClean="0"/>
              <a:t>This curve gives the speed at various time instants after the start of run directly. </a:t>
            </a:r>
          </a:p>
          <a:p>
            <a:r>
              <a:rPr lang="en-US" sz="2000" dirty="0" smtClean="0"/>
              <a:t>Slope of the curve at any point gives the acceleration at the corresponding instant or speed. </a:t>
            </a:r>
          </a:p>
          <a:p>
            <a:r>
              <a:rPr lang="en-US" sz="2000" dirty="0" smtClean="0"/>
              <a:t>The area covered by the curve, the time axis and the ordinates through the instants between which the time is taken, represents the distance covered in the corresponding time.</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Speed-time curve(</a:t>
            </a:r>
            <a:r>
              <a:rPr lang="en-US" sz="5400" b="1" dirty="0" err="1" smtClean="0"/>
              <a:t>contd</a:t>
            </a:r>
            <a:r>
              <a:rPr lang="en-US" sz="5400" b="1" dirty="0" smtClean="0"/>
              <a:t>)</a:t>
            </a:r>
            <a:endParaRPr lang="en-US" sz="5400" b="1" dirty="0"/>
          </a:p>
        </p:txBody>
      </p:sp>
      <p:sp>
        <p:nvSpPr>
          <p:cNvPr id="4" name="Content Placeholder 3"/>
          <p:cNvSpPr>
            <a:spLocks noGrp="1"/>
          </p:cNvSpPr>
          <p:nvPr>
            <p:ph sz="half" idx="2"/>
          </p:nvPr>
        </p:nvSpPr>
        <p:spPr/>
        <p:txBody>
          <a:bodyPr>
            <a:normAutofit/>
          </a:bodyPr>
          <a:lstStyle/>
          <a:p>
            <a:pPr fontAlgn="base">
              <a:buNone/>
            </a:pPr>
            <a:r>
              <a:rPr lang="en-US" sz="2000" dirty="0" smtClean="0"/>
              <a:t>Speed-time curve</a:t>
            </a:r>
          </a:p>
          <a:p>
            <a:pPr fontAlgn="base">
              <a:buNone/>
            </a:pPr>
            <a:r>
              <a:rPr lang="en-US" sz="2000" dirty="0" smtClean="0"/>
              <a:t>(Fig.11.1) mainly consists</a:t>
            </a:r>
          </a:p>
          <a:p>
            <a:pPr fontAlgn="base">
              <a:buNone/>
            </a:pPr>
            <a:r>
              <a:rPr lang="en-US" sz="2000" dirty="0" smtClean="0"/>
              <a:t>of:</a:t>
            </a:r>
          </a:p>
          <a:p>
            <a:pPr marL="514350" indent="-514350" fontAlgn="base">
              <a:buFont typeface="+mj-lt"/>
              <a:buAutoNum type="arabicPeriod"/>
            </a:pPr>
            <a:r>
              <a:rPr lang="en-US" sz="2000" dirty="0" smtClean="0"/>
              <a:t>Initial acceleration</a:t>
            </a:r>
          </a:p>
          <a:p>
            <a:pPr marL="514350" indent="-514350" fontAlgn="base">
              <a:buFont typeface="+mj-lt"/>
              <a:buAutoNum type="arabicPeriod"/>
            </a:pPr>
            <a:r>
              <a:rPr lang="en-US" sz="2000" dirty="0" smtClean="0"/>
              <a:t>Constant speed run or free run</a:t>
            </a:r>
          </a:p>
          <a:p>
            <a:pPr marL="514350" indent="-514350" fontAlgn="base">
              <a:buFont typeface="+mj-lt"/>
              <a:buAutoNum type="arabicPeriod"/>
            </a:pPr>
            <a:r>
              <a:rPr lang="en-US" sz="2000" dirty="0" smtClean="0"/>
              <a:t>Coasting and</a:t>
            </a:r>
          </a:p>
          <a:p>
            <a:pPr marL="514350" indent="-514350" fontAlgn="base">
              <a:buFont typeface="+mj-lt"/>
              <a:buAutoNum type="arabicPeriod"/>
            </a:pPr>
            <a:r>
              <a:rPr lang="en-US" sz="2000" dirty="0" smtClean="0"/>
              <a:t>Retardation.</a:t>
            </a:r>
          </a:p>
          <a:p>
            <a:endParaRPr lang="en-US" sz="2000" dirty="0"/>
          </a:p>
        </p:txBody>
      </p:sp>
      <p:pic>
        <p:nvPicPr>
          <p:cNvPr id="3074" name="Picture 2"/>
          <p:cNvPicPr>
            <a:picLocks noGrp="1" noChangeAspect="1" noChangeArrowheads="1"/>
          </p:cNvPicPr>
          <p:nvPr>
            <p:ph sz="half" idx="1"/>
          </p:nvPr>
        </p:nvPicPr>
        <p:blipFill>
          <a:blip r:embed="rId2"/>
          <a:srcRect/>
          <a:stretch>
            <a:fillRect/>
          </a:stretch>
        </p:blipFill>
        <p:spPr bwMode="auto">
          <a:xfrm>
            <a:off x="184956" y="1828800"/>
            <a:ext cx="4082244" cy="3276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Acceleration</a:t>
            </a:r>
            <a:endParaRPr lang="en-US" sz="5400" dirty="0"/>
          </a:p>
        </p:txBody>
      </p:sp>
      <p:sp>
        <p:nvSpPr>
          <p:cNvPr id="3" name="Content Placeholder 2"/>
          <p:cNvSpPr>
            <a:spLocks noGrp="1"/>
          </p:cNvSpPr>
          <p:nvPr>
            <p:ph idx="1"/>
          </p:nvPr>
        </p:nvSpPr>
        <p:spPr/>
        <p:txBody>
          <a:bodyPr>
            <a:normAutofit/>
          </a:bodyPr>
          <a:lstStyle/>
          <a:p>
            <a:pPr fontAlgn="base">
              <a:buNone/>
            </a:pPr>
            <a:r>
              <a:rPr lang="en-US" sz="2400" dirty="0" smtClean="0"/>
              <a:t>It consists of two parts known as:</a:t>
            </a:r>
          </a:p>
          <a:p>
            <a:pPr marL="514350" indent="-514350" fontAlgn="base">
              <a:buFont typeface="+mj-lt"/>
              <a:buAutoNum type="arabicPeriod"/>
            </a:pPr>
            <a:r>
              <a:rPr lang="en-US" sz="2400" dirty="0" smtClean="0"/>
              <a:t>Constant acceleration or acceleration while notching up and</a:t>
            </a:r>
          </a:p>
          <a:p>
            <a:pPr marL="514350" indent="-514350" fontAlgn="base">
              <a:buFont typeface="+mj-lt"/>
              <a:buAutoNum type="arabicPeriod"/>
            </a:pPr>
            <a:r>
              <a:rPr lang="en-US" sz="2400" dirty="0" smtClean="0"/>
              <a:t>Speed curve running or acceleration on the speed curve.</a:t>
            </a:r>
          </a:p>
          <a:p>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Constant Acceleration or Acceleration during Notching Up</a:t>
            </a:r>
            <a:endParaRPr lang="en-US" sz="3600" dirty="0"/>
          </a:p>
        </p:txBody>
      </p:sp>
      <p:sp>
        <p:nvSpPr>
          <p:cNvPr id="3" name="Content Placeholder 2"/>
          <p:cNvSpPr>
            <a:spLocks noGrp="1"/>
          </p:cNvSpPr>
          <p:nvPr>
            <p:ph idx="1"/>
          </p:nvPr>
        </p:nvSpPr>
        <p:spPr/>
        <p:txBody>
          <a:bodyPr>
            <a:normAutofit/>
          </a:bodyPr>
          <a:lstStyle/>
          <a:p>
            <a:r>
              <a:rPr lang="en-US" sz="2400" dirty="0" smtClean="0"/>
              <a:t>During notching up period (0 to t</a:t>
            </a:r>
            <a:r>
              <a:rPr lang="en-US" sz="2400" baseline="-25000" dirty="0" smtClean="0"/>
              <a:t>1</a:t>
            </a:r>
            <a:r>
              <a:rPr lang="en-US" sz="2400" dirty="0" smtClean="0"/>
              <a:t>) the current is maintained approximately constant and the voltage across the motor is gradually increased by cutting out the starting resistance. </a:t>
            </a:r>
          </a:p>
          <a:p>
            <a:r>
              <a:rPr lang="en-US" sz="2400" dirty="0" smtClean="0"/>
              <a:t>Thus </a:t>
            </a:r>
            <a:r>
              <a:rPr lang="en-US" sz="2400" dirty="0" err="1" smtClean="0"/>
              <a:t>tractive</a:t>
            </a:r>
            <a:r>
              <a:rPr lang="en-US" sz="2400" dirty="0" smtClean="0"/>
              <a:t> effort is constant and, therefore, acceleration remains constant during this period.</a:t>
            </a: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Speed Curve Running or Acceleration on Speed Curve</a:t>
            </a:r>
            <a:endParaRPr lang="en-US" sz="3600" dirty="0"/>
          </a:p>
        </p:txBody>
      </p:sp>
      <p:sp>
        <p:nvSpPr>
          <p:cNvPr id="3" name="Content Placeholder 2"/>
          <p:cNvSpPr>
            <a:spLocks noGrp="1"/>
          </p:cNvSpPr>
          <p:nvPr>
            <p:ph idx="1"/>
          </p:nvPr>
        </p:nvSpPr>
        <p:spPr/>
        <p:txBody>
          <a:bodyPr>
            <a:normAutofit/>
          </a:bodyPr>
          <a:lstStyle/>
          <a:p>
            <a:r>
              <a:rPr lang="en-US" sz="2400" dirty="0" smtClean="0"/>
              <a:t>During speed curve running (t</a:t>
            </a:r>
            <a:r>
              <a:rPr lang="en-US" sz="2400" baseline="-25000" dirty="0" smtClean="0"/>
              <a:t>1</a:t>
            </a:r>
            <a:r>
              <a:rPr lang="en-US" sz="2400" dirty="0" smtClean="0"/>
              <a:t> to t</a:t>
            </a:r>
            <a:r>
              <a:rPr lang="en-US" sz="2400" baseline="-25000" dirty="0" smtClean="0"/>
              <a:t>2</a:t>
            </a:r>
            <a:r>
              <a:rPr lang="en-US" sz="2400" dirty="0" smtClean="0"/>
              <a:t>) the voltage acting across the motor remains constant and current starts decreasing with the increase in speed according to the characteristics of the motor and finally the current taken by the motor becomes constant. </a:t>
            </a:r>
          </a:p>
          <a:p>
            <a:r>
              <a:rPr lang="en-US" sz="2400" dirty="0" smtClean="0"/>
              <a:t>During this period, though the train accelerates but acceleration decreases with the increase in speed and finally becomes zero at the speed at which the </a:t>
            </a:r>
            <a:r>
              <a:rPr lang="en-US" sz="2400" dirty="0" err="1" smtClean="0"/>
              <a:t>tractive</a:t>
            </a:r>
            <a:r>
              <a:rPr lang="en-US" sz="2400" dirty="0" smtClean="0"/>
              <a:t> effort developed by the motor becomes exactly equal to the resistance to motion of the train.</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Free Run or Constant Speed Run</a:t>
            </a:r>
            <a:endParaRPr lang="en-US" dirty="0"/>
          </a:p>
        </p:txBody>
      </p:sp>
      <p:sp>
        <p:nvSpPr>
          <p:cNvPr id="3" name="Content Placeholder 2"/>
          <p:cNvSpPr>
            <a:spLocks noGrp="1"/>
          </p:cNvSpPr>
          <p:nvPr>
            <p:ph idx="1"/>
          </p:nvPr>
        </p:nvSpPr>
        <p:spPr/>
        <p:txBody>
          <a:bodyPr>
            <a:normAutofit/>
          </a:bodyPr>
          <a:lstStyle/>
          <a:p>
            <a:r>
              <a:rPr lang="en-US" sz="2400" dirty="0" smtClean="0"/>
              <a:t>At the end of speed curve running i.e., at t</a:t>
            </a:r>
            <a:r>
              <a:rPr lang="en-US" sz="2400" baseline="-25000" dirty="0" smtClean="0"/>
              <a:t>2</a:t>
            </a:r>
            <a:r>
              <a:rPr lang="en-US" sz="2400" dirty="0" smtClean="0"/>
              <a:t> the train attains the maximum speed. </a:t>
            </a:r>
          </a:p>
          <a:p>
            <a:r>
              <a:rPr lang="en-US" sz="2400" dirty="0" smtClean="0"/>
              <a:t>During this period the train runs with constant speed attained at and constant power is drawn.</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Petrol electric  traction</a:t>
            </a:r>
            <a:endParaRPr lang="en-US" b="1" dirty="0"/>
          </a:p>
        </p:txBody>
      </p:sp>
      <p:sp>
        <p:nvSpPr>
          <p:cNvPr id="3" name="Content Placeholder 2"/>
          <p:cNvSpPr>
            <a:spLocks noGrp="1"/>
          </p:cNvSpPr>
          <p:nvPr>
            <p:ph idx="1"/>
          </p:nvPr>
        </p:nvSpPr>
        <p:spPr/>
        <p:txBody>
          <a:bodyPr>
            <a:normAutofit/>
          </a:bodyPr>
          <a:lstStyle/>
          <a:p>
            <a:r>
              <a:rPr lang="en-US" sz="2400" dirty="0" smtClean="0"/>
              <a:t>Petrol engine is used to drive the generator at constant speed.</a:t>
            </a:r>
          </a:p>
          <a:p>
            <a:r>
              <a:rPr lang="en-US" sz="2400" dirty="0"/>
              <a:t>Petrol-electric transmission was used </a:t>
            </a:r>
            <a:r>
              <a:rPr lang="en-US" sz="2400" dirty="0" smtClean="0"/>
              <a:t>for a variety of applications</a:t>
            </a:r>
            <a:r>
              <a:rPr lang="en-US" sz="2400" dirty="0"/>
              <a:t> in </a:t>
            </a:r>
            <a:r>
              <a:rPr lang="en-US" sz="2400" dirty="0" err="1" smtClean="0"/>
              <a:t>road,rail</a:t>
            </a:r>
            <a:r>
              <a:rPr lang="en-US" sz="2400" dirty="0" smtClean="0"/>
              <a:t>, </a:t>
            </a:r>
            <a:r>
              <a:rPr lang="en-US" sz="2400" dirty="0"/>
              <a:t>and </a:t>
            </a:r>
            <a:r>
              <a:rPr lang="en-US" sz="2400" dirty="0" smtClean="0"/>
              <a:t>marine transport, </a:t>
            </a:r>
            <a:r>
              <a:rPr lang="en-US" sz="2400" dirty="0"/>
              <a:t>in the early 20th century. </a:t>
            </a:r>
            <a:endParaRPr lang="en-US" sz="2400" dirty="0" smtClean="0"/>
          </a:p>
          <a:p>
            <a:r>
              <a:rPr lang="en-US" sz="2400" dirty="0" smtClean="0"/>
              <a:t>After</a:t>
            </a:r>
            <a:r>
              <a:rPr lang="en-US" sz="2400" dirty="0"/>
              <a:t> World War </a:t>
            </a:r>
            <a:r>
              <a:rPr lang="en-US" sz="2400" dirty="0" smtClean="0"/>
              <a:t>I, </a:t>
            </a:r>
            <a:r>
              <a:rPr lang="en-US" sz="2400" dirty="0"/>
              <a:t>it was largely superseded by diesel-electric transmission, a similar transmission system used for diesel engines; but petrol-electric has become popular again in the 21st century in hybrid electric vehicles.</a:t>
            </a:r>
            <a:r>
              <a:rPr lang="en-US" sz="2400" dirty="0" smtClean="0"/>
              <a:t> </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Coasting</a:t>
            </a:r>
            <a:endParaRPr lang="en-US" sz="5400" dirty="0"/>
          </a:p>
        </p:txBody>
      </p:sp>
      <p:sp>
        <p:nvSpPr>
          <p:cNvPr id="3" name="Content Placeholder 2"/>
          <p:cNvSpPr>
            <a:spLocks noGrp="1"/>
          </p:cNvSpPr>
          <p:nvPr>
            <p:ph idx="1"/>
          </p:nvPr>
        </p:nvSpPr>
        <p:spPr/>
        <p:txBody>
          <a:bodyPr>
            <a:normAutofit/>
          </a:bodyPr>
          <a:lstStyle/>
          <a:p>
            <a:r>
              <a:rPr lang="en-US" sz="2400" dirty="0" smtClean="0"/>
              <a:t>At the end of free running period (i.e., at t</a:t>
            </a:r>
            <a:r>
              <a:rPr lang="en-US" sz="2400" baseline="-25000" dirty="0" smtClean="0"/>
              <a:t>3</a:t>
            </a:r>
            <a:r>
              <a:rPr lang="en-US" sz="2400" dirty="0" smtClean="0"/>
              <a:t>) power supply is cut off and the train is allowed to run under its own momentum. </a:t>
            </a:r>
          </a:p>
          <a:p>
            <a:r>
              <a:rPr lang="en-US" sz="2400" dirty="0" smtClean="0"/>
              <a:t>The speed of train starts decreasing on account of resistance to the motion of train. </a:t>
            </a:r>
          </a:p>
          <a:p>
            <a:r>
              <a:rPr lang="en-US" sz="2400" dirty="0" smtClean="0"/>
              <a:t>The rate of decrease of speed during coasting period is known as coasting retardation.</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Retardation or Braking Period</a:t>
            </a:r>
            <a:endParaRPr lang="en-US" sz="4800" dirty="0"/>
          </a:p>
        </p:txBody>
      </p:sp>
      <p:sp>
        <p:nvSpPr>
          <p:cNvPr id="3" name="Content Placeholder 2"/>
          <p:cNvSpPr>
            <a:spLocks noGrp="1"/>
          </p:cNvSpPr>
          <p:nvPr>
            <p:ph idx="1"/>
          </p:nvPr>
        </p:nvSpPr>
        <p:spPr/>
        <p:txBody>
          <a:bodyPr>
            <a:normAutofit/>
          </a:bodyPr>
          <a:lstStyle/>
          <a:p>
            <a:r>
              <a:rPr lang="en-US" sz="2400" dirty="0" smtClean="0"/>
              <a:t>At the end of coasting period (i.e., at t</a:t>
            </a:r>
            <a:r>
              <a:rPr lang="en-US" sz="2400" baseline="-25000" dirty="0" smtClean="0"/>
              <a:t>4</a:t>
            </a:r>
            <a:r>
              <a:rPr lang="en-US" sz="2400" dirty="0" smtClean="0"/>
              <a:t>) the brakes are applied to bring the train to rest. </a:t>
            </a:r>
          </a:p>
          <a:p>
            <a:r>
              <a:rPr lang="en-US" sz="2400" dirty="0" smtClean="0"/>
              <a:t>During this period speed decreases rapidly and finally reduces to zero.</a:t>
            </a: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types of services depending upon speed time curves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Urban or city service </a:t>
            </a:r>
          </a:p>
          <a:p>
            <a:pPr marL="514350" indent="-514350">
              <a:buFont typeface="+mj-lt"/>
              <a:buAutoNum type="arabicPeriod"/>
            </a:pPr>
            <a:r>
              <a:rPr lang="en-US" dirty="0" smtClean="0"/>
              <a:t>Suburban service</a:t>
            </a:r>
          </a:p>
          <a:p>
            <a:pPr marL="514350" indent="-514350">
              <a:buFont typeface="+mj-lt"/>
              <a:buAutoNum type="arabicPeriod"/>
            </a:pPr>
            <a:r>
              <a:rPr lang="en-US" dirty="0" smtClean="0"/>
              <a:t>Main line service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Urban or City Service</a:t>
            </a:r>
            <a:endParaRPr lang="en-US" dirty="0"/>
          </a:p>
        </p:txBody>
      </p:sp>
      <p:sp>
        <p:nvSpPr>
          <p:cNvPr id="4" name="Content Placeholder 3"/>
          <p:cNvSpPr>
            <a:spLocks noGrp="1"/>
          </p:cNvSpPr>
          <p:nvPr>
            <p:ph sz="half" idx="2"/>
          </p:nvPr>
        </p:nvSpPr>
        <p:spPr/>
        <p:txBody>
          <a:bodyPr>
            <a:noAutofit/>
          </a:bodyPr>
          <a:lstStyle/>
          <a:p>
            <a:r>
              <a:rPr lang="en-US" sz="1600" dirty="0" smtClean="0"/>
              <a:t>In urban or city service the distance between the two stops is comparatively very short (say 1 km or so). </a:t>
            </a:r>
          </a:p>
          <a:p>
            <a:r>
              <a:rPr lang="en-US" sz="1600" dirty="0" smtClean="0"/>
              <a:t>The time required for this run is very small (few minutes). </a:t>
            </a:r>
          </a:p>
          <a:p>
            <a:r>
              <a:rPr lang="en-US" sz="1600" dirty="0" smtClean="0"/>
              <a:t>The acceleration as well as retardation is required to be high so that high average speed and short time of run is obtained. </a:t>
            </a:r>
          </a:p>
          <a:p>
            <a:r>
              <a:rPr lang="en-US" sz="1600" dirty="0" smtClean="0"/>
              <a:t>The acceleration and retardation for urban service is between 1.5 and 4 </a:t>
            </a:r>
            <a:r>
              <a:rPr lang="en-US" sz="1600" dirty="0" err="1" smtClean="0"/>
              <a:t>kmphps</a:t>
            </a:r>
            <a:r>
              <a:rPr lang="en-US" sz="1600" dirty="0" smtClean="0"/>
              <a:t> and between 3 and 4 </a:t>
            </a:r>
            <a:r>
              <a:rPr lang="en-US" sz="1600" dirty="0" err="1" smtClean="0"/>
              <a:t>kmphps</a:t>
            </a:r>
            <a:r>
              <a:rPr lang="en-US" sz="1600" dirty="0" smtClean="0"/>
              <a:t> respectively. </a:t>
            </a:r>
          </a:p>
          <a:p>
            <a:r>
              <a:rPr lang="en-US" sz="1600" dirty="0" smtClean="0"/>
              <a:t>Free run is not present in this run. </a:t>
            </a:r>
          </a:p>
          <a:p>
            <a:r>
              <a:rPr lang="en-US" sz="1600" dirty="0" smtClean="0"/>
              <a:t>The coasting retardation is about 0.15 </a:t>
            </a:r>
            <a:r>
              <a:rPr lang="en-US" sz="1600" dirty="0" err="1" smtClean="0"/>
              <a:t>kmphps</a:t>
            </a:r>
            <a:r>
              <a:rPr lang="en-US" sz="1600" dirty="0" smtClean="0"/>
              <a:t>. The coasting period is also small. </a:t>
            </a:r>
          </a:p>
          <a:p>
            <a:r>
              <a:rPr lang="en-US" sz="1600" dirty="0" smtClean="0"/>
              <a:t>Typical speed time curve for urban service is shown in Fig. 11.2.</a:t>
            </a:r>
            <a:endParaRPr lang="en-US" sz="1600" dirty="0"/>
          </a:p>
        </p:txBody>
      </p:sp>
      <p:pic>
        <p:nvPicPr>
          <p:cNvPr id="1026" name="Picture 2"/>
          <p:cNvPicPr>
            <a:picLocks noGrp="1" noChangeAspect="1" noChangeArrowheads="1"/>
          </p:cNvPicPr>
          <p:nvPr>
            <p:ph sz="half" idx="1"/>
          </p:nvPr>
        </p:nvPicPr>
        <p:blipFill>
          <a:blip r:embed="rId2"/>
          <a:srcRect/>
          <a:stretch>
            <a:fillRect/>
          </a:stretch>
        </p:blipFill>
        <p:spPr bwMode="auto">
          <a:xfrm>
            <a:off x="228600" y="1524000"/>
            <a:ext cx="4267200" cy="3396457"/>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Suburban Service</a:t>
            </a:r>
            <a:endParaRPr lang="en-US" dirty="0"/>
          </a:p>
        </p:txBody>
      </p:sp>
      <p:sp>
        <p:nvSpPr>
          <p:cNvPr id="4" name="Content Placeholder 3"/>
          <p:cNvSpPr>
            <a:spLocks noGrp="1"/>
          </p:cNvSpPr>
          <p:nvPr>
            <p:ph sz="half" idx="2"/>
          </p:nvPr>
        </p:nvSpPr>
        <p:spPr/>
        <p:txBody>
          <a:bodyPr>
            <a:normAutofit fontScale="85000" lnSpcReduction="20000"/>
          </a:bodyPr>
          <a:lstStyle/>
          <a:p>
            <a:r>
              <a:rPr lang="en-US" dirty="0" smtClean="0"/>
              <a:t>In this service the distance between the stops is little longer than urban service but smaller than main line service (say between 2 and 5 km). </a:t>
            </a:r>
          </a:p>
          <a:p>
            <a:r>
              <a:rPr lang="en-US" dirty="0" smtClean="0"/>
              <a:t>Free run is still not possible. </a:t>
            </a:r>
          </a:p>
          <a:p>
            <a:r>
              <a:rPr lang="en-US" dirty="0" smtClean="0"/>
              <a:t>Coasting is for a comparatively longer period. </a:t>
            </a:r>
          </a:p>
          <a:p>
            <a:r>
              <a:rPr lang="en-US" dirty="0" smtClean="0"/>
              <a:t>Acceleration and retardation required are as high as for urban service.</a:t>
            </a:r>
            <a:endParaRPr lang="en-US" dirty="0"/>
          </a:p>
        </p:txBody>
      </p:sp>
      <p:pic>
        <p:nvPicPr>
          <p:cNvPr id="2050" name="Picture 2"/>
          <p:cNvPicPr>
            <a:picLocks noGrp="1" noChangeAspect="1" noChangeArrowheads="1"/>
          </p:cNvPicPr>
          <p:nvPr>
            <p:ph sz="half" idx="1"/>
          </p:nvPr>
        </p:nvPicPr>
        <p:blipFill>
          <a:blip r:embed="rId2"/>
          <a:srcRect/>
          <a:stretch>
            <a:fillRect/>
          </a:stretch>
        </p:blipFill>
        <p:spPr bwMode="auto">
          <a:xfrm>
            <a:off x="67801" y="2133600"/>
            <a:ext cx="4440977" cy="30480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Main Line Service</a:t>
            </a:r>
            <a:endParaRPr lang="en-US" dirty="0"/>
          </a:p>
        </p:txBody>
      </p:sp>
      <p:sp>
        <p:nvSpPr>
          <p:cNvPr id="4" name="Content Placeholder 3"/>
          <p:cNvSpPr>
            <a:spLocks noGrp="1"/>
          </p:cNvSpPr>
          <p:nvPr>
            <p:ph sz="half" idx="2"/>
          </p:nvPr>
        </p:nvSpPr>
        <p:spPr/>
        <p:txBody>
          <a:bodyPr>
            <a:normAutofit fontScale="77500" lnSpcReduction="20000"/>
          </a:bodyPr>
          <a:lstStyle/>
          <a:p>
            <a:r>
              <a:rPr lang="en-US" dirty="0" smtClean="0"/>
              <a:t>The distance between two stops in main line service is considerably more (usually more than 10 km). </a:t>
            </a:r>
          </a:p>
          <a:p>
            <a:r>
              <a:rPr lang="en-US" dirty="0" smtClean="0"/>
              <a:t>In this service free run is of longer duration. </a:t>
            </a:r>
          </a:p>
          <a:p>
            <a:r>
              <a:rPr lang="en-US" dirty="0" smtClean="0"/>
              <a:t>The duration of acceleration and retardation is a small fraction of total running time. </a:t>
            </a:r>
          </a:p>
          <a:p>
            <a:r>
              <a:rPr lang="en-US" dirty="0" smtClean="0"/>
              <a:t>Since rate of acceleration and retardation does not affect the average and schedule speeds, therefore, these are of little importance in main line service.</a:t>
            </a:r>
            <a:endParaRPr lang="en-US" dirty="0"/>
          </a:p>
        </p:txBody>
      </p:sp>
      <p:pic>
        <p:nvPicPr>
          <p:cNvPr id="5" name="Picture 2"/>
          <p:cNvPicPr>
            <a:picLocks noGrp="1" noChangeAspect="1" noChangeArrowheads="1"/>
          </p:cNvPicPr>
          <p:nvPr>
            <p:ph sz="half" idx="1"/>
          </p:nvPr>
        </p:nvPicPr>
        <p:blipFill>
          <a:blip r:embed="rId2"/>
          <a:srcRect/>
          <a:stretch>
            <a:fillRect/>
          </a:stretch>
        </p:blipFill>
        <p:spPr bwMode="auto">
          <a:xfrm>
            <a:off x="149398" y="1905000"/>
            <a:ext cx="4232102" cy="35814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914400" y="1450280"/>
            <a:ext cx="7010400" cy="31410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Battery electric drive </a:t>
            </a:r>
            <a:endParaRPr lang="en-US" b="1" dirty="0"/>
          </a:p>
        </p:txBody>
      </p:sp>
      <p:sp>
        <p:nvSpPr>
          <p:cNvPr id="3" name="Content Placeholder 2"/>
          <p:cNvSpPr>
            <a:spLocks noGrp="1"/>
          </p:cNvSpPr>
          <p:nvPr>
            <p:ph idx="1"/>
          </p:nvPr>
        </p:nvSpPr>
        <p:spPr/>
        <p:txBody>
          <a:bodyPr>
            <a:normAutofit/>
          </a:bodyPr>
          <a:lstStyle/>
          <a:p>
            <a:r>
              <a:rPr lang="en-US" sz="2800" dirty="0" smtClean="0"/>
              <a:t>The locomotive carries the secondary batteries which supplies the power to dc motors employed for driving the vehicle.</a:t>
            </a:r>
          </a:p>
          <a:p>
            <a:r>
              <a:rPr lang="en-US" sz="2800" dirty="0" smtClean="0"/>
              <a:t>Well suited for frequently operated service such as for local delivery of goods in large towns with maximum daily run of 50 to 60 km, shunting and traction in industrial works and mines.</a:t>
            </a:r>
          </a:p>
          <a:p>
            <a:pPr>
              <a:buNone/>
            </a:pP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Merits and demerits of battery electric drive</a:t>
            </a:r>
            <a:endParaRPr lang="en-US" sz="3200" b="1" dirty="0"/>
          </a:p>
        </p:txBody>
      </p:sp>
      <p:sp>
        <p:nvSpPr>
          <p:cNvPr id="3" name="Text Placeholder 2"/>
          <p:cNvSpPr>
            <a:spLocks noGrp="1"/>
          </p:cNvSpPr>
          <p:nvPr>
            <p:ph type="body" idx="1"/>
          </p:nvPr>
        </p:nvSpPr>
        <p:spPr/>
        <p:txBody>
          <a:bodyPr/>
          <a:lstStyle/>
          <a:p>
            <a:r>
              <a:rPr lang="en-US" dirty="0" smtClean="0"/>
              <a:t>Merits</a:t>
            </a:r>
            <a:endParaRPr lang="en-US" dirty="0"/>
          </a:p>
        </p:txBody>
      </p:sp>
      <p:sp>
        <p:nvSpPr>
          <p:cNvPr id="4" name="Content Placeholder 3"/>
          <p:cNvSpPr>
            <a:spLocks noGrp="1"/>
          </p:cNvSpPr>
          <p:nvPr>
            <p:ph sz="half" idx="2"/>
          </p:nvPr>
        </p:nvSpPr>
        <p:spPr/>
        <p:txBody>
          <a:bodyPr/>
          <a:lstStyle/>
          <a:p>
            <a:r>
              <a:rPr lang="en-US" dirty="0" smtClean="0"/>
              <a:t>Easy to control and very convenient to use.</a:t>
            </a:r>
          </a:p>
          <a:p>
            <a:r>
              <a:rPr lang="en-US" dirty="0" smtClean="0"/>
              <a:t>Low maintenance cost </a:t>
            </a:r>
          </a:p>
          <a:p>
            <a:r>
              <a:rPr lang="en-US" dirty="0" smtClean="0"/>
              <a:t>Absence of fumes</a:t>
            </a:r>
            <a:endParaRPr lang="en-US" dirty="0"/>
          </a:p>
        </p:txBody>
      </p:sp>
      <p:sp>
        <p:nvSpPr>
          <p:cNvPr id="5" name="Text Placeholder 4"/>
          <p:cNvSpPr>
            <a:spLocks noGrp="1"/>
          </p:cNvSpPr>
          <p:nvPr>
            <p:ph type="body" sz="quarter" idx="3"/>
          </p:nvPr>
        </p:nvSpPr>
        <p:spPr/>
        <p:txBody>
          <a:bodyPr/>
          <a:lstStyle/>
          <a:p>
            <a:r>
              <a:rPr lang="en-US" dirty="0" smtClean="0"/>
              <a:t>Demerits</a:t>
            </a:r>
            <a:endParaRPr lang="en-US" dirty="0"/>
          </a:p>
        </p:txBody>
      </p:sp>
      <p:sp>
        <p:nvSpPr>
          <p:cNvPr id="6" name="Content Placeholder 5"/>
          <p:cNvSpPr>
            <a:spLocks noGrp="1"/>
          </p:cNvSpPr>
          <p:nvPr>
            <p:ph sz="quarter" idx="4"/>
          </p:nvPr>
        </p:nvSpPr>
        <p:spPr/>
        <p:txBody>
          <a:bodyPr/>
          <a:lstStyle/>
          <a:p>
            <a:r>
              <a:rPr lang="en-US" dirty="0" smtClean="0"/>
              <a:t>Major limitation is the small capacity of the batteries </a:t>
            </a:r>
            <a:endParaRPr lang="en-US" dirty="0"/>
          </a:p>
          <a:p>
            <a:r>
              <a:rPr lang="en-US" dirty="0" smtClean="0"/>
              <a:t>necessity for frequent charging </a:t>
            </a:r>
          </a:p>
          <a:p>
            <a:r>
              <a:rPr lang="en-US" dirty="0" smtClean="0"/>
              <a:t>Speed range is limited.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Electric drive </a:t>
            </a:r>
            <a:endParaRPr lang="en-US" b="1" dirty="0"/>
          </a:p>
        </p:txBody>
      </p:sp>
      <p:sp>
        <p:nvSpPr>
          <p:cNvPr id="3" name="Content Placeholder 2"/>
          <p:cNvSpPr>
            <a:spLocks noGrp="1"/>
          </p:cNvSpPr>
          <p:nvPr>
            <p:ph idx="1"/>
          </p:nvPr>
        </p:nvSpPr>
        <p:spPr/>
        <p:txBody>
          <a:bodyPr>
            <a:normAutofit/>
          </a:bodyPr>
          <a:lstStyle/>
          <a:p>
            <a:r>
              <a:rPr lang="en-US" sz="2800" dirty="0" smtClean="0"/>
              <a:t>Most widely used </a:t>
            </a:r>
          </a:p>
          <a:p>
            <a:r>
              <a:rPr lang="en-US" sz="2800" dirty="0" smtClean="0"/>
              <a:t>The vehicle draws electrical energy from the distribution system(from a contact wire suspended above the track or from an additional rail laid along side of it) fed at a suitable points from a central power stations or substations.</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of electric drive</a:t>
            </a:r>
            <a:endParaRPr lang="en-US" b="1" dirty="0"/>
          </a:p>
        </p:txBody>
      </p:sp>
      <p:sp>
        <p:nvSpPr>
          <p:cNvPr id="3" name="Content Placeholder 2"/>
          <p:cNvSpPr>
            <a:spLocks noGrp="1"/>
          </p:cNvSpPr>
          <p:nvPr>
            <p:ph idx="1"/>
          </p:nvPr>
        </p:nvSpPr>
        <p:spPr/>
        <p:txBody>
          <a:bodyPr>
            <a:noAutofit/>
          </a:bodyPr>
          <a:lstStyle/>
          <a:p>
            <a:r>
              <a:rPr lang="en-US" sz="1600" dirty="0" smtClean="0"/>
              <a:t>Cleanest of all other types of system of traction</a:t>
            </a:r>
          </a:p>
          <a:p>
            <a:r>
              <a:rPr lang="en-US" sz="1600" dirty="0" smtClean="0"/>
              <a:t>No water and coaling depots are required </a:t>
            </a:r>
          </a:p>
          <a:p>
            <a:r>
              <a:rPr lang="en-US" sz="1600" dirty="0" smtClean="0"/>
              <a:t>Electrical energy required for the lights and fans of the train can be drawn from the lines directly.</a:t>
            </a:r>
          </a:p>
          <a:p>
            <a:r>
              <a:rPr lang="en-US" sz="1600" dirty="0" smtClean="0"/>
              <a:t>Owing to better speed control in electric drive locomotion in steep gradients at slow speed is possible </a:t>
            </a:r>
          </a:p>
          <a:p>
            <a:r>
              <a:rPr lang="en-US" sz="1600" dirty="0" smtClean="0"/>
              <a:t>Rapid acceleration and braking retardation</a:t>
            </a:r>
          </a:p>
          <a:p>
            <a:r>
              <a:rPr lang="en-US" sz="1600" dirty="0" smtClean="0"/>
              <a:t>Larger passenger carrying capacity.</a:t>
            </a:r>
          </a:p>
          <a:p>
            <a:r>
              <a:rPr lang="en-US" sz="1600" dirty="0" smtClean="0"/>
              <a:t>Less time for maintenance and repairs than a steam locomotive </a:t>
            </a:r>
          </a:p>
          <a:p>
            <a:r>
              <a:rPr lang="en-US" sz="1600" dirty="0" smtClean="0"/>
              <a:t>Maintenance and repair cost is about 50% of that of steam locomotive</a:t>
            </a:r>
          </a:p>
          <a:p>
            <a:r>
              <a:rPr lang="en-US" sz="1600" dirty="0" smtClean="0"/>
              <a:t>Can be put into service immediately.</a:t>
            </a:r>
          </a:p>
          <a:p>
            <a:r>
              <a:rPr lang="en-US" sz="1600" dirty="0" smtClean="0"/>
              <a:t>Absence of  fumes</a:t>
            </a:r>
          </a:p>
          <a:p>
            <a:r>
              <a:rPr lang="en-US" sz="1600" dirty="0" smtClean="0"/>
              <a:t>Vibrations are less as torque exerted is continuous.</a:t>
            </a:r>
          </a:p>
          <a:p>
            <a:r>
              <a:rPr lang="en-US" sz="1600" dirty="0" smtClean="0"/>
              <a:t>Can withstand large temporary overloads and can draw relatively large power from the distributing system.</a:t>
            </a:r>
          </a:p>
          <a:p>
            <a:r>
              <a:rPr lang="en-US" sz="1600" dirty="0" smtClean="0"/>
              <a:t>Saving of high grade coal and fuel.</a:t>
            </a:r>
          </a:p>
          <a:p>
            <a:r>
              <a:rPr lang="en-US" sz="1600" dirty="0" smtClean="0"/>
              <a:t>Electric braking is superior to mechanical braking because of less wear on brake shoes, wheels and tracks. Also regenerative braking is possible.</a:t>
            </a:r>
          </a:p>
          <a:p>
            <a:endParaRPr 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Disadvantages of electric drive</a:t>
            </a:r>
            <a:endParaRPr lang="en-US" b="1" dirty="0"/>
          </a:p>
        </p:txBody>
      </p:sp>
      <p:sp>
        <p:nvSpPr>
          <p:cNvPr id="3" name="Content Placeholder 2"/>
          <p:cNvSpPr>
            <a:spLocks noGrp="1"/>
          </p:cNvSpPr>
          <p:nvPr>
            <p:ph idx="1"/>
          </p:nvPr>
        </p:nvSpPr>
        <p:spPr/>
        <p:txBody>
          <a:bodyPr>
            <a:normAutofit/>
          </a:bodyPr>
          <a:lstStyle/>
          <a:p>
            <a:r>
              <a:rPr lang="en-US" sz="2400" dirty="0" smtClean="0"/>
              <a:t>Heavy initial expenditure for the power supply system</a:t>
            </a:r>
          </a:p>
          <a:p>
            <a:r>
              <a:rPr lang="en-US" sz="2400" dirty="0" smtClean="0"/>
              <a:t>Because of Voltage drop substations have to be built at 40 to 50 km range </a:t>
            </a:r>
          </a:p>
          <a:p>
            <a:r>
              <a:rPr lang="en-US" sz="2400" dirty="0" smtClean="0"/>
              <a:t>Failure of power supply may </a:t>
            </a:r>
            <a:r>
              <a:rPr lang="en-US" sz="2400" dirty="0" err="1" smtClean="0"/>
              <a:t>paralyse</a:t>
            </a:r>
            <a:r>
              <a:rPr lang="en-US" sz="2400" dirty="0" smtClean="0"/>
              <a:t> the whole system</a:t>
            </a:r>
          </a:p>
          <a:p>
            <a:r>
              <a:rPr lang="en-US" sz="2400" dirty="0" smtClean="0"/>
              <a:t>Tied up to only electrified routes( not a self contained unit)</a:t>
            </a:r>
          </a:p>
          <a:p>
            <a:r>
              <a:rPr lang="en-US" sz="2400" dirty="0" smtClean="0"/>
              <a:t>In case of ac traction the communication lines running along the track experience considerable interference from the power lines.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Systems of electric traction</a:t>
            </a:r>
            <a:endParaRPr lang="en-US" sz="5400" b="1" dirty="0"/>
          </a:p>
        </p:txBody>
      </p:sp>
      <p:sp>
        <p:nvSpPr>
          <p:cNvPr id="3" name="Content Placeholder 2"/>
          <p:cNvSpPr>
            <a:spLocks noGrp="1"/>
          </p:cNvSpPr>
          <p:nvPr>
            <p:ph idx="1"/>
          </p:nvPr>
        </p:nvSpPr>
        <p:spPr/>
        <p:txBody>
          <a:bodyPr>
            <a:normAutofit/>
          </a:bodyPr>
          <a:lstStyle/>
          <a:p>
            <a:pPr>
              <a:buNone/>
            </a:pPr>
            <a:r>
              <a:rPr lang="en-US" sz="2400" dirty="0" smtClean="0"/>
              <a:t>Two systems:</a:t>
            </a:r>
          </a:p>
          <a:p>
            <a:pPr marL="514350" indent="-514350">
              <a:buFont typeface="+mj-lt"/>
              <a:buAutoNum type="arabicPeriod"/>
            </a:pPr>
            <a:r>
              <a:rPr lang="en-US" sz="2400" dirty="0" smtClean="0"/>
              <a:t>Electric vehicle fed from distribution network</a:t>
            </a:r>
          </a:p>
          <a:p>
            <a:pPr marL="514350" indent="-514350">
              <a:buNone/>
            </a:pPr>
            <a:r>
              <a:rPr lang="en-US" sz="2400" dirty="0" smtClean="0"/>
              <a:t>	a. Systems operating with dc such as trolley bus, tramways and railways.</a:t>
            </a:r>
          </a:p>
          <a:p>
            <a:pPr marL="514350" indent="-514350">
              <a:buNone/>
            </a:pPr>
            <a:r>
              <a:rPr lang="en-US" sz="2400" dirty="0" smtClean="0"/>
              <a:t>	b. Systems operating with ac such as railways</a:t>
            </a:r>
          </a:p>
          <a:p>
            <a:pPr marL="514350" indent="-514350">
              <a:buAutoNum type="arabicPeriod" startAt="2"/>
            </a:pPr>
            <a:r>
              <a:rPr lang="en-US" sz="2400" dirty="0" smtClean="0"/>
              <a:t>Self contained locomotives</a:t>
            </a:r>
          </a:p>
          <a:p>
            <a:pPr marL="514350" indent="-514350">
              <a:buNone/>
            </a:pPr>
            <a:r>
              <a:rPr lang="en-US" sz="2400" dirty="0" smtClean="0"/>
              <a:t>	a. Diesel electric trains</a:t>
            </a:r>
          </a:p>
          <a:p>
            <a:pPr marL="514350" indent="-514350">
              <a:buNone/>
            </a:pPr>
            <a:r>
              <a:rPr lang="en-US" sz="2400" dirty="0" smtClean="0"/>
              <a:t>	b. Petrol electric trucks and lorries</a:t>
            </a:r>
          </a:p>
          <a:p>
            <a:pPr marL="514350" indent="-514350">
              <a:buNone/>
            </a:pPr>
            <a:r>
              <a:rPr lang="en-US" sz="2400" dirty="0" smtClean="0"/>
              <a:t>	</a:t>
            </a:r>
            <a:r>
              <a:rPr lang="en-US" sz="2400" dirty="0" err="1" smtClean="0"/>
              <a:t>c.Battery</a:t>
            </a:r>
            <a:r>
              <a:rPr lang="en-US" sz="2400" dirty="0" smtClean="0"/>
              <a:t> driven road vehicles</a:t>
            </a:r>
          </a:p>
          <a:p>
            <a:pPr marL="514350" indent="-514350">
              <a:buAutoNum type="alphaLcPeriod"/>
            </a:pP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t>Comparison of tramways, trolleys and electric </a:t>
            </a:r>
            <a:r>
              <a:rPr lang="en-US" sz="4000" b="1" dirty="0" err="1" smtClean="0"/>
              <a:t>tains</a:t>
            </a:r>
            <a:endParaRPr lang="en-US" sz="4000" b="1"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1600200"/>
            <a:ext cx="8458200" cy="485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1221</TotalTime>
  <Words>1167</Words>
  <Application>Microsoft Office PowerPoint</Application>
  <PresentationFormat>On-screen Show (4:3)</PresentationFormat>
  <Paragraphs>115</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Unit 6 </vt:lpstr>
      <vt:lpstr>Petrol electric  traction</vt:lpstr>
      <vt:lpstr>Battery electric drive </vt:lpstr>
      <vt:lpstr>Merits and demerits of battery electric drive</vt:lpstr>
      <vt:lpstr>Electric drive </vt:lpstr>
      <vt:lpstr>Advantages of electric drive</vt:lpstr>
      <vt:lpstr>Disadvantages of electric drive</vt:lpstr>
      <vt:lpstr>Systems of electric traction</vt:lpstr>
      <vt:lpstr>Comparison of tramways, trolleys and electric tains</vt:lpstr>
      <vt:lpstr>PowerPoint Presentation</vt:lpstr>
      <vt:lpstr>Third rail</vt:lpstr>
      <vt:lpstr>Third rail and on board storage system</vt:lpstr>
      <vt:lpstr>Train movement and energy consumption</vt:lpstr>
      <vt:lpstr>Speed-time curve</vt:lpstr>
      <vt:lpstr>Speed-time curve(contd)</vt:lpstr>
      <vt:lpstr>Acceleration</vt:lpstr>
      <vt:lpstr>Constant Acceleration or Acceleration during Notching Up</vt:lpstr>
      <vt:lpstr>Speed Curve Running or Acceleration on Speed Curve</vt:lpstr>
      <vt:lpstr> Free Run or Constant Speed Run</vt:lpstr>
      <vt:lpstr>Coasting</vt:lpstr>
      <vt:lpstr>Retardation or Braking Period</vt:lpstr>
      <vt:lpstr>Different types of services depending upon speed time curves</vt:lpstr>
      <vt:lpstr>Urban or City Service</vt:lpstr>
      <vt:lpstr>Suburban Service</vt:lpstr>
      <vt:lpstr>Main Line Service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 </dc:title>
  <dc:creator>Dell</dc:creator>
  <cp:lastModifiedBy>User</cp:lastModifiedBy>
  <cp:revision>46</cp:revision>
  <dcterms:created xsi:type="dcterms:W3CDTF">2020-08-20T12:20:49Z</dcterms:created>
  <dcterms:modified xsi:type="dcterms:W3CDTF">2024-06-18T13:57:26Z</dcterms:modified>
</cp:coreProperties>
</file>