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5A8D-3829-46DB-B03A-1E72E4F9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89DE3-D2F9-4A7F-B4C5-96DD656B5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8002-FE81-435F-8F14-9BE034BB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2A2D-8F8B-4F29-8DA1-506EF32B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5E2F-27F5-45F7-8B4A-2126961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E578-4EF7-4958-A36F-6260B3F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88D63-B339-4947-B050-A8C4699C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0456-0984-4401-830E-7FD0C580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F4DB-A60F-410E-B06D-E9D7AEE3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9FCA-AF0D-4E2E-AD9C-60E9B8BA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B2F61-ABDA-4977-904A-097530F5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17AF-942F-486D-A71F-D7878AE0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0B33-7B0B-490F-BB6B-B021209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C456-AC81-4181-A4DE-CC53263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26FC-365E-4F7C-8B44-75B0D3BE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AB44-C156-40EA-926F-E543B88C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7311-EA9C-41C2-B58E-316B51B1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F8FB-59AE-48B6-AAE0-25C954F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8E5B-22AC-4E62-BF1D-B2C2A24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5E4A-8B58-497B-BB8C-E502482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097A-6DF8-4BF3-82FF-14C85C13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3AB8-FDF4-4A38-B445-CED8B8E8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A848-B282-4990-86F5-16176CAF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8FA0-E29F-435F-B4BA-9BE4462B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B4AC-28A6-41D9-B300-D2DC6EEF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53F-16B0-491D-9888-E698782E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C3DF-B05B-469E-97FD-6BBB4006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3E9A-86CD-48A0-8BBD-F7379D34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3C5D-185C-4212-9918-72CAC0AF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B4E9C-25FA-4CF9-97E8-C0272E7A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538A0-BC79-45DF-ACCF-59972F24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C56-0396-4C6B-BFEB-E8665DD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B2AF9-E6B6-4E3B-BF44-855530ED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77A94-BB93-42AD-8C61-73734D91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D1E1B-A6D5-4EF6-96B3-6B61231C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7A48D-71D2-448B-A9A8-ADB330439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54301-F611-4597-8996-E2B503B0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0D080-019C-43B2-9038-3AFE882C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7373D-45D1-4894-BB1C-B5715770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B7D9-F1D5-4EA1-8F02-F8035E6D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4ABE6-C392-4DD1-A421-577F50E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98E48-0C2A-44B6-A0EB-D625EB93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66E7-30F2-414E-A819-C3294E25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D622C-DD2D-41DB-9628-5EFDB793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3AB09-CC1D-460F-A3FF-3EE5172C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7975-FBE8-4D73-B813-6987FF35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2248-715C-45B1-A6E7-F07C0FE0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07A0-4F77-4354-BEA3-F1BE77E7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2BAC-E592-4EDF-86F0-B3DA3620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ABC0-9036-42EB-A5CE-1DBE3CEC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F472-A51D-47CA-B3F2-6F5FD356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9FA3-2931-43D0-93A1-11F31BC4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31F1-536E-4086-B484-819B3F1A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DD37-D874-41D2-8167-1F85F94F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C0B34-BDE5-43B4-800B-4C521543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F570-80BE-40CF-BFED-518E5EA1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F044-B4DE-4F53-9C28-D1FA0E4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E9D0E-4A51-4405-969E-7F0E7CA7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528A3-2C8D-40FE-ACE7-48710611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BD62-B982-447D-9124-18D35800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8FA0-37B9-43E7-9A05-033879F0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03E8-DE0E-4C01-BC5D-57B55E388F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44F6-CF73-448C-BE80-BE3008B7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77E5-F4CE-4EBE-BA23-1D92B007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FA76-72F0-4F6D-934B-9C1F5875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8D44-D4A5-420A-A189-A792EEEC4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Unsymmetrical 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5AF7-A8E8-4F6C-99E9-744D85A9B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7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3DA4-24C4-4BAB-A645-5B0D01C7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1"/>
            <a:ext cx="11608904" cy="1192695"/>
          </a:xfrm>
        </p:spPr>
        <p:txBody>
          <a:bodyPr/>
          <a:lstStyle/>
          <a:p>
            <a:r>
              <a:rPr lang="en-US" sz="3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Line-to-Ground Fault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E925-7709-4CD4-A3F7-6075776E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728870"/>
            <a:ext cx="11794435" cy="598998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single line-to-ground fault on a transmission line occurs when one conductor drops to the ground or comes in contact with the neutral conductor.</a:t>
            </a:r>
          </a:p>
          <a:p>
            <a:endParaRPr lang="en-US" dirty="0"/>
          </a:p>
        </p:txBody>
      </p:sp>
      <p:pic>
        <p:nvPicPr>
          <p:cNvPr id="1026" name="Picture 2" descr="single-line-to-phase-fault-">
            <a:extLst>
              <a:ext uri="{FF2B5EF4-FFF2-40B4-BE49-F238E27FC236}">
                <a16:creationId xmlns:a16="http://schemas.microsoft.com/office/drawing/2014/main" id="{DAB844F6-9729-4491-B23B-268FD861B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5" y="2236306"/>
            <a:ext cx="6467060" cy="24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8CD0-7460-476B-8A99-74279C8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B4A5-6F97-4271-AA9C-11C455FB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of single line-to-ground fault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occurring fault.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assumed the fault on phase – a for analysis purpose.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phase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connected to ground at the fault point F as shown in a figure below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phase – b and phase c are healthy.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current 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voltage across the three phase line a, b and c respectively. The fault impedance of the line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only phase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connected to ground at the fault, phase b and c are open circuited and carries no current;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current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Also, 				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0,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		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0. 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voltage at the fault point F,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ingle-line-phase-fault-2">
            <a:extLst>
              <a:ext uri="{FF2B5EF4-FFF2-40B4-BE49-F238E27FC236}">
                <a16:creationId xmlns:a16="http://schemas.microsoft.com/office/drawing/2014/main" id="{A267BA97-F028-48C0-8EB9-A8E437D51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901"/>
            <a:ext cx="5804452" cy="20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17A-04E2-4D98-BAE0-A858CEA7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96D1-896B-458A-9BA1-AC2877207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2" y="106016"/>
                <a:ext cx="12059478" cy="6751984"/>
              </a:xfrm>
            </p:spPr>
            <p:txBody>
              <a:bodyPr>
                <a:noAutofit/>
              </a:bodyPr>
              <a:lstStyle/>
              <a:p>
                <a:r>
                  <a:rPr lang="en-US" sz="2000" b="0" i="0" dirty="0">
                    <a:solidFill>
                      <a:srgbClr val="3A3A3A"/>
                    </a:solidFill>
                    <a:effectLst/>
                    <a:latin typeface="-apple-system"/>
                  </a:rPr>
                  <a:t>The symmetrical components of the fault currents are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3A3A3A"/>
                    </a:solidFill>
                    <a:latin typeface="-apple-system"/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 err="1"/>
                  <a:t>Substuting</a:t>
                </a:r>
                <a:r>
                  <a:rPr lang="en-US" sz="2000" dirty="0"/>
                  <a:t>, we get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or,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Therefore, 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a0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a1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a2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or,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Ia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3 Ia0 = 3Ia1 = 3Ia2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From the above expressions of positive, negative and zero sequence components of current in faulted phase A, we observe that all the sequence currents are equal in magnitude and phase.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voltage at the fault point F,      </a:t>
                </a:r>
                <a:r>
                  <a:rPr lang="en-US" sz="2000" b="0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b="0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</a:t>
                </a:r>
                <a:r>
                  <a:rPr lang="en-US" sz="2000" b="0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="0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2000" b="0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0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Z</a:t>
                </a:r>
                <a:r>
                  <a:rPr lang="pt-BR" sz="2000" b="0" i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2000" b="0" i="1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 </a:t>
                </a:r>
                <a:r>
                  <a:rPr lang="pt-BR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S0, Sum of sequence voltages equals 3Z</a:t>
                </a:r>
                <a:r>
                  <a:rPr lang="pt-BR" sz="2000" b="0" i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2000" b="0" i="1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 </a:t>
                </a:r>
                <a:r>
                  <a:rPr lang="pt-BR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r>
                  <a:rPr lang="pt-BR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Or, E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-I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a1</a:t>
                </a:r>
                <a:r>
                  <a:rPr lang="en-US" sz="2000" dirty="0">
                    <a:solidFill>
                      <a:schemeClr val="tx1"/>
                    </a:solidFill>
                  </a:rPr>
                  <a:t>Z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 – 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a2</a:t>
                </a:r>
                <a:r>
                  <a:rPr lang="en-US" sz="2000" dirty="0">
                    <a:solidFill>
                      <a:schemeClr val="tx1"/>
                    </a:solidFill>
                  </a:rPr>
                  <a:t>Z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a0 </a:t>
                </a:r>
                <a:r>
                  <a:rPr lang="en-US" sz="2000" dirty="0">
                    <a:solidFill>
                      <a:schemeClr val="tx1"/>
                    </a:solidFill>
                  </a:rPr>
                  <a:t>Z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3I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a1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Z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f</a:t>
                </a:r>
                <a:endParaRPr lang="en-US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96D1-896B-458A-9BA1-AC2877207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2" y="106016"/>
                <a:ext cx="12059478" cy="6751984"/>
              </a:xfrm>
              <a:blipFill>
                <a:blip r:embed="rId2"/>
                <a:stretch>
                  <a:fillRect l="-556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8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EB4A-B920-4E93-85A7-7E68B68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F1BFB-FBCE-40F1-983C-E4EE73F0E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r>
                  <a:rPr lang="en-US" sz="2800" dirty="0"/>
                  <a:t>Or, E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-  I</a:t>
                </a:r>
                <a:r>
                  <a:rPr lang="en-US" sz="2800" baseline="-25000" dirty="0"/>
                  <a:t>a1 </a:t>
                </a:r>
                <a:r>
                  <a:rPr lang="en-US" sz="2800" dirty="0"/>
                  <a:t>(Z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+ Z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+Z</a:t>
                </a:r>
                <a:r>
                  <a:rPr lang="en-US" sz="2800" baseline="-25000" dirty="0"/>
                  <a:t>0 </a:t>
                </a:r>
                <a:r>
                  <a:rPr lang="en-US" sz="2800" dirty="0"/>
                  <a:t>) = 3I</a:t>
                </a:r>
                <a:r>
                  <a:rPr lang="en-US" sz="2800" baseline="-25000" dirty="0"/>
                  <a:t>a1 </a:t>
                </a:r>
                <a:r>
                  <a:rPr lang="en-US" sz="2800" dirty="0" err="1"/>
                  <a:t>Z</a:t>
                </a:r>
                <a:r>
                  <a:rPr lang="en-US" sz="2800" baseline="-25000" dirty="0" err="1"/>
                  <a:t>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Therefore,</a:t>
                </a:r>
                <a:r>
                  <a:rPr lang="en-US" sz="2800" dirty="0"/>
                  <a:t> I</a:t>
                </a:r>
                <a:r>
                  <a:rPr lang="en-US" sz="2800" baseline="-25000" dirty="0"/>
                  <a:t>a1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 smtClean="0"/>
                          <m:t>E</m:t>
                        </m:r>
                        <m:r>
                          <m:rPr>
                            <m:nor/>
                          </m:rPr>
                          <a:rPr lang="en-US" sz="2800" baseline="-2500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800" dirty="0" smtClean="0"/>
                          <m:t>Z</m:t>
                        </m:r>
                        <m:r>
                          <m:rPr>
                            <m:nor/>
                          </m:rPr>
                          <a:rPr lang="en-US" sz="2800" baseline="-25000" dirty="0" smtClean="0"/>
                          <m:t>1 </m:t>
                        </m:r>
                        <m:r>
                          <m:rPr>
                            <m:nor/>
                          </m:rPr>
                          <a:rPr lang="en-US" sz="2800" dirty="0" smtClean="0"/>
                          <m:t>+ </m:t>
                        </m:r>
                        <m:r>
                          <m:rPr>
                            <m:nor/>
                          </m:rPr>
                          <a:rPr lang="en-US" sz="2800" dirty="0" smtClean="0"/>
                          <m:t>Z</m:t>
                        </m:r>
                        <m:r>
                          <m:rPr>
                            <m:nor/>
                          </m:rPr>
                          <a:rPr lang="en-US" sz="280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800" dirty="0" smtClean="0"/>
                          <m:t> +</m:t>
                        </m:r>
                        <m:r>
                          <m:rPr>
                            <m:nor/>
                          </m:rPr>
                          <a:rPr lang="en-US" sz="2800" dirty="0" smtClean="0"/>
                          <m:t>Z</m:t>
                        </m:r>
                        <m:r>
                          <m:rPr>
                            <m:nor/>
                          </m:rPr>
                          <a:rPr lang="en-US" sz="2800" baseline="-25000" dirty="0" smtClean="0"/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+ 3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𝑍𝑓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 smtClean="0"/>
                      <m:t>I</m:t>
                    </m:r>
                    <m:r>
                      <m:rPr>
                        <m:nor/>
                      </m:rPr>
                      <a:rPr lang="en-US" sz="2800" baseline="-25000" dirty="0" smtClean="0"/>
                      <m:t>a</m:t>
                    </m:r>
                  </m:oMath>
                </a14:m>
                <a:r>
                  <a:rPr lang="en-US" sz="2800" baseline="-25000" dirty="0"/>
                  <a:t>2</a:t>
                </a:r>
                <a:r>
                  <a:rPr lang="en-US" sz="2800" dirty="0"/>
                  <a:t> = I</a:t>
                </a:r>
                <a:r>
                  <a:rPr lang="en-US" sz="2800" baseline="-25000" dirty="0"/>
                  <a:t>a0 </a:t>
                </a:r>
              </a:p>
              <a:p>
                <a:pPr marL="0" indent="0">
                  <a:buNone/>
                </a:pPr>
                <a:r>
                  <a:rPr lang="en-US" dirty="0"/>
                  <a:t>Hence,</a:t>
                </a:r>
                <a:r>
                  <a:rPr lang="en-US" sz="2800" dirty="0"/>
                  <a:t> </a:t>
                </a:r>
                <a:r>
                  <a:rPr lang="en-US" dirty="0"/>
                  <a:t>+</a:t>
                </a:r>
                <a:r>
                  <a:rPr lang="en-US" dirty="0" err="1"/>
                  <a:t>ve</a:t>
                </a:r>
                <a:r>
                  <a:rPr lang="en-US" dirty="0"/>
                  <a:t>, −</a:t>
                </a:r>
                <a:r>
                  <a:rPr lang="en-US" dirty="0" err="1"/>
                  <a:t>ve</a:t>
                </a:r>
                <a:r>
                  <a:rPr lang="en-US" dirty="0"/>
                  <a:t> and zero sequence networks are connected in series.</a:t>
                </a:r>
                <a:endParaRPr lang="en-US" sz="2800" dirty="0"/>
              </a:p>
              <a:p>
                <a:r>
                  <a:rPr lang="en-US" dirty="0"/>
                  <a:t>And, I</a:t>
                </a:r>
                <a:r>
                  <a:rPr lang="en-US" baseline="-25000" dirty="0"/>
                  <a:t>f</a:t>
                </a:r>
                <a:r>
                  <a:rPr lang="en-US" dirty="0"/>
                  <a:t> =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a</a:t>
                </a:r>
                <a:r>
                  <a:rPr lang="en-US" dirty="0"/>
                  <a:t> = (I</a:t>
                </a:r>
                <a:r>
                  <a:rPr lang="en-US" baseline="-25000" dirty="0"/>
                  <a:t>a1</a:t>
                </a:r>
                <a:r>
                  <a:rPr lang="en-US" dirty="0"/>
                  <a:t> + I</a:t>
                </a:r>
                <a:r>
                  <a:rPr lang="en-US" baseline="-25000" dirty="0"/>
                  <a:t>a2</a:t>
                </a:r>
                <a:r>
                  <a:rPr lang="en-US" dirty="0"/>
                  <a:t> + I</a:t>
                </a:r>
                <a:r>
                  <a:rPr lang="en-US" baseline="-25000" dirty="0"/>
                  <a:t>a0</a:t>
                </a:r>
                <a:r>
                  <a:rPr lang="en-US" dirty="0"/>
                  <a:t>) = 3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/>
                      <m:t>I</m:t>
                    </m:r>
                    <m:r>
                      <m:rPr>
                        <m:nor/>
                      </m:rPr>
                      <a:rPr lang="en-US" sz="2800" baseline="-25000" dirty="0" smtClean="0"/>
                      <m:t>a</m:t>
                    </m:r>
                  </m:oMath>
                </a14:m>
                <a:r>
                  <a:rPr lang="en-US" sz="2800" baseline="-25000" dirty="0"/>
                  <a:t>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dirty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1 </m:t>
                        </m:r>
                        <m:r>
                          <m:rPr>
                            <m:nor/>
                          </m:rPr>
                          <a:rPr lang="en-US" dirty="0"/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+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+ 3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𝑍𝑓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F1BFB-FBCE-40F1-983C-E4EE73F0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000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ingle Line to Ground Fault">
            <a:extLst>
              <a:ext uri="{FF2B5EF4-FFF2-40B4-BE49-F238E27FC236}">
                <a16:creationId xmlns:a16="http://schemas.microsoft.com/office/drawing/2014/main" id="{E85F57F9-8B56-4B3F-8384-ECE1A907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1" y="3018182"/>
            <a:ext cx="5819839" cy="38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1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2735-7024-4209-AF63-8868CEFD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E79-8F2D-4F56-BDE8-346E4EDB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15B8-FD22-4BC9-957D-48B940C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523-3AA4-4CA2-ACE1-EB09175D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Unsymmetrical fault</vt:lpstr>
      <vt:lpstr>Single Line-to-Ground Fault 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Unsymmetrical fault</dc:title>
  <dc:creator>Damodar Bhandari</dc:creator>
  <cp:lastModifiedBy>Damodar Bhandari</cp:lastModifiedBy>
  <cp:revision>14</cp:revision>
  <dcterms:created xsi:type="dcterms:W3CDTF">2020-11-28T13:49:44Z</dcterms:created>
  <dcterms:modified xsi:type="dcterms:W3CDTF">2022-06-19T05:50:14Z</dcterms:modified>
</cp:coreProperties>
</file>