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5EA30-0296-4C5C-AF99-AE30F1D7F6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D5F4-DBE4-4B41-BFF9-33EB9111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241-96E7-4D5A-91EE-3848D7F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BEAD-7821-4AA4-9638-B999D701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FFC9-37AD-4910-9A5D-0174CA44B98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B62E-F635-4C03-8710-EC8E8D1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397D7-892E-4B8C-A57C-6309E159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98E7-7C52-4681-A056-174146A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5819-6486-485F-8B2D-BBF38634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370C-FCA6-45D9-8338-1B3C107A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A69A-109E-423A-A8FE-7540F541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FFC9-37AD-4910-9A5D-0174CA44B98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0C69-CAD6-47C0-98FA-70890A736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3CE3-C27A-40E6-82D0-66FD02DA4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98E7-7C52-4681-A056-174146A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7373B4-EAB1-4F8E-A5F7-77178C5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Optimal system operation 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106A3-3671-41BC-A565-2E84B2E3B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81CEAF-79D3-4F29-9A47-BED3332C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A41C1-3CC6-468B-8DE6-A25E46571BB8}"/>
              </a:ext>
            </a:extLst>
          </p:cNvPr>
          <p:cNvPicPr/>
          <p:nvPr/>
        </p:nvPicPr>
        <p:blipFill rotWithShape="1">
          <a:blip r:embed="rId2"/>
          <a:srcRect b="4820"/>
          <a:stretch/>
        </p:blipFill>
        <p:spPr>
          <a:xfrm>
            <a:off x="0" y="0"/>
            <a:ext cx="12192000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781C76-5BB0-434E-8B29-4EBA795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ED7C-40D8-4D7C-9694-51FC5001865C}"/>
              </a:ext>
            </a:extLst>
          </p:cNvPr>
          <p:cNvPicPr/>
          <p:nvPr/>
        </p:nvPicPr>
        <p:blipFill rotWithShape="1">
          <a:blip r:embed="rId2"/>
          <a:srcRect b="32308"/>
          <a:stretch/>
        </p:blipFill>
        <p:spPr>
          <a:xfrm>
            <a:off x="0" y="-56271"/>
            <a:ext cx="12192000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8F9B6F-3918-4228-BB5A-48A35DDB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1A65C-17FA-4510-899C-3F280453CB2D}"/>
              </a:ext>
            </a:extLst>
          </p:cNvPr>
          <p:cNvPicPr/>
          <p:nvPr/>
        </p:nvPicPr>
        <p:blipFill rotWithShape="1">
          <a:blip r:embed="rId2"/>
          <a:srcRect t="1726" r="8731" b="31319"/>
          <a:stretch/>
        </p:blipFill>
        <p:spPr>
          <a:xfrm>
            <a:off x="363415" y="84405"/>
            <a:ext cx="11465169" cy="61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B3799F-7063-4D78-A333-3AF33571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97CA6-5D1A-4CB5-922A-8893DCE51F88}"/>
              </a:ext>
            </a:extLst>
          </p:cNvPr>
          <p:cNvPicPr/>
          <p:nvPr/>
        </p:nvPicPr>
        <p:blipFill rotWithShape="1">
          <a:blip r:embed="rId2"/>
          <a:srcRect l="1500" b="2975"/>
          <a:stretch/>
        </p:blipFill>
        <p:spPr>
          <a:xfrm>
            <a:off x="182880" y="0"/>
            <a:ext cx="12009120" cy="66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5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892D96-9E74-4F17-A0C9-85323F4A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F85A5-53F9-498A-8952-4E5FC5ED71B4}"/>
              </a:ext>
            </a:extLst>
          </p:cNvPr>
          <p:cNvPicPr/>
          <p:nvPr/>
        </p:nvPicPr>
        <p:blipFill rotWithShape="1">
          <a:blip r:embed="rId2"/>
          <a:srcRect l="6000" t="25550" r="6904" b="12143"/>
          <a:stretch/>
        </p:blipFill>
        <p:spPr>
          <a:xfrm>
            <a:off x="379828" y="407962"/>
            <a:ext cx="10944664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CF7EA7-3851-4BFA-BB2F-00B9890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Economic Dispatch Example</a:t>
            </a:r>
            <a:br>
              <a:rPr lang="en-US" altLang="en-US"/>
            </a:br>
            <a:r>
              <a:rPr lang="en-US" altLang="en-US"/>
              <a:t>Q. 1)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6384C-ED5F-468B-BD30-7B6A254C1BBD}"/>
              </a:ext>
            </a:extLst>
          </p:cNvPr>
          <p:cNvPicPr/>
          <p:nvPr/>
        </p:nvPicPr>
        <p:blipFill rotWithShape="1">
          <a:blip r:embed="rId2"/>
          <a:srcRect b="6052"/>
          <a:stretch/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78D60E-8C73-48E7-A0C7-E58F94F0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53C1C-6D53-4F41-8DF2-F22E37A276AF}"/>
              </a:ext>
            </a:extLst>
          </p:cNvPr>
          <p:cNvPicPr/>
          <p:nvPr/>
        </p:nvPicPr>
        <p:blipFill rotWithShape="1">
          <a:blip r:embed="rId2"/>
          <a:srcRect b="5231"/>
          <a:stretch/>
        </p:blipFill>
        <p:spPr>
          <a:xfrm>
            <a:off x="0" y="1"/>
            <a:ext cx="12192000" cy="6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89FE31-B37B-4734-871F-989ABE8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1C9EE-C7AB-43D9-8F42-128529F75201}"/>
              </a:ext>
            </a:extLst>
          </p:cNvPr>
          <p:cNvPicPr/>
          <p:nvPr/>
        </p:nvPicPr>
        <p:blipFill rotWithShape="1">
          <a:blip r:embed="rId2"/>
          <a:srcRect b="18359"/>
          <a:stretch/>
        </p:blipFill>
        <p:spPr>
          <a:xfrm>
            <a:off x="0" y="0"/>
            <a:ext cx="12192000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39D1CE-4FBE-4371-ACB7-2B199E3E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5F716-1D35-4EAD-9E80-61A30EF3C4BC}"/>
              </a:ext>
            </a:extLst>
          </p:cNvPr>
          <p:cNvPicPr/>
          <p:nvPr/>
        </p:nvPicPr>
        <p:blipFill rotWithShape="1">
          <a:blip r:embed="rId2"/>
          <a:srcRect r="58461"/>
          <a:stretch/>
        </p:blipFill>
        <p:spPr>
          <a:xfrm>
            <a:off x="0" y="0"/>
            <a:ext cx="7118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2E8039-9E45-4E53-B5F1-5F0D8E5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930A-A035-49BF-8757-39473C9B30F3}"/>
              </a:ext>
            </a:extLst>
          </p:cNvPr>
          <p:cNvPicPr/>
          <p:nvPr/>
        </p:nvPicPr>
        <p:blipFill rotWithShape="1">
          <a:blip r:embed="rId2"/>
          <a:srcRect r="51308"/>
          <a:stretch/>
        </p:blipFill>
        <p:spPr>
          <a:xfrm>
            <a:off x="0" y="0"/>
            <a:ext cx="7244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DD3671-06F1-43C8-B1D6-10D76BB6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90CAB-D81B-4D1E-BEAB-508C47155328}"/>
              </a:ext>
            </a:extLst>
          </p:cNvPr>
          <p:cNvPicPr/>
          <p:nvPr/>
        </p:nvPicPr>
        <p:blipFill rotWithShape="1">
          <a:blip r:embed="rId2"/>
          <a:srcRect b="15282"/>
          <a:stretch/>
        </p:blipFill>
        <p:spPr>
          <a:xfrm>
            <a:off x="0" y="-56270"/>
            <a:ext cx="12192000" cy="63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7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21AC49-314C-4713-8DB0-32DAB65A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2E737-9F5A-4D05-9924-2A8F0AEE2606}"/>
              </a:ext>
            </a:extLst>
          </p:cNvPr>
          <p:cNvPicPr/>
          <p:nvPr/>
        </p:nvPicPr>
        <p:blipFill rotWithShape="1">
          <a:blip r:embed="rId2"/>
          <a:srcRect b="5026"/>
          <a:stretch/>
        </p:blipFill>
        <p:spPr>
          <a:xfrm>
            <a:off x="0" y="0"/>
            <a:ext cx="1219200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42F2EC-43B8-47A1-BAB8-2F507B0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7C43F-E4F9-4843-8D85-DB2E94836E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6B9AA8-8E78-4A98-91CB-DC866D85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533DD-7D76-47D0-9FC7-DFED69A83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FD68E5-4177-4947-BD6D-C1CDE314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33EEB-E0EC-47F7-912C-913EB5D3DA13}"/>
              </a:ext>
            </a:extLst>
          </p:cNvPr>
          <p:cNvPicPr/>
          <p:nvPr/>
        </p:nvPicPr>
        <p:blipFill rotWithShape="1">
          <a:blip r:embed="rId2"/>
          <a:srcRect b="18564"/>
          <a:stretch/>
        </p:blipFill>
        <p:spPr>
          <a:xfrm>
            <a:off x="0" y="0"/>
            <a:ext cx="12192000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E0C7-8186-41B9-BEE4-1F15B32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150312"/>
            <a:ext cx="11711835" cy="6707687"/>
          </a:xfrm>
        </p:spPr>
        <p:txBody>
          <a:bodyPr>
            <a:normAutofit/>
          </a:bodyPr>
          <a:lstStyle/>
          <a:p>
            <a:r>
              <a:rPr lang="en-US" sz="2200" dirty="0"/>
              <a:t>1)	A power plant has three units with the following cost characteristics </a:t>
            </a:r>
            <a:br>
              <a:rPr lang="en-US" sz="2200" dirty="0"/>
            </a:br>
            <a:r>
              <a:rPr lang="en-US" sz="2200" dirty="0"/>
              <a:t>C1= 0.5 P12+ 215 P1 + 5000 Rs/h</a:t>
            </a:r>
            <a:br>
              <a:rPr lang="en-US" sz="2200" dirty="0"/>
            </a:br>
            <a:r>
              <a:rPr lang="en-US" sz="2200" dirty="0"/>
              <a:t>            C2= 1.0 P22+ 270 P2 + 5000 Rs/h</a:t>
            </a:r>
            <a:br>
              <a:rPr lang="en-US" sz="2200" dirty="0"/>
            </a:br>
            <a:r>
              <a:rPr lang="en-US" sz="2200" dirty="0"/>
              <a:t>C3= 0.7 P32+ 160 P3 + 9000 Rs/h</a:t>
            </a:r>
            <a:br>
              <a:rPr lang="en-US" sz="2200" dirty="0"/>
            </a:br>
            <a:r>
              <a:rPr lang="en-US" sz="2200" dirty="0"/>
              <a:t>Where Pi are the generating powers in MW. The maximum and minimum loads allowable on each unit are 150 and 39 MW. Find the economic scheduling for a total load of 150 MW.</a:t>
            </a:r>
            <a:br>
              <a:rPr lang="en-US" sz="2200" dirty="0"/>
            </a:br>
            <a:r>
              <a:rPr lang="en-US" sz="2200" dirty="0"/>
              <a:t>Also find the total operation cost for each case.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DED6D1-9CF2-4CA8-81AC-D88F2B8C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FD9B7-D876-4BFE-A493-E9AA46A2DC1C}"/>
              </a:ext>
            </a:extLst>
          </p:cNvPr>
          <p:cNvPicPr/>
          <p:nvPr/>
        </p:nvPicPr>
        <p:blipFill rotWithShape="1">
          <a:blip r:embed="rId2"/>
          <a:srcRect b="17538"/>
          <a:stretch/>
        </p:blipFill>
        <p:spPr>
          <a:xfrm>
            <a:off x="0" y="-56270"/>
            <a:ext cx="12192000" cy="6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4CFF2B-CAD8-4E6F-B6F9-1596781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BEBEA-D31D-4E56-B620-8A739455A779}"/>
              </a:ext>
            </a:extLst>
          </p:cNvPr>
          <p:cNvPicPr/>
          <p:nvPr/>
        </p:nvPicPr>
        <p:blipFill rotWithShape="1">
          <a:blip r:embed="rId2"/>
          <a:srcRect b="16103"/>
          <a:stretch/>
        </p:blipFill>
        <p:spPr>
          <a:xfrm>
            <a:off x="0" y="-56272"/>
            <a:ext cx="12192000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84639F-A910-4E54-9933-20FF7E6A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F156C-832E-408A-815D-F591F80EB48C}"/>
              </a:ext>
            </a:extLst>
          </p:cNvPr>
          <p:cNvPicPr/>
          <p:nvPr/>
        </p:nvPicPr>
        <p:blipFill rotWithShape="1">
          <a:blip r:embed="rId2"/>
          <a:srcRect b="5231"/>
          <a:stretch/>
        </p:blipFill>
        <p:spPr>
          <a:xfrm>
            <a:off x="0" y="-56271"/>
            <a:ext cx="1219200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EB2D08-A45C-4D6B-9EFE-24041097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57A52-7C94-46F2-AFB3-FEFD1A9CE99A}"/>
              </a:ext>
            </a:extLst>
          </p:cNvPr>
          <p:cNvPicPr/>
          <p:nvPr/>
        </p:nvPicPr>
        <p:blipFill rotWithShape="1">
          <a:blip r:embed="rId2"/>
          <a:srcRect b="18975"/>
          <a:stretch/>
        </p:blipFill>
        <p:spPr>
          <a:xfrm>
            <a:off x="0" y="-56272"/>
            <a:ext cx="12192000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6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E207CF-6120-4C5C-9F64-763BC96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88D1C-D8AB-4AC8-8BD3-ACC60005191A}"/>
              </a:ext>
            </a:extLst>
          </p:cNvPr>
          <p:cNvPicPr/>
          <p:nvPr/>
        </p:nvPicPr>
        <p:blipFill rotWithShape="1">
          <a:blip r:embed="rId2"/>
          <a:srcRect r="9769" b="2359"/>
          <a:stretch/>
        </p:blipFill>
        <p:spPr>
          <a:xfrm>
            <a:off x="0" y="-112541"/>
            <a:ext cx="1170432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AE63BA-86DE-432D-BB38-CEA3966F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EAB64-067B-4C78-9FD6-814DAD76C842}"/>
              </a:ext>
            </a:extLst>
          </p:cNvPr>
          <p:cNvPicPr/>
          <p:nvPr/>
        </p:nvPicPr>
        <p:blipFill rotWithShape="1">
          <a:blip r:embed="rId2"/>
          <a:srcRect r="7577" b="2359"/>
          <a:stretch/>
        </p:blipFill>
        <p:spPr>
          <a:xfrm>
            <a:off x="0" y="-56271"/>
            <a:ext cx="11268222" cy="67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1246D1-3AE5-462A-A0C6-979D13E3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68620-A18A-4AFD-B10D-B091BAA3BA28}"/>
              </a:ext>
            </a:extLst>
          </p:cNvPr>
          <p:cNvPicPr/>
          <p:nvPr/>
        </p:nvPicPr>
        <p:blipFill rotWithShape="1">
          <a:blip r:embed="rId2"/>
          <a:srcRect b="12410"/>
          <a:stretch/>
        </p:blipFill>
        <p:spPr>
          <a:xfrm>
            <a:off x="0" y="-56270"/>
            <a:ext cx="12192000" cy="69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Office PowerPoint</Application>
  <PresentationFormat>Widescreen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Optimal system operation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Economic Dispatch Example Q. 1)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1) A power plant has three units with the following cost characteristics  C1= 0.5 P12+ 215 P1 + 5000 Rs/h             C2= 1.0 P22+ 270 P2 + 5000 Rs/h C3= 0.7 P32+ 160 P3 + 9000 Rs/h Where Pi are the generating powers in MW. The maximum and minimum loads allowable on each unit are 150 and 39 MW. Find the economic scheduling for a total load of 150 MW. Also find the total operation cost for each case.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system operation </dc:title>
  <dc:creator>Damodar Bhandari</dc:creator>
  <cp:lastModifiedBy>pradip subedi</cp:lastModifiedBy>
  <cp:revision>6</cp:revision>
  <dcterms:created xsi:type="dcterms:W3CDTF">2021-04-06T14:09:09Z</dcterms:created>
  <dcterms:modified xsi:type="dcterms:W3CDTF">2023-08-06T10:33:35Z</dcterms:modified>
</cp:coreProperties>
</file>