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095997C-705A-4CE7-8D97-77FFBDF68C4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C003DC-8C87-4729-BBBB-7120803BABFB}"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F095997C-705A-4CE7-8D97-77FFBDF68C4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C003DC-8C87-4729-BBBB-7120803BABF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F095997C-705A-4CE7-8D97-77FFBDF68C4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C003DC-8C87-4729-BBBB-7120803BABF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F095997C-705A-4CE7-8D97-77FFBDF68C4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C003DC-8C87-4729-BBBB-7120803BABF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F095997C-705A-4CE7-8D97-77FFBDF68C4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C003DC-8C87-4729-BBBB-7120803BABFB}"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F095997C-705A-4CE7-8D97-77FFBDF68C4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C003DC-8C87-4729-BBBB-7120803BABF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F095997C-705A-4CE7-8D97-77FFBDF68C40}"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C003DC-8C87-4729-BBBB-7120803BABFB}"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095997C-705A-4CE7-8D97-77FFBDF68C40}"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C003DC-8C87-4729-BBBB-7120803BABF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95997C-705A-4CE7-8D97-77FFBDF68C40}"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C003DC-8C87-4729-BBBB-7120803BABF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F095997C-705A-4CE7-8D97-77FFBDF68C4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C003DC-8C87-4729-BBBB-7120803BABFB}"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F095997C-705A-4CE7-8D97-77FFBDF68C4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C003DC-8C87-4729-BBBB-7120803BABF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5997C-705A-4CE7-8D97-77FFBDF68C40}"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C003DC-8C87-4729-BBBB-7120803BABF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19559"/>
          </a:xfrm>
        </p:spPr>
        <p:txBody>
          <a:bodyPr>
            <a:normAutofit fontScale="90000"/>
          </a:bodyPr>
          <a:lstStyle/>
          <a:p>
            <a:r>
              <a:rPr lang="en-US" sz="4400" b="1" dirty="0" smtClean="0"/>
              <a:t>TEST PLAN</a:t>
            </a:r>
            <a:br>
              <a:rPr lang="en-US" sz="2000" b="1" dirty="0" smtClean="0"/>
            </a:br>
            <a:r>
              <a:rPr lang="en-US" sz="2000" b="1" dirty="0" smtClean="0"/>
              <a:t>Project Name : Event Spark web application</a:t>
            </a:r>
            <a:endParaRPr lang="en-IN" sz="4400" b="1" dirty="0"/>
          </a:p>
        </p:txBody>
      </p:sp>
      <p:sp>
        <p:nvSpPr>
          <p:cNvPr id="3" name="Subtitle 2"/>
          <p:cNvSpPr>
            <a:spLocks noGrp="1"/>
          </p:cNvSpPr>
          <p:nvPr>
            <p:ph type="subTitle" idx="1"/>
          </p:nvPr>
        </p:nvSpPr>
        <p:spPr/>
        <p:txBody>
          <a:bodyPr/>
          <a:lstStyle/>
          <a:p>
            <a:r>
              <a:rPr lang="en-US" smtClean="0"/>
              <a:t>Prepared by- S.Prashanth</a:t>
            </a:r>
            <a:endParaRPr lang="en-US" dirty="0" smtClean="0"/>
          </a:p>
          <a:p>
            <a:r>
              <a:rPr lang="en-US" dirty="0" smtClean="0"/>
              <a:t>Date: 12/06/2024</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8792" y="160256"/>
            <a:ext cx="11005008" cy="6016707"/>
          </a:xfrm>
        </p:spPr>
        <p:txBody>
          <a:bodyPr>
            <a:normAutofit fontScale="55000" lnSpcReduction="20000"/>
          </a:bodyPr>
          <a:lstStyle/>
          <a:p>
            <a:pPr marL="0" indent="0">
              <a:buNone/>
            </a:pPr>
            <a:r>
              <a:rPr lang="en-US" b="1" dirty="0" smtClean="0"/>
              <a:t>Test Designing</a:t>
            </a:r>
            <a:endParaRPr lang="en-US" dirty="0" smtClean="0"/>
          </a:p>
          <a:p>
            <a:r>
              <a:rPr lang="en-US" dirty="0" smtClean="0"/>
              <a:t>Entry Criteria:</a:t>
            </a:r>
            <a:endParaRPr lang="en-US" dirty="0" smtClean="0"/>
          </a:p>
          <a:p>
            <a:pPr lvl="0"/>
            <a:r>
              <a:rPr lang="en-US" dirty="0" smtClean="0"/>
              <a:t>The Test Plan document needs to be reviewed and approved by the client and then Test Plan Document is signed-off by the Client</a:t>
            </a:r>
            <a:endParaRPr lang="en-US" dirty="0" smtClean="0"/>
          </a:p>
          <a:p>
            <a:r>
              <a:rPr lang="en-US" dirty="0" smtClean="0"/>
              <a:t>Exit Criteria:</a:t>
            </a:r>
            <a:endParaRPr lang="en-US" dirty="0" smtClean="0"/>
          </a:p>
          <a:p>
            <a:pPr lvl="0"/>
            <a:r>
              <a:rPr lang="en-US" dirty="0" smtClean="0"/>
              <a:t>Test Scenarios and Test Cases Documents are prepared, they need to be reviewed and signed-off by the Client</a:t>
            </a:r>
            <a:endParaRPr lang="en-US" dirty="0" smtClean="0"/>
          </a:p>
          <a:p>
            <a:pPr marL="0" indent="0">
              <a:buNone/>
            </a:pPr>
            <a:endParaRPr lang="en-US" b="1" dirty="0" smtClean="0"/>
          </a:p>
          <a:p>
            <a:pPr marL="0" indent="0">
              <a:buNone/>
            </a:pPr>
            <a:r>
              <a:rPr lang="en-US" b="1" dirty="0" smtClean="0"/>
              <a:t>Test Execution</a:t>
            </a:r>
            <a:endParaRPr lang="en-US" dirty="0" smtClean="0"/>
          </a:p>
          <a:p>
            <a:r>
              <a:rPr lang="en-US" dirty="0" smtClean="0"/>
              <a:t>Entry Criteria:</a:t>
            </a:r>
            <a:endParaRPr lang="en-US" dirty="0" smtClean="0"/>
          </a:p>
          <a:p>
            <a:pPr lvl="0"/>
            <a:r>
              <a:rPr lang="en-US" dirty="0" smtClean="0"/>
              <a:t>Test Scenarios and Test Cases document needs to be reviewed and approved by the client and Documents are signed-off by the Client</a:t>
            </a:r>
            <a:endParaRPr lang="en-US" dirty="0" smtClean="0"/>
          </a:p>
          <a:p>
            <a:pPr lvl="0"/>
            <a:r>
              <a:rPr lang="en-US" dirty="0" smtClean="0"/>
              <a:t>Application is ready for Testing</a:t>
            </a:r>
            <a:endParaRPr lang="en-US" dirty="0" smtClean="0"/>
          </a:p>
          <a:p>
            <a:r>
              <a:rPr lang="en-US" dirty="0" smtClean="0"/>
              <a:t>Exit Criteria:</a:t>
            </a:r>
            <a:endParaRPr lang="en-US" dirty="0" smtClean="0"/>
          </a:p>
          <a:p>
            <a:pPr lvl="0"/>
            <a:r>
              <a:rPr lang="en-US" dirty="0" smtClean="0"/>
              <a:t>Test Case Reports, Defect Reports are ready</a:t>
            </a:r>
            <a:endParaRPr lang="en-US" dirty="0" smtClean="0"/>
          </a:p>
          <a:p>
            <a:pPr marL="0" indent="0">
              <a:buNone/>
            </a:pPr>
            <a:endParaRPr lang="en-US" b="1" dirty="0" smtClean="0"/>
          </a:p>
          <a:p>
            <a:pPr marL="0" indent="0">
              <a:buNone/>
            </a:pPr>
            <a:r>
              <a:rPr lang="en-US" b="1" dirty="0" smtClean="0"/>
              <a:t>Test Closure</a:t>
            </a:r>
            <a:endParaRPr lang="en-US" dirty="0" smtClean="0"/>
          </a:p>
          <a:p>
            <a:r>
              <a:rPr lang="en-US" dirty="0" smtClean="0"/>
              <a:t>Entry Criteria:</a:t>
            </a:r>
            <a:endParaRPr lang="en-US" dirty="0" smtClean="0"/>
          </a:p>
          <a:p>
            <a:pPr lvl="0"/>
            <a:r>
              <a:rPr lang="en-US" dirty="0" smtClean="0"/>
              <a:t>Test Case Reports, Defect Reports are ready</a:t>
            </a:r>
            <a:endParaRPr lang="en-US" dirty="0" smtClean="0"/>
          </a:p>
          <a:p>
            <a:r>
              <a:rPr lang="en-US" dirty="0" smtClean="0"/>
              <a:t>Exit Criteria:</a:t>
            </a:r>
            <a:endParaRPr lang="en-US" dirty="0" smtClean="0"/>
          </a:p>
          <a:p>
            <a:pPr lvl="0"/>
            <a:r>
              <a:rPr lang="en-US" dirty="0" smtClean="0"/>
              <a:t>Test Summary Reports, it overviews of the entire testing process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Tools</a:t>
            </a:r>
            <a:endParaRPr lang="en-US" dirty="0"/>
          </a:p>
        </p:txBody>
      </p:sp>
      <p:sp>
        <p:nvSpPr>
          <p:cNvPr id="3" name="Content Placeholder 2"/>
          <p:cNvSpPr>
            <a:spLocks noGrp="1"/>
          </p:cNvSpPr>
          <p:nvPr>
            <p:ph idx="1"/>
          </p:nvPr>
        </p:nvSpPr>
        <p:spPr/>
        <p:txBody>
          <a:bodyPr/>
          <a:lstStyle/>
          <a:p>
            <a:pPr marL="0" indent="0">
              <a:buNone/>
            </a:pPr>
            <a:r>
              <a:rPr lang="en-US" dirty="0" smtClean="0"/>
              <a:t>The </a:t>
            </a:r>
            <a:r>
              <a:rPr lang="en-US" dirty="0"/>
              <a:t>following are the list of Tools we will be using in this Project:</a:t>
            </a:r>
            <a:endParaRPr lang="en-US" dirty="0"/>
          </a:p>
          <a:p>
            <a:pPr lvl="0"/>
            <a:r>
              <a:rPr lang="en-US" dirty="0" err="1" smtClean="0"/>
              <a:t>Xmind</a:t>
            </a:r>
            <a:r>
              <a:rPr lang="en-US" dirty="0" smtClean="0"/>
              <a:t> </a:t>
            </a:r>
            <a:r>
              <a:rPr lang="en-US" dirty="0"/>
              <a:t>map Tool </a:t>
            </a:r>
            <a:endParaRPr lang="en-US" dirty="0"/>
          </a:p>
          <a:p>
            <a:r>
              <a:rPr lang="en-US" dirty="0" smtClean="0"/>
              <a:t>MS </a:t>
            </a:r>
            <a:r>
              <a:rPr lang="en-US" dirty="0" err="1" smtClean="0"/>
              <a:t>powerpoint</a:t>
            </a:r>
            <a:r>
              <a:rPr lang="en-US" dirty="0" smtClean="0"/>
              <a:t> </a:t>
            </a:r>
            <a:r>
              <a:rPr lang="en-US" dirty="0"/>
              <a:t>and Excel </a:t>
            </a:r>
            <a:r>
              <a:rPr lang="en-US" dirty="0" smtClean="0"/>
              <a:t>documents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468" y="1166403"/>
            <a:ext cx="10515600" cy="1325563"/>
          </a:xfrm>
        </p:spPr>
        <p:txBody>
          <a:bodyPr>
            <a:normAutofit fontScale="90000"/>
          </a:bodyPr>
          <a:lstStyle/>
          <a:p>
            <a:pPr lvl="0" eaLnBrk="0" fontAlgn="base" hangingPunct="0">
              <a:lnSpc>
                <a:spcPct val="100000"/>
              </a:lnSpc>
              <a:spcAft>
                <a:spcPct val="0"/>
              </a:spcAft>
            </a:pPr>
            <a:r>
              <a:rPr kumimoji="0" lang="en-US" altLang="en-US" sz="4000" b="1" i="0" u="none" strike="noStrike" cap="none" normalizeH="0" baseline="0" dirty="0" smtClean="0">
                <a:ln>
                  <a:noFill/>
                </a:ln>
                <a:solidFill>
                  <a:srgbClr val="0070C0"/>
                </a:solidFill>
                <a:effectLst/>
                <a:latin typeface="Times New Roman" panose="02020603050405020304" pitchFamily="18" charset="0"/>
                <a:ea typeface="Arial" panose="020B0604020202020204" pitchFamily="34" charset="0"/>
                <a:cs typeface="Times New Roman" panose="02020603050405020304" pitchFamily="18" charset="0"/>
              </a:rPr>
              <a:t>Risks and Mitigations</a:t>
            </a:r>
            <a:br>
              <a:rPr kumimoji="0" lang="en-US" altLang="en-US" sz="1800" b="0" i="0" u="none" strike="noStrike" cap="none" normalizeH="0" baseline="0" dirty="0" smtClean="0">
                <a:ln>
                  <a:noFill/>
                </a:ln>
                <a:solidFill>
                  <a:schemeClr val="tx1"/>
                </a:solidFill>
                <a:effectLst/>
              </a:rPr>
            </a:br>
            <a:r>
              <a:rPr lang="en-US" altLang="en-US" sz="2700" dirty="0">
                <a:latin typeface="Times New Roman" panose="02020603050405020304" pitchFamily="18" charset="0"/>
                <a:ea typeface="Arial" panose="020B0604020202020204" pitchFamily="34" charset="0"/>
                <a:cs typeface="Times New Roman" panose="02020603050405020304" pitchFamily="18" charset="0"/>
              </a:rPr>
              <a:t>The following are the list of risks possible and the ways to mitigate them</a:t>
            </a:r>
            <a:r>
              <a:rPr lang="en-US" altLang="en-US" dirty="0">
                <a:latin typeface="Times New Roman" panose="02020603050405020304" pitchFamily="18" charset="0"/>
                <a:ea typeface="Arial" panose="020B0604020202020204" pitchFamily="34" charset="0"/>
                <a:cs typeface="Times New Roman" panose="02020603050405020304" pitchFamily="18" charset="0"/>
              </a:rPr>
              <a:t>:</a:t>
            </a:r>
            <a:br>
              <a:rPr kumimoji="0" lang="en-US" altLang="en-US" sz="2800" b="0" i="0" u="none" strike="noStrike" cap="none" normalizeH="0" baseline="0" dirty="0" smtClean="0">
                <a:ln>
                  <a:noFill/>
                </a:ln>
                <a:solidFill>
                  <a:schemeClr val="tx1"/>
                </a:solidFill>
                <a:effectLst/>
              </a:rPr>
            </a:br>
            <a:br>
              <a:rPr kumimoji="0" lang="en-US" altLang="en-US" sz="6600" b="0" i="0" u="none" strike="noStrike" cap="none" normalizeH="0" baseline="0" dirty="0" smtClean="0">
                <a:ln>
                  <a:noFill/>
                </a:ln>
                <a:solidFill>
                  <a:schemeClr val="tx1"/>
                </a:solidFill>
                <a:effectLst/>
                <a:latin typeface="Arial" panose="020B0604020202020204" pitchFamily="34" charset="0"/>
              </a:rPr>
            </a:br>
            <a:endParaRPr lang="en-IN" dirty="0"/>
          </a:p>
        </p:txBody>
      </p:sp>
      <p:graphicFrame>
        <p:nvGraphicFramePr>
          <p:cNvPr id="4" name="Content Placeholder 3"/>
          <p:cNvGraphicFramePr>
            <a:graphicFrameLocks noGrp="1"/>
          </p:cNvGraphicFramePr>
          <p:nvPr>
            <p:ph idx="1"/>
          </p:nvPr>
        </p:nvGraphicFramePr>
        <p:xfrm>
          <a:off x="2311410" y="2059342"/>
          <a:ext cx="6287135" cy="3683000"/>
        </p:xfrm>
        <a:graphic>
          <a:graphicData uri="http://schemas.openxmlformats.org/drawingml/2006/table">
            <a:tbl>
              <a:tblPr>
                <a:tableStyleId>{5C22544A-7EE6-4342-B048-85BDC9FD1C3A}</a:tableStyleId>
              </a:tblPr>
              <a:tblGrid>
                <a:gridCol w="3338830"/>
                <a:gridCol w="2948305"/>
              </a:tblGrid>
              <a:tr h="323215">
                <a:tc>
                  <a:txBody>
                    <a:bodyPr/>
                    <a:lstStyle/>
                    <a:p>
                      <a:pPr algn="ctr">
                        <a:lnSpc>
                          <a:spcPct val="150000"/>
                        </a:lnSpc>
                        <a:spcAft>
                          <a:spcPts val="0"/>
                        </a:spcAft>
                      </a:pPr>
                      <a:r>
                        <a:rPr lang="en-IN" sz="3600" b="1" kern="0" dirty="0">
                          <a:effectLst/>
                        </a:rPr>
                        <a:t>Risk</a:t>
                      </a:r>
                      <a:endParaRPr lang="en-IN" sz="3600" b="1" dirty="0">
                        <a:effectLst/>
                        <a:latin typeface="Arial" panose="020B0604020202020204" pitchFamily="34" charset="0"/>
                      </a:endParaRPr>
                    </a:p>
                  </a:txBody>
                  <a:tcPr marL="68580" marR="68580" anchor="ctr"/>
                </a:tc>
                <a:tc>
                  <a:txBody>
                    <a:bodyPr/>
                    <a:lstStyle/>
                    <a:p>
                      <a:pPr algn="ctr">
                        <a:lnSpc>
                          <a:spcPct val="150000"/>
                        </a:lnSpc>
                        <a:spcAft>
                          <a:spcPts val="0"/>
                        </a:spcAft>
                      </a:pPr>
                      <a:r>
                        <a:rPr lang="en-IN" sz="3600" b="1" kern="0" dirty="0">
                          <a:effectLst/>
                        </a:rPr>
                        <a:t>Mitigation</a:t>
                      </a:r>
                      <a:endParaRPr lang="en-IN" sz="3600" b="1" dirty="0">
                        <a:effectLst/>
                        <a:latin typeface="Arial" panose="020B0604020202020204" pitchFamily="34" charset="0"/>
                      </a:endParaRPr>
                    </a:p>
                  </a:txBody>
                  <a:tcPr marL="68580" marR="68580" anchor="ctr"/>
                </a:tc>
              </a:tr>
              <a:tr h="528320">
                <a:tc>
                  <a:txBody>
                    <a:bodyPr/>
                    <a:lstStyle/>
                    <a:p>
                      <a:pPr>
                        <a:lnSpc>
                          <a:spcPct val="150000"/>
                        </a:lnSpc>
                        <a:spcAft>
                          <a:spcPts val="0"/>
                        </a:spcAft>
                      </a:pPr>
                      <a:r>
                        <a:rPr lang="en-IN" sz="1800" kern="0" dirty="0">
                          <a:effectLst/>
                        </a:rPr>
                        <a:t>Non-Availability of </a:t>
                      </a:r>
                      <a:r>
                        <a:rPr lang="en-US" altLang="en-IN" sz="1800" kern="0" dirty="0">
                          <a:effectLst/>
                        </a:rPr>
                        <a:t>developers</a:t>
                      </a:r>
                      <a:endParaRPr lang="en-US" altLang="en-IN" sz="1800" kern="0" dirty="0">
                        <a:effectLst/>
                        <a:latin typeface="Arial" panose="020B0604020202020204" pitchFamily="34" charset="0"/>
                      </a:endParaRPr>
                    </a:p>
                  </a:txBody>
                  <a:tcPr marL="68580" marR="68580" anchor="ctr"/>
                </a:tc>
                <a:tc>
                  <a:txBody>
                    <a:bodyPr/>
                    <a:lstStyle/>
                    <a:p>
                      <a:pPr>
                        <a:lnSpc>
                          <a:spcPct val="150000"/>
                        </a:lnSpc>
                        <a:spcAft>
                          <a:spcPts val="0"/>
                        </a:spcAft>
                      </a:pPr>
                      <a:r>
                        <a:rPr lang="en-US" altLang="en-IN" sz="1800" kern="0" dirty="0">
                          <a:effectLst/>
                        </a:rPr>
                        <a:t>Wrote test cases for the functionalities which were working.</a:t>
                      </a:r>
                      <a:endParaRPr lang="en-US" altLang="en-IN" sz="1800" kern="0" dirty="0">
                        <a:effectLst/>
                        <a:latin typeface="Arial" panose="020B0604020202020204" pitchFamily="34" charset="0"/>
                      </a:endParaRPr>
                    </a:p>
                  </a:txBody>
                  <a:tcPr marL="68580" marR="68580" anchor="ctr"/>
                </a:tc>
              </a:tr>
              <a:tr h="517525">
                <a:tc>
                  <a:txBody>
                    <a:bodyPr/>
                    <a:lstStyle/>
                    <a:p>
                      <a:pPr>
                        <a:lnSpc>
                          <a:spcPct val="150000"/>
                        </a:lnSpc>
                        <a:spcAft>
                          <a:spcPts val="0"/>
                        </a:spcAft>
                      </a:pPr>
                      <a:r>
                        <a:rPr lang="en-US" sz="1800" kern="0" dirty="0">
                          <a:effectLst/>
                        </a:rPr>
                        <a:t>Build URL is not working in browsers other than chrome</a:t>
                      </a:r>
                      <a:endParaRPr lang="en-US" sz="1800" dirty="0">
                        <a:effectLst/>
                        <a:latin typeface="Arial" panose="020B0604020202020204" pitchFamily="34" charset="0"/>
                      </a:endParaRPr>
                    </a:p>
                  </a:txBody>
                  <a:tcPr marL="68580" marR="68580" anchor="ctr"/>
                </a:tc>
                <a:tc>
                  <a:txBody>
                    <a:bodyPr/>
                    <a:lstStyle/>
                    <a:p>
                      <a:pPr>
                        <a:lnSpc>
                          <a:spcPct val="150000"/>
                        </a:lnSpc>
                        <a:spcAft>
                          <a:spcPts val="0"/>
                        </a:spcAft>
                      </a:pPr>
                      <a:r>
                        <a:rPr lang="en-US" sz="1800" kern="0" dirty="0">
                          <a:effectLst/>
                        </a:rPr>
                        <a:t>Worked only on chrome browser only</a:t>
                      </a:r>
                      <a:endParaRPr lang="en-US" sz="1800" dirty="0">
                        <a:effectLst/>
                        <a:latin typeface="Arial" panose="020B0604020202020204" pitchFamily="34" charset="0"/>
                      </a:endParaRPr>
                    </a:p>
                  </a:txBody>
                  <a:tcPr marL="68580" marR="68580" anchor="ctr"/>
                </a:tc>
              </a:tr>
              <a:tr h="517525">
                <a:tc>
                  <a:txBody>
                    <a:bodyPr/>
                    <a:lstStyle/>
                    <a:p>
                      <a:pPr>
                        <a:lnSpc>
                          <a:spcPct val="150000"/>
                        </a:lnSpc>
                        <a:spcAft>
                          <a:spcPts val="0"/>
                        </a:spcAft>
                      </a:pPr>
                      <a:r>
                        <a:rPr lang="en-IN" sz="1800" kern="0" dirty="0">
                          <a:effectLst/>
                        </a:rPr>
                        <a:t>Less time for Testing</a:t>
                      </a:r>
                      <a:endParaRPr lang="en-IN" sz="1800" dirty="0">
                        <a:effectLst/>
                        <a:latin typeface="Arial" panose="020B0604020202020204" pitchFamily="34" charset="0"/>
                      </a:endParaRPr>
                    </a:p>
                  </a:txBody>
                  <a:tcPr marL="68580" marR="68580" anchor="ctr"/>
                </a:tc>
                <a:tc>
                  <a:txBody>
                    <a:bodyPr/>
                    <a:lstStyle/>
                    <a:p>
                      <a:pPr>
                        <a:lnSpc>
                          <a:spcPct val="150000"/>
                        </a:lnSpc>
                        <a:spcAft>
                          <a:spcPts val="0"/>
                        </a:spcAft>
                      </a:pPr>
                      <a:r>
                        <a:rPr lang="en-US" sz="1800" kern="0" dirty="0" err="1">
                          <a:effectLst/>
                        </a:rPr>
                        <a:t>Masai</a:t>
                      </a:r>
                      <a:r>
                        <a:rPr lang="en-US" sz="1800" kern="0" dirty="0">
                          <a:effectLst/>
                        </a:rPr>
                        <a:t> will ramp up the resources based on the Client needs dynamically</a:t>
                      </a:r>
                      <a:endParaRPr lang="en-US" sz="1800" dirty="0">
                        <a:effectLst/>
                        <a:latin typeface="Arial" panose="020B0604020202020204" pitchFamily="34" charset="0"/>
                      </a:endParaRPr>
                    </a:p>
                  </a:txBody>
                  <a:tcPr marL="68580" marR="68580"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67266"/>
            <a:ext cx="10515600" cy="659876"/>
          </a:xfrm>
        </p:spPr>
        <p:txBody>
          <a:bodyPr>
            <a:normAutofit fontScale="90000"/>
          </a:bodyPr>
          <a:lstStyle/>
          <a:p>
            <a:r>
              <a:rPr lang="en-US" sz="4900" b="1" dirty="0" smtClean="0"/>
              <a:t>Approvals</a:t>
            </a:r>
            <a:br>
              <a:rPr lang="en-US" dirty="0" smtClean="0"/>
            </a:br>
            <a:r>
              <a:rPr lang="en-US" b="1" dirty="0" smtClean="0"/>
              <a:t> </a:t>
            </a:r>
            <a:br>
              <a:rPr lang="en-US" dirty="0" smtClean="0"/>
            </a:br>
            <a:endParaRPr lang="en-IN" dirty="0"/>
          </a:p>
        </p:txBody>
      </p:sp>
      <p:sp>
        <p:nvSpPr>
          <p:cNvPr id="3" name="Content Placeholder 2"/>
          <p:cNvSpPr>
            <a:spLocks noGrp="1"/>
          </p:cNvSpPr>
          <p:nvPr>
            <p:ph idx="1"/>
          </p:nvPr>
        </p:nvSpPr>
        <p:spPr>
          <a:xfrm>
            <a:off x="838200" y="1825625"/>
            <a:ext cx="10515600" cy="2982045"/>
          </a:xfrm>
        </p:spPr>
        <p:txBody>
          <a:bodyPr>
            <a:normAutofit/>
          </a:bodyPr>
          <a:lstStyle/>
          <a:p>
            <a:pPr marL="0" indent="0">
              <a:buNone/>
            </a:pPr>
            <a:r>
              <a:rPr lang="en-US" sz="2400" dirty="0" err="1" smtClean="0"/>
              <a:t>Masai</a:t>
            </a:r>
            <a:r>
              <a:rPr lang="en-US" sz="2400" dirty="0" smtClean="0"/>
              <a:t> </a:t>
            </a:r>
            <a:r>
              <a:rPr lang="en-US" sz="2400" dirty="0"/>
              <a:t>will send different types of documents for Client Approval like below:</a:t>
            </a:r>
            <a:endParaRPr lang="en-US" sz="2400" dirty="0"/>
          </a:p>
          <a:p>
            <a:pPr marL="457200" lvl="0" indent="-457200">
              <a:buFont typeface="+mj-lt"/>
              <a:buAutoNum type="arabicPeriod"/>
            </a:pPr>
            <a:r>
              <a:rPr lang="en-US" sz="2400" dirty="0"/>
              <a:t>Test Plan</a:t>
            </a:r>
            <a:endParaRPr lang="en-US" sz="2400" dirty="0"/>
          </a:p>
          <a:p>
            <a:pPr marL="457200" lvl="0" indent="-457200">
              <a:buFont typeface="+mj-lt"/>
              <a:buAutoNum type="arabicPeriod"/>
            </a:pPr>
            <a:r>
              <a:rPr lang="en-US" sz="2400" dirty="0"/>
              <a:t>Test Scenarios</a:t>
            </a:r>
            <a:endParaRPr lang="en-US" sz="2400" dirty="0"/>
          </a:p>
          <a:p>
            <a:pPr marL="457200" lvl="0" indent="-457200">
              <a:buFont typeface="+mj-lt"/>
              <a:buAutoNum type="arabicPeriod"/>
            </a:pPr>
            <a:r>
              <a:rPr lang="en-US" sz="2400" dirty="0"/>
              <a:t>Test Cases</a:t>
            </a:r>
            <a:endParaRPr lang="en-US" sz="2400" dirty="0"/>
          </a:p>
          <a:p>
            <a:pPr marL="457200" lvl="0" indent="-457200">
              <a:buFont typeface="+mj-lt"/>
              <a:buAutoNum type="arabicPeriod"/>
            </a:pPr>
            <a:r>
              <a:rPr lang="en-US" sz="2400" dirty="0"/>
              <a:t>Reports</a:t>
            </a:r>
            <a:endParaRPr lang="en-US" sz="2400" dirty="0"/>
          </a:p>
          <a:p>
            <a:pPr marL="457200" indent="-457200">
              <a:buFont typeface="+mj-lt"/>
              <a:buAutoNum type="arabicPeriod"/>
            </a:pPr>
            <a:r>
              <a:rPr lang="en-US" sz="2400" dirty="0"/>
              <a:t>Testing will only continue to the next steps </a:t>
            </a:r>
            <a:r>
              <a:rPr lang="en-US" dirty="0"/>
              <a:t>once these approvals are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3123"/>
            <a:ext cx="11353800" cy="1577566"/>
          </a:xfrm>
        </p:spPr>
        <p:txBody>
          <a:bodyPr/>
          <a:lstStyle/>
          <a:p>
            <a:r>
              <a:rPr lang="en-US" b="1" dirty="0" smtClean="0"/>
              <a:t>Table of Contents</a:t>
            </a:r>
            <a:endParaRPr lang="en-US" dirty="0"/>
          </a:p>
        </p:txBody>
      </p:sp>
      <p:sp>
        <p:nvSpPr>
          <p:cNvPr id="3" name="Content Placeholder 2"/>
          <p:cNvSpPr>
            <a:spLocks noGrp="1"/>
          </p:cNvSpPr>
          <p:nvPr>
            <p:ph idx="1"/>
          </p:nvPr>
        </p:nvSpPr>
        <p:spPr>
          <a:xfrm>
            <a:off x="0" y="1432874"/>
            <a:ext cx="12192000" cy="4744089"/>
          </a:xfrm>
        </p:spPr>
        <p:txBody>
          <a:bodyPr>
            <a:normAutofit fontScale="70000" lnSpcReduction="20000"/>
          </a:bodyPr>
          <a:lstStyle/>
          <a:p>
            <a:endParaRPr lang="en-US" dirty="0"/>
          </a:p>
          <a:p>
            <a:r>
              <a:rPr lang="en-US" b="1" dirty="0" smtClean="0"/>
              <a:t> </a:t>
            </a:r>
            <a:endParaRPr lang="en-US" dirty="0"/>
          </a:p>
          <a:p>
            <a:r>
              <a:rPr lang="en-US" dirty="0"/>
              <a:t>Overview ……………………………………………………………………………………………………………… 2</a:t>
            </a:r>
            <a:endParaRPr lang="en-US" dirty="0"/>
          </a:p>
          <a:p>
            <a:r>
              <a:rPr lang="en-US" dirty="0"/>
              <a:t>Scope ……………………………………………………………………………………………………………………. 3</a:t>
            </a:r>
            <a:endParaRPr lang="en-US" dirty="0"/>
          </a:p>
          <a:p>
            <a:r>
              <a:rPr lang="en-US" dirty="0"/>
              <a:t>    Inclusion …………………………………………………………………………………………………………… 3</a:t>
            </a:r>
            <a:endParaRPr lang="en-US" dirty="0"/>
          </a:p>
          <a:p>
            <a:r>
              <a:rPr lang="en-US" dirty="0"/>
              <a:t>    Test Environments ……………………………………………………………………………………………. 3</a:t>
            </a:r>
            <a:endParaRPr lang="en-US" dirty="0"/>
          </a:p>
          <a:p>
            <a:r>
              <a:rPr lang="en-US" dirty="0"/>
              <a:t>    Exclusions ………………………………………………………………………………………………………… 3</a:t>
            </a:r>
            <a:endParaRPr lang="en-US" dirty="0"/>
          </a:p>
          <a:p>
            <a:r>
              <a:rPr lang="en-US" dirty="0"/>
              <a:t>Roles/Responsibilities …………………………………………………………………………………………..  4</a:t>
            </a:r>
            <a:endParaRPr lang="en-US" dirty="0"/>
          </a:p>
          <a:p>
            <a:r>
              <a:rPr lang="en-US" dirty="0"/>
              <a:t>Test Schedule ……………………………………………………………………………………………………….  5</a:t>
            </a:r>
            <a:endParaRPr lang="en-US" dirty="0"/>
          </a:p>
          <a:p>
            <a:r>
              <a:rPr lang="en-US" dirty="0"/>
              <a:t>Test Deliverables ………………………………………………………………………………………………….  6</a:t>
            </a:r>
            <a:endParaRPr lang="en-US" dirty="0"/>
          </a:p>
          <a:p>
            <a:r>
              <a:rPr lang="en-US" dirty="0"/>
              <a:t>Entry and Exit Criteria …………………………………………………………………………………………. 7</a:t>
            </a:r>
            <a:endParaRPr lang="en-US" dirty="0"/>
          </a:p>
          <a:p>
            <a:r>
              <a:rPr lang="en-US" dirty="0"/>
              <a:t>Tools ……………………………………………………………………………………………………………………..8</a:t>
            </a:r>
            <a:endParaRPr lang="en-US" dirty="0"/>
          </a:p>
          <a:p>
            <a:r>
              <a:rPr lang="en-US" dirty="0"/>
              <a:t>Risks and Mitigations …………………………………………………………………………………………. 9</a:t>
            </a:r>
            <a:endParaRPr lang="en-US" dirty="0"/>
          </a:p>
          <a:p>
            <a:r>
              <a:rPr lang="en-US" dirty="0"/>
              <a:t>Approvals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Overview</a:t>
            </a:r>
            <a:endParaRPr lang="en-US" dirty="0"/>
          </a:p>
        </p:txBody>
      </p:sp>
      <p:sp>
        <p:nvSpPr>
          <p:cNvPr id="3" name="Content Placeholder 2"/>
          <p:cNvSpPr>
            <a:spLocks noGrp="1"/>
          </p:cNvSpPr>
          <p:nvPr>
            <p:ph idx="1"/>
          </p:nvPr>
        </p:nvSpPr>
        <p:spPr>
          <a:xfrm>
            <a:off x="0" y="1825625"/>
            <a:ext cx="12192000" cy="4351338"/>
          </a:xfrm>
        </p:spPr>
        <p:txBody>
          <a:bodyPr/>
          <a:lstStyle/>
          <a:p>
            <a:r>
              <a:rPr lang="en-US" dirty="0" smtClean="0"/>
              <a:t>As </a:t>
            </a:r>
            <a:r>
              <a:rPr lang="en-US" dirty="0"/>
              <a:t>part of the project, “Flipkart” has asked </a:t>
            </a:r>
            <a:r>
              <a:rPr lang="en-US" dirty="0" err="1"/>
              <a:t>Masai</a:t>
            </a:r>
            <a:r>
              <a:rPr lang="en-US" dirty="0"/>
              <a:t> to test few functionalities of </a:t>
            </a:r>
            <a:r>
              <a:rPr lang="en-US" dirty="0" smtClean="0"/>
              <a:t>‘</a:t>
            </a:r>
            <a:r>
              <a:rPr lang="en-US" u="sng" dirty="0" smtClean="0">
                <a:solidFill>
                  <a:schemeClr val="accent1">
                    <a:lumMod val="75000"/>
                  </a:schemeClr>
                </a:solidFill>
              </a:rPr>
              <a:t>https://eventspark.netlify.app/login</a:t>
            </a:r>
            <a:r>
              <a:rPr lang="en-US" dirty="0" smtClean="0"/>
              <a:t>’ </a:t>
            </a:r>
            <a:r>
              <a:rPr lang="en-US" dirty="0"/>
              <a:t>web application</a:t>
            </a:r>
            <a:r>
              <a:rPr lang="en-US" dirty="0" smtClean="0"/>
              <a:t>.</a:t>
            </a:r>
            <a:endParaRPr lang="en-US" dirty="0"/>
          </a:p>
          <a:p>
            <a:r>
              <a:rPr lang="en-US" dirty="0"/>
              <a:t>This document serves as high level test planning document with details on the scope of the project, test strategy, test schedule and resource requirements, test deliverables and schedule.</a:t>
            </a:r>
            <a:br>
              <a:rPr lang="en-US" dirty="0"/>
            </a:br>
            <a:endParaRPr lang="en-US"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43" y="167162"/>
            <a:ext cx="10515600" cy="530421"/>
          </a:xfrm>
        </p:spPr>
        <p:txBody>
          <a:bodyPr>
            <a:noAutofit/>
          </a:bodyPr>
          <a:lstStyle/>
          <a:p>
            <a:r>
              <a:rPr lang="en-US" b="1" dirty="0" smtClean="0"/>
              <a:t>Scope</a:t>
            </a:r>
            <a:endParaRPr lang="en-US" b="1" dirty="0"/>
          </a:p>
        </p:txBody>
      </p:sp>
      <p:sp>
        <p:nvSpPr>
          <p:cNvPr id="3" name="Content Placeholder 2"/>
          <p:cNvSpPr>
            <a:spLocks noGrp="1"/>
          </p:cNvSpPr>
          <p:nvPr>
            <p:ph idx="1"/>
          </p:nvPr>
        </p:nvSpPr>
        <p:spPr>
          <a:xfrm>
            <a:off x="285946" y="870556"/>
            <a:ext cx="11906054" cy="5517087"/>
          </a:xfrm>
        </p:spPr>
        <p:txBody>
          <a:bodyPr>
            <a:normAutofit fontScale="62500" lnSpcReduction="20000"/>
          </a:bodyPr>
          <a:lstStyle/>
          <a:p>
            <a:pPr marL="0" indent="0">
              <a:lnSpc>
                <a:spcPct val="170000"/>
              </a:lnSpc>
              <a:buNone/>
            </a:pPr>
            <a:r>
              <a:rPr lang="en-US" dirty="0" smtClean="0"/>
              <a:t>The </a:t>
            </a:r>
            <a:r>
              <a:rPr lang="en-US" dirty="0"/>
              <a:t>scope of the project includes testing the following features of </a:t>
            </a:r>
            <a:r>
              <a:rPr lang="en-US" dirty="0" smtClean="0"/>
              <a:t>‘</a:t>
            </a:r>
            <a:r>
              <a:rPr lang="en-US" dirty="0" smtClean="0">
                <a:solidFill>
                  <a:schemeClr val="accent1">
                    <a:lumMod val="75000"/>
                  </a:schemeClr>
                </a:solidFill>
              </a:rPr>
              <a:t>https://eventspark.netlify.app/login</a:t>
            </a:r>
            <a:r>
              <a:rPr lang="en-US" dirty="0" smtClean="0"/>
              <a:t>’ </a:t>
            </a:r>
            <a:r>
              <a:rPr lang="en-US" dirty="0"/>
              <a:t>web </a:t>
            </a:r>
            <a:r>
              <a:rPr lang="en-US" dirty="0" smtClean="0"/>
              <a:t>application</a:t>
            </a:r>
            <a:endParaRPr lang="en-US" dirty="0"/>
          </a:p>
          <a:p>
            <a:pPr marL="0" indent="0">
              <a:buNone/>
            </a:pPr>
            <a:endParaRPr lang="en-US" sz="3600" b="1" dirty="0">
              <a:latin typeface="+mj-lt"/>
            </a:endParaRPr>
          </a:p>
          <a:p>
            <a:pPr marL="0" indent="0">
              <a:buNone/>
            </a:pPr>
            <a:r>
              <a:rPr lang="en-US" sz="3600" b="1" dirty="0" smtClean="0">
                <a:latin typeface="+mj-lt"/>
              </a:rPr>
              <a:t>Inclusions</a:t>
            </a:r>
            <a:endParaRPr lang="en-US" sz="3600" b="1" dirty="0">
              <a:latin typeface="+mj-lt"/>
            </a:endParaRPr>
          </a:p>
          <a:p>
            <a:pPr marL="514350" lvl="0" indent="-514350">
              <a:buFont typeface="+mj-lt"/>
              <a:buAutoNum type="arabicPeriod"/>
            </a:pPr>
            <a:r>
              <a:rPr lang="en-US" dirty="0"/>
              <a:t>Register</a:t>
            </a:r>
            <a:endParaRPr lang="en-US" dirty="0"/>
          </a:p>
          <a:p>
            <a:pPr marL="514350" lvl="0" indent="-514350">
              <a:buFont typeface="+mj-lt"/>
              <a:buAutoNum type="arabicPeriod"/>
            </a:pPr>
            <a:r>
              <a:rPr lang="en-US" dirty="0"/>
              <a:t>Login and Logout Feature</a:t>
            </a:r>
            <a:endParaRPr lang="en-US" dirty="0"/>
          </a:p>
          <a:p>
            <a:pPr marL="514350" lvl="0" indent="-514350">
              <a:buFont typeface="+mj-lt"/>
              <a:buAutoNum type="arabicPeriod"/>
            </a:pPr>
            <a:r>
              <a:rPr lang="en-US" dirty="0"/>
              <a:t>Search Feature</a:t>
            </a:r>
            <a:endParaRPr lang="en-US" dirty="0"/>
          </a:p>
          <a:p>
            <a:pPr marL="514350" lvl="0" indent="-514350">
              <a:buFont typeface="+mj-lt"/>
              <a:buAutoNum type="arabicPeriod"/>
            </a:pPr>
            <a:r>
              <a:rPr lang="en-US" dirty="0"/>
              <a:t>Home Page</a:t>
            </a:r>
            <a:endParaRPr lang="en-US" dirty="0"/>
          </a:p>
          <a:p>
            <a:pPr marL="514350" lvl="0" indent="-514350">
              <a:buFont typeface="+mj-lt"/>
              <a:buAutoNum type="arabicPeriod"/>
            </a:pPr>
            <a:r>
              <a:rPr lang="en-US" dirty="0"/>
              <a:t>Product Display </a:t>
            </a:r>
            <a:r>
              <a:rPr lang="en-US" dirty="0" smtClean="0"/>
              <a:t>Page</a:t>
            </a:r>
            <a:endParaRPr lang="en-US" dirty="0"/>
          </a:p>
          <a:p>
            <a:pPr marL="514350" lvl="0" indent="-514350">
              <a:buFont typeface="+mj-lt"/>
              <a:buAutoNum type="arabicPeriod"/>
            </a:pPr>
            <a:r>
              <a:rPr lang="en-US" dirty="0"/>
              <a:t>Download Page</a:t>
            </a:r>
            <a:endParaRPr lang="en-US" dirty="0"/>
          </a:p>
          <a:p>
            <a:pPr marL="514350" lvl="0" indent="-514350">
              <a:buFont typeface="+mj-lt"/>
              <a:buAutoNum type="arabicPeriod"/>
            </a:pPr>
            <a:r>
              <a:rPr lang="en-US" dirty="0"/>
              <a:t>Contact us Page</a:t>
            </a:r>
            <a:endParaRPr lang="en-US" dirty="0"/>
          </a:p>
          <a:p>
            <a:pPr marL="514350" lvl="0" indent="-514350">
              <a:buFont typeface="+mj-lt"/>
              <a:buAutoNum type="arabicPeriod"/>
            </a:pPr>
            <a:r>
              <a:rPr lang="en-US" dirty="0"/>
              <a:t>Terms and Condition Page</a:t>
            </a:r>
            <a:endParaRPr lang="en-US" dirty="0"/>
          </a:p>
          <a:p>
            <a:pPr marL="514350" lvl="0" indent="-514350">
              <a:buFont typeface="+mj-lt"/>
              <a:buAutoNum type="arabicPeriod"/>
            </a:pPr>
            <a:r>
              <a:rPr lang="en-US" dirty="0"/>
              <a:t>Category Pages</a:t>
            </a:r>
            <a:endParaRPr lang="en-US" dirty="0"/>
          </a:p>
          <a:p>
            <a:pPr marL="514350" lvl="0" indent="-514350">
              <a:buFont typeface="+mj-lt"/>
              <a:buAutoNum type="arabicPeriod"/>
            </a:pPr>
            <a:r>
              <a:rPr lang="en-US" dirty="0"/>
              <a:t>Notifications Preference Page</a:t>
            </a:r>
            <a:endParaRPr lang="en-US" dirty="0"/>
          </a:p>
          <a:p>
            <a:pPr marL="514350" lvl="0" indent="-514350">
              <a:buFont typeface="+mj-lt"/>
              <a:buAutoNum type="arabicPeriod"/>
            </a:pPr>
            <a:r>
              <a:rPr lang="en-US" dirty="0" err="1"/>
              <a:t>Supercoin</a:t>
            </a:r>
            <a:r>
              <a:rPr lang="en-US" dirty="0"/>
              <a:t> Zone</a:t>
            </a:r>
            <a:endParaRPr lang="en-US" dirty="0"/>
          </a:p>
          <a:p>
            <a:pPr marL="514350" lvl="0" indent="-514350">
              <a:buFont typeface="+mj-lt"/>
              <a:buAutoNum type="arabicPeriod"/>
            </a:pPr>
            <a:r>
              <a:rPr lang="en-US" dirty="0"/>
              <a:t>Customer Care Services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8536"/>
            <a:ext cx="10515600" cy="5988427"/>
          </a:xfrm>
        </p:spPr>
        <p:txBody>
          <a:bodyPr/>
          <a:lstStyle/>
          <a:p>
            <a:pPr marL="0" lvl="0" indent="0">
              <a:buNone/>
            </a:pPr>
            <a:r>
              <a:rPr lang="en-IN" sz="4000" b="1" dirty="0" smtClean="0">
                <a:latin typeface="+mj-lt"/>
              </a:rPr>
              <a:t>Test Environments</a:t>
            </a:r>
            <a:endParaRPr lang="en-IN" sz="4000" b="1" dirty="0" smtClean="0">
              <a:latin typeface="+mj-lt"/>
            </a:endParaRPr>
          </a:p>
          <a:p>
            <a:pPr lvl="0"/>
            <a:r>
              <a:rPr lang="en-IN" dirty="0" smtClean="0"/>
              <a:t>Windows </a:t>
            </a:r>
            <a:r>
              <a:rPr lang="en-IN" dirty="0"/>
              <a:t>11 </a:t>
            </a:r>
            <a:r>
              <a:rPr lang="en-IN" dirty="0" smtClean="0"/>
              <a:t>– Chrome</a:t>
            </a:r>
            <a:endParaRPr lang="en-IN" dirty="0" smtClean="0"/>
          </a:p>
          <a:p>
            <a:pPr lvl="0"/>
            <a:r>
              <a:rPr lang="en-IN" dirty="0" smtClean="0"/>
              <a:t>Android </a:t>
            </a:r>
            <a:r>
              <a:rPr lang="en-IN" dirty="0"/>
              <a:t>Mobile OS </a:t>
            </a:r>
            <a:r>
              <a:rPr lang="en-IN" dirty="0" smtClean="0"/>
              <a:t>– Chrome</a:t>
            </a:r>
            <a:endParaRPr lang="en-IN" dirty="0" smtClean="0"/>
          </a:p>
          <a:p>
            <a:pPr marL="0" lvl="0" indent="0">
              <a:buNone/>
            </a:pPr>
            <a:endParaRPr lang="en-IN" dirty="0"/>
          </a:p>
          <a:p>
            <a:pPr marL="0" indent="0">
              <a:buNone/>
            </a:pPr>
            <a:r>
              <a:rPr lang="en-US" sz="4000" b="1" dirty="0">
                <a:latin typeface="+mj-lt"/>
              </a:rPr>
              <a:t>Exclusions</a:t>
            </a:r>
            <a:endParaRPr lang="en-US" sz="4000" b="1" dirty="0">
              <a:latin typeface="+mj-lt"/>
            </a:endParaRPr>
          </a:p>
          <a:p>
            <a:pPr lvl="0"/>
            <a:r>
              <a:rPr lang="en-US" dirty="0"/>
              <a:t>All the features except that are mentioned under ‘Inclusions’</a:t>
            </a:r>
            <a:endParaRPr lang="en-US" dirty="0"/>
          </a:p>
          <a:p>
            <a:pPr lvl="0"/>
            <a:r>
              <a:rPr lang="en-US" dirty="0"/>
              <a:t>Test Automation</a:t>
            </a:r>
            <a:endParaRPr lang="en-US" dirty="0"/>
          </a:p>
          <a:p>
            <a:pPr lvl="0"/>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eaLnBrk="0" fontAlgn="base" hangingPunct="0">
              <a:lnSpc>
                <a:spcPct val="100000"/>
              </a:lnSpc>
              <a:spcAft>
                <a:spcPct val="0"/>
              </a:spcAft>
            </a:pPr>
            <a:r>
              <a:rPr lang="en-US" altLang="en-US" b="1" dirty="0">
                <a:solidFill>
                  <a:srgbClr val="2F5496"/>
                </a:solidFill>
                <a:latin typeface="Calibri Light" panose="020F0302020204030204" pitchFamily="34" charset="0"/>
                <a:ea typeface="等线 Light"/>
                <a:cs typeface="Times New Roman" panose="02020603050405020304" pitchFamily="18" charset="0"/>
              </a:rPr>
              <a:t>Roles/Responsibilities</a:t>
            </a:r>
            <a:endParaRPr lang="en-US" altLang="en-US" b="1" dirty="0">
              <a:solidFill>
                <a:srgbClr val="2F5496"/>
              </a:solidFill>
              <a:latin typeface="Calibri Light" panose="020F0302020204030204" pitchFamily="34" charset="0"/>
              <a:ea typeface="等线 Light"/>
              <a:cs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1498863" y="1508289"/>
          <a:ext cx="10048972" cy="2868581"/>
        </p:xfrm>
        <a:graphic>
          <a:graphicData uri="http://schemas.openxmlformats.org/drawingml/2006/table">
            <a:tbl>
              <a:tblPr>
                <a:tableStyleId>{5C22544A-7EE6-4342-B048-85BDC9FD1C3A}</a:tableStyleId>
              </a:tblPr>
              <a:tblGrid>
                <a:gridCol w="1890390"/>
                <a:gridCol w="2370120"/>
                <a:gridCol w="5788462"/>
              </a:tblGrid>
              <a:tr h="956386">
                <a:tc>
                  <a:txBody>
                    <a:bodyPr/>
                    <a:lstStyle/>
                    <a:p>
                      <a:pPr algn="ctr">
                        <a:lnSpc>
                          <a:spcPct val="114000"/>
                        </a:lnSpc>
                        <a:spcAft>
                          <a:spcPts val="0"/>
                        </a:spcAft>
                      </a:pPr>
                      <a:r>
                        <a:rPr lang="en-IN" sz="2800" b="1" kern="0" dirty="0">
                          <a:effectLst/>
                        </a:rPr>
                        <a:t>Name</a:t>
                      </a:r>
                      <a:endParaRPr lang="en-IN" sz="2400" b="1" dirty="0">
                        <a:effectLst/>
                        <a:latin typeface="Arial" panose="020B0604020202020204" pitchFamily="34" charset="0"/>
                      </a:endParaRPr>
                    </a:p>
                  </a:txBody>
                  <a:tcPr marL="52878" marR="52878" marT="35252" marB="35252" anchor="ctr"/>
                </a:tc>
                <a:tc>
                  <a:txBody>
                    <a:bodyPr/>
                    <a:lstStyle/>
                    <a:p>
                      <a:pPr algn="ctr">
                        <a:lnSpc>
                          <a:spcPct val="114000"/>
                        </a:lnSpc>
                        <a:spcAft>
                          <a:spcPts val="0"/>
                        </a:spcAft>
                      </a:pPr>
                      <a:r>
                        <a:rPr lang="en-IN" sz="2800" b="1" kern="0" dirty="0">
                          <a:effectLst/>
                        </a:rPr>
                        <a:t>Role</a:t>
                      </a:r>
                      <a:endParaRPr lang="en-IN" sz="2400" b="1" dirty="0">
                        <a:effectLst/>
                        <a:latin typeface="Arial" panose="020B0604020202020204" pitchFamily="34" charset="0"/>
                      </a:endParaRPr>
                    </a:p>
                  </a:txBody>
                  <a:tcPr marL="52878" marR="52878" marT="35252" marB="35252" anchor="ctr"/>
                </a:tc>
                <a:tc>
                  <a:txBody>
                    <a:bodyPr/>
                    <a:lstStyle/>
                    <a:p>
                      <a:pPr algn="ctr">
                        <a:lnSpc>
                          <a:spcPct val="114000"/>
                        </a:lnSpc>
                        <a:spcAft>
                          <a:spcPts val="0"/>
                        </a:spcAft>
                      </a:pPr>
                      <a:r>
                        <a:rPr lang="en-IN" sz="2800" b="1" kern="0" dirty="0">
                          <a:effectLst/>
                        </a:rPr>
                        <a:t>Responsibilities</a:t>
                      </a:r>
                      <a:endParaRPr lang="en-IN" sz="2400" b="1" dirty="0">
                        <a:effectLst/>
                        <a:latin typeface="Arial" panose="020B0604020202020204" pitchFamily="34" charset="0"/>
                      </a:endParaRPr>
                    </a:p>
                  </a:txBody>
                  <a:tcPr marL="52878" marR="52878" marT="35252" marB="35252" anchor="ctr"/>
                </a:tc>
              </a:tr>
              <a:tr h="1701972">
                <a:tc>
                  <a:txBody>
                    <a:bodyPr/>
                    <a:lstStyle/>
                    <a:p>
                      <a:pPr>
                        <a:lnSpc>
                          <a:spcPct val="114000"/>
                        </a:lnSpc>
                        <a:spcAft>
                          <a:spcPts val="0"/>
                        </a:spcAft>
                      </a:pPr>
                      <a:r>
                        <a:rPr lang="en-US" sz="2000" kern="0" dirty="0" smtClean="0">
                          <a:effectLst/>
                          <a:latin typeface="+mn-lt"/>
                        </a:rPr>
                        <a:t>     </a:t>
                      </a:r>
                      <a:r>
                        <a:rPr lang="en-US" sz="2000" kern="0" dirty="0" err="1" smtClean="0">
                          <a:effectLst/>
                          <a:latin typeface="+mn-lt"/>
                        </a:rPr>
                        <a:t>Prashanth</a:t>
                      </a:r>
                      <a:endParaRPr lang="en-IN" sz="1800" dirty="0">
                        <a:effectLst/>
                        <a:latin typeface="Arial" panose="020B0604020202020204" pitchFamily="34" charset="0"/>
                      </a:endParaRPr>
                    </a:p>
                  </a:txBody>
                  <a:tcPr marL="52878" marR="52878" marT="35252" marB="35252" anchor="ctr"/>
                </a:tc>
                <a:tc>
                  <a:txBody>
                    <a:bodyPr/>
                    <a:lstStyle/>
                    <a:p>
                      <a:pPr>
                        <a:lnSpc>
                          <a:spcPct val="114000"/>
                        </a:lnSpc>
                        <a:spcAft>
                          <a:spcPts val="0"/>
                        </a:spcAft>
                      </a:pPr>
                      <a:r>
                        <a:rPr lang="en-US" sz="1800" dirty="0" smtClean="0">
                          <a:effectLst/>
                          <a:latin typeface="Arial" panose="020B0604020202020204" pitchFamily="34" charset="0"/>
                        </a:rPr>
                        <a:t>Test</a:t>
                      </a:r>
                      <a:r>
                        <a:rPr lang="en-US" sz="1800" baseline="0" dirty="0" smtClean="0">
                          <a:effectLst/>
                          <a:latin typeface="Arial" panose="020B0604020202020204" pitchFamily="34" charset="0"/>
                        </a:rPr>
                        <a:t> Engineer</a:t>
                      </a:r>
                      <a:endParaRPr lang="en-IN" sz="1800" dirty="0">
                        <a:effectLst/>
                        <a:latin typeface="Arial" panose="020B0604020202020204" pitchFamily="34" charset="0"/>
                      </a:endParaRPr>
                    </a:p>
                  </a:txBody>
                  <a:tcPr marL="52878" marR="52878" marT="35252" marB="35252" anchor="ctr"/>
                </a:tc>
                <a:tc>
                  <a:txBody>
                    <a:bodyPr/>
                    <a:lstStyle/>
                    <a:p>
                      <a:pPr marL="342900" lvl="0" indent="-342900">
                        <a:lnSpc>
                          <a:spcPct val="114000"/>
                        </a:lnSpc>
                        <a:spcAft>
                          <a:spcPts val="0"/>
                        </a:spcAft>
                        <a:buFont typeface="Wingdings" panose="05000000000000000000" pitchFamily="2" charset="2"/>
                        <a:buChar char=""/>
                      </a:pPr>
                      <a:r>
                        <a:rPr lang="en-US" sz="1800" kern="0" dirty="0" smtClean="0">
                          <a:effectLst/>
                        </a:rPr>
                        <a:t>Interact with the application</a:t>
                      </a:r>
                      <a:endParaRPr lang="en-US" sz="1600" kern="1200" dirty="0" smtClean="0">
                        <a:effectLst/>
                      </a:endParaRPr>
                    </a:p>
                    <a:p>
                      <a:pPr marL="342900" lvl="0" indent="-342900">
                        <a:lnSpc>
                          <a:spcPct val="114000"/>
                        </a:lnSpc>
                        <a:spcAft>
                          <a:spcPts val="0"/>
                        </a:spcAft>
                        <a:buFont typeface="Wingdings" panose="05000000000000000000" pitchFamily="2" charset="2"/>
                        <a:buChar char=""/>
                      </a:pPr>
                      <a:r>
                        <a:rPr lang="en-US" sz="1600" kern="1200" dirty="0" smtClean="0">
                          <a:effectLst/>
                        </a:rPr>
                        <a:t>Performed</a:t>
                      </a:r>
                      <a:r>
                        <a:rPr lang="en-US" sz="1600" kern="1200" baseline="0" dirty="0" smtClean="0">
                          <a:effectLst/>
                        </a:rPr>
                        <a:t> exploratory Testing</a:t>
                      </a:r>
                      <a:endParaRPr lang="en-US" sz="1600" kern="1200" baseline="0" dirty="0" smtClean="0">
                        <a:effectLst/>
                      </a:endParaRPr>
                    </a:p>
                    <a:p>
                      <a:pPr marL="342900" lvl="0" indent="-342900">
                        <a:lnSpc>
                          <a:spcPct val="114000"/>
                        </a:lnSpc>
                        <a:spcAft>
                          <a:spcPts val="0"/>
                        </a:spcAft>
                        <a:buFont typeface="Wingdings" panose="05000000000000000000" pitchFamily="2" charset="2"/>
                        <a:buChar char=""/>
                      </a:pPr>
                      <a:r>
                        <a:rPr lang="en-US" sz="1800" kern="0" dirty="0" smtClean="0">
                          <a:effectLst/>
                        </a:rPr>
                        <a:t>Write Test scenarios &amp; Test cases</a:t>
                      </a:r>
                      <a:endParaRPr lang="en-US" sz="1600" dirty="0" smtClean="0">
                        <a:effectLst/>
                      </a:endParaRPr>
                    </a:p>
                    <a:p>
                      <a:pPr marL="342900" marR="0" lvl="0" indent="-342900" algn="l" defTabSz="914400" rtl="0" eaLnBrk="1" fontAlgn="auto" latinLnBrk="0" hangingPunct="1">
                        <a:lnSpc>
                          <a:spcPct val="114000"/>
                        </a:lnSpc>
                        <a:spcBef>
                          <a:spcPts val="0"/>
                        </a:spcBef>
                        <a:spcAft>
                          <a:spcPts val="0"/>
                        </a:spcAft>
                        <a:buClrTx/>
                        <a:buSzTx/>
                        <a:buFont typeface="Wingdings" panose="05000000000000000000" pitchFamily="2" charset="2"/>
                        <a:buChar char=""/>
                        <a:defRPr/>
                      </a:pPr>
                      <a:r>
                        <a:rPr lang="en-US" sz="1800" kern="0" dirty="0" smtClean="0">
                          <a:effectLst/>
                        </a:rPr>
                        <a:t>Functional, Integration, System</a:t>
                      </a:r>
                      <a:endParaRPr lang="en-US" sz="1800" kern="0" dirty="0" smtClean="0">
                        <a:effectLst/>
                      </a:endParaRPr>
                    </a:p>
                    <a:p>
                      <a:pPr marL="342900" marR="0" lvl="0" indent="-342900" algn="l" defTabSz="914400" rtl="0" eaLnBrk="1" fontAlgn="auto" latinLnBrk="0" hangingPunct="1">
                        <a:lnSpc>
                          <a:spcPct val="114000"/>
                        </a:lnSpc>
                        <a:spcBef>
                          <a:spcPts val="0"/>
                        </a:spcBef>
                        <a:spcAft>
                          <a:spcPts val="0"/>
                        </a:spcAft>
                        <a:buClrTx/>
                        <a:buSzTx/>
                        <a:buFont typeface="Wingdings" panose="05000000000000000000" pitchFamily="2" charset="2"/>
                        <a:buChar char=""/>
                        <a:defRPr/>
                      </a:pPr>
                      <a:r>
                        <a:rPr lang="en-US" sz="1800" kern="0" dirty="0" smtClean="0">
                          <a:effectLst/>
                        </a:rPr>
                        <a:t>Execute the Test cases</a:t>
                      </a:r>
                      <a:r>
                        <a:rPr lang="en-US" sz="1800" kern="0" baseline="0" dirty="0" smtClean="0">
                          <a:effectLst/>
                        </a:rPr>
                        <a:t> in the application</a:t>
                      </a:r>
                      <a:endParaRPr lang="en-US" sz="1600" dirty="0" smtClean="0">
                        <a:effectLst/>
                      </a:endParaRPr>
                    </a:p>
                    <a:p>
                      <a:pPr marL="342900" lvl="0" indent="-342900">
                        <a:lnSpc>
                          <a:spcPct val="114000"/>
                        </a:lnSpc>
                        <a:spcAft>
                          <a:spcPts val="0"/>
                        </a:spcAft>
                        <a:buFont typeface="Wingdings" panose="05000000000000000000" pitchFamily="2" charset="2"/>
                        <a:buChar char=""/>
                      </a:pPr>
                      <a:r>
                        <a:rPr lang="en-US" sz="1800" kern="0" dirty="0" smtClean="0">
                          <a:effectLst/>
                        </a:rPr>
                        <a:t>Report defects</a:t>
                      </a:r>
                      <a:endParaRPr lang="en-US" sz="1600" dirty="0" smtClean="0">
                        <a:effectLst/>
                        <a:latin typeface="Arial" panose="020B0604020202020204" pitchFamily="34" charset="0"/>
                      </a:endParaRPr>
                    </a:p>
                  </a:txBody>
                  <a:tcPr marL="52878" marR="52878" marT="35252" marB="35252" anchor="ctr"/>
                </a:tc>
              </a:tr>
            </a:tbl>
          </a:graphicData>
        </a:graphic>
      </p:graphicFrame>
      <p:sp>
        <p:nvSpPr>
          <p:cNvPr id="5" name="Rectangle 1"/>
          <p:cNvSpPr>
            <a:spLocks noChangeArrowheads="1"/>
          </p:cNvSpPr>
          <p:nvPr/>
        </p:nvSpPr>
        <p:spPr bwMode="auto">
          <a:xfrm>
            <a:off x="0" y="13180"/>
            <a:ext cx="184731" cy="430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228109" cy="1586223"/>
          </a:xfrm>
        </p:spPr>
        <p:txBody>
          <a:bodyPr>
            <a:normAutofit/>
          </a:bodyPr>
          <a:lstStyle/>
          <a:p>
            <a:pPr lvl="0" eaLnBrk="0" fontAlgn="base" hangingPunct="0">
              <a:lnSpc>
                <a:spcPct val="100000"/>
              </a:lnSpc>
              <a:spcAft>
                <a:spcPct val="0"/>
              </a:spcAft>
            </a:pPr>
            <a:r>
              <a:rPr kumimoji="0" lang="en-US" altLang="en-US" b="1" i="0" u="none" strike="noStrike" cap="none" normalizeH="0" baseline="0" dirty="0" smtClean="0">
                <a:ln>
                  <a:noFill/>
                </a:ln>
                <a:solidFill>
                  <a:srgbClr val="0070C0"/>
                </a:solidFill>
                <a:effectLst/>
                <a:latin typeface="Times New Roman" panose="02020603050405020304" pitchFamily="18" charset="0"/>
                <a:ea typeface="Arial" panose="020B0604020202020204" pitchFamily="34" charset="0"/>
                <a:cs typeface="Times New Roman" panose="02020603050405020304" pitchFamily="18" charset="0"/>
              </a:rPr>
              <a:t>Test Schedule</a:t>
            </a:r>
            <a:br>
              <a:rPr kumimoji="0" lang="en-US" altLang="en-US"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br>
            <a:r>
              <a:rPr lang="en-US" altLang="en-US" sz="3200" b="1" dirty="0">
                <a:latin typeface="Times New Roman" panose="02020603050405020304" pitchFamily="18" charset="0"/>
                <a:ea typeface="Arial" panose="020B0604020202020204" pitchFamily="34" charset="0"/>
                <a:cs typeface="Times New Roman" panose="02020603050405020304" pitchFamily="18" charset="0"/>
              </a:rPr>
              <a:t>Following is the test schedule planned for the project: </a:t>
            </a:r>
            <a:endParaRPr kumimoji="0" lang="en-US" altLang="en-US"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graphicFrame>
        <p:nvGraphicFramePr>
          <p:cNvPr id="4" name="Content Placeholder 3"/>
          <p:cNvGraphicFramePr>
            <a:graphicFrameLocks noGrp="1"/>
          </p:cNvGraphicFramePr>
          <p:nvPr>
            <p:ph idx="1"/>
          </p:nvPr>
        </p:nvGraphicFramePr>
        <p:xfrm>
          <a:off x="1385740" y="2055041"/>
          <a:ext cx="9992413" cy="4147795"/>
        </p:xfrm>
        <a:graphic>
          <a:graphicData uri="http://schemas.openxmlformats.org/drawingml/2006/table">
            <a:tbl>
              <a:tblPr>
                <a:tableStyleId>{5C22544A-7EE6-4342-B048-85BDC9FD1C3A}</a:tableStyleId>
              </a:tblPr>
              <a:tblGrid>
                <a:gridCol w="4995698"/>
                <a:gridCol w="4996715"/>
              </a:tblGrid>
              <a:tr h="829559">
                <a:tc>
                  <a:txBody>
                    <a:bodyPr/>
                    <a:lstStyle/>
                    <a:p>
                      <a:pPr>
                        <a:lnSpc>
                          <a:spcPct val="114000"/>
                        </a:lnSpc>
                        <a:spcAft>
                          <a:spcPts val="0"/>
                        </a:spcAft>
                      </a:pPr>
                      <a:r>
                        <a:rPr lang="en-IN" sz="2800" b="1" kern="0" dirty="0">
                          <a:effectLst/>
                        </a:rPr>
                        <a:t>                      Task</a:t>
                      </a:r>
                      <a:endParaRPr lang="en-IN" sz="2800" b="1" dirty="0">
                        <a:effectLst/>
                        <a:latin typeface="Arial" panose="020B0604020202020204" pitchFamily="34" charset="0"/>
                      </a:endParaRPr>
                    </a:p>
                  </a:txBody>
                  <a:tcPr marL="63500" marR="63500" marT="63500" marB="63500"/>
                </a:tc>
                <a:tc>
                  <a:txBody>
                    <a:bodyPr/>
                    <a:lstStyle/>
                    <a:p>
                      <a:pPr>
                        <a:lnSpc>
                          <a:spcPct val="114000"/>
                        </a:lnSpc>
                        <a:spcAft>
                          <a:spcPts val="0"/>
                        </a:spcAft>
                      </a:pPr>
                      <a:r>
                        <a:rPr lang="en-IN" sz="2800" b="1" kern="0" dirty="0">
                          <a:effectLst/>
                        </a:rPr>
                        <a:t>                           Time Duration</a:t>
                      </a:r>
                      <a:endParaRPr lang="en-IN" sz="2800" b="1" dirty="0">
                        <a:effectLst/>
                        <a:latin typeface="Arial" panose="020B0604020202020204" pitchFamily="34" charset="0"/>
                      </a:endParaRPr>
                    </a:p>
                  </a:txBody>
                  <a:tcPr marL="63500" marR="63500" marT="63500" marB="63500"/>
                </a:tc>
              </a:tr>
              <a:tr h="829559">
                <a:tc>
                  <a:txBody>
                    <a:bodyPr/>
                    <a:lstStyle/>
                    <a:p>
                      <a:pPr marL="342900" lvl="0" indent="-342900">
                        <a:lnSpc>
                          <a:spcPct val="114000"/>
                        </a:lnSpc>
                        <a:spcAft>
                          <a:spcPts val="0"/>
                        </a:spcAft>
                        <a:buFont typeface="Times New Roman" panose="02020603050405020304" pitchFamily="18" charset="0"/>
                        <a:buChar char="●"/>
                      </a:pPr>
                      <a:r>
                        <a:rPr lang="en-IN" sz="2400" kern="0" dirty="0">
                          <a:effectLst/>
                        </a:rPr>
                        <a:t>Creating Test Plan</a:t>
                      </a:r>
                      <a:endParaRPr lang="en-IN" sz="2400" dirty="0">
                        <a:effectLst/>
                        <a:latin typeface="Arial" panose="020B0604020202020204" pitchFamily="34" charset="0"/>
                      </a:endParaRPr>
                    </a:p>
                  </a:txBody>
                  <a:tcPr marL="63500" marR="63500" marT="63500" marB="63500"/>
                </a:tc>
                <a:tc>
                  <a:txBody>
                    <a:bodyPr/>
                    <a:lstStyle/>
                    <a:p>
                      <a:pPr algn="ctr">
                        <a:lnSpc>
                          <a:spcPct val="114000"/>
                        </a:lnSpc>
                        <a:spcAft>
                          <a:spcPts val="0"/>
                        </a:spcAft>
                      </a:pPr>
                      <a:r>
                        <a:rPr lang="en-US" sz="2400" kern="0" dirty="0" smtClean="0">
                          <a:effectLst/>
                        </a:rPr>
                        <a:t> May</a:t>
                      </a:r>
                      <a:r>
                        <a:rPr lang="en-US" sz="2400" kern="0" baseline="0" dirty="0" smtClean="0">
                          <a:effectLst/>
                        </a:rPr>
                        <a:t> 5</a:t>
                      </a:r>
                      <a:r>
                        <a:rPr lang="en-US" sz="2400" kern="0" dirty="0" smtClean="0">
                          <a:effectLst/>
                        </a:rPr>
                        <a:t>th</a:t>
                      </a:r>
                      <a:r>
                        <a:rPr lang="en-US" sz="2400" kern="0" dirty="0">
                          <a:effectLst/>
                        </a:rPr>
                        <a:t>, 2024 to </a:t>
                      </a:r>
                      <a:r>
                        <a:rPr lang="en-US" sz="2400" kern="0" dirty="0" smtClean="0">
                          <a:effectLst/>
                        </a:rPr>
                        <a:t>May 8th</a:t>
                      </a:r>
                      <a:r>
                        <a:rPr lang="en-US" sz="2400" kern="0" dirty="0">
                          <a:effectLst/>
                        </a:rPr>
                        <a:t>, 2024</a:t>
                      </a:r>
                      <a:endParaRPr lang="en-US" sz="2400" dirty="0">
                        <a:effectLst/>
                        <a:latin typeface="Arial" panose="020B0604020202020204" pitchFamily="34" charset="0"/>
                      </a:endParaRPr>
                    </a:p>
                  </a:txBody>
                  <a:tcPr marL="63500" marR="63500" marT="63500" marB="63500"/>
                </a:tc>
              </a:tr>
              <a:tr h="829559">
                <a:tc>
                  <a:txBody>
                    <a:bodyPr/>
                    <a:lstStyle/>
                    <a:p>
                      <a:pPr marL="342900" lvl="0" indent="-342900">
                        <a:lnSpc>
                          <a:spcPct val="114000"/>
                        </a:lnSpc>
                        <a:spcAft>
                          <a:spcPts val="0"/>
                        </a:spcAft>
                        <a:buFont typeface="Times New Roman" panose="02020603050405020304" pitchFamily="18" charset="0"/>
                        <a:buChar char="●"/>
                      </a:pPr>
                      <a:r>
                        <a:rPr lang="en-IN" sz="2400" kern="0" dirty="0">
                          <a:effectLst/>
                        </a:rPr>
                        <a:t>Test case Creation </a:t>
                      </a:r>
                      <a:endParaRPr lang="en-IN" sz="2400" dirty="0">
                        <a:effectLst/>
                        <a:latin typeface="Arial" panose="020B0604020202020204" pitchFamily="34" charset="0"/>
                      </a:endParaRPr>
                    </a:p>
                  </a:txBody>
                  <a:tcPr marL="63500" marR="63500" marT="63500" marB="63500"/>
                </a:tc>
                <a:tc>
                  <a:txBody>
                    <a:bodyPr/>
                    <a:lstStyle/>
                    <a:p>
                      <a:pPr algn="ctr">
                        <a:lnSpc>
                          <a:spcPct val="114000"/>
                        </a:lnSpc>
                        <a:spcAft>
                          <a:spcPts val="0"/>
                        </a:spcAft>
                      </a:pPr>
                      <a:r>
                        <a:rPr lang="en-US" sz="2400" kern="0" dirty="0" smtClean="0">
                          <a:effectLst/>
                        </a:rPr>
                        <a:t>May</a:t>
                      </a:r>
                      <a:r>
                        <a:rPr lang="en-US" sz="2400" kern="0" baseline="0" dirty="0" smtClean="0">
                          <a:effectLst/>
                        </a:rPr>
                        <a:t> 8th</a:t>
                      </a:r>
                      <a:r>
                        <a:rPr lang="en-US" sz="2400" kern="0" dirty="0" smtClean="0">
                          <a:effectLst/>
                        </a:rPr>
                        <a:t>, </a:t>
                      </a:r>
                      <a:r>
                        <a:rPr lang="en-US" sz="2400" kern="0" dirty="0">
                          <a:effectLst/>
                        </a:rPr>
                        <a:t>2024 to May </a:t>
                      </a:r>
                      <a:r>
                        <a:rPr lang="en-US" sz="2400" kern="0" dirty="0" smtClean="0">
                          <a:effectLst/>
                        </a:rPr>
                        <a:t>18th, </a:t>
                      </a:r>
                      <a:r>
                        <a:rPr lang="en-US" sz="2400" kern="0" dirty="0">
                          <a:effectLst/>
                        </a:rPr>
                        <a:t>2024</a:t>
                      </a:r>
                      <a:endParaRPr lang="en-US" sz="2400" dirty="0">
                        <a:effectLst/>
                        <a:latin typeface="Arial" panose="020B0604020202020204" pitchFamily="34" charset="0"/>
                      </a:endParaRPr>
                    </a:p>
                  </a:txBody>
                  <a:tcPr marL="63500" marR="63500" marT="63500" marB="63500"/>
                </a:tc>
              </a:tr>
              <a:tr h="829559">
                <a:tc>
                  <a:txBody>
                    <a:bodyPr/>
                    <a:lstStyle/>
                    <a:p>
                      <a:pPr marL="342900" lvl="0" indent="-342900">
                        <a:lnSpc>
                          <a:spcPct val="114000"/>
                        </a:lnSpc>
                        <a:spcAft>
                          <a:spcPts val="0"/>
                        </a:spcAft>
                        <a:buFont typeface="Times New Roman" panose="02020603050405020304" pitchFamily="18" charset="0"/>
                        <a:buChar char="●"/>
                      </a:pPr>
                      <a:r>
                        <a:rPr lang="en-IN" sz="2400" kern="0">
                          <a:effectLst/>
                        </a:rPr>
                        <a:t>Test case Execution </a:t>
                      </a:r>
                      <a:endParaRPr lang="en-IN" sz="2400">
                        <a:effectLst/>
                        <a:latin typeface="Arial" panose="020B0604020202020204" pitchFamily="34" charset="0"/>
                      </a:endParaRPr>
                    </a:p>
                  </a:txBody>
                  <a:tcPr marL="63500" marR="63500" marT="63500" marB="63500"/>
                </a:tc>
                <a:tc>
                  <a:txBody>
                    <a:bodyPr/>
                    <a:lstStyle/>
                    <a:p>
                      <a:pPr algn="ctr">
                        <a:lnSpc>
                          <a:spcPct val="114000"/>
                        </a:lnSpc>
                        <a:spcAft>
                          <a:spcPts val="0"/>
                        </a:spcAft>
                      </a:pPr>
                      <a:r>
                        <a:rPr lang="en-US" sz="2400" kern="0" dirty="0">
                          <a:effectLst/>
                        </a:rPr>
                        <a:t>May </a:t>
                      </a:r>
                      <a:r>
                        <a:rPr lang="en-US" sz="2400" kern="0" dirty="0" smtClean="0">
                          <a:effectLst/>
                        </a:rPr>
                        <a:t>18th, </a:t>
                      </a:r>
                      <a:r>
                        <a:rPr lang="en-US" sz="2400" kern="0" dirty="0">
                          <a:effectLst/>
                        </a:rPr>
                        <a:t>2024 to June </a:t>
                      </a:r>
                      <a:r>
                        <a:rPr lang="en-US" sz="2400" kern="0" dirty="0" smtClean="0">
                          <a:effectLst/>
                        </a:rPr>
                        <a:t>16th, </a:t>
                      </a:r>
                      <a:r>
                        <a:rPr lang="en-US" sz="2400" kern="0" dirty="0">
                          <a:effectLst/>
                        </a:rPr>
                        <a:t>2024</a:t>
                      </a:r>
                      <a:endParaRPr lang="en-US" sz="2400" dirty="0">
                        <a:effectLst/>
                        <a:latin typeface="Arial" panose="020B0604020202020204" pitchFamily="34" charset="0"/>
                      </a:endParaRPr>
                    </a:p>
                  </a:txBody>
                  <a:tcPr marL="63500" marR="63500" marT="63500" marB="63500"/>
                </a:tc>
              </a:tr>
              <a:tr h="829559">
                <a:tc>
                  <a:txBody>
                    <a:bodyPr/>
                    <a:lstStyle/>
                    <a:p>
                      <a:pPr marL="342900" lvl="0" indent="-342900">
                        <a:lnSpc>
                          <a:spcPct val="114000"/>
                        </a:lnSpc>
                        <a:spcAft>
                          <a:spcPts val="0"/>
                        </a:spcAft>
                        <a:buFont typeface="Times New Roman" panose="02020603050405020304" pitchFamily="18" charset="0"/>
                        <a:buChar char="●"/>
                      </a:pPr>
                      <a:r>
                        <a:rPr lang="en-IN" sz="2400" kern="0">
                          <a:effectLst/>
                        </a:rPr>
                        <a:t>Summary Report Submission </a:t>
                      </a:r>
                      <a:endParaRPr lang="en-IN" sz="2400">
                        <a:effectLst/>
                        <a:latin typeface="Arial" panose="020B0604020202020204" pitchFamily="34" charset="0"/>
                      </a:endParaRPr>
                    </a:p>
                  </a:txBody>
                  <a:tcPr marL="63500" marR="63500" marT="63500" marB="63500"/>
                </a:tc>
                <a:tc>
                  <a:txBody>
                    <a:bodyPr/>
                    <a:lstStyle/>
                    <a:p>
                      <a:pPr algn="ctr">
                        <a:lnSpc>
                          <a:spcPct val="114000"/>
                        </a:lnSpc>
                        <a:spcAft>
                          <a:spcPts val="0"/>
                        </a:spcAft>
                      </a:pPr>
                      <a:r>
                        <a:rPr lang="en-IN" sz="2400" kern="0" dirty="0">
                          <a:effectLst/>
                        </a:rPr>
                        <a:t>June </a:t>
                      </a:r>
                      <a:r>
                        <a:rPr lang="en-IN" sz="2400" kern="0" dirty="0" smtClean="0">
                          <a:effectLst/>
                        </a:rPr>
                        <a:t>18th</a:t>
                      </a:r>
                      <a:r>
                        <a:rPr lang="en-IN" sz="2400" kern="0" dirty="0">
                          <a:effectLst/>
                        </a:rPr>
                        <a:t>, 2024</a:t>
                      </a:r>
                      <a:endParaRPr lang="en-IN" sz="2400" dirty="0">
                        <a:effectLst/>
                        <a:latin typeface="Arial" panose="020B0604020202020204" pitchFamily="34" charset="0"/>
                      </a:endParaRPr>
                    </a:p>
                  </a:txBody>
                  <a:tcPr marL="63500" marR="63500" marT="63500" marB="6350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eaLnBrk="0" fontAlgn="base" hangingPunct="0">
              <a:lnSpc>
                <a:spcPct val="100000"/>
              </a:lnSpc>
              <a:spcAft>
                <a:spcPct val="0"/>
              </a:spcAft>
            </a:pPr>
            <a:r>
              <a:rPr kumimoji="0" lang="en-US" altLang="en-US" b="1" i="0" u="none" strike="noStrike" cap="none" normalizeH="0" baseline="0" dirty="0" smtClean="0">
                <a:ln>
                  <a:noFill/>
                </a:ln>
                <a:solidFill>
                  <a:srgbClr val="3B3838"/>
                </a:solidFill>
                <a:effectLst/>
                <a:latin typeface="Times New Roman" panose="02020603050405020304" pitchFamily="18" charset="0"/>
                <a:ea typeface="Arial" panose="020B0604020202020204" pitchFamily="34" charset="0"/>
                <a:cs typeface="Times New Roman" panose="02020603050405020304" pitchFamily="18" charset="0"/>
              </a:rPr>
              <a:t>Test Deliverables</a:t>
            </a:r>
            <a:br>
              <a:rPr kumimoji="0" lang="en-US" altLang="en-US" sz="1600" b="0" i="0" u="none" strike="noStrike" cap="none" normalizeH="0" baseline="0" dirty="0" smtClean="0">
                <a:ln>
                  <a:noFill/>
                </a:ln>
                <a:solidFill>
                  <a:schemeClr val="tx1"/>
                </a:solidFill>
                <a:effectLst/>
              </a:rPr>
            </a:br>
            <a:r>
              <a:rPr lang="en-US" altLang="en-US" sz="2400" dirty="0" smtClean="0">
                <a:latin typeface="Times New Roman" panose="02020603050405020304" pitchFamily="18" charset="0"/>
                <a:ea typeface="Arial" panose="020B0604020202020204" pitchFamily="34" charset="0"/>
                <a:cs typeface="Times New Roman" panose="02020603050405020304" pitchFamily="18" charset="0"/>
              </a:rPr>
              <a:t>The following are to be delivered to the client:</a:t>
            </a:r>
            <a:endParaRPr lang="en-IN" sz="2400" dirty="0"/>
          </a:p>
        </p:txBody>
      </p:sp>
      <p:graphicFrame>
        <p:nvGraphicFramePr>
          <p:cNvPr id="4" name="Content Placeholder 3"/>
          <p:cNvGraphicFramePr>
            <a:graphicFrameLocks noGrp="1"/>
          </p:cNvGraphicFramePr>
          <p:nvPr>
            <p:ph idx="1"/>
          </p:nvPr>
        </p:nvGraphicFramePr>
        <p:xfrm>
          <a:off x="1303473" y="1541215"/>
          <a:ext cx="9776949" cy="5240860"/>
        </p:xfrm>
        <a:graphic>
          <a:graphicData uri="http://schemas.openxmlformats.org/drawingml/2006/table">
            <a:tbl>
              <a:tblPr>
                <a:tableStyleId>{5C22544A-7EE6-4342-B048-85BDC9FD1C3A}</a:tableStyleId>
              </a:tblPr>
              <a:tblGrid>
                <a:gridCol w="2343932"/>
                <a:gridCol w="3828950"/>
                <a:gridCol w="1421615"/>
                <a:gridCol w="2182452"/>
              </a:tblGrid>
              <a:tr h="563905">
                <a:tc>
                  <a:txBody>
                    <a:bodyPr/>
                    <a:lstStyle/>
                    <a:p>
                      <a:pPr algn="ctr">
                        <a:lnSpc>
                          <a:spcPct val="114000"/>
                        </a:lnSpc>
                        <a:spcAft>
                          <a:spcPts val="0"/>
                        </a:spcAft>
                      </a:pPr>
                      <a:r>
                        <a:rPr lang="en-IN" sz="2400" b="1" kern="0" dirty="0">
                          <a:effectLst/>
                        </a:rPr>
                        <a:t>Deliverables</a:t>
                      </a:r>
                      <a:endParaRPr lang="en-IN" sz="2400" b="1" dirty="0">
                        <a:effectLst/>
                        <a:latin typeface="Arial" panose="020B0604020202020204" pitchFamily="34" charset="0"/>
                      </a:endParaRPr>
                    </a:p>
                  </a:txBody>
                  <a:tcPr marL="68580" marR="68580" anchor="ctr"/>
                </a:tc>
                <a:tc>
                  <a:txBody>
                    <a:bodyPr/>
                    <a:lstStyle/>
                    <a:p>
                      <a:pPr algn="ctr">
                        <a:lnSpc>
                          <a:spcPct val="114000"/>
                        </a:lnSpc>
                        <a:spcAft>
                          <a:spcPts val="0"/>
                        </a:spcAft>
                      </a:pPr>
                      <a:r>
                        <a:rPr lang="en-IN" sz="2400" b="1" kern="0" dirty="0">
                          <a:effectLst/>
                        </a:rPr>
                        <a:t>Description</a:t>
                      </a:r>
                      <a:endParaRPr lang="en-IN" sz="2400" b="1" dirty="0">
                        <a:effectLst/>
                        <a:latin typeface="Arial" panose="020B0604020202020204" pitchFamily="34" charset="0"/>
                      </a:endParaRPr>
                    </a:p>
                  </a:txBody>
                  <a:tcPr marL="68580" marR="68580" anchor="ctr"/>
                </a:tc>
                <a:tc>
                  <a:txBody>
                    <a:bodyPr/>
                    <a:lstStyle/>
                    <a:p>
                      <a:pPr algn="ctr">
                        <a:lnSpc>
                          <a:spcPct val="114000"/>
                        </a:lnSpc>
                        <a:spcAft>
                          <a:spcPts val="0"/>
                        </a:spcAft>
                      </a:pPr>
                      <a:r>
                        <a:rPr lang="en-IN" sz="2400" b="1" kern="0" dirty="0">
                          <a:effectLst/>
                        </a:rPr>
                        <a:t>Responsible Owner</a:t>
                      </a:r>
                      <a:endParaRPr lang="en-IN" sz="2400" b="1" dirty="0">
                        <a:effectLst/>
                        <a:latin typeface="Arial" panose="020B0604020202020204" pitchFamily="34" charset="0"/>
                      </a:endParaRPr>
                    </a:p>
                  </a:txBody>
                  <a:tcPr marL="68580" marR="68580" anchor="ctr"/>
                </a:tc>
                <a:tc>
                  <a:txBody>
                    <a:bodyPr/>
                    <a:lstStyle/>
                    <a:p>
                      <a:pPr algn="ctr">
                        <a:lnSpc>
                          <a:spcPct val="114000"/>
                        </a:lnSpc>
                        <a:spcAft>
                          <a:spcPts val="0"/>
                        </a:spcAft>
                      </a:pPr>
                      <a:r>
                        <a:rPr lang="en-IN" sz="2400" b="1" kern="0" dirty="0">
                          <a:effectLst/>
                        </a:rPr>
                        <a:t>Target Completion Date</a:t>
                      </a:r>
                      <a:endParaRPr lang="en-IN" sz="2400" b="1" dirty="0">
                        <a:effectLst/>
                        <a:latin typeface="Arial" panose="020B0604020202020204" pitchFamily="34" charset="0"/>
                      </a:endParaRPr>
                    </a:p>
                  </a:txBody>
                  <a:tcPr marL="68580" marR="68580" anchor="ctr"/>
                </a:tc>
              </a:tr>
              <a:tr h="1034786">
                <a:tc>
                  <a:txBody>
                    <a:bodyPr/>
                    <a:lstStyle/>
                    <a:p>
                      <a:pPr algn="ctr">
                        <a:lnSpc>
                          <a:spcPct val="114000"/>
                        </a:lnSpc>
                        <a:spcAft>
                          <a:spcPts val="0"/>
                        </a:spcAft>
                      </a:pPr>
                      <a:r>
                        <a:rPr lang="en-IN" sz="1600" kern="0" dirty="0">
                          <a:effectLst/>
                        </a:rPr>
                        <a:t>Test Plan</a:t>
                      </a:r>
                      <a:endParaRPr lang="en-IN" sz="1600" dirty="0">
                        <a:effectLst/>
                        <a:latin typeface="Arial" panose="020B0604020202020204" pitchFamily="34" charset="0"/>
                      </a:endParaRPr>
                    </a:p>
                  </a:txBody>
                  <a:tcPr marL="68580" marR="68580" anchor="ctr"/>
                </a:tc>
                <a:tc>
                  <a:txBody>
                    <a:bodyPr/>
                    <a:lstStyle/>
                    <a:p>
                      <a:pPr>
                        <a:lnSpc>
                          <a:spcPct val="114000"/>
                        </a:lnSpc>
                        <a:spcAft>
                          <a:spcPts val="0"/>
                        </a:spcAft>
                      </a:pPr>
                      <a:r>
                        <a:rPr lang="en-US" sz="1600" kern="0">
                          <a:effectLst/>
                        </a:rPr>
                        <a:t>Details on the scope of the Project, test strategy, test schedule, resource requirements, test deliverables and schedule</a:t>
                      </a:r>
                      <a:endParaRPr lang="en-US" sz="1600">
                        <a:effectLst/>
                        <a:latin typeface="Arial" panose="020B0604020202020204" pitchFamily="34" charset="0"/>
                      </a:endParaRPr>
                    </a:p>
                  </a:txBody>
                  <a:tcPr marL="68580" marR="68580" anchor="ctr"/>
                </a:tc>
                <a:tc>
                  <a:txBody>
                    <a:bodyPr/>
                    <a:lstStyle/>
                    <a:p>
                      <a:pPr algn="ctr">
                        <a:lnSpc>
                          <a:spcPct val="114000"/>
                        </a:lnSpc>
                        <a:spcAft>
                          <a:spcPts val="0"/>
                        </a:spcAft>
                      </a:pPr>
                      <a:r>
                        <a:rPr lang="en-IN" sz="1600" kern="0" dirty="0" err="1">
                          <a:effectLst/>
                        </a:rPr>
                        <a:t>Masai</a:t>
                      </a:r>
                      <a:endParaRPr lang="en-IN" sz="1600" dirty="0">
                        <a:effectLst/>
                        <a:latin typeface="Arial" panose="020B0604020202020204" pitchFamily="34" charset="0"/>
                      </a:endParaRPr>
                    </a:p>
                  </a:txBody>
                  <a:tcPr marL="68580" marR="68580" anchor="ctr"/>
                </a:tc>
                <a:tc>
                  <a:txBody>
                    <a:bodyPr/>
                    <a:lstStyle/>
                    <a:p>
                      <a:pPr algn="ctr">
                        <a:lnSpc>
                          <a:spcPct val="114000"/>
                        </a:lnSpc>
                        <a:spcAft>
                          <a:spcPts val="0"/>
                        </a:spcAft>
                      </a:pPr>
                      <a:r>
                        <a:rPr lang="en-IN" sz="1600" kern="0" dirty="0" smtClean="0">
                          <a:effectLst/>
                        </a:rPr>
                        <a:t>May</a:t>
                      </a:r>
                      <a:r>
                        <a:rPr lang="en-IN" sz="1600" kern="0" baseline="0" dirty="0" smtClean="0">
                          <a:effectLst/>
                        </a:rPr>
                        <a:t> </a:t>
                      </a:r>
                      <a:r>
                        <a:rPr lang="en-US" altLang="en-IN" sz="1600" kern="0" baseline="0" dirty="0" smtClean="0">
                          <a:effectLst/>
                        </a:rPr>
                        <a:t>8</a:t>
                      </a:r>
                      <a:r>
                        <a:rPr lang="en-IN" sz="1600" kern="0" baseline="0" dirty="0" smtClean="0">
                          <a:effectLst/>
                        </a:rPr>
                        <a:t>th</a:t>
                      </a:r>
                      <a:r>
                        <a:rPr lang="en-IN" sz="1600" kern="0" dirty="0" smtClean="0">
                          <a:effectLst/>
                        </a:rPr>
                        <a:t>, </a:t>
                      </a:r>
                      <a:r>
                        <a:rPr lang="en-IN" sz="1600" kern="0" dirty="0">
                          <a:effectLst/>
                        </a:rPr>
                        <a:t>2024</a:t>
                      </a:r>
                      <a:endParaRPr lang="en-IN" sz="1600" dirty="0">
                        <a:effectLst/>
                        <a:latin typeface="Arial" panose="020B0604020202020204" pitchFamily="34" charset="0"/>
                      </a:endParaRPr>
                    </a:p>
                  </a:txBody>
                  <a:tcPr marL="68580" marR="68580" anchor="ctr"/>
                </a:tc>
              </a:tr>
              <a:tr h="734910">
                <a:tc>
                  <a:txBody>
                    <a:bodyPr/>
                    <a:lstStyle/>
                    <a:p>
                      <a:pPr algn="ctr">
                        <a:lnSpc>
                          <a:spcPct val="114000"/>
                        </a:lnSpc>
                        <a:spcAft>
                          <a:spcPts val="0"/>
                        </a:spcAft>
                      </a:pPr>
                      <a:r>
                        <a:rPr lang="en-IN" sz="1600" kern="0" dirty="0">
                          <a:effectLst/>
                        </a:rPr>
                        <a:t>Functional Test Cases</a:t>
                      </a:r>
                      <a:endParaRPr lang="en-IN" sz="1600" dirty="0">
                        <a:effectLst/>
                        <a:latin typeface="Arial" panose="020B0604020202020204" pitchFamily="34" charset="0"/>
                      </a:endParaRPr>
                    </a:p>
                  </a:txBody>
                  <a:tcPr marL="68580" marR="68580" anchor="ctr"/>
                </a:tc>
                <a:tc>
                  <a:txBody>
                    <a:bodyPr/>
                    <a:lstStyle/>
                    <a:p>
                      <a:pPr>
                        <a:lnSpc>
                          <a:spcPct val="114000"/>
                        </a:lnSpc>
                        <a:spcAft>
                          <a:spcPts val="0"/>
                        </a:spcAft>
                      </a:pPr>
                      <a:r>
                        <a:rPr lang="en-US" sz="1600" kern="0">
                          <a:effectLst/>
                        </a:rPr>
                        <a:t>Test Cases created for the scope defined</a:t>
                      </a:r>
                      <a:endParaRPr lang="en-US" sz="1600">
                        <a:effectLst/>
                        <a:latin typeface="Arial" panose="020B0604020202020204" pitchFamily="34" charset="0"/>
                      </a:endParaRPr>
                    </a:p>
                  </a:txBody>
                  <a:tcPr marL="68580" marR="68580" anchor="ctr"/>
                </a:tc>
                <a:tc>
                  <a:txBody>
                    <a:bodyPr/>
                    <a:lstStyle/>
                    <a:p>
                      <a:pPr algn="ctr">
                        <a:lnSpc>
                          <a:spcPct val="114000"/>
                        </a:lnSpc>
                        <a:spcAft>
                          <a:spcPts val="0"/>
                        </a:spcAft>
                      </a:pPr>
                      <a:r>
                        <a:rPr lang="en-IN" sz="1600" kern="0">
                          <a:effectLst/>
                        </a:rPr>
                        <a:t>Masai</a:t>
                      </a:r>
                      <a:endParaRPr lang="en-IN" sz="1600">
                        <a:effectLst/>
                        <a:latin typeface="Arial" panose="020B0604020202020204" pitchFamily="34" charset="0"/>
                      </a:endParaRPr>
                    </a:p>
                  </a:txBody>
                  <a:tcPr marL="68580" marR="68580" anchor="ctr"/>
                </a:tc>
                <a:tc>
                  <a:txBody>
                    <a:bodyPr/>
                    <a:lstStyle/>
                    <a:p>
                      <a:pPr algn="ctr">
                        <a:lnSpc>
                          <a:spcPct val="114000"/>
                        </a:lnSpc>
                        <a:spcAft>
                          <a:spcPts val="0"/>
                        </a:spcAft>
                      </a:pPr>
                      <a:r>
                        <a:rPr lang="en-IN" sz="1600" kern="0" dirty="0">
                          <a:effectLst/>
                        </a:rPr>
                        <a:t>May </a:t>
                      </a:r>
                      <a:r>
                        <a:rPr lang="en-US" altLang="en-IN" sz="1600" kern="0" dirty="0">
                          <a:effectLst/>
                        </a:rPr>
                        <a:t>15</a:t>
                      </a:r>
                      <a:r>
                        <a:rPr lang="en-IN" sz="1600" kern="0" baseline="30000" dirty="0" smtClean="0">
                          <a:effectLst/>
                        </a:rPr>
                        <a:t>th</a:t>
                      </a:r>
                      <a:r>
                        <a:rPr lang="en-IN" sz="1600" kern="0" dirty="0" smtClean="0">
                          <a:effectLst/>
                        </a:rPr>
                        <a:t>, </a:t>
                      </a:r>
                      <a:r>
                        <a:rPr lang="en-IN" sz="1600" kern="0" dirty="0">
                          <a:effectLst/>
                        </a:rPr>
                        <a:t>2024</a:t>
                      </a:r>
                      <a:endParaRPr lang="en-IN" sz="1600" dirty="0">
                        <a:effectLst/>
                        <a:latin typeface="Arial" panose="020B0604020202020204" pitchFamily="34" charset="0"/>
                      </a:endParaRPr>
                    </a:p>
                  </a:txBody>
                  <a:tcPr marL="68580" marR="68580" anchor="ctr"/>
                </a:tc>
              </a:tr>
              <a:tr h="897308">
                <a:tc>
                  <a:txBody>
                    <a:bodyPr/>
                    <a:lstStyle/>
                    <a:p>
                      <a:pPr algn="ctr">
                        <a:lnSpc>
                          <a:spcPct val="114000"/>
                        </a:lnSpc>
                        <a:spcAft>
                          <a:spcPts val="0"/>
                        </a:spcAft>
                      </a:pPr>
                      <a:r>
                        <a:rPr lang="en-IN" sz="1600" kern="0">
                          <a:effectLst/>
                        </a:rPr>
                        <a:t>Defect Reports</a:t>
                      </a:r>
                      <a:endParaRPr lang="en-IN" sz="1600">
                        <a:effectLst/>
                        <a:latin typeface="Arial" panose="020B0604020202020204" pitchFamily="34" charset="0"/>
                      </a:endParaRPr>
                    </a:p>
                  </a:txBody>
                  <a:tcPr marL="68580" marR="68580" anchor="ctr"/>
                </a:tc>
                <a:tc>
                  <a:txBody>
                    <a:bodyPr/>
                    <a:lstStyle/>
                    <a:p>
                      <a:pPr>
                        <a:lnSpc>
                          <a:spcPct val="114000"/>
                        </a:lnSpc>
                        <a:spcAft>
                          <a:spcPts val="0"/>
                        </a:spcAft>
                      </a:pPr>
                      <a:r>
                        <a:rPr lang="en-US" sz="1600" kern="0">
                          <a:effectLst/>
                        </a:rPr>
                        <a:t>Detailed description of the defects identified along with screenshots and steps to reproduced daily basis.</a:t>
                      </a:r>
                      <a:endParaRPr lang="en-US" sz="1600">
                        <a:effectLst/>
                        <a:latin typeface="Arial" panose="020B0604020202020204" pitchFamily="34" charset="0"/>
                      </a:endParaRPr>
                    </a:p>
                  </a:txBody>
                  <a:tcPr marL="68580" marR="68580" anchor="ctr"/>
                </a:tc>
                <a:tc>
                  <a:txBody>
                    <a:bodyPr/>
                    <a:lstStyle/>
                    <a:p>
                      <a:pPr algn="ctr">
                        <a:lnSpc>
                          <a:spcPct val="114000"/>
                        </a:lnSpc>
                        <a:spcAft>
                          <a:spcPts val="0"/>
                        </a:spcAft>
                      </a:pPr>
                      <a:r>
                        <a:rPr lang="en-IN" sz="1600" kern="0" dirty="0" err="1">
                          <a:effectLst/>
                        </a:rPr>
                        <a:t>Masai</a:t>
                      </a:r>
                      <a:endParaRPr lang="en-IN" sz="1600" dirty="0">
                        <a:effectLst/>
                        <a:latin typeface="Arial" panose="020B0604020202020204" pitchFamily="34" charset="0"/>
                      </a:endParaRPr>
                    </a:p>
                  </a:txBody>
                  <a:tcPr marL="68580" marR="68580" anchor="ctr"/>
                </a:tc>
                <a:tc>
                  <a:txBody>
                    <a:bodyPr/>
                    <a:lstStyle/>
                    <a:p>
                      <a:pPr algn="ctr">
                        <a:lnSpc>
                          <a:spcPct val="114000"/>
                        </a:lnSpc>
                        <a:spcAft>
                          <a:spcPts val="0"/>
                        </a:spcAft>
                      </a:pPr>
                      <a:r>
                        <a:rPr lang="en-US" altLang="en-IN" sz="1600" dirty="0">
                          <a:effectLst/>
                          <a:latin typeface="Arial" panose="020B0604020202020204" pitchFamily="34" charset="0"/>
                        </a:rPr>
                        <a:t>NA</a:t>
                      </a:r>
                      <a:endParaRPr lang="en-US" altLang="en-IN" sz="1600" dirty="0">
                        <a:effectLst/>
                        <a:latin typeface="Arial" panose="020B0604020202020204" pitchFamily="34" charset="0"/>
                      </a:endParaRPr>
                    </a:p>
                  </a:txBody>
                  <a:tcPr marL="68580" marR="68580" anchor="ctr"/>
                </a:tc>
              </a:tr>
              <a:tr h="1034786">
                <a:tc>
                  <a:txBody>
                    <a:bodyPr/>
                    <a:lstStyle/>
                    <a:p>
                      <a:pPr algn="ctr">
                        <a:lnSpc>
                          <a:spcPct val="114000"/>
                        </a:lnSpc>
                        <a:spcAft>
                          <a:spcPts val="0"/>
                        </a:spcAft>
                      </a:pPr>
                      <a:r>
                        <a:rPr lang="en-IN" sz="1600" kern="0" dirty="0">
                          <a:effectLst/>
                        </a:rPr>
                        <a:t>Summary Reports</a:t>
                      </a:r>
                      <a:endParaRPr lang="en-IN" sz="1600" dirty="0">
                        <a:effectLst/>
                        <a:latin typeface="Arial" panose="020B0604020202020204" pitchFamily="34" charset="0"/>
                      </a:endParaRPr>
                    </a:p>
                  </a:txBody>
                  <a:tcPr marL="68580" marR="68580" anchor="ctr"/>
                </a:tc>
                <a:tc>
                  <a:txBody>
                    <a:bodyPr/>
                    <a:lstStyle/>
                    <a:p>
                      <a:pPr>
                        <a:lnSpc>
                          <a:spcPct val="114000"/>
                        </a:lnSpc>
                        <a:spcAft>
                          <a:spcPts val="0"/>
                        </a:spcAft>
                      </a:pPr>
                      <a:r>
                        <a:rPr lang="en-US" sz="1600" kern="0" dirty="0">
                          <a:effectLst/>
                        </a:rPr>
                        <a:t>Summary Reports – </a:t>
                      </a:r>
                      <a:endParaRPr lang="en-US" sz="1600" dirty="0">
                        <a:effectLst/>
                      </a:endParaRPr>
                    </a:p>
                    <a:p>
                      <a:pPr>
                        <a:lnSpc>
                          <a:spcPct val="114000"/>
                        </a:lnSpc>
                        <a:spcAft>
                          <a:spcPts val="0"/>
                        </a:spcAft>
                      </a:pPr>
                      <a:r>
                        <a:rPr lang="en-US" sz="1600" kern="0" dirty="0">
                          <a:effectLst/>
                        </a:rPr>
                        <a:t>Bug by Bug#,</a:t>
                      </a:r>
                      <a:endParaRPr lang="en-US" sz="1600" dirty="0">
                        <a:effectLst/>
                      </a:endParaRPr>
                    </a:p>
                    <a:p>
                      <a:pPr>
                        <a:lnSpc>
                          <a:spcPct val="114000"/>
                        </a:lnSpc>
                        <a:spcAft>
                          <a:spcPts val="0"/>
                        </a:spcAft>
                      </a:pPr>
                      <a:r>
                        <a:rPr lang="en-US" sz="1600" kern="0" dirty="0">
                          <a:effectLst/>
                        </a:rPr>
                        <a:t>Bugs by Functional Area and Bugs by Priority</a:t>
                      </a:r>
                      <a:endParaRPr lang="en-US" sz="1600" dirty="0">
                        <a:effectLst/>
                        <a:latin typeface="Arial" panose="020B0604020202020204" pitchFamily="34" charset="0"/>
                      </a:endParaRPr>
                    </a:p>
                  </a:txBody>
                  <a:tcPr marL="68580" marR="68580" anchor="ctr"/>
                </a:tc>
                <a:tc>
                  <a:txBody>
                    <a:bodyPr/>
                    <a:lstStyle/>
                    <a:p>
                      <a:pPr algn="ctr">
                        <a:lnSpc>
                          <a:spcPct val="114000"/>
                        </a:lnSpc>
                        <a:spcAft>
                          <a:spcPts val="0"/>
                        </a:spcAft>
                      </a:pPr>
                      <a:r>
                        <a:rPr lang="en-IN" sz="1600" kern="0" dirty="0" err="1">
                          <a:effectLst/>
                        </a:rPr>
                        <a:t>Masai</a:t>
                      </a:r>
                      <a:endParaRPr lang="en-IN" sz="1600" dirty="0">
                        <a:effectLst/>
                        <a:latin typeface="Arial" panose="020B0604020202020204" pitchFamily="34" charset="0"/>
                      </a:endParaRPr>
                    </a:p>
                  </a:txBody>
                  <a:tcPr marL="68580" marR="68580" anchor="ctr"/>
                </a:tc>
                <a:tc>
                  <a:txBody>
                    <a:bodyPr/>
                    <a:lstStyle/>
                    <a:p>
                      <a:pPr algn="ctr">
                        <a:lnSpc>
                          <a:spcPct val="114000"/>
                        </a:lnSpc>
                        <a:spcAft>
                          <a:spcPts val="0"/>
                        </a:spcAft>
                      </a:pPr>
                      <a:r>
                        <a:rPr lang="en-IN" sz="1600" kern="0" dirty="0" smtClean="0">
                          <a:effectLst/>
                        </a:rPr>
                        <a:t>June 1</a:t>
                      </a:r>
                      <a:r>
                        <a:rPr lang="en-US" altLang="en-IN" sz="1600" kern="0" dirty="0" smtClean="0">
                          <a:effectLst/>
                        </a:rPr>
                        <a:t>8</a:t>
                      </a:r>
                      <a:r>
                        <a:rPr lang="en-IN" sz="1600" kern="0" baseline="30000" dirty="0" smtClean="0">
                          <a:effectLst/>
                        </a:rPr>
                        <a:t>th</a:t>
                      </a:r>
                      <a:r>
                        <a:rPr lang="en-IN" sz="1600" kern="0" dirty="0">
                          <a:effectLst/>
                        </a:rPr>
                        <a:t>, 2024</a:t>
                      </a:r>
                      <a:endParaRPr lang="en-IN" sz="1600" dirty="0">
                        <a:effectLst/>
                        <a:latin typeface="Arial" panose="020B0604020202020204" pitchFamily="34" charset="0"/>
                      </a:endParaRPr>
                    </a:p>
                  </a:txBody>
                  <a:tcPr marL="68580" marR="68580" anchor="ctr"/>
                </a:tc>
              </a:tr>
            </a:tbl>
          </a:graphicData>
        </a:graphic>
      </p:graphicFrame>
      <p:sp>
        <p:nvSpPr>
          <p:cNvPr id="5" name="Rectangle 1"/>
          <p:cNvSpPr>
            <a:spLocks noChangeArrowheads="1"/>
          </p:cNvSpPr>
          <p:nvPr/>
        </p:nvSpPr>
        <p:spPr bwMode="auto">
          <a:xfrm>
            <a:off x="0" y="-125343"/>
            <a:ext cx="2231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1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29" y="0"/>
            <a:ext cx="10515600" cy="615263"/>
          </a:xfrm>
        </p:spPr>
        <p:txBody>
          <a:bodyPr>
            <a:noAutofit/>
          </a:bodyPr>
          <a:lstStyle/>
          <a:p>
            <a:r>
              <a:rPr lang="en-US" sz="4000" b="1" dirty="0" smtClean="0"/>
              <a:t>Entry and Exit Criteria</a:t>
            </a:r>
            <a:endParaRPr lang="en-IN" sz="4000" b="1" dirty="0"/>
          </a:p>
        </p:txBody>
      </p:sp>
      <p:sp>
        <p:nvSpPr>
          <p:cNvPr id="3" name="Content Placeholder 2"/>
          <p:cNvSpPr>
            <a:spLocks noGrp="1"/>
          </p:cNvSpPr>
          <p:nvPr>
            <p:ph idx="1"/>
          </p:nvPr>
        </p:nvSpPr>
        <p:spPr>
          <a:xfrm>
            <a:off x="0" y="615263"/>
            <a:ext cx="12192000" cy="4351338"/>
          </a:xfrm>
        </p:spPr>
        <p:txBody>
          <a:bodyPr>
            <a:noAutofit/>
          </a:bodyPr>
          <a:lstStyle/>
          <a:p>
            <a:pPr marL="0" indent="0">
              <a:buNone/>
            </a:pPr>
            <a:r>
              <a:rPr lang="en-US" sz="1600" b="1" dirty="0"/>
              <a:t>Entry and Exit Criteria</a:t>
            </a:r>
            <a:endParaRPr lang="en-US" sz="1600" dirty="0"/>
          </a:p>
          <a:p>
            <a:r>
              <a:rPr lang="en-US" sz="1600" dirty="0"/>
              <a:t>The below are the entry and exit criteria for every phase of Software Testing Life Cycle</a:t>
            </a:r>
            <a:r>
              <a:rPr lang="en-US" sz="1600" dirty="0" smtClean="0"/>
              <a:t>: </a:t>
            </a:r>
            <a:endParaRPr lang="en-US" sz="1600" dirty="0"/>
          </a:p>
          <a:p>
            <a:pPr marL="0" indent="0">
              <a:buNone/>
            </a:pPr>
            <a:r>
              <a:rPr lang="en-US" sz="1600" b="1" dirty="0"/>
              <a:t>Requirement Analysis</a:t>
            </a:r>
            <a:endParaRPr lang="en-US" sz="1600" dirty="0"/>
          </a:p>
          <a:p>
            <a:r>
              <a:rPr lang="en-US" sz="1600" dirty="0"/>
              <a:t>Entry Criteria:</a:t>
            </a:r>
            <a:endParaRPr lang="en-US" sz="1600" dirty="0"/>
          </a:p>
          <a:p>
            <a:pPr lvl="0"/>
            <a:r>
              <a:rPr lang="en-US" sz="1600" dirty="0"/>
              <a:t>Once the testing team receives the Requirements Documents or project details about the Project which serves as the foundation for the testing process, providing the testing team with insights into what needs to be tested and how the software should behave.</a:t>
            </a:r>
            <a:endParaRPr lang="en-US" sz="1600" dirty="0"/>
          </a:p>
          <a:p>
            <a:r>
              <a:rPr lang="en-US" sz="1600" dirty="0"/>
              <a:t>Exit Criteria:</a:t>
            </a:r>
            <a:endParaRPr lang="en-US" sz="1600" dirty="0"/>
          </a:p>
          <a:p>
            <a:pPr lvl="0"/>
            <a:r>
              <a:rPr lang="en-US" sz="1600" dirty="0"/>
              <a:t>The testing team should thoroughly explore and understand each requirement listed in the documents or project details.</a:t>
            </a:r>
            <a:endParaRPr lang="en-US" sz="1600" dirty="0"/>
          </a:p>
          <a:p>
            <a:pPr lvl="0"/>
            <a:r>
              <a:rPr lang="en-US" sz="1600" dirty="0"/>
              <a:t>Any doubts or uncertainties regarding the requirements should be addressed and clarified to ensure that the testing team has a clear understanding of what needs to be tested and how it should behave.</a:t>
            </a:r>
            <a:endParaRPr lang="en-US" sz="1600" dirty="0"/>
          </a:p>
          <a:p>
            <a:pPr marL="0" indent="0">
              <a:buNone/>
            </a:pPr>
            <a:r>
              <a:rPr lang="en-US" sz="1600" b="1" dirty="0" smtClean="0"/>
              <a:t>Test </a:t>
            </a:r>
            <a:r>
              <a:rPr lang="en-US" sz="1600" b="1" dirty="0"/>
              <a:t>Planning</a:t>
            </a:r>
            <a:endParaRPr lang="en-US" sz="1600" dirty="0"/>
          </a:p>
          <a:p>
            <a:r>
              <a:rPr lang="en-US" sz="1600" dirty="0"/>
              <a:t>Entry Criteria:</a:t>
            </a:r>
            <a:endParaRPr lang="en-US" sz="1600" dirty="0"/>
          </a:p>
          <a:p>
            <a:pPr lvl="0"/>
            <a:r>
              <a:rPr lang="en-US" sz="1600" dirty="0"/>
              <a:t>Testable Requirements derived from the given Requirements Documents or Project details</a:t>
            </a:r>
            <a:endParaRPr lang="en-US" sz="1600" dirty="0"/>
          </a:p>
          <a:p>
            <a:pPr lvl="0"/>
            <a:r>
              <a:rPr lang="en-US" sz="1600" dirty="0"/>
              <a:t>Any doubts or uncertainties regarding the requirements should be addressed and clarified to ensure that the testing team has a clear understanding of what needs to be tested and how it should behave.</a:t>
            </a:r>
            <a:endParaRPr lang="en-US" sz="1600" dirty="0"/>
          </a:p>
          <a:p>
            <a:r>
              <a:rPr lang="en-US" sz="1600" dirty="0"/>
              <a:t>Exit Criteria:</a:t>
            </a:r>
            <a:endParaRPr lang="en-US" sz="1600" dirty="0"/>
          </a:p>
          <a:p>
            <a:pPr lvl="0"/>
            <a:r>
              <a:rPr lang="en-US" sz="1600" dirty="0"/>
              <a:t>Test Plan document which includes the Test Strategy, which provides a high-level overview of how testing will be conducted. is signed-off by the Client (Flipkart</a:t>
            </a:r>
            <a:r>
              <a:rPr lang="en-US" sz="1600" dirty="0" smtClean="0"/>
              <a:t>)</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5376</Words>
  <Application>WPS Presentation</Application>
  <PresentationFormat>Widescreen</PresentationFormat>
  <Paragraphs>211</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Calibri Light</vt:lpstr>
      <vt:lpstr>等线 Light</vt:lpstr>
      <vt:lpstr>Times New Roman</vt:lpstr>
      <vt:lpstr>Calibri</vt:lpstr>
      <vt:lpstr>Microsoft YaHei</vt:lpstr>
      <vt:lpstr>Arial Unicode MS</vt:lpstr>
      <vt:lpstr>Office Theme</vt:lpstr>
      <vt:lpstr>TEST PLAN Project Name : Event Spark web application</vt:lpstr>
      <vt:lpstr>Table of Contents</vt:lpstr>
      <vt:lpstr>Overview</vt:lpstr>
      <vt:lpstr>Scope</vt:lpstr>
      <vt:lpstr>PowerPoint 演示文稿</vt:lpstr>
      <vt:lpstr>Roles/Responsibilities</vt:lpstr>
      <vt:lpstr>Test Schedule Following is the test schedule planned for the project: </vt:lpstr>
      <vt:lpstr>Test Deliverables The following are to be delivered to the client:</vt:lpstr>
      <vt:lpstr>Entry and Exit Criteria</vt:lpstr>
      <vt:lpstr>PowerPoint 演示文稿</vt:lpstr>
      <vt:lpstr>Tools</vt:lpstr>
      <vt:lpstr>Risks and Mitigations The following are the list of risks possible and the ways to mitigate them:  </vt:lpstr>
      <vt:lpstr>Approvals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PLAN Project Name : Event Spark web application</dc:title>
  <dc:creator>ADMIN</dc:creator>
  <cp:lastModifiedBy>ADMIN</cp:lastModifiedBy>
  <cp:revision>30</cp:revision>
  <dcterms:created xsi:type="dcterms:W3CDTF">2024-06-12T12:26:00Z</dcterms:created>
  <dcterms:modified xsi:type="dcterms:W3CDTF">2024-06-14T05:57:08Z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A8235C55CB2D4A30B6FEB386404DAF62_12</vt:lpwstr>
  </property>
  <property fmtid="{D5CDD505-2E9C-101B-9397-08002B2CF9AE}" pid="3" name="KSOProductBuildVer">
    <vt:lpwstr>1033-12.2.0.17119</vt:lpwstr>
  </property>
</Properties>
</file>