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3" r:id="rId9"/>
    <p:sldId id="262" r:id="rId10"/>
    <p:sldId id="266" r:id="rId11"/>
    <p:sldId id="264"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97C98D2-3452-4C34-A530-50C5E21F35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97C98D2-3452-4C34-A530-50C5E21F35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97C98D2-3452-4C34-A530-50C5E21F35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97C98D2-3452-4C34-A530-50C5E21F35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97C98D2-3452-4C34-A530-50C5E21F35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797C98D2-3452-4C34-A530-50C5E21F35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797C98D2-3452-4C34-A530-50C5E21F35D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7C98D2-3452-4C34-A530-50C5E21F35D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C98D2-3452-4C34-A530-50C5E21F35D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97C98D2-3452-4C34-A530-50C5E21F35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97C98D2-3452-4C34-A530-50C5E21F35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06F0F-C465-4BBD-9209-C19D4771FED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C98D2-3452-4C34-A530-50C5E21F35D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06F0F-C465-4BBD-9209-C19D4771FED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75735" cy="2387600"/>
          </a:xfrm>
        </p:spPr>
        <p:txBody>
          <a:bodyPr>
            <a:normAutofit/>
          </a:bodyPr>
          <a:lstStyle/>
          <a:p>
            <a:r>
              <a:rPr lang="en-US" b="1" dirty="0" smtClean="0"/>
              <a:t>Test Plan Document	</a:t>
            </a:r>
            <a:br>
              <a:rPr lang="en-IN" b="1" dirty="0"/>
            </a:br>
            <a:r>
              <a:rPr lang="en-US" sz="2800" b="1" dirty="0" smtClean="0"/>
              <a:t>Project Name : “</a:t>
            </a:r>
            <a:r>
              <a:rPr lang="en-US" sz="2800" b="1" dirty="0" err="1" smtClean="0"/>
              <a:t>Kushi</a:t>
            </a:r>
            <a:r>
              <a:rPr lang="en-US" sz="2800" b="1" dirty="0" smtClean="0"/>
              <a:t> Travels” Web Application</a:t>
            </a:r>
            <a:br>
              <a:rPr lang="en-IN" dirty="0" smtClean="0"/>
            </a:br>
            <a:endParaRPr lang="en-IN" b="1" dirty="0"/>
          </a:p>
        </p:txBody>
      </p:sp>
      <p:sp>
        <p:nvSpPr>
          <p:cNvPr id="3" name="Subtitle 2"/>
          <p:cNvSpPr>
            <a:spLocks noGrp="1"/>
          </p:cNvSpPr>
          <p:nvPr>
            <p:ph type="subTitle" idx="1"/>
          </p:nvPr>
        </p:nvSpPr>
        <p:spPr>
          <a:xfrm>
            <a:off x="2931735" y="5034912"/>
            <a:ext cx="9144000" cy="1655762"/>
          </a:xfrm>
        </p:spPr>
        <p:txBody>
          <a:bodyPr/>
          <a:lstStyle/>
          <a:p>
            <a:pPr algn="r"/>
            <a:r>
              <a:rPr lang="en-US" dirty="0" smtClean="0"/>
              <a:t>Prepared By: </a:t>
            </a:r>
            <a:r>
              <a:rPr lang="en-US" dirty="0" err="1" smtClean="0"/>
              <a:t>S.Prashanth</a:t>
            </a:r>
            <a:endParaRPr lang="en-US" dirty="0" smtClean="0"/>
          </a:p>
          <a:p>
            <a:pPr algn="r"/>
            <a:r>
              <a:rPr lang="en-US" dirty="0" smtClean="0"/>
              <a:t>Date: 12/06/24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Tools:</a:t>
            </a:r>
            <a:endParaRPr lang="en-US" sz="4000" dirty="0"/>
          </a:p>
        </p:txBody>
      </p:sp>
      <p:sp>
        <p:nvSpPr>
          <p:cNvPr id="3" name="Content Placeholder 2"/>
          <p:cNvSpPr>
            <a:spLocks noGrp="1"/>
          </p:cNvSpPr>
          <p:nvPr>
            <p:ph idx="1"/>
          </p:nvPr>
        </p:nvSpPr>
        <p:spPr/>
        <p:txBody>
          <a:bodyPr>
            <a:normAutofit/>
          </a:bodyPr>
          <a:lstStyle/>
          <a:p>
            <a:pPr marL="0" indent="0">
              <a:buNone/>
            </a:pPr>
            <a:r>
              <a:rPr lang="en-US" sz="2400" dirty="0" smtClean="0"/>
              <a:t>The </a:t>
            </a:r>
            <a:r>
              <a:rPr lang="en-US" sz="2400" dirty="0"/>
              <a:t>following are the list of Tools we will be using in this Project:</a:t>
            </a:r>
            <a:endParaRPr lang="en-US" sz="2400" dirty="0"/>
          </a:p>
          <a:p>
            <a:pPr lvl="0"/>
            <a:r>
              <a:rPr lang="en-US" sz="2400" dirty="0" smtClean="0"/>
              <a:t>Microsoft excel sheet Tool, </a:t>
            </a:r>
            <a:endParaRPr lang="en-US" sz="2400" dirty="0" smtClean="0"/>
          </a:p>
          <a:p>
            <a:pPr lvl="0"/>
            <a:r>
              <a:rPr lang="en-US" sz="2400" dirty="0">
                <a:sym typeface="+mn-ea"/>
              </a:rPr>
              <a:t>word and</a:t>
            </a:r>
            <a:endParaRPr lang="en-US" sz="2400" dirty="0">
              <a:sym typeface="+mn-ea"/>
            </a:endParaRPr>
          </a:p>
          <a:p>
            <a:pPr lvl="0"/>
            <a:r>
              <a:rPr lang="en-US" sz="2400" dirty="0">
                <a:sym typeface="+mn-ea"/>
              </a:rPr>
              <a:t> </a:t>
            </a:r>
            <a:r>
              <a:rPr lang="en-US" sz="2400" dirty="0" smtClean="0">
                <a:sym typeface="+mn-ea"/>
              </a:rPr>
              <a:t>power point Tool</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b="1">
                <a:solidFill>
                  <a:srgbClr val="0070C0"/>
                </a:solidFill>
                <a:latin typeface="Times New Roman" panose="02020603050405020304"/>
                <a:ea typeface="Arial" panose="020B0604020202020204"/>
                <a:sym typeface="+mn-ea"/>
              </a:rPr>
              <a:t>Risks and Mitigations</a:t>
            </a:r>
            <a:br>
              <a:rPr b="1">
                <a:solidFill>
                  <a:srgbClr val="0070C0"/>
                </a:solidFill>
                <a:latin typeface="Times New Roman" panose="02020603050405020304"/>
                <a:ea typeface="Arial" panose="020B0604020202020204"/>
              </a:rPr>
            </a:br>
            <a:r>
              <a:rPr sz="2700">
                <a:latin typeface="Times New Roman" panose="02020603050405020304"/>
                <a:ea typeface="Arial" panose="020B0604020202020204"/>
                <a:sym typeface="+mn-ea"/>
              </a:rPr>
              <a:t>The following are the list of risks possible and the ways to mitigate them:</a:t>
            </a:r>
            <a:endParaRPr lang="en-US" sz="2700">
              <a:latin typeface="Times New Roman" panose="02020603050405020304"/>
              <a:ea typeface="Arial" panose="020B0604020202020204"/>
              <a:sym typeface="+mn-ea"/>
            </a:endParaRPr>
          </a:p>
        </p:txBody>
      </p:sp>
      <p:sp>
        <p:nvSpPr>
          <p:cNvPr id="4" name="Text Box 3"/>
          <p:cNvSpPr txBox="1"/>
          <p:nvPr/>
        </p:nvSpPr>
        <p:spPr>
          <a:xfrm>
            <a:off x="3556000" y="2029460"/>
            <a:ext cx="5080000" cy="301625"/>
          </a:xfrm>
          <a:prstGeom prst="rect">
            <a:avLst/>
          </a:prstGeom>
        </p:spPr>
        <p:txBody>
          <a:bodyPr>
            <a:spAutoFit/>
          </a:bodyPr>
          <a:p>
            <a:pPr defTabSz="266700">
              <a:lnSpc>
                <a:spcPct val="114000"/>
              </a:lnSpc>
              <a:spcAft>
                <a:spcPct val="0"/>
              </a:spcAft>
            </a:pPr>
            <a:r>
              <a:rPr sz="1200">
                <a:latin typeface="Times New Roman" panose="02020603050405020304"/>
                <a:ea typeface="Arial" panose="020B0604020202020204"/>
              </a:rPr>
              <a:t> </a:t>
            </a:r>
          </a:p>
        </p:txBody>
      </p:sp>
      <p:graphicFrame>
        <p:nvGraphicFramePr>
          <p:cNvPr id="5" name="Table 4"/>
          <p:cNvGraphicFramePr/>
          <p:nvPr>
            <p:custDataLst>
              <p:tags r:id="rId1"/>
            </p:custDataLst>
          </p:nvPr>
        </p:nvGraphicFramePr>
        <p:xfrm>
          <a:off x="1767205" y="2029460"/>
          <a:ext cx="9098280" cy="4387850"/>
        </p:xfrm>
        <a:graphic>
          <a:graphicData uri="http://schemas.openxmlformats.org/drawingml/2006/table">
            <a:tbl>
              <a:tblPr/>
              <a:tblGrid>
                <a:gridCol w="4831715"/>
                <a:gridCol w="4266565"/>
              </a:tblGrid>
              <a:tr h="739775">
                <a:tc>
                  <a:txBody>
                    <a:bodyPr/>
                    <a:p>
                      <a:pPr marL="68580" indent="0" algn="ctr">
                        <a:lnSpc>
                          <a:spcPct val="150000"/>
                        </a:lnSpc>
                        <a:spcBef>
                          <a:spcPct val="0"/>
                        </a:spcBef>
                        <a:spcAft>
                          <a:spcPct val="0"/>
                        </a:spcAft>
                      </a:pPr>
                      <a:r>
                        <a:rPr sz="2800" b="1">
                          <a:solidFill>
                            <a:schemeClr val="accent2">
                              <a:lumMod val="40000"/>
                              <a:lumOff val="60000"/>
                            </a:schemeClr>
                          </a:solidFill>
                          <a:latin typeface="Times New Roman" panose="02020603050405020304"/>
                          <a:ea typeface="Arial" panose="020B0604020202020204"/>
                        </a:rPr>
                        <a:t>Risk</a:t>
                      </a:r>
                      <a:r>
                        <a:rPr lang="en-US" sz="2800" b="1">
                          <a:solidFill>
                            <a:schemeClr val="accent2">
                              <a:lumMod val="40000"/>
                              <a:lumOff val="60000"/>
                            </a:schemeClr>
                          </a:solidFill>
                          <a:latin typeface="Times New Roman" panose="02020603050405020304"/>
                          <a:ea typeface="Arial" panose="020B0604020202020204"/>
                        </a:rPr>
                        <a:t>s</a:t>
                      </a:r>
                      <a:endParaRPr lang="en-US" sz="2800" b="1">
                        <a:solidFill>
                          <a:schemeClr val="accent2">
                            <a:lumMod val="40000"/>
                            <a:lumOff val="60000"/>
                          </a:schemeClr>
                        </a:solidFill>
                        <a:latin typeface="Times New Roman" panose="02020603050405020304"/>
                        <a:ea typeface="Arial" panose="020B0604020202020204"/>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rgbClr val="002060"/>
                    </a:solidFill>
                  </a:tcPr>
                </a:tc>
                <a:tc>
                  <a:txBody>
                    <a:bodyPr/>
                    <a:p>
                      <a:pPr marL="68580" indent="0" algn="ctr">
                        <a:lnSpc>
                          <a:spcPct val="150000"/>
                        </a:lnSpc>
                        <a:spcBef>
                          <a:spcPct val="0"/>
                        </a:spcBef>
                        <a:spcAft>
                          <a:spcPct val="0"/>
                        </a:spcAft>
                      </a:pPr>
                      <a:r>
                        <a:rPr sz="2800" b="1">
                          <a:solidFill>
                            <a:schemeClr val="accent2">
                              <a:lumMod val="40000"/>
                              <a:lumOff val="60000"/>
                            </a:schemeClr>
                          </a:solidFill>
                          <a:latin typeface="Times New Roman" panose="02020603050405020304"/>
                          <a:ea typeface="Arial" panose="020B0604020202020204"/>
                        </a:rPr>
                        <a:t>Mitigation</a:t>
                      </a:r>
                      <a:r>
                        <a:rPr lang="en-US" sz="2800" b="1">
                          <a:solidFill>
                            <a:schemeClr val="accent2">
                              <a:lumMod val="40000"/>
                              <a:lumOff val="60000"/>
                            </a:schemeClr>
                          </a:solidFill>
                          <a:latin typeface="Times New Roman" panose="02020603050405020304"/>
                          <a:ea typeface="Arial" panose="020B0604020202020204"/>
                        </a:rPr>
                        <a:t>s</a:t>
                      </a:r>
                      <a:endParaRPr lang="en-US" sz="2800" b="1">
                        <a:solidFill>
                          <a:schemeClr val="accent2">
                            <a:lumMod val="40000"/>
                            <a:lumOff val="60000"/>
                          </a:schemeClr>
                        </a:solidFill>
                        <a:latin typeface="Times New Roman" panose="02020603050405020304"/>
                        <a:ea typeface="Arial" panose="020B0604020202020204"/>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rgbClr val="002060"/>
                    </a:solidFill>
                  </a:tcPr>
                </a:tc>
              </a:tr>
              <a:tr h="1208405">
                <a:tc>
                  <a:txBody>
                    <a:bodyPr/>
                    <a:p>
                      <a:pPr marL="68580" indent="0">
                        <a:lnSpc>
                          <a:spcPct val="150000"/>
                        </a:lnSpc>
                        <a:spcBef>
                          <a:spcPct val="0"/>
                        </a:spcBef>
                        <a:spcAft>
                          <a:spcPct val="0"/>
                        </a:spcAft>
                      </a:pPr>
                      <a:r>
                        <a:rPr sz="1800">
                          <a:latin typeface="Times New Roman" panose="02020603050405020304"/>
                          <a:ea typeface="Arial" panose="020B0604020202020204"/>
                        </a:rPr>
                        <a:t>Non-Availability </a:t>
                      </a:r>
                      <a:r>
                        <a:rPr lang="en-US" sz="1800">
                          <a:latin typeface="Times New Roman" panose="02020603050405020304"/>
                          <a:ea typeface="Arial" panose="020B0604020202020204"/>
                        </a:rPr>
                        <a:t>FRS document</a:t>
                      </a:r>
                      <a:endParaRPr lang="en-US" sz="1800" b="1">
                        <a:latin typeface="Times New Roman" panose="02020603050405020304"/>
                        <a:ea typeface="Arial" panose="020B0604020202020204"/>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nSpc>
                          <a:spcPct val="150000"/>
                        </a:lnSpc>
                        <a:spcBef>
                          <a:spcPct val="0"/>
                        </a:spcBef>
                        <a:spcAft>
                          <a:spcPct val="0"/>
                        </a:spcAft>
                      </a:pPr>
                      <a:r>
                        <a:rPr lang="en-US" sz="1800">
                          <a:latin typeface="Times New Roman" panose="02020603050405020304"/>
                          <a:ea typeface="Arial" panose="020B0604020202020204"/>
                        </a:rPr>
                        <a:t>Done exploratory testing</a:t>
                      </a:r>
                      <a:endParaRPr lang="en-US" sz="1800" b="1">
                        <a:latin typeface="Times New Roman" panose="02020603050405020304"/>
                        <a:ea typeface="Arial" panose="020B0604020202020204"/>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1184275">
                <a:tc>
                  <a:txBody>
                    <a:bodyPr/>
                    <a:p>
                      <a:pPr marL="68580" indent="0">
                        <a:lnSpc>
                          <a:spcPct val="150000"/>
                        </a:lnSpc>
                        <a:spcBef>
                          <a:spcPct val="0"/>
                        </a:spcBef>
                        <a:spcAft>
                          <a:spcPct val="0"/>
                        </a:spcAft>
                      </a:pPr>
                      <a:r>
                        <a:rPr sz="1800">
                          <a:latin typeface="Times New Roman" panose="02020603050405020304"/>
                          <a:ea typeface="Arial" panose="020B0604020202020204"/>
                        </a:rPr>
                        <a:t>Build URL is not working</a:t>
                      </a:r>
                      <a:r>
                        <a:rPr lang="en-US" sz="1800">
                          <a:latin typeface="Times New Roman" panose="02020603050405020304"/>
                          <a:ea typeface="Arial" panose="020B0604020202020204"/>
                        </a:rPr>
                        <a:t> in chrome alone</a:t>
                      </a:r>
                      <a:endParaRPr lang="en-US" sz="1800">
                        <a:latin typeface="Times New Roman" panose="02020603050405020304"/>
                        <a:ea typeface="Arial" panose="020B0604020202020204"/>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rgbClr val="D8D8D8"/>
                    </a:solidFill>
                  </a:tcPr>
                </a:tc>
                <a:tc>
                  <a:txBody>
                    <a:bodyPr/>
                    <a:p>
                      <a:pPr marL="68580" indent="0">
                        <a:lnSpc>
                          <a:spcPct val="150000"/>
                        </a:lnSpc>
                        <a:spcBef>
                          <a:spcPct val="0"/>
                        </a:spcBef>
                        <a:spcAft>
                          <a:spcPct val="0"/>
                        </a:spcAft>
                      </a:pPr>
                      <a:r>
                        <a:rPr lang="en-US" sz="1800">
                          <a:latin typeface="Times New Roman" panose="02020603050405020304"/>
                          <a:ea typeface="Arial" panose="020B0604020202020204"/>
                        </a:rPr>
                        <a:t>Used chrome alone for the entire process</a:t>
                      </a:r>
                      <a:endParaRPr lang="en-US" sz="1800" b="1">
                        <a:latin typeface="Times New Roman" panose="02020603050405020304"/>
                        <a:ea typeface="Arial" panose="020B0604020202020204"/>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rgbClr val="D8D8D8"/>
                    </a:solidFill>
                  </a:tcPr>
                </a:tc>
              </a:tr>
              <a:tr h="1255395">
                <a:tc>
                  <a:txBody>
                    <a:bodyPr/>
                    <a:p>
                      <a:pPr marL="68580" indent="0">
                        <a:lnSpc>
                          <a:spcPct val="150000"/>
                        </a:lnSpc>
                        <a:spcBef>
                          <a:spcPct val="0"/>
                        </a:spcBef>
                        <a:spcAft>
                          <a:spcPct val="0"/>
                        </a:spcAft>
                      </a:pPr>
                      <a:r>
                        <a:rPr sz="1800">
                          <a:latin typeface="Times New Roman" panose="02020603050405020304"/>
                          <a:ea typeface="Arial" panose="020B0604020202020204"/>
                        </a:rPr>
                        <a:t>Less time for Testing</a:t>
                      </a:r>
                      <a:endParaRPr sz="1800">
                        <a:latin typeface="Times New Roman" panose="02020603050405020304"/>
                        <a:ea typeface="Arial" panose="020B0604020202020204"/>
                      </a:endParaRPr>
                    </a:p>
                  </a:txBody>
                  <a:tcPr marL="68580" marR="68580" marT="0" marB="0" anchor="ctr" anchorCtr="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nSpc>
                          <a:spcPct val="150000"/>
                        </a:lnSpc>
                        <a:spcBef>
                          <a:spcPct val="0"/>
                        </a:spcBef>
                        <a:spcAft>
                          <a:spcPct val="0"/>
                        </a:spcAft>
                      </a:pPr>
                      <a:r>
                        <a:rPr lang="en-US" sz="1800">
                          <a:latin typeface="Times New Roman" panose="02020603050405020304"/>
                          <a:ea typeface="Arial" panose="020B0604020202020204"/>
                        </a:rPr>
                        <a:t>Done testings on core areas given to me by conducting functional, integrations testings, exploratory testings, GUI testings.</a:t>
                      </a:r>
                      <a:endParaRPr lang="en-US" sz="1800" b="1">
                        <a:latin typeface="Times New Roman" panose="02020603050405020304"/>
                        <a:ea typeface="Arial" panose="020B0604020202020204"/>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a:sym typeface="+mn-ea"/>
              </a:rPr>
              <a:t>Approvals</a:t>
            </a:r>
            <a:endParaRPr lang="en-IN" sz="5400" b="1" dirty="0">
              <a:sym typeface="+mn-ea"/>
            </a:endParaRPr>
          </a:p>
        </p:txBody>
      </p:sp>
      <p:sp>
        <p:nvSpPr>
          <p:cNvPr id="3" name="Content Placeholder 2"/>
          <p:cNvSpPr>
            <a:spLocks noGrp="1"/>
          </p:cNvSpPr>
          <p:nvPr>
            <p:ph idx="1"/>
          </p:nvPr>
        </p:nvSpPr>
        <p:spPr/>
        <p:txBody>
          <a:bodyPr>
            <a:normAutofit fontScale="90000"/>
          </a:bodyPr>
          <a:lstStyle/>
          <a:p>
            <a:endParaRPr lang="en-IN" dirty="0"/>
          </a:p>
          <a:p>
            <a:endParaRPr lang="en-IN" dirty="0"/>
          </a:p>
          <a:p>
            <a:pPr marL="0" indent="0">
              <a:buNone/>
            </a:pPr>
            <a:r>
              <a:rPr lang="en-IN" dirty="0"/>
              <a:t>Masai will send different types of documents for Client Approval like below:</a:t>
            </a:r>
            <a:endParaRPr lang="en-IN" dirty="0"/>
          </a:p>
          <a:p>
            <a:pPr>
              <a:buFont typeface="Wingdings" panose="05000000000000000000" charset="0"/>
              <a:buChar char="v"/>
            </a:pPr>
            <a:r>
              <a:rPr lang="en-IN" dirty="0"/>
              <a:t>Test Plan</a:t>
            </a:r>
            <a:endParaRPr lang="en-IN" dirty="0"/>
          </a:p>
          <a:p>
            <a:pPr>
              <a:buFont typeface="Wingdings" panose="05000000000000000000" charset="0"/>
              <a:buChar char="v"/>
            </a:pPr>
            <a:r>
              <a:rPr lang="en-IN" dirty="0"/>
              <a:t>Test Scenarios</a:t>
            </a:r>
            <a:endParaRPr lang="en-IN" dirty="0"/>
          </a:p>
          <a:p>
            <a:pPr>
              <a:buFont typeface="Wingdings" panose="05000000000000000000" charset="0"/>
              <a:buChar char="v"/>
            </a:pPr>
            <a:r>
              <a:rPr lang="en-IN" dirty="0"/>
              <a:t>Test Cases</a:t>
            </a:r>
            <a:endParaRPr lang="en-IN" dirty="0"/>
          </a:p>
          <a:p>
            <a:pPr>
              <a:buFont typeface="Wingdings" panose="05000000000000000000" charset="0"/>
              <a:buChar char="v"/>
            </a:pPr>
            <a:r>
              <a:rPr lang="en-IN" dirty="0"/>
              <a:t>Reports</a:t>
            </a:r>
            <a:endParaRPr lang="en-IN" dirty="0"/>
          </a:p>
          <a:p>
            <a:pPr marL="0" indent="0">
              <a:buNone/>
            </a:pPr>
            <a:r>
              <a:rPr lang="en-IN" dirty="0"/>
              <a:t>Testing will only continue to the next steps once these approvals are done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of Contents</a:t>
            </a:r>
            <a:br>
              <a:rPr lang="en-US" dirty="0" smtClean="0"/>
            </a:br>
            <a:r>
              <a:rPr lang="en-US" b="1" dirty="0" smtClean="0"/>
              <a:t> </a:t>
            </a:r>
            <a:endParaRPr lang="en-US" dirty="0"/>
          </a:p>
        </p:txBody>
      </p:sp>
      <p:sp>
        <p:nvSpPr>
          <p:cNvPr id="3" name="Content Placeholder 2"/>
          <p:cNvSpPr>
            <a:spLocks noGrp="1"/>
          </p:cNvSpPr>
          <p:nvPr>
            <p:ph idx="1"/>
          </p:nvPr>
        </p:nvSpPr>
        <p:spPr>
          <a:xfrm>
            <a:off x="838200" y="1357460"/>
            <a:ext cx="10515600" cy="4819503"/>
          </a:xfrm>
        </p:spPr>
        <p:txBody>
          <a:bodyPr>
            <a:normAutofit fontScale="70000" lnSpcReduction="20000"/>
          </a:bodyPr>
          <a:lstStyle/>
          <a:p>
            <a:endParaRPr lang="en-US" dirty="0"/>
          </a:p>
          <a:p>
            <a:r>
              <a:rPr lang="en-US" dirty="0" smtClean="0"/>
              <a:t>Overview </a:t>
            </a:r>
            <a:r>
              <a:rPr lang="en-US" dirty="0"/>
              <a:t>……………………………………………………………………………………………………………… 2</a:t>
            </a:r>
            <a:endParaRPr lang="en-US" dirty="0"/>
          </a:p>
          <a:p>
            <a:r>
              <a:rPr lang="en-US" dirty="0"/>
              <a:t>Scope ……………………………………………………………………………………………………………………. 3</a:t>
            </a:r>
            <a:endParaRPr lang="en-US" dirty="0"/>
          </a:p>
          <a:p>
            <a:r>
              <a:rPr lang="en-US" dirty="0"/>
              <a:t>    Inclusion …………………………………………………………………………………………………………… 3</a:t>
            </a:r>
            <a:endParaRPr lang="en-US" dirty="0"/>
          </a:p>
          <a:p>
            <a:r>
              <a:rPr lang="en-US" dirty="0"/>
              <a:t>    Test Environments ……………………………………………………………………………………………. 3</a:t>
            </a:r>
            <a:endParaRPr lang="en-US" dirty="0"/>
          </a:p>
          <a:p>
            <a:r>
              <a:rPr lang="en-US" dirty="0"/>
              <a:t>    Exclusions ………………………………………………………………………………………………………… 3</a:t>
            </a:r>
            <a:endParaRPr lang="en-US" dirty="0"/>
          </a:p>
          <a:p>
            <a:r>
              <a:rPr lang="en-US" dirty="0"/>
              <a:t>Roles/Responsibilities …………………………………………………………………………………………..  4</a:t>
            </a:r>
            <a:endParaRPr lang="en-US" dirty="0"/>
          </a:p>
          <a:p>
            <a:r>
              <a:rPr lang="en-US" dirty="0"/>
              <a:t>Test Schedule ……………………………………………………………………………………………………….  5</a:t>
            </a:r>
            <a:endParaRPr lang="en-US" dirty="0"/>
          </a:p>
          <a:p>
            <a:r>
              <a:rPr lang="en-US" dirty="0"/>
              <a:t>Test Deliverables ………………………………………………………………………………………………….  6</a:t>
            </a:r>
            <a:endParaRPr lang="en-US" dirty="0"/>
          </a:p>
          <a:p>
            <a:r>
              <a:rPr lang="en-US" dirty="0"/>
              <a:t>Entry and Exit Criteria …………………………………………………………………………………………. 7</a:t>
            </a:r>
            <a:endParaRPr lang="en-US" dirty="0"/>
          </a:p>
          <a:p>
            <a:r>
              <a:rPr lang="en-US" dirty="0"/>
              <a:t>Tools ……………………………………………………………………………………………………………………..8</a:t>
            </a:r>
            <a:endParaRPr lang="en-US" dirty="0"/>
          </a:p>
          <a:p>
            <a:r>
              <a:rPr lang="en-US" dirty="0"/>
              <a:t>Risks and Mitigations …………………………………………………………………………………………. 9</a:t>
            </a:r>
            <a:endParaRPr lang="en-US" dirty="0"/>
          </a:p>
          <a:p>
            <a:r>
              <a:rPr lang="en-US" dirty="0"/>
              <a:t>Approvals ……………………………………………………………………………………………………………. 10</a:t>
            </a:r>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br>
              <a:rPr lang="en-US" dirty="0" smtClean="0"/>
            </a:br>
            <a:endParaRPr lang="en-IN" dirty="0"/>
          </a:p>
        </p:txBody>
      </p:sp>
      <p:sp>
        <p:nvSpPr>
          <p:cNvPr id="3" name="Content Placeholder 2"/>
          <p:cNvSpPr>
            <a:spLocks noGrp="1"/>
          </p:cNvSpPr>
          <p:nvPr>
            <p:ph idx="1"/>
          </p:nvPr>
        </p:nvSpPr>
        <p:spPr/>
        <p:txBody>
          <a:bodyPr>
            <a:normAutofit/>
          </a:bodyPr>
          <a:lstStyle/>
          <a:p>
            <a:r>
              <a:rPr lang="en-US" dirty="0" smtClean="0"/>
              <a:t>As </a:t>
            </a:r>
            <a:r>
              <a:rPr lang="en-US" dirty="0"/>
              <a:t>part of the project, </a:t>
            </a:r>
            <a:r>
              <a:rPr lang="en-US" dirty="0" smtClean="0"/>
              <a:t>“</a:t>
            </a:r>
            <a:r>
              <a:rPr lang="en-US" dirty="0" err="1" smtClean="0"/>
              <a:t>Kushi</a:t>
            </a:r>
            <a:r>
              <a:rPr lang="en-US" dirty="0" smtClean="0"/>
              <a:t> Travels” </a:t>
            </a:r>
            <a:r>
              <a:rPr lang="en-US" dirty="0"/>
              <a:t>has asked </a:t>
            </a:r>
            <a:r>
              <a:rPr lang="en-US" dirty="0" err="1"/>
              <a:t>Masai</a:t>
            </a:r>
            <a:r>
              <a:rPr lang="en-US" dirty="0"/>
              <a:t> to test few functionalities of </a:t>
            </a:r>
            <a:r>
              <a:rPr lang="en-US" dirty="0" smtClean="0"/>
              <a:t>‘</a:t>
            </a:r>
            <a:r>
              <a:rPr lang="en-US" u="sng" dirty="0" smtClean="0">
                <a:solidFill>
                  <a:schemeClr val="accent1">
                    <a:lumMod val="75000"/>
                  </a:schemeClr>
                </a:solidFill>
              </a:rPr>
              <a:t>https://kushitravels.com/</a:t>
            </a:r>
            <a:r>
              <a:rPr lang="en-US" u="sng" dirty="0" err="1" smtClean="0">
                <a:solidFill>
                  <a:schemeClr val="accent1">
                    <a:lumMod val="75000"/>
                  </a:schemeClr>
                </a:solidFill>
              </a:rPr>
              <a:t>index.php</a:t>
            </a:r>
            <a:r>
              <a:rPr lang="en-US" dirty="0" smtClean="0"/>
              <a:t>’ </a:t>
            </a:r>
            <a:r>
              <a:rPr lang="en-US" dirty="0"/>
              <a:t>web application.</a:t>
            </a:r>
            <a:endParaRPr lang="en-US" dirty="0"/>
          </a:p>
          <a:p>
            <a:r>
              <a:rPr lang="en-US" dirty="0"/>
              <a:t> </a:t>
            </a:r>
            <a:endParaRPr lang="en-US" dirty="0"/>
          </a:p>
          <a:p>
            <a:r>
              <a:rPr lang="en-US" dirty="0"/>
              <a:t>This document serves as high level test planning document with details on the scope of the project, test strategy, test schedule and resource requirements, test deliverables and </a:t>
            </a:r>
            <a:r>
              <a:rPr lang="en-US" dirty="0" smtClean="0"/>
              <a:t>schedule.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67" y="127000"/>
            <a:ext cx="11590866" cy="6265333"/>
          </a:xfrm>
        </p:spPr>
        <p:txBody>
          <a:bodyPr>
            <a:normAutofit fontScale="62500" lnSpcReduction="20000"/>
          </a:bodyPr>
          <a:lstStyle/>
          <a:p>
            <a:pPr marL="0" indent="0">
              <a:buNone/>
            </a:pPr>
            <a:r>
              <a:rPr lang="en-US" b="1" dirty="0"/>
              <a:t>Scope</a:t>
            </a:r>
            <a:endParaRPr lang="en-US" dirty="0"/>
          </a:p>
          <a:p>
            <a:pPr marL="0" indent="0">
              <a:buNone/>
            </a:pPr>
            <a:r>
              <a:rPr lang="en-US" dirty="0"/>
              <a:t>The scope of the project includes testing the following features of </a:t>
            </a:r>
            <a:r>
              <a:rPr lang="en-US" dirty="0" smtClean="0"/>
              <a:t>‘</a:t>
            </a:r>
            <a:r>
              <a:rPr lang="en-US" u="sng" dirty="0" smtClean="0">
                <a:solidFill>
                  <a:schemeClr val="accent1">
                    <a:lumMod val="75000"/>
                  </a:schemeClr>
                </a:solidFill>
              </a:rPr>
              <a:t>https://kushitravels.com/</a:t>
            </a:r>
            <a:r>
              <a:rPr lang="en-US" u="sng" dirty="0" err="1" smtClean="0">
                <a:solidFill>
                  <a:schemeClr val="accent1">
                    <a:lumMod val="75000"/>
                  </a:schemeClr>
                </a:solidFill>
              </a:rPr>
              <a:t>index.php</a:t>
            </a:r>
            <a:r>
              <a:rPr lang="en-US" dirty="0" smtClean="0"/>
              <a:t>’ </a:t>
            </a:r>
            <a:r>
              <a:rPr lang="en-US" dirty="0"/>
              <a:t>web </a:t>
            </a:r>
            <a:r>
              <a:rPr lang="en-US" dirty="0" smtClean="0"/>
              <a:t>application</a:t>
            </a:r>
            <a:endParaRPr lang="en-US" dirty="0"/>
          </a:p>
          <a:p>
            <a:pPr marL="0" indent="0" algn="just">
              <a:buNone/>
            </a:pPr>
            <a:r>
              <a:rPr lang="en-US" b="1" dirty="0"/>
              <a:t>Inclusions</a:t>
            </a:r>
            <a:endParaRPr lang="en-US" dirty="0"/>
          </a:p>
          <a:p>
            <a:pPr marL="514350" lvl="0" indent="-514350" algn="just">
              <a:buFont typeface="+mj-lt"/>
              <a:buAutoNum type="arabicPeriod"/>
            </a:pPr>
            <a:r>
              <a:rPr lang="en-US" dirty="0"/>
              <a:t>Register</a:t>
            </a:r>
            <a:endParaRPr lang="en-US" dirty="0"/>
          </a:p>
          <a:p>
            <a:pPr marL="514350" lvl="0" indent="-514350" algn="just">
              <a:buFont typeface="+mj-lt"/>
              <a:buAutoNum type="arabicPeriod"/>
            </a:pPr>
            <a:r>
              <a:rPr lang="en-US" dirty="0"/>
              <a:t>Login and Logout Feature</a:t>
            </a:r>
            <a:endParaRPr lang="en-US" dirty="0"/>
          </a:p>
          <a:p>
            <a:pPr marL="514350" lvl="0" indent="-514350" algn="just">
              <a:buFont typeface="+mj-lt"/>
              <a:buAutoNum type="arabicPeriod"/>
            </a:pPr>
            <a:r>
              <a:rPr lang="en-US" dirty="0" smtClean="0"/>
              <a:t>Home Page </a:t>
            </a:r>
            <a:endParaRPr lang="en-US" dirty="0"/>
          </a:p>
          <a:p>
            <a:pPr marL="514350" lvl="0" indent="-514350" algn="just">
              <a:buFont typeface="+mj-lt"/>
              <a:buAutoNum type="arabicPeriod"/>
            </a:pPr>
            <a:r>
              <a:rPr lang="en-US" dirty="0" smtClean="0"/>
              <a:t>Type of Travel</a:t>
            </a:r>
            <a:endParaRPr lang="en-US" dirty="0" smtClean="0"/>
          </a:p>
          <a:p>
            <a:pPr marL="514350" lvl="0" indent="-514350" algn="just">
              <a:buFont typeface="+mj-lt"/>
              <a:buAutoNum type="arabicPeriod"/>
            </a:pPr>
            <a:r>
              <a:rPr lang="en-US" dirty="0" smtClean="0"/>
              <a:t>Pick-up City, location</a:t>
            </a:r>
            <a:endParaRPr lang="en-US" dirty="0" smtClean="0"/>
          </a:p>
          <a:p>
            <a:pPr marL="514350" lvl="0" indent="-514350" algn="just">
              <a:buFont typeface="+mj-lt"/>
              <a:buAutoNum type="arabicPeriod"/>
            </a:pPr>
            <a:r>
              <a:rPr lang="en-US" dirty="0" smtClean="0"/>
              <a:t>Pick-up Date and time</a:t>
            </a:r>
            <a:endParaRPr lang="en-US" dirty="0" smtClean="0"/>
          </a:p>
          <a:p>
            <a:pPr marL="514350" lvl="0" indent="-514350" algn="just">
              <a:buFont typeface="+mj-lt"/>
              <a:buAutoNum type="arabicPeriod"/>
            </a:pPr>
            <a:r>
              <a:rPr lang="en-US" dirty="0" smtClean="0"/>
              <a:t>Drop-off date and time</a:t>
            </a:r>
            <a:endParaRPr lang="en-US" dirty="0" smtClean="0"/>
          </a:p>
          <a:p>
            <a:pPr marL="514350" lvl="0" indent="-514350" algn="just">
              <a:buFont typeface="+mj-lt"/>
              <a:buAutoNum type="arabicPeriod"/>
            </a:pPr>
            <a:r>
              <a:rPr lang="en-US" dirty="0" smtClean="0"/>
              <a:t>Vehicle type</a:t>
            </a:r>
            <a:endParaRPr lang="en-US" dirty="0" smtClean="0"/>
          </a:p>
          <a:p>
            <a:pPr marL="514350" lvl="0" indent="-514350" algn="just">
              <a:buFont typeface="+mj-lt"/>
              <a:buAutoNum type="arabicPeriod"/>
            </a:pPr>
            <a:r>
              <a:rPr lang="en-US" dirty="0" smtClean="0"/>
              <a:t>Confirmation</a:t>
            </a:r>
            <a:endParaRPr lang="en-US" dirty="0" smtClean="0"/>
          </a:p>
          <a:p>
            <a:pPr marL="514350" lvl="0" indent="-514350" algn="just">
              <a:buFont typeface="+mj-lt"/>
              <a:buAutoNum type="arabicPeriod"/>
            </a:pPr>
            <a:r>
              <a:rPr lang="en-US" dirty="0" smtClean="0"/>
              <a:t>logout</a:t>
            </a:r>
            <a:endParaRPr lang="en-US" dirty="0" smtClean="0"/>
          </a:p>
          <a:p>
            <a:pPr marL="0" lvl="0" indent="0">
              <a:buNone/>
            </a:pPr>
            <a:r>
              <a:rPr lang="en-US" b="1" dirty="0" smtClean="0"/>
              <a:t>Test </a:t>
            </a:r>
            <a:r>
              <a:rPr lang="en-US" b="1" dirty="0"/>
              <a:t>Environments</a:t>
            </a:r>
            <a:endParaRPr lang="en-US" dirty="0"/>
          </a:p>
          <a:p>
            <a:pPr marL="514350" lvl="0" indent="-514350">
              <a:buFont typeface="+mj-lt"/>
              <a:buAutoNum type="arabicPeriod"/>
            </a:pPr>
            <a:r>
              <a:rPr lang="en-US" b="1" dirty="0" smtClean="0"/>
              <a:t> </a:t>
            </a:r>
            <a:r>
              <a:rPr lang="en-US" dirty="0"/>
              <a:t>Windows 11 - Chrome, Firefox and </a:t>
            </a:r>
            <a:r>
              <a:rPr lang="en-US" dirty="0" smtClean="0"/>
              <a:t>Edge</a:t>
            </a:r>
            <a:endParaRPr lang="en-US" dirty="0" smtClean="0"/>
          </a:p>
          <a:p>
            <a:pPr marL="514350" indent="-514350">
              <a:buFont typeface="+mj-lt"/>
              <a:buAutoNum type="arabicPeriod"/>
            </a:pPr>
            <a:r>
              <a:rPr lang="en-US" dirty="0" smtClean="0"/>
              <a:t>Android Mobile OS – Chrome</a:t>
            </a:r>
            <a:endParaRPr lang="en-US" dirty="0" smtClean="0"/>
          </a:p>
          <a:p>
            <a:pPr marL="0" indent="0">
              <a:buNone/>
            </a:pPr>
            <a:r>
              <a:rPr lang="en-US" sz="2900" b="1" dirty="0" smtClean="0"/>
              <a:t>Exclusions</a:t>
            </a:r>
            <a:endParaRPr lang="en-US" sz="3500" b="1" dirty="0"/>
          </a:p>
          <a:p>
            <a:pPr marL="514350" indent="-514350">
              <a:buFont typeface="+mj-lt"/>
              <a:buAutoNum type="arabicPeriod"/>
            </a:pPr>
            <a:r>
              <a:rPr lang="en-US" dirty="0"/>
              <a:t>All the features except that are mentioned under ‘Inclusions’</a:t>
            </a:r>
            <a:endParaRPr lang="en-US" dirty="0"/>
          </a:p>
          <a:p>
            <a:pPr marL="514350" indent="-514350">
              <a:buFont typeface="+mj-lt"/>
              <a:buAutoNum type="arabicPeriod"/>
            </a:pPr>
            <a:r>
              <a:rPr lang="en-US" dirty="0"/>
              <a:t>Test Automation</a:t>
            </a:r>
            <a:endParaRPr lang="en-US" dirty="0"/>
          </a:p>
          <a:p>
            <a:pPr lvl="0">
              <a:buFont typeface="Wingdings" panose="05000000000000000000" pitchFamily="2" charset="2"/>
              <a:buChar char="q"/>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76923"/>
            <a:ext cx="10515600" cy="549275"/>
          </a:xfrm>
        </p:spPr>
        <p:txBody>
          <a:bodyPr>
            <a:noAutofit/>
          </a:bodyPr>
          <a:lstStyle/>
          <a:p>
            <a:pPr lvl="0" eaLnBrk="0" fontAlgn="base" hangingPunct="0">
              <a:lnSpc>
                <a:spcPct val="100000"/>
              </a:lnSpc>
              <a:spcAft>
                <a:spcPct val="0"/>
              </a:spcAft>
            </a:pPr>
            <a:r>
              <a:rPr lang="en-US" altLang="en-US" sz="2400" b="1" dirty="0">
                <a:solidFill>
                  <a:srgbClr val="2F5496"/>
                </a:solidFill>
                <a:latin typeface="Calibri Light" panose="020F0302020204030204" pitchFamily="34" charset="0"/>
                <a:ea typeface="等线 Light"/>
                <a:cs typeface="Times New Roman" panose="02020603050405020304" pitchFamily="18" charset="0"/>
              </a:rPr>
              <a:t>Roles/Responsibilities</a:t>
            </a:r>
            <a:br>
              <a:rPr lang="en-US" altLang="en-US" sz="2400" b="1" dirty="0">
                <a:solidFill>
                  <a:srgbClr val="2F5496"/>
                </a:solidFill>
                <a:latin typeface="Calibri Light" panose="020F0302020204030204" pitchFamily="34" charset="0"/>
                <a:ea typeface="等线 Light"/>
                <a:cs typeface="Times New Roman" panose="02020603050405020304" pitchFamily="18" charset="0"/>
              </a:rPr>
            </a:b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Content Placeholder 3"/>
          <p:cNvGraphicFramePr>
            <a:graphicFrameLocks noGrp="1"/>
          </p:cNvGraphicFramePr>
          <p:nvPr>
            <p:ph idx="1"/>
          </p:nvPr>
        </p:nvGraphicFramePr>
        <p:xfrm>
          <a:off x="1371599" y="626198"/>
          <a:ext cx="8458201" cy="3771207"/>
        </p:xfrm>
        <a:graphic>
          <a:graphicData uri="http://schemas.openxmlformats.org/drawingml/2006/table">
            <a:tbl>
              <a:tblPr>
                <a:tableStyleId>{5C22544A-7EE6-4342-B048-85BDC9FD1C3A}</a:tableStyleId>
              </a:tblPr>
              <a:tblGrid>
                <a:gridCol w="1591138"/>
                <a:gridCol w="1994927"/>
                <a:gridCol w="4872136"/>
              </a:tblGrid>
              <a:tr h="383775">
                <a:tc>
                  <a:txBody>
                    <a:bodyPr/>
                    <a:lstStyle/>
                    <a:p>
                      <a:pPr algn="ctr">
                        <a:lnSpc>
                          <a:spcPct val="114000"/>
                        </a:lnSpc>
                        <a:spcAft>
                          <a:spcPts val="0"/>
                        </a:spcAft>
                      </a:pPr>
                      <a:r>
                        <a:rPr lang="en-IN" sz="2000" b="1" kern="0">
                          <a:effectLst/>
                        </a:rPr>
                        <a:t>Name</a:t>
                      </a:r>
                      <a:endParaRPr lang="en-IN" sz="1800" b="1">
                        <a:effectLst/>
                        <a:latin typeface="Arial" panose="020B0604020202020204" pitchFamily="34" charset="0"/>
                      </a:endParaRPr>
                    </a:p>
                  </a:txBody>
                  <a:tcPr marL="52878" marR="52878" marT="35252" marB="35252" anchor="ctr"/>
                </a:tc>
                <a:tc>
                  <a:txBody>
                    <a:bodyPr/>
                    <a:lstStyle/>
                    <a:p>
                      <a:pPr algn="ctr">
                        <a:lnSpc>
                          <a:spcPct val="114000"/>
                        </a:lnSpc>
                        <a:spcAft>
                          <a:spcPts val="0"/>
                        </a:spcAft>
                      </a:pPr>
                      <a:r>
                        <a:rPr lang="en-IN" sz="2000" b="1" kern="0">
                          <a:effectLst/>
                        </a:rPr>
                        <a:t>Role</a:t>
                      </a:r>
                      <a:endParaRPr lang="en-IN" sz="1800" b="1">
                        <a:effectLst/>
                        <a:latin typeface="Arial" panose="020B0604020202020204" pitchFamily="34" charset="0"/>
                      </a:endParaRPr>
                    </a:p>
                  </a:txBody>
                  <a:tcPr marL="52878" marR="52878" marT="35252" marB="35252" anchor="ctr"/>
                </a:tc>
                <a:tc>
                  <a:txBody>
                    <a:bodyPr/>
                    <a:lstStyle/>
                    <a:p>
                      <a:pPr algn="ctr">
                        <a:lnSpc>
                          <a:spcPct val="114000"/>
                        </a:lnSpc>
                        <a:spcAft>
                          <a:spcPts val="0"/>
                        </a:spcAft>
                      </a:pPr>
                      <a:r>
                        <a:rPr lang="en-IN" sz="2000" b="1" kern="0" dirty="0">
                          <a:effectLst/>
                        </a:rPr>
                        <a:t>Responsibilities</a:t>
                      </a:r>
                      <a:endParaRPr lang="en-IN" sz="1800" b="1" dirty="0">
                        <a:effectLst/>
                        <a:latin typeface="Arial" panose="020B0604020202020204" pitchFamily="34" charset="0"/>
                      </a:endParaRPr>
                    </a:p>
                  </a:txBody>
                  <a:tcPr marL="52878" marR="52878" marT="35252" marB="35252" anchor="ctr"/>
                </a:tc>
              </a:tr>
              <a:tr h="283214">
                <a:tc>
                  <a:txBody>
                    <a:bodyPr/>
                    <a:lstStyle/>
                    <a:p>
                      <a:pPr>
                        <a:lnSpc>
                          <a:spcPct val="114000"/>
                        </a:lnSpc>
                        <a:spcAft>
                          <a:spcPts val="0"/>
                        </a:spcAft>
                      </a:pPr>
                      <a:r>
                        <a:rPr lang="en-US" sz="1800" dirty="0" err="1" smtClean="0">
                          <a:effectLst/>
                          <a:latin typeface="Arial" panose="020B0604020202020204" pitchFamily="34" charset="0"/>
                        </a:rPr>
                        <a:t>S.Prashanth</a:t>
                      </a:r>
                      <a:endParaRPr lang="en-IN" sz="1800" dirty="0">
                        <a:effectLst/>
                        <a:latin typeface="Arial" panose="020B0604020202020204" pitchFamily="34" charset="0"/>
                      </a:endParaRPr>
                    </a:p>
                  </a:txBody>
                  <a:tcPr marL="52878" marR="52878" marT="35252" marB="35252" anchor="ctr"/>
                </a:tc>
                <a:tc>
                  <a:txBody>
                    <a:bodyPr/>
                    <a:lstStyle/>
                    <a:p>
                      <a:pPr>
                        <a:lnSpc>
                          <a:spcPct val="114000"/>
                        </a:lnSpc>
                        <a:spcAft>
                          <a:spcPts val="0"/>
                        </a:spcAft>
                      </a:pPr>
                      <a:r>
                        <a:rPr lang="en-IN" sz="1800" b="0" kern="0" dirty="0" smtClean="0">
                          <a:effectLst/>
                        </a:rPr>
                        <a:t>Test Engineer</a:t>
                      </a:r>
                      <a:endParaRPr lang="en-IN" sz="1600" b="0" dirty="0">
                        <a:effectLst/>
                        <a:latin typeface="Arial" panose="020B0604020202020204" pitchFamily="34" charset="0"/>
                      </a:endParaRPr>
                    </a:p>
                  </a:txBody>
                  <a:tcPr marL="52878" marR="52878" marT="35252" marB="35252" anchor="ctr"/>
                </a:tc>
                <a:tc>
                  <a:txBody>
                    <a:bodyPr/>
                    <a:lstStyle/>
                    <a:p>
                      <a:pPr marL="285750" lvl="0" indent="-285750">
                        <a:lnSpc>
                          <a:spcPct val="114000"/>
                        </a:lnSpc>
                        <a:spcAft>
                          <a:spcPts val="0"/>
                        </a:spcAft>
                        <a:buFont typeface="Arial" panose="020B0604020202020204" pitchFamily="34" charset="0"/>
                        <a:buChar char="•"/>
                      </a:pPr>
                      <a:r>
                        <a:rPr lang="en-US" sz="1800" kern="0" dirty="0" smtClean="0">
                          <a:effectLst/>
                        </a:rPr>
                        <a:t>Understand customer requirement</a:t>
                      </a:r>
                      <a:endParaRPr lang="en-US" sz="1800" dirty="0" smtClean="0">
                        <a:effectLst/>
                      </a:endParaRPr>
                    </a:p>
                    <a:p>
                      <a:pPr marL="285750" lvl="0" indent="-285750">
                        <a:lnSpc>
                          <a:spcPct val="114000"/>
                        </a:lnSpc>
                        <a:spcAft>
                          <a:spcPts val="0"/>
                        </a:spcAft>
                        <a:buFont typeface="Arial" panose="020B0604020202020204" pitchFamily="34" charset="0"/>
                        <a:buChar char="•"/>
                      </a:pPr>
                      <a:r>
                        <a:rPr lang="en-US" sz="1800" kern="0" dirty="0" smtClean="0">
                          <a:effectLst/>
                        </a:rPr>
                        <a:t>Write Test scenarios &amp; Test cases</a:t>
                      </a:r>
                      <a:endParaRPr lang="en-US" sz="1800" dirty="0" smtClean="0">
                        <a:effectLst/>
                      </a:endParaRPr>
                    </a:p>
                    <a:p>
                      <a:pPr marL="285750" lvl="0" indent="-285750">
                        <a:lnSpc>
                          <a:spcPct val="114000"/>
                        </a:lnSpc>
                        <a:spcAft>
                          <a:spcPts val="0"/>
                        </a:spcAft>
                        <a:buFont typeface="Arial" panose="020B0604020202020204" pitchFamily="34" charset="0"/>
                        <a:buChar char="•"/>
                      </a:pPr>
                      <a:r>
                        <a:rPr lang="en-US" sz="1800" kern="0" dirty="0" smtClean="0">
                          <a:effectLst/>
                        </a:rPr>
                        <a:t>Execute the Test cases.</a:t>
                      </a:r>
                      <a:endParaRPr lang="en-US" sz="1800" dirty="0" smtClean="0">
                        <a:effectLst/>
                      </a:endParaRPr>
                    </a:p>
                    <a:p>
                      <a:pPr marL="285750" lvl="0" indent="-285750">
                        <a:lnSpc>
                          <a:spcPct val="114000"/>
                        </a:lnSpc>
                        <a:spcAft>
                          <a:spcPts val="0"/>
                        </a:spcAft>
                        <a:buFont typeface="Arial" panose="020B0604020202020204" pitchFamily="34" charset="0"/>
                        <a:buChar char="•"/>
                      </a:pPr>
                      <a:r>
                        <a:rPr lang="en-US" sz="1800" kern="0" dirty="0" smtClean="0">
                          <a:effectLst/>
                        </a:rPr>
                        <a:t>Report defects</a:t>
                      </a:r>
                      <a:endParaRPr lang="en-US" sz="1800" dirty="0">
                        <a:effectLst/>
                        <a:latin typeface="Arial" panose="020B0604020202020204" pitchFamily="34" charset="0"/>
                      </a:endParaRPr>
                    </a:p>
                  </a:txBody>
                  <a:tcPr marL="52878" marR="52878" marT="35252" marB="35252" anchor="ctr"/>
                </a:tc>
              </a:tr>
              <a:tr h="2031777">
                <a:tc>
                  <a:txBody>
                    <a:bodyPr/>
                    <a:lstStyle/>
                    <a:p>
                      <a:endParaRPr lang="en-IN" dirty="0"/>
                    </a:p>
                  </a:txBody>
                  <a:tcPr marL="52878" marR="52878" marT="35252" marB="35252" anchor="ctr"/>
                </a:tc>
                <a:tc>
                  <a:txBody>
                    <a:bodyPr/>
                    <a:lstStyle/>
                    <a:p>
                      <a:endParaRPr lang="en-IN" dirty="0"/>
                    </a:p>
                  </a:txBody>
                  <a:tcPr marL="52878" marR="52878" marT="35252" marB="35252" anchor="ctr"/>
                </a:tc>
                <a:tc>
                  <a:txBody>
                    <a:bodyPr/>
                    <a:lstStyle/>
                    <a:p>
                      <a:pPr marL="285750" lvl="0" indent="-285750">
                        <a:lnSpc>
                          <a:spcPct val="114000"/>
                        </a:lnSpc>
                        <a:spcAft>
                          <a:spcPts val="0"/>
                        </a:spcAft>
                        <a:buFont typeface="Arial" panose="020B0604020202020204" pitchFamily="34" charset="0"/>
                        <a:buChar char="•"/>
                      </a:pPr>
                      <a:r>
                        <a:rPr lang="en-US" sz="1800" kern="0" dirty="0" smtClean="0">
                          <a:effectLst/>
                        </a:rPr>
                        <a:t> Conduct Functional, Integration</a:t>
                      </a:r>
                      <a:endParaRPr lang="en-US" sz="1800" dirty="0" smtClean="0">
                        <a:effectLst/>
                      </a:endParaRPr>
                    </a:p>
                    <a:p>
                      <a:pPr marL="285750" lvl="0" indent="-285750">
                        <a:lnSpc>
                          <a:spcPct val="114000"/>
                        </a:lnSpc>
                        <a:spcAft>
                          <a:spcPts val="0"/>
                        </a:spcAft>
                        <a:buFont typeface="Arial" panose="020B0604020202020204" pitchFamily="34" charset="0"/>
                        <a:buChar char="•"/>
                      </a:pPr>
                      <a:r>
                        <a:rPr lang="en-US" sz="1800" kern="0" dirty="0" smtClean="0">
                          <a:effectLst/>
                        </a:rPr>
                        <a:t>Execute the Test cases</a:t>
                      </a:r>
                      <a:endParaRPr lang="en-US" sz="1800" dirty="0" smtClean="0">
                        <a:effectLst/>
                      </a:endParaRPr>
                    </a:p>
                    <a:p>
                      <a:pPr marL="285750" lvl="0" indent="-285750">
                        <a:lnSpc>
                          <a:spcPct val="114000"/>
                        </a:lnSpc>
                        <a:spcAft>
                          <a:spcPts val="0"/>
                        </a:spcAft>
                        <a:buFont typeface="Arial" panose="020B0604020202020204" pitchFamily="34" charset="0"/>
                        <a:buChar char="•"/>
                      </a:pPr>
                      <a:r>
                        <a:rPr lang="en-US" sz="1800" kern="0" dirty="0" smtClean="0">
                          <a:effectLst/>
                        </a:rPr>
                        <a:t>Reported the defects</a:t>
                      </a:r>
                      <a:endParaRPr lang="en-US" sz="1800" dirty="0">
                        <a:effectLst/>
                      </a:endParaRPr>
                    </a:p>
                  </a:txBody>
                  <a:tcPr marL="52878" marR="52878" marT="35252" marB="35252"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34608"/>
          </a:xfrm>
        </p:spPr>
        <p:txBody>
          <a:bodyPr>
            <a:normAutofit fontScale="90000"/>
          </a:bodyPr>
          <a:lstStyle/>
          <a:p>
            <a:pPr lvl="0" eaLnBrk="0" fontAlgn="base" hangingPunct="0">
              <a:lnSpc>
                <a:spcPct val="100000"/>
              </a:lnSpc>
              <a:spcAft>
                <a:spcPct val="0"/>
              </a:spcAft>
            </a:pPr>
            <a:r>
              <a:rPr lang="en-IN" b="1" dirty="0"/>
              <a:t>Test </a:t>
            </a:r>
            <a:r>
              <a:rPr lang="en-IN" b="1" dirty="0" smtClean="0"/>
              <a:t>Schedule</a:t>
            </a:r>
            <a:br>
              <a:rPr lang="en-IN" b="1" dirty="0" smtClean="0"/>
            </a:br>
            <a:r>
              <a:rPr lang="en-US" altLang="en-US" sz="2200" dirty="0" smtClean="0">
                <a:latin typeface="Times New Roman" panose="02020603050405020304" pitchFamily="18" charset="0"/>
                <a:ea typeface="Arial" panose="020B0604020202020204" pitchFamily="34" charset="0"/>
                <a:cs typeface="Times New Roman" panose="02020603050405020304" pitchFamily="18" charset="0"/>
              </a:rPr>
              <a:t>Following is the test schedule planned for the project: </a:t>
            </a:r>
            <a:br>
              <a:rPr kumimoji="0" lang="en-US" altLang="en-US" sz="36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br>
              <a:rPr kumimoji="0" lang="en-US" altLang="en-US" sz="3600" i="0" u="none" strike="noStrike" cap="none" normalizeH="0" baseline="0" dirty="0" smtClean="0">
                <a:ln>
                  <a:noFill/>
                </a:ln>
                <a:solidFill>
                  <a:schemeClr val="tx1"/>
                </a:solidFill>
                <a:effectLst/>
                <a:latin typeface="Arial" panose="020B0604020202020204" pitchFamily="34" charset="0"/>
              </a:rPr>
            </a:br>
            <a:endParaRPr lang="en-IN" dirty="0"/>
          </a:p>
        </p:txBody>
      </p:sp>
      <p:graphicFrame>
        <p:nvGraphicFramePr>
          <p:cNvPr id="4" name="Content Placeholder 3"/>
          <p:cNvGraphicFramePr>
            <a:graphicFrameLocks noGrp="1"/>
          </p:cNvGraphicFramePr>
          <p:nvPr>
            <p:ph idx="1"/>
            <p:custDataLst>
              <p:tags r:id="rId1"/>
            </p:custDataLst>
          </p:nvPr>
        </p:nvGraphicFramePr>
        <p:xfrm>
          <a:off x="1904365" y="1579880"/>
          <a:ext cx="6732270" cy="3733800"/>
        </p:xfrm>
        <a:graphic>
          <a:graphicData uri="http://schemas.openxmlformats.org/drawingml/2006/table">
            <a:tbl>
              <a:tblPr>
                <a:tableStyleId>{5C22544A-7EE6-4342-B048-85BDC9FD1C3A}</a:tableStyleId>
              </a:tblPr>
              <a:tblGrid>
                <a:gridCol w="3366135"/>
                <a:gridCol w="3366135"/>
              </a:tblGrid>
              <a:tr h="898525">
                <a:tc>
                  <a:txBody>
                    <a:bodyPr/>
                    <a:lstStyle/>
                    <a:p>
                      <a:pPr>
                        <a:lnSpc>
                          <a:spcPct val="114000"/>
                        </a:lnSpc>
                        <a:spcAft>
                          <a:spcPts val="0"/>
                        </a:spcAft>
                      </a:pPr>
                      <a:r>
                        <a:rPr lang="en-IN" sz="2800" b="1" kern="0">
                          <a:effectLst/>
                        </a:rPr>
                        <a:t>                      Task</a:t>
                      </a:r>
                      <a:endParaRPr lang="en-IN" sz="2800" b="1" kern="0">
                        <a:effectLst/>
                        <a:latin typeface="Arial" panose="020B0604020202020204" pitchFamily="34" charset="0"/>
                      </a:endParaRPr>
                    </a:p>
                  </a:txBody>
                  <a:tcPr marL="63500" marR="63500" marT="63500" marB="63500"/>
                </a:tc>
                <a:tc>
                  <a:txBody>
                    <a:bodyPr/>
                    <a:lstStyle/>
                    <a:p>
                      <a:pPr algn="ctr">
                        <a:lnSpc>
                          <a:spcPct val="114000"/>
                        </a:lnSpc>
                        <a:spcAft>
                          <a:spcPts val="0"/>
                        </a:spcAft>
                      </a:pPr>
                      <a:r>
                        <a:rPr lang="en-IN" sz="2800" b="1" kern="0" dirty="0">
                          <a:effectLst/>
                        </a:rPr>
                        <a:t>        Time Duration</a:t>
                      </a:r>
                      <a:endParaRPr lang="en-IN" sz="2800" b="1" kern="0" dirty="0">
                        <a:effectLst/>
                        <a:latin typeface="Arial" panose="020B0604020202020204" pitchFamily="34" charset="0"/>
                      </a:endParaRPr>
                    </a:p>
                  </a:txBody>
                  <a:tcPr marL="63500" marR="63500" marT="63500" marB="63500"/>
                </a:tc>
              </a:tr>
              <a:tr h="708660">
                <a:tc>
                  <a:txBody>
                    <a:bodyPr/>
                    <a:lstStyle/>
                    <a:p>
                      <a:pPr marL="342900" lvl="0" indent="-342900">
                        <a:lnSpc>
                          <a:spcPct val="114000"/>
                        </a:lnSpc>
                        <a:spcAft>
                          <a:spcPts val="0"/>
                        </a:spcAft>
                        <a:buFont typeface="Times New Roman" panose="02020603050405020304" pitchFamily="18" charset="0"/>
                        <a:buChar char="●"/>
                      </a:pPr>
                      <a:r>
                        <a:rPr lang="en-IN" sz="1800" kern="0">
                          <a:effectLst/>
                        </a:rPr>
                        <a:t>Creating Test Plan</a:t>
                      </a:r>
                      <a:endParaRPr lang="en-IN" sz="1800" kern="0">
                        <a:effectLst/>
                        <a:latin typeface="Arial" panose="020B0604020202020204" pitchFamily="34" charset="0"/>
                      </a:endParaRPr>
                    </a:p>
                  </a:txBody>
                  <a:tcPr marL="63500" marR="63500" marT="63500" marB="63500"/>
                </a:tc>
                <a:tc>
                  <a:txBody>
                    <a:bodyPr/>
                    <a:lstStyle/>
                    <a:p>
                      <a:pPr algn="ctr">
                        <a:lnSpc>
                          <a:spcPct val="114000"/>
                        </a:lnSpc>
                        <a:spcAft>
                          <a:spcPts val="0"/>
                        </a:spcAft>
                      </a:pPr>
                      <a:r>
                        <a:rPr lang="en-US" sz="1800" kern="0" dirty="0" smtClean="0">
                          <a:effectLst/>
                        </a:rPr>
                        <a:t>May 20th</a:t>
                      </a:r>
                      <a:r>
                        <a:rPr lang="en-US" sz="1800" kern="0" dirty="0">
                          <a:effectLst/>
                        </a:rPr>
                        <a:t>, 2024 </a:t>
                      </a:r>
                      <a:r>
                        <a:rPr lang="en-US" sz="1800" kern="0" dirty="0" smtClean="0">
                          <a:effectLst/>
                        </a:rPr>
                        <a:t>to</a:t>
                      </a:r>
                      <a:r>
                        <a:rPr lang="en-US" sz="1800" kern="0" baseline="0" dirty="0" smtClean="0">
                          <a:effectLst/>
                        </a:rPr>
                        <a:t> May</a:t>
                      </a:r>
                      <a:r>
                        <a:rPr lang="en-US" sz="1800" kern="0" dirty="0" smtClean="0">
                          <a:effectLst/>
                        </a:rPr>
                        <a:t> 23rd, </a:t>
                      </a:r>
                      <a:r>
                        <a:rPr lang="en-US" sz="1800" kern="0" dirty="0">
                          <a:effectLst/>
                        </a:rPr>
                        <a:t>2024</a:t>
                      </a:r>
                      <a:endParaRPr lang="en-US" sz="1800" kern="0" dirty="0">
                        <a:effectLst/>
                        <a:latin typeface="Arial" panose="020B0604020202020204" pitchFamily="34" charset="0"/>
                      </a:endParaRPr>
                    </a:p>
                  </a:txBody>
                  <a:tcPr marL="63500" marR="63500" marT="63500" marB="63500"/>
                </a:tc>
              </a:tr>
              <a:tr h="709295">
                <a:tc>
                  <a:txBody>
                    <a:bodyPr/>
                    <a:lstStyle/>
                    <a:p>
                      <a:pPr marL="342900" lvl="0" indent="-342900">
                        <a:lnSpc>
                          <a:spcPct val="114000"/>
                        </a:lnSpc>
                        <a:spcAft>
                          <a:spcPts val="0"/>
                        </a:spcAft>
                        <a:buFont typeface="Times New Roman" panose="02020603050405020304" pitchFamily="18" charset="0"/>
                        <a:buChar char="●"/>
                      </a:pPr>
                      <a:r>
                        <a:rPr lang="en-IN" sz="1800" kern="0">
                          <a:effectLst/>
                        </a:rPr>
                        <a:t>Test case Creation </a:t>
                      </a:r>
                      <a:endParaRPr lang="en-IN" sz="1800" kern="0">
                        <a:effectLst/>
                        <a:latin typeface="Arial" panose="020B0604020202020204" pitchFamily="34" charset="0"/>
                      </a:endParaRPr>
                    </a:p>
                  </a:txBody>
                  <a:tcPr marL="63500" marR="63500" marT="63500" marB="63500"/>
                </a:tc>
                <a:tc>
                  <a:txBody>
                    <a:bodyPr/>
                    <a:lstStyle/>
                    <a:p>
                      <a:pPr algn="ctr">
                        <a:lnSpc>
                          <a:spcPct val="114000"/>
                        </a:lnSpc>
                        <a:spcAft>
                          <a:spcPts val="0"/>
                        </a:spcAft>
                      </a:pPr>
                      <a:r>
                        <a:rPr lang="en-US" sz="1800" kern="0" dirty="0" smtClean="0">
                          <a:effectLst/>
                        </a:rPr>
                        <a:t>May 24th, </a:t>
                      </a:r>
                      <a:r>
                        <a:rPr lang="en-US" sz="1800" kern="0" dirty="0">
                          <a:effectLst/>
                        </a:rPr>
                        <a:t>2024 to </a:t>
                      </a:r>
                      <a:r>
                        <a:rPr lang="en-US" sz="1800" kern="0" dirty="0" smtClean="0">
                          <a:effectLst/>
                        </a:rPr>
                        <a:t>June 4th, </a:t>
                      </a:r>
                      <a:r>
                        <a:rPr lang="en-US" sz="1800" kern="0" dirty="0">
                          <a:effectLst/>
                        </a:rPr>
                        <a:t>2024</a:t>
                      </a:r>
                      <a:endParaRPr lang="en-US" sz="1800" kern="0" dirty="0">
                        <a:effectLst/>
                        <a:latin typeface="Arial" panose="020B0604020202020204" pitchFamily="34" charset="0"/>
                      </a:endParaRPr>
                    </a:p>
                  </a:txBody>
                  <a:tcPr marL="63500" marR="63500" marT="63500" marB="63500"/>
                </a:tc>
              </a:tr>
              <a:tr h="708025">
                <a:tc>
                  <a:txBody>
                    <a:bodyPr/>
                    <a:lstStyle/>
                    <a:p>
                      <a:pPr marL="342900" lvl="0" indent="-342900">
                        <a:lnSpc>
                          <a:spcPct val="114000"/>
                        </a:lnSpc>
                        <a:spcAft>
                          <a:spcPts val="0"/>
                        </a:spcAft>
                        <a:buFont typeface="Times New Roman" panose="02020603050405020304" pitchFamily="18" charset="0"/>
                        <a:buChar char="●"/>
                      </a:pPr>
                      <a:r>
                        <a:rPr lang="en-IN" sz="1800" kern="0">
                          <a:effectLst/>
                        </a:rPr>
                        <a:t>Test case Execution </a:t>
                      </a:r>
                      <a:endParaRPr lang="en-IN" sz="1800" kern="0">
                        <a:effectLst/>
                        <a:latin typeface="Arial" panose="020B0604020202020204" pitchFamily="34" charset="0"/>
                      </a:endParaRPr>
                    </a:p>
                  </a:txBody>
                  <a:tcPr marL="63500" marR="63500" marT="63500" marB="63500"/>
                </a:tc>
                <a:tc>
                  <a:txBody>
                    <a:bodyPr/>
                    <a:lstStyle/>
                    <a:p>
                      <a:pPr algn="ctr">
                        <a:lnSpc>
                          <a:spcPct val="114000"/>
                        </a:lnSpc>
                        <a:spcAft>
                          <a:spcPts val="0"/>
                        </a:spcAft>
                      </a:pPr>
                      <a:r>
                        <a:rPr lang="en-US" sz="1800" kern="0" dirty="0" smtClean="0">
                          <a:effectLst/>
                        </a:rPr>
                        <a:t>June 5th, </a:t>
                      </a:r>
                      <a:r>
                        <a:rPr lang="en-US" sz="1800" kern="0" dirty="0">
                          <a:effectLst/>
                        </a:rPr>
                        <a:t>2024 to June </a:t>
                      </a:r>
                      <a:r>
                        <a:rPr lang="en-US" sz="1800" kern="0" dirty="0" smtClean="0">
                          <a:effectLst/>
                        </a:rPr>
                        <a:t>12th, </a:t>
                      </a:r>
                      <a:r>
                        <a:rPr lang="en-US" sz="1800" kern="0" dirty="0">
                          <a:effectLst/>
                        </a:rPr>
                        <a:t>2024</a:t>
                      </a:r>
                      <a:endParaRPr lang="en-US" sz="1800" kern="0" dirty="0">
                        <a:effectLst/>
                        <a:latin typeface="Arial" panose="020B0604020202020204" pitchFamily="34" charset="0"/>
                      </a:endParaRPr>
                    </a:p>
                  </a:txBody>
                  <a:tcPr marL="63500" marR="63500" marT="63500" marB="63500"/>
                </a:tc>
              </a:tr>
              <a:tr h="709295">
                <a:tc>
                  <a:txBody>
                    <a:bodyPr/>
                    <a:lstStyle/>
                    <a:p>
                      <a:pPr marL="342900" lvl="0" indent="-342900">
                        <a:lnSpc>
                          <a:spcPct val="114000"/>
                        </a:lnSpc>
                        <a:spcAft>
                          <a:spcPts val="0"/>
                        </a:spcAft>
                        <a:buFont typeface="Times New Roman" panose="02020603050405020304" pitchFamily="18" charset="0"/>
                        <a:buChar char="●"/>
                      </a:pPr>
                      <a:r>
                        <a:rPr lang="en-IN" sz="1800" kern="0" dirty="0">
                          <a:effectLst/>
                        </a:rPr>
                        <a:t>Summary Report Submission </a:t>
                      </a:r>
                      <a:endParaRPr lang="en-IN" sz="1800" kern="0" dirty="0">
                        <a:effectLst/>
                        <a:latin typeface="Arial" panose="020B0604020202020204" pitchFamily="34" charset="0"/>
                      </a:endParaRPr>
                    </a:p>
                  </a:txBody>
                  <a:tcPr marL="63500" marR="63500" marT="63500" marB="63500"/>
                </a:tc>
                <a:tc>
                  <a:txBody>
                    <a:bodyPr/>
                    <a:lstStyle/>
                    <a:p>
                      <a:pPr algn="ctr">
                        <a:lnSpc>
                          <a:spcPct val="114000"/>
                        </a:lnSpc>
                        <a:spcAft>
                          <a:spcPts val="0"/>
                        </a:spcAft>
                      </a:pPr>
                      <a:r>
                        <a:rPr lang="en-IN" sz="1800" kern="0" dirty="0">
                          <a:effectLst/>
                        </a:rPr>
                        <a:t>June </a:t>
                      </a:r>
                      <a:r>
                        <a:rPr lang="en-IN" sz="1800" kern="0" dirty="0" smtClean="0">
                          <a:effectLst/>
                        </a:rPr>
                        <a:t>13th</a:t>
                      </a:r>
                      <a:r>
                        <a:rPr lang="en-IN" sz="1800" kern="0" dirty="0">
                          <a:effectLst/>
                        </a:rPr>
                        <a:t>, 2024</a:t>
                      </a:r>
                      <a:endParaRPr lang="en-IN" sz="1800" kern="0" dirty="0">
                        <a:effectLst/>
                        <a:latin typeface="Arial" panose="020B0604020202020204" pitchFamily="34" charset="0"/>
                      </a:endParaRPr>
                    </a:p>
                  </a:txBody>
                  <a:tcPr marL="63500" marR="63500" marT="63500" marB="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935" y="-90170"/>
            <a:ext cx="10515600" cy="1325563"/>
          </a:xfrm>
        </p:spPr>
        <p:txBody>
          <a:bodyPr>
            <a:normAutofit fontScale="90000"/>
          </a:bodyPr>
          <a:lstStyle/>
          <a:p>
            <a:pPr lvl="0" eaLnBrk="0" fontAlgn="base" hangingPunct="0">
              <a:lnSpc>
                <a:spcPct val="100000"/>
              </a:lnSpc>
              <a:spcAft>
                <a:spcPct val="0"/>
              </a:spcAft>
            </a:pPr>
            <a:br>
              <a:rPr lang="en-US" altLang="en-US" sz="2800" b="1" dirty="0">
                <a:solidFill>
                  <a:srgbClr val="3B3838"/>
                </a:solidFill>
                <a:latin typeface="Times New Roman" panose="02020603050405020304" pitchFamily="18" charset="0"/>
                <a:ea typeface="Arial" panose="020B0604020202020204" pitchFamily="34" charset="0"/>
                <a:cs typeface="Times New Roman" panose="02020603050405020304" pitchFamily="18" charset="0"/>
              </a:rPr>
            </a:br>
            <a:r>
              <a:rPr lang="en-US" altLang="en-US" sz="2800" b="1" dirty="0">
                <a:solidFill>
                  <a:srgbClr val="3B3838"/>
                </a:solidFill>
                <a:latin typeface="Times New Roman" panose="02020603050405020304" pitchFamily="18" charset="0"/>
                <a:ea typeface="Arial" panose="020B0604020202020204" pitchFamily="34" charset="0"/>
                <a:cs typeface="Times New Roman" panose="02020603050405020304" pitchFamily="18" charset="0"/>
              </a:rPr>
              <a:t>Test </a:t>
            </a:r>
            <a:r>
              <a:rPr lang="en-US" altLang="en-US" sz="2800" b="1" dirty="0" smtClean="0">
                <a:solidFill>
                  <a:srgbClr val="3B3838"/>
                </a:solidFill>
                <a:latin typeface="Times New Roman" panose="02020603050405020304" pitchFamily="18" charset="0"/>
                <a:ea typeface="Arial" panose="020B0604020202020204" pitchFamily="34" charset="0"/>
                <a:cs typeface="Times New Roman" panose="02020603050405020304" pitchFamily="18" charset="0"/>
              </a:rPr>
              <a:t>Deliverables</a:t>
            </a:r>
            <a:br>
              <a:rPr lang="en-US" altLang="en-US" sz="2800" b="1" dirty="0" smtClean="0">
                <a:solidFill>
                  <a:srgbClr val="3B3838"/>
                </a:solidFill>
                <a:latin typeface="Times New Roman" panose="02020603050405020304" pitchFamily="18" charset="0"/>
                <a:ea typeface="Arial" panose="020B0604020202020204" pitchFamily="34" charset="0"/>
                <a:cs typeface="Times New Roman" panose="02020603050405020304" pitchFamily="18" charset="0"/>
              </a:rPr>
            </a:br>
            <a:r>
              <a:rPr lang="en-US" altLang="en-US" sz="2700" dirty="0" smtClean="0">
                <a:latin typeface="Times New Roman" panose="02020603050405020304" pitchFamily="18" charset="0"/>
                <a:ea typeface="Arial" panose="020B0604020202020204" pitchFamily="34" charset="0"/>
                <a:cs typeface="Times New Roman" panose="02020603050405020304" pitchFamily="18" charset="0"/>
              </a:rPr>
              <a:t>The </a:t>
            </a:r>
            <a:r>
              <a:rPr lang="en-US" altLang="en-US" sz="2700" dirty="0">
                <a:latin typeface="Times New Roman" panose="02020603050405020304" pitchFamily="18" charset="0"/>
                <a:ea typeface="Arial" panose="020B0604020202020204" pitchFamily="34" charset="0"/>
                <a:cs typeface="Times New Roman" panose="02020603050405020304" pitchFamily="18" charset="0"/>
              </a:rPr>
              <a:t>following are to be delivered to the client</a:t>
            </a:r>
            <a:r>
              <a:rPr lang="en-US" altLang="en-US" sz="2700" dirty="0" smtClean="0">
                <a:latin typeface="Times New Roman" panose="02020603050405020304" pitchFamily="18" charset="0"/>
                <a:ea typeface="Arial" panose="020B0604020202020204" pitchFamily="34" charset="0"/>
                <a:cs typeface="Times New Roman" panose="02020603050405020304" pitchFamily="18" charset="0"/>
              </a:rPr>
              <a:t>:</a:t>
            </a:r>
            <a:br>
              <a:rPr kumimoji="0" lang="en-US" altLang="en-US" sz="36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endParaRPr>
          </a:p>
        </p:txBody>
      </p:sp>
      <p:graphicFrame>
        <p:nvGraphicFramePr>
          <p:cNvPr id="4" name="Content Placeholder 3"/>
          <p:cNvGraphicFramePr>
            <a:graphicFrameLocks noGrp="1"/>
          </p:cNvGraphicFramePr>
          <p:nvPr>
            <p:ph idx="1"/>
            <p:custDataLst>
              <p:tags r:id="rId1"/>
            </p:custDataLst>
          </p:nvPr>
        </p:nvGraphicFramePr>
        <p:xfrm>
          <a:off x="2655570" y="1123950"/>
          <a:ext cx="7816850" cy="5734050"/>
        </p:xfrm>
        <a:graphic>
          <a:graphicData uri="http://schemas.openxmlformats.org/drawingml/2006/table">
            <a:tbl>
              <a:tblPr>
                <a:tableStyleId>{5C22544A-7EE6-4342-B048-85BDC9FD1C3A}</a:tableStyleId>
              </a:tblPr>
              <a:tblGrid>
                <a:gridCol w="1874520"/>
                <a:gridCol w="3060700"/>
                <a:gridCol w="1136650"/>
                <a:gridCol w="1744980"/>
              </a:tblGrid>
              <a:tr h="646430">
                <a:tc>
                  <a:txBody>
                    <a:bodyPr/>
                    <a:lstStyle/>
                    <a:p>
                      <a:pPr algn="ctr">
                        <a:lnSpc>
                          <a:spcPct val="114000"/>
                        </a:lnSpc>
                        <a:spcAft>
                          <a:spcPts val="0"/>
                        </a:spcAft>
                      </a:pPr>
                      <a:r>
                        <a:rPr lang="en-IN" sz="1600" b="1" kern="0" dirty="0">
                          <a:effectLst/>
                        </a:rPr>
                        <a:t>Deliverables</a:t>
                      </a:r>
                      <a:endParaRPr lang="en-IN" sz="1600" b="1" kern="0" dirty="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b="1" kern="0" dirty="0">
                          <a:effectLst/>
                        </a:rPr>
                        <a:t>Description</a:t>
                      </a:r>
                      <a:endParaRPr lang="en-IN" sz="1600" b="1" kern="0" dirty="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b="1" kern="0" dirty="0">
                          <a:effectLst/>
                        </a:rPr>
                        <a:t>Responsible Owner</a:t>
                      </a:r>
                      <a:endParaRPr lang="en-IN" sz="1600" b="1" kern="0" dirty="0">
                        <a:effectLst/>
                        <a:latin typeface="Arial" panose="020B0604020202020204" pitchFamily="34" charset="0"/>
                      </a:endParaRPr>
                    </a:p>
                  </a:txBody>
                  <a:tcPr marL="68580" marR="68580" anchor="ctr"/>
                </a:tc>
                <a:tc>
                  <a:txBody>
                    <a:bodyPr/>
                    <a:lstStyle/>
                    <a:p>
                      <a:pPr algn="ctr">
                        <a:lnSpc>
                          <a:spcPct val="114000"/>
                        </a:lnSpc>
                        <a:spcAft>
                          <a:spcPts val="0"/>
                        </a:spcAft>
                      </a:pPr>
                      <a:r>
                        <a:rPr lang="en-IN" sz="1600" b="1" kern="0" dirty="0">
                          <a:effectLst/>
                        </a:rPr>
                        <a:t>Target Completion Date</a:t>
                      </a:r>
                      <a:endParaRPr lang="en-IN" sz="1600" b="1" kern="0" dirty="0">
                        <a:effectLst/>
                        <a:latin typeface="Arial" panose="020B0604020202020204" pitchFamily="34" charset="0"/>
                      </a:endParaRPr>
                    </a:p>
                  </a:txBody>
                  <a:tcPr marL="68580" marR="68580" anchor="ctr"/>
                </a:tc>
              </a:tr>
              <a:tr h="1653540">
                <a:tc>
                  <a:txBody>
                    <a:bodyPr/>
                    <a:lstStyle/>
                    <a:p>
                      <a:pPr algn="ctr">
                        <a:lnSpc>
                          <a:spcPct val="114000"/>
                        </a:lnSpc>
                        <a:spcAft>
                          <a:spcPts val="0"/>
                        </a:spcAft>
                      </a:pPr>
                      <a:r>
                        <a:rPr lang="en-IN" sz="1400" kern="0" dirty="0">
                          <a:effectLst/>
                        </a:rPr>
                        <a:t>Test Plan</a:t>
                      </a:r>
                      <a:endParaRPr lang="en-IN" sz="1400" kern="0" dirty="0">
                        <a:effectLst/>
                        <a:latin typeface="Arial" panose="020B0604020202020204" pitchFamily="34" charset="0"/>
                      </a:endParaRPr>
                    </a:p>
                  </a:txBody>
                  <a:tcPr marL="68580" marR="68580" anchor="ctr"/>
                </a:tc>
                <a:tc>
                  <a:txBody>
                    <a:bodyPr/>
                    <a:lstStyle/>
                    <a:p>
                      <a:pPr>
                        <a:lnSpc>
                          <a:spcPct val="114000"/>
                        </a:lnSpc>
                        <a:spcAft>
                          <a:spcPts val="0"/>
                        </a:spcAft>
                      </a:pPr>
                      <a:r>
                        <a:rPr lang="en-US" sz="1400" kern="0" dirty="0">
                          <a:effectLst/>
                        </a:rPr>
                        <a:t>Details on the scope of the Project, test strategy, test schedule, resource requirements, test deliverables and schedule</a:t>
                      </a:r>
                      <a:endParaRPr lang="en-US" sz="1400" kern="0" dirty="0">
                        <a:effectLst/>
                        <a:latin typeface="Arial" panose="020B0604020202020204" pitchFamily="34" charset="0"/>
                      </a:endParaRPr>
                    </a:p>
                  </a:txBody>
                  <a:tcPr marL="68580" marR="68580" anchor="ctr"/>
                </a:tc>
                <a:tc>
                  <a:txBody>
                    <a:bodyPr/>
                    <a:lstStyle/>
                    <a:p>
                      <a:pPr algn="ctr">
                        <a:lnSpc>
                          <a:spcPct val="114000"/>
                        </a:lnSpc>
                        <a:spcAft>
                          <a:spcPts val="0"/>
                        </a:spcAft>
                      </a:pPr>
                      <a:r>
                        <a:rPr lang="en-US" sz="1400" kern="0" dirty="0" err="1" smtClean="0">
                          <a:effectLst/>
                          <a:latin typeface="+mn-lt"/>
                        </a:rPr>
                        <a:t>Prashanth</a:t>
                      </a:r>
                      <a:endParaRPr lang="en-US" sz="1400" kern="0" dirty="0" err="1" smtClean="0">
                        <a:effectLst/>
                        <a:latin typeface="+mn-lt"/>
                      </a:endParaRPr>
                    </a:p>
                  </a:txBody>
                  <a:tcPr marL="68580" marR="68580" anchor="ctr"/>
                </a:tc>
                <a:tc>
                  <a:txBody>
                    <a:bodyPr/>
                    <a:lstStyle/>
                    <a:p>
                      <a:pPr algn="ctr">
                        <a:lnSpc>
                          <a:spcPct val="114000"/>
                        </a:lnSpc>
                        <a:spcAft>
                          <a:spcPts val="0"/>
                        </a:spcAft>
                      </a:pPr>
                      <a:r>
                        <a:rPr lang="en-US" sz="1400" kern="0" dirty="0" smtClean="0">
                          <a:effectLst/>
                        </a:rPr>
                        <a:t>May 20th</a:t>
                      </a:r>
                      <a:r>
                        <a:rPr lang="en-US" sz="1400" kern="0" dirty="0">
                          <a:effectLst/>
                        </a:rPr>
                        <a:t>, 2024 </a:t>
                      </a:r>
                      <a:r>
                        <a:rPr lang="en-US" sz="1400" kern="0" dirty="0" smtClean="0">
                          <a:effectLst/>
                        </a:rPr>
                        <a:t>to</a:t>
                      </a:r>
                      <a:r>
                        <a:rPr lang="en-US" sz="1400" kern="0" baseline="0" dirty="0" smtClean="0">
                          <a:effectLst/>
                        </a:rPr>
                        <a:t> May</a:t>
                      </a:r>
                      <a:r>
                        <a:rPr lang="en-US" sz="1400" kern="0" dirty="0" smtClean="0">
                          <a:effectLst/>
                        </a:rPr>
                        <a:t> 23rd, </a:t>
                      </a:r>
                      <a:r>
                        <a:rPr lang="en-US" sz="1400" kern="0" dirty="0">
                          <a:effectLst/>
                        </a:rPr>
                        <a:t>2024</a:t>
                      </a:r>
                      <a:endParaRPr lang="en-US" sz="1400" kern="0" dirty="0">
                        <a:effectLst/>
                        <a:latin typeface="Arial" panose="020B0604020202020204" pitchFamily="34" charset="0"/>
                      </a:endParaRPr>
                    </a:p>
                  </a:txBody>
                  <a:tcPr marL="63500" marR="63500" marT="63500" marB="63500"/>
                </a:tc>
              </a:tr>
              <a:tr h="751840">
                <a:tc>
                  <a:txBody>
                    <a:bodyPr/>
                    <a:lstStyle/>
                    <a:p>
                      <a:pPr algn="ctr">
                        <a:lnSpc>
                          <a:spcPct val="114000"/>
                        </a:lnSpc>
                        <a:spcAft>
                          <a:spcPts val="0"/>
                        </a:spcAft>
                      </a:pPr>
                      <a:r>
                        <a:rPr lang="en-IN" sz="1400" kern="0">
                          <a:effectLst/>
                        </a:rPr>
                        <a:t>Functional Test Cases</a:t>
                      </a:r>
                      <a:endParaRPr lang="en-IN" sz="1400" kern="0">
                        <a:effectLst/>
                        <a:latin typeface="Arial" panose="020B0604020202020204" pitchFamily="34" charset="0"/>
                      </a:endParaRPr>
                    </a:p>
                  </a:txBody>
                  <a:tcPr marL="68580" marR="68580" anchor="ctr"/>
                </a:tc>
                <a:tc>
                  <a:txBody>
                    <a:bodyPr/>
                    <a:lstStyle/>
                    <a:p>
                      <a:pPr>
                        <a:lnSpc>
                          <a:spcPct val="114000"/>
                        </a:lnSpc>
                        <a:spcAft>
                          <a:spcPts val="0"/>
                        </a:spcAft>
                      </a:pPr>
                      <a:r>
                        <a:rPr lang="en-US" sz="1400" kern="0" dirty="0">
                          <a:effectLst/>
                        </a:rPr>
                        <a:t>Test Cases created for the scope defined</a:t>
                      </a:r>
                      <a:endParaRPr lang="en-US" sz="1400" kern="0" dirty="0">
                        <a:effectLst/>
                        <a:latin typeface="Arial" panose="020B0604020202020204" pitchFamily="34" charset="0"/>
                      </a:endParaRPr>
                    </a:p>
                  </a:txBody>
                  <a:tcPr marL="68580" marR="68580" anchor="ctr"/>
                </a:tc>
                <a:tc>
                  <a:txBody>
                    <a:bodyPr/>
                    <a:lstStyle/>
                    <a:p>
                      <a:pPr algn="ctr">
                        <a:lnSpc>
                          <a:spcPct val="114000"/>
                        </a:lnSpc>
                        <a:spcAft>
                          <a:spcPts val="0"/>
                        </a:spcAft>
                      </a:pPr>
                      <a:r>
                        <a:rPr lang="en-US" sz="1400" kern="0" dirty="0" err="1" smtClean="0">
                          <a:effectLst/>
                          <a:latin typeface="+mn-lt"/>
                        </a:rPr>
                        <a:t>Prashanth</a:t>
                      </a:r>
                      <a:endParaRPr lang="en-US" sz="1400" kern="0" dirty="0" err="1" smtClean="0">
                        <a:effectLst/>
                        <a:latin typeface="+mn-lt"/>
                      </a:endParaRPr>
                    </a:p>
                  </a:txBody>
                  <a:tcPr marL="68580" marR="68580" anchor="ctr"/>
                </a:tc>
                <a:tc>
                  <a:txBody>
                    <a:bodyPr/>
                    <a:lstStyle/>
                    <a:p>
                      <a:pPr algn="ctr">
                        <a:lnSpc>
                          <a:spcPct val="114000"/>
                        </a:lnSpc>
                        <a:spcAft>
                          <a:spcPts val="0"/>
                        </a:spcAft>
                      </a:pPr>
                      <a:r>
                        <a:rPr lang="en-US" sz="1400" kern="0" dirty="0" smtClean="0">
                          <a:effectLst/>
                        </a:rPr>
                        <a:t>May 24th, </a:t>
                      </a:r>
                      <a:r>
                        <a:rPr lang="en-US" sz="1400" kern="0" dirty="0">
                          <a:effectLst/>
                        </a:rPr>
                        <a:t>2024 to </a:t>
                      </a:r>
                      <a:r>
                        <a:rPr lang="en-US" sz="1400" kern="0" dirty="0" smtClean="0">
                          <a:effectLst/>
                        </a:rPr>
                        <a:t>June 4th, </a:t>
                      </a:r>
                      <a:r>
                        <a:rPr lang="en-US" sz="1400" kern="0" dirty="0">
                          <a:effectLst/>
                        </a:rPr>
                        <a:t>2024</a:t>
                      </a:r>
                      <a:endParaRPr lang="en-US" sz="1400" kern="0" dirty="0">
                        <a:effectLst/>
                        <a:latin typeface="Arial" panose="020B0604020202020204" pitchFamily="34" charset="0"/>
                      </a:endParaRPr>
                    </a:p>
                  </a:txBody>
                  <a:tcPr marL="63500" marR="63500" marT="63500" marB="63500"/>
                </a:tc>
              </a:tr>
              <a:tr h="1341120">
                <a:tc>
                  <a:txBody>
                    <a:bodyPr/>
                    <a:lstStyle/>
                    <a:p>
                      <a:pPr algn="ctr">
                        <a:lnSpc>
                          <a:spcPct val="114000"/>
                        </a:lnSpc>
                        <a:spcAft>
                          <a:spcPts val="0"/>
                        </a:spcAft>
                      </a:pPr>
                      <a:r>
                        <a:rPr lang="en-IN" sz="1400" kern="0">
                          <a:effectLst/>
                        </a:rPr>
                        <a:t>Defect Reports</a:t>
                      </a:r>
                      <a:endParaRPr lang="en-IN" sz="1400" kern="0">
                        <a:effectLst/>
                        <a:latin typeface="Arial" panose="020B0604020202020204" pitchFamily="34" charset="0"/>
                      </a:endParaRPr>
                    </a:p>
                  </a:txBody>
                  <a:tcPr marL="68580" marR="68580" anchor="ctr"/>
                </a:tc>
                <a:tc>
                  <a:txBody>
                    <a:bodyPr/>
                    <a:lstStyle/>
                    <a:p>
                      <a:pPr>
                        <a:lnSpc>
                          <a:spcPct val="114000"/>
                        </a:lnSpc>
                        <a:spcAft>
                          <a:spcPts val="0"/>
                        </a:spcAft>
                      </a:pPr>
                      <a:r>
                        <a:rPr lang="en-US" sz="1400" kern="0">
                          <a:effectLst/>
                        </a:rPr>
                        <a:t>Detailed description of the defects identified along with screenshots and steps to reproduced daily basis.</a:t>
                      </a:r>
                      <a:endParaRPr lang="en-US" sz="1400" kern="0">
                        <a:effectLst/>
                        <a:latin typeface="Arial" panose="020B0604020202020204" pitchFamily="34" charset="0"/>
                      </a:endParaRPr>
                    </a:p>
                  </a:txBody>
                  <a:tcPr marL="68580" marR="68580" anchor="ctr"/>
                </a:tc>
                <a:tc>
                  <a:txBody>
                    <a:bodyPr/>
                    <a:lstStyle/>
                    <a:p>
                      <a:pPr marL="0" marR="0" lvl="0" indent="0" algn="ctr" defTabSz="914400" rtl="0" eaLnBrk="1" fontAlgn="auto" latinLnBrk="0" hangingPunct="1">
                        <a:lnSpc>
                          <a:spcPct val="114000"/>
                        </a:lnSpc>
                        <a:spcBef>
                          <a:spcPts val="0"/>
                        </a:spcBef>
                        <a:spcAft>
                          <a:spcPts val="0"/>
                        </a:spcAft>
                        <a:buClrTx/>
                        <a:buSzTx/>
                        <a:buFontTx/>
                        <a:buNone/>
                        <a:defRPr/>
                      </a:pPr>
                      <a:endParaRPr lang="en-US" sz="1400" kern="0" dirty="0" smtClean="0">
                        <a:effectLst/>
                        <a:latin typeface="+mn-lt"/>
                      </a:endParaRPr>
                    </a:p>
                    <a:p>
                      <a:pPr marL="0" marR="0" lvl="0" indent="0" algn="ctr" defTabSz="914400" rtl="0" eaLnBrk="1" fontAlgn="auto" latinLnBrk="0" hangingPunct="1">
                        <a:lnSpc>
                          <a:spcPct val="114000"/>
                        </a:lnSpc>
                        <a:spcBef>
                          <a:spcPts val="0"/>
                        </a:spcBef>
                        <a:spcAft>
                          <a:spcPts val="0"/>
                        </a:spcAft>
                        <a:buClrTx/>
                        <a:buSzTx/>
                        <a:buFontTx/>
                        <a:buNone/>
                        <a:defRPr/>
                      </a:pPr>
                      <a:r>
                        <a:rPr lang="en-US" sz="1400" kern="0" dirty="0" err="1" smtClean="0">
                          <a:effectLst/>
                          <a:latin typeface="+mn-lt"/>
                        </a:rPr>
                        <a:t>Prashanth</a:t>
                      </a:r>
                      <a:endParaRPr lang="en-IN" sz="1400" dirty="0" smtClean="0">
                        <a:effectLst/>
                        <a:latin typeface="Arial" panose="020B0604020202020204" pitchFamily="34" charset="0"/>
                      </a:endParaRPr>
                    </a:p>
                    <a:p>
                      <a:pPr algn="ctr">
                        <a:lnSpc>
                          <a:spcPct val="114000"/>
                        </a:lnSpc>
                        <a:spcAft>
                          <a:spcPts val="0"/>
                        </a:spcAft>
                      </a:pPr>
                      <a:endParaRPr lang="en-US" sz="1400" dirty="0" smtClean="0">
                        <a:effectLst/>
                        <a:latin typeface="Arial" panose="020B0604020202020204" pitchFamily="34" charset="0"/>
                      </a:endParaRPr>
                    </a:p>
                    <a:p>
                      <a:pPr algn="ctr">
                        <a:lnSpc>
                          <a:spcPct val="114000"/>
                        </a:lnSpc>
                        <a:spcAft>
                          <a:spcPts val="0"/>
                        </a:spcAft>
                      </a:pPr>
                      <a:endParaRPr lang="en-US" sz="1400" dirty="0" smtClean="0">
                        <a:effectLst/>
                        <a:latin typeface="Arial" panose="020B0604020202020204" pitchFamily="34" charset="0"/>
                      </a:endParaRPr>
                    </a:p>
                  </a:txBody>
                  <a:tcPr marL="68580" marR="68580" anchor="ctr"/>
                </a:tc>
                <a:tc>
                  <a:txBody>
                    <a:bodyPr/>
                    <a:lstStyle/>
                    <a:p>
                      <a:pPr algn="ctr">
                        <a:lnSpc>
                          <a:spcPct val="114000"/>
                        </a:lnSpc>
                        <a:spcAft>
                          <a:spcPts val="0"/>
                        </a:spcAft>
                      </a:pPr>
                      <a:r>
                        <a:rPr lang="en-US" sz="1400" kern="0" dirty="0" smtClean="0">
                          <a:effectLst/>
                        </a:rPr>
                        <a:t>June 5th, </a:t>
                      </a:r>
                      <a:r>
                        <a:rPr lang="en-US" sz="1400" kern="0" dirty="0">
                          <a:effectLst/>
                        </a:rPr>
                        <a:t>2024 to June </a:t>
                      </a:r>
                      <a:r>
                        <a:rPr lang="en-US" sz="1400" kern="0" dirty="0" smtClean="0">
                          <a:effectLst/>
                        </a:rPr>
                        <a:t>12th, </a:t>
                      </a:r>
                      <a:r>
                        <a:rPr lang="en-US" sz="1400" kern="0" dirty="0">
                          <a:effectLst/>
                        </a:rPr>
                        <a:t>2024</a:t>
                      </a:r>
                      <a:endParaRPr lang="en-US" sz="1400" kern="0" dirty="0">
                        <a:effectLst/>
                        <a:latin typeface="Arial" panose="020B0604020202020204" pitchFamily="34" charset="0"/>
                      </a:endParaRPr>
                    </a:p>
                  </a:txBody>
                  <a:tcPr marL="63500" marR="63500" marT="63500" marB="63500"/>
                </a:tc>
              </a:tr>
              <a:tr h="1341120">
                <a:tc>
                  <a:txBody>
                    <a:bodyPr/>
                    <a:lstStyle/>
                    <a:p>
                      <a:pPr algn="ctr">
                        <a:lnSpc>
                          <a:spcPct val="114000"/>
                        </a:lnSpc>
                        <a:spcAft>
                          <a:spcPts val="0"/>
                        </a:spcAft>
                      </a:pPr>
                      <a:r>
                        <a:rPr lang="en-IN" sz="1400" kern="0">
                          <a:effectLst/>
                        </a:rPr>
                        <a:t>Summary Reports</a:t>
                      </a:r>
                      <a:endParaRPr lang="en-IN" sz="1400" kern="0">
                        <a:effectLst/>
                        <a:latin typeface="Arial" panose="020B0604020202020204" pitchFamily="34" charset="0"/>
                      </a:endParaRPr>
                    </a:p>
                  </a:txBody>
                  <a:tcPr marL="68580" marR="68580" anchor="ctr"/>
                </a:tc>
                <a:tc>
                  <a:txBody>
                    <a:bodyPr/>
                    <a:lstStyle/>
                    <a:p>
                      <a:pPr>
                        <a:lnSpc>
                          <a:spcPct val="114000"/>
                        </a:lnSpc>
                        <a:spcAft>
                          <a:spcPts val="0"/>
                        </a:spcAft>
                      </a:pPr>
                      <a:r>
                        <a:rPr lang="en-US" sz="1400" kern="0">
                          <a:effectLst/>
                        </a:rPr>
                        <a:t>Summary Reports – </a:t>
                      </a:r>
                      <a:endParaRPr lang="en-US" sz="1400">
                        <a:effectLst/>
                      </a:endParaRPr>
                    </a:p>
                    <a:p>
                      <a:pPr>
                        <a:lnSpc>
                          <a:spcPct val="114000"/>
                        </a:lnSpc>
                        <a:spcAft>
                          <a:spcPts val="0"/>
                        </a:spcAft>
                      </a:pPr>
                      <a:r>
                        <a:rPr lang="en-US" sz="1400" kern="0">
                          <a:effectLst/>
                        </a:rPr>
                        <a:t>Bug by Bug#,</a:t>
                      </a:r>
                      <a:endParaRPr lang="en-US" sz="1400">
                        <a:effectLst/>
                      </a:endParaRPr>
                    </a:p>
                    <a:p>
                      <a:pPr>
                        <a:lnSpc>
                          <a:spcPct val="114000"/>
                        </a:lnSpc>
                        <a:spcAft>
                          <a:spcPts val="0"/>
                        </a:spcAft>
                      </a:pPr>
                      <a:r>
                        <a:rPr lang="en-US" sz="1400" kern="0">
                          <a:effectLst/>
                        </a:rPr>
                        <a:t>Bugs by Functional Area and Bugs by Priority</a:t>
                      </a:r>
                      <a:endParaRPr lang="en-US" sz="1400" kern="0">
                        <a:effectLst/>
                        <a:latin typeface="Arial" panose="020B0604020202020204" pitchFamily="34" charset="0"/>
                      </a:endParaRPr>
                    </a:p>
                  </a:txBody>
                  <a:tcPr marL="68580" marR="68580" anchor="ctr"/>
                </a:tc>
                <a:tc>
                  <a:txBody>
                    <a:bodyPr/>
                    <a:lstStyle/>
                    <a:p>
                      <a:pPr algn="ctr">
                        <a:lnSpc>
                          <a:spcPct val="114000"/>
                        </a:lnSpc>
                        <a:spcAft>
                          <a:spcPts val="0"/>
                        </a:spcAft>
                      </a:pPr>
                      <a:r>
                        <a:rPr lang="en-US" sz="1400" kern="0" dirty="0" err="1" smtClean="0">
                          <a:effectLst/>
                          <a:latin typeface="+mn-lt"/>
                        </a:rPr>
                        <a:t>Prashanth</a:t>
                      </a:r>
                      <a:endParaRPr lang="en-US" sz="1400" kern="0" dirty="0" err="1" smtClean="0">
                        <a:effectLst/>
                        <a:latin typeface="+mn-lt"/>
                      </a:endParaRPr>
                    </a:p>
                  </a:txBody>
                  <a:tcPr marL="68580" marR="68580" anchor="ctr"/>
                </a:tc>
                <a:tc>
                  <a:txBody>
                    <a:bodyPr/>
                    <a:lstStyle/>
                    <a:p>
                      <a:pPr algn="ctr">
                        <a:lnSpc>
                          <a:spcPct val="114000"/>
                        </a:lnSpc>
                        <a:spcAft>
                          <a:spcPts val="0"/>
                        </a:spcAft>
                      </a:pPr>
                      <a:r>
                        <a:rPr lang="en-IN" sz="1400" kern="0" dirty="0">
                          <a:effectLst/>
                        </a:rPr>
                        <a:t>June </a:t>
                      </a:r>
                      <a:r>
                        <a:rPr lang="en-IN" sz="1400" kern="0" dirty="0" smtClean="0">
                          <a:effectLst/>
                        </a:rPr>
                        <a:t>13th</a:t>
                      </a:r>
                      <a:r>
                        <a:rPr lang="en-IN" sz="1400" kern="0" dirty="0">
                          <a:effectLst/>
                        </a:rPr>
                        <a:t>, 2024</a:t>
                      </a:r>
                      <a:endParaRPr lang="en-IN" sz="1400" kern="0" dirty="0">
                        <a:effectLst/>
                        <a:latin typeface="Arial" panose="020B0604020202020204" pitchFamily="34" charset="0"/>
                      </a:endParaRPr>
                    </a:p>
                  </a:txBody>
                  <a:tcPr marL="63500" marR="63500" marT="63500" marB="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90400" cy="6657975"/>
          </a:xfrm>
        </p:spPr>
        <p:txBody>
          <a:bodyPr>
            <a:noAutofit/>
          </a:bodyPr>
          <a:lstStyle/>
          <a:p>
            <a:pPr marL="0" indent="0">
              <a:buNone/>
            </a:pPr>
            <a:r>
              <a:rPr lang="en-US" sz="1800" b="1" dirty="0"/>
              <a:t>Entry and Exit Criteria</a:t>
            </a:r>
            <a:endParaRPr lang="en-US" sz="1800" dirty="0"/>
          </a:p>
          <a:p>
            <a:r>
              <a:rPr lang="en-US" sz="1800" dirty="0"/>
              <a:t>The below are the entry and exit criteria for every phase of Software Testing Life </a:t>
            </a:r>
            <a:r>
              <a:rPr lang="en-US" sz="1800" dirty="0" smtClean="0"/>
              <a:t>Cycle</a:t>
            </a:r>
            <a:endParaRPr lang="en-US" sz="1800" dirty="0"/>
          </a:p>
          <a:p>
            <a:pPr marL="0" indent="0">
              <a:buNone/>
            </a:pPr>
            <a:r>
              <a:rPr lang="en-US" sz="1800" b="1" dirty="0"/>
              <a:t>Requirement Analysis</a:t>
            </a:r>
            <a:endParaRPr lang="en-US" sz="1800" dirty="0"/>
          </a:p>
          <a:p>
            <a:r>
              <a:rPr lang="en-US" sz="1800" dirty="0"/>
              <a:t>Entry Criteria:</a:t>
            </a:r>
            <a:endParaRPr lang="en-US" sz="1800" dirty="0"/>
          </a:p>
          <a:p>
            <a:pPr lvl="0"/>
            <a:r>
              <a:rPr lang="en-US" sz="1800" dirty="0"/>
              <a:t>Once the testing team receives the Requirements Documents or project details about the Project which serves as the foundation for the testing process, providing the testing team with insights into what needs to be tested and how the software should behave.</a:t>
            </a:r>
            <a:endParaRPr lang="en-US" sz="1800" dirty="0"/>
          </a:p>
          <a:p>
            <a:r>
              <a:rPr lang="en-US" sz="1800" dirty="0"/>
              <a:t>Exit Criteria:</a:t>
            </a:r>
            <a:endParaRPr lang="en-US" sz="1800" dirty="0"/>
          </a:p>
          <a:p>
            <a:pPr lvl="0"/>
            <a:r>
              <a:rPr lang="en-US" sz="1800" dirty="0"/>
              <a:t>The testing team should thoroughly explore and understand each requirement listed in the documents or project details.</a:t>
            </a:r>
            <a:endParaRPr lang="en-US" sz="1800" dirty="0"/>
          </a:p>
          <a:p>
            <a:pPr lvl="0"/>
            <a:r>
              <a:rPr lang="en-US" sz="1800" dirty="0"/>
              <a:t>Any doubts or uncertainties regarding the requirements should be addressed and clarified to ensure that the testing team has a clear understanding of what needs to be tested and how it should behave</a:t>
            </a:r>
            <a:r>
              <a:rPr lang="en-US" sz="1800" dirty="0" smtClean="0"/>
              <a:t>.</a:t>
            </a:r>
            <a:endParaRPr lang="en-US" sz="1800" dirty="0"/>
          </a:p>
          <a:p>
            <a:pPr marL="0" indent="0">
              <a:buNone/>
            </a:pPr>
            <a:r>
              <a:rPr lang="en-US" sz="1800" b="1" dirty="0"/>
              <a:t>Test Planning</a:t>
            </a:r>
            <a:endParaRPr lang="en-US" sz="1800" dirty="0"/>
          </a:p>
          <a:p>
            <a:r>
              <a:rPr lang="en-US" sz="1800" dirty="0"/>
              <a:t>Entry Criteria:</a:t>
            </a:r>
            <a:endParaRPr lang="en-US" sz="1800" dirty="0"/>
          </a:p>
          <a:p>
            <a:pPr lvl="0"/>
            <a:r>
              <a:rPr lang="en-US" sz="1800" dirty="0"/>
              <a:t>Testable Requirements derived from the given Requirements Documents or Project details</a:t>
            </a:r>
            <a:endParaRPr lang="en-US" sz="1800" dirty="0"/>
          </a:p>
          <a:p>
            <a:pPr lvl="0"/>
            <a:r>
              <a:rPr lang="en-US" sz="1800" dirty="0"/>
              <a:t>Any doubts or uncertainties regarding the requirements should be addressed and clarified to ensure that the testing team has a clear understanding of what needs to be tested and how it should behave.</a:t>
            </a:r>
            <a:endParaRPr lang="en-US" sz="1800" dirty="0"/>
          </a:p>
          <a:p>
            <a:r>
              <a:rPr lang="en-US" sz="1800" dirty="0"/>
              <a:t>Exit Criteria:</a:t>
            </a:r>
            <a:endParaRPr lang="en-US" sz="1800" dirty="0"/>
          </a:p>
          <a:p>
            <a:pPr lvl="0"/>
            <a:r>
              <a:rPr lang="en-US" sz="1800" dirty="0"/>
              <a:t>Test Plan document which includes the Test Strategy, which provides a high-level overview of how testing will be conducted. is signed-off by the Client (Flipkart</a:t>
            </a:r>
            <a:r>
              <a:rPr lang="en-US" sz="1800" dirty="0" smtClean="0"/>
              <a:t>)</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33" y="84667"/>
            <a:ext cx="12048067" cy="6092296"/>
          </a:xfrm>
        </p:spPr>
        <p:txBody>
          <a:bodyPr>
            <a:normAutofit fontScale="62500" lnSpcReduction="20000"/>
          </a:bodyPr>
          <a:lstStyle/>
          <a:p>
            <a:r>
              <a:rPr lang="en-US" b="1" dirty="0"/>
              <a:t>Test Designing</a:t>
            </a:r>
            <a:endParaRPr lang="en-US" dirty="0"/>
          </a:p>
          <a:p>
            <a:r>
              <a:rPr lang="en-US" dirty="0"/>
              <a:t>Entry Criteria:</a:t>
            </a:r>
            <a:endParaRPr lang="en-US" dirty="0"/>
          </a:p>
          <a:p>
            <a:pPr lvl="0"/>
            <a:r>
              <a:rPr lang="en-US" dirty="0"/>
              <a:t>The Test Plan document needs to be reviewed and approved by the client and then Test Plan Document is signed-off by the Client</a:t>
            </a:r>
            <a:endParaRPr lang="en-US" dirty="0"/>
          </a:p>
          <a:p>
            <a:r>
              <a:rPr lang="en-US" dirty="0"/>
              <a:t>Exit Criteria:</a:t>
            </a:r>
            <a:endParaRPr lang="en-US" dirty="0"/>
          </a:p>
          <a:p>
            <a:pPr lvl="0"/>
            <a:r>
              <a:rPr lang="en-US" dirty="0"/>
              <a:t>Test Scenarios and Test Cases Documents are prepared, they need to be reviewed and signed-off by the Client</a:t>
            </a:r>
            <a:endParaRPr lang="en-US" dirty="0"/>
          </a:p>
          <a:p>
            <a:pPr marL="0" indent="0">
              <a:buNone/>
            </a:pPr>
            <a:endParaRPr lang="en-US" b="1" dirty="0" smtClean="0"/>
          </a:p>
          <a:p>
            <a:pPr marL="0" indent="0">
              <a:buNone/>
            </a:pPr>
            <a:r>
              <a:rPr lang="en-US" b="1" dirty="0" smtClean="0"/>
              <a:t>Test Execution</a:t>
            </a:r>
            <a:endParaRPr lang="en-US" dirty="0" smtClean="0"/>
          </a:p>
          <a:p>
            <a:r>
              <a:rPr lang="en-US" dirty="0" smtClean="0"/>
              <a:t>Entry Criteria:</a:t>
            </a:r>
            <a:endParaRPr lang="en-US" dirty="0" smtClean="0"/>
          </a:p>
          <a:p>
            <a:pPr lvl="0"/>
            <a:r>
              <a:rPr lang="en-US" dirty="0" smtClean="0"/>
              <a:t>Test Scenarios and Test Cases document needs to be reviewed and approved by the client and Documents are signed-off by the Client</a:t>
            </a:r>
            <a:endParaRPr lang="en-US" dirty="0" smtClean="0"/>
          </a:p>
          <a:p>
            <a:pPr lvl="0"/>
            <a:r>
              <a:rPr lang="en-US" dirty="0" smtClean="0"/>
              <a:t>Application is ready for Testing</a:t>
            </a:r>
            <a:endParaRPr lang="en-US" dirty="0" smtClean="0"/>
          </a:p>
          <a:p>
            <a:r>
              <a:rPr lang="en-US" dirty="0" smtClean="0"/>
              <a:t>Exit Criteria:</a:t>
            </a:r>
            <a:endParaRPr lang="en-US" dirty="0" smtClean="0"/>
          </a:p>
          <a:p>
            <a:pPr lvl="0"/>
            <a:r>
              <a:rPr lang="en-US" dirty="0" smtClean="0"/>
              <a:t>Test Case Reports, Defect Reports are ready</a:t>
            </a:r>
            <a:endParaRPr lang="en-US" dirty="0" smtClean="0"/>
          </a:p>
          <a:p>
            <a:pPr marL="0" indent="0">
              <a:buNone/>
            </a:pPr>
            <a:r>
              <a:rPr lang="en-US" b="1" dirty="0" smtClean="0"/>
              <a:t>Test Closure</a:t>
            </a:r>
            <a:endParaRPr lang="en-US" dirty="0" smtClean="0"/>
          </a:p>
          <a:p>
            <a:r>
              <a:rPr lang="en-US" dirty="0" smtClean="0"/>
              <a:t>Entry Criteria:</a:t>
            </a:r>
            <a:endParaRPr lang="en-US" dirty="0" smtClean="0"/>
          </a:p>
          <a:p>
            <a:pPr lvl="0"/>
            <a:r>
              <a:rPr lang="en-US" dirty="0" smtClean="0"/>
              <a:t>Test Case Reports, Defect Reports are ready</a:t>
            </a:r>
            <a:endParaRPr lang="en-US" dirty="0" smtClean="0"/>
          </a:p>
          <a:p>
            <a:r>
              <a:rPr lang="en-US" dirty="0" smtClean="0"/>
              <a:t>Exit Criteria:</a:t>
            </a:r>
            <a:endParaRPr lang="en-US" dirty="0" smtClean="0"/>
          </a:p>
          <a:p>
            <a:pPr lvl="0"/>
            <a:r>
              <a:rPr lang="en-US" dirty="0" smtClean="0"/>
              <a:t>Test Summary Reports, it overviews of the entire testing process</a:t>
            </a:r>
            <a:endParaRPr lang="en-US" dirty="0" smtClean="0"/>
          </a:p>
        </p:txBody>
      </p:sp>
    </p:spTree>
  </p:cSld>
  <p:clrMapOvr>
    <a:masterClrMapping/>
  </p:clrMapOvr>
</p:sld>
</file>

<file path=ppt/tags/tag1.xml><?xml version="1.0" encoding="utf-8"?>
<p:tagLst xmlns:p="http://schemas.openxmlformats.org/presentationml/2006/main">
  <p:tag name="TABLE_ENDDRAG_ORIGIN_RECT" val="530*293"/>
  <p:tag name="TABLE_ENDDRAG_RECT" val="160*124*530*294"/>
</p:tagLst>
</file>

<file path=ppt/tags/tag2.xml><?xml version="1.0" encoding="utf-8"?>
<p:tagLst xmlns:p="http://schemas.openxmlformats.org/presentationml/2006/main">
  <p:tag name="TABLE_ENDDRAG_ORIGIN_RECT" val="615*373"/>
  <p:tag name="TABLE_ENDDRAG_RECT" val="158*114*615*373"/>
</p:tagLst>
</file>

<file path=ppt/tags/tag3.xml><?xml version="1.0" encoding="utf-8"?>
<p:tagLst xmlns:p="http://schemas.openxmlformats.org/presentationml/2006/main">
  <p:tag name="TABLE_ENDDRAG_ORIGIN_RECT" val="716*345"/>
  <p:tag name="TABLE_ENDDRAG_RECT" val="139*159*716*3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5458</Words>
  <Application>WPS Presentation</Application>
  <PresentationFormat>Widescreen</PresentationFormat>
  <Paragraphs>206</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Calibri Light</vt:lpstr>
      <vt:lpstr>等线 Light</vt:lpstr>
      <vt:lpstr>Times New Roman</vt:lpstr>
      <vt:lpstr>Calibri</vt:lpstr>
      <vt:lpstr>Microsoft YaHei</vt:lpstr>
      <vt:lpstr>Arial Unicode MS</vt:lpstr>
      <vt:lpstr>Arial</vt:lpstr>
      <vt:lpstr>Times New Roman</vt:lpstr>
      <vt:lpstr>Wingdings</vt:lpstr>
      <vt:lpstr>Office Theme</vt:lpstr>
      <vt:lpstr>Test Plan Document	 Project Name : “Kushi Travels” Web Application </vt:lpstr>
      <vt:lpstr>Table of Contents  </vt:lpstr>
      <vt:lpstr>Overview </vt:lpstr>
      <vt:lpstr>PowerPoint 演示文稿</vt:lpstr>
      <vt:lpstr>Roles/Responsibilities </vt:lpstr>
      <vt:lpstr>Test Schedule Following is the test schedule planned for the project:  	 </vt:lpstr>
      <vt:lpstr>Test Deliverables  The following are to be delivered to the client: </vt:lpstr>
      <vt:lpstr>PowerPoint 演示文稿</vt:lpstr>
      <vt:lpstr>PowerPoint 演示文稿</vt:lpstr>
      <vt:lpstr>Tools: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Plan Document  Project Name : “Kushi Travels” Web Application </dc:title>
  <dc:creator>ADMIN</dc:creator>
  <cp:lastModifiedBy>Prashanth Murugan</cp:lastModifiedBy>
  <cp:revision>39</cp:revision>
  <dcterms:created xsi:type="dcterms:W3CDTF">2024-06-12T05:16:00Z</dcterms:created>
  <dcterms:modified xsi:type="dcterms:W3CDTF">2024-06-13T11:13:48Z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B1A5CA73A0D94AD1B35C8C622D263D68_12</vt:lpwstr>
  </property>
  <property fmtid="{D5CDD505-2E9C-101B-9397-08002B2CF9AE}" pid="3" name="KSOProductBuildVer">
    <vt:lpwstr>1033-12.2.0.17119</vt:lpwstr>
  </property>
</Properties>
</file>