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9" r:id="rId2"/>
    <p:sldId id="294" r:id="rId3"/>
    <p:sldId id="297" r:id="rId4"/>
    <p:sldId id="298" r:id="rId5"/>
    <p:sldId id="299" r:id="rId6"/>
    <p:sldId id="300" r:id="rId7"/>
    <p:sldId id="266" r:id="rId8"/>
    <p:sldId id="264" r:id="rId9"/>
    <p:sldId id="303" r:id="rId10"/>
    <p:sldId id="286" r:id="rId11"/>
    <p:sldId id="305" r:id="rId12"/>
    <p:sldId id="306" r:id="rId13"/>
    <p:sldId id="284" r:id="rId14"/>
    <p:sldId id="307" r:id="rId15"/>
    <p:sldId id="313" r:id="rId16"/>
    <p:sldId id="278" r:id="rId17"/>
    <p:sldId id="308" r:id="rId18"/>
    <p:sldId id="309" r:id="rId19"/>
    <p:sldId id="310" r:id="rId20"/>
    <p:sldId id="311" r:id="rId21"/>
    <p:sldId id="312" r:id="rId22"/>
    <p:sldId id="26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FFD13F"/>
    <a:srgbClr val="FFC819"/>
    <a:srgbClr val="0066FF"/>
    <a:srgbClr val="2F2B45"/>
    <a:srgbClr val="EB6C1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>
      <p:cViewPr>
        <p:scale>
          <a:sx n="100" d="100"/>
          <a:sy n="100" d="100"/>
        </p:scale>
        <p:origin x="5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8A6FA-3AFA-426F-B5E8-9F0FF73AC55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9721E-8315-4D28-AEFC-FC3EF716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76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72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5212a9f9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5212a9f9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251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91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68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51eb706e3_8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51eb706e3_8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2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25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3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60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6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3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51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71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38E4-C690-43C8-930D-58056FB8E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FE6A9-5DB4-4861-9F49-B7131E19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5E92-BF70-459D-82CE-1F5B5C2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50AA-743F-4215-99D1-1A0211C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9859-1519-48E9-9AB5-5911638E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1655-CFA3-4D09-84DF-B32251B1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C65F-ED85-4C8B-B230-39821BF3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ED53-98CA-47FA-B34A-65146AB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B0BC-B45C-49B7-8296-40A05B36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18AF-E8D4-4728-9EFC-CF159E7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F1575-6441-4025-BA2D-A8A126C77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3A03-B2C0-4FFC-9B4A-5745E7F4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084E-5B74-4BC1-8EEA-9CF79369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0381-07C0-4F08-8A87-BB41B63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7EEF-5923-476F-BF8C-9E3C9309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47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386-A58B-4653-B61F-F349CB13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E73D-0212-40EC-ADB6-10F4A692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0645-897A-4613-A4CA-B480222F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453D-1736-45BA-89FC-3C0AFEF8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1843-B2BF-4DA7-B630-867AEAEB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3C09-0FCD-4992-90BF-39330EB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72DA-551F-4820-A8B5-D6DA0729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BF4D-3C3A-4112-930B-9911E47C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9308-EAF0-444D-A5C4-F935EE7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F702-3153-4950-93FD-0F99514D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E52-149E-41F3-AA72-58221D7D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48A5-FA7A-4218-B7EC-9FB9DC5A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329A-5851-4FCE-B7DC-B45A02C8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9569-BD00-4564-8667-7DFC2BF0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B8D3-453B-4DAE-B824-F84445F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337B-AF71-4CF5-A569-53849D5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8983-49AE-4293-800A-C95AC895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D478-BDB2-4ED8-926E-8D275ABA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2057-8E05-41F3-A6EB-02D51414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57836-E657-4952-9FF0-4DBC15846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DE4ED-CF03-4D4C-8F07-1A3E83936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20AEC-A4A4-4C6D-B545-FA850E14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14497-5950-47F4-884C-780627EF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CAA7F-79EE-4FCC-9D70-0F19EBF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494F-A84F-4031-B351-A72E51F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CD90-17E4-4FC2-97CF-D405E83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77DC6-A272-451B-86AD-053EF302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9470-1197-41FA-BBC5-F1A58C91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1CBB-1F1A-4DEE-B08A-49ED563D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93CA-5A76-4AFE-AA37-E2D4A3F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F369-BB1E-4DF0-AA9A-F5C75609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418B-0F4B-4ACE-ADCF-1D6E5C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D0E0-9764-4EF3-AEF7-D9ADAA45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7CB9-27C7-484B-8849-5C78AB6E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6E7C-4D11-4FD1-8415-712F1ADC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2CAD-FF99-4916-BBCE-68856C8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7E10-4254-4DA3-A623-2791E744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550B-C14C-486A-804F-03F0881D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0A768-C890-4CB9-A45C-32E9B314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0948B-E64F-4934-A867-4290D5FD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E13C-2818-47DF-965A-A95E23FD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4D25-E0F8-4D92-9876-D8AABF1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D92C6-CE47-4C0A-B91A-569FF1B1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53B7-C614-4A7B-8529-E9D02931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13B5-2793-4C3C-AE1E-12D7CA29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2420-10D1-49C5-80E8-63E2A8910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3C0-0F4C-4ADC-85BF-279D0E65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3B87-6280-4128-AE25-93F714C5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korone/mms#building-from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ginnersbook.com/2017/08/cpp-oops-concepts/" TargetMode="External"/><Relationship Id="rId5" Type="http://schemas.openxmlformats.org/officeDocument/2006/relationships/hyperlink" Target="https://github.com/mackorone/mms" TargetMode="External"/><Relationship Id="rId4" Type="http://schemas.openxmlformats.org/officeDocument/2006/relationships/hyperlink" Target="https://www.tutorialspoint.com/data_structures_algorithms/depth_first_traversal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ckorone/mms#building-from-sourc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970600" y="2507750"/>
            <a:ext cx="10250800" cy="12288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6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MAZE SOLVER USING DFS</a:t>
            </a:r>
            <a:endParaRPr sz="6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0" y="4044232"/>
            <a:ext cx="12192000" cy="13710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ENPM809Y - Introductory Robot Programming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Group 4</a:t>
            </a:r>
            <a:endParaRPr sz="2667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Karan Sutradhar, Sudharsan Balasubramani, Sai Praveen Bhamidipati, Ashwin Prabhakaran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94EC-8689-4337-8E93-7DCD3494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0" y="932261"/>
            <a:ext cx="4429125" cy="982256"/>
          </a:xfrm>
          <a:effectLst>
            <a:glow rad="127000">
              <a:schemeClr val="accent4">
                <a:lumMod val="60000"/>
                <a:lumOff val="40000"/>
              </a:schemeClr>
            </a:glow>
          </a:effectLst>
        </p:spPr>
        <p:txBody>
          <a:bodyPr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Maze Solver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0B2A9F-8613-4E65-81EE-DF403F00D6BB}"/>
              </a:ext>
            </a:extLst>
          </p:cNvPr>
          <p:cNvSpPr/>
          <p:nvPr/>
        </p:nvSpPr>
        <p:spPr>
          <a:xfrm>
            <a:off x="3412994" y="1248603"/>
            <a:ext cx="1247775" cy="495299"/>
          </a:xfrm>
          <a:prstGeom prst="roundRect">
            <a:avLst>
              <a:gd name="adj" fmla="val 348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Object as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FBA0-B193-41E3-8002-79D54CDA3B1C}"/>
              </a:ext>
            </a:extLst>
          </p:cNvPr>
          <p:cNvSpPr/>
          <p:nvPr/>
        </p:nvSpPr>
        <p:spPr>
          <a:xfrm>
            <a:off x="939035" y="1072391"/>
            <a:ext cx="2009775" cy="847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 &amp; set robot’s current node, parent node and direction &amp;</a:t>
            </a:r>
          </a:p>
          <a:p>
            <a:pPr algn="ctr"/>
            <a:r>
              <a:rPr lang="en-US" sz="1200" dirty="0"/>
              <a:t>fp::Algorithm::SetDefaults()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AD8306-638D-49A9-844D-2DAECF6EA347}"/>
              </a:ext>
            </a:extLst>
          </p:cNvPr>
          <p:cNvSpPr/>
          <p:nvPr/>
        </p:nvSpPr>
        <p:spPr>
          <a:xfrm>
            <a:off x="1387339" y="2499217"/>
            <a:ext cx="1104900" cy="942975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While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2009-7D19-40C9-B99B-5E1A60BFEDA7}"/>
              </a:ext>
            </a:extLst>
          </p:cNvPr>
          <p:cNvSpPr/>
          <p:nvPr/>
        </p:nvSpPr>
        <p:spPr>
          <a:xfrm>
            <a:off x="4649986" y="2561753"/>
            <a:ext cx="1638303" cy="831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&amp; Set all the walls around the robot</a:t>
            </a:r>
          </a:p>
          <a:p>
            <a:pPr algn="ctr"/>
            <a:r>
              <a:rPr lang="en-US" sz="1200" dirty="0"/>
              <a:t>fp::Maze::Readmaze()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881BC-2521-4B98-B0CF-8AA84AAF993D}"/>
              </a:ext>
            </a:extLst>
          </p:cNvPr>
          <p:cNvGrpSpPr/>
          <p:nvPr/>
        </p:nvGrpSpPr>
        <p:grpSpPr>
          <a:xfrm>
            <a:off x="6776405" y="2443945"/>
            <a:ext cx="1061239" cy="1062306"/>
            <a:chOff x="4719839" y="3111816"/>
            <a:chExt cx="1257301" cy="113824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4397156-D6BB-4B29-AB21-EC26A2F887BE}"/>
                </a:ext>
              </a:extLst>
            </p:cNvPr>
            <p:cNvSpPr/>
            <p:nvPr/>
          </p:nvSpPr>
          <p:spPr>
            <a:xfrm>
              <a:off x="4719839" y="3111816"/>
              <a:ext cx="1257301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0B5C4-67D1-442D-AC76-A28E2934763B}"/>
                </a:ext>
              </a:extLst>
            </p:cNvPr>
            <p:cNvSpPr txBox="1"/>
            <p:nvPr/>
          </p:nvSpPr>
          <p:spPr>
            <a:xfrm>
              <a:off x="4893496" y="3379075"/>
              <a:ext cx="904875" cy="692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blocked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EE243-DEEF-4611-ABB1-9FE836151B7C}"/>
              </a:ext>
            </a:extLst>
          </p:cNvPr>
          <p:cNvSpPr/>
          <p:nvPr/>
        </p:nvSpPr>
        <p:spPr>
          <a:xfrm>
            <a:off x="8801700" y="2615626"/>
            <a:ext cx="2155032" cy="701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new path from current node using</a:t>
            </a:r>
          </a:p>
          <a:p>
            <a:pPr algn="ctr"/>
            <a:r>
              <a:rPr lang="en-US" sz="1200" dirty="0"/>
              <a:t>fp::Algorithm::DFSAlgorithm()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AF6E-50F9-45BA-B708-4E047A05AB02}"/>
              </a:ext>
            </a:extLst>
          </p:cNvPr>
          <p:cNvSpPr/>
          <p:nvPr/>
        </p:nvSpPr>
        <p:spPr>
          <a:xfrm>
            <a:off x="6302137" y="5218158"/>
            <a:ext cx="2009775" cy="8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the robot to the next node in the path </a:t>
            </a:r>
          </a:p>
          <a:p>
            <a:pPr algn="ctr"/>
            <a:r>
              <a:rPr lang="en-US" sz="1200" dirty="0"/>
              <a:t>fp::Algorithm::Navigate()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A5AF8-4733-4C90-A427-50135BC0F9ED}"/>
              </a:ext>
            </a:extLst>
          </p:cNvPr>
          <p:cNvSpPr/>
          <p:nvPr/>
        </p:nvSpPr>
        <p:spPr>
          <a:xfrm>
            <a:off x="8678637" y="5230066"/>
            <a:ext cx="2415768" cy="83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track from goal to current node  &amp; update path</a:t>
            </a:r>
          </a:p>
          <a:p>
            <a:pPr algn="ctr"/>
            <a:r>
              <a:rPr lang="en-US" sz="1200" dirty="0"/>
              <a:t>fp::Algorithm::BackTrack()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D3AD9-B8A0-4EB5-A855-187E43ED9359}"/>
              </a:ext>
            </a:extLst>
          </p:cNvPr>
          <p:cNvSpPr/>
          <p:nvPr/>
        </p:nvSpPr>
        <p:spPr>
          <a:xfrm>
            <a:off x="8678637" y="3940101"/>
            <a:ext cx="864243" cy="612967"/>
          </a:xfrm>
          <a:prstGeom prst="roundRect">
            <a:avLst>
              <a:gd name="adj" fmla="val 33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path Found!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59137-28A1-4FF9-A428-386A3264C886}"/>
              </a:ext>
            </a:extLst>
          </p:cNvPr>
          <p:cNvSpPr/>
          <p:nvPr/>
        </p:nvSpPr>
        <p:spPr>
          <a:xfrm>
            <a:off x="5181601" y="4016184"/>
            <a:ext cx="1072775" cy="605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61D92-FF7A-4FF1-8C4B-73F8F48D60F7}"/>
              </a:ext>
            </a:extLst>
          </p:cNvPr>
          <p:cNvGrpSpPr/>
          <p:nvPr/>
        </p:nvGrpSpPr>
        <p:grpSpPr>
          <a:xfrm>
            <a:off x="1403385" y="3847128"/>
            <a:ext cx="1066800" cy="941641"/>
            <a:chOff x="4914900" y="3095625"/>
            <a:chExt cx="1257300" cy="113824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1669F33-E91E-45BF-9EC4-373034988CC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87A1-9C68-459A-B78D-086E226C7A73}"/>
                </a:ext>
              </a:extLst>
            </p:cNvPr>
            <p:cNvSpPr txBox="1"/>
            <p:nvPr/>
          </p:nvSpPr>
          <p:spPr>
            <a:xfrm>
              <a:off x="5091112" y="3327910"/>
              <a:ext cx="904877" cy="55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Goal?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716235-D353-40F9-B59D-9027262BA17A}"/>
              </a:ext>
            </a:extLst>
          </p:cNvPr>
          <p:cNvSpPr/>
          <p:nvPr/>
        </p:nvSpPr>
        <p:spPr>
          <a:xfrm>
            <a:off x="1070011" y="5233105"/>
            <a:ext cx="1733548" cy="8035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mark current node with Red color, Exit loop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193539-1CA6-4818-910A-9A48A0375FCE}"/>
              </a:ext>
            </a:extLst>
          </p:cNvPr>
          <p:cNvGrpSpPr/>
          <p:nvPr/>
        </p:nvGrpSpPr>
        <p:grpSpPr>
          <a:xfrm>
            <a:off x="9875114" y="3767225"/>
            <a:ext cx="1061239" cy="958719"/>
            <a:chOff x="4869761" y="3095625"/>
            <a:chExt cx="1257300" cy="113824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FD7735D-3F97-4849-AC5C-F056D0559E44}"/>
                </a:ext>
              </a:extLst>
            </p:cNvPr>
            <p:cNvSpPr/>
            <p:nvPr/>
          </p:nvSpPr>
          <p:spPr>
            <a:xfrm>
              <a:off x="4869761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6A4B0-5B4F-4BD4-88BE-371B26769A95}"/>
                </a:ext>
              </a:extLst>
            </p:cNvPr>
            <p:cNvSpPr txBox="1"/>
            <p:nvPr/>
          </p:nvSpPr>
          <p:spPr>
            <a:xfrm>
              <a:off x="5091111" y="3391203"/>
              <a:ext cx="904874" cy="548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found ?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487A3-880C-41B2-8F0F-E5E03FDBF9E0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1943923" y="192011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45E467E-17AE-4411-9DE7-EA97BA8AFB33}"/>
              </a:ext>
            </a:extLst>
          </p:cNvPr>
          <p:cNvSpPr txBox="1"/>
          <p:nvPr/>
        </p:nvSpPr>
        <p:spPr>
          <a:xfrm>
            <a:off x="2456516" y="269677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D39B72-BB56-44DA-8A0E-FA0D9DCBACB8}"/>
              </a:ext>
            </a:extLst>
          </p:cNvPr>
          <p:cNvSpPr txBox="1"/>
          <p:nvPr/>
        </p:nvSpPr>
        <p:spPr>
          <a:xfrm>
            <a:off x="1414106" y="4834471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68D6A1-8A57-4054-ACAE-CF1DBBF6EF48}"/>
              </a:ext>
            </a:extLst>
          </p:cNvPr>
          <p:cNvSpPr txBox="1"/>
          <p:nvPr/>
        </p:nvSpPr>
        <p:spPr>
          <a:xfrm>
            <a:off x="1461554" y="354496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4499DA-7FE4-4293-9436-44E7869441E3}"/>
              </a:ext>
            </a:extLst>
          </p:cNvPr>
          <p:cNvSpPr/>
          <p:nvPr/>
        </p:nvSpPr>
        <p:spPr>
          <a:xfrm>
            <a:off x="3118337" y="2680347"/>
            <a:ext cx="940956" cy="59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Mark current node Visited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FE69E9C-2B78-41BB-BB96-BDB8DF3CB96B}"/>
              </a:ext>
            </a:extLst>
          </p:cNvPr>
          <p:cNvGrpSpPr/>
          <p:nvPr/>
        </p:nvGrpSpPr>
        <p:grpSpPr>
          <a:xfrm>
            <a:off x="3548862" y="3786797"/>
            <a:ext cx="1061239" cy="1062307"/>
            <a:chOff x="4657237" y="3095626"/>
            <a:chExt cx="1257301" cy="1138241"/>
          </a:xfrm>
        </p:grpSpPr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0733E466-5100-4266-A8C4-2ED7ED02AB8C}"/>
                </a:ext>
              </a:extLst>
            </p:cNvPr>
            <p:cNvSpPr/>
            <p:nvPr/>
          </p:nvSpPr>
          <p:spPr>
            <a:xfrm>
              <a:off x="4657237" y="3095626"/>
              <a:ext cx="1257301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DC93CBE-9BA6-48BD-826A-3BA5ED534ABE}"/>
                </a:ext>
              </a:extLst>
            </p:cNvPr>
            <p:cNvSpPr txBox="1"/>
            <p:nvPr/>
          </p:nvSpPr>
          <p:spPr>
            <a:xfrm>
              <a:off x="4833445" y="3391177"/>
              <a:ext cx="904875" cy="494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Visited ?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89FCB4-05F5-4706-82E9-C1D76E7117F1}"/>
              </a:ext>
            </a:extLst>
          </p:cNvPr>
          <p:cNvSpPr/>
          <p:nvPr/>
        </p:nvSpPr>
        <p:spPr>
          <a:xfrm>
            <a:off x="3238501" y="5361452"/>
            <a:ext cx="1687731" cy="51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current node’s parent in Node Master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4A4343-C97E-4B7C-9C21-DA4BFB98DF5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39790" y="1920114"/>
            <a:ext cx="4133" cy="57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D5D475C-6223-4662-8D6F-971A46806EE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936785" y="4788767"/>
            <a:ext cx="1" cy="4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60C1C5-7231-419C-B444-128FC6297896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V="1">
            <a:off x="1936786" y="3442191"/>
            <a:ext cx="3004" cy="40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986985-6A3D-4620-896D-AE125C010C9E}"/>
              </a:ext>
            </a:extLst>
          </p:cNvPr>
          <p:cNvCxnSpPr>
            <a:stCxn id="7" idx="3"/>
            <a:endCxn id="66" idx="1"/>
          </p:cNvCxnSpPr>
          <p:nvPr/>
        </p:nvCxnSpPr>
        <p:spPr>
          <a:xfrm>
            <a:off x="2492241" y="2970703"/>
            <a:ext cx="626097" cy="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1C2895-A407-47EE-9580-01EF3ED8DB43}"/>
              </a:ext>
            </a:extLst>
          </p:cNvPr>
          <p:cNvCxnSpPr>
            <a:stCxn id="66" idx="3"/>
            <a:endCxn id="8" idx="1"/>
          </p:cNvCxnSpPr>
          <p:nvPr/>
        </p:nvCxnSpPr>
        <p:spPr>
          <a:xfrm flipV="1">
            <a:off x="4059293" y="2977283"/>
            <a:ext cx="590695" cy="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6307AF4-7F3C-4AD1-94A4-4846239236E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837641" y="2966310"/>
            <a:ext cx="964059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45F6E5-A17E-47C6-B2AB-4D4EDB121B71}"/>
              </a:ext>
            </a:extLst>
          </p:cNvPr>
          <p:cNvCxnSpPr>
            <a:endCxn id="25" idx="0"/>
          </p:cNvCxnSpPr>
          <p:nvPr/>
        </p:nvCxnSpPr>
        <p:spPr>
          <a:xfrm>
            <a:off x="10405733" y="3316993"/>
            <a:ext cx="1" cy="4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CA334AC-1DF3-46F9-A527-B5A0AF1485FA}"/>
              </a:ext>
            </a:extLst>
          </p:cNvPr>
          <p:cNvCxnSpPr>
            <a:stCxn id="25" idx="2"/>
          </p:cNvCxnSpPr>
          <p:nvPr/>
        </p:nvCxnSpPr>
        <p:spPr>
          <a:xfrm flipH="1">
            <a:off x="10405733" y="4725943"/>
            <a:ext cx="1" cy="48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5E11B8F-1F83-4749-A79B-E2E18B106D2C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9542879" y="4246583"/>
            <a:ext cx="33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0F343FDD-04A2-4D71-A9DB-72183EAA1E62}"/>
              </a:ext>
            </a:extLst>
          </p:cNvPr>
          <p:cNvSpPr txBox="1"/>
          <p:nvPr/>
        </p:nvSpPr>
        <p:spPr>
          <a:xfrm>
            <a:off x="9933354" y="4748426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784FDB-EB6A-48FF-9D3F-0A5C42AEA925}"/>
              </a:ext>
            </a:extLst>
          </p:cNvPr>
          <p:cNvSpPr txBox="1"/>
          <p:nvPr/>
        </p:nvSpPr>
        <p:spPr>
          <a:xfrm>
            <a:off x="9492844" y="3920577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75F533-207D-44EF-9F47-650F0495709E}"/>
              </a:ext>
            </a:extLst>
          </p:cNvPr>
          <p:cNvSpPr txBox="1"/>
          <p:nvPr/>
        </p:nvSpPr>
        <p:spPr>
          <a:xfrm>
            <a:off x="7972595" y="2680347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2F768EB-A788-4099-B968-220E3DB15691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311911" y="5646799"/>
            <a:ext cx="366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3193240-5701-4507-AD66-73721DA1DA0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rot="10800000">
            <a:off x="5717988" y="4621716"/>
            <a:ext cx="584149" cy="1025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8D36BE9-8BE9-4C76-8D9A-586AA58C1998}"/>
              </a:ext>
            </a:extLst>
          </p:cNvPr>
          <p:cNvCxnSpPr>
            <a:stCxn id="93" idx="1"/>
            <a:endCxn id="21" idx="3"/>
          </p:cNvCxnSpPr>
          <p:nvPr/>
        </p:nvCxnSpPr>
        <p:spPr>
          <a:xfrm flipH="1">
            <a:off x="2470186" y="4317948"/>
            <a:ext cx="1078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B003BC6-1B1F-41C0-9F99-636B64364ED3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>
            <a:off x="3077478" y="4317946"/>
            <a:ext cx="161023" cy="1301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C5E1C3-0E44-4EBF-B083-09DA5EF45089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>
            <a:off x="4079482" y="4849101"/>
            <a:ext cx="2885" cy="51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4964FA6-AEEA-42A5-8267-EF287EFABFA5}"/>
              </a:ext>
            </a:extLst>
          </p:cNvPr>
          <p:cNvSpPr txBox="1"/>
          <p:nvPr/>
        </p:nvSpPr>
        <p:spPr>
          <a:xfrm>
            <a:off x="7230276" y="3720686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5D59DF1-215C-4992-8E97-57A7F0B8E04B}"/>
              </a:ext>
            </a:extLst>
          </p:cNvPr>
          <p:cNvSpPr txBox="1"/>
          <p:nvPr/>
        </p:nvSpPr>
        <p:spPr>
          <a:xfrm>
            <a:off x="3097303" y="4011695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F11496-651E-452A-B3FF-B8647B293439}"/>
              </a:ext>
            </a:extLst>
          </p:cNvPr>
          <p:cNvSpPr txBox="1"/>
          <p:nvPr/>
        </p:nvSpPr>
        <p:spPr>
          <a:xfrm>
            <a:off x="3667584" y="4834471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5857157-0E8D-4273-9AED-F93BF1AEDCDD}"/>
              </a:ext>
            </a:extLst>
          </p:cNvPr>
          <p:cNvCxnSpPr>
            <a:cxnSpLocks/>
            <a:stCxn id="18" idx="1"/>
            <a:endCxn id="93" idx="3"/>
          </p:cNvCxnSpPr>
          <p:nvPr/>
        </p:nvCxnSpPr>
        <p:spPr>
          <a:xfrm flipH="1" flipV="1">
            <a:off x="4610101" y="4317947"/>
            <a:ext cx="571500" cy="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1588132-CB47-4276-8649-240B8BED162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307023" y="3506253"/>
            <a:ext cx="0" cy="17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3A408FC-E063-4B85-8AD1-0822CA693C2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288289" y="2975099"/>
            <a:ext cx="488115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86269EE-65E5-406E-94B9-D36371E5D70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948810" y="1496252"/>
            <a:ext cx="464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oogle Shape;131;p25">
            <a:extLst>
              <a:ext uri="{FF2B5EF4-FFF2-40B4-BE49-F238E27FC236}">
                <a16:creationId xmlns:a16="http://schemas.microsoft.com/office/drawing/2014/main" id="{8B9BDEC0-96AE-4B9C-98F9-73AD07255E4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17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6"/>
            <a:ext cx="9470367" cy="11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DEPTH-FIRST SEARCH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727992" y="2179535"/>
            <a:ext cx="6160488" cy="43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133" dirty="0">
                <a:solidFill>
                  <a:srgbClr val="000000"/>
                </a:solidFill>
              </a:rPr>
              <a:t>Depth-First Search (DFS) is an algorithm for traversing or searching tree or graph data structures.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133" dirty="0">
                <a:solidFill>
                  <a:srgbClr val="000000"/>
                </a:solidFill>
              </a:rPr>
              <a:t>The algorithm starts by selecting some arbitrary node as the root node and explores as far as possible along each branch.									                 </a:t>
            </a:r>
          </a:p>
        </p:txBody>
      </p:sp>
      <p:pic>
        <p:nvPicPr>
          <p:cNvPr id="6" name="Google Shape;650;p44">
            <a:extLst>
              <a:ext uri="{FF2B5EF4-FFF2-40B4-BE49-F238E27FC236}">
                <a16:creationId xmlns:a16="http://schemas.microsoft.com/office/drawing/2014/main" id="{79338852-9B62-436E-A88B-1194C4A78B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654" y="2410637"/>
            <a:ext cx="4150033" cy="3137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77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727992" y="1779366"/>
            <a:ext cx="6431661" cy="439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The implementation of DFS is similar to that of BFS, but differs in two ways,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buSzPts val="1400"/>
              <a:buChar char="○"/>
            </a:pPr>
            <a:r>
              <a:rPr lang="en-US" sz="2000" dirty="0">
                <a:solidFill>
                  <a:srgbClr val="000000"/>
                </a:solidFill>
              </a:rPr>
              <a:t>It uses stack instead of queue.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buSzPts val="1400"/>
              <a:buChar char="○"/>
            </a:pPr>
            <a:r>
              <a:rPr lang="en-US" sz="2000" dirty="0">
                <a:solidFill>
                  <a:srgbClr val="000000"/>
                </a:solidFill>
              </a:rPr>
              <a:t>It delays checking whether a vertex has been discovered until the vertex is popped from the stack rather than making this check before adding the vertex.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After the goal is reached, it shows a path from the start node to the goal node.</a:t>
            </a:r>
          </a:p>
        </p:txBody>
      </p:sp>
      <p:pic>
        <p:nvPicPr>
          <p:cNvPr id="6" name="Google Shape;650;p44">
            <a:extLst>
              <a:ext uri="{FF2B5EF4-FFF2-40B4-BE49-F238E27FC236}">
                <a16:creationId xmlns:a16="http://schemas.microsoft.com/office/drawing/2014/main" id="{79338852-9B62-436E-A88B-1194C4A78B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654" y="2410637"/>
            <a:ext cx="4150033" cy="31373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0;p35">
            <a:extLst>
              <a:ext uri="{FF2B5EF4-FFF2-40B4-BE49-F238E27FC236}">
                <a16:creationId xmlns:a16="http://schemas.microsoft.com/office/drawing/2014/main" id="{E49B1D9E-301E-4556-B342-EF4A6DABD654}"/>
              </a:ext>
            </a:extLst>
          </p:cNvPr>
          <p:cNvSpPr txBox="1">
            <a:spLocks/>
          </p:cNvSpPr>
          <p:nvPr/>
        </p:nvSpPr>
        <p:spPr>
          <a:xfrm>
            <a:off x="941799" y="784936"/>
            <a:ext cx="9470367" cy="11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DEPTH-FIRST SEARCH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7865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116EF-792E-41CA-941F-22F14C1F80A5}"/>
              </a:ext>
            </a:extLst>
          </p:cNvPr>
          <p:cNvSpPr txBox="1"/>
          <p:nvPr/>
        </p:nvSpPr>
        <p:spPr>
          <a:xfrm>
            <a:off x="314679" y="4875878"/>
            <a:ext cx="5568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DFS Algorithm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Implementation</a:t>
            </a:r>
            <a:endParaRPr lang="en-US" sz="1400" b="1" dirty="0">
              <a:solidFill>
                <a:srgbClr val="0070C0"/>
              </a:solidFill>
              <a:effectLst>
                <a:glow rad="63500">
                  <a:schemeClr val="accent4">
                    <a:lumMod val="40000"/>
                    <a:lumOff val="60000"/>
                    <a:alpha val="32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E149-D2A1-4DED-9E98-AF353E67789E}"/>
              </a:ext>
            </a:extLst>
          </p:cNvPr>
          <p:cNvSpPr/>
          <p:nvPr/>
        </p:nvSpPr>
        <p:spPr>
          <a:xfrm>
            <a:off x="1443752" y="982813"/>
            <a:ext cx="1438101" cy="49178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Start node as Input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128D2-DD4F-45A2-ABBD-307369250781}"/>
              </a:ext>
            </a:extLst>
          </p:cNvPr>
          <p:cNvSpPr/>
          <p:nvPr/>
        </p:nvSpPr>
        <p:spPr>
          <a:xfrm>
            <a:off x="3668840" y="955751"/>
            <a:ext cx="1438101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start Node to the stack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895179-5977-4946-A197-CD8B6CC51AC1}"/>
              </a:ext>
            </a:extLst>
          </p:cNvPr>
          <p:cNvSpPr/>
          <p:nvPr/>
        </p:nvSpPr>
        <p:spPr>
          <a:xfrm>
            <a:off x="3533683" y="1854735"/>
            <a:ext cx="1711304" cy="1245104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While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(stack is not empty)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5A37E-E614-4FC0-811A-92BF3E7003B8}"/>
              </a:ext>
            </a:extLst>
          </p:cNvPr>
          <p:cNvCxnSpPr>
            <a:cxnSpLocks/>
          </p:cNvCxnSpPr>
          <p:nvPr/>
        </p:nvCxnSpPr>
        <p:spPr>
          <a:xfrm>
            <a:off x="5801409" y="26776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BAC4C31-E4C2-4D5C-920B-AAFBAE4DF537}"/>
              </a:ext>
            </a:extLst>
          </p:cNvPr>
          <p:cNvSpPr/>
          <p:nvPr/>
        </p:nvSpPr>
        <p:spPr>
          <a:xfrm>
            <a:off x="5526591" y="2579132"/>
            <a:ext cx="1145204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6BA4E2-D8B5-49E2-9CB6-D5772D06FB6B}"/>
              </a:ext>
            </a:extLst>
          </p:cNvPr>
          <p:cNvSpPr/>
          <p:nvPr/>
        </p:nvSpPr>
        <p:spPr>
          <a:xfrm>
            <a:off x="8073959" y="2701371"/>
            <a:ext cx="1793229" cy="332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Find the neighbor nodes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BF2ACA-72EF-46AF-B5C2-D6D33861789E}"/>
              </a:ext>
            </a:extLst>
          </p:cNvPr>
          <p:cNvSpPr/>
          <p:nvPr/>
        </p:nvSpPr>
        <p:spPr>
          <a:xfrm>
            <a:off x="7580505" y="3247508"/>
            <a:ext cx="587179" cy="21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9F60E0-5026-4D09-A859-D39E91C036AA}"/>
              </a:ext>
            </a:extLst>
          </p:cNvPr>
          <p:cNvSpPr/>
          <p:nvPr/>
        </p:nvSpPr>
        <p:spPr>
          <a:xfrm>
            <a:off x="8315553" y="3236932"/>
            <a:ext cx="587179" cy="22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71C305-6B85-4A7B-BCC2-B413B2E40F63}"/>
              </a:ext>
            </a:extLst>
          </p:cNvPr>
          <p:cNvSpPr/>
          <p:nvPr/>
        </p:nvSpPr>
        <p:spPr>
          <a:xfrm>
            <a:off x="9050601" y="3247507"/>
            <a:ext cx="587179" cy="21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F333AC-908E-4F8F-8916-DEAD3208FD7D}"/>
              </a:ext>
            </a:extLst>
          </p:cNvPr>
          <p:cNvSpPr/>
          <p:nvPr/>
        </p:nvSpPr>
        <p:spPr>
          <a:xfrm>
            <a:off x="9785649" y="3244810"/>
            <a:ext cx="587179" cy="2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43D2A3-238E-4B55-9408-4FF6592D0D63}"/>
              </a:ext>
            </a:extLst>
          </p:cNvPr>
          <p:cNvSpPr txBox="1"/>
          <p:nvPr/>
        </p:nvSpPr>
        <p:spPr>
          <a:xfrm>
            <a:off x="7529584" y="3210170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North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D13B90-3FE2-4672-8A74-F2985DA5A83A}"/>
              </a:ext>
            </a:extLst>
          </p:cNvPr>
          <p:cNvSpPr txBox="1"/>
          <p:nvPr/>
        </p:nvSpPr>
        <p:spPr>
          <a:xfrm>
            <a:off x="8269556" y="3210170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F8AF21-18CA-4841-B467-A175C5447913}"/>
              </a:ext>
            </a:extLst>
          </p:cNvPr>
          <p:cNvSpPr txBox="1"/>
          <p:nvPr/>
        </p:nvSpPr>
        <p:spPr>
          <a:xfrm>
            <a:off x="9004604" y="3210533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East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90AC4B-1FDF-4BB6-9BBE-FA4EEB12A5FC}"/>
              </a:ext>
            </a:extLst>
          </p:cNvPr>
          <p:cNvSpPr txBox="1"/>
          <p:nvPr/>
        </p:nvSpPr>
        <p:spPr>
          <a:xfrm>
            <a:off x="9741134" y="3210169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129C94B-E7C5-4013-ABB7-421FFEA21F02}"/>
              </a:ext>
            </a:extLst>
          </p:cNvPr>
          <p:cNvSpPr/>
          <p:nvPr/>
        </p:nvSpPr>
        <p:spPr>
          <a:xfrm>
            <a:off x="7449559" y="3126874"/>
            <a:ext cx="3042027" cy="4406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2FCEB58-5CE1-4C04-A398-601604D507BB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flipH="1">
            <a:off x="8970573" y="3033569"/>
            <a:ext cx="1" cy="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686CE68-8169-44B4-94FF-35C86EC4CE68}"/>
              </a:ext>
            </a:extLst>
          </p:cNvPr>
          <p:cNvSpPr/>
          <p:nvPr/>
        </p:nvSpPr>
        <p:spPr>
          <a:xfrm>
            <a:off x="8970572" y="3803307"/>
            <a:ext cx="1576355" cy="37204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Get Robot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Robot Current Direction</a:t>
            </a: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A2BC8C63-4A71-4CAF-8A38-BD9A1117D75A}"/>
              </a:ext>
            </a:extLst>
          </p:cNvPr>
          <p:cNvSpPr/>
          <p:nvPr/>
        </p:nvSpPr>
        <p:spPr>
          <a:xfrm>
            <a:off x="10109742" y="4295254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4814E7F-9ED5-4C52-8E30-3441DF907D87}"/>
              </a:ext>
            </a:extLst>
          </p:cNvPr>
          <p:cNvSpPr/>
          <p:nvPr/>
        </p:nvSpPr>
        <p:spPr>
          <a:xfrm>
            <a:off x="10109742" y="4787202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0FD18E01-DB85-4564-A4AA-3EBB4F454358}"/>
              </a:ext>
            </a:extLst>
          </p:cNvPr>
          <p:cNvSpPr/>
          <p:nvPr/>
        </p:nvSpPr>
        <p:spPr>
          <a:xfrm>
            <a:off x="10109742" y="5279149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C050624C-E5E0-441F-ACFD-A04C85A8CB0C}"/>
              </a:ext>
            </a:extLst>
          </p:cNvPr>
          <p:cNvSpPr/>
          <p:nvPr/>
        </p:nvSpPr>
        <p:spPr>
          <a:xfrm>
            <a:off x="10109742" y="5771095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6AA2B79-0C11-4FB0-BB81-922E59F5E777}"/>
              </a:ext>
            </a:extLst>
          </p:cNvPr>
          <p:cNvSpPr/>
          <p:nvPr/>
        </p:nvSpPr>
        <p:spPr>
          <a:xfrm>
            <a:off x="7449560" y="3964643"/>
            <a:ext cx="1279057" cy="1011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 neighbors' nodes to the stack in the order based on robot current 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42B225-1ED9-4627-8B17-BFD431D47BEC}"/>
              </a:ext>
            </a:extLst>
          </p:cNvPr>
          <p:cNvSpPr/>
          <p:nvPr/>
        </p:nvSpPr>
        <p:spPr>
          <a:xfrm>
            <a:off x="8990290" y="4360538"/>
            <a:ext cx="959125" cy="24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 - E - N - W 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15172A-7442-4ADD-9A1C-8BD9985DC021}"/>
              </a:ext>
            </a:extLst>
          </p:cNvPr>
          <p:cNvSpPr/>
          <p:nvPr/>
        </p:nvSpPr>
        <p:spPr>
          <a:xfrm>
            <a:off x="8983928" y="4852485"/>
            <a:ext cx="959125" cy="24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 - W - S - E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FF735-CFD1-4F66-BCF7-DA837B6F3060}"/>
              </a:ext>
            </a:extLst>
          </p:cNvPr>
          <p:cNvSpPr/>
          <p:nvPr/>
        </p:nvSpPr>
        <p:spPr>
          <a:xfrm>
            <a:off x="8983927" y="5344431"/>
            <a:ext cx="959125" cy="24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E - N - W - S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982E98-5F7E-46F1-BFA6-11ECF6708C8F}"/>
              </a:ext>
            </a:extLst>
          </p:cNvPr>
          <p:cNvSpPr/>
          <p:nvPr/>
        </p:nvSpPr>
        <p:spPr>
          <a:xfrm>
            <a:off x="8990290" y="5836378"/>
            <a:ext cx="959125" cy="24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W - S - E - N 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0103C8-3713-43D9-84A5-372A3AB3133A}"/>
              </a:ext>
            </a:extLst>
          </p:cNvPr>
          <p:cNvCxnSpPr>
            <a:endCxn id="201" idx="0"/>
          </p:cNvCxnSpPr>
          <p:nvPr/>
        </p:nvCxnSpPr>
        <p:spPr>
          <a:xfrm>
            <a:off x="10294045" y="4175354"/>
            <a:ext cx="1" cy="119900"/>
          </a:xfrm>
          <a:prstGeom prst="straightConnector1">
            <a:avLst/>
          </a:prstGeom>
          <a:ln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B0D5150-4D5B-4AC0-8335-4F7EE4DFB80A}"/>
              </a:ext>
            </a:extLst>
          </p:cNvPr>
          <p:cNvCxnSpPr>
            <a:stCxn id="201" idx="2"/>
            <a:endCxn id="202" idx="0"/>
          </p:cNvCxnSpPr>
          <p:nvPr/>
        </p:nvCxnSpPr>
        <p:spPr>
          <a:xfrm>
            <a:off x="10294044" y="4667301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810DF0-38F0-40B6-9941-394324399329}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>
            <a:off x="10294044" y="5159247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C27E92-5DE2-4423-A002-6D0E13ACBD2D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10294044" y="5651195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41E8788-4F21-479E-91E0-91BFC813F32B}"/>
              </a:ext>
            </a:extLst>
          </p:cNvPr>
          <p:cNvCxnSpPr>
            <a:stCxn id="205" idx="1"/>
            <a:endCxn id="214" idx="3"/>
          </p:cNvCxnSpPr>
          <p:nvPr/>
        </p:nvCxnSpPr>
        <p:spPr>
          <a:xfrm flipH="1" flipV="1">
            <a:off x="9949414" y="5957118"/>
            <a:ext cx="160327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0B297DE-4362-4DFE-BEC0-86CB0C4387A4}"/>
              </a:ext>
            </a:extLst>
          </p:cNvPr>
          <p:cNvCxnSpPr>
            <a:stCxn id="204" idx="1"/>
            <a:endCxn id="213" idx="3"/>
          </p:cNvCxnSpPr>
          <p:nvPr/>
        </p:nvCxnSpPr>
        <p:spPr>
          <a:xfrm flipH="1" flipV="1">
            <a:off x="9943053" y="5465172"/>
            <a:ext cx="166689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2A9FF6F-522E-4A24-8261-86E9DA1BCF74}"/>
              </a:ext>
            </a:extLst>
          </p:cNvPr>
          <p:cNvCxnSpPr>
            <a:stCxn id="202" idx="1"/>
            <a:endCxn id="212" idx="3"/>
          </p:cNvCxnSpPr>
          <p:nvPr/>
        </p:nvCxnSpPr>
        <p:spPr>
          <a:xfrm flipH="1" flipV="1">
            <a:off x="9943052" y="4973225"/>
            <a:ext cx="16668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0B1E59D-0379-44B7-AD7C-7702CE90F682}"/>
              </a:ext>
            </a:extLst>
          </p:cNvPr>
          <p:cNvCxnSpPr>
            <a:stCxn id="201" idx="1"/>
            <a:endCxn id="211" idx="3"/>
          </p:cNvCxnSpPr>
          <p:nvPr/>
        </p:nvCxnSpPr>
        <p:spPr>
          <a:xfrm flipH="1" flipV="1">
            <a:off x="9949414" y="4481277"/>
            <a:ext cx="160327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F3AD98-449B-4B9B-B0A8-38EC60A04570}"/>
              </a:ext>
            </a:extLst>
          </p:cNvPr>
          <p:cNvCxnSpPr/>
          <p:nvPr/>
        </p:nvCxnSpPr>
        <p:spPr>
          <a:xfrm>
            <a:off x="8878633" y="4481277"/>
            <a:ext cx="0" cy="147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C899306-E815-4F43-802F-64B5A347D68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78633" y="5957117"/>
            <a:ext cx="111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084B73-77FA-4D76-832B-4ED4B54E7C0C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78634" y="5465171"/>
            <a:ext cx="105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265EC4-09D5-423C-947C-DD34FD44EA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8878634" y="4973223"/>
            <a:ext cx="105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3B17006-5E82-46D0-9FFE-7D783F7922EC}"/>
              </a:ext>
            </a:extLst>
          </p:cNvPr>
          <p:cNvCxnSpPr>
            <a:endCxn id="211" idx="1"/>
          </p:cNvCxnSpPr>
          <p:nvPr/>
        </p:nvCxnSpPr>
        <p:spPr>
          <a:xfrm>
            <a:off x="8811959" y="4481276"/>
            <a:ext cx="17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FC61C1C-9AB5-434B-8930-1BB289C898DF}"/>
              </a:ext>
            </a:extLst>
          </p:cNvPr>
          <p:cNvCxnSpPr/>
          <p:nvPr/>
        </p:nvCxnSpPr>
        <p:spPr>
          <a:xfrm flipH="1">
            <a:off x="8728615" y="4481276"/>
            <a:ext cx="150019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145E2E3-8BFB-4DDD-A7E0-9E139556A25A}"/>
              </a:ext>
            </a:extLst>
          </p:cNvPr>
          <p:cNvCxnSpPr>
            <a:cxnSpLocks/>
          </p:cNvCxnSpPr>
          <p:nvPr/>
        </p:nvCxnSpPr>
        <p:spPr>
          <a:xfrm flipH="1">
            <a:off x="7869778" y="3660431"/>
            <a:ext cx="221094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02AE613-961C-4755-BC23-5E7EDF9D200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869171" y="3487169"/>
            <a:ext cx="0" cy="172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845763-9D54-4835-B231-5A4037A33B8A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8609143" y="3487169"/>
            <a:ext cx="608" cy="1732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D40D7A5-51C7-42AB-997D-021474236DC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344191" y="3487532"/>
            <a:ext cx="0" cy="1729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ACEB93A-DF50-4021-9858-3784B550D4C0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0080720" y="3487168"/>
            <a:ext cx="1" cy="1729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7EE998B-93AF-43EA-A5C5-C74E38915536}"/>
              </a:ext>
            </a:extLst>
          </p:cNvPr>
          <p:cNvCxnSpPr>
            <a:cxnSpLocks/>
          </p:cNvCxnSpPr>
          <p:nvPr/>
        </p:nvCxnSpPr>
        <p:spPr>
          <a:xfrm flipH="1">
            <a:off x="7869170" y="3660066"/>
            <a:ext cx="1" cy="304577"/>
          </a:xfrm>
          <a:prstGeom prst="straightConnector1">
            <a:avLst/>
          </a:pr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48E3BB-E103-4460-8B1C-AE45EB0CF7F5}"/>
              </a:ext>
            </a:extLst>
          </p:cNvPr>
          <p:cNvSpPr/>
          <p:nvPr/>
        </p:nvSpPr>
        <p:spPr>
          <a:xfrm>
            <a:off x="8803626" y="3731686"/>
            <a:ext cx="1849983" cy="24719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23F543-F0A4-48DC-9678-4B47C2B22A73}"/>
              </a:ext>
            </a:extLst>
          </p:cNvPr>
          <p:cNvSpPr txBox="1"/>
          <p:nvPr/>
        </p:nvSpPr>
        <p:spPr>
          <a:xfrm>
            <a:off x="5660229" y="3241052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Yes</a:t>
            </a:r>
            <a:endParaRPr lang="en-US" sz="1200" b="1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186800-575A-4770-BCE6-7D2D96817D14}"/>
              </a:ext>
            </a:extLst>
          </p:cNvPr>
          <p:cNvSpPr txBox="1"/>
          <p:nvPr/>
        </p:nvSpPr>
        <p:spPr>
          <a:xfrm>
            <a:off x="9895134" y="4763690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FD0A95-2B35-442B-8D99-511AF40093E0}"/>
              </a:ext>
            </a:extLst>
          </p:cNvPr>
          <p:cNvSpPr txBox="1"/>
          <p:nvPr/>
        </p:nvSpPr>
        <p:spPr>
          <a:xfrm>
            <a:off x="9895134" y="5248124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F633CC-496B-4F6C-A3D8-FE4909E99F8C}"/>
              </a:ext>
            </a:extLst>
          </p:cNvPr>
          <p:cNvSpPr txBox="1"/>
          <p:nvPr/>
        </p:nvSpPr>
        <p:spPr>
          <a:xfrm>
            <a:off x="9902136" y="5744047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C1F73A9-E65A-47B2-AA87-C94D5999460F}"/>
              </a:ext>
            </a:extLst>
          </p:cNvPr>
          <p:cNvSpPr txBox="1"/>
          <p:nvPr/>
        </p:nvSpPr>
        <p:spPr>
          <a:xfrm>
            <a:off x="10256340" y="4629954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A3ABA-EBA2-4998-8C05-D7D0428B4607}"/>
              </a:ext>
            </a:extLst>
          </p:cNvPr>
          <p:cNvSpPr txBox="1"/>
          <p:nvPr/>
        </p:nvSpPr>
        <p:spPr>
          <a:xfrm>
            <a:off x="10262046" y="51113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44C801-B8F0-4A5B-B464-E331BA705AF9}"/>
              </a:ext>
            </a:extLst>
          </p:cNvPr>
          <p:cNvSpPr txBox="1"/>
          <p:nvPr/>
        </p:nvSpPr>
        <p:spPr>
          <a:xfrm>
            <a:off x="10256340" y="55927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8A8BCE-38A4-4171-ADE6-D5EAB38ED0B4}"/>
              </a:ext>
            </a:extLst>
          </p:cNvPr>
          <p:cNvSpPr/>
          <p:nvPr/>
        </p:nvSpPr>
        <p:spPr>
          <a:xfrm>
            <a:off x="5244989" y="4273115"/>
            <a:ext cx="1395543" cy="389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Mark current node Explored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70692-70EC-4064-A93D-7029EEA13113}"/>
              </a:ext>
            </a:extLst>
          </p:cNvPr>
          <p:cNvSpPr txBox="1"/>
          <p:nvPr/>
        </p:nvSpPr>
        <p:spPr>
          <a:xfrm>
            <a:off x="6765999" y="2620649"/>
            <a:ext cx="354205" cy="254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1" b="1" dirty="0"/>
              <a:t>No</a:t>
            </a:r>
            <a:endParaRPr lang="en-US" sz="1200" b="1" dirty="0"/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D253BFF0-63C2-47F1-9A07-0613C99C7D86}"/>
              </a:ext>
            </a:extLst>
          </p:cNvPr>
          <p:cNvCxnSpPr>
            <a:cxnSpLocks/>
            <a:stCxn id="307" idx="1"/>
            <a:endCxn id="15" idx="2"/>
          </p:cNvCxnSpPr>
          <p:nvPr/>
        </p:nvCxnSpPr>
        <p:spPr>
          <a:xfrm rot="10800000">
            <a:off x="4389335" y="3099841"/>
            <a:ext cx="855652" cy="1367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D11125-B21B-464E-80F5-E9BDF1F851AD}"/>
              </a:ext>
            </a:extLst>
          </p:cNvPr>
          <p:cNvSpPr/>
          <p:nvPr/>
        </p:nvSpPr>
        <p:spPr>
          <a:xfrm>
            <a:off x="7243667" y="2561248"/>
            <a:ext cx="3524251" cy="3727345"/>
          </a:xfrm>
          <a:prstGeom prst="rect">
            <a:avLst/>
          </a:prstGeom>
          <a:noFill/>
          <a:ln w="12700"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FE64C2-E0AA-494F-80EB-94DFD24ACD0B}"/>
              </a:ext>
            </a:extLst>
          </p:cNvPr>
          <p:cNvSpPr txBox="1"/>
          <p:nvPr/>
        </p:nvSpPr>
        <p:spPr>
          <a:xfrm>
            <a:off x="5882821" y="1316846"/>
            <a:ext cx="4940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600" b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06B1FCE-E0F1-46BE-BAC8-35AA4A3F9B50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71796" y="2867471"/>
            <a:ext cx="140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78361F0-4F25-4C74-9CF7-964FE28A7C64}"/>
              </a:ext>
            </a:extLst>
          </p:cNvPr>
          <p:cNvSpPr/>
          <p:nvPr/>
        </p:nvSpPr>
        <p:spPr>
          <a:xfrm>
            <a:off x="5840224" y="955994"/>
            <a:ext cx="1532653" cy="572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 the stack and set as current node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D458E44C-D78E-472B-BF75-B3A53FC63365}"/>
              </a:ext>
            </a:extLst>
          </p:cNvPr>
          <p:cNvSpPr/>
          <p:nvPr/>
        </p:nvSpPr>
        <p:spPr>
          <a:xfrm>
            <a:off x="7869169" y="970991"/>
            <a:ext cx="933899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Goal?</a:t>
            </a: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DF247B7-4F07-45F4-BC95-195FF40685D1}"/>
              </a:ext>
            </a:extLst>
          </p:cNvPr>
          <p:cNvCxnSpPr>
            <a:cxnSpLocks/>
            <a:stCxn id="15" idx="3"/>
            <a:endCxn id="361" idx="1"/>
          </p:cNvCxnSpPr>
          <p:nvPr/>
        </p:nvCxnSpPr>
        <p:spPr>
          <a:xfrm flipV="1">
            <a:off x="5244987" y="1242117"/>
            <a:ext cx="595236" cy="1235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44F23EF-D7CD-40FB-A4A2-407F960B15AB}"/>
              </a:ext>
            </a:extLst>
          </p:cNvPr>
          <p:cNvCxnSpPr>
            <a:stCxn id="363" idx="2"/>
            <a:endCxn id="50" idx="0"/>
          </p:cNvCxnSpPr>
          <p:nvPr/>
        </p:nvCxnSpPr>
        <p:spPr>
          <a:xfrm rot="5400000">
            <a:off x="6701924" y="944937"/>
            <a:ext cx="1031464" cy="223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664A766A-D647-4362-86EA-B00A1E1AF3D7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7372876" y="1242118"/>
            <a:ext cx="496293" cy="1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579A6D4-20CF-4306-AC6A-FCAB923279D2}"/>
              </a:ext>
            </a:extLst>
          </p:cNvPr>
          <p:cNvSpPr/>
          <p:nvPr/>
        </p:nvSpPr>
        <p:spPr>
          <a:xfrm>
            <a:off x="8911993" y="1653277"/>
            <a:ext cx="1348215" cy="645351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Return True</a:t>
            </a:r>
            <a:endParaRPr lang="en-US" sz="1400" dirty="0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4CAB4325-DB56-4307-B23B-4829486B8472}"/>
              </a:ext>
            </a:extLst>
          </p:cNvPr>
          <p:cNvCxnSpPr>
            <a:cxnSpLocks/>
            <a:stCxn id="363" idx="3"/>
            <a:endCxn id="393" idx="0"/>
          </p:cNvCxnSpPr>
          <p:nvPr/>
        </p:nvCxnSpPr>
        <p:spPr>
          <a:xfrm>
            <a:off x="8803070" y="1259329"/>
            <a:ext cx="783031" cy="3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77C934E4-03A5-4C11-9E0E-3DF90C8CD376}"/>
              </a:ext>
            </a:extLst>
          </p:cNvPr>
          <p:cNvCxnSpPr>
            <a:endCxn id="50" idx="2"/>
          </p:cNvCxnSpPr>
          <p:nvPr/>
        </p:nvCxnSpPr>
        <p:spPr>
          <a:xfrm flipV="1">
            <a:off x="4387891" y="3155809"/>
            <a:ext cx="1711303" cy="418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7C60F46-C7B7-4725-8661-3F6DF911E2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1853" y="1228703"/>
            <a:ext cx="786987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03F3B7B-5A62-4AC8-B2D2-03A2116E949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387891" y="1504392"/>
            <a:ext cx="1445" cy="3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B233824E-D6FE-43CB-83F2-91EF16A01E12}"/>
              </a:ext>
            </a:extLst>
          </p:cNvPr>
          <p:cNvSpPr txBox="1"/>
          <p:nvPr/>
        </p:nvSpPr>
        <p:spPr>
          <a:xfrm>
            <a:off x="4900469" y="2063401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200" b="1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869AB52-5FDA-408D-8322-5705D29C427B}"/>
              </a:ext>
            </a:extLst>
          </p:cNvPr>
          <p:cNvSpPr txBox="1"/>
          <p:nvPr/>
        </p:nvSpPr>
        <p:spPr>
          <a:xfrm>
            <a:off x="3252080" y="2040605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False</a:t>
            </a:r>
            <a:endParaRPr lang="en-US" sz="1200" b="1" dirty="0"/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84535E1B-D94D-437A-8824-2EB2FFAFB717}"/>
              </a:ext>
            </a:extLst>
          </p:cNvPr>
          <p:cNvSpPr/>
          <p:nvPr/>
        </p:nvSpPr>
        <p:spPr>
          <a:xfrm>
            <a:off x="2313840" y="2232457"/>
            <a:ext cx="869216" cy="49178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False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703879D-F7A1-441C-A02F-BC98D56AB406}"/>
              </a:ext>
            </a:extLst>
          </p:cNvPr>
          <p:cNvCxnSpPr>
            <a:cxnSpLocks/>
            <a:stCxn id="15" idx="1"/>
            <a:endCxn id="438" idx="3"/>
          </p:cNvCxnSpPr>
          <p:nvPr/>
        </p:nvCxnSpPr>
        <p:spPr>
          <a:xfrm flipH="1">
            <a:off x="3183057" y="2477288"/>
            <a:ext cx="350627" cy="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EB65945-173A-4228-A132-E2E55522B496}"/>
              </a:ext>
            </a:extLst>
          </p:cNvPr>
          <p:cNvCxnSpPr>
            <a:stCxn id="210" idx="1"/>
            <a:endCxn id="307" idx="3"/>
          </p:cNvCxnSpPr>
          <p:nvPr/>
        </p:nvCxnSpPr>
        <p:spPr>
          <a:xfrm flipH="1" flipV="1">
            <a:off x="6640531" y="4467649"/>
            <a:ext cx="809028" cy="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CA2B40C-6945-4ACE-9A60-560E757D6366}"/>
              </a:ext>
            </a:extLst>
          </p:cNvPr>
          <p:cNvSpPr txBox="1"/>
          <p:nvPr/>
        </p:nvSpPr>
        <p:spPr>
          <a:xfrm>
            <a:off x="9889179" y="4267734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80728-FC17-4453-B1A9-000467807EB3}"/>
              </a:ext>
            </a:extLst>
          </p:cNvPr>
          <p:cNvSpPr txBox="1"/>
          <p:nvPr/>
        </p:nvSpPr>
        <p:spPr>
          <a:xfrm>
            <a:off x="5646031" y="2590090"/>
            <a:ext cx="89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Explored?</a:t>
            </a:r>
          </a:p>
        </p:txBody>
      </p:sp>
      <p:pic>
        <p:nvPicPr>
          <p:cNvPr id="80" name="Google Shape;131;p25">
            <a:extLst>
              <a:ext uri="{FF2B5EF4-FFF2-40B4-BE49-F238E27FC236}">
                <a16:creationId xmlns:a16="http://schemas.microsoft.com/office/drawing/2014/main" id="{C406E471-523D-4E6F-982F-E678256ADD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15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7"/>
            <a:ext cx="9470367" cy="8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BACKTRACKING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667032" y="1665098"/>
            <a:ext cx="10712168" cy="439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Backtracking means that when there are no new nodes to move forward by the algorithm, it traverses back on the same node to find the path.  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In order to back track, a parent node data type is introduced which matches to its respective child nodes. 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Also a visited data set is used, so that to keep track of the nodes which has already been seen by the robot. This prevents from duplicating a node. Only the new nodes would be added onto the stack.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The backtracking will be done based on the cost map, whichever path is the least from the start to goal node based on the cost function, the backtracking takes place.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1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E92922-BA5B-47C3-BAAC-CBF12054AEA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211015" y="3417195"/>
            <a:ext cx="1099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1B9D4A-3377-4234-9D35-3DB2CCFAE9CE}"/>
              </a:ext>
            </a:extLst>
          </p:cNvPr>
          <p:cNvSpPr/>
          <p:nvPr/>
        </p:nvSpPr>
        <p:spPr>
          <a:xfrm>
            <a:off x="1315925" y="1325678"/>
            <a:ext cx="1421464" cy="884122"/>
          </a:xfrm>
          <a:prstGeom prst="roundRect">
            <a:avLst>
              <a:gd name="adj" fmla="val 4872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Goal Node</a:t>
            </a:r>
          </a:p>
          <a:p>
            <a:pPr algn="ctr"/>
            <a:r>
              <a:rPr lang="en-US" sz="1200" dirty="0"/>
              <a:t>&amp; </a:t>
            </a:r>
          </a:p>
          <a:p>
            <a:pPr algn="ctr"/>
            <a:r>
              <a:rPr lang="en-US" sz="1200" dirty="0"/>
              <a:t>Node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117F1-7E60-40DB-AC97-D5955DB11DE2}"/>
              </a:ext>
            </a:extLst>
          </p:cNvPr>
          <p:cNvSpPr/>
          <p:nvPr/>
        </p:nvSpPr>
        <p:spPr>
          <a:xfrm>
            <a:off x="3244692" y="1327342"/>
            <a:ext cx="1631902" cy="881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Push goal node to path Stack &amp; set as current_node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225B4-21B3-4216-A64F-01D0761DA170}"/>
              </a:ext>
            </a:extLst>
          </p:cNvPr>
          <p:cNvSpPr/>
          <p:nvPr/>
        </p:nvSpPr>
        <p:spPr>
          <a:xfrm>
            <a:off x="5620260" y="1499648"/>
            <a:ext cx="1936144" cy="56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the parent node of the goal node from Node Array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8140D9-D054-410D-B272-D9C4CC5D9002}"/>
              </a:ext>
            </a:extLst>
          </p:cNvPr>
          <p:cNvGrpSpPr/>
          <p:nvPr/>
        </p:nvGrpSpPr>
        <p:grpSpPr>
          <a:xfrm>
            <a:off x="5904236" y="2732807"/>
            <a:ext cx="1378874" cy="1368776"/>
            <a:chOff x="3543300" y="3086100"/>
            <a:chExt cx="1458482" cy="14478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894C2A0A-AF08-495A-BCB2-6A64A79CBA17}"/>
                </a:ext>
              </a:extLst>
            </p:cNvPr>
            <p:cNvSpPr/>
            <p:nvPr/>
          </p:nvSpPr>
          <p:spPr>
            <a:xfrm>
              <a:off x="3543300" y="3086100"/>
              <a:ext cx="1447800" cy="1447800"/>
            </a:xfrm>
            <a:prstGeom prst="diamond">
              <a:avLst/>
            </a:prstGeom>
            <a:solidFill>
              <a:srgbClr val="FFD5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249FFC-5F64-4A71-859A-BBA8E96D3A6A}"/>
                </a:ext>
              </a:extLst>
            </p:cNvPr>
            <p:cNvSpPr txBox="1"/>
            <p:nvPr/>
          </p:nvSpPr>
          <p:spPr>
            <a:xfrm>
              <a:off x="3553982" y="3429000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While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current_node != parent_ node</a:t>
              </a:r>
            </a:p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24E8C6-05C7-49EF-9704-57C3AD91E176}"/>
              </a:ext>
            </a:extLst>
          </p:cNvPr>
          <p:cNvGrpSpPr/>
          <p:nvPr/>
        </p:nvGrpSpPr>
        <p:grpSpPr>
          <a:xfrm>
            <a:off x="1870875" y="3108168"/>
            <a:ext cx="2794917" cy="618055"/>
            <a:chOff x="8017649" y="2304627"/>
            <a:chExt cx="2794917" cy="61805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386021-ED9A-4DF6-BB85-6BE342A0B288}"/>
                </a:ext>
              </a:extLst>
            </p:cNvPr>
            <p:cNvSpPr/>
            <p:nvPr/>
          </p:nvSpPr>
          <p:spPr>
            <a:xfrm>
              <a:off x="8025040" y="2304627"/>
              <a:ext cx="2702424" cy="61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the backtracked cell using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12BF39-0977-48C4-AA0E-EA4CD791DCC1}"/>
                </a:ext>
              </a:extLst>
            </p:cNvPr>
            <p:cNvSpPr txBox="1"/>
            <p:nvPr/>
          </p:nvSpPr>
          <p:spPr>
            <a:xfrm>
              <a:off x="8017649" y="2613654"/>
              <a:ext cx="2794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fp::Maze::ColorPath(current_node);</a:t>
              </a:r>
              <a:endParaRPr lang="en-US" altLang="en-US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C0EC87-3E7B-4C95-A8A5-12FC7E8348CC}"/>
              </a:ext>
            </a:extLst>
          </p:cNvPr>
          <p:cNvSpPr/>
          <p:nvPr/>
        </p:nvSpPr>
        <p:spPr>
          <a:xfrm>
            <a:off x="1882895" y="4268647"/>
            <a:ext cx="2702424" cy="37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parent node as current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9A2458-BB33-4CF7-B26F-5B519F7CE226}"/>
              </a:ext>
            </a:extLst>
          </p:cNvPr>
          <p:cNvSpPr/>
          <p:nvPr/>
        </p:nvSpPr>
        <p:spPr>
          <a:xfrm>
            <a:off x="1878266" y="5167996"/>
            <a:ext cx="2702424" cy="54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parent node by getting parent node of current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01631-75CC-4B2F-A950-7F574F4B6D9D}"/>
              </a:ext>
            </a:extLst>
          </p:cNvPr>
          <p:cNvSpPr/>
          <p:nvPr/>
        </p:nvSpPr>
        <p:spPr>
          <a:xfrm>
            <a:off x="5836374" y="5120575"/>
            <a:ext cx="1503916" cy="64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Push current node to </a:t>
            </a:r>
          </a:p>
          <a:p>
            <a:pPr algn="ctr"/>
            <a:r>
              <a:rPr lang="en-US" sz="1200" dirty="0"/>
              <a:t>the path 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610523-2C13-4C2D-8218-D84926627F4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737389" y="1767739"/>
            <a:ext cx="507303" cy="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31BCCF-3BB0-4738-A816-5E5F8EEEA55C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4876594" y="1768155"/>
            <a:ext cx="743666" cy="1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C91FCD-382A-4FCB-A3C6-B647E611C15D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588332" y="2060836"/>
            <a:ext cx="292" cy="67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41792E-3466-4465-AA92-607CFD604C8B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>
            <a:off x="4580690" y="3417195"/>
            <a:ext cx="1323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0CDC8D-1A6D-4700-BDED-AD8E5A6184A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3229478" y="3726223"/>
            <a:ext cx="4629" cy="5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BD6135-781A-4EDA-AA63-EE83CA672364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3229478" y="4646835"/>
            <a:ext cx="4629" cy="52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FEBA13-C27C-4AC0-B8C3-E276C97D2470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4580690" y="5441901"/>
            <a:ext cx="1255684" cy="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EB0682-6012-45CE-9037-2DAC9367FD37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6588332" y="4101583"/>
            <a:ext cx="292" cy="10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037441A-7517-4FEC-BD38-461FF5AF960A}"/>
              </a:ext>
            </a:extLst>
          </p:cNvPr>
          <p:cNvSpPr/>
          <p:nvPr/>
        </p:nvSpPr>
        <p:spPr>
          <a:xfrm>
            <a:off x="8310718" y="3051347"/>
            <a:ext cx="1214282" cy="731696"/>
          </a:xfrm>
          <a:prstGeom prst="roundRect">
            <a:avLst>
              <a:gd name="adj" fmla="val 4237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 and return Path Stack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33670FD-7C70-499B-9D24-58FC24A1A2B2}"/>
              </a:ext>
            </a:extLst>
          </p:cNvPr>
          <p:cNvSpPr txBox="1">
            <a:spLocks/>
          </p:cNvSpPr>
          <p:nvPr/>
        </p:nvSpPr>
        <p:spPr>
          <a:xfrm>
            <a:off x="8129778" y="4848139"/>
            <a:ext cx="3511253" cy="982256"/>
          </a:xfrm>
          <a:prstGeom prst="rect">
            <a:avLst/>
          </a:prstGeom>
          <a:effectLst>
            <a:glow rad="127000">
              <a:schemeClr val="accent4">
                <a:lumMod val="60000"/>
                <a:lumOff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Back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103459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PROJECT EXECUTION</a:t>
            </a:r>
            <a:endParaRPr/>
          </a:p>
        </p:txBody>
      </p:sp>
      <p:sp>
        <p:nvSpPr>
          <p:cNvPr id="672" name="Google Shape;672;p47"/>
          <p:cNvSpPr txBox="1">
            <a:spLocks noGrp="1"/>
          </p:cNvSpPr>
          <p:nvPr>
            <p:ph type="body" idx="1"/>
          </p:nvPr>
        </p:nvSpPr>
        <p:spPr>
          <a:xfrm>
            <a:off x="972600" y="2471800"/>
            <a:ext cx="10251600" cy="42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 this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</a:t>
            </a:r>
            <a:r>
              <a:rPr lang="en-GB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https://github.com/mackorone/mms#building-from-source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install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Micromouse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simulator.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7"/>
            <a:ext cx="9470367" cy="8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RESULTS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681;p48">
            <a:extLst>
              <a:ext uri="{FF2B5EF4-FFF2-40B4-BE49-F238E27FC236}">
                <a16:creationId xmlns:a16="http://schemas.microsoft.com/office/drawing/2014/main" id="{E36BAAD4-EAEE-48F3-A7ED-99654B437D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56138" t="889" r="33155" b="1"/>
          <a:stretch/>
        </p:blipFill>
        <p:spPr>
          <a:xfrm>
            <a:off x="457200" y="1769788"/>
            <a:ext cx="10210800" cy="3990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80;p48">
            <a:extLst>
              <a:ext uri="{FF2B5EF4-FFF2-40B4-BE49-F238E27FC236}">
                <a16:creationId xmlns:a16="http://schemas.microsoft.com/office/drawing/2014/main" id="{3DF72C6A-448B-47C0-B719-3CBD7FE7B599}"/>
              </a:ext>
            </a:extLst>
          </p:cNvPr>
          <p:cNvSpPr txBox="1"/>
          <p:nvPr/>
        </p:nvSpPr>
        <p:spPr>
          <a:xfrm>
            <a:off x="935564" y="2514600"/>
            <a:ext cx="3702400" cy="3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lnSpc>
                <a:spcPct val="150000"/>
              </a:lnSpc>
              <a:buSzPts val="1600"/>
              <a:buFont typeface="Lato"/>
              <a:buChar char="●"/>
            </a:pPr>
            <a:r>
              <a:rPr lang="en-GB" sz="2133" dirty="0">
                <a:ea typeface="Lato"/>
                <a:cs typeface="Lato"/>
                <a:sym typeface="Lato"/>
              </a:rPr>
              <a:t>Successfully implemented DFS Algorithm to solve the maze.</a:t>
            </a:r>
            <a:endParaRPr sz="2133" dirty="0">
              <a:ea typeface="Lato"/>
              <a:cs typeface="Lato"/>
              <a:sym typeface="Lato"/>
            </a:endParaRPr>
          </a:p>
          <a:p>
            <a:pPr marL="609585" indent="-440256">
              <a:lnSpc>
                <a:spcPct val="150000"/>
              </a:lnSpc>
              <a:buSzPts val="1600"/>
              <a:buFont typeface="Lato"/>
              <a:buChar char="●"/>
            </a:pPr>
            <a:r>
              <a:rPr lang="en-GB" sz="2133" dirty="0">
                <a:ea typeface="Lato"/>
                <a:cs typeface="Lato"/>
                <a:sym typeface="Lato"/>
              </a:rPr>
              <a:t>OOP based programming.</a:t>
            </a:r>
            <a:endParaRPr sz="2133" dirty="0">
              <a:ea typeface="Lato"/>
              <a:cs typeface="Lato"/>
              <a:sym typeface="Lato"/>
            </a:endParaRPr>
          </a:p>
          <a:p>
            <a:pPr marL="609585">
              <a:lnSpc>
                <a:spcPct val="150000"/>
              </a:lnSpc>
            </a:pPr>
            <a:endParaRPr sz="2400" dirty="0"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5348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7"/>
            <a:ext cx="9470367" cy="8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FUTURE SCOPE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739916" y="2061338"/>
            <a:ext cx="10712168" cy="439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133" dirty="0">
                <a:solidFill>
                  <a:srgbClr val="000000"/>
                </a:solidFill>
              </a:rPr>
              <a:t>We would like to implement other path planning algorithms like BFS, Dijkstra, A*, </a:t>
            </a:r>
            <a:r>
              <a:rPr lang="en-US" sz="2133" dirty="0" err="1">
                <a:solidFill>
                  <a:srgbClr val="000000"/>
                </a:solidFill>
              </a:rPr>
              <a:t>etc</a:t>
            </a:r>
            <a:r>
              <a:rPr lang="en-US" sz="2133" dirty="0">
                <a:solidFill>
                  <a:srgbClr val="000000"/>
                </a:solidFill>
              </a:rPr>
              <a:t> for the same maze.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133" dirty="0">
                <a:solidFill>
                  <a:srgbClr val="000000"/>
                </a:solidFill>
              </a:rPr>
              <a:t>For different and difficult mazes we would like to implement a code which runs faster and give optimal results.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133" dirty="0">
                <a:solidFill>
                  <a:srgbClr val="000000"/>
                </a:solidFill>
              </a:rPr>
              <a:t>Changing the Micro-mouse Simulator to add dynamic obstacles on already explored locations.</a:t>
            </a:r>
          </a:p>
        </p:txBody>
      </p:sp>
    </p:spTree>
    <p:extLst>
      <p:ext uri="{BB962C8B-B14F-4D97-AF65-F5344CB8AC3E}">
        <p14:creationId xmlns:p14="http://schemas.microsoft.com/office/powerpoint/2010/main" val="15229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7"/>
            <a:ext cx="9470367" cy="8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REFERENCES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739916" y="2061338"/>
            <a:ext cx="10712168" cy="193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06390" algn="l">
              <a:lnSpc>
                <a:spcPct val="200000"/>
              </a:lnSpc>
              <a:buClr>
                <a:srgbClr val="000000"/>
              </a:buClr>
              <a:buSzPts val="1200"/>
              <a:buChar char="●"/>
            </a:pPr>
            <a:r>
              <a:rPr lang="en-GB" sz="1600" b="1" dirty="0">
                <a:solidFill>
                  <a:srgbClr val="000000"/>
                </a:solidFill>
              </a:rPr>
              <a:t>DFS Algorithm </a:t>
            </a:r>
            <a:r>
              <a:rPr lang="en-GB" sz="1600" dirty="0">
                <a:solidFill>
                  <a:srgbClr val="000000"/>
                </a:solidFill>
              </a:rPr>
              <a:t>: </a:t>
            </a:r>
            <a:r>
              <a:rPr lang="en-GB" sz="1600" u="sng" dirty="0">
                <a:solidFill>
                  <a:schemeClr val="hlink"/>
                </a:solidFill>
                <a:hlinkClick r:id="rId4"/>
              </a:rPr>
              <a:t>https://www.tutorialspoint.com/data_structures_algorithms/depth_first_traversal.htm</a:t>
            </a:r>
            <a:endParaRPr lang="en-GB" sz="1600" dirty="0">
              <a:solidFill>
                <a:srgbClr val="000000"/>
              </a:solidFill>
            </a:endParaRPr>
          </a:p>
          <a:p>
            <a:pPr indent="-406390" algn="l">
              <a:lnSpc>
                <a:spcPct val="200000"/>
              </a:lnSpc>
              <a:buClr>
                <a:srgbClr val="000000"/>
              </a:buClr>
              <a:buSzPts val="1200"/>
              <a:buChar char="●"/>
            </a:pPr>
            <a:r>
              <a:rPr lang="en-GB" sz="1600" b="1" dirty="0">
                <a:solidFill>
                  <a:srgbClr val="000000"/>
                </a:solidFill>
              </a:rPr>
              <a:t>Mms simulator</a:t>
            </a:r>
            <a:r>
              <a:rPr lang="en-GB" sz="1600" dirty="0">
                <a:solidFill>
                  <a:srgbClr val="000000"/>
                </a:solidFill>
              </a:rPr>
              <a:t> : </a:t>
            </a:r>
            <a:r>
              <a:rPr lang="en-GB" sz="1600" u="sng" dirty="0">
                <a:solidFill>
                  <a:schemeClr val="hlink"/>
                </a:solidFill>
                <a:hlinkClick r:id="rId5"/>
              </a:rPr>
              <a:t>https://github.com/mackorone/mms</a:t>
            </a:r>
            <a:endParaRPr lang="en-GB" sz="1600" dirty="0">
              <a:solidFill>
                <a:srgbClr val="000000"/>
              </a:solidFill>
            </a:endParaRPr>
          </a:p>
          <a:p>
            <a:pPr indent="-406390" algn="l">
              <a:lnSpc>
                <a:spcPct val="200000"/>
              </a:lnSpc>
              <a:buClr>
                <a:srgbClr val="000000"/>
              </a:buClr>
              <a:buSzPts val="1200"/>
              <a:buChar char="●"/>
            </a:pPr>
            <a:r>
              <a:rPr lang="en-GB" sz="1600" b="1" dirty="0">
                <a:solidFill>
                  <a:srgbClr val="000000"/>
                </a:solidFill>
              </a:rPr>
              <a:t>Object Oriented Programming</a:t>
            </a:r>
            <a:r>
              <a:rPr lang="en-GB" sz="1600" dirty="0">
                <a:solidFill>
                  <a:srgbClr val="000000"/>
                </a:solidFill>
              </a:rPr>
              <a:t> : </a:t>
            </a:r>
            <a:r>
              <a:rPr lang="en-GB" sz="1600" u="sng" dirty="0">
                <a:solidFill>
                  <a:schemeClr val="hlink"/>
                </a:solidFill>
                <a:hlinkClick r:id="rId6"/>
              </a:rPr>
              <a:t>https://beginnersbook.com/2017/08/cpp-oops-concepts/</a:t>
            </a:r>
            <a:endParaRPr lang="en-GB" sz="1600" dirty="0">
              <a:solidFill>
                <a:srgbClr val="000000"/>
              </a:solidFill>
            </a:endParaRPr>
          </a:p>
          <a:p>
            <a:pPr indent="0" algn="l">
              <a:lnSpc>
                <a:spcPct val="200000"/>
              </a:lnSpc>
              <a:spcBef>
                <a:spcPts val="2133"/>
              </a:spcBef>
            </a:pP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800" y="784936"/>
            <a:ext cx="7962963" cy="11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5333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941800" y="2181557"/>
            <a:ext cx="10308400" cy="3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Objective :</a:t>
            </a:r>
          </a:p>
          <a:p>
            <a:pPr marL="778914" lvl="1" indent="0" algn="just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US" sz="2267" dirty="0">
                <a:solidFill>
                  <a:srgbClr val="000000"/>
                </a:solidFill>
              </a:rPr>
              <a:t>We implemented a program that computes a path given the current position/ starting position (S) and orientation (fixed in this case) of a robot in a maze to reach the center of the maze (G).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Method : </a:t>
            </a:r>
          </a:p>
          <a:p>
            <a:pPr marL="778914" lvl="1" indent="0" algn="just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US" sz="2267" dirty="0">
                <a:solidFill>
                  <a:srgbClr val="000000"/>
                </a:solidFill>
              </a:rPr>
              <a:t>Path Planning Algorithm is Depth First Search Algorithm (DFS)	</a:t>
            </a:r>
            <a:r>
              <a:rPr lang="en-US" sz="3733" dirty="0">
                <a:solidFill>
                  <a:srgbClr val="000000"/>
                </a:solidFill>
              </a:rPr>
              <a:t>						                 </a:t>
            </a:r>
            <a:endParaRPr lang="en-US" sz="13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6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7"/>
            <a:ext cx="9470367" cy="8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CONTRIBUTIONS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941799" y="2061338"/>
            <a:ext cx="10039844" cy="401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Karan Sutradhar - Blueprint of Project/ Work Allotment-Coordinating-Setting up meetings-Time scheduling-Project timeline/Coding-DFS/Class Structure/ Presentation.</a:t>
            </a:r>
          </a:p>
          <a:p>
            <a:pPr marL="0" indent="0" algn="just">
              <a:lnSpc>
                <a:spcPct val="150000"/>
              </a:lnSpc>
              <a:spcBef>
                <a:spcPts val="2133"/>
              </a:spcBef>
            </a:pPr>
            <a:r>
              <a:rPr lang="en-GB" sz="1600" dirty="0">
                <a:solidFill>
                  <a:srgbClr val="000000"/>
                </a:solidFill>
              </a:rPr>
              <a:t>Sudharsan -  Class Structure/ POC with Professor for Doubts/Coding-DFS/ Compiling Codes/ Error Handling/ Testing/ Flow Charts/ Presentation.</a:t>
            </a:r>
          </a:p>
          <a:p>
            <a:pPr marL="0" indent="0" algn="just">
              <a:lnSpc>
                <a:spcPct val="150000"/>
              </a:lnSpc>
              <a:spcBef>
                <a:spcPts val="2133"/>
              </a:spcBef>
            </a:pPr>
            <a:r>
              <a:rPr lang="en-GB" sz="1600" dirty="0">
                <a:solidFill>
                  <a:srgbClr val="000000"/>
                </a:solidFill>
              </a:rPr>
              <a:t>Sai Praveen Bhamidipati - Documentation/ Report/ Presentation/ Coding- Maze/ Coding-API/Error Handling/ Testing/ Class structure/ Background data collection.</a:t>
            </a:r>
          </a:p>
          <a:p>
            <a:pPr marL="0" indent="0" algn="just">
              <a:lnSpc>
                <a:spcPct val="150000"/>
              </a:lnSpc>
              <a:spcBef>
                <a:spcPts val="2133"/>
              </a:spcBef>
            </a:pPr>
            <a:r>
              <a:rPr lang="en-GB" sz="1600" dirty="0">
                <a:solidFill>
                  <a:srgbClr val="000000"/>
                </a:solidFill>
              </a:rPr>
              <a:t>Ashwin Prabhakaran - Documentation/ Report/ Presentation/ Coding- Maze/ Coding-API/Error Handling/ Testing/</a:t>
            </a:r>
            <a:r>
              <a:rPr lang="en-GB" sz="1600" dirty="0" err="1">
                <a:solidFill>
                  <a:srgbClr val="000000"/>
                </a:solidFill>
              </a:rPr>
              <a:t>Github</a:t>
            </a:r>
            <a:r>
              <a:rPr lang="en-GB" sz="1600" dirty="0">
                <a:solidFill>
                  <a:srgbClr val="000000"/>
                </a:solidFill>
              </a:rPr>
              <a:t> Maintenance/ </a:t>
            </a:r>
            <a:r>
              <a:rPr lang="en-GB" sz="1600" dirty="0" err="1">
                <a:solidFill>
                  <a:srgbClr val="000000"/>
                </a:solidFill>
              </a:rPr>
              <a:t>Doxygen</a:t>
            </a:r>
            <a:r>
              <a:rPr lang="en-GB" sz="1600" dirty="0">
                <a:solidFill>
                  <a:srgbClr val="000000"/>
                </a:solidFill>
              </a:rPr>
              <a:t> File/ Naming Conventions.</a:t>
            </a:r>
          </a:p>
          <a:p>
            <a:pPr marL="0" indent="0" algn="just">
              <a:lnSpc>
                <a:spcPct val="150000"/>
              </a:lnSpc>
              <a:spcBef>
                <a:spcPts val="2133"/>
              </a:spcBef>
            </a:pPr>
            <a:endParaRPr lang="en-GB" sz="1600" dirty="0"/>
          </a:p>
          <a:p>
            <a:pPr marL="0" indent="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045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2819400" y="1665097"/>
            <a:ext cx="9470367" cy="8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MMS Simulator Installation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838200" y="2941500"/>
            <a:ext cx="10712168" cy="9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1600"/>
              </a:spcBef>
            </a:pPr>
            <a:r>
              <a:rPr lang="en-US" sz="1600" dirty="0">
                <a:solidFill>
                  <a:srgbClr val="000000"/>
                </a:solidFill>
              </a:rPr>
              <a:t>Visit this </a:t>
            </a:r>
            <a:r>
              <a:rPr lang="en-US" sz="1600" dirty="0" err="1">
                <a:solidFill>
                  <a:srgbClr val="000000"/>
                </a:solidFill>
              </a:rPr>
              <a:t>Github</a:t>
            </a:r>
            <a:r>
              <a:rPr lang="en-US" sz="1600" dirty="0">
                <a:solidFill>
                  <a:srgbClr val="000000"/>
                </a:solidFill>
              </a:rPr>
              <a:t> link</a:t>
            </a:r>
            <a:r>
              <a:rPr lang="en-US" sz="1600" dirty="0">
                <a:solidFill>
                  <a:srgbClr val="000000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600" u="sng" dirty="0">
                <a:solidFill>
                  <a:schemeClr val="accent5"/>
                </a:solidFill>
                <a:hlinkClick r:id="rId4"/>
              </a:rPr>
              <a:t>https://github.com/mackorone/mms#building-from-source</a:t>
            </a:r>
            <a:r>
              <a:rPr lang="en-US" sz="1600" dirty="0">
                <a:solidFill>
                  <a:srgbClr val="000000"/>
                </a:solidFill>
              </a:rPr>
              <a:t> to install </a:t>
            </a:r>
            <a:r>
              <a:rPr lang="en-US" sz="1600" dirty="0" err="1">
                <a:solidFill>
                  <a:srgbClr val="000000"/>
                </a:solidFill>
              </a:rPr>
              <a:t>Micromouse</a:t>
            </a:r>
            <a:r>
              <a:rPr lang="en-US" sz="1600" dirty="0">
                <a:solidFill>
                  <a:srgbClr val="000000"/>
                </a:solidFill>
              </a:rPr>
              <a:t> simulator.</a:t>
            </a:r>
          </a:p>
        </p:txBody>
      </p:sp>
    </p:spTree>
    <p:extLst>
      <p:ext uri="{BB962C8B-B14F-4D97-AF65-F5344CB8AC3E}">
        <p14:creationId xmlns:p14="http://schemas.microsoft.com/office/powerpoint/2010/main" val="25984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775B3-E38E-48DD-8A07-56B343276B7A}"/>
              </a:ext>
            </a:extLst>
          </p:cNvPr>
          <p:cNvSpPr/>
          <p:nvPr/>
        </p:nvSpPr>
        <p:spPr>
          <a:xfrm>
            <a:off x="828675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the mms Simulator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28413-1A2C-445D-BDE7-FEDE40EB48ED}"/>
              </a:ext>
            </a:extLst>
          </p:cNvPr>
          <p:cNvSpPr/>
          <p:nvPr/>
        </p:nvSpPr>
        <p:spPr>
          <a:xfrm>
            <a:off x="4572000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the desired maze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8FB3-C855-415F-BC9F-E89D3D5B6450}"/>
              </a:ext>
            </a:extLst>
          </p:cNvPr>
          <p:cNvSpPr/>
          <p:nvPr/>
        </p:nvSpPr>
        <p:spPr>
          <a:xfrm>
            <a:off x="8572499" y="2147885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 the source file and executables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A842B-6D35-4778-9981-DC930802FCE0}"/>
              </a:ext>
            </a:extLst>
          </p:cNvPr>
          <p:cNvSpPr/>
          <p:nvPr/>
        </p:nvSpPr>
        <p:spPr>
          <a:xfrm>
            <a:off x="461962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Build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8A1D-DBDA-4871-9C5D-D2A37AC374C6}"/>
              </a:ext>
            </a:extLst>
          </p:cNvPr>
          <p:cNvSpPr/>
          <p:nvPr/>
        </p:nvSpPr>
        <p:spPr>
          <a:xfrm>
            <a:off x="8572499" y="4719637"/>
            <a:ext cx="2952750" cy="728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Upon Successful Build, Click Run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E017-EDF8-4FF1-829F-3FE86F7442FE}"/>
              </a:ext>
            </a:extLst>
          </p:cNvPr>
          <p:cNvSpPr/>
          <p:nvPr/>
        </p:nvSpPr>
        <p:spPr>
          <a:xfrm>
            <a:off x="8572499" y="3433761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on the + button and Enter the name of the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11F6D-7015-4EE7-8272-25627DA6A778}"/>
              </a:ext>
            </a:extLst>
          </p:cNvPr>
          <p:cNvSpPr/>
          <p:nvPr/>
        </p:nvSpPr>
        <p:spPr>
          <a:xfrm>
            <a:off x="4619625" y="3433753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the path to the project directory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28FD8-8513-49FB-A4F4-AD9272B3C269}"/>
              </a:ext>
            </a:extLst>
          </p:cNvPr>
          <p:cNvSpPr/>
          <p:nvPr/>
        </p:nvSpPr>
        <p:spPr>
          <a:xfrm>
            <a:off x="828675" y="3433752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Build Command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A2F37-601A-42D6-8C17-B9245F1B95FB}"/>
              </a:ext>
            </a:extLst>
          </p:cNvPr>
          <p:cNvSpPr/>
          <p:nvPr/>
        </p:nvSpPr>
        <p:spPr>
          <a:xfrm>
            <a:off x="82867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the run command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7F5F2-D073-439E-896C-730D5ED21F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1425" y="2497930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61669-113D-4699-ADFD-7CF85968A0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24750" y="2497929"/>
            <a:ext cx="1047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99E4-CF8C-45CA-9ED2-BF181672521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048874" y="2847972"/>
            <a:ext cx="0" cy="58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692A7-2EEC-4B61-9851-4CD840384F6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 flipV="1">
            <a:off x="7572375" y="3783797"/>
            <a:ext cx="1000124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AE433-518E-43BF-8163-D4F9AA95298E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781425" y="3783796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5BC86-F993-4EFD-9A15-F20546F78D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05050" y="4133839"/>
            <a:ext cx="0" cy="70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015BE0-1EE3-4465-AD66-DBBB359AFE13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781425" y="508396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BEC02-78F6-44C5-AAC1-AA1F3FB4C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375" y="5083968"/>
            <a:ext cx="1000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oogle Shape;131;p25">
            <a:extLst>
              <a:ext uri="{FF2B5EF4-FFF2-40B4-BE49-F238E27FC236}">
                <a16:creationId xmlns:a16="http://schemas.microsoft.com/office/drawing/2014/main" id="{90582D67-1B02-4EB2-85EA-2CCAA42728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F2C0D2B-F73B-4D17-8E1A-CB5A804B8563}"/>
              </a:ext>
            </a:extLst>
          </p:cNvPr>
          <p:cNvSpPr txBox="1">
            <a:spLocks/>
          </p:cNvSpPr>
          <p:nvPr/>
        </p:nvSpPr>
        <p:spPr>
          <a:xfrm>
            <a:off x="4343400" y="712015"/>
            <a:ext cx="4019550" cy="604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Project Execution</a:t>
            </a:r>
          </a:p>
        </p:txBody>
      </p:sp>
    </p:spTree>
    <p:extLst>
      <p:ext uri="{BB962C8B-B14F-4D97-AF65-F5344CB8AC3E}">
        <p14:creationId xmlns:p14="http://schemas.microsoft.com/office/powerpoint/2010/main" val="276592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2"/>
          <p:cNvSpPr txBox="1">
            <a:spLocks noGrp="1"/>
          </p:cNvSpPr>
          <p:nvPr>
            <p:ph type="title"/>
          </p:nvPr>
        </p:nvSpPr>
        <p:spPr>
          <a:xfrm>
            <a:off x="810733" y="4288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GB" b="1"/>
              <a:t>ANY QUESTIONS?</a:t>
            </a:r>
            <a:endParaRPr b="1"/>
          </a:p>
        </p:txBody>
      </p:sp>
      <p:pic>
        <p:nvPicPr>
          <p:cNvPr id="708" name="Google Shape;7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533" y="727867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2"/>
          <p:cNvSpPr txBox="1">
            <a:spLocks noGrp="1"/>
          </p:cNvSpPr>
          <p:nvPr>
            <p:ph type="title"/>
          </p:nvPr>
        </p:nvSpPr>
        <p:spPr>
          <a:xfrm>
            <a:off x="890533" y="18527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GB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6"/>
            <a:ext cx="9470367" cy="11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CONSTRAINTS/ ASSUMPTIONS:</a:t>
            </a: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660019" y="2013800"/>
            <a:ext cx="10560288" cy="3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The Robot doesn’t know the location of the wall unless it reaches near it.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MMS Simulator interface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Selection of maze from given mazes. ( Discretized mazes) 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Robot transverse in only x-y direction (2D plane)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Robot can only move in forward direction and have holonomic behavior, it cannot move in arbitrary direction.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Action space of robot is right, left and Forward.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7785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815856" y="2169638"/>
            <a:ext cx="10560288" cy="316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  <a:buClr>
                <a:srgbClr val="000000"/>
              </a:buClr>
              <a:buSzPts val="18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Object-oriented programming, inheritance, and dynamic polymorphism.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Implementation of Path Planning Algorithm ( DFS ) using dynamic programming.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Usage of Data Structures.</a:t>
            </a:r>
          </a:p>
        </p:txBody>
      </p:sp>
      <p:sp>
        <p:nvSpPr>
          <p:cNvPr id="5" name="Google Shape;570;p35">
            <a:extLst>
              <a:ext uri="{FF2B5EF4-FFF2-40B4-BE49-F238E27FC236}">
                <a16:creationId xmlns:a16="http://schemas.microsoft.com/office/drawing/2014/main" id="{DB54E8B1-DA49-4DBE-B933-3887CD16F8B0}"/>
              </a:ext>
            </a:extLst>
          </p:cNvPr>
          <p:cNvSpPr txBox="1">
            <a:spLocks/>
          </p:cNvSpPr>
          <p:nvPr/>
        </p:nvSpPr>
        <p:spPr>
          <a:xfrm>
            <a:off x="941799" y="784936"/>
            <a:ext cx="9470367" cy="11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LEARNING OUTCOMES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882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6"/>
            <a:ext cx="9470367" cy="11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METHODOLOGY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71;p35">
            <a:extLst>
              <a:ext uri="{FF2B5EF4-FFF2-40B4-BE49-F238E27FC236}">
                <a16:creationId xmlns:a16="http://schemas.microsoft.com/office/drawing/2014/main" id="{EC635897-22C6-4B91-9DE5-84E5FBB585FC}"/>
              </a:ext>
            </a:extLst>
          </p:cNvPr>
          <p:cNvSpPr txBox="1">
            <a:spLocks/>
          </p:cNvSpPr>
          <p:nvPr/>
        </p:nvSpPr>
        <p:spPr>
          <a:xfrm>
            <a:off x="660019" y="2013800"/>
            <a:ext cx="10560288" cy="3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OOP based programming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Simulator interface - API class</a:t>
            </a:r>
          </a:p>
          <a:p>
            <a:pPr indent="-440256" algn="just">
              <a:lnSpc>
                <a:spcPct val="150000"/>
              </a:lnSpc>
              <a:buClr>
                <a:srgbClr val="000000"/>
              </a:buClr>
              <a:buSzPts val="1600"/>
              <a:buChar char="●"/>
            </a:pPr>
            <a:r>
              <a:rPr lang="en-US" sz="2267" dirty="0">
                <a:solidFill>
                  <a:srgbClr val="000000"/>
                </a:solidFill>
              </a:rPr>
              <a:t>Reading maze from given set of mazes and dynamic implementation of path planning algorithm (DFS - which doesn’t give the cost effective or optimal path).        </a:t>
            </a:r>
          </a:p>
        </p:txBody>
      </p:sp>
    </p:spTree>
    <p:extLst>
      <p:ext uri="{BB962C8B-B14F-4D97-AF65-F5344CB8AC3E}">
        <p14:creationId xmlns:p14="http://schemas.microsoft.com/office/powerpoint/2010/main" val="391866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1054677" y="629099"/>
            <a:ext cx="9470367" cy="11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MMS Simulator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600;p39">
            <a:extLst>
              <a:ext uri="{FF2B5EF4-FFF2-40B4-BE49-F238E27FC236}">
                <a16:creationId xmlns:a16="http://schemas.microsoft.com/office/drawing/2014/main" id="{6424CCAA-7CCA-4479-97A9-52F1DA09C7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676" y="1619836"/>
            <a:ext cx="8350581" cy="4852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3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BC59A-C840-4D1C-961C-08A851684822}"/>
              </a:ext>
            </a:extLst>
          </p:cNvPr>
          <p:cNvCxnSpPr>
            <a:stCxn id="32" idx="2"/>
            <a:endCxn id="55" idx="3"/>
          </p:cNvCxnSpPr>
          <p:nvPr/>
        </p:nvCxnSpPr>
        <p:spPr>
          <a:xfrm flipH="1">
            <a:off x="3598177" y="5289062"/>
            <a:ext cx="2922683" cy="6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19AD3-71EF-42FD-8CC1-078F7C4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384" y="1450270"/>
            <a:ext cx="4419600" cy="5111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Class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E1A54-06CC-4070-9CCB-341EE7DA23BB}"/>
              </a:ext>
            </a:extLst>
          </p:cNvPr>
          <p:cNvGrpSpPr/>
          <p:nvPr/>
        </p:nvGrpSpPr>
        <p:grpSpPr>
          <a:xfrm>
            <a:off x="5356226" y="2977096"/>
            <a:ext cx="1273174" cy="1273174"/>
            <a:chOff x="3390900" y="2362200"/>
            <a:chExt cx="1905000" cy="1905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E09254-406D-4A3C-96F0-001A18BC4EF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A5BC7B-75D2-4835-A859-DDA4364AE04E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DA834A-CCCC-4705-A0C6-255DDC4CA18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FC225-846D-46FA-8213-DD363BAC0404}"/>
                </a:ext>
              </a:extLst>
            </p:cNvPr>
            <p:cNvSpPr txBox="1"/>
            <p:nvPr/>
          </p:nvSpPr>
          <p:spPr>
            <a:xfrm>
              <a:off x="3419404" y="3004696"/>
              <a:ext cx="1793169" cy="782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Robot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4D1ED5-9AE8-4819-A9D7-A05468ACB051}"/>
              </a:ext>
            </a:extLst>
          </p:cNvPr>
          <p:cNvGrpSpPr/>
          <p:nvPr/>
        </p:nvGrpSpPr>
        <p:grpSpPr>
          <a:xfrm>
            <a:off x="6520860" y="4720046"/>
            <a:ext cx="1138031" cy="1138031"/>
            <a:chOff x="9434101" y="2363378"/>
            <a:chExt cx="1273174" cy="12731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B81927-5FA9-40F5-A376-A45DD54BD919}"/>
                </a:ext>
              </a:extLst>
            </p:cNvPr>
            <p:cNvGrpSpPr/>
            <p:nvPr/>
          </p:nvGrpSpPr>
          <p:grpSpPr>
            <a:xfrm>
              <a:off x="9434101" y="2363378"/>
              <a:ext cx="1273174" cy="1273174"/>
              <a:chOff x="6267450" y="2476500"/>
              <a:chExt cx="1905000" cy="1905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107E0A-F6AE-44A5-98BF-69FCA7CF85A6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F3ED9F-CE55-4967-AB4B-EBB9AE89EE5E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5B906-F694-4162-B594-4AFD8CA70F95}"/>
                </a:ext>
              </a:extLst>
            </p:cNvPr>
            <p:cNvSpPr txBox="1"/>
            <p:nvPr/>
          </p:nvSpPr>
          <p:spPr>
            <a:xfrm>
              <a:off x="9467775" y="2737701"/>
              <a:ext cx="1198434" cy="581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Tracked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333AF-ED93-430F-A686-295F5C77FF02}"/>
              </a:ext>
            </a:extLst>
          </p:cNvPr>
          <p:cNvGrpSpPr/>
          <p:nvPr/>
        </p:nvGrpSpPr>
        <p:grpSpPr>
          <a:xfrm>
            <a:off x="4555922" y="4825055"/>
            <a:ext cx="1151025" cy="1138031"/>
            <a:chOff x="3390900" y="2362200"/>
            <a:chExt cx="1926750" cy="1905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C09494-E113-43AC-AF28-E681049BBED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936F63-B55C-4FB5-A5EB-01B2BCE645E1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C84D62-2265-481C-B92D-2E9BC76D2DC9}"/>
                  </a:ext>
                </a:extLst>
              </p:cNvPr>
              <p:cNvSpPr/>
              <p:nvPr/>
            </p:nvSpPr>
            <p:spPr>
              <a:xfrm>
                <a:off x="6443837" y="2652889"/>
                <a:ext cx="1552221" cy="15522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8FD831-E470-4366-83D1-B649138CA93A}"/>
                </a:ext>
              </a:extLst>
            </p:cNvPr>
            <p:cNvSpPr txBox="1"/>
            <p:nvPr/>
          </p:nvSpPr>
          <p:spPr>
            <a:xfrm>
              <a:off x="3441153" y="2940048"/>
              <a:ext cx="1876497" cy="9034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Wheeled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4B83C4-0803-4DDB-835C-19CFACDF5DDA}"/>
              </a:ext>
            </a:extLst>
          </p:cNvPr>
          <p:cNvSpPr/>
          <p:nvPr/>
        </p:nvSpPr>
        <p:spPr>
          <a:xfrm rot="14265586">
            <a:off x="6146573" y="4318895"/>
            <a:ext cx="864611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8A9627-FF13-4A4D-AB47-36EA03252B9E}"/>
              </a:ext>
            </a:extLst>
          </p:cNvPr>
          <p:cNvGrpSpPr/>
          <p:nvPr/>
        </p:nvGrpSpPr>
        <p:grpSpPr>
          <a:xfrm>
            <a:off x="1600200" y="2977096"/>
            <a:ext cx="1273174" cy="1273174"/>
            <a:chOff x="3390900" y="2362200"/>
            <a:chExt cx="1905000" cy="1905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5D5A65-B820-47E6-9555-6BE5EFE3A3D4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B7149E1-6641-450E-A06F-93B02F5D46EA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C771BD-C3D8-48AC-8B58-DC15037B5071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6A83D-34DE-4C3E-BE78-1D673395E8E2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3EA8AE-D0D6-4490-9D6D-30CFDF8D4B97}"/>
              </a:ext>
            </a:extLst>
          </p:cNvPr>
          <p:cNvGrpSpPr/>
          <p:nvPr/>
        </p:nvGrpSpPr>
        <p:grpSpPr>
          <a:xfrm>
            <a:off x="2362373" y="4720046"/>
            <a:ext cx="1273174" cy="1273174"/>
            <a:chOff x="3390900" y="2362200"/>
            <a:chExt cx="1905000" cy="1905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B6E945-6628-4A54-95BD-E9A59C99DF1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A25253-3915-48FB-9DE6-BFC00ED26C92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45AC4D-E55C-43FF-BCEA-97A3A5F9ADC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AF4353-66DA-4036-869D-08F894E6C3D5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399D00-1B8A-49CA-BE29-D1076B806BF2}"/>
              </a:ext>
            </a:extLst>
          </p:cNvPr>
          <p:cNvGrpSpPr/>
          <p:nvPr/>
        </p:nvGrpSpPr>
        <p:grpSpPr>
          <a:xfrm>
            <a:off x="3547338" y="2958555"/>
            <a:ext cx="1273174" cy="1273174"/>
            <a:chOff x="3390900" y="2362200"/>
            <a:chExt cx="1905000" cy="1905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8E64F4-0F5B-4219-92A9-946AA9661DF6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39AEF76-A879-43C0-810F-10EB243F40E9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C278B72-3803-4FBE-86B4-D18A458EBBF9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58EFB4-EAEB-4663-9FE3-E1FBFB5F33D1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Maze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22A37-6C56-4DFF-8701-A881B7755207}"/>
              </a:ext>
            </a:extLst>
          </p:cNvPr>
          <p:cNvGrpSpPr/>
          <p:nvPr/>
        </p:nvGrpSpPr>
        <p:grpSpPr>
          <a:xfrm>
            <a:off x="3440113" y="1219200"/>
            <a:ext cx="1273174" cy="1273174"/>
            <a:chOff x="3390900" y="2362200"/>
            <a:chExt cx="1905000" cy="1905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DD9F81-2737-4901-9E98-AC63E698829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CD5AD5-F3B9-411C-8E77-76FB9371FE80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85210E-2DA2-4570-A425-541CFADE77A9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21D703-E4E7-448A-9740-F176B0220908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main.cpp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3C128D3-5ABE-404D-BEDD-9BAB051C5567}"/>
              </a:ext>
            </a:extLst>
          </p:cNvPr>
          <p:cNvSpPr/>
          <p:nvPr/>
        </p:nvSpPr>
        <p:spPr>
          <a:xfrm rot="17638405">
            <a:off x="5118207" y="4387344"/>
            <a:ext cx="828465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B74B6-1D89-4903-B35F-814E33CD38BD}"/>
              </a:ext>
            </a:extLst>
          </p:cNvPr>
          <p:cNvCxnSpPr>
            <a:stCxn id="67" idx="3"/>
            <a:endCxn id="51" idx="7"/>
          </p:cNvCxnSpPr>
          <p:nvPr/>
        </p:nvCxnSpPr>
        <p:spPr>
          <a:xfrm flipH="1">
            <a:off x="2686922" y="2305922"/>
            <a:ext cx="9396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381DC-9497-4E46-836A-38BC3497ECEB}"/>
              </a:ext>
            </a:extLst>
          </p:cNvPr>
          <p:cNvCxnSpPr>
            <a:stCxn id="67" idx="5"/>
            <a:endCxn id="7" idx="1"/>
          </p:cNvCxnSpPr>
          <p:nvPr/>
        </p:nvCxnSpPr>
        <p:spPr>
          <a:xfrm>
            <a:off x="4526835" y="2305922"/>
            <a:ext cx="10158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D93B54-649B-43A1-9BCF-DAFE82F9F371}"/>
              </a:ext>
            </a:extLst>
          </p:cNvPr>
          <p:cNvCxnSpPr>
            <a:stCxn id="41" idx="1"/>
            <a:endCxn id="56" idx="6"/>
          </p:cNvCxnSpPr>
          <p:nvPr/>
        </p:nvCxnSpPr>
        <p:spPr>
          <a:xfrm flipH="1" flipV="1">
            <a:off x="3635547" y="5356633"/>
            <a:ext cx="950396" cy="8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63DA26-8B99-4DCF-A4B8-53291E688631}"/>
              </a:ext>
            </a:extLst>
          </p:cNvPr>
          <p:cNvCxnSpPr>
            <a:cxnSpLocks/>
          </p:cNvCxnSpPr>
          <p:nvPr/>
        </p:nvCxnSpPr>
        <p:spPr>
          <a:xfrm>
            <a:off x="2476804" y="4228407"/>
            <a:ext cx="291192" cy="5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F1A05A-63A5-4403-B826-166B27CDF733}"/>
              </a:ext>
            </a:extLst>
          </p:cNvPr>
          <p:cNvCxnSpPr>
            <a:cxnSpLocks/>
          </p:cNvCxnSpPr>
          <p:nvPr/>
        </p:nvCxnSpPr>
        <p:spPr>
          <a:xfrm flipH="1">
            <a:off x="3322319" y="4132384"/>
            <a:ext cx="491613" cy="6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oogle Shape;131;p25">
            <a:extLst>
              <a:ext uri="{FF2B5EF4-FFF2-40B4-BE49-F238E27FC236}">
                <a16:creationId xmlns:a16="http://schemas.microsoft.com/office/drawing/2014/main" id="{9ED869CD-45DF-42D7-A2A4-A45BD87ABD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06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080F0-AE9F-4D53-A234-8311137D89BA}"/>
              </a:ext>
            </a:extLst>
          </p:cNvPr>
          <p:cNvCxnSpPr/>
          <p:nvPr/>
        </p:nvCxnSpPr>
        <p:spPr>
          <a:xfrm>
            <a:off x="3543290" y="3686143"/>
            <a:ext cx="6400806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81EF6-53B5-4D95-B59F-E3DABCC4864E}"/>
              </a:ext>
            </a:extLst>
          </p:cNvPr>
          <p:cNvCxnSpPr/>
          <p:nvPr/>
        </p:nvCxnSpPr>
        <p:spPr>
          <a:xfrm flipV="1">
            <a:off x="3543291" y="1857365"/>
            <a:ext cx="640080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49B55-A1D3-49B0-8B5C-F10CFDC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12015"/>
            <a:ext cx="4019550" cy="6048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Node Data 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6B27A-39F1-4755-B2EB-97E966368288}"/>
              </a:ext>
            </a:extLst>
          </p:cNvPr>
          <p:cNvSpPr/>
          <p:nvPr/>
        </p:nvSpPr>
        <p:spPr>
          <a:xfrm>
            <a:off x="1714500" y="1866922"/>
            <a:ext cx="2743200" cy="2743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5FF7C-314E-471C-BF20-7B246B3BB217}"/>
              </a:ext>
            </a:extLst>
          </p:cNvPr>
          <p:cNvCxnSpPr/>
          <p:nvPr/>
        </p:nvCxnSpPr>
        <p:spPr>
          <a:xfrm>
            <a:off x="26289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0C80F-5967-4399-BC49-6C4C1C6D2A5D}"/>
              </a:ext>
            </a:extLst>
          </p:cNvPr>
          <p:cNvCxnSpPr/>
          <p:nvPr/>
        </p:nvCxnSpPr>
        <p:spPr>
          <a:xfrm>
            <a:off x="35433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55643-E142-4E39-A2AF-D3BAB3D9515F}"/>
              </a:ext>
            </a:extLst>
          </p:cNvPr>
          <p:cNvCxnSpPr/>
          <p:nvPr/>
        </p:nvCxnSpPr>
        <p:spPr>
          <a:xfrm>
            <a:off x="1714500" y="27813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B73E5-A2F3-4DD5-94D4-232601BFF25E}"/>
              </a:ext>
            </a:extLst>
          </p:cNvPr>
          <p:cNvCxnSpPr/>
          <p:nvPr/>
        </p:nvCxnSpPr>
        <p:spPr>
          <a:xfrm>
            <a:off x="1714500" y="36957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051EF-F665-4671-A625-193660902DAF}"/>
              </a:ext>
            </a:extLst>
          </p:cNvPr>
          <p:cNvSpPr/>
          <p:nvPr/>
        </p:nvSpPr>
        <p:spPr>
          <a:xfrm>
            <a:off x="2628901" y="2771787"/>
            <a:ext cx="914391" cy="914378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0DC6-B5C9-4A9C-9A5F-C1BDA5C31C01}"/>
              </a:ext>
            </a:extLst>
          </p:cNvPr>
          <p:cNvSpPr/>
          <p:nvPr/>
        </p:nvSpPr>
        <p:spPr>
          <a:xfrm>
            <a:off x="6286501" y="1857387"/>
            <a:ext cx="3657597" cy="36290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5AC1A8-C372-4BDA-AD74-3CF7F45152A5}"/>
              </a:ext>
            </a:extLst>
          </p:cNvPr>
          <p:cNvCxnSpPr/>
          <p:nvPr/>
        </p:nvCxnSpPr>
        <p:spPr>
          <a:xfrm flipV="1">
            <a:off x="2628901" y="1857387"/>
            <a:ext cx="3657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DAFB4C-0C5C-4CAE-8BF9-3927919CB900}"/>
              </a:ext>
            </a:extLst>
          </p:cNvPr>
          <p:cNvCxnSpPr/>
          <p:nvPr/>
        </p:nvCxnSpPr>
        <p:spPr>
          <a:xfrm>
            <a:off x="2628900" y="3686165"/>
            <a:ext cx="3657598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94D100D0-4E56-4F1B-B694-84D9349D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3" y="2390787"/>
            <a:ext cx="3352808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Attributes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Default constructor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Destructors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~Node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3052B-1161-4C8E-9D48-486328F4B0F4}"/>
              </a:ext>
            </a:extLst>
          </p:cNvPr>
          <p:cNvSpPr txBox="1"/>
          <p:nvPr/>
        </p:nvSpPr>
        <p:spPr>
          <a:xfrm>
            <a:off x="952500" y="51895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std::array&lt;std::array&lt;Node, 3&gt;,3&gt; node_info_;</a:t>
            </a:r>
          </a:p>
        </p:txBody>
      </p:sp>
      <p:pic>
        <p:nvPicPr>
          <p:cNvPr id="16" name="Google Shape;131;p25">
            <a:extLst>
              <a:ext uri="{FF2B5EF4-FFF2-40B4-BE49-F238E27FC236}">
                <a16:creationId xmlns:a16="http://schemas.microsoft.com/office/drawing/2014/main" id="{990EEC20-8AD9-4909-BF89-B52C6F0461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7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167" y="436233"/>
            <a:ext cx="1228864" cy="12288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p35">
            <a:extLst>
              <a:ext uri="{FF2B5EF4-FFF2-40B4-BE49-F238E27FC236}">
                <a16:creationId xmlns:a16="http://schemas.microsoft.com/office/drawing/2014/main" id="{D85B463C-5F8C-4CDF-ACCD-A4DEC5D96847}"/>
              </a:ext>
            </a:extLst>
          </p:cNvPr>
          <p:cNvSpPr txBox="1">
            <a:spLocks/>
          </p:cNvSpPr>
          <p:nvPr/>
        </p:nvSpPr>
        <p:spPr>
          <a:xfrm>
            <a:off x="941799" y="784936"/>
            <a:ext cx="9470367" cy="8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15000"/>
              </a:lnSpc>
            </a:pPr>
            <a:r>
              <a:rPr lang="en-GB" sz="4267" dirty="0"/>
              <a:t>Process Flow</a:t>
            </a:r>
            <a:endParaRPr lang="en-GB" sz="42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82C69-1565-41BE-8A18-FF571F6532A4}"/>
              </a:ext>
            </a:extLst>
          </p:cNvPr>
          <p:cNvGrpSpPr/>
          <p:nvPr/>
        </p:nvGrpSpPr>
        <p:grpSpPr>
          <a:xfrm>
            <a:off x="3945347" y="1869425"/>
            <a:ext cx="4312772" cy="669232"/>
            <a:chOff x="1066800" y="1981200"/>
            <a:chExt cx="3162300" cy="647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4680D9-7DD1-4D18-AC13-42464E7EFAE7}"/>
                </a:ext>
              </a:extLst>
            </p:cNvPr>
            <p:cNvSpPr/>
            <p:nvPr/>
          </p:nvSpPr>
          <p:spPr>
            <a:xfrm>
              <a:off x="1066800" y="1981200"/>
              <a:ext cx="3162300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Create a Shared_ptr for robot object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C84C4FA-EBBC-4176-AD1B-D04C2572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900" y="2296822"/>
              <a:ext cx="3086100" cy="230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std::shared_ptr&lt;fp::LandBasedRobot&gt; wheeled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5E459C-20CB-49D1-B54F-36AD0DD0F4FE}"/>
              </a:ext>
            </a:extLst>
          </p:cNvPr>
          <p:cNvGrpSpPr/>
          <p:nvPr/>
        </p:nvGrpSpPr>
        <p:grpSpPr>
          <a:xfrm>
            <a:off x="3940362" y="2876960"/>
            <a:ext cx="4312774" cy="677718"/>
            <a:chOff x="1066800" y="2933700"/>
            <a:chExt cx="3086100" cy="647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5D0EC7-0405-4439-AB3A-A460D2F62C74}"/>
                </a:ext>
              </a:extLst>
            </p:cNvPr>
            <p:cNvSpPr/>
            <p:nvPr/>
          </p:nvSpPr>
          <p:spPr>
            <a:xfrm>
              <a:off x="1066800" y="2933700"/>
              <a:ext cx="3086100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Create an </a:t>
              </a:r>
              <a:r>
                <a:rPr lang="en-US" sz="1400" dirty="0"/>
                <a:t>algorithm</a:t>
              </a:r>
              <a:r>
                <a:rPr lang="en-US" sz="1600" dirty="0"/>
                <a:t> class Object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927A0E5-7211-4DAC-A394-80509C56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242061"/>
              <a:ext cx="3086100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fp::Algorithm algorithm;</a:t>
              </a:r>
              <a:endParaRPr lang="en-US" altLang="en-US" sz="2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480C13-DDFE-473D-BB2E-F81E01D3B28C}"/>
              </a:ext>
            </a:extLst>
          </p:cNvPr>
          <p:cNvGrpSpPr/>
          <p:nvPr/>
        </p:nvGrpSpPr>
        <p:grpSpPr>
          <a:xfrm>
            <a:off x="4392547" y="3892886"/>
            <a:ext cx="3427420" cy="1017798"/>
            <a:chOff x="4114884" y="3973908"/>
            <a:chExt cx="3181347" cy="12076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4456B3-590E-457B-9216-BBB34EAA7B06}"/>
                </a:ext>
              </a:extLst>
            </p:cNvPr>
            <p:cNvSpPr/>
            <p:nvPr/>
          </p:nvSpPr>
          <p:spPr>
            <a:xfrm>
              <a:off x="4114884" y="3973908"/>
              <a:ext cx="3162299" cy="120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Mazer solver and pass the robot shared_ptr object as argument to Solver()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E60E6D74-692D-4D7B-9790-13E56A03F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932" y="4844114"/>
              <a:ext cx="316229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algorithm.Solve(wheeled);</a:t>
              </a:r>
              <a:endParaRPr lang="en-US" altLang="en-US" sz="2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FCD5C9-D101-4861-AC7E-61509BC120BC}"/>
              </a:ext>
            </a:extLst>
          </p:cNvPr>
          <p:cNvGrpSpPr/>
          <p:nvPr/>
        </p:nvGrpSpPr>
        <p:grpSpPr>
          <a:xfrm>
            <a:off x="3029971" y="5218598"/>
            <a:ext cx="6173092" cy="850926"/>
            <a:chOff x="3932379" y="3955461"/>
            <a:chExt cx="3570575" cy="120769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6ACF8E-20E1-4386-A063-DE84CA5964AE}"/>
                </a:ext>
              </a:extLst>
            </p:cNvPr>
            <p:cNvSpPr/>
            <p:nvPr/>
          </p:nvSpPr>
          <p:spPr>
            <a:xfrm>
              <a:off x="3962597" y="3955461"/>
              <a:ext cx="3489283" cy="1207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Back track path from goal to start, by passing reached goal node to Backtrack()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1778AAD8-1497-4BDE-B431-D15C1747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379" y="4790687"/>
              <a:ext cx="357057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algorithm.BackTrack(algorithm.end_goal_, algorithm.node_master_);</a:t>
              </a:r>
              <a:endParaRPr lang="en-US" altLang="en-US" sz="2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5F0A9-8AF6-4BBC-890E-C28E1B07C3B2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6096749" y="2538657"/>
            <a:ext cx="4984" cy="33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019E06-4440-4541-BC2A-F10BFAF9CACE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095997" y="3554678"/>
            <a:ext cx="752" cy="3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05E04F-A198-4FE9-BDBF-AA8122D70F89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6095997" y="4910684"/>
            <a:ext cx="2491" cy="30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6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1319</Words>
  <Application>Microsoft Office PowerPoint</Application>
  <PresentationFormat>Widescreen</PresentationFormat>
  <Paragraphs>188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Lato</vt:lpstr>
      <vt:lpstr>Office Theme</vt:lpstr>
      <vt:lpstr>MAZE SOLVER USING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Structure</vt:lpstr>
      <vt:lpstr>Node Data Structure</vt:lpstr>
      <vt:lpstr>PowerPoint Presentation</vt:lpstr>
      <vt:lpstr>Maze Solver 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B</dc:creator>
  <cp:lastModifiedBy>Sudharsan Balasubramani</cp:lastModifiedBy>
  <cp:revision>66</cp:revision>
  <dcterms:created xsi:type="dcterms:W3CDTF">2020-05-13T05:28:01Z</dcterms:created>
  <dcterms:modified xsi:type="dcterms:W3CDTF">2020-05-13T21:18:53Z</dcterms:modified>
</cp:coreProperties>
</file>