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p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pl"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indent="0" lvl="0" marL="0" algn="l">
              <a:spcBef>
                <a:spcPts val="0"/>
              </a:spcBef>
              <a:buNone/>
            </a:pPr>
            <a:r>
              <a:rPr lang="pl"/>
              <a:t>Strategie gier dwuosobowych</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indent="0" lvl="0" marL="0">
              <a:spcBef>
                <a:spcPts val="0"/>
              </a:spcBef>
              <a:buNone/>
            </a:pPr>
            <a:r>
              <a:rPr lang="pl"/>
              <a:t>Algorytm Minmax</a:t>
            </a:r>
          </a:p>
          <a:p>
            <a:pPr indent="0" lvl="0" marL="0">
              <a:spcBef>
                <a:spcPts val="0"/>
              </a:spcBef>
              <a:buNone/>
            </a:pPr>
            <a:r>
              <a:rPr lang="pl"/>
              <a:t>Cięcia alfa-beta</a:t>
            </a:r>
          </a:p>
          <a:p>
            <a:pPr indent="0" lvl="0" mar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4" name="Shape 19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95" name="Shape 195"/>
          <p:cNvPicPr preferRelativeResize="0"/>
          <p:nvPr/>
        </p:nvPicPr>
        <p:blipFill>
          <a:blip r:embed="rId3">
            <a:alphaModFix/>
          </a:blip>
          <a:stretch>
            <a:fillRect/>
          </a:stretch>
        </p:blipFill>
        <p:spPr>
          <a:xfrm>
            <a:off x="1192650" y="61900"/>
            <a:ext cx="7143750" cy="501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pl"/>
              <a:t>Cięcia alfa-beta</a:t>
            </a:r>
          </a:p>
        </p:txBody>
      </p:sp>
      <p:sp>
        <p:nvSpPr>
          <p:cNvPr id="201" name="Shape 20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pl"/>
              <a:t>-usprawnienie algorytmu min-max</a:t>
            </a:r>
          </a:p>
          <a:p>
            <a:pPr indent="0" lvl="0" marL="0">
              <a:spcBef>
                <a:spcPts val="0"/>
              </a:spcBef>
              <a:buNone/>
            </a:pPr>
            <a:r>
              <a:rPr lang="pl"/>
              <a:t>-odcinanie niektórych gałęzi drzewa</a:t>
            </a:r>
          </a:p>
          <a:p>
            <a:pPr indent="0" lvl="0" marL="0">
              <a:spcBef>
                <a:spcPts val="0"/>
              </a:spcBef>
              <a:buNone/>
            </a:pPr>
            <a:r>
              <a:rPr lang="pl"/>
              <a:t>-skrócenia czasu przeszukiwania drzewa</a:t>
            </a:r>
          </a:p>
          <a:p>
            <a:pPr indent="0" lvl="0" marL="0">
              <a:spcBef>
                <a:spcPts val="0"/>
              </a:spcBef>
              <a:buNone/>
            </a:pPr>
            <a:r>
              <a:rPr lang="pl"/>
              <a:t>-współczynnik rozgałęzienia drzewa jest dwukrotnie mniejszy niż dla min-max</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 </a:t>
            </a:r>
          </a:p>
        </p:txBody>
      </p:sp>
      <p:sp>
        <p:nvSpPr>
          <p:cNvPr id="207" name="Shape 20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pl"/>
              <a:t>Cięcie alfa: oceniając węzeł MIN przez minimalizację ocen węzłów potomnych typu MAX możemy zakończyć wyznaczanie ocen węzłów potomnych natychmiast po stwierdzeniu, że ocena węzła MIN nie będzie wyższa niż jej ograniczenie dolne α (pochodzące z nadrzędnego węzła MAX). </a:t>
            </a:r>
          </a:p>
          <a:p>
            <a:pPr indent="0" lvl="0" marL="0" rtl="0">
              <a:spcBef>
                <a:spcPts val="0"/>
              </a:spcBef>
              <a:buNone/>
            </a:pPr>
            <a:r>
              <a:rPr lang="pl"/>
              <a:t>Cięcie beta: oceniając węzeł MAX przez maksymalizację ocen węzłów potomnych typu MIN możemy zakończyć wyznaczanie ocen węzłów potomnych natychmiast po stwierdzeniu, że ocena węzła MAX nie będzie niższa niż jej ograniczenie górne β (pochodzące z nadrzędnego węzła MIN).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213" name="Shape 21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214" name="Shape 214"/>
          <p:cNvPicPr preferRelativeResize="0"/>
          <p:nvPr/>
        </p:nvPicPr>
        <p:blipFill>
          <a:blip r:embed="rId3">
            <a:alphaModFix/>
          </a:blip>
          <a:stretch>
            <a:fillRect/>
          </a:stretch>
        </p:blipFill>
        <p:spPr>
          <a:xfrm>
            <a:off x="117275" y="181625"/>
            <a:ext cx="5561225" cy="279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220" name="Shape 22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221" name="Shape 221"/>
          <p:cNvPicPr preferRelativeResize="0"/>
          <p:nvPr/>
        </p:nvPicPr>
        <p:blipFill>
          <a:blip r:embed="rId3">
            <a:alphaModFix/>
          </a:blip>
          <a:stretch>
            <a:fillRect/>
          </a:stretch>
        </p:blipFill>
        <p:spPr>
          <a:xfrm>
            <a:off x="117275" y="181625"/>
            <a:ext cx="5561225" cy="2791225"/>
          </a:xfrm>
          <a:prstGeom prst="rect">
            <a:avLst/>
          </a:prstGeom>
          <a:noFill/>
          <a:ln>
            <a:noFill/>
          </a:ln>
        </p:spPr>
      </p:pic>
      <p:pic>
        <p:nvPicPr>
          <p:cNvPr id="222" name="Shape 222"/>
          <p:cNvPicPr preferRelativeResize="0"/>
          <p:nvPr/>
        </p:nvPicPr>
        <p:blipFill>
          <a:blip r:embed="rId4">
            <a:alphaModFix/>
          </a:blip>
          <a:stretch>
            <a:fillRect/>
          </a:stretch>
        </p:blipFill>
        <p:spPr>
          <a:xfrm>
            <a:off x="3028252" y="2850152"/>
            <a:ext cx="5748526" cy="1966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Teoria gier w skrócie</a:t>
            </a:r>
          </a:p>
        </p:txBody>
      </p:sp>
      <p:sp>
        <p:nvSpPr>
          <p:cNvPr id="141" name="Shape 141"/>
          <p:cNvSpPr txBox="1"/>
          <p:nvPr>
            <p:ph idx="1" type="body"/>
          </p:nvPr>
        </p:nvSpPr>
        <p:spPr>
          <a:xfrm>
            <a:off x="1297500" y="1567550"/>
            <a:ext cx="7038900" cy="3128700"/>
          </a:xfrm>
          <a:prstGeom prst="rect">
            <a:avLst/>
          </a:prstGeom>
          <a:noFill/>
        </p:spPr>
        <p:txBody>
          <a:bodyPr anchorCtr="0" anchor="t" bIns="91425" lIns="91425" rIns="91425" wrap="square" tIns="91425">
            <a:noAutofit/>
          </a:bodyPr>
          <a:lstStyle/>
          <a:p>
            <a:pPr indent="0" lvl="0" marL="0" rtl="0">
              <a:spcBef>
                <a:spcPts val="0"/>
              </a:spcBef>
              <a:buNone/>
            </a:pPr>
            <a:r>
              <a:rPr lang="pl">
                <a:solidFill>
                  <a:srgbClr val="FFFFFF"/>
                </a:solidFill>
              </a:rPr>
              <a:t>Przez grę rozumiemy zespół zasad określający wypłatę dla graczy jako funkcję wybranych opcji, które są możliwe dla danej gry.</a:t>
            </a:r>
            <a:br>
              <a:rPr lang="pl">
                <a:solidFill>
                  <a:srgbClr val="FFFFFF"/>
                </a:solidFill>
              </a:rPr>
            </a:br>
            <a:r>
              <a:rPr lang="pl">
                <a:solidFill>
                  <a:srgbClr val="FFFFFF"/>
                </a:solidFill>
              </a:rPr>
              <a:t>Teorię gier można opisać jako naukę o strategicznym działaniu w warunkach konfliktu i kooperacji. Obszarem zainteresowania teorii gier są problemy związane z decyzjami w układach z wieloma uczestnikami (graczami), z których każdy ma pewne preferencje, określające jego sposób działania (strategię w ramach ustalonych reguł gry), od których zależy jego wypłata. Wypłatą gracza nazywamy mierzalny sposób określenia jego wyniku, zazwyczaj określamy ją w sposób liczbowy. Gra może składać się z jednej lub wielu rund, w których gracze dokonują swoich wyborów. Możliwe są do wyróżnienia więc następujące elementy teorii gier:</a:t>
            </a:r>
            <a:br>
              <a:rPr lang="pl">
                <a:solidFill>
                  <a:srgbClr val="FFFFFF"/>
                </a:solidFill>
              </a:rPr>
            </a:br>
            <a:r>
              <a:rPr lang="pl">
                <a:solidFill>
                  <a:srgbClr val="FFFFFF"/>
                </a:solidFill>
              </a:rPr>
              <a:t>- gracze</a:t>
            </a:r>
            <a:br>
              <a:rPr lang="pl">
                <a:solidFill>
                  <a:srgbClr val="FFFFFF"/>
                </a:solidFill>
              </a:rPr>
            </a:br>
            <a:r>
              <a:rPr lang="pl">
                <a:solidFill>
                  <a:srgbClr val="FFFFFF"/>
                </a:solidFill>
              </a:rPr>
              <a:t>- wypłata</a:t>
            </a:r>
            <a:br>
              <a:rPr lang="pl">
                <a:solidFill>
                  <a:srgbClr val="FFFFFF"/>
                </a:solidFill>
              </a:rPr>
            </a:br>
            <a:r>
              <a:rPr lang="pl">
                <a:solidFill>
                  <a:srgbClr val="FFFFFF"/>
                </a:solidFill>
              </a:rPr>
              <a:t>- zbiór zasad</a:t>
            </a:r>
            <a:br>
              <a:rPr lang="pl">
                <a:solidFill>
                  <a:srgbClr val="FFFFFF"/>
                </a:solidFill>
              </a:rPr>
            </a:br>
            <a:r>
              <a:rPr lang="pl">
                <a:solidFill>
                  <a:srgbClr val="FFFFFF"/>
                </a:solidFill>
              </a:rPr>
              <a:t>- zbiór wyników</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pl"/>
              <a:t>Strategie gier dwuosobowych</a:t>
            </a:r>
          </a:p>
        </p:txBody>
      </p:sp>
      <p:sp>
        <p:nvSpPr>
          <p:cNvPr id="147" name="Shape 147"/>
          <p:cNvSpPr txBox="1"/>
          <p:nvPr>
            <p:ph idx="1" type="body"/>
          </p:nvPr>
        </p:nvSpPr>
        <p:spPr>
          <a:xfrm>
            <a:off x="1297500" y="908425"/>
            <a:ext cx="7038900" cy="3929100"/>
          </a:xfrm>
          <a:prstGeom prst="rect">
            <a:avLst/>
          </a:prstGeom>
        </p:spPr>
        <p:txBody>
          <a:bodyPr anchorCtr="0" anchor="t" bIns="91425" lIns="91425" rIns="91425" wrap="square" tIns="91425">
            <a:noAutofit/>
          </a:bodyPr>
          <a:lstStyle/>
          <a:p>
            <a:pPr indent="0" lvl="0" marL="0" rtl="0">
              <a:spcBef>
                <a:spcPts val="500"/>
              </a:spcBef>
              <a:spcAft>
                <a:spcPts val="0"/>
              </a:spcAft>
              <a:buNone/>
            </a:pPr>
            <a:r>
              <a:rPr lang="pl">
                <a:solidFill>
                  <a:srgbClr val="FFFFFF"/>
                </a:solidFill>
              </a:rPr>
              <a:t>Przez strategię rozumiemy przyjęty przez gracza sposób prowadzenia rozgrywki, który w założeniu ma pomóc osiągnąć mu wygraną lub remis. Wyróżnia się strategie ogólnego przeznaczenia, które można zastosować do dowolnej gry dwuosobowej oraz strategie specyficzne (charakterystyczne) dla konkretnej gry. Najczęściej przyjmuje się, że modelem rozgrywki jest tzw. drzewo gry, a prowadzenie rozgrywki polega na wyszukiwaniu najkorzystniejszych ścieżek w tym drzewie. Partia danej gry jest zapisywana jako kolejne, naprzemienne ruchy obu graczy.</a:t>
            </a:r>
          </a:p>
          <a:p>
            <a:pPr indent="0" lvl="0" marL="0" rtl="0">
              <a:spcBef>
                <a:spcPts val="500"/>
              </a:spcBef>
              <a:spcAft>
                <a:spcPts val="0"/>
              </a:spcAft>
              <a:buNone/>
            </a:pPr>
            <a:br>
              <a:rPr lang="pl">
                <a:solidFill>
                  <a:srgbClr val="FFFFFF"/>
                </a:solidFill>
              </a:rPr>
            </a:br>
            <a:r>
              <a:rPr lang="pl">
                <a:solidFill>
                  <a:srgbClr val="FFFFFF"/>
                </a:solidFill>
              </a:rPr>
              <a:t>Obok widoczne jest przykładowe drzewo gry </a:t>
            </a:r>
            <a:br>
              <a:rPr lang="pl">
                <a:solidFill>
                  <a:srgbClr val="FFFFFF"/>
                </a:solidFill>
              </a:rPr>
            </a:br>
            <a:r>
              <a:rPr lang="pl">
                <a:solidFill>
                  <a:srgbClr val="FFFFFF"/>
                </a:solidFill>
              </a:rPr>
              <a:t>dla gry kółko i krzyżyk, rozpoczynającej się </a:t>
            </a:r>
            <a:br>
              <a:rPr lang="pl">
                <a:solidFill>
                  <a:srgbClr val="FFFFFF"/>
                </a:solidFill>
              </a:rPr>
            </a:br>
            <a:r>
              <a:rPr lang="pl">
                <a:solidFill>
                  <a:srgbClr val="FFFFFF"/>
                </a:solidFill>
              </a:rPr>
              <a:t>w stanie na trzy ruchy przed zapełnieniem planszy.</a:t>
            </a:r>
            <a:br>
              <a:rPr lang="pl">
                <a:solidFill>
                  <a:srgbClr val="FFFFFF"/>
                </a:solidFill>
              </a:rPr>
            </a:br>
            <a:br>
              <a:rPr lang="pl">
                <a:solidFill>
                  <a:srgbClr val="FFFFFF"/>
                </a:solidFill>
              </a:rPr>
            </a:br>
            <a:r>
              <a:rPr lang="pl">
                <a:solidFill>
                  <a:srgbClr val="FFFFFF"/>
                </a:solidFill>
              </a:rPr>
              <a:t>Wierzchołki reprezentują stany gry, natomiast</a:t>
            </a:r>
            <a:br>
              <a:rPr lang="pl">
                <a:solidFill>
                  <a:srgbClr val="FFFFFF"/>
                </a:solidFill>
              </a:rPr>
            </a:br>
            <a:r>
              <a:rPr lang="pl">
                <a:solidFill>
                  <a:srgbClr val="FFFFFF"/>
                </a:solidFill>
              </a:rPr>
              <a:t>połączenie krawędzią symbolizuje istnienie</a:t>
            </a:r>
            <a:br>
              <a:rPr lang="pl">
                <a:solidFill>
                  <a:srgbClr val="FFFFFF"/>
                </a:solidFill>
              </a:rPr>
            </a:br>
            <a:r>
              <a:rPr lang="pl">
                <a:solidFill>
                  <a:srgbClr val="FFFFFF"/>
                </a:solidFill>
              </a:rPr>
              <a:t>posunięcia (ruchu), który może zmienić pierwszy</a:t>
            </a:r>
            <a:br>
              <a:rPr lang="pl">
                <a:solidFill>
                  <a:srgbClr val="FFFFFF"/>
                </a:solidFill>
              </a:rPr>
            </a:br>
            <a:r>
              <a:rPr lang="pl">
                <a:solidFill>
                  <a:srgbClr val="FFFFFF"/>
                </a:solidFill>
              </a:rPr>
              <a:t>z połączonych stanów w drugi.</a:t>
            </a:r>
          </a:p>
        </p:txBody>
      </p:sp>
      <p:pic>
        <p:nvPicPr>
          <p:cNvPr id="148" name="Shape 148"/>
          <p:cNvPicPr preferRelativeResize="0"/>
          <p:nvPr/>
        </p:nvPicPr>
        <p:blipFill>
          <a:blip r:embed="rId3">
            <a:alphaModFix/>
          </a:blip>
          <a:stretch>
            <a:fillRect/>
          </a:stretch>
        </p:blipFill>
        <p:spPr>
          <a:xfrm>
            <a:off x="5097925" y="2608875"/>
            <a:ext cx="3904100" cy="235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idx="1" type="body"/>
          </p:nvPr>
        </p:nvSpPr>
        <p:spPr>
          <a:xfrm>
            <a:off x="1297500" y="411950"/>
            <a:ext cx="7038900" cy="40668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pl">
                <a:solidFill>
                  <a:srgbClr val="FFFFFF"/>
                </a:solidFill>
              </a:rPr>
              <a:t>Zasady gry mogą być przedstawione w postaci macierzowej czyli tzw. </a:t>
            </a:r>
            <a:r>
              <a:rPr i="1" lang="pl">
                <a:solidFill>
                  <a:srgbClr val="FFFFFF"/>
                </a:solidFill>
              </a:rPr>
              <a:t>tabeli wypłat</a:t>
            </a:r>
            <a:r>
              <a:rPr lang="pl">
                <a:solidFill>
                  <a:srgbClr val="FFFFFF"/>
                </a:solidFill>
              </a:rPr>
              <a:t>. Dysponujemy wtedy macierzą m x n, gdzie m to liczba strategii jednej osoby, a n to liczba strategii drugiej. Celem osoby pierwszej jest taki wybór wiersza, by uzyskać wynik reprezentowany przez największą wartość, drugiej – wybór kolumny, w której wynik gry jest liczbą najmniejszą.</a:t>
            </a:r>
          </a:p>
          <a:p>
            <a:pPr indent="0" lvl="0" marL="0" rtl="0">
              <a:spcBef>
                <a:spcPts val="600"/>
              </a:spcBef>
              <a:spcAft>
                <a:spcPts val="0"/>
              </a:spcAft>
              <a:buNone/>
            </a:pPr>
            <a:r>
              <a:rPr lang="pl">
                <a:solidFill>
                  <a:srgbClr val="FFFFFF"/>
                </a:solidFill>
              </a:rPr>
              <a:t>Strategia S dominuje strategię T, jeżeli każdy wynik dawany przez S jest co najmniej równie korzystny co odpowiedni wynik dawany przez T, a przynajmniej jeden wynik strategii S jest bardziej korzystny niż odpowiedni wynik strategii T.</a:t>
            </a:r>
            <a:br>
              <a:rPr lang="pl">
                <a:solidFill>
                  <a:srgbClr val="FFFFFF"/>
                </a:solidFill>
              </a:rPr>
            </a:br>
            <a:r>
              <a:rPr lang="pl">
                <a:solidFill>
                  <a:srgbClr val="FFFFFF"/>
                </a:solidFill>
              </a:rPr>
              <a:t>Dla osoby II strategia B jest bezwzględnie lepsza niż C, bo w każdej komórce B znajduje się liczba mniejsza niż w odpowiedniej komórce kolumny C. Strategia B dominuje więc strategię C.</a:t>
            </a:r>
          </a:p>
          <a:p>
            <a:pPr indent="0" lvl="0" marL="0" rtl="0">
              <a:spcBef>
                <a:spcPts val="600"/>
              </a:spcBef>
              <a:spcAft>
                <a:spcPts val="0"/>
              </a:spcAft>
              <a:buNone/>
            </a:pPr>
            <a:r>
              <a:t/>
            </a:r>
            <a:endParaRPr>
              <a:solidFill>
                <a:srgbClr val="FFFFFF"/>
              </a:solidFill>
            </a:endParaRPr>
          </a:p>
        </p:txBody>
      </p:sp>
      <p:pic>
        <p:nvPicPr>
          <p:cNvPr id="154" name="Shape 154"/>
          <p:cNvPicPr preferRelativeResize="0"/>
          <p:nvPr/>
        </p:nvPicPr>
        <p:blipFill>
          <a:blip r:embed="rId3">
            <a:alphaModFix/>
          </a:blip>
          <a:stretch>
            <a:fillRect/>
          </a:stretch>
        </p:blipFill>
        <p:spPr>
          <a:xfrm>
            <a:off x="2936876" y="3254250"/>
            <a:ext cx="3270250" cy="173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Punkt równowagi i punkt siodłowy</a:t>
            </a:r>
          </a:p>
        </p:txBody>
      </p:sp>
      <p:sp>
        <p:nvSpPr>
          <p:cNvPr id="160" name="Shape 160"/>
          <p:cNvSpPr txBox="1"/>
          <p:nvPr>
            <p:ph idx="1" type="body"/>
          </p:nvPr>
        </p:nvSpPr>
        <p:spPr>
          <a:xfrm>
            <a:off x="1297500" y="873125"/>
            <a:ext cx="7038900" cy="3929100"/>
          </a:xfrm>
          <a:prstGeom prst="rect">
            <a:avLst/>
          </a:prstGeom>
        </p:spPr>
        <p:txBody>
          <a:bodyPr anchorCtr="0" anchor="t" bIns="91425" lIns="91425" rIns="91425" wrap="square" tIns="91425">
            <a:noAutofit/>
          </a:bodyPr>
          <a:lstStyle/>
          <a:p>
            <a:pPr indent="0" lvl="0" marL="0" rtl="0">
              <a:spcBef>
                <a:spcPts val="600"/>
              </a:spcBef>
              <a:spcAft>
                <a:spcPts val="0"/>
              </a:spcAft>
              <a:buNone/>
            </a:pPr>
            <a:r>
              <a:rPr lang="pl" u="sng">
                <a:solidFill>
                  <a:srgbClr val="FFFFFF"/>
                </a:solidFill>
              </a:rPr>
              <a:t>Punkt równowagi</a:t>
            </a:r>
            <a:r>
              <a:rPr lang="pl">
                <a:solidFill>
                  <a:srgbClr val="FFFFFF"/>
                </a:solidFill>
              </a:rPr>
              <a:t> to punkt, w którym strategie te są wzajemnie najlepszymi odpowiedziami na siebie. W takim przypadku wypłata dla tej pary strategii jest jednocześnie największa w swoim wierszu i najmniejsza w swojej kolumnie. Jakakolwiek zmiana strategii w tym momencie spowoduje bezpośrednio zmianę wartości wypłaty na niekorzyść zmieniającego.</a:t>
            </a:r>
          </a:p>
          <a:p>
            <a:pPr indent="0" lvl="0" marL="0" rtl="0">
              <a:spcBef>
                <a:spcPts val="600"/>
              </a:spcBef>
              <a:spcAft>
                <a:spcPts val="0"/>
              </a:spcAft>
              <a:buNone/>
            </a:pPr>
            <a:r>
              <a:rPr lang="pl" u="sng">
                <a:solidFill>
                  <a:srgbClr val="FFFFFF"/>
                </a:solidFill>
              </a:rPr>
              <a:t>Punkt siodłowy</a:t>
            </a:r>
            <a:r>
              <a:rPr lang="pl">
                <a:solidFill>
                  <a:srgbClr val="FFFFFF"/>
                </a:solidFill>
              </a:rPr>
              <a:t> to wynik gry  (dla macierzy zawierającej wypłaty względem Osoby I), którego wartość jest mniejsza lub równa każdej wartości w wierszu i większa lub równa każdej wartości w  kolumnie. Gracz przyjmuje, że jego oponent wybierze najskuteczniejszą dla siebie opcję i wybiera taką strategię, która gwarantuje najwyższą wartość najmniejszej możliwej wygranej.</a:t>
            </a:r>
          </a:p>
        </p:txBody>
      </p:sp>
      <p:pic>
        <p:nvPicPr>
          <p:cNvPr id="161" name="Shape 161"/>
          <p:cNvPicPr preferRelativeResize="0"/>
          <p:nvPr/>
        </p:nvPicPr>
        <p:blipFill>
          <a:blip r:embed="rId3">
            <a:alphaModFix/>
          </a:blip>
          <a:stretch>
            <a:fillRect/>
          </a:stretch>
        </p:blipFill>
        <p:spPr>
          <a:xfrm>
            <a:off x="2936876" y="3254250"/>
            <a:ext cx="3270250" cy="173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pl"/>
              <a:t>Algorytm Minmax</a:t>
            </a:r>
          </a:p>
        </p:txBody>
      </p:sp>
      <p:sp>
        <p:nvSpPr>
          <p:cNvPr id="167" name="Shape 16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pl"/>
              <a:t>metoda minimalizacji maksymalnych możliwych strat,</a:t>
            </a:r>
          </a:p>
          <a:p>
            <a:pPr indent="-311150" lvl="0" marL="457200" rtl="0">
              <a:spcBef>
                <a:spcPts val="0"/>
              </a:spcBef>
              <a:spcAft>
                <a:spcPts val="0"/>
              </a:spcAft>
              <a:buSzPts val="1300"/>
              <a:buChar char="-"/>
            </a:pPr>
            <a:r>
              <a:rPr lang="pl"/>
              <a:t>maksymalizacja minimalnego zysku</a:t>
            </a:r>
          </a:p>
          <a:p>
            <a:pPr indent="-311150" lvl="0" marL="457200" rtl="0">
              <a:spcBef>
                <a:spcPts val="0"/>
              </a:spcBef>
              <a:spcAft>
                <a:spcPts val="0"/>
              </a:spcAft>
              <a:buSzPts val="1300"/>
              <a:buChar char="-"/>
            </a:pPr>
            <a:r>
              <a:rPr lang="pl"/>
              <a:t>2 graczy - MIN(ruch przeciwnika) oraz MAX(“nasz” ruch)</a:t>
            </a:r>
          </a:p>
          <a:p>
            <a:pPr indent="-311150" lvl="0" marL="457200" rtl="0">
              <a:spcBef>
                <a:spcPts val="0"/>
              </a:spcBef>
              <a:spcAft>
                <a:spcPts val="0"/>
              </a:spcAft>
              <a:buSzPts val="1300"/>
              <a:buChar char="-"/>
            </a:pPr>
            <a:r>
              <a:rPr lang="pl"/>
              <a:t>ocena stanu gry propagowana “od dołu w górę”</a:t>
            </a:r>
          </a:p>
          <a:p>
            <a:pPr indent="-311150" lvl="0" marL="457200" rtl="0">
              <a:spcBef>
                <a:spcPts val="0"/>
              </a:spcBef>
              <a:spcAft>
                <a:spcPts val="0"/>
              </a:spcAft>
              <a:buSzPts val="1300"/>
              <a:buChar char="-"/>
            </a:pPr>
            <a:r>
              <a:rPr lang="pl"/>
              <a:t>MAX - wybieramy najlepszą z możliwych akcji</a:t>
            </a:r>
          </a:p>
          <a:p>
            <a:pPr indent="-311150" lvl="0" marL="457200" rtl="0">
              <a:spcBef>
                <a:spcPts val="0"/>
              </a:spcBef>
              <a:buSzPts val="1300"/>
              <a:buChar char="-"/>
            </a:pPr>
            <a:r>
              <a:rPr lang="pl"/>
              <a:t>MIN - przeciwnik wybiera najgorszą z naszej perspektywy akcję</a:t>
            </a:r>
          </a:p>
          <a:p>
            <a:pPr indent="0" lvl="0" marL="0" rtl="0">
              <a:spcBef>
                <a:spcPts val="0"/>
              </a:spcBef>
              <a:buNone/>
            </a:pPr>
            <a:r>
              <a:t/>
            </a:r>
            <a:endParaRPr/>
          </a:p>
          <a:p>
            <a:pPr indent="0" lvl="0" mar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Algorytm Minmax</a:t>
            </a:r>
          </a:p>
        </p:txBody>
      </p:sp>
      <p:sp>
        <p:nvSpPr>
          <p:cNvPr id="173" name="Shape 173"/>
          <p:cNvSpPr txBox="1"/>
          <p:nvPr>
            <p:ph idx="1" type="body"/>
          </p:nvPr>
        </p:nvSpPr>
        <p:spPr>
          <a:xfrm>
            <a:off x="1297500" y="1567550"/>
            <a:ext cx="7038900" cy="33300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pl"/>
              <a:t>metoda minimalizacji maksymalnych możliwych strat,</a:t>
            </a:r>
          </a:p>
          <a:p>
            <a:pPr indent="-311150" lvl="0" marL="457200" rtl="0">
              <a:spcBef>
                <a:spcPts val="0"/>
              </a:spcBef>
              <a:spcAft>
                <a:spcPts val="0"/>
              </a:spcAft>
              <a:buSzPts val="1300"/>
              <a:buChar char="-"/>
            </a:pPr>
            <a:r>
              <a:rPr lang="pl"/>
              <a:t>maksymalizacja minimalnego zysku</a:t>
            </a:r>
          </a:p>
          <a:p>
            <a:pPr indent="-311150" lvl="0" marL="457200" rtl="0">
              <a:spcBef>
                <a:spcPts val="0"/>
              </a:spcBef>
              <a:spcAft>
                <a:spcPts val="0"/>
              </a:spcAft>
              <a:buSzPts val="1300"/>
              <a:buChar char="-"/>
            </a:pPr>
            <a:r>
              <a:rPr lang="pl"/>
              <a:t>2 graczy - MIN(ruch przeciwnika) oraz MAX(“nasz” ruch)</a:t>
            </a:r>
          </a:p>
          <a:p>
            <a:pPr indent="-311150" lvl="0" marL="457200" rtl="0">
              <a:spcBef>
                <a:spcPts val="0"/>
              </a:spcBef>
              <a:spcAft>
                <a:spcPts val="0"/>
              </a:spcAft>
              <a:buSzPts val="1300"/>
              <a:buChar char="-"/>
            </a:pPr>
            <a:r>
              <a:rPr lang="pl"/>
              <a:t>ocena stanu gry propagowana “od dołu w górę”</a:t>
            </a:r>
          </a:p>
          <a:p>
            <a:pPr indent="-311150" lvl="0" marL="457200" rtl="0">
              <a:spcBef>
                <a:spcPts val="0"/>
              </a:spcBef>
              <a:spcAft>
                <a:spcPts val="0"/>
              </a:spcAft>
              <a:buSzPts val="1300"/>
              <a:buChar char="-"/>
            </a:pPr>
            <a:r>
              <a:rPr lang="pl"/>
              <a:t>MAX - wybieramy najlepszą z możliwych akcji</a:t>
            </a:r>
          </a:p>
          <a:p>
            <a:pPr indent="-311150" lvl="0" marL="457200" rtl="0">
              <a:spcBef>
                <a:spcPts val="0"/>
              </a:spcBef>
              <a:buSzPts val="1300"/>
              <a:buChar char="-"/>
            </a:pPr>
            <a:r>
              <a:rPr lang="pl"/>
              <a:t>MIN - przeciwnik wybiera najgorszą z naszej perspektywy akcję</a:t>
            </a:r>
          </a:p>
          <a:p>
            <a:pPr indent="0" lvl="0" marL="0" rtl="0">
              <a:spcBef>
                <a:spcPts val="0"/>
              </a:spcBef>
              <a:buNone/>
            </a:pPr>
            <a:r>
              <a:rPr lang="pl"/>
              <a:t>Funkcje:</a:t>
            </a:r>
          </a:p>
          <a:p>
            <a:pPr indent="-311150" lvl="0" marL="457200" rtl="0">
              <a:spcBef>
                <a:spcPts val="0"/>
              </a:spcBef>
              <a:spcAft>
                <a:spcPts val="0"/>
              </a:spcAft>
              <a:buSzPts val="1300"/>
              <a:buChar char="-"/>
            </a:pPr>
            <a:r>
              <a:rPr lang="pl"/>
              <a:t>players(s)</a:t>
            </a:r>
          </a:p>
          <a:p>
            <a:pPr indent="-311150" lvl="0" marL="457200" rtl="0">
              <a:spcBef>
                <a:spcPts val="0"/>
              </a:spcBef>
              <a:spcAft>
                <a:spcPts val="0"/>
              </a:spcAft>
              <a:buSzPts val="1300"/>
              <a:buChar char="-"/>
            </a:pPr>
            <a:r>
              <a:rPr lang="pl"/>
              <a:t>actions(s)</a:t>
            </a:r>
          </a:p>
          <a:p>
            <a:pPr indent="-311150" lvl="0" marL="457200" rtl="0">
              <a:spcBef>
                <a:spcPts val="0"/>
              </a:spcBef>
              <a:spcAft>
                <a:spcPts val="0"/>
              </a:spcAft>
              <a:buSzPts val="1300"/>
              <a:buChar char="-"/>
            </a:pPr>
            <a:r>
              <a:rPr lang="pl"/>
              <a:t>result(s,a)</a:t>
            </a:r>
          </a:p>
          <a:p>
            <a:pPr indent="-311150" lvl="0" marL="457200" rtl="0">
              <a:spcBef>
                <a:spcPts val="0"/>
              </a:spcBef>
              <a:spcAft>
                <a:spcPts val="0"/>
              </a:spcAft>
              <a:buSzPts val="1300"/>
              <a:buChar char="-"/>
            </a:pPr>
            <a:r>
              <a:rPr lang="pl"/>
              <a:t>terminal(s)</a:t>
            </a:r>
          </a:p>
          <a:p>
            <a:pPr indent="-311150" lvl="0" marL="457200" rtl="0">
              <a:spcBef>
                <a:spcPts val="0"/>
              </a:spcBef>
              <a:buSzPts val="1300"/>
              <a:buChar char="-"/>
            </a:pPr>
            <a:r>
              <a:rPr lang="pl"/>
              <a:t>utility(s)</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pl"/>
              <a:t>Algorytm Minmax</a:t>
            </a:r>
          </a:p>
        </p:txBody>
      </p:sp>
      <p:sp>
        <p:nvSpPr>
          <p:cNvPr id="179" name="Shape 17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180" name="Shape 180"/>
          <p:cNvPicPr preferRelativeResize="0"/>
          <p:nvPr/>
        </p:nvPicPr>
        <p:blipFill>
          <a:blip r:embed="rId3">
            <a:alphaModFix/>
          </a:blip>
          <a:stretch>
            <a:fillRect/>
          </a:stretch>
        </p:blipFill>
        <p:spPr>
          <a:xfrm>
            <a:off x="1297500" y="180375"/>
            <a:ext cx="6463201" cy="345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pl"/>
              <a:t>Algorytm Minmax</a:t>
            </a:r>
          </a:p>
        </p:txBody>
      </p:sp>
      <p:sp>
        <p:nvSpPr>
          <p:cNvPr id="186" name="Shape 18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87" name="Shape 187"/>
          <p:cNvPicPr preferRelativeResize="0"/>
          <p:nvPr/>
        </p:nvPicPr>
        <p:blipFill>
          <a:blip r:embed="rId3">
            <a:alphaModFix/>
          </a:blip>
          <a:stretch>
            <a:fillRect/>
          </a:stretch>
        </p:blipFill>
        <p:spPr>
          <a:xfrm>
            <a:off x="1297500" y="180375"/>
            <a:ext cx="6463201" cy="3453550"/>
          </a:xfrm>
          <a:prstGeom prst="rect">
            <a:avLst/>
          </a:prstGeom>
          <a:noFill/>
          <a:ln>
            <a:noFill/>
          </a:ln>
        </p:spPr>
      </p:pic>
      <p:pic>
        <p:nvPicPr>
          <p:cNvPr id="188" name="Shape 188"/>
          <p:cNvPicPr preferRelativeResize="0"/>
          <p:nvPr/>
        </p:nvPicPr>
        <p:blipFill>
          <a:blip r:embed="rId4">
            <a:alphaModFix/>
          </a:blip>
          <a:stretch>
            <a:fillRect/>
          </a:stretch>
        </p:blipFill>
        <p:spPr>
          <a:xfrm>
            <a:off x="1297500" y="3633925"/>
            <a:ext cx="5370875" cy="137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