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12" autoAdjust="0"/>
    <p:restoredTop sz="94660"/>
  </p:normalViewPr>
  <p:slideViewPr>
    <p:cSldViewPr>
      <p:cViewPr varScale="1">
        <p:scale>
          <a:sx n="74" d="100"/>
          <a:sy n="74" d="100"/>
        </p:scale>
        <p:origin x="-11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B1C8D-6176-43D7-9FCC-5FB06AC339F9}" type="datetimeFigureOut">
              <a:rPr lang="en-US" smtClean="0"/>
              <a:t>1/19/2010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081B-5D72-4AD4-A0BE-F26AC1A729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B1C8D-6176-43D7-9FCC-5FB06AC339F9}" type="datetimeFigureOut">
              <a:rPr lang="en-US" smtClean="0"/>
              <a:t>1/19/2010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081B-5D72-4AD4-A0BE-F26AC1A729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B1C8D-6176-43D7-9FCC-5FB06AC339F9}" type="datetimeFigureOut">
              <a:rPr lang="en-US" smtClean="0"/>
              <a:t>1/19/2010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081B-5D72-4AD4-A0BE-F26AC1A729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B1C8D-6176-43D7-9FCC-5FB06AC339F9}" type="datetimeFigureOut">
              <a:rPr lang="en-US" smtClean="0"/>
              <a:t>1/19/2010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081B-5D72-4AD4-A0BE-F26AC1A729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B1C8D-6176-43D7-9FCC-5FB06AC339F9}" type="datetimeFigureOut">
              <a:rPr lang="en-US" smtClean="0"/>
              <a:t>1/19/2010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081B-5D72-4AD4-A0BE-F26AC1A729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B1C8D-6176-43D7-9FCC-5FB06AC339F9}" type="datetimeFigureOut">
              <a:rPr lang="en-US" smtClean="0"/>
              <a:t>1/19/2010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081B-5D72-4AD4-A0BE-F26AC1A729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B1C8D-6176-43D7-9FCC-5FB06AC339F9}" type="datetimeFigureOut">
              <a:rPr lang="en-US" smtClean="0"/>
              <a:t>1/19/2010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081B-5D72-4AD4-A0BE-F26AC1A729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B1C8D-6176-43D7-9FCC-5FB06AC339F9}" type="datetimeFigureOut">
              <a:rPr lang="en-US" smtClean="0"/>
              <a:t>1/19/2010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081B-5D72-4AD4-A0BE-F26AC1A729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B1C8D-6176-43D7-9FCC-5FB06AC339F9}" type="datetimeFigureOut">
              <a:rPr lang="en-US" smtClean="0"/>
              <a:t>1/19/2010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081B-5D72-4AD4-A0BE-F26AC1A729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B1C8D-6176-43D7-9FCC-5FB06AC339F9}" type="datetimeFigureOut">
              <a:rPr lang="en-US" smtClean="0"/>
              <a:t>1/19/2010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081B-5D72-4AD4-A0BE-F26AC1A729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B1C8D-6176-43D7-9FCC-5FB06AC339F9}" type="datetimeFigureOut">
              <a:rPr lang="en-US" smtClean="0"/>
              <a:t>1/19/2010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081B-5D72-4AD4-A0BE-F26AC1A729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B1C8D-6176-43D7-9FCC-5FB06AC339F9}" type="datetimeFigureOut">
              <a:rPr lang="en-US" smtClean="0"/>
              <a:t>1/19/2010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081B-5D72-4AD4-A0BE-F26AC1A729F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>
            <a:off x="1600200" y="3505200"/>
            <a:ext cx="7543800" cy="2819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CrawlStateManager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2514600" y="533400"/>
            <a:ext cx="5105400" cy="2667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AnalyzerChain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41" name="Rectangle 40"/>
          <p:cNvSpPr/>
          <p:nvPr/>
        </p:nvSpPr>
        <p:spPr>
          <a:xfrm>
            <a:off x="0" y="2438400"/>
            <a:ext cx="1600200" cy="1295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FetchServer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696200" y="685800"/>
            <a:ext cx="990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Fetcher</a:t>
            </a:r>
            <a:endParaRPr lang="en-US" sz="1200" dirty="0"/>
          </a:p>
        </p:txBody>
      </p:sp>
      <p:sp>
        <p:nvSpPr>
          <p:cNvPr id="8" name="Oval 7"/>
          <p:cNvSpPr/>
          <p:nvPr/>
        </p:nvSpPr>
        <p:spPr>
          <a:xfrm>
            <a:off x="7696200" y="1295400"/>
            <a:ext cx="990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Fetcher</a:t>
            </a:r>
            <a:endParaRPr lang="en-US" sz="1200" dirty="0"/>
          </a:p>
        </p:txBody>
      </p:sp>
      <p:sp>
        <p:nvSpPr>
          <p:cNvPr id="9" name="Oval 8"/>
          <p:cNvSpPr/>
          <p:nvPr/>
        </p:nvSpPr>
        <p:spPr>
          <a:xfrm>
            <a:off x="7696200" y="1905000"/>
            <a:ext cx="990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Fetcher</a:t>
            </a:r>
            <a:endParaRPr lang="en-US" sz="1200" dirty="0"/>
          </a:p>
        </p:txBody>
      </p:sp>
      <p:sp>
        <p:nvSpPr>
          <p:cNvPr id="10" name="Oval 9"/>
          <p:cNvSpPr/>
          <p:nvPr/>
        </p:nvSpPr>
        <p:spPr>
          <a:xfrm>
            <a:off x="7696200" y="2514600"/>
            <a:ext cx="990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Fetcher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8686800" y="762000"/>
            <a:ext cx="228600" cy="3124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err="1" smtClean="0"/>
              <a:t>packed_hostQ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7543800" y="762000"/>
            <a:ext cx="152400" cy="22098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" name="Oval 13"/>
          <p:cNvSpPr/>
          <p:nvPr/>
        </p:nvSpPr>
        <p:spPr>
          <a:xfrm>
            <a:off x="6553200" y="990600"/>
            <a:ext cx="990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GetLinks</a:t>
            </a:r>
            <a:endParaRPr lang="en-US" sz="1000" dirty="0" smtClean="0"/>
          </a:p>
        </p:txBody>
      </p:sp>
      <p:sp>
        <p:nvSpPr>
          <p:cNvPr id="15" name="Oval 14"/>
          <p:cNvSpPr/>
          <p:nvPr/>
        </p:nvSpPr>
        <p:spPr>
          <a:xfrm>
            <a:off x="6553200" y="1600200"/>
            <a:ext cx="990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GetLinks</a:t>
            </a:r>
            <a:endParaRPr lang="en-US" sz="1000" dirty="0" smtClean="0"/>
          </a:p>
        </p:txBody>
      </p:sp>
      <p:sp>
        <p:nvSpPr>
          <p:cNvPr id="16" name="Oval 15"/>
          <p:cNvSpPr/>
          <p:nvPr/>
        </p:nvSpPr>
        <p:spPr>
          <a:xfrm>
            <a:off x="6553200" y="2209800"/>
            <a:ext cx="990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GetLinks</a:t>
            </a:r>
            <a:endParaRPr lang="en-US" sz="1000" dirty="0"/>
          </a:p>
        </p:txBody>
      </p:sp>
      <p:sp>
        <p:nvSpPr>
          <p:cNvPr id="19" name="Oval 18"/>
          <p:cNvSpPr/>
          <p:nvPr/>
        </p:nvSpPr>
        <p:spPr>
          <a:xfrm>
            <a:off x="5334000" y="2438400"/>
            <a:ext cx="1143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CrawlStateManager’s</a:t>
            </a:r>
            <a:r>
              <a:rPr lang="en-US" sz="1000" dirty="0" smtClean="0"/>
              <a:t> analyzer</a:t>
            </a:r>
            <a:endParaRPr lang="en-US" sz="1000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5257800" y="762000"/>
            <a:ext cx="152400" cy="22098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3" name="Oval 22"/>
          <p:cNvSpPr/>
          <p:nvPr/>
        </p:nvSpPr>
        <p:spPr>
          <a:xfrm>
            <a:off x="4267200" y="1295400"/>
            <a:ext cx="990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Stats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114800" y="762000"/>
            <a:ext cx="152400" cy="2286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7" name="Oval 36"/>
          <p:cNvSpPr/>
          <p:nvPr/>
        </p:nvSpPr>
        <p:spPr>
          <a:xfrm>
            <a:off x="2743200" y="1295400"/>
            <a:ext cx="1371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AnalyzerChain</a:t>
            </a:r>
            <a:r>
              <a:rPr lang="en-US" sz="1000" dirty="0" smtClean="0"/>
              <a:t> deletes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400800" y="762000"/>
            <a:ext cx="152400" cy="22098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9" name="Rectangle 38"/>
          <p:cNvSpPr/>
          <p:nvPr/>
        </p:nvSpPr>
        <p:spPr>
          <a:xfrm>
            <a:off x="1600200" y="3276600"/>
            <a:ext cx="4572000" cy="1524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inQ</a:t>
            </a:r>
            <a:endParaRPr lang="en-US" sz="1000" dirty="0"/>
          </a:p>
        </p:txBody>
      </p:sp>
      <p:sp>
        <p:nvSpPr>
          <p:cNvPr id="40" name="Diamond 39"/>
          <p:cNvSpPr/>
          <p:nvPr/>
        </p:nvSpPr>
        <p:spPr>
          <a:xfrm>
            <a:off x="-76200" y="3023616"/>
            <a:ext cx="1981200" cy="6858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Proxy to </a:t>
            </a:r>
            <a:r>
              <a:rPr lang="en-US" sz="1000" dirty="0" err="1" smtClean="0"/>
              <a:t>chain.outQ.put</a:t>
            </a:r>
            <a:endParaRPr 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76200" y="609600"/>
            <a:ext cx="2438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This is the current state.</a:t>
            </a:r>
          </a:p>
          <a:p>
            <a:endParaRPr lang="en-US" sz="1200" dirty="0" smtClean="0"/>
          </a:p>
          <a:p>
            <a:r>
              <a:rPr lang="en-US" sz="1200" dirty="0" smtClean="0"/>
              <a:t>Possible implementation changes:</a:t>
            </a:r>
          </a:p>
          <a:p>
            <a:pPr marL="115888" indent="-115888">
              <a:buFont typeface="Arial" pitchFamily="34" charset="0"/>
              <a:buChar char="•"/>
            </a:pPr>
            <a:r>
              <a:rPr lang="en-US" sz="1200" dirty="0" smtClean="0"/>
              <a:t>make Fetcher an Analyzer</a:t>
            </a:r>
          </a:p>
          <a:p>
            <a:pPr marL="115888" indent="-115888">
              <a:buFont typeface="Arial" pitchFamily="34" charset="0"/>
              <a:buChar char="•"/>
            </a:pPr>
            <a:r>
              <a:rPr lang="en-US" sz="1200" dirty="0" smtClean="0"/>
              <a:t>give  </a:t>
            </a:r>
            <a:r>
              <a:rPr lang="en-US" sz="1200" dirty="0" err="1" smtClean="0"/>
              <a:t>AnalyzerChain</a:t>
            </a:r>
            <a:r>
              <a:rPr lang="en-US" sz="1200" dirty="0" smtClean="0"/>
              <a:t> an </a:t>
            </a:r>
            <a:r>
              <a:rPr lang="en-US" sz="1200" dirty="0" err="1" smtClean="0"/>
              <a:t>outQ</a:t>
            </a:r>
            <a:r>
              <a:rPr lang="en-US" sz="1200" dirty="0" smtClean="0"/>
              <a:t> and get rid of CSM’s analyzer</a:t>
            </a:r>
          </a:p>
          <a:p>
            <a:pPr marL="115888" indent="-115888">
              <a:buFont typeface="Arial" pitchFamily="34" charset="0"/>
              <a:buChar char="•"/>
            </a:pPr>
            <a:r>
              <a:rPr lang="en-US" sz="1200" dirty="0" smtClean="0"/>
              <a:t>move Proxy to </a:t>
            </a:r>
            <a:r>
              <a:rPr lang="en-US" sz="1200" dirty="0" err="1" smtClean="0"/>
              <a:t>chain.outQ.put</a:t>
            </a:r>
            <a:r>
              <a:rPr lang="en-US" sz="1200" dirty="0" smtClean="0"/>
              <a:t> into CSM and get rid of </a:t>
            </a:r>
            <a:r>
              <a:rPr lang="en-US" sz="1200" dirty="0" err="1" smtClean="0"/>
              <a:t>FetchServer</a:t>
            </a:r>
            <a:endParaRPr lang="en-US" sz="1200" dirty="0"/>
          </a:p>
        </p:txBody>
      </p:sp>
      <p:sp>
        <p:nvSpPr>
          <p:cNvPr id="47" name="Rounded Rectangle 46"/>
          <p:cNvSpPr/>
          <p:nvPr/>
        </p:nvSpPr>
        <p:spPr>
          <a:xfrm>
            <a:off x="6553200" y="3810000"/>
            <a:ext cx="24384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host = </a:t>
            </a:r>
            <a:r>
              <a:rPr lang="en-US" sz="1000" dirty="0" err="1" smtClean="0"/>
              <a:t>hostQ.get</a:t>
            </a:r>
            <a:r>
              <a:rPr lang="en-US" sz="1000" dirty="0" smtClean="0"/>
              <a:t>(</a:t>
            </a:r>
            <a:r>
              <a:rPr lang="en-US" sz="1000" dirty="0" err="1" smtClean="0"/>
              <a:t>max_priority</a:t>
            </a:r>
            <a:r>
              <a:rPr lang="en-US" sz="1000" dirty="0" smtClean="0"/>
              <a:t>=time())</a:t>
            </a:r>
          </a:p>
          <a:p>
            <a:r>
              <a:rPr lang="en-US" sz="1000" dirty="0" smtClean="0"/>
              <a:t>load URLs from that hosts </a:t>
            </a:r>
            <a:r>
              <a:rPr lang="en-US" sz="1000" dirty="0" err="1" smtClean="0"/>
              <a:t>hostUrlQ</a:t>
            </a:r>
            <a:endParaRPr lang="en-US" sz="1000" dirty="0" smtClean="0"/>
          </a:p>
          <a:p>
            <a:r>
              <a:rPr lang="en-US" sz="1000" dirty="0" err="1" smtClean="0"/>
              <a:t>Chain.inQ.put</a:t>
            </a:r>
            <a:r>
              <a:rPr lang="en-US" sz="1000" dirty="0" smtClean="0"/>
              <a:t>(host)</a:t>
            </a:r>
            <a:endParaRPr lang="en-US" sz="1000" dirty="0" smtClean="0"/>
          </a:p>
        </p:txBody>
      </p:sp>
      <p:sp>
        <p:nvSpPr>
          <p:cNvPr id="48" name="Rounded Rectangle 47"/>
          <p:cNvSpPr/>
          <p:nvPr/>
        </p:nvSpPr>
        <p:spPr>
          <a:xfrm>
            <a:off x="4038600" y="3810000"/>
            <a:ext cx="22860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err="1" smtClean="0"/>
              <a:t>mv</a:t>
            </a:r>
            <a:r>
              <a:rPr lang="en-US" sz="1000" dirty="0" smtClean="0"/>
              <a:t> </a:t>
            </a:r>
            <a:r>
              <a:rPr lang="en-US" sz="1000" dirty="0" err="1" smtClean="0"/>
              <a:t>urlQ</a:t>
            </a:r>
            <a:r>
              <a:rPr lang="en-US" sz="1000" dirty="0" smtClean="0"/>
              <a:t> aside and replace</a:t>
            </a:r>
          </a:p>
          <a:p>
            <a:r>
              <a:rPr lang="en-US" sz="1000" dirty="0" err="1" smtClean="0"/>
              <a:t>fanout</a:t>
            </a:r>
            <a:r>
              <a:rPr lang="en-US" sz="1000" dirty="0" smtClean="0"/>
              <a:t>(accumulate(</a:t>
            </a:r>
            <a:r>
              <a:rPr lang="en-US" sz="1000" dirty="0" err="1" smtClean="0"/>
              <a:t>mergefiles</a:t>
            </a:r>
            <a:r>
              <a:rPr lang="en-US" sz="1000" dirty="0" smtClean="0"/>
              <a:t>()))</a:t>
            </a:r>
          </a:p>
          <a:p>
            <a:r>
              <a:rPr lang="en-US" sz="1000" dirty="0" smtClean="0"/>
              <a:t>add  hosts to </a:t>
            </a:r>
            <a:r>
              <a:rPr lang="en-US" sz="1000" dirty="0" err="1" smtClean="0"/>
              <a:t>hostQ</a:t>
            </a:r>
            <a:endParaRPr lang="en-US" sz="1000" dirty="0" smtClean="0"/>
          </a:p>
        </p:txBody>
      </p:sp>
      <p:sp>
        <p:nvSpPr>
          <p:cNvPr id="49" name="Rounded Rectangle 48"/>
          <p:cNvSpPr/>
          <p:nvPr/>
        </p:nvSpPr>
        <p:spPr>
          <a:xfrm>
            <a:off x="2133600" y="3810000"/>
            <a:ext cx="15240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err="1" smtClean="0"/>
              <a:t>rec</a:t>
            </a:r>
            <a:r>
              <a:rPr lang="en-US" sz="1000" dirty="0" smtClean="0"/>
              <a:t> =</a:t>
            </a:r>
            <a:r>
              <a:rPr lang="en-US" sz="1000" dirty="0" err="1" smtClean="0"/>
              <a:t>chain.outQ.get</a:t>
            </a:r>
            <a:r>
              <a:rPr lang="en-US" sz="1000" dirty="0" smtClean="0"/>
              <a:t>()</a:t>
            </a:r>
          </a:p>
          <a:p>
            <a:r>
              <a:rPr lang="en-US" sz="1000" dirty="0" smtClean="0"/>
              <a:t>if </a:t>
            </a:r>
            <a:r>
              <a:rPr lang="en-US" sz="1000" dirty="0" err="1" smtClean="0"/>
              <a:t>rec</a:t>
            </a:r>
            <a:r>
              <a:rPr lang="en-US" sz="1000" dirty="0" smtClean="0"/>
              <a:t> is </a:t>
            </a:r>
            <a:r>
              <a:rPr lang="en-US" sz="1000" dirty="0" err="1" smtClean="0"/>
              <a:t>FetchRecord</a:t>
            </a:r>
            <a:r>
              <a:rPr lang="en-US" sz="1000" dirty="0" smtClean="0"/>
              <a:t>:</a:t>
            </a:r>
          </a:p>
          <a:p>
            <a:pPr>
              <a:tabLst>
                <a:tab pos="347663" algn="l"/>
              </a:tabLst>
            </a:pPr>
            <a:r>
              <a:rPr lang="en-US" sz="1000" dirty="0" smtClean="0"/>
              <a:t>	</a:t>
            </a:r>
            <a:r>
              <a:rPr lang="en-US" sz="1000" dirty="0" err="1" smtClean="0"/>
              <a:t>urlQ.put</a:t>
            </a:r>
            <a:r>
              <a:rPr lang="en-US" sz="1000" dirty="0" smtClean="0"/>
              <a:t>(</a:t>
            </a:r>
            <a:r>
              <a:rPr lang="en-US" sz="1000" dirty="0" err="1" smtClean="0"/>
              <a:t>rec</a:t>
            </a:r>
            <a:r>
              <a:rPr lang="en-US" sz="1000" dirty="0" smtClean="0"/>
              <a:t>)</a:t>
            </a:r>
          </a:p>
          <a:p>
            <a:r>
              <a:rPr lang="en-US" sz="1000" dirty="0" smtClean="0"/>
              <a:t>if </a:t>
            </a:r>
            <a:r>
              <a:rPr lang="en-US" sz="1000" dirty="0" err="1" smtClean="0"/>
              <a:t>rec</a:t>
            </a:r>
            <a:r>
              <a:rPr lang="en-US" sz="1000" dirty="0" smtClean="0"/>
              <a:t> is </a:t>
            </a:r>
            <a:r>
              <a:rPr lang="en-US" sz="1000" dirty="0" err="1" smtClean="0"/>
              <a:t>HostRecord</a:t>
            </a:r>
            <a:r>
              <a:rPr lang="en-US" sz="1000" dirty="0" smtClean="0"/>
              <a:t>:</a:t>
            </a:r>
          </a:p>
          <a:p>
            <a:pPr>
              <a:tabLst>
                <a:tab pos="347663" algn="l"/>
              </a:tabLst>
            </a:pPr>
            <a:r>
              <a:rPr lang="en-US" sz="1000" dirty="0" smtClean="0"/>
              <a:t>	</a:t>
            </a:r>
            <a:r>
              <a:rPr lang="en-US" sz="1000" dirty="0" err="1" smtClean="0"/>
              <a:t>hostQ.put</a:t>
            </a:r>
            <a:r>
              <a:rPr lang="en-US" sz="1000" dirty="0" smtClean="0"/>
              <a:t>(</a:t>
            </a:r>
            <a:r>
              <a:rPr lang="en-US" sz="1000" dirty="0" err="1" smtClean="0"/>
              <a:t>rec</a:t>
            </a:r>
            <a:r>
              <a:rPr lang="en-US" sz="1000" dirty="0" smtClean="0"/>
              <a:t>)</a:t>
            </a:r>
            <a:endParaRPr lang="en-US" sz="1000" dirty="0" smtClean="0"/>
          </a:p>
        </p:txBody>
      </p:sp>
      <p:sp>
        <p:nvSpPr>
          <p:cNvPr id="50" name="Can 49"/>
          <p:cNvSpPr/>
          <p:nvPr/>
        </p:nvSpPr>
        <p:spPr>
          <a:xfrm>
            <a:off x="2133600" y="5257800"/>
            <a:ext cx="1258824" cy="1600200"/>
          </a:xfrm>
          <a:prstGeom prst="can">
            <a:avLst>
              <a:gd name="adj" fmla="val 9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</a:t>
            </a:r>
            <a:r>
              <a:rPr lang="en-US" dirty="0" err="1" smtClean="0"/>
              <a:t>urlQ</a:t>
            </a:r>
            <a:r>
              <a:rPr lang="en-US" dirty="0" smtClean="0"/>
              <a:t>”</a:t>
            </a:r>
          </a:p>
          <a:p>
            <a:pPr algn="ctr"/>
            <a:r>
              <a:rPr lang="en-US" dirty="0" smtClean="0"/>
              <a:t>(BPQ)</a:t>
            </a:r>
            <a:endParaRPr lang="en-US" dirty="0"/>
          </a:p>
        </p:txBody>
      </p:sp>
      <p:sp>
        <p:nvSpPr>
          <p:cNvPr id="51" name="Can 50"/>
          <p:cNvSpPr/>
          <p:nvPr/>
        </p:nvSpPr>
        <p:spPr>
          <a:xfrm>
            <a:off x="7772400" y="5257800"/>
            <a:ext cx="1258824" cy="1600200"/>
          </a:xfrm>
          <a:prstGeom prst="can">
            <a:avLst>
              <a:gd name="adj" fmla="val 9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</a:t>
            </a:r>
            <a:r>
              <a:rPr lang="en-US" dirty="0" err="1" smtClean="0"/>
              <a:t>host</a:t>
            </a:r>
            <a:r>
              <a:rPr lang="en-US" dirty="0" err="1" smtClean="0"/>
              <a:t>Q</a:t>
            </a:r>
            <a:r>
              <a:rPr lang="en-US" dirty="0" smtClean="0"/>
              <a:t>”</a:t>
            </a:r>
          </a:p>
          <a:p>
            <a:pPr algn="ctr"/>
            <a:r>
              <a:rPr lang="en-US" dirty="0" smtClean="0"/>
              <a:t>(BPQ)</a:t>
            </a:r>
            <a:endParaRPr lang="en-US" dirty="0"/>
          </a:p>
        </p:txBody>
      </p:sp>
      <p:sp>
        <p:nvSpPr>
          <p:cNvPr id="52" name="Can 51"/>
          <p:cNvSpPr/>
          <p:nvPr/>
        </p:nvSpPr>
        <p:spPr>
          <a:xfrm>
            <a:off x="3810000" y="5638800"/>
            <a:ext cx="914400" cy="1295400"/>
          </a:xfrm>
          <a:prstGeom prst="can">
            <a:avLst>
              <a:gd name="adj" fmla="val 9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“</a:t>
            </a:r>
            <a:r>
              <a:rPr lang="en-US" sz="1000" dirty="0" err="1" smtClean="0"/>
              <a:t>hostUrl</a:t>
            </a:r>
            <a:r>
              <a:rPr lang="en-US" sz="1000" dirty="0" err="1" smtClean="0"/>
              <a:t>Q</a:t>
            </a:r>
            <a:r>
              <a:rPr lang="en-US" sz="1000" dirty="0" smtClean="0"/>
              <a:t>”</a:t>
            </a:r>
          </a:p>
          <a:p>
            <a:pPr algn="ctr"/>
            <a:r>
              <a:rPr lang="en-US" sz="1000" dirty="0" smtClean="0"/>
              <a:t>(BPQ)</a:t>
            </a:r>
            <a:endParaRPr lang="en-US" sz="1000" dirty="0"/>
          </a:p>
        </p:txBody>
      </p:sp>
      <p:sp>
        <p:nvSpPr>
          <p:cNvPr id="53" name="Can 52"/>
          <p:cNvSpPr/>
          <p:nvPr/>
        </p:nvSpPr>
        <p:spPr>
          <a:xfrm>
            <a:off x="4876800" y="5638800"/>
            <a:ext cx="914400" cy="1295400"/>
          </a:xfrm>
          <a:prstGeom prst="can">
            <a:avLst>
              <a:gd name="adj" fmla="val 9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“</a:t>
            </a:r>
            <a:r>
              <a:rPr lang="en-US" sz="1000" dirty="0" err="1" smtClean="0"/>
              <a:t>hostUrl</a:t>
            </a:r>
            <a:r>
              <a:rPr lang="en-US" sz="1000" dirty="0" err="1" smtClean="0"/>
              <a:t>Q</a:t>
            </a:r>
            <a:r>
              <a:rPr lang="en-US" sz="1000" dirty="0" smtClean="0"/>
              <a:t>”</a:t>
            </a:r>
          </a:p>
          <a:p>
            <a:pPr algn="ctr"/>
            <a:r>
              <a:rPr lang="en-US" sz="1000" dirty="0" smtClean="0"/>
              <a:t>(BPQ)</a:t>
            </a:r>
            <a:endParaRPr lang="en-US" sz="1000" dirty="0"/>
          </a:p>
        </p:txBody>
      </p:sp>
      <p:sp>
        <p:nvSpPr>
          <p:cNvPr id="54" name="Can 53"/>
          <p:cNvSpPr/>
          <p:nvPr/>
        </p:nvSpPr>
        <p:spPr>
          <a:xfrm>
            <a:off x="6477000" y="5638800"/>
            <a:ext cx="914400" cy="1295400"/>
          </a:xfrm>
          <a:prstGeom prst="can">
            <a:avLst>
              <a:gd name="adj" fmla="val 9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“</a:t>
            </a:r>
            <a:r>
              <a:rPr lang="en-US" sz="1000" dirty="0" err="1" smtClean="0"/>
              <a:t>hostUrl</a:t>
            </a:r>
            <a:r>
              <a:rPr lang="en-US" sz="1000" dirty="0" err="1" smtClean="0"/>
              <a:t>Q</a:t>
            </a:r>
            <a:r>
              <a:rPr lang="en-US" sz="1000" dirty="0" smtClean="0"/>
              <a:t>”</a:t>
            </a:r>
          </a:p>
          <a:p>
            <a:pPr algn="ctr"/>
            <a:r>
              <a:rPr lang="en-US" sz="1000" dirty="0" smtClean="0"/>
              <a:t>(BPQ)</a:t>
            </a:r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5920322" y="6324600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3276600" y="152400"/>
            <a:ext cx="4038600" cy="2667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AnalyzerChain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1600200" y="2971800"/>
            <a:ext cx="7543800" cy="3352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CrawlStateManager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2133600" y="5257800"/>
            <a:ext cx="1258824" cy="1600200"/>
          </a:xfrm>
          <a:prstGeom prst="can">
            <a:avLst>
              <a:gd name="adj" fmla="val 9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</a:t>
            </a:r>
            <a:r>
              <a:rPr lang="en-US" dirty="0" err="1" smtClean="0"/>
              <a:t>urlQ</a:t>
            </a:r>
            <a:r>
              <a:rPr lang="en-US" dirty="0" smtClean="0"/>
              <a:t>”</a:t>
            </a:r>
          </a:p>
          <a:p>
            <a:pPr algn="ctr"/>
            <a:r>
              <a:rPr lang="en-US" dirty="0" smtClean="0"/>
              <a:t>(BPQ)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943600" y="304800"/>
            <a:ext cx="990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Fetcher</a:t>
            </a:r>
            <a:endParaRPr lang="en-US" sz="1200" dirty="0"/>
          </a:p>
        </p:txBody>
      </p:sp>
      <p:sp>
        <p:nvSpPr>
          <p:cNvPr id="8" name="Oval 7"/>
          <p:cNvSpPr/>
          <p:nvPr/>
        </p:nvSpPr>
        <p:spPr>
          <a:xfrm>
            <a:off x="5943600" y="914400"/>
            <a:ext cx="990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Fetcher</a:t>
            </a:r>
            <a:endParaRPr lang="en-US" sz="1200" dirty="0"/>
          </a:p>
        </p:txBody>
      </p:sp>
      <p:sp>
        <p:nvSpPr>
          <p:cNvPr id="9" name="Oval 8"/>
          <p:cNvSpPr/>
          <p:nvPr/>
        </p:nvSpPr>
        <p:spPr>
          <a:xfrm>
            <a:off x="5943600" y="1524000"/>
            <a:ext cx="990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Fetcher</a:t>
            </a:r>
            <a:endParaRPr lang="en-US" sz="1200" dirty="0"/>
          </a:p>
        </p:txBody>
      </p:sp>
      <p:sp>
        <p:nvSpPr>
          <p:cNvPr id="10" name="Oval 9"/>
          <p:cNvSpPr/>
          <p:nvPr/>
        </p:nvSpPr>
        <p:spPr>
          <a:xfrm>
            <a:off x="5943600" y="2133600"/>
            <a:ext cx="990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Fetcher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6934200" y="381000"/>
            <a:ext cx="228600" cy="35814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err="1"/>
              <a:t>c</a:t>
            </a:r>
            <a:r>
              <a:rPr lang="en-US" sz="1200" dirty="0" err="1" smtClean="0"/>
              <a:t>hain.inQ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5791200" y="381000"/>
            <a:ext cx="152400" cy="22098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3" name="Oval 12"/>
          <p:cNvSpPr/>
          <p:nvPr/>
        </p:nvSpPr>
        <p:spPr>
          <a:xfrm>
            <a:off x="4800600" y="609600"/>
            <a:ext cx="990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GetLinks</a:t>
            </a:r>
            <a:endParaRPr lang="en-US" sz="1000" dirty="0"/>
          </a:p>
        </p:txBody>
      </p:sp>
      <p:sp>
        <p:nvSpPr>
          <p:cNvPr id="14" name="Oval 13"/>
          <p:cNvSpPr/>
          <p:nvPr/>
        </p:nvSpPr>
        <p:spPr>
          <a:xfrm>
            <a:off x="4800600" y="1219200"/>
            <a:ext cx="990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GetLinks</a:t>
            </a:r>
            <a:endParaRPr lang="en-US" sz="1000" dirty="0" smtClean="0"/>
          </a:p>
        </p:txBody>
      </p:sp>
      <p:sp>
        <p:nvSpPr>
          <p:cNvPr id="15" name="Oval 14"/>
          <p:cNvSpPr/>
          <p:nvPr/>
        </p:nvSpPr>
        <p:spPr>
          <a:xfrm>
            <a:off x="4800600" y="1828800"/>
            <a:ext cx="990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GetLinks</a:t>
            </a:r>
            <a:endParaRPr lang="en-US" sz="1000" dirty="0" smtClean="0"/>
          </a:p>
        </p:txBody>
      </p:sp>
      <p:sp>
        <p:nvSpPr>
          <p:cNvPr id="23" name="Oval 22"/>
          <p:cNvSpPr/>
          <p:nvPr/>
        </p:nvSpPr>
        <p:spPr>
          <a:xfrm>
            <a:off x="3657600" y="914400"/>
            <a:ext cx="990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Stats</a:t>
            </a:r>
          </a:p>
        </p:txBody>
      </p:sp>
      <p:sp>
        <p:nvSpPr>
          <p:cNvPr id="30" name="Can 29"/>
          <p:cNvSpPr/>
          <p:nvPr/>
        </p:nvSpPr>
        <p:spPr>
          <a:xfrm>
            <a:off x="7772400" y="5257800"/>
            <a:ext cx="1258824" cy="1600200"/>
          </a:xfrm>
          <a:prstGeom prst="can">
            <a:avLst>
              <a:gd name="adj" fmla="val 9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</a:t>
            </a:r>
            <a:r>
              <a:rPr lang="en-US" dirty="0" err="1" smtClean="0"/>
              <a:t>host</a:t>
            </a:r>
            <a:r>
              <a:rPr lang="en-US" dirty="0" err="1" smtClean="0"/>
              <a:t>Q</a:t>
            </a:r>
            <a:r>
              <a:rPr lang="en-US" dirty="0" smtClean="0"/>
              <a:t>”</a:t>
            </a:r>
          </a:p>
          <a:p>
            <a:pPr algn="ctr"/>
            <a:r>
              <a:rPr lang="en-US" dirty="0" smtClean="0"/>
              <a:t>(BPQ)</a:t>
            </a:r>
            <a:endParaRPr lang="en-US" dirty="0"/>
          </a:p>
        </p:txBody>
      </p:sp>
      <p:sp>
        <p:nvSpPr>
          <p:cNvPr id="31" name="Can 30"/>
          <p:cNvSpPr/>
          <p:nvPr/>
        </p:nvSpPr>
        <p:spPr>
          <a:xfrm>
            <a:off x="3810000" y="5638800"/>
            <a:ext cx="914400" cy="1295400"/>
          </a:xfrm>
          <a:prstGeom prst="can">
            <a:avLst>
              <a:gd name="adj" fmla="val 9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“</a:t>
            </a:r>
            <a:r>
              <a:rPr lang="en-US" sz="1000" dirty="0" err="1" smtClean="0"/>
              <a:t>hostUrl</a:t>
            </a:r>
            <a:r>
              <a:rPr lang="en-US" sz="1000" dirty="0" err="1" smtClean="0"/>
              <a:t>Q</a:t>
            </a:r>
            <a:r>
              <a:rPr lang="en-US" sz="1000" dirty="0" smtClean="0"/>
              <a:t>”</a:t>
            </a:r>
          </a:p>
          <a:p>
            <a:pPr algn="ctr"/>
            <a:r>
              <a:rPr lang="en-US" sz="1000" dirty="0" smtClean="0"/>
              <a:t>(BPQ)</a:t>
            </a:r>
            <a:endParaRPr lang="en-US" sz="1000" dirty="0"/>
          </a:p>
        </p:txBody>
      </p:sp>
      <p:sp>
        <p:nvSpPr>
          <p:cNvPr id="32" name="Can 31"/>
          <p:cNvSpPr/>
          <p:nvPr/>
        </p:nvSpPr>
        <p:spPr>
          <a:xfrm>
            <a:off x="4876800" y="5638800"/>
            <a:ext cx="914400" cy="1295400"/>
          </a:xfrm>
          <a:prstGeom prst="can">
            <a:avLst>
              <a:gd name="adj" fmla="val 9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“</a:t>
            </a:r>
            <a:r>
              <a:rPr lang="en-US" sz="1000" dirty="0" err="1" smtClean="0"/>
              <a:t>hostUrl</a:t>
            </a:r>
            <a:r>
              <a:rPr lang="en-US" sz="1000" dirty="0" err="1" smtClean="0"/>
              <a:t>Q</a:t>
            </a:r>
            <a:r>
              <a:rPr lang="en-US" sz="1000" dirty="0" smtClean="0"/>
              <a:t>”</a:t>
            </a:r>
          </a:p>
          <a:p>
            <a:pPr algn="ctr"/>
            <a:r>
              <a:rPr lang="en-US" sz="1000" dirty="0" smtClean="0"/>
              <a:t>(BPQ)</a:t>
            </a:r>
            <a:endParaRPr lang="en-US" sz="1000" dirty="0"/>
          </a:p>
        </p:txBody>
      </p:sp>
      <p:sp>
        <p:nvSpPr>
          <p:cNvPr id="33" name="Can 32"/>
          <p:cNvSpPr/>
          <p:nvPr/>
        </p:nvSpPr>
        <p:spPr>
          <a:xfrm>
            <a:off x="6477000" y="5638800"/>
            <a:ext cx="914400" cy="1295400"/>
          </a:xfrm>
          <a:prstGeom prst="can">
            <a:avLst>
              <a:gd name="adj" fmla="val 9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“</a:t>
            </a:r>
            <a:r>
              <a:rPr lang="en-US" sz="1000" dirty="0" err="1" smtClean="0"/>
              <a:t>hostUrl</a:t>
            </a:r>
            <a:r>
              <a:rPr lang="en-US" sz="1000" dirty="0" err="1" smtClean="0"/>
              <a:t>Q</a:t>
            </a:r>
            <a:r>
              <a:rPr lang="en-US" sz="1000" dirty="0" smtClean="0"/>
              <a:t>”</a:t>
            </a:r>
          </a:p>
          <a:p>
            <a:pPr algn="ctr"/>
            <a:r>
              <a:rPr lang="en-US" sz="1000" dirty="0" smtClean="0"/>
              <a:t>(BPQ)</a:t>
            </a:r>
            <a:endParaRPr 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5920322" y="6324600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sp>
        <p:nvSpPr>
          <p:cNvPr id="35" name="Rounded Rectangle 34"/>
          <p:cNvSpPr/>
          <p:nvPr/>
        </p:nvSpPr>
        <p:spPr>
          <a:xfrm>
            <a:off x="6553200" y="3810000"/>
            <a:ext cx="24384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host = </a:t>
            </a:r>
            <a:r>
              <a:rPr lang="en-US" sz="1000" dirty="0" err="1" smtClean="0"/>
              <a:t>hostQ.get</a:t>
            </a:r>
            <a:r>
              <a:rPr lang="en-US" sz="1000" dirty="0" smtClean="0"/>
              <a:t>(</a:t>
            </a:r>
            <a:r>
              <a:rPr lang="en-US" sz="1000" dirty="0" err="1" smtClean="0"/>
              <a:t>max_priority</a:t>
            </a:r>
            <a:r>
              <a:rPr lang="en-US" sz="1000" dirty="0" smtClean="0"/>
              <a:t>=time())</a:t>
            </a:r>
          </a:p>
          <a:p>
            <a:r>
              <a:rPr lang="en-US" sz="1000" dirty="0" smtClean="0"/>
              <a:t>load URLs from that hosts </a:t>
            </a:r>
            <a:r>
              <a:rPr lang="en-US" sz="1000" dirty="0" err="1" smtClean="0"/>
              <a:t>hostUrlQ</a:t>
            </a:r>
            <a:endParaRPr lang="en-US" sz="1000" dirty="0" smtClean="0"/>
          </a:p>
          <a:p>
            <a:r>
              <a:rPr lang="en-US" sz="1000" dirty="0" err="1" smtClean="0"/>
              <a:t>Chain.inQ.put</a:t>
            </a:r>
            <a:r>
              <a:rPr lang="en-US" sz="1000" dirty="0" smtClean="0"/>
              <a:t>(host)</a:t>
            </a:r>
            <a:endParaRPr lang="en-US" sz="1000" dirty="0" smtClean="0"/>
          </a:p>
        </p:txBody>
      </p:sp>
      <p:sp>
        <p:nvSpPr>
          <p:cNvPr id="36" name="Rounded Rectangle 35"/>
          <p:cNvSpPr/>
          <p:nvPr/>
        </p:nvSpPr>
        <p:spPr>
          <a:xfrm>
            <a:off x="4038600" y="3810000"/>
            <a:ext cx="22860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err="1" smtClean="0"/>
              <a:t>mv</a:t>
            </a:r>
            <a:r>
              <a:rPr lang="en-US" sz="1000" dirty="0" smtClean="0"/>
              <a:t> </a:t>
            </a:r>
            <a:r>
              <a:rPr lang="en-US" sz="1000" dirty="0" err="1" smtClean="0"/>
              <a:t>urlQ</a:t>
            </a:r>
            <a:r>
              <a:rPr lang="en-US" sz="1000" dirty="0" smtClean="0"/>
              <a:t> aside and replace</a:t>
            </a:r>
          </a:p>
          <a:p>
            <a:r>
              <a:rPr lang="en-US" sz="1000" dirty="0" err="1" smtClean="0"/>
              <a:t>fanout</a:t>
            </a:r>
            <a:r>
              <a:rPr lang="en-US" sz="1000" dirty="0" smtClean="0"/>
              <a:t>(accumulate(</a:t>
            </a:r>
            <a:r>
              <a:rPr lang="en-US" sz="1000" dirty="0" err="1" smtClean="0"/>
              <a:t>mergefiles</a:t>
            </a:r>
            <a:r>
              <a:rPr lang="en-US" sz="1000" dirty="0" smtClean="0"/>
              <a:t>()))</a:t>
            </a:r>
          </a:p>
          <a:p>
            <a:r>
              <a:rPr lang="en-US" sz="1000" dirty="0" smtClean="0"/>
              <a:t>add  hosts to </a:t>
            </a:r>
            <a:r>
              <a:rPr lang="en-US" sz="1000" dirty="0" err="1" smtClean="0"/>
              <a:t>hostQ</a:t>
            </a:r>
            <a:endParaRPr lang="en-US" sz="1000" dirty="0" smtClean="0"/>
          </a:p>
        </p:txBody>
      </p:sp>
      <p:sp>
        <p:nvSpPr>
          <p:cNvPr id="38" name="Rectangle 37"/>
          <p:cNvSpPr/>
          <p:nvPr/>
        </p:nvSpPr>
        <p:spPr>
          <a:xfrm>
            <a:off x="4648200" y="381000"/>
            <a:ext cx="152400" cy="22098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0" name="Diamond 39"/>
          <p:cNvSpPr/>
          <p:nvPr/>
        </p:nvSpPr>
        <p:spPr>
          <a:xfrm>
            <a:off x="1676400" y="3048000"/>
            <a:ext cx="1981200" cy="6858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Proxy to </a:t>
            </a:r>
            <a:r>
              <a:rPr lang="en-US" sz="1000" dirty="0" err="1" smtClean="0"/>
              <a:t>chain.outQ.put</a:t>
            </a:r>
            <a:endParaRPr 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76200" y="780871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This shows those three implementation changes.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44" name="Rectangle 43"/>
          <p:cNvSpPr/>
          <p:nvPr/>
        </p:nvSpPr>
        <p:spPr>
          <a:xfrm>
            <a:off x="3505200" y="381000"/>
            <a:ext cx="228600" cy="35814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err="1"/>
              <a:t>c</a:t>
            </a:r>
            <a:r>
              <a:rPr lang="en-US" sz="1200" dirty="0" err="1" smtClean="0"/>
              <a:t>hain.outQ</a:t>
            </a:r>
            <a:endParaRPr lang="en-US" sz="1200" dirty="0"/>
          </a:p>
        </p:txBody>
      </p:sp>
      <p:sp>
        <p:nvSpPr>
          <p:cNvPr id="46" name="Rounded Rectangle 45"/>
          <p:cNvSpPr/>
          <p:nvPr/>
        </p:nvSpPr>
        <p:spPr>
          <a:xfrm>
            <a:off x="2133600" y="3810000"/>
            <a:ext cx="15240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err="1" smtClean="0"/>
              <a:t>rec</a:t>
            </a:r>
            <a:r>
              <a:rPr lang="en-US" sz="1000" dirty="0" smtClean="0"/>
              <a:t> =</a:t>
            </a:r>
            <a:r>
              <a:rPr lang="en-US" sz="1000" dirty="0" err="1" smtClean="0"/>
              <a:t>chain.outQ.get</a:t>
            </a:r>
            <a:r>
              <a:rPr lang="en-US" sz="1000" dirty="0" smtClean="0"/>
              <a:t>()</a:t>
            </a:r>
          </a:p>
          <a:p>
            <a:r>
              <a:rPr lang="en-US" sz="1000" dirty="0" smtClean="0"/>
              <a:t>if </a:t>
            </a:r>
            <a:r>
              <a:rPr lang="en-US" sz="1000" dirty="0" err="1" smtClean="0"/>
              <a:t>rec</a:t>
            </a:r>
            <a:r>
              <a:rPr lang="en-US" sz="1000" dirty="0" smtClean="0"/>
              <a:t> is </a:t>
            </a:r>
            <a:r>
              <a:rPr lang="en-US" sz="1000" dirty="0" err="1" smtClean="0"/>
              <a:t>FetchRecord</a:t>
            </a:r>
            <a:r>
              <a:rPr lang="en-US" sz="1000" dirty="0" smtClean="0"/>
              <a:t>:</a:t>
            </a:r>
          </a:p>
          <a:p>
            <a:pPr>
              <a:tabLst>
                <a:tab pos="347663" algn="l"/>
              </a:tabLst>
            </a:pPr>
            <a:r>
              <a:rPr lang="en-US" sz="1000" dirty="0" smtClean="0"/>
              <a:t>	</a:t>
            </a:r>
            <a:r>
              <a:rPr lang="en-US" sz="1000" dirty="0" err="1" smtClean="0"/>
              <a:t>urlQ.put</a:t>
            </a:r>
            <a:r>
              <a:rPr lang="en-US" sz="1000" dirty="0" smtClean="0"/>
              <a:t>(</a:t>
            </a:r>
            <a:r>
              <a:rPr lang="en-US" sz="1000" dirty="0" err="1" smtClean="0"/>
              <a:t>rec</a:t>
            </a:r>
            <a:r>
              <a:rPr lang="en-US" sz="1000" dirty="0" smtClean="0"/>
              <a:t>)</a:t>
            </a:r>
          </a:p>
          <a:p>
            <a:r>
              <a:rPr lang="en-US" sz="1000" dirty="0" smtClean="0"/>
              <a:t>if </a:t>
            </a:r>
            <a:r>
              <a:rPr lang="en-US" sz="1000" dirty="0" err="1" smtClean="0"/>
              <a:t>rec</a:t>
            </a:r>
            <a:r>
              <a:rPr lang="en-US" sz="1000" dirty="0" smtClean="0"/>
              <a:t> is </a:t>
            </a:r>
            <a:r>
              <a:rPr lang="en-US" sz="1000" dirty="0" err="1" smtClean="0"/>
              <a:t>HostRecord</a:t>
            </a:r>
            <a:r>
              <a:rPr lang="en-US" sz="1000" dirty="0" smtClean="0"/>
              <a:t>:</a:t>
            </a:r>
          </a:p>
          <a:p>
            <a:pPr>
              <a:tabLst>
                <a:tab pos="347663" algn="l"/>
              </a:tabLst>
            </a:pPr>
            <a:r>
              <a:rPr lang="en-US" sz="1000" dirty="0" smtClean="0"/>
              <a:t>	</a:t>
            </a:r>
            <a:r>
              <a:rPr lang="en-US" sz="1000" dirty="0" err="1" smtClean="0"/>
              <a:t>hostQ.put</a:t>
            </a:r>
            <a:r>
              <a:rPr lang="en-US" sz="1000" dirty="0" smtClean="0"/>
              <a:t>(</a:t>
            </a:r>
            <a:r>
              <a:rPr lang="en-US" sz="1000" dirty="0" err="1" smtClean="0"/>
              <a:t>rec</a:t>
            </a:r>
            <a:r>
              <a:rPr lang="en-US" sz="1000" dirty="0" smtClean="0"/>
              <a:t>)</a:t>
            </a:r>
            <a:endParaRPr lang="en-US" sz="10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3276600" y="152400"/>
            <a:ext cx="4038600" cy="2667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AnalyzerChain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1600200" y="2971800"/>
            <a:ext cx="7543800" cy="3352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CrawlStateManager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2133600" y="5257800"/>
            <a:ext cx="1258824" cy="1600200"/>
          </a:xfrm>
          <a:prstGeom prst="can">
            <a:avLst>
              <a:gd name="adj" fmla="val 9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</a:t>
            </a:r>
            <a:r>
              <a:rPr lang="en-US" dirty="0" err="1" smtClean="0"/>
              <a:t>urlQ</a:t>
            </a:r>
            <a:r>
              <a:rPr lang="en-US" dirty="0" smtClean="0"/>
              <a:t>”</a:t>
            </a:r>
          </a:p>
          <a:p>
            <a:pPr algn="ctr"/>
            <a:r>
              <a:rPr lang="en-US" dirty="0" smtClean="0"/>
              <a:t>(BPQ)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943600" y="304800"/>
            <a:ext cx="990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Fetcher</a:t>
            </a:r>
            <a:endParaRPr lang="en-US" sz="1200" dirty="0"/>
          </a:p>
        </p:txBody>
      </p:sp>
      <p:sp>
        <p:nvSpPr>
          <p:cNvPr id="8" name="Oval 7"/>
          <p:cNvSpPr/>
          <p:nvPr/>
        </p:nvSpPr>
        <p:spPr>
          <a:xfrm>
            <a:off x="5943600" y="914400"/>
            <a:ext cx="990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Fetcher</a:t>
            </a:r>
            <a:endParaRPr lang="en-US" sz="1200" dirty="0"/>
          </a:p>
        </p:txBody>
      </p:sp>
      <p:sp>
        <p:nvSpPr>
          <p:cNvPr id="9" name="Oval 8"/>
          <p:cNvSpPr/>
          <p:nvPr/>
        </p:nvSpPr>
        <p:spPr>
          <a:xfrm>
            <a:off x="5943600" y="1524000"/>
            <a:ext cx="990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Fetcher</a:t>
            </a:r>
            <a:endParaRPr lang="en-US" sz="1200" dirty="0"/>
          </a:p>
        </p:txBody>
      </p:sp>
      <p:sp>
        <p:nvSpPr>
          <p:cNvPr id="10" name="Oval 9"/>
          <p:cNvSpPr/>
          <p:nvPr/>
        </p:nvSpPr>
        <p:spPr>
          <a:xfrm>
            <a:off x="5943600" y="2133600"/>
            <a:ext cx="990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Fetcher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6934200" y="381000"/>
            <a:ext cx="228600" cy="35814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err="1"/>
              <a:t>c</a:t>
            </a:r>
            <a:r>
              <a:rPr lang="en-US" sz="1200" dirty="0" err="1" smtClean="0"/>
              <a:t>hain.inQ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5791200" y="381000"/>
            <a:ext cx="152400" cy="22098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3" name="Oval 12"/>
          <p:cNvSpPr/>
          <p:nvPr/>
        </p:nvSpPr>
        <p:spPr>
          <a:xfrm>
            <a:off x="4800600" y="609600"/>
            <a:ext cx="990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GetLinks</a:t>
            </a:r>
            <a:endParaRPr lang="en-US" sz="1000" dirty="0"/>
          </a:p>
        </p:txBody>
      </p:sp>
      <p:sp>
        <p:nvSpPr>
          <p:cNvPr id="14" name="Oval 13"/>
          <p:cNvSpPr/>
          <p:nvPr/>
        </p:nvSpPr>
        <p:spPr>
          <a:xfrm>
            <a:off x="4800600" y="1219200"/>
            <a:ext cx="990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GetLinks</a:t>
            </a:r>
            <a:endParaRPr lang="en-US" sz="1000" dirty="0" smtClean="0"/>
          </a:p>
        </p:txBody>
      </p:sp>
      <p:sp>
        <p:nvSpPr>
          <p:cNvPr id="15" name="Oval 14"/>
          <p:cNvSpPr/>
          <p:nvPr/>
        </p:nvSpPr>
        <p:spPr>
          <a:xfrm>
            <a:off x="4800600" y="1828800"/>
            <a:ext cx="990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GetLinks</a:t>
            </a:r>
            <a:endParaRPr lang="en-US" sz="1000" dirty="0" smtClean="0"/>
          </a:p>
        </p:txBody>
      </p:sp>
      <p:sp>
        <p:nvSpPr>
          <p:cNvPr id="23" name="Oval 22"/>
          <p:cNvSpPr/>
          <p:nvPr/>
        </p:nvSpPr>
        <p:spPr>
          <a:xfrm>
            <a:off x="3657600" y="914400"/>
            <a:ext cx="990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Stats</a:t>
            </a:r>
          </a:p>
        </p:txBody>
      </p:sp>
      <p:sp>
        <p:nvSpPr>
          <p:cNvPr id="30" name="Can 29"/>
          <p:cNvSpPr/>
          <p:nvPr/>
        </p:nvSpPr>
        <p:spPr>
          <a:xfrm>
            <a:off x="7772400" y="5257800"/>
            <a:ext cx="1258824" cy="1600200"/>
          </a:xfrm>
          <a:prstGeom prst="can">
            <a:avLst>
              <a:gd name="adj" fmla="val 9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</a:t>
            </a:r>
            <a:r>
              <a:rPr lang="en-US" dirty="0" err="1" smtClean="0"/>
              <a:t>host</a:t>
            </a:r>
            <a:r>
              <a:rPr lang="en-US" dirty="0" err="1" smtClean="0"/>
              <a:t>Q</a:t>
            </a:r>
            <a:r>
              <a:rPr lang="en-US" dirty="0" smtClean="0"/>
              <a:t>”</a:t>
            </a:r>
          </a:p>
          <a:p>
            <a:pPr algn="ctr"/>
            <a:r>
              <a:rPr lang="en-US" dirty="0" smtClean="0"/>
              <a:t>(BPQ)</a:t>
            </a:r>
            <a:endParaRPr lang="en-US" dirty="0"/>
          </a:p>
        </p:txBody>
      </p:sp>
      <p:sp>
        <p:nvSpPr>
          <p:cNvPr id="31" name="Can 30"/>
          <p:cNvSpPr/>
          <p:nvPr/>
        </p:nvSpPr>
        <p:spPr>
          <a:xfrm>
            <a:off x="3810000" y="5638800"/>
            <a:ext cx="914400" cy="1295400"/>
          </a:xfrm>
          <a:prstGeom prst="can">
            <a:avLst>
              <a:gd name="adj" fmla="val 9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“</a:t>
            </a:r>
            <a:r>
              <a:rPr lang="en-US" sz="1000" dirty="0" err="1" smtClean="0"/>
              <a:t>hostUrl</a:t>
            </a:r>
            <a:r>
              <a:rPr lang="en-US" sz="1000" dirty="0" err="1" smtClean="0"/>
              <a:t>Q</a:t>
            </a:r>
            <a:r>
              <a:rPr lang="en-US" sz="1000" dirty="0" smtClean="0"/>
              <a:t>”</a:t>
            </a:r>
          </a:p>
          <a:p>
            <a:pPr algn="ctr"/>
            <a:r>
              <a:rPr lang="en-US" sz="1000" dirty="0" smtClean="0"/>
              <a:t>(BPQ)</a:t>
            </a:r>
            <a:endParaRPr lang="en-US" sz="1000" dirty="0"/>
          </a:p>
        </p:txBody>
      </p:sp>
      <p:sp>
        <p:nvSpPr>
          <p:cNvPr id="32" name="Can 31"/>
          <p:cNvSpPr/>
          <p:nvPr/>
        </p:nvSpPr>
        <p:spPr>
          <a:xfrm>
            <a:off x="4876800" y="5638800"/>
            <a:ext cx="914400" cy="1295400"/>
          </a:xfrm>
          <a:prstGeom prst="can">
            <a:avLst>
              <a:gd name="adj" fmla="val 9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“</a:t>
            </a:r>
            <a:r>
              <a:rPr lang="en-US" sz="1000" dirty="0" err="1" smtClean="0"/>
              <a:t>hostUrl</a:t>
            </a:r>
            <a:r>
              <a:rPr lang="en-US" sz="1000" dirty="0" err="1" smtClean="0"/>
              <a:t>Q</a:t>
            </a:r>
            <a:r>
              <a:rPr lang="en-US" sz="1000" dirty="0" smtClean="0"/>
              <a:t>”</a:t>
            </a:r>
          </a:p>
          <a:p>
            <a:pPr algn="ctr"/>
            <a:r>
              <a:rPr lang="en-US" sz="1000" dirty="0" smtClean="0"/>
              <a:t>(BPQ)</a:t>
            </a:r>
            <a:endParaRPr lang="en-US" sz="1000" dirty="0"/>
          </a:p>
        </p:txBody>
      </p:sp>
      <p:sp>
        <p:nvSpPr>
          <p:cNvPr id="33" name="Can 32"/>
          <p:cNvSpPr/>
          <p:nvPr/>
        </p:nvSpPr>
        <p:spPr>
          <a:xfrm>
            <a:off x="6477000" y="5638800"/>
            <a:ext cx="914400" cy="1295400"/>
          </a:xfrm>
          <a:prstGeom prst="can">
            <a:avLst>
              <a:gd name="adj" fmla="val 9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“</a:t>
            </a:r>
            <a:r>
              <a:rPr lang="en-US" sz="1000" dirty="0" err="1" smtClean="0"/>
              <a:t>hostUrl</a:t>
            </a:r>
            <a:r>
              <a:rPr lang="en-US" sz="1000" dirty="0" err="1" smtClean="0"/>
              <a:t>Q</a:t>
            </a:r>
            <a:r>
              <a:rPr lang="en-US" sz="1000" dirty="0" smtClean="0"/>
              <a:t>”</a:t>
            </a:r>
          </a:p>
          <a:p>
            <a:pPr algn="ctr"/>
            <a:r>
              <a:rPr lang="en-US" sz="1000" dirty="0" smtClean="0"/>
              <a:t>(BPQ)</a:t>
            </a:r>
            <a:endParaRPr 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5920322" y="6324600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sp>
        <p:nvSpPr>
          <p:cNvPr id="38" name="Rectangle 37"/>
          <p:cNvSpPr/>
          <p:nvPr/>
        </p:nvSpPr>
        <p:spPr>
          <a:xfrm>
            <a:off x="4648200" y="381000"/>
            <a:ext cx="152400" cy="22098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0" name="Diamond 39"/>
          <p:cNvSpPr/>
          <p:nvPr/>
        </p:nvSpPr>
        <p:spPr>
          <a:xfrm>
            <a:off x="1676400" y="3048000"/>
            <a:ext cx="1981200" cy="6858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Proxy to </a:t>
            </a:r>
            <a:r>
              <a:rPr lang="en-US" sz="1000" dirty="0" err="1" smtClean="0"/>
              <a:t>chain.outQ.put</a:t>
            </a:r>
            <a:endParaRPr 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76200" y="780871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Notes on approaches to implementing the </a:t>
            </a:r>
            <a:r>
              <a:rPr lang="en-US" sz="1200" dirty="0" err="1" smtClean="0"/>
              <a:t>fanout</a:t>
            </a:r>
            <a:r>
              <a:rPr lang="en-US" sz="1200" dirty="0" smtClean="0"/>
              <a:t>.</a:t>
            </a:r>
          </a:p>
          <a:p>
            <a:endParaRPr lang="en-US" sz="1200" dirty="0"/>
          </a:p>
        </p:txBody>
      </p:sp>
      <p:sp>
        <p:nvSpPr>
          <p:cNvPr id="44" name="Rectangle 43"/>
          <p:cNvSpPr/>
          <p:nvPr/>
        </p:nvSpPr>
        <p:spPr>
          <a:xfrm>
            <a:off x="3505200" y="381000"/>
            <a:ext cx="228600" cy="35814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err="1"/>
              <a:t>c</a:t>
            </a:r>
            <a:r>
              <a:rPr lang="en-US" sz="1200" dirty="0" err="1" smtClean="0"/>
              <a:t>hain.outQ</a:t>
            </a:r>
            <a:endParaRPr lang="en-US" sz="1200" dirty="0"/>
          </a:p>
        </p:txBody>
      </p:sp>
      <p:sp>
        <p:nvSpPr>
          <p:cNvPr id="27" name="Rounded Rectangle 26"/>
          <p:cNvSpPr/>
          <p:nvPr/>
        </p:nvSpPr>
        <p:spPr>
          <a:xfrm>
            <a:off x="3048000" y="3276600"/>
            <a:ext cx="4343400" cy="2895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CSM main while loop:</a:t>
            </a:r>
          </a:p>
          <a:p>
            <a:pPr>
              <a:tabLst>
                <a:tab pos="347663" algn="l"/>
              </a:tabLst>
            </a:pPr>
            <a:r>
              <a:rPr lang="en-US" sz="1000" dirty="0" smtClean="0"/>
              <a:t>	</a:t>
            </a:r>
            <a:r>
              <a:rPr lang="en-US" sz="1000" dirty="0" err="1" smtClean="0"/>
              <a:t>rec</a:t>
            </a:r>
            <a:r>
              <a:rPr lang="en-US" sz="1000" dirty="0" smtClean="0"/>
              <a:t> =</a:t>
            </a:r>
            <a:r>
              <a:rPr lang="en-US" sz="1000" dirty="0" err="1" smtClean="0"/>
              <a:t>chain.outQ.get</a:t>
            </a:r>
            <a:r>
              <a:rPr lang="en-US" sz="1000" dirty="0" smtClean="0"/>
              <a:t>()</a:t>
            </a:r>
          </a:p>
          <a:p>
            <a:pPr>
              <a:tabLst>
                <a:tab pos="347663" algn="l"/>
              </a:tabLst>
            </a:pPr>
            <a:r>
              <a:rPr lang="en-US" sz="1000" dirty="0" smtClean="0"/>
              <a:t>	if </a:t>
            </a:r>
            <a:r>
              <a:rPr lang="en-US" sz="1000" dirty="0" err="1" smtClean="0"/>
              <a:t>rec</a:t>
            </a:r>
            <a:r>
              <a:rPr lang="en-US" sz="1000" dirty="0" smtClean="0"/>
              <a:t> is </a:t>
            </a:r>
            <a:r>
              <a:rPr lang="en-US" sz="1000" dirty="0" err="1" smtClean="0"/>
              <a:t>FetchRecord</a:t>
            </a:r>
            <a:r>
              <a:rPr lang="en-US" sz="1000" dirty="0" smtClean="0"/>
              <a:t>:</a:t>
            </a:r>
          </a:p>
          <a:p>
            <a:pPr>
              <a:tabLst>
                <a:tab pos="682625" algn="l"/>
              </a:tabLst>
            </a:pPr>
            <a:r>
              <a:rPr lang="en-US" sz="1000" dirty="0" smtClean="0"/>
              <a:t>	</a:t>
            </a:r>
            <a:r>
              <a:rPr lang="en-US" sz="1000" dirty="0" err="1" smtClean="0"/>
              <a:t>urlQ.put</a:t>
            </a:r>
            <a:r>
              <a:rPr lang="en-US" sz="1000" dirty="0" smtClean="0"/>
              <a:t>(</a:t>
            </a:r>
            <a:r>
              <a:rPr lang="en-US" sz="1000" dirty="0" err="1" smtClean="0"/>
              <a:t>rec</a:t>
            </a:r>
            <a:r>
              <a:rPr lang="en-US" sz="1000" dirty="0" smtClean="0"/>
              <a:t>)</a:t>
            </a:r>
          </a:p>
          <a:p>
            <a:pPr>
              <a:tabLst>
                <a:tab pos="347663" algn="l"/>
              </a:tabLst>
            </a:pPr>
            <a:r>
              <a:rPr lang="en-US" sz="1000" dirty="0" smtClean="0"/>
              <a:t>	</a:t>
            </a:r>
            <a:r>
              <a:rPr lang="en-US" sz="1000" dirty="0" err="1" smtClean="0"/>
              <a:t>elif</a:t>
            </a:r>
            <a:r>
              <a:rPr lang="en-US" sz="1000" dirty="0" smtClean="0"/>
              <a:t> </a:t>
            </a:r>
            <a:r>
              <a:rPr lang="en-US" sz="1000" dirty="0" err="1" smtClean="0"/>
              <a:t>rec</a:t>
            </a:r>
            <a:r>
              <a:rPr lang="en-US" sz="1000" dirty="0" smtClean="0"/>
              <a:t> is </a:t>
            </a:r>
            <a:r>
              <a:rPr lang="en-US" sz="1000" dirty="0" err="1" smtClean="0"/>
              <a:t>HostRecord</a:t>
            </a:r>
            <a:r>
              <a:rPr lang="en-US" sz="1000" dirty="0" smtClean="0"/>
              <a:t>:</a:t>
            </a:r>
          </a:p>
          <a:p>
            <a:pPr>
              <a:tabLst>
                <a:tab pos="682625" algn="l"/>
              </a:tabLst>
            </a:pPr>
            <a:r>
              <a:rPr lang="en-US" sz="1000" dirty="0" smtClean="0"/>
              <a:t>	</a:t>
            </a:r>
            <a:r>
              <a:rPr lang="en-US" sz="1000" dirty="0" err="1" smtClean="0"/>
              <a:t>hostQ.put</a:t>
            </a:r>
            <a:r>
              <a:rPr lang="en-US" sz="1000" dirty="0" smtClean="0"/>
              <a:t>(</a:t>
            </a:r>
            <a:r>
              <a:rPr lang="en-US" sz="1000" dirty="0" err="1" smtClean="0"/>
              <a:t>rec</a:t>
            </a:r>
            <a:r>
              <a:rPr lang="en-US" sz="1000" dirty="0" smtClean="0"/>
              <a:t>)</a:t>
            </a:r>
          </a:p>
          <a:p>
            <a:pPr>
              <a:tabLst>
                <a:tab pos="347663" algn="l"/>
              </a:tabLst>
            </a:pPr>
            <a:r>
              <a:rPr lang="en-US" sz="1000" dirty="0"/>
              <a:t>	</a:t>
            </a:r>
            <a:r>
              <a:rPr lang="en-US" sz="1000" dirty="0" smtClean="0"/>
              <a:t>if </a:t>
            </a:r>
            <a:r>
              <a:rPr lang="en-US" sz="1000" dirty="0" err="1" smtClean="0"/>
              <a:t>chain.inQ.qsize</a:t>
            </a:r>
            <a:r>
              <a:rPr lang="en-US" sz="1000" dirty="0" smtClean="0"/>
              <a:t>() &lt; MIN_PACKED_HOSTS:</a:t>
            </a:r>
            <a:endParaRPr lang="en-US" sz="1000" dirty="0"/>
          </a:p>
          <a:p>
            <a:pPr>
              <a:tabLst>
                <a:tab pos="682625" algn="l"/>
              </a:tabLst>
            </a:pPr>
            <a:r>
              <a:rPr lang="en-US" sz="1000" dirty="0" smtClean="0"/>
              <a:t>	host = </a:t>
            </a:r>
            <a:r>
              <a:rPr lang="en-US" sz="1000" dirty="0" err="1" smtClean="0"/>
              <a:t>hostQ.get</a:t>
            </a:r>
            <a:r>
              <a:rPr lang="en-US" sz="1000" dirty="0" smtClean="0"/>
              <a:t>(</a:t>
            </a:r>
            <a:r>
              <a:rPr lang="en-US" sz="1000" dirty="0" err="1" smtClean="0"/>
              <a:t>max_priority</a:t>
            </a:r>
            <a:r>
              <a:rPr lang="en-US" sz="1000" dirty="0" smtClean="0"/>
              <a:t>=time())</a:t>
            </a:r>
          </a:p>
          <a:p>
            <a:pPr>
              <a:tabLst>
                <a:tab pos="682625" algn="l"/>
              </a:tabLst>
            </a:pPr>
            <a:r>
              <a:rPr lang="en-US" sz="1000" dirty="0"/>
              <a:t>	</a:t>
            </a:r>
            <a:r>
              <a:rPr lang="en-US" sz="1000" dirty="0" smtClean="0"/>
              <a:t>load URLs from that hosts </a:t>
            </a:r>
            <a:r>
              <a:rPr lang="en-US" sz="1000" dirty="0" err="1" smtClean="0"/>
              <a:t>hostUrlQ</a:t>
            </a:r>
            <a:endParaRPr lang="en-US" sz="1000" dirty="0" smtClean="0"/>
          </a:p>
          <a:p>
            <a:pPr>
              <a:tabLst>
                <a:tab pos="682625" algn="l"/>
              </a:tabLst>
            </a:pPr>
            <a:r>
              <a:rPr lang="en-US" sz="1000" dirty="0"/>
              <a:t>	</a:t>
            </a:r>
            <a:r>
              <a:rPr lang="en-US" sz="1000" dirty="0" smtClean="0"/>
              <a:t>if </a:t>
            </a:r>
            <a:r>
              <a:rPr lang="en-US" sz="1000" dirty="0" err="1" smtClean="0"/>
              <a:t>hostUrlQ</a:t>
            </a:r>
            <a:r>
              <a:rPr lang="en-US" sz="1000" dirty="0" smtClean="0"/>
              <a:t> is ready to sync:</a:t>
            </a:r>
          </a:p>
          <a:p>
            <a:pPr>
              <a:tabLst>
                <a:tab pos="1030288" algn="l"/>
              </a:tabLst>
            </a:pPr>
            <a:r>
              <a:rPr lang="en-US" sz="1000" dirty="0"/>
              <a:t>	</a:t>
            </a:r>
            <a:r>
              <a:rPr lang="en-US" sz="1000" dirty="0" smtClean="0"/>
              <a:t>start child to merge-accumulate-sort </a:t>
            </a:r>
            <a:r>
              <a:rPr lang="en-US" sz="1000" dirty="0" err="1" smtClean="0"/>
              <a:t>hostUrlQ</a:t>
            </a:r>
            <a:endParaRPr lang="en-US" sz="1000" dirty="0"/>
          </a:p>
          <a:p>
            <a:pPr>
              <a:tabLst>
                <a:tab pos="682625" algn="l"/>
              </a:tabLst>
            </a:pPr>
            <a:r>
              <a:rPr lang="en-US" sz="1000" dirty="0" smtClean="0"/>
              <a:t>	</a:t>
            </a:r>
            <a:r>
              <a:rPr lang="en-US" sz="1000" dirty="0" err="1" smtClean="0"/>
              <a:t>c</a:t>
            </a:r>
            <a:r>
              <a:rPr lang="en-US" sz="1000" dirty="0" err="1" smtClean="0"/>
              <a:t>hain.inQ.put</a:t>
            </a:r>
            <a:r>
              <a:rPr lang="en-US" sz="1000" dirty="0" smtClean="0"/>
              <a:t>(host)</a:t>
            </a:r>
          </a:p>
          <a:p>
            <a:pPr>
              <a:tabLst>
                <a:tab pos="347663" algn="l"/>
              </a:tabLst>
            </a:pPr>
            <a:r>
              <a:rPr lang="en-US" sz="1000" dirty="0" smtClean="0"/>
              <a:t>	if (</a:t>
            </a:r>
            <a:r>
              <a:rPr lang="en-US" sz="1000" dirty="0" err="1" smtClean="0"/>
              <a:t>hostQ</a:t>
            </a:r>
            <a:r>
              <a:rPr lang="en-US" sz="1000" dirty="0" smtClean="0"/>
              <a:t> is ready to sync):</a:t>
            </a:r>
          </a:p>
          <a:p>
            <a:pPr>
              <a:tabLst>
                <a:tab pos="682625" algn="l"/>
              </a:tabLst>
            </a:pPr>
            <a:r>
              <a:rPr lang="en-US" sz="1000" dirty="0" smtClean="0"/>
              <a:t>	</a:t>
            </a:r>
            <a:r>
              <a:rPr lang="en-US" sz="1000" dirty="0" err="1" smtClean="0"/>
              <a:t>hostQ.sync</a:t>
            </a:r>
            <a:r>
              <a:rPr lang="en-US" sz="1000" dirty="0" smtClean="0"/>
              <a:t>()</a:t>
            </a:r>
          </a:p>
          <a:p>
            <a:pPr>
              <a:tabLst>
                <a:tab pos="347663" algn="l"/>
              </a:tabLst>
            </a:pPr>
            <a:r>
              <a:rPr lang="en-US" sz="1000" dirty="0" smtClean="0"/>
              <a:t>	if (all hosts are not ready yet) or (</a:t>
            </a:r>
            <a:r>
              <a:rPr lang="en-US" sz="1000" dirty="0" err="1" smtClean="0"/>
              <a:t>urlQ</a:t>
            </a:r>
            <a:r>
              <a:rPr lang="en-US" sz="1000" dirty="0" smtClean="0"/>
              <a:t> is too big):</a:t>
            </a:r>
          </a:p>
          <a:p>
            <a:pPr>
              <a:tabLst>
                <a:tab pos="682625" algn="l"/>
              </a:tabLst>
            </a:pPr>
            <a:r>
              <a:rPr lang="en-US" sz="1000" dirty="0" smtClean="0"/>
              <a:t>	</a:t>
            </a:r>
            <a:r>
              <a:rPr lang="en-US" sz="1000" dirty="0" err="1" smtClean="0"/>
              <a:t>os.rename</a:t>
            </a:r>
            <a:r>
              <a:rPr lang="en-US" sz="1000" dirty="0" smtClean="0"/>
              <a:t>(</a:t>
            </a:r>
            <a:r>
              <a:rPr lang="en-US" sz="1000" dirty="0" err="1" smtClean="0"/>
              <a:t>urlQ</a:t>
            </a:r>
            <a:r>
              <a:rPr lang="en-US" sz="1000" dirty="0" smtClean="0"/>
              <a:t>, </a:t>
            </a:r>
            <a:r>
              <a:rPr lang="en-US" sz="1000" dirty="0" err="1" smtClean="0"/>
              <a:t>urlQ_syncing</a:t>
            </a:r>
            <a:r>
              <a:rPr lang="en-US" sz="1000" dirty="0" smtClean="0"/>
              <a:t>)</a:t>
            </a:r>
          </a:p>
          <a:p>
            <a:pPr>
              <a:tabLst>
                <a:tab pos="682625" algn="l"/>
              </a:tabLst>
            </a:pPr>
            <a:r>
              <a:rPr lang="en-US" sz="1000" dirty="0"/>
              <a:t>	</a:t>
            </a:r>
            <a:r>
              <a:rPr lang="en-US" sz="1000" dirty="0" smtClean="0"/>
              <a:t>open new </a:t>
            </a:r>
            <a:r>
              <a:rPr lang="en-US" sz="1000" dirty="0" err="1" smtClean="0"/>
              <a:t>urlQ</a:t>
            </a:r>
            <a:r>
              <a:rPr lang="en-US" sz="1000" dirty="0" smtClean="0"/>
              <a:t> (which will be empty)</a:t>
            </a:r>
          </a:p>
          <a:p>
            <a:pPr>
              <a:tabLst>
                <a:tab pos="682625" algn="l"/>
              </a:tabLst>
            </a:pPr>
            <a:r>
              <a:rPr lang="en-US" sz="1000" dirty="0"/>
              <a:t>	</a:t>
            </a:r>
            <a:r>
              <a:rPr lang="en-US" sz="1000" dirty="0" smtClean="0"/>
              <a:t>start child to merge-accumulate-</a:t>
            </a:r>
            <a:r>
              <a:rPr lang="en-US" sz="1000" dirty="0" err="1" smtClean="0"/>
              <a:t>fanout</a:t>
            </a:r>
            <a:endParaRPr lang="en-US" sz="1000" dirty="0" smtClean="0"/>
          </a:p>
        </p:txBody>
      </p:sp>
      <p:sp>
        <p:nvSpPr>
          <p:cNvPr id="28" name="Rounded Rectangle 27"/>
          <p:cNvSpPr/>
          <p:nvPr/>
        </p:nvSpPr>
        <p:spPr>
          <a:xfrm>
            <a:off x="6324600" y="3352800"/>
            <a:ext cx="2819400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err="1" smtClean="0"/>
              <a:t>Fanout</a:t>
            </a:r>
            <a:r>
              <a:rPr lang="en-US" sz="1000" dirty="0" smtClean="0"/>
              <a:t> Child:</a:t>
            </a:r>
          </a:p>
          <a:p>
            <a:r>
              <a:rPr lang="en-US" sz="1000" dirty="0"/>
              <a:t>s</a:t>
            </a:r>
            <a:r>
              <a:rPr lang="en-US" sz="1000" dirty="0" smtClean="0"/>
              <a:t>ort </a:t>
            </a:r>
            <a:r>
              <a:rPr lang="en-US" sz="1000" dirty="0" err="1" smtClean="0"/>
              <a:t>urlQ</a:t>
            </a:r>
            <a:r>
              <a:rPr lang="en-US" sz="1000" dirty="0" smtClean="0"/>
              <a:t> files first on </a:t>
            </a:r>
            <a:r>
              <a:rPr lang="en-US" sz="1000" dirty="0" err="1" smtClean="0"/>
              <a:t>hostid</a:t>
            </a:r>
            <a:r>
              <a:rPr lang="en-US" sz="1000" dirty="0" smtClean="0"/>
              <a:t>, second on </a:t>
            </a:r>
            <a:r>
              <a:rPr lang="en-US" sz="1000" dirty="0" err="1" smtClean="0"/>
              <a:t>docid</a:t>
            </a:r>
            <a:endParaRPr lang="en-US" sz="1000" dirty="0" smtClean="0"/>
          </a:p>
          <a:p>
            <a:r>
              <a:rPr lang="en-US" sz="1000" dirty="0" smtClean="0"/>
              <a:t>as accumulator iterates through these records:</a:t>
            </a:r>
          </a:p>
          <a:p>
            <a:pPr>
              <a:tabLst>
                <a:tab pos="347663" algn="l"/>
              </a:tabLst>
            </a:pPr>
            <a:r>
              <a:rPr lang="en-US" sz="1000" dirty="0"/>
              <a:t>	</a:t>
            </a:r>
            <a:r>
              <a:rPr lang="en-US" sz="1000" dirty="0" smtClean="0"/>
              <a:t>if new </a:t>
            </a:r>
            <a:r>
              <a:rPr lang="en-US" sz="1000" dirty="0" err="1" smtClean="0"/>
              <a:t>hostid</a:t>
            </a:r>
            <a:r>
              <a:rPr lang="en-US" sz="1000" dirty="0" smtClean="0"/>
              <a:t>, open that </a:t>
            </a:r>
            <a:r>
              <a:rPr lang="en-US" sz="1000" dirty="0" err="1" smtClean="0"/>
              <a:t>hostUrlQ</a:t>
            </a:r>
            <a:endParaRPr lang="en-US" sz="1000" dirty="0" smtClean="0"/>
          </a:p>
          <a:p>
            <a:pPr>
              <a:tabLst>
                <a:tab pos="347663" algn="l"/>
              </a:tabLst>
            </a:pPr>
            <a:r>
              <a:rPr lang="en-US" sz="1000" dirty="0"/>
              <a:t>	</a:t>
            </a:r>
            <a:r>
              <a:rPr lang="en-US" sz="1000" dirty="0" smtClean="0"/>
              <a:t>if new </a:t>
            </a:r>
            <a:r>
              <a:rPr lang="en-US" sz="1000" dirty="0" err="1" smtClean="0"/>
              <a:t>docid</a:t>
            </a:r>
            <a:r>
              <a:rPr lang="en-US" sz="1000" dirty="0" smtClean="0"/>
              <a:t>, </a:t>
            </a:r>
            <a:r>
              <a:rPr lang="en-US" sz="1000" dirty="0" err="1" smtClean="0"/>
              <a:t>hostURLQ.put</a:t>
            </a:r>
            <a:r>
              <a:rPr lang="en-US" sz="1000" dirty="0" smtClean="0"/>
              <a:t>(</a:t>
            </a:r>
            <a:r>
              <a:rPr lang="en-US" sz="1000" dirty="0" err="1" smtClean="0"/>
              <a:t>prev_rec</a:t>
            </a:r>
            <a:r>
              <a:rPr lang="en-US" sz="1000" dirty="0" smtClean="0"/>
              <a:t>)</a:t>
            </a:r>
          </a:p>
          <a:p>
            <a:pPr>
              <a:tabLst>
                <a:tab pos="347663" algn="l"/>
              </a:tabLst>
            </a:pPr>
            <a:r>
              <a:rPr lang="en-US" sz="1000" dirty="0"/>
              <a:t>	</a:t>
            </a:r>
            <a:r>
              <a:rPr lang="en-US" sz="1000" dirty="0" smtClean="0"/>
              <a:t>else: combine </a:t>
            </a:r>
            <a:r>
              <a:rPr lang="en-US" sz="1000" dirty="0" err="1" smtClean="0"/>
              <a:t>prev_rec</a:t>
            </a:r>
            <a:r>
              <a:rPr lang="en-US" sz="1000" dirty="0" smtClean="0"/>
              <a:t>, </a:t>
            </a:r>
            <a:r>
              <a:rPr lang="en-US" sz="1000" dirty="0" err="1" smtClean="0"/>
              <a:t>next_rec</a:t>
            </a:r>
            <a:endParaRPr lang="en-US" sz="10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282</Words>
  <Application>Microsoft Office PowerPoint</Application>
  <PresentationFormat>On-screen Show (4:3)</PresentationFormat>
  <Paragraphs>151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jrf</dc:creator>
  <cp:lastModifiedBy>jrf</cp:lastModifiedBy>
  <cp:revision>22</cp:revision>
  <dcterms:created xsi:type="dcterms:W3CDTF">2010-01-19T21:30:42Z</dcterms:created>
  <dcterms:modified xsi:type="dcterms:W3CDTF">2010-01-20T02:11:56Z</dcterms:modified>
</cp:coreProperties>
</file>