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256" r:id="rId2"/>
    <p:sldId id="273" r:id="rId3"/>
    <p:sldId id="257" r:id="rId4"/>
    <p:sldId id="262" r:id="rId5"/>
    <p:sldId id="266" r:id="rId6"/>
    <p:sldId id="267" r:id="rId7"/>
    <p:sldId id="270" r:id="rId8"/>
    <p:sldId id="269" r:id="rId9"/>
    <p:sldId id="268" r:id="rId10"/>
    <p:sldId id="271" r:id="rId11"/>
    <p:sldId id="274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6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B1A7-A86D-4B10-A1DA-3DC3C508CA1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3C1E3-86BE-4F17-BD58-52AC5A5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3C1E3-86BE-4F17-BD58-52AC5A58F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BACE-3DA4-47F6-928D-66F4AB56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EAFC-4D85-4DC8-B842-1898261A0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5CDE-E0E5-4C06-9EF6-13383B8E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857B-7101-4A1F-B953-409C0654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3D83-C091-4762-BC68-8994B745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F7F7-7224-40EF-8736-3C503407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4FC0-96BC-43D6-92C9-AB9575FB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4017-5E05-4DDB-A8AB-214A78F4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781D-1122-4BE4-887E-398054D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6D1E-0CFA-44A1-9CFF-DDB559A0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E746F-B2C7-421B-AE2B-202410C29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3AD84-6F92-4128-A224-B1446658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161A-819B-4965-B1A8-2EDD497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EB22-EFE5-4A91-8F7C-6FBA12D1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BC8C-F5E2-4690-A34B-1FB38F5F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F34-D2CA-4208-AEBE-AC616F5B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555D-D1B6-4014-9AA8-940E8707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B9D8-A430-44D2-9726-8CF17B1A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772C-3846-4517-B86F-BE377512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F5F9-F399-4B3A-9387-7EC76AB2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5318-94A1-4A38-9D9F-A325EAAD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2448-9283-44C8-8F5F-9436070D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7CFB-0A7B-4EED-BBCE-C130E4F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B2D5-DD9D-4090-A6EE-A88556A5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07B9-E9BA-4490-A9B0-DAA0C1F4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EFBA-3A4B-4F0D-A77E-4CFB68F2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DE3D-B433-42F7-923C-8EC6AA8E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711DB-97B8-4B86-97DA-C1A4286CA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B1C2-0BB3-4474-AF07-B7F99AB5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0F9B-58C7-45D8-99C0-4B1AE9DC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032D-F925-489F-ACB2-85EF1B7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86A7-C14A-4A8A-B71B-F2374811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D212-D7AA-4CB6-A19D-01D32949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41AD-C7AC-4B60-8FE0-608002FA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C04BD-A066-46F7-B104-0E126ED3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53A23-0B32-44AA-BBD0-8209AB07F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43CA8-B169-4A64-8E5D-88063635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73EFD-E4EC-4963-A33A-AA661C39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69EC7-E6BD-4EC0-8ABD-BA210FB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A48A-1EBD-4167-8095-B92F2488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1A986-5131-46B1-9502-A1F0DCC0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22C3B-3873-47AB-BC11-9C5F4EED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91ABB-9F96-4200-B8C5-F5E7E1B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48F98-8B15-41AD-92C0-41ADA561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002BA-8CA4-4CE6-B1A6-EE40528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98C6-D6CA-4F66-AC8B-17CFBE4E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B0F7-5004-4E19-B46F-3CC49B70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2C24-AD3E-4FD5-9A45-BEFFDBB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C999E-1CD0-459A-9C3A-032A29AC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B98C-448C-4956-9E9C-8525DCA6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60FC-43AA-4BEC-A857-C6646B5D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BAD6-E1DC-48C2-BEEB-05297A5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C66-D148-4DF2-BAEC-AE2206FA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9E4C-47A9-4B22-B32A-FB067AF8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68A1-3B49-4BED-AF6A-DEF20A36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9BF7E-F70D-4B17-855A-2B2FFB3E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554-272E-4BAE-9C6F-41D94670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C213-4B55-4BDB-8998-2665AC4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64167-6CD5-4D99-971F-6F776742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DF9A-CFB6-4D0D-9DF8-4DAEA5BF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FFCB-A4D7-4506-8701-F292E3AC9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5766-0B1D-4B1F-8F8F-E519DA3ADF8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641C-EB84-417C-84A1-BB04976CB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6BF9-91DE-4C4F-B21A-B49B3355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CB9-D00C-4C4E-9582-038ACE0D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74DAC-3906-4CF5-B0CE-34FDF994EDD1}"/>
              </a:ext>
            </a:extLst>
          </p:cNvPr>
          <p:cNvSpPr txBox="1"/>
          <p:nvPr/>
        </p:nvSpPr>
        <p:spPr>
          <a:xfrm>
            <a:off x="1772920" y="2726116"/>
            <a:ext cx="8646160" cy="140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ĐỒ ÁN MÔN HỌC 1</a:t>
            </a:r>
            <a:endParaRPr lang="en-US" sz="3000">
              <a:effectLst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KHÓA CỬA ĐIỆN TỬ SỬ DỤNG MÃ BẢO MẬT VÀ RFID</a:t>
            </a:r>
            <a:endParaRPr lang="en-US" sz="3000">
              <a:effectLst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7C483-F3BF-4451-AEF3-9E34A93877C0}"/>
              </a:ext>
            </a:extLst>
          </p:cNvPr>
          <p:cNvSpPr txBox="1"/>
          <p:nvPr/>
        </p:nvSpPr>
        <p:spPr>
          <a:xfrm>
            <a:off x="7955280" y="4933226"/>
            <a:ext cx="4094480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GVHD </a:t>
            </a: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ThS. Trần Thị Quỳnh Như</a:t>
            </a:r>
            <a:endParaRPr lang="en-US" sz="180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SVTH </a:t>
            </a: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: Nguyễn Quang Bình – 20119063</a:t>
            </a:r>
            <a:endParaRPr lang="en-US"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ea typeface="Calibri" panose="020F0502020204030204" pitchFamily="34" charset="0"/>
              </a:rPr>
              <a:t>               </a:t>
            </a: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Phan Hoàng Phúc – 20119088</a:t>
            </a:r>
            <a:endParaRPr lang="en-US" sz="1800">
              <a:effectLst/>
              <a:ea typeface="Calibri" panose="020F0502020204030204" pitchFamily="34" charset="0"/>
            </a:endParaRPr>
          </a:p>
        </p:txBody>
      </p:sp>
      <p:pic>
        <p:nvPicPr>
          <p:cNvPr id="6" name="image7.jpg">
            <a:extLst>
              <a:ext uri="{FF2B5EF4-FFF2-40B4-BE49-F238E27FC236}">
                <a16:creationId xmlns:a16="http://schemas.microsoft.com/office/drawing/2014/main" id="{87B309E3-D49C-47CE-AD99-BDA98A3D5F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2907" y="310908"/>
            <a:ext cx="1571625" cy="134302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20E7F-2712-449B-B3C1-90ECDA390AC4}"/>
              </a:ext>
            </a:extLst>
          </p:cNvPr>
          <p:cNvSpPr txBox="1"/>
          <p:nvPr/>
        </p:nvSpPr>
        <p:spPr>
          <a:xfrm>
            <a:off x="1974532" y="467409"/>
            <a:ext cx="634650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TRƯỜNG ĐẠI HỌC SƯ PHẠM KỸ THUẬT TP. HỒ CHÍ MINH</a:t>
            </a:r>
            <a:endParaRPr lang="en-US" b="1">
              <a:effectLst/>
              <a:latin typeface="+mj-lt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KHOA ĐIỆN - ĐIỆN TỬ</a:t>
            </a:r>
            <a:endParaRPr lang="en-US" b="1">
              <a:effectLst/>
              <a:latin typeface="+mj-lt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BỘ MÔN KĨ THUẬT MÁY TÍNH</a:t>
            </a:r>
            <a:endParaRPr lang="en-US" b="1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5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79" y="365760"/>
            <a:ext cx="6366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Lưu</a:t>
            </a:r>
            <a:r>
              <a:rPr lang="en-US" sz="3000" b="1" dirty="0"/>
              <a:t> </a:t>
            </a:r>
            <a:r>
              <a:rPr lang="en-US" sz="3000" b="1" dirty="0" err="1"/>
              <a:t>đồ</a:t>
            </a:r>
            <a:r>
              <a:rPr lang="en-US" sz="3000" b="1" dirty="0"/>
              <a:t> </a:t>
            </a:r>
            <a:r>
              <a:rPr lang="en-US" sz="3000" b="1" dirty="0" err="1"/>
              <a:t>thuật</a:t>
            </a:r>
            <a:r>
              <a:rPr lang="en-US" sz="3000" b="1" dirty="0"/>
              <a:t> </a:t>
            </a:r>
            <a:r>
              <a:rPr lang="en-US" sz="3000" b="1" dirty="0" err="1"/>
              <a:t>toán</a:t>
            </a:r>
            <a:r>
              <a:rPr lang="en-US" sz="3000" b="1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973BA-0675-117F-A1A2-275A2612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16" y="127378"/>
            <a:ext cx="4627914" cy="66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644D1-411F-EC27-8DE8-42CFC9DA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72441" y="2451919"/>
            <a:ext cx="4915648" cy="186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61977-E6C1-886E-AC98-C28EFB71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916000"/>
            <a:ext cx="5682263" cy="4611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B015B-04DE-F523-5A2F-870F679FC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26627" y="2057827"/>
            <a:ext cx="5160797" cy="287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C09EF-862E-571F-B287-7EA87F691EA8}"/>
              </a:ext>
            </a:extLst>
          </p:cNvPr>
          <p:cNvSpPr txBox="1"/>
          <p:nvPr/>
        </p:nvSpPr>
        <p:spPr>
          <a:xfrm>
            <a:off x="98697" y="6115063"/>
            <a:ext cx="58928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50000"/>
              </a:lnSpc>
            </a:pPr>
            <a:r>
              <a:rPr lang="en-US" dirty="0" err="1">
                <a:effectLst/>
                <a:ea typeface="Calibri" panose="020F0502020204030204" pitchFamily="34" charset="0"/>
              </a:rPr>
              <a:t>Mạch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C9D8-FEA4-CC1D-E7A9-67987CA7DE4A}"/>
              </a:ext>
            </a:extLst>
          </p:cNvPr>
          <p:cNvSpPr txBox="1"/>
          <p:nvPr/>
        </p:nvSpPr>
        <p:spPr>
          <a:xfrm>
            <a:off x="4296089" y="6115062"/>
            <a:ext cx="58928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50000"/>
              </a:lnSpc>
            </a:pPr>
            <a:r>
              <a:rPr lang="en-US" dirty="0">
                <a:effectLst/>
                <a:ea typeface="Calibri" panose="020F0502020204030204" pitchFamily="34" charset="0"/>
              </a:rPr>
              <a:t>Relay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8ED51-89CA-BF00-34FC-40E9AECE4DD8}"/>
              </a:ext>
            </a:extLst>
          </p:cNvPr>
          <p:cNvSpPr txBox="1"/>
          <p:nvPr/>
        </p:nvSpPr>
        <p:spPr>
          <a:xfrm>
            <a:off x="9310972" y="6167463"/>
            <a:ext cx="15921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</a:rPr>
              <a:t>Ma </a:t>
            </a:r>
            <a:r>
              <a:rPr lang="en-US" dirty="0" err="1">
                <a:ea typeface="Calibri" panose="020F0502020204030204" pitchFamily="34" charset="0"/>
              </a:rPr>
              <a:t>trận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nút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36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3. Giải thuật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400E9-5B83-4424-A421-89B3F7398523}"/>
              </a:ext>
            </a:extLst>
          </p:cNvPr>
          <p:cNvSpPr txBox="1"/>
          <p:nvPr/>
        </p:nvSpPr>
        <p:spPr>
          <a:xfrm>
            <a:off x="4886960" y="850798"/>
            <a:ext cx="323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Tạo menu hiển thị LCD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89D6F-B553-48A3-B75A-354F790BED06}"/>
              </a:ext>
            </a:extLst>
          </p:cNvPr>
          <p:cNvSpPr txBox="1"/>
          <p:nvPr/>
        </p:nvSpPr>
        <p:spPr>
          <a:xfrm>
            <a:off x="386080" y="1423293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Khởi tạo các giá trị của các chế độ tương ứng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3EAAF-96A5-4450-B9F7-AAB3F9B6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4415925"/>
            <a:ext cx="2851165" cy="1438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4527B-73F2-43C3-B000-40E67E3B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1894820"/>
            <a:ext cx="3486150" cy="1809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18903-1C6E-43B9-9FF5-BD13DBCA7EFB}"/>
              </a:ext>
            </a:extLst>
          </p:cNvPr>
          <p:cNvSpPr txBox="1"/>
          <p:nvPr/>
        </p:nvSpPr>
        <p:spPr>
          <a:xfrm>
            <a:off x="294640" y="3942641"/>
            <a:ext cx="53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Khởi tạo các giá trị của các hàm hiển thị tương ứng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CAD76-565C-4C8E-8D68-6C5F3FECCBA0}"/>
              </a:ext>
            </a:extLst>
          </p:cNvPr>
          <p:cNvCxnSpPr>
            <a:cxnSpLocks/>
          </p:cNvCxnSpPr>
          <p:nvPr/>
        </p:nvCxnSpPr>
        <p:spPr>
          <a:xfrm>
            <a:off x="6096000" y="1544320"/>
            <a:ext cx="0" cy="43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7D46A-82A9-4970-B76E-54E991C7F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20" y="1894820"/>
            <a:ext cx="3292125" cy="2781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586CC1-E0B2-4DF9-8394-45A1EC98A7A1}"/>
              </a:ext>
            </a:extLst>
          </p:cNvPr>
          <p:cNvSpPr txBox="1"/>
          <p:nvPr/>
        </p:nvSpPr>
        <p:spPr>
          <a:xfrm>
            <a:off x="6248399" y="1423293"/>
            <a:ext cx="51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Trong vòng lặp tìm chế độ đang chọn để hiển thị</a:t>
            </a:r>
          </a:p>
        </p:txBody>
      </p:sp>
    </p:spTree>
    <p:extLst>
      <p:ext uri="{BB962C8B-B14F-4D97-AF65-F5344CB8AC3E}">
        <p14:creationId xmlns:p14="http://schemas.microsoft.com/office/powerpoint/2010/main" val="35661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4. Ư</a:t>
            </a:r>
            <a:r>
              <a:rPr lang="vi-VN" sz="3000" b="1"/>
              <a:t>u điểm</a:t>
            </a:r>
            <a:r>
              <a:rPr lang="en-US" sz="3000" b="1"/>
              <a:t> và hạn chế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A8A9C-FF79-4A14-9007-A32B79AE197D}"/>
              </a:ext>
            </a:extLst>
          </p:cNvPr>
          <p:cNvSpPr txBox="1"/>
          <p:nvPr/>
        </p:nvSpPr>
        <p:spPr>
          <a:xfrm>
            <a:off x="6502400" y="2598003"/>
            <a:ext cx="589280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Kiểm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soát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thời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gian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truy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cập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khóa</a:t>
            </a:r>
            <a:r>
              <a:rPr lang="en-US" dirty="0">
                <a:ea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Hệ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thống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quản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lý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người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dùng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từ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xa</a:t>
            </a:r>
            <a:r>
              <a:rPr lang="en-US" dirty="0">
                <a:ea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Thêm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thẻ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cho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người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dùng</a:t>
            </a:r>
            <a:r>
              <a:rPr lang="en-US" dirty="0">
                <a:ea typeface="Calibri" panose="020F0502020204030204" pitchFamily="34" charset="0"/>
              </a:rPr>
              <a:t> …. </a:t>
            </a:r>
          </a:p>
          <a:p>
            <a:pPr marL="0" marR="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hần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cứng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: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Đồ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còn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sài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Chưa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đảm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chắc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chắn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Chưa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Khối</a:t>
            </a:r>
            <a:r>
              <a:rPr lang="en-US" dirty="0">
                <a:solidFill>
                  <a:srgbClr val="000000"/>
                </a:solidFill>
              </a:rPr>
              <a:t> pin </a:t>
            </a:r>
            <a:r>
              <a:rPr lang="en-US" dirty="0" err="1">
                <a:solidFill>
                  <a:srgbClr val="000000"/>
                </a:solidFill>
              </a:rPr>
              <a:t>dự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phòng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điện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49169-88CF-45C4-A40A-139904A71249}"/>
              </a:ext>
            </a:extLst>
          </p:cNvPr>
          <p:cNvCxnSpPr>
            <a:cxnSpLocks/>
          </p:cNvCxnSpPr>
          <p:nvPr/>
        </p:nvCxnSpPr>
        <p:spPr>
          <a:xfrm>
            <a:off x="6096000" y="1544320"/>
            <a:ext cx="0" cy="43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3295A1-ECF6-40D4-94FC-86C2BDEDBDB9}"/>
              </a:ext>
            </a:extLst>
          </p:cNvPr>
          <p:cNvSpPr txBox="1"/>
          <p:nvPr/>
        </p:nvSpPr>
        <p:spPr>
          <a:xfrm>
            <a:off x="335281" y="2573317"/>
            <a:ext cx="58928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ea typeface="Calibri" panose="020F0502020204030204" pitchFamily="34" charset="0"/>
              </a:rPr>
              <a:t>Bảo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mật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nhiều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lớp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khóa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ea typeface="Calibri" panose="020F0502020204030204" pitchFamily="34" charset="0"/>
              </a:rPr>
              <a:t>thông</a:t>
            </a:r>
            <a:r>
              <a:rPr lang="en-US">
                <a:effectLst/>
                <a:ea typeface="Calibri" panose="020F0502020204030204" pitchFamily="34" charset="0"/>
              </a:rPr>
              <a:t> thường</a:t>
            </a: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ea typeface="Calibri" panose="020F0502020204030204" pitchFamily="34" charset="0"/>
              </a:rPr>
              <a:t>Dễ dàng thay đổi mật khẩu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285750" marR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Dễ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dàng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phát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triển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và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tích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các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tính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năng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mới</a:t>
            </a:r>
            <a:r>
              <a:rPr lang="en-US" dirty="0">
                <a:ea typeface="Calibri" panose="020F0502020204030204" pitchFamily="34" charset="0"/>
              </a:rPr>
              <a:t> </a:t>
            </a:r>
            <a:endParaRPr lang="en-US" dirty="0">
              <a:effectLst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0BE6D-C84D-4B42-A34C-30006190D7FC}"/>
              </a:ext>
            </a:extLst>
          </p:cNvPr>
          <p:cNvSpPr txBox="1"/>
          <p:nvPr/>
        </p:nvSpPr>
        <p:spPr>
          <a:xfrm>
            <a:off x="8564881" y="1436002"/>
            <a:ext cx="136143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Hạn</a:t>
            </a:r>
            <a:r>
              <a:rPr lang="en-US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chế</a:t>
            </a:r>
            <a:endParaRPr lang="en-US" sz="2400" b="1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FA0E2-773F-4B3D-9C93-860B5AC03489}"/>
              </a:ext>
            </a:extLst>
          </p:cNvPr>
          <p:cNvSpPr txBox="1"/>
          <p:nvPr/>
        </p:nvSpPr>
        <p:spPr>
          <a:xfrm>
            <a:off x="2265682" y="1487079"/>
            <a:ext cx="136143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n-US" sz="2400" b="1">
                <a:solidFill>
                  <a:srgbClr val="000000"/>
                </a:solidFill>
                <a:ea typeface="Calibri" panose="020F0502020204030204" pitchFamily="34" charset="0"/>
              </a:rPr>
              <a:t>Ưu điểm</a:t>
            </a:r>
            <a:endParaRPr lang="en-US" sz="2400" b="1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59447" y="356883"/>
            <a:ext cx="708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5. </a:t>
            </a:r>
            <a:r>
              <a:rPr lang="en-US" sz="3000" b="1" dirty="0" err="1"/>
              <a:t>Hướng</a:t>
            </a:r>
            <a:r>
              <a:rPr lang="en-US" sz="3000" b="1" dirty="0"/>
              <a:t> </a:t>
            </a:r>
            <a:r>
              <a:rPr lang="en-US" sz="3000" b="1" dirty="0" err="1"/>
              <a:t>phát</a:t>
            </a:r>
            <a:r>
              <a:rPr lang="en-US" sz="3000" b="1" dirty="0"/>
              <a:t> </a:t>
            </a:r>
            <a:r>
              <a:rPr lang="en-US" sz="3000" b="1" dirty="0" err="1"/>
              <a:t>triển</a:t>
            </a:r>
            <a:r>
              <a:rPr lang="en-US" sz="3000" b="1" dirty="0"/>
              <a:t> </a:t>
            </a:r>
            <a:r>
              <a:rPr lang="en-US" sz="3000" b="1" dirty="0" err="1"/>
              <a:t>trong</a:t>
            </a:r>
            <a:r>
              <a:rPr lang="en-US" sz="3000" b="1" dirty="0"/>
              <a:t> </a:t>
            </a:r>
            <a:r>
              <a:rPr lang="en-US" sz="3000" b="1" dirty="0" err="1"/>
              <a:t>điều</a:t>
            </a:r>
            <a:r>
              <a:rPr lang="en-US" sz="3000" b="1" dirty="0"/>
              <a:t> </a:t>
            </a:r>
            <a:r>
              <a:rPr lang="en-US" sz="3000" b="1" dirty="0" err="1"/>
              <a:t>kiện</a:t>
            </a:r>
            <a:r>
              <a:rPr lang="en-US" sz="3000" b="1" dirty="0"/>
              <a:t> </a:t>
            </a:r>
            <a:r>
              <a:rPr lang="en-US" sz="3000" b="1" dirty="0" err="1"/>
              <a:t>lý</a:t>
            </a:r>
            <a:r>
              <a:rPr lang="en-US" sz="3000" b="1" dirty="0"/>
              <a:t> </a:t>
            </a:r>
            <a:r>
              <a:rPr lang="en-US" sz="3000" b="1" dirty="0" err="1"/>
              <a:t>tưởng</a:t>
            </a:r>
            <a:r>
              <a:rPr lang="en-US" sz="30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7C511-ECD7-0573-3B4F-988E2E2D4AE8}"/>
              </a:ext>
            </a:extLst>
          </p:cNvPr>
          <p:cNvSpPr txBox="1"/>
          <p:nvPr/>
        </p:nvSpPr>
        <p:spPr>
          <a:xfrm>
            <a:off x="452762" y="1738128"/>
            <a:ext cx="699560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cs typeface="Times New Roman" panose="02020603050405020304" pitchFamily="18" charset="0"/>
              </a:rPr>
              <a:t>Thay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thế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các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phím</a:t>
            </a:r>
            <a:r>
              <a:rPr lang="en-US" sz="2200" dirty="0">
                <a:cs typeface="Times New Roman" panose="02020603050405020304" pitchFamily="18" charset="0"/>
              </a:rPr>
              <a:t> , </a:t>
            </a:r>
            <a:r>
              <a:rPr lang="en-US" sz="2200" dirty="0" err="1">
                <a:cs typeface="Times New Roman" panose="02020603050405020304" pitchFamily="18" charset="0"/>
              </a:rPr>
              <a:t>màn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hình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bằng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màn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hình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cảm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ứng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cs typeface="Times New Roman" panose="02020603050405020304" pitchFamily="18" charset="0"/>
              </a:rPr>
              <a:t>Thêm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tính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năng</a:t>
            </a:r>
            <a:r>
              <a:rPr lang="en-US" sz="2200" dirty="0">
                <a:cs typeface="Times New Roman" panose="02020603050405020304" pitchFamily="18" charset="0"/>
              </a:rPr>
              <a:t> reset </a:t>
            </a:r>
            <a:r>
              <a:rPr lang="en-US" sz="2200" dirty="0" err="1">
                <a:cs typeface="Times New Roman" panose="02020603050405020304" pitchFamily="18" charset="0"/>
              </a:rPr>
              <a:t>về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mặc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định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cs typeface="Times New Roman" panose="02020603050405020304" pitchFamily="18" charset="0"/>
              </a:rPr>
              <a:t>Phát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triển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thêm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các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tính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năng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như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nhận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diện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khuôn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mặt</a:t>
            </a:r>
            <a:r>
              <a:rPr lang="en-US" sz="2200" dirty="0">
                <a:cs typeface="Times New Roman" panose="02020603050405020304" pitchFamily="18" charset="0"/>
              </a:rPr>
              <a:t> , </a:t>
            </a:r>
            <a:r>
              <a:rPr lang="en-US" sz="2200" dirty="0" err="1">
                <a:cs typeface="Times New Roman" panose="02020603050405020304" pitchFamily="18" charset="0"/>
              </a:rPr>
              <a:t>mở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khóa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bằng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err="1">
                <a:cs typeface="Times New Roman" panose="02020603050405020304" pitchFamily="18" charset="0"/>
              </a:rPr>
              <a:t>vân</a:t>
            </a:r>
            <a:r>
              <a:rPr lang="en-US" sz="2200">
                <a:cs typeface="Times New Roman" panose="02020603050405020304" pitchFamily="18" charset="0"/>
              </a:rPr>
              <a:t> tay, …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cs typeface="Times New Roman" panose="02020603050405020304" pitchFamily="18" charset="0"/>
              </a:rPr>
              <a:t>Phòng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hợp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mất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điện</a:t>
            </a:r>
            <a:r>
              <a:rPr lang="en-US" sz="2200" dirty="0"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cs typeface="Times New Roman" panose="02020603050405020304" pitchFamily="18" charset="0"/>
              </a:rPr>
              <a:t>Thêm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mở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khóa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vật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lý</a:t>
            </a:r>
            <a:r>
              <a:rPr lang="en-US" sz="2200" dirty="0">
                <a:cs typeface="Times New Roman" panose="02020603050405020304" pitchFamily="18" charset="0"/>
              </a:rPr>
              <a:t> , </a:t>
            </a:r>
            <a:r>
              <a:rPr lang="en-US" sz="2200" dirty="0" err="1">
                <a:cs typeface="Times New Roman" panose="02020603050405020304" pitchFamily="18" charset="0"/>
              </a:rPr>
              <a:t>thêm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xạc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bằng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usb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bên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cs typeface="Times New Roman" panose="02020603050405020304" pitchFamily="18" charset="0"/>
              </a:rPr>
              <a:t>ngoài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err="1">
                <a:cs typeface="Times New Roman" panose="02020603050405020304" pitchFamily="18" charset="0"/>
              </a:rPr>
              <a:t>cho</a:t>
            </a:r>
            <a:r>
              <a:rPr lang="en-US" sz="2200">
                <a:cs typeface="Times New Roman" panose="02020603050405020304" pitchFamily="18" charset="0"/>
              </a:rPr>
              <a:t> khóa, </a:t>
            </a:r>
            <a:r>
              <a:rPr lang="en-US" sz="2200" dirty="0">
                <a:cs typeface="Times New Roman" panose="02020603050405020304" pitchFamily="18" charset="0"/>
              </a:rPr>
              <a:t>….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51067-9676-EC25-AA27-B3FF4FAE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1" y="497108"/>
            <a:ext cx="2957817" cy="243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FCFA2-5B42-3C96-0AD4-45FC9A36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91" y="455535"/>
            <a:ext cx="2957817" cy="2579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20AD2-D80A-2937-EBA6-C74A72A29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2" t="10027"/>
          <a:stretch/>
        </p:blipFill>
        <p:spPr>
          <a:xfrm>
            <a:off x="8378891" y="584870"/>
            <a:ext cx="3654676" cy="2450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1F791-AA85-BD72-60DB-2DAF39FC7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16" y="3156622"/>
            <a:ext cx="3874847" cy="2777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80BF6F-39DD-457F-5591-8662D164B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663" y="3354480"/>
            <a:ext cx="3345818" cy="257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08018E-13B3-141D-E6E7-04F2E5977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733" y="3429000"/>
            <a:ext cx="3405595" cy="25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422252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1. Đặt vấn đề , giải quyết</a:t>
            </a:r>
          </a:p>
        </p:txBody>
      </p:sp>
      <p:pic>
        <p:nvPicPr>
          <p:cNvPr id="1026" name="Picture 2" descr="Chào bạn, người đãng trí!">
            <a:extLst>
              <a:ext uri="{FF2B5EF4-FFF2-40B4-BE49-F238E27FC236}">
                <a16:creationId xmlns:a16="http://schemas.microsoft.com/office/drawing/2014/main" id="{30EE65B3-8EFC-4955-92A4-7E1BF2EE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522" y="4669194"/>
            <a:ext cx="2550594" cy="20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F30FE-E5F4-4766-9D9B-2E42A660FD41}"/>
              </a:ext>
            </a:extLst>
          </p:cNvPr>
          <p:cNvSpPr txBox="1"/>
          <p:nvPr/>
        </p:nvSpPr>
        <p:spPr>
          <a:xfrm>
            <a:off x="969396" y="1363302"/>
            <a:ext cx="55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Ổ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trộm</a:t>
            </a:r>
            <a:r>
              <a:rPr lang="en-US" sz="2000" dirty="0"/>
              <a:t> </a:t>
            </a:r>
            <a:r>
              <a:rPr lang="en-US" sz="2000" dirty="0" err="1"/>
              <a:t>cắp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A8FE6-32A7-4A25-83F2-E0AF4F88C66B}"/>
              </a:ext>
            </a:extLst>
          </p:cNvPr>
          <p:cNvSpPr txBox="1"/>
          <p:nvPr/>
        </p:nvSpPr>
        <p:spPr>
          <a:xfrm>
            <a:off x="3738925" y="3327900"/>
            <a:ext cx="531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Ổ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chìa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dirty="0" err="1"/>
              <a:t>Tốn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0A333E-9C3E-4D6C-ADD3-06D3E1D3D941}"/>
              </a:ext>
            </a:extLst>
          </p:cNvPr>
          <p:cNvGrpSpPr/>
          <p:nvPr/>
        </p:nvGrpSpPr>
        <p:grpSpPr>
          <a:xfrm>
            <a:off x="7821255" y="760119"/>
            <a:ext cx="2253254" cy="1913131"/>
            <a:chOff x="8750026" y="1148080"/>
            <a:chExt cx="3108960" cy="24617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6BA8A2-E083-442F-AF63-EF9DC83A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16" b="95751" l="9353" r="89209">
                          <a14:foregroundMark x1="48201" y1="77054" x2="48201" y2="77054"/>
                          <a14:foregroundMark x1="43885" y1="56657" x2="45564" y2="78754"/>
                          <a14:foregroundMark x1="45564" y1="78754" x2="56595" y2="63173"/>
                          <a14:foregroundMark x1="56595" y1="63173" x2="58273" y2="92918"/>
                          <a14:foregroundMark x1="55396" y1="48725" x2="46043" y2="67139"/>
                          <a14:foregroundMark x1="46043" y1="67139" x2="50120" y2="88385"/>
                          <a14:foregroundMark x1="50120" y1="88385" x2="41247" y2="60623"/>
                          <a14:foregroundMark x1="41247" y1="60623" x2="41727" y2="55807"/>
                          <a14:foregroundMark x1="40048" y1="70255" x2="44844" y2="89802"/>
                          <a14:foregroundMark x1="44844" y1="89802" x2="61686" y2="83170"/>
                          <a14:foregroundMark x1="65018" y1="67989" x2="65041" y2="67550"/>
                          <a14:foregroundMark x1="64470" y1="78345" x2="64988" y2="68555"/>
                          <a14:foregroundMark x1="62227" y1="64667" x2="44125" y2="68555"/>
                          <a14:foregroundMark x1="44125" y1="68555" x2="52518" y2="72521"/>
                          <a14:foregroundMark x1="57314" y1="60340" x2="56595" y2="79603"/>
                          <a14:foregroundMark x1="57554" y1="55524" x2="57074" y2="74504"/>
                          <a14:foregroundMark x1="57074" y1="74504" x2="42686" y2="95751"/>
                          <a14:foregroundMark x1="42686" y1="95751" x2="61391" y2="92068"/>
                          <a14:foregroundMark x1="64423" y1="78337" x2="65707" y2="72521"/>
                          <a14:foregroundMark x1="61391" y1="92068" x2="63072" y2="84453"/>
                          <a14:foregroundMark x1="62881" y1="60985" x2="60432" y2="50992"/>
                          <a14:foregroundMark x1="63209" y1="62323" x2="63135" y2="62022"/>
                          <a14:foregroundMark x1="63344" y1="62875" x2="63209" y2="62323"/>
                          <a14:foregroundMark x1="64597" y1="67989" x2="64479" y2="67509"/>
                          <a14:foregroundMark x1="65707" y1="72521" x2="64735" y2="68555"/>
                          <a14:foregroundMark x1="58273" y1="51558" x2="58753" y2="86686"/>
                          <a14:foregroundMark x1="58753" y1="86686" x2="63309" y2="94618"/>
                          <a14:foregroundMark x1="45803" y1="90085" x2="41007" y2="94334"/>
                          <a14:foregroundMark x1="62842" y1="67388" x2="62830" y2="67989"/>
                          <a14:foregroundMark x1="62943" y1="62323" x2="62932" y2="62845"/>
                          <a14:foregroundMark x1="62950" y1="61952" x2="62943" y2="62323"/>
                          <a14:foregroundMark x1="63070" y1="55807" x2="62968" y2="61018"/>
                          <a14:foregroundMark x1="64418" y1="68555" x2="64269" y2="70255"/>
                          <a14:foregroundMark x1="64509" y1="67511" x2="64467" y2="67989"/>
                          <a14:foregroundMark x1="64930" y1="62705" x2="64905" y2="62990"/>
                          <a14:foregroundMark x1="65707" y1="53824" x2="65010" y2="61794"/>
                          <a14:foregroundMark x1="66449" y1="68555" x2="66667" y2="78470"/>
                          <a14:foregroundMark x1="66429" y1="67653" x2="66436" y2="67989"/>
                          <a14:foregroundMark x1="66306" y1="62040" x2="66311" y2="62289"/>
                          <a14:foregroundMark x1="66300" y1="61756" x2="66306" y2="62040"/>
                          <a14:foregroundMark x1="66187" y1="56657" x2="66300" y2="61756"/>
                          <a14:foregroundMark x1="67000" y1="68555" x2="66760" y2="78348"/>
                          <a14:foregroundMark x1="67021" y1="67696" x2="67014" y2="67989"/>
                          <a14:foregroundMark x1="55635" y1="19547" x2="48441" y2="33994"/>
                          <a14:foregroundMark x1="49161" y1="7932" x2="50839" y2="5666"/>
                          <a14:foregroundMark x1="52758" y1="4816" x2="52758" y2="4816"/>
                          <a14:foregroundMark x1="49640" y1="70255" x2="47482" y2="78754"/>
                          <a14:foregroundMark x1="44844" y1="51558" x2="40528" y2="66856"/>
                          <a14:foregroundMark x1="44365" y1="49858" x2="37170" y2="66006"/>
                          <a14:foregroundMark x1="34772" y1="62890" x2="31415" y2="71388"/>
                          <a14:foregroundMark x1="36691" y1="51275" x2="53477" y2="56941"/>
                          <a14:foregroundMark x1="59952" y1="79037" x2="61391" y2="83003"/>
                          <a14:foregroundMark x1="61871" y1="79037" x2="62830" y2="83853"/>
                          <a14:backgroundMark x1="67386" y1="64589" x2="67386" y2="64589"/>
                          <a14:backgroundMark x1="67386" y1="64589" x2="67146" y2="66572"/>
                          <a14:backgroundMark x1="67386" y1="63173" x2="67146" y2="67705"/>
                          <a14:backgroundMark x1="67146" y1="62606" x2="66906" y2="63456"/>
                          <a14:backgroundMark x1="67146" y1="67989" x2="67146" y2="68555"/>
                          <a14:backgroundMark x1="66784" y1="82773" x2="66906" y2="83853"/>
                          <a14:backgroundMark x1="66427" y1="78754" x2="66427" y2="78754"/>
                          <a14:backgroundMark x1="66906" y1="78754" x2="66906" y2="78754"/>
                          <a14:backgroundMark x1="66906" y1="78470" x2="66906" y2="78470"/>
                          <a14:backgroundMark x1="66667" y1="62323" x2="66667" y2="62323"/>
                          <a14:backgroundMark x1="66667" y1="62040" x2="66667" y2="62040"/>
                          <a14:backgroundMark x1="66667" y1="61756" x2="66667" y2="61756"/>
                          <a14:backgroundMark x1="42686" y1="96601" x2="42686" y2="96601"/>
                          <a14:backgroundMark x1="44125" y1="96317" x2="44125" y2="96317"/>
                          <a14:backgroundMark x1="42686" y1="96317" x2="42686" y2="96317"/>
                          <a14:backgroundMark x1="43165" y1="96317" x2="43165" y2="96317"/>
                          <a14:backgroundMark x1="43405" y1="96034" x2="43405" y2="96034"/>
                          <a14:backgroundMark x1="43885" y1="96317" x2="43885" y2="96317"/>
                          <a14:backgroundMark x1="43885" y1="96034" x2="43885" y2="96034"/>
                          <a14:backgroundMark x1="44844" y1="96034" x2="44844" y2="96034"/>
                          <a14:backgroundMark x1="45564" y1="96034" x2="45564" y2="960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50026" y="1148080"/>
              <a:ext cx="2908098" cy="2461771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AB5885-8D1C-4796-AB5B-A2A6E4FEDD25}"/>
                </a:ext>
              </a:extLst>
            </p:cNvPr>
            <p:cNvGrpSpPr/>
            <p:nvPr/>
          </p:nvGrpSpPr>
          <p:grpSpPr>
            <a:xfrm>
              <a:off x="8750026" y="2471205"/>
              <a:ext cx="3108960" cy="124676"/>
              <a:chOff x="6659880" y="3101125"/>
              <a:chExt cx="3108960" cy="12467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D0AB3E7-BC3B-4337-A722-9C349D432A2E}"/>
                  </a:ext>
                </a:extLst>
              </p:cNvPr>
              <p:cNvSpPr/>
              <p:nvPr/>
            </p:nvSpPr>
            <p:spPr>
              <a:xfrm rot="1835578">
                <a:off x="6659880" y="3101125"/>
                <a:ext cx="3108960" cy="124676"/>
              </a:xfrm>
              <a:prstGeom prst="roundRect">
                <a:avLst>
                  <a:gd name="adj" fmla="val 4534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414318-62E0-4B68-A1BC-2F45CC1EBC16}"/>
                  </a:ext>
                </a:extLst>
              </p:cNvPr>
              <p:cNvSpPr/>
              <p:nvPr/>
            </p:nvSpPr>
            <p:spPr>
              <a:xfrm rot="19764422" flipV="1">
                <a:off x="6659880" y="3101125"/>
                <a:ext cx="3108960" cy="124676"/>
              </a:xfrm>
              <a:prstGeom prst="roundRect">
                <a:avLst>
                  <a:gd name="adj" fmla="val 4534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8" name="Picture 4" descr="Where Are My Keys?, 04/03/06, Andy's Dumb Ramblings">
            <a:extLst>
              <a:ext uri="{FF2B5EF4-FFF2-40B4-BE49-F238E27FC236}">
                <a16:creationId xmlns:a16="http://schemas.microsoft.com/office/drawing/2014/main" id="{AAFFC912-2DCE-4483-9E78-2A14A5C3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0" y="2673250"/>
            <a:ext cx="2906207" cy="23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C24424D-B024-4E33-8663-BA8B42F5E509}"/>
              </a:ext>
            </a:extLst>
          </p:cNvPr>
          <p:cNvGrpSpPr/>
          <p:nvPr/>
        </p:nvGrpSpPr>
        <p:grpSpPr>
          <a:xfrm>
            <a:off x="969396" y="5234824"/>
            <a:ext cx="5759168" cy="707886"/>
            <a:chOff x="1477018" y="5175669"/>
            <a:chExt cx="5759168" cy="707886"/>
          </a:xfrm>
        </p:grpSpPr>
        <p:pic>
          <p:nvPicPr>
            <p:cNvPr id="16" name="Graphic 15" descr="Lights On with solid fill">
              <a:extLst>
                <a:ext uri="{FF2B5EF4-FFF2-40B4-BE49-F238E27FC236}">
                  <a16:creationId xmlns:a16="http://schemas.microsoft.com/office/drawing/2014/main" id="{12086E37-3897-49C8-B0B8-09C6AED9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77018" y="5271954"/>
              <a:ext cx="445488" cy="4454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D07D0D-6B7C-4DB6-86D3-C0DCCDBB7D81}"/>
                </a:ext>
              </a:extLst>
            </p:cNvPr>
            <p:cNvSpPr txBox="1"/>
            <p:nvPr/>
          </p:nvSpPr>
          <p:spPr>
            <a:xfrm>
              <a:off x="1922506" y="5175669"/>
              <a:ext cx="531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Tạo ra ổ khóa sử dụng mật khẩu hoặc quét thẻ tiện trong việc ghi nhớ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34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ea typeface="+mj-ea"/>
                <a:cs typeface="+mj-cs"/>
              </a:rPr>
              <a:t>2. Tổng quan lý thuyết</a:t>
            </a:r>
          </a:p>
        </p:txBody>
      </p:sp>
    </p:spTree>
    <p:extLst>
      <p:ext uri="{BB962C8B-B14F-4D97-AF65-F5344CB8AC3E}">
        <p14:creationId xmlns:p14="http://schemas.microsoft.com/office/powerpoint/2010/main" val="7822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Sơ</a:t>
            </a:r>
            <a:r>
              <a:rPr lang="en-US" sz="3000" b="1" dirty="0"/>
              <a:t> </a:t>
            </a:r>
            <a:r>
              <a:rPr lang="en-US" sz="3000" b="1" dirty="0" err="1"/>
              <a:t>đồ</a:t>
            </a:r>
            <a:r>
              <a:rPr lang="en-US" sz="3000" b="1" dirty="0"/>
              <a:t> </a:t>
            </a:r>
            <a:r>
              <a:rPr lang="en-US" sz="3000" b="1" dirty="0" err="1"/>
              <a:t>khối</a:t>
            </a:r>
            <a:r>
              <a:rPr lang="en-US" sz="30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DC699-480F-C9BC-6BD9-DB5121AB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51" y="1016060"/>
            <a:ext cx="859274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Module </a:t>
            </a:r>
            <a:r>
              <a:rPr lang="en-US" sz="3000" b="1" dirty="0" err="1"/>
              <a:t>chuyển</a:t>
            </a:r>
            <a:r>
              <a:rPr lang="en-US" sz="3000" b="1" dirty="0"/>
              <a:t> </a:t>
            </a:r>
            <a:r>
              <a:rPr lang="en-US" sz="3000" b="1" dirty="0" err="1"/>
              <a:t>đổi</a:t>
            </a:r>
            <a:r>
              <a:rPr lang="en-US" sz="3000" b="1" dirty="0"/>
              <a:t> I2C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DCE71-982E-F05F-46CA-4002B165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0" y="919758"/>
            <a:ext cx="3227272" cy="2658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B85E2-575F-2E3B-5FC9-27778912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9" y="365760"/>
            <a:ext cx="5951979" cy="5381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F470C-12F7-20B2-B9B1-8742A83BA9F4}"/>
              </a:ext>
            </a:extLst>
          </p:cNvPr>
          <p:cNvSpPr txBox="1"/>
          <p:nvPr/>
        </p:nvSpPr>
        <p:spPr>
          <a:xfrm>
            <a:off x="31200" y="4183916"/>
            <a:ext cx="58022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▪ P0 đến P7 là các chân đầu vào/đầu ra của PCF8574, tương ứng với 8 chân I/O mở rộng.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▪ SDA và SCL là các chân dữ liệu và xung clock của giao tiếp I2C.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▪ A2, A1, A0 là các chân địa chỉ để định địa chỉ I2C của PCF8574, cho phép kết nối nhiều PCF8574 cùng lúc trên cùng một dòng I2C.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▪ VCC là nguồn cấp 5V, GND là đất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Module </a:t>
            </a:r>
            <a:r>
              <a:rPr lang="en-US" sz="3000" b="1" dirty="0" err="1"/>
              <a:t>đọc</a:t>
            </a:r>
            <a:r>
              <a:rPr lang="en-US" sz="3000" b="1" dirty="0"/>
              <a:t>/</a:t>
            </a:r>
            <a:r>
              <a:rPr lang="en-US" sz="3000" b="1" dirty="0" err="1"/>
              <a:t>ghi</a:t>
            </a:r>
            <a:r>
              <a:rPr lang="en-US" sz="3000" b="1" dirty="0"/>
              <a:t> RFID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27C6C-92EA-E258-61D9-532D3DAF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042111"/>
            <a:ext cx="6116320" cy="271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FF35D-8D2A-86E2-85A5-876B737A8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7" r="8557"/>
          <a:stretch/>
        </p:blipFill>
        <p:spPr>
          <a:xfrm>
            <a:off x="6304164" y="961445"/>
            <a:ext cx="5802259" cy="5011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16893-F32B-6230-7421-B9FB52BBC940}"/>
              </a:ext>
            </a:extLst>
          </p:cNvPr>
          <p:cNvSpPr txBox="1"/>
          <p:nvPr/>
        </p:nvSpPr>
        <p:spPr>
          <a:xfrm>
            <a:off x="386080" y="3970528"/>
            <a:ext cx="6103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Mô-đun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đọc</a:t>
            </a:r>
            <a:r>
              <a:rPr lang="en-US" dirty="0">
                <a:cs typeface="Times New Roman" panose="02020603050405020304" pitchFamily="18" charset="0"/>
              </a:rPr>
              <a:t>/</a:t>
            </a:r>
            <a:r>
              <a:rPr lang="en-US" dirty="0" err="1">
                <a:cs typeface="Times New Roman" panose="02020603050405020304" pitchFamily="18" charset="0"/>
              </a:rPr>
              <a:t>ghi</a:t>
            </a:r>
            <a:r>
              <a:rPr lang="en-US" dirty="0">
                <a:cs typeface="Times New Roman" panose="02020603050405020304" pitchFamily="18" charset="0"/>
              </a:rPr>
              <a:t> RFID RC522 bao </a:t>
            </a:r>
            <a:r>
              <a:rPr lang="en-US" dirty="0" err="1">
                <a:cs typeface="Times New Roman" panose="02020603050405020304" pitchFamily="18" charset="0"/>
              </a:rPr>
              <a:t>gồm</a:t>
            </a:r>
            <a:r>
              <a:rPr lang="en-US" dirty="0">
                <a:cs typeface="Times New Roman" panose="02020603050405020304" pitchFamily="18" charset="0"/>
              </a:rPr>
              <a:t> 3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chính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đó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là</a:t>
            </a:r>
            <a:r>
              <a:rPr lang="en-US" dirty="0">
                <a:cs typeface="Times New Roman" panose="02020603050405020304" pitchFamily="18" charset="0"/>
              </a:rPr>
              <a:t> vi </a:t>
            </a:r>
            <a:r>
              <a:rPr lang="en-US" dirty="0" err="1">
                <a:cs typeface="Times New Roman" panose="02020603050405020304" pitchFamily="18" charset="0"/>
              </a:rPr>
              <a:t>mạch</a:t>
            </a:r>
            <a:r>
              <a:rPr lang="en-US" dirty="0">
                <a:cs typeface="Times New Roman" panose="02020603050405020304" pitchFamily="18" charset="0"/>
              </a:rPr>
              <a:t> MFRC522, </a:t>
            </a:r>
            <a:r>
              <a:rPr lang="en-US" dirty="0" err="1">
                <a:cs typeface="Times New Roman" panose="02020603050405020304" pitchFamily="18" charset="0"/>
              </a:rPr>
              <a:t>dao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động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thể</a:t>
            </a:r>
            <a:r>
              <a:rPr lang="en-US" dirty="0">
                <a:cs typeface="Times New Roman" panose="02020603050405020304" pitchFamily="18" charset="0"/>
              </a:rPr>
              <a:t> 27.12 MHz </a:t>
            </a:r>
            <a:r>
              <a:rPr lang="en-US" dirty="0" err="1">
                <a:cs typeface="Times New Roman" panose="02020603050405020304" pitchFamily="18" charset="0"/>
              </a:rPr>
              <a:t>và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ăng</a:t>
            </a:r>
            <a:r>
              <a:rPr lang="en-US" dirty="0">
                <a:cs typeface="Times New Roman" panose="02020603050405020304" pitchFamily="18" charset="0"/>
              </a:rPr>
              <a:t>-ten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Chuẩn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thức</a:t>
            </a:r>
            <a:r>
              <a:rPr lang="en-US" dirty="0">
                <a:cs typeface="Times New Roman" panose="02020603050405020304" pitchFamily="18" charset="0"/>
              </a:rPr>
              <a:t> ISO / IEC 14443.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MFRC522 hoạt động ở tần số 13.46MHz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hạm vi hoạt động 50mm tùy thuộc vào kích thước và điều chỉnh của ăng-ten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ỗ trợ giao </a:t>
            </a: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 SP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I2C, UART.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386080" y="365760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Module relay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4B475-ED11-8CDD-93BD-C38C47AC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3" y="1274112"/>
            <a:ext cx="8305063" cy="2886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F8B5-1F67-694C-484C-59ED86E3773D}"/>
              </a:ext>
            </a:extLst>
          </p:cNvPr>
          <p:cNvSpPr txBox="1"/>
          <p:nvPr/>
        </p:nvSpPr>
        <p:spPr>
          <a:xfrm>
            <a:off x="1421156" y="4326156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Hoạt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động</a:t>
            </a:r>
            <a:r>
              <a:rPr lang="en-US" dirty="0">
                <a:cs typeface="Times New Roman" panose="02020603050405020304" pitchFamily="18" charset="0"/>
              </a:rPr>
              <a:t> ở </a:t>
            </a:r>
            <a:r>
              <a:rPr lang="en-US" dirty="0" err="1">
                <a:cs typeface="Times New Roman" panose="02020603050405020304" pitchFamily="18" charset="0"/>
              </a:rPr>
              <a:t>điện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áp</a:t>
            </a:r>
            <a:r>
              <a:rPr lang="en-US" dirty="0">
                <a:cs typeface="Times New Roman" panose="02020603050405020304" pitchFamily="18" charset="0"/>
              </a:rPr>
              <a:t> 5 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Tích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60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9EACF-1A27-4A27-8485-D0E5A862F013}"/>
              </a:ext>
            </a:extLst>
          </p:cNvPr>
          <p:cNvSpPr txBox="1"/>
          <p:nvPr/>
        </p:nvSpPr>
        <p:spPr>
          <a:xfrm>
            <a:off x="235159" y="81443"/>
            <a:ext cx="61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Sơ</a:t>
            </a:r>
            <a:r>
              <a:rPr lang="en-US" sz="3000" b="1" dirty="0"/>
              <a:t> </a:t>
            </a:r>
            <a:r>
              <a:rPr lang="en-US" sz="3000" b="1" dirty="0" err="1"/>
              <a:t>đồ</a:t>
            </a:r>
            <a:r>
              <a:rPr lang="en-US" sz="3000" b="1" dirty="0"/>
              <a:t> </a:t>
            </a:r>
            <a:r>
              <a:rPr lang="en-US" sz="3000" b="1" dirty="0" err="1"/>
              <a:t>mạch</a:t>
            </a:r>
            <a:r>
              <a:rPr lang="en-US" sz="3000" b="1" dirty="0"/>
              <a:t> </a:t>
            </a:r>
            <a:r>
              <a:rPr lang="en-US" sz="3000" b="1" dirty="0" err="1"/>
              <a:t>điện</a:t>
            </a:r>
            <a:r>
              <a:rPr lang="en-US" sz="3000" b="1" dirty="0"/>
              <a:t> </a:t>
            </a:r>
            <a:r>
              <a:rPr lang="en-US" sz="3000" b="1" dirty="0" err="1"/>
              <a:t>khóa</a:t>
            </a:r>
            <a:r>
              <a:rPr lang="en-US" sz="3000" b="1" dirty="0"/>
              <a:t> </a:t>
            </a:r>
            <a:r>
              <a:rPr lang="en-US" sz="3000" b="1" dirty="0" err="1"/>
              <a:t>điện</a:t>
            </a:r>
            <a:r>
              <a:rPr lang="en-US" sz="3000" b="1" dirty="0"/>
              <a:t> </a:t>
            </a:r>
            <a:r>
              <a:rPr lang="en-US" sz="3000" b="1" dirty="0" err="1"/>
              <a:t>tử</a:t>
            </a:r>
            <a:r>
              <a:rPr lang="en-US" sz="3000" b="1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FA100-3971-3B4C-8312-97B256A24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2" t="5886" r="4821" b="3521"/>
          <a:stretch/>
        </p:blipFill>
        <p:spPr>
          <a:xfrm>
            <a:off x="2254929" y="635441"/>
            <a:ext cx="6599546" cy="60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557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hoàng phúc</dc:creator>
  <cp:lastModifiedBy>phan hoàng phúc</cp:lastModifiedBy>
  <cp:revision>4</cp:revision>
  <dcterms:created xsi:type="dcterms:W3CDTF">2023-06-03T19:18:01Z</dcterms:created>
  <dcterms:modified xsi:type="dcterms:W3CDTF">2023-06-04T12:00:39Z</dcterms:modified>
</cp:coreProperties>
</file>