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52" autoAdjust="0"/>
    <p:restoredTop sz="94660"/>
  </p:normalViewPr>
  <p:slideViewPr>
    <p:cSldViewPr snapToGrid="0">
      <p:cViewPr>
        <p:scale>
          <a:sx n="100" d="100"/>
          <a:sy n="100" d="100"/>
        </p:scale>
        <p:origin x="3030" y="12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303AB1-0BEF-43F7-823E-8D91F5D7890C}" type="datetimeFigureOut">
              <a:rPr lang="en-US" smtClean="0"/>
              <a:t>4/30/2017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60BA1-5E64-4DA5-A0B1-149F698F9BB2}" type="slidenum">
              <a:rPr lang="en-US" smtClean="0"/>
              <a:t>‹#›</a:t>
            </a:fld>
            <a:endParaRPr lang="en-US"/>
          </a:p>
        </p:txBody>
      </p:sp>
    </p:spTree>
    <p:extLst>
      <p:ext uri="{BB962C8B-B14F-4D97-AF65-F5344CB8AC3E}">
        <p14:creationId xmlns:p14="http://schemas.microsoft.com/office/powerpoint/2010/main" val="3976667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place’s engine, </a:t>
            </a:r>
            <a:r>
              <a:rPr lang="en-US" dirty="0" err="1"/>
              <a:t>Neurochess</a:t>
            </a:r>
            <a:r>
              <a:rPr lang="en-US" dirty="0"/>
              <a:t>,</a:t>
            </a:r>
            <a:r>
              <a:rPr lang="en-US" baseline="0" dirty="0"/>
              <a:t> claimed to only be searching to depth 6.</a:t>
            </a:r>
          </a:p>
          <a:p>
            <a:endParaRPr lang="en-US" dirty="0"/>
          </a:p>
        </p:txBody>
      </p:sp>
      <p:sp>
        <p:nvSpPr>
          <p:cNvPr id="4" name="Slide Number Placeholder 3"/>
          <p:cNvSpPr>
            <a:spLocks noGrp="1"/>
          </p:cNvSpPr>
          <p:nvPr>
            <p:ph type="sldNum" sz="quarter" idx="10"/>
          </p:nvPr>
        </p:nvSpPr>
        <p:spPr/>
        <p:txBody>
          <a:bodyPr/>
          <a:lstStyle/>
          <a:p>
            <a:fld id="{B4560BA1-5E64-4DA5-A0B1-149F698F9BB2}" type="slidenum">
              <a:rPr lang="en-US" smtClean="0"/>
              <a:t>2</a:t>
            </a:fld>
            <a:endParaRPr lang="en-US"/>
          </a:p>
        </p:txBody>
      </p:sp>
    </p:spTree>
    <p:extLst>
      <p:ext uri="{BB962C8B-B14F-4D97-AF65-F5344CB8AC3E}">
        <p14:creationId xmlns:p14="http://schemas.microsoft.com/office/powerpoint/2010/main" val="3948537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encourage researching the polyglot “.bin” file format of opening tables before implementing transposition tables</a:t>
            </a:r>
          </a:p>
          <a:p>
            <a:r>
              <a:rPr lang="en-US" dirty="0"/>
              <a:t>	-</a:t>
            </a:r>
            <a:r>
              <a:rPr lang="en-US" sz="1200" i="1" kern="1200" dirty="0">
                <a:solidFill>
                  <a:schemeClr val="tx1"/>
                </a:solidFill>
                <a:effectLst/>
                <a:latin typeface="+mn-lt"/>
                <a:ea typeface="+mn-ea"/>
                <a:cs typeface="+mn-cs"/>
              </a:rPr>
              <a:t>http://hardy.uhasselt.be/Toga/book_format.html</a:t>
            </a:r>
          </a:p>
          <a:p>
            <a:r>
              <a:rPr lang="en-US" sz="1200" i="0" kern="1200" dirty="0">
                <a:solidFill>
                  <a:schemeClr val="tx1"/>
                </a:solidFill>
                <a:effectLst/>
                <a:latin typeface="+mn-lt"/>
                <a:ea typeface="+mn-ea"/>
                <a:cs typeface="+mn-cs"/>
              </a:rPr>
              <a:t>Careful</a:t>
            </a:r>
            <a:r>
              <a:rPr lang="en-US" sz="1200" i="0" kern="1200" baseline="0" dirty="0">
                <a:solidFill>
                  <a:schemeClr val="tx1"/>
                </a:solidFill>
                <a:effectLst/>
                <a:latin typeface="+mn-lt"/>
                <a:ea typeface="+mn-ea"/>
                <a:cs typeface="+mn-cs"/>
              </a:rPr>
              <a:t> with how you set up entries in transposition table, simply changing the order of variables in a struct can increase/decrease its memory footprint.  (learn how memory is aligned)</a:t>
            </a:r>
            <a:endParaRPr lang="en-US" sz="1200" i="0" kern="1200" dirty="0">
              <a:solidFill>
                <a:schemeClr val="tx1"/>
              </a:solidFill>
              <a:effectLst/>
              <a:latin typeface="+mn-lt"/>
              <a:ea typeface="+mn-ea"/>
              <a:cs typeface="+mn-cs"/>
            </a:endParaRPr>
          </a:p>
          <a:p>
            <a:r>
              <a:rPr lang="en-US" dirty="0"/>
              <a:t>.</a:t>
            </a:r>
          </a:p>
        </p:txBody>
      </p:sp>
      <p:sp>
        <p:nvSpPr>
          <p:cNvPr id="4" name="Slide Number Placeholder 3"/>
          <p:cNvSpPr>
            <a:spLocks noGrp="1"/>
          </p:cNvSpPr>
          <p:nvPr>
            <p:ph type="sldNum" sz="quarter" idx="10"/>
          </p:nvPr>
        </p:nvSpPr>
        <p:spPr/>
        <p:txBody>
          <a:bodyPr/>
          <a:lstStyle/>
          <a:p>
            <a:fld id="{B4560BA1-5E64-4DA5-A0B1-149F698F9BB2}" type="slidenum">
              <a:rPr lang="en-US" smtClean="0"/>
              <a:t>3</a:t>
            </a:fld>
            <a:endParaRPr lang="en-US"/>
          </a:p>
        </p:txBody>
      </p:sp>
    </p:spTree>
    <p:extLst>
      <p:ext uri="{BB962C8B-B14F-4D97-AF65-F5344CB8AC3E}">
        <p14:creationId xmlns:p14="http://schemas.microsoft.com/office/powerpoint/2010/main" val="3253407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Recently found</a:t>
            </a:r>
            <a:r>
              <a:rPr lang="en-US" baseline="0" dirty="0"/>
              <a:t> out rebel engine uses a </a:t>
            </a:r>
            <a:r>
              <a:rPr lang="en-US" baseline="0" dirty="0" err="1"/>
              <a:t>simialer</a:t>
            </a:r>
            <a:r>
              <a:rPr lang="en-US" baseline="0" dirty="0"/>
              <a:t> move ordering, </a:t>
            </a:r>
            <a:r>
              <a:rPr lang="en-US" baseline="0" dirty="0"/>
              <a:t>http://rebel13.nl/rebel13/blog/lmr.html</a:t>
            </a:r>
          </a:p>
          <a:p>
            <a:r>
              <a:rPr lang="en-US" baseline="0" dirty="0"/>
              <a:t>I have my history table disabled as it appeared to hurt performance by about 5%,  I would have turned it back on if I ever implemented late move reductions</a:t>
            </a:r>
            <a:endParaRPr lang="en-US" dirty="0"/>
          </a:p>
        </p:txBody>
      </p:sp>
      <p:sp>
        <p:nvSpPr>
          <p:cNvPr id="4" name="Slide Number Placeholder 3"/>
          <p:cNvSpPr>
            <a:spLocks noGrp="1"/>
          </p:cNvSpPr>
          <p:nvPr>
            <p:ph type="sldNum" sz="quarter" idx="10"/>
          </p:nvPr>
        </p:nvSpPr>
        <p:spPr/>
        <p:txBody>
          <a:bodyPr/>
          <a:lstStyle/>
          <a:p>
            <a:fld id="{B4560BA1-5E64-4DA5-A0B1-149F698F9BB2}" type="slidenum">
              <a:rPr lang="en-US" smtClean="0"/>
              <a:t>4</a:t>
            </a:fld>
            <a:endParaRPr lang="en-US"/>
          </a:p>
        </p:txBody>
      </p:sp>
    </p:spTree>
    <p:extLst>
      <p:ext uri="{BB962C8B-B14F-4D97-AF65-F5344CB8AC3E}">
        <p14:creationId xmlns:p14="http://schemas.microsoft.com/office/powerpoint/2010/main" val="1081689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more work is done to bit pack, I believe the performance improvement</a:t>
            </a:r>
            <a:r>
              <a:rPr lang="en-US" baseline="0" dirty="0"/>
              <a:t> is </a:t>
            </a:r>
            <a:r>
              <a:rPr lang="en-US" dirty="0"/>
              <a:t>likely caused by cache locality.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Additionally I</a:t>
            </a:r>
            <a:r>
              <a:rPr lang="en-US" baseline="0" dirty="0"/>
              <a:t> use magic tables, for bishop and rook move generation.</a:t>
            </a:r>
            <a:endParaRPr lang="en-US" dirty="0"/>
          </a:p>
          <a:p>
            <a:endParaRPr lang="en-US" dirty="0"/>
          </a:p>
        </p:txBody>
      </p:sp>
      <p:sp>
        <p:nvSpPr>
          <p:cNvPr id="4" name="Slide Number Placeholder 3"/>
          <p:cNvSpPr>
            <a:spLocks noGrp="1"/>
          </p:cNvSpPr>
          <p:nvPr>
            <p:ph type="sldNum" sz="quarter" idx="10"/>
          </p:nvPr>
        </p:nvSpPr>
        <p:spPr/>
        <p:txBody>
          <a:bodyPr/>
          <a:lstStyle/>
          <a:p>
            <a:fld id="{B4560BA1-5E64-4DA5-A0B1-149F698F9BB2}" type="slidenum">
              <a:rPr lang="en-US" smtClean="0"/>
              <a:t>5</a:t>
            </a:fld>
            <a:endParaRPr lang="en-US"/>
          </a:p>
        </p:txBody>
      </p:sp>
    </p:spTree>
    <p:extLst>
      <p:ext uri="{BB962C8B-B14F-4D97-AF65-F5344CB8AC3E}">
        <p14:creationId xmlns:p14="http://schemas.microsoft.com/office/powerpoint/2010/main" val="1054934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Careful with pondering,</a:t>
            </a:r>
            <a:r>
              <a:rPr lang="en-US" baseline="0" dirty="0"/>
              <a:t> as it can confuse my time management algorithms, causing it to believe another iteration will take much shorter than it really will.  I ended up turning my pondering off due to this.</a:t>
            </a:r>
            <a:endParaRPr lang="en-US" dirty="0"/>
          </a:p>
        </p:txBody>
      </p:sp>
      <p:sp>
        <p:nvSpPr>
          <p:cNvPr id="4" name="Slide Number Placeholder 3"/>
          <p:cNvSpPr>
            <a:spLocks noGrp="1"/>
          </p:cNvSpPr>
          <p:nvPr>
            <p:ph type="sldNum" sz="quarter" idx="10"/>
          </p:nvPr>
        </p:nvSpPr>
        <p:spPr/>
        <p:txBody>
          <a:bodyPr/>
          <a:lstStyle/>
          <a:p>
            <a:fld id="{B4560BA1-5E64-4DA5-A0B1-149F698F9BB2}" type="slidenum">
              <a:rPr lang="en-US" smtClean="0"/>
              <a:t>6</a:t>
            </a:fld>
            <a:endParaRPr lang="en-US"/>
          </a:p>
        </p:txBody>
      </p:sp>
    </p:spTree>
    <p:extLst>
      <p:ext uri="{BB962C8B-B14F-4D97-AF65-F5344CB8AC3E}">
        <p14:creationId xmlns:p14="http://schemas.microsoft.com/office/powerpoint/2010/main" val="513732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state evaluation research,</a:t>
            </a:r>
            <a:r>
              <a:rPr lang="en-US" baseline="0" dirty="0"/>
              <a:t> big thanks to:</a:t>
            </a:r>
          </a:p>
          <a:p>
            <a:r>
              <a:rPr lang="en-US" sz="1200" i="1" kern="1200" dirty="0">
                <a:solidFill>
                  <a:schemeClr val="tx1"/>
                </a:solidFill>
                <a:effectLst/>
                <a:latin typeface="+mn-lt"/>
                <a:ea typeface="+mn-ea"/>
                <a:cs typeface="+mn-cs"/>
              </a:rPr>
              <a:t>https://books.google.com/books?id=9-3pBwAAQBAJ&amp;pg=PA97&amp;lpg=PA97&amp;dq=chess+%22king+tropism%22&amp;source=bl&amp;ots=5iDJCFlOOd&amp;sig=or7k6qk6h-YYrdBy4WFfWVPy70Y&amp;hl=en&amp;sa=X&amp;ved=0ahUKEwir34iyq6DTAhWF64MKHel4AiAQ6AEIPzAD#v=onepage&amp;q=chess%20%22king%20tropism%22&amp;f=false</a:t>
            </a:r>
          </a:p>
          <a:p>
            <a:r>
              <a:rPr lang="en-US" dirty="0"/>
              <a:t>https://www.gamedev.net/resources/_/technical/artificial-intelligence/chess-programming-part-vi-evaluation-functions-r1208</a:t>
            </a:r>
            <a:endParaRPr lang="en-US" dirty="0"/>
          </a:p>
          <a:p>
            <a:endParaRPr lang="en-US" dirty="0"/>
          </a:p>
        </p:txBody>
      </p:sp>
      <p:sp>
        <p:nvSpPr>
          <p:cNvPr id="4" name="Slide Number Placeholder 3"/>
          <p:cNvSpPr>
            <a:spLocks noGrp="1"/>
          </p:cNvSpPr>
          <p:nvPr>
            <p:ph type="sldNum" sz="quarter" idx="10"/>
          </p:nvPr>
        </p:nvSpPr>
        <p:spPr/>
        <p:txBody>
          <a:bodyPr/>
          <a:lstStyle/>
          <a:p>
            <a:fld id="{B4560BA1-5E64-4DA5-A0B1-149F698F9BB2}" type="slidenum">
              <a:rPr lang="en-US" smtClean="0"/>
              <a:t>7</a:t>
            </a:fld>
            <a:endParaRPr lang="en-US"/>
          </a:p>
        </p:txBody>
      </p:sp>
    </p:spTree>
    <p:extLst>
      <p:ext uri="{BB962C8B-B14F-4D97-AF65-F5344CB8AC3E}">
        <p14:creationId xmlns:p14="http://schemas.microsoft.com/office/powerpoint/2010/main" val="2844492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45FE0F9-3525-43ED-BBFB-A43C330A3E0A}"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C5FEC-B1B2-4F51-A3F4-78D9D0FE7094}" type="slidenum">
              <a:rPr lang="en-US" smtClean="0"/>
              <a:t>‹#›</a:t>
            </a:fld>
            <a:endParaRPr lang="en-US"/>
          </a:p>
        </p:txBody>
      </p:sp>
    </p:spTree>
    <p:extLst>
      <p:ext uri="{BB962C8B-B14F-4D97-AF65-F5344CB8AC3E}">
        <p14:creationId xmlns:p14="http://schemas.microsoft.com/office/powerpoint/2010/main" val="231862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345FE0F9-3525-43ED-BBFB-A43C330A3E0A}"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C5FEC-B1B2-4F51-A3F4-78D9D0FE7094}" type="slidenum">
              <a:rPr lang="en-US" smtClean="0"/>
              <a:t>‹#›</a:t>
            </a:fld>
            <a:endParaRPr lang="en-US"/>
          </a:p>
        </p:txBody>
      </p:sp>
    </p:spTree>
    <p:extLst>
      <p:ext uri="{BB962C8B-B14F-4D97-AF65-F5344CB8AC3E}">
        <p14:creationId xmlns:p14="http://schemas.microsoft.com/office/powerpoint/2010/main" val="761761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345FE0F9-3525-43ED-BBFB-A43C330A3E0A}"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C5FEC-B1B2-4F51-A3F4-78D9D0FE7094}" type="slidenum">
              <a:rPr lang="en-US" smtClean="0"/>
              <a:t>‹#›</a:t>
            </a:fld>
            <a:endParaRPr lang="en-US"/>
          </a:p>
        </p:txBody>
      </p:sp>
    </p:spTree>
    <p:extLst>
      <p:ext uri="{BB962C8B-B14F-4D97-AF65-F5344CB8AC3E}">
        <p14:creationId xmlns:p14="http://schemas.microsoft.com/office/powerpoint/2010/main" val="30123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345FE0F9-3525-43ED-BBFB-A43C330A3E0A}"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C5FEC-B1B2-4F51-A3F4-78D9D0FE7094}" type="slidenum">
              <a:rPr lang="en-US" smtClean="0"/>
              <a:t>‹#›</a:t>
            </a:fld>
            <a:endParaRPr lang="en-US"/>
          </a:p>
        </p:txBody>
      </p:sp>
    </p:spTree>
    <p:extLst>
      <p:ext uri="{BB962C8B-B14F-4D97-AF65-F5344CB8AC3E}">
        <p14:creationId xmlns:p14="http://schemas.microsoft.com/office/powerpoint/2010/main" val="156953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5FE0F9-3525-43ED-BBFB-A43C330A3E0A}"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C5FEC-B1B2-4F51-A3F4-78D9D0FE7094}" type="slidenum">
              <a:rPr lang="en-US" smtClean="0"/>
              <a:t>‹#›</a:t>
            </a:fld>
            <a:endParaRPr lang="en-US"/>
          </a:p>
        </p:txBody>
      </p:sp>
    </p:spTree>
    <p:extLst>
      <p:ext uri="{BB962C8B-B14F-4D97-AF65-F5344CB8AC3E}">
        <p14:creationId xmlns:p14="http://schemas.microsoft.com/office/powerpoint/2010/main" val="3502406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345FE0F9-3525-43ED-BBFB-A43C330A3E0A}" type="datetimeFigureOut">
              <a:rPr lang="en-US" smtClean="0"/>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8C5FEC-B1B2-4F51-A3F4-78D9D0FE7094}" type="slidenum">
              <a:rPr lang="en-US" smtClean="0"/>
              <a:t>‹#›</a:t>
            </a:fld>
            <a:endParaRPr lang="en-US"/>
          </a:p>
        </p:txBody>
      </p:sp>
    </p:spTree>
    <p:extLst>
      <p:ext uri="{BB962C8B-B14F-4D97-AF65-F5344CB8AC3E}">
        <p14:creationId xmlns:p14="http://schemas.microsoft.com/office/powerpoint/2010/main" val="2592404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345FE0F9-3525-43ED-BBFB-A43C330A3E0A}" type="datetimeFigureOut">
              <a:rPr lang="en-US" smtClean="0"/>
              <a:t>4/30/2017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8C5FEC-B1B2-4F51-A3F4-78D9D0FE7094}" type="slidenum">
              <a:rPr lang="en-US" smtClean="0"/>
              <a:t>‹#›</a:t>
            </a:fld>
            <a:endParaRPr lang="en-US"/>
          </a:p>
        </p:txBody>
      </p:sp>
    </p:spTree>
    <p:extLst>
      <p:ext uri="{BB962C8B-B14F-4D97-AF65-F5344CB8AC3E}">
        <p14:creationId xmlns:p14="http://schemas.microsoft.com/office/powerpoint/2010/main" val="1703998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45FE0F9-3525-43ED-BBFB-A43C330A3E0A}" type="datetimeFigureOut">
              <a:rPr lang="en-US" smtClean="0"/>
              <a:t>4/30/2017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8C5FEC-B1B2-4F51-A3F4-78D9D0FE7094}" type="slidenum">
              <a:rPr lang="en-US" smtClean="0"/>
              <a:t>‹#›</a:t>
            </a:fld>
            <a:endParaRPr lang="en-US"/>
          </a:p>
        </p:txBody>
      </p:sp>
    </p:spTree>
    <p:extLst>
      <p:ext uri="{BB962C8B-B14F-4D97-AF65-F5344CB8AC3E}">
        <p14:creationId xmlns:p14="http://schemas.microsoft.com/office/powerpoint/2010/main" val="312489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5FE0F9-3525-43ED-BBFB-A43C330A3E0A}" type="datetimeFigureOut">
              <a:rPr lang="en-US" smtClean="0"/>
              <a:t>4/30/2017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8C5FEC-B1B2-4F51-A3F4-78D9D0FE7094}" type="slidenum">
              <a:rPr lang="en-US" smtClean="0"/>
              <a:t>‹#›</a:t>
            </a:fld>
            <a:endParaRPr lang="en-US"/>
          </a:p>
        </p:txBody>
      </p:sp>
    </p:spTree>
    <p:extLst>
      <p:ext uri="{BB962C8B-B14F-4D97-AF65-F5344CB8AC3E}">
        <p14:creationId xmlns:p14="http://schemas.microsoft.com/office/powerpoint/2010/main" val="425780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5FE0F9-3525-43ED-BBFB-A43C330A3E0A}" type="datetimeFigureOut">
              <a:rPr lang="en-US" smtClean="0"/>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8C5FEC-B1B2-4F51-A3F4-78D9D0FE7094}" type="slidenum">
              <a:rPr lang="en-US" smtClean="0"/>
              <a:t>‹#›</a:t>
            </a:fld>
            <a:endParaRPr lang="en-US"/>
          </a:p>
        </p:txBody>
      </p:sp>
    </p:spTree>
    <p:extLst>
      <p:ext uri="{BB962C8B-B14F-4D97-AF65-F5344CB8AC3E}">
        <p14:creationId xmlns:p14="http://schemas.microsoft.com/office/powerpoint/2010/main" val="2889784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5FE0F9-3525-43ED-BBFB-A43C330A3E0A}" type="datetimeFigureOut">
              <a:rPr lang="en-US" smtClean="0"/>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8C5FEC-B1B2-4F51-A3F4-78D9D0FE7094}" type="slidenum">
              <a:rPr lang="en-US" smtClean="0"/>
              <a:t>‹#›</a:t>
            </a:fld>
            <a:endParaRPr lang="en-US"/>
          </a:p>
        </p:txBody>
      </p:sp>
    </p:spTree>
    <p:extLst>
      <p:ext uri="{BB962C8B-B14F-4D97-AF65-F5344CB8AC3E}">
        <p14:creationId xmlns:p14="http://schemas.microsoft.com/office/powerpoint/2010/main" val="3787752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FE0F9-3525-43ED-BBFB-A43C330A3E0A}" type="datetimeFigureOut">
              <a:rPr lang="en-US" smtClean="0"/>
              <a:t>4/30/2017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8C5FEC-B1B2-4F51-A3F4-78D9D0FE7094}" type="slidenum">
              <a:rPr lang="en-US" smtClean="0"/>
              <a:t>‹#›</a:t>
            </a:fld>
            <a:endParaRPr lang="en-US"/>
          </a:p>
        </p:txBody>
      </p:sp>
    </p:spTree>
    <p:extLst>
      <p:ext uri="{BB962C8B-B14F-4D97-AF65-F5344CB8AC3E}">
        <p14:creationId xmlns:p14="http://schemas.microsoft.com/office/powerpoint/2010/main" val="427742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1" y="1673070"/>
            <a:ext cx="6743700" cy="2854326"/>
          </a:xfrm>
        </p:spPr>
        <p:txBody>
          <a:bodyPr>
            <a:normAutofit fontScale="90000"/>
          </a:bodyPr>
          <a:lstStyle/>
          <a:p>
            <a:br>
              <a:rPr lang="en-US" dirty="0"/>
            </a:br>
            <a:br>
              <a:rPr lang="en-US" dirty="0"/>
            </a:br>
            <a:r>
              <a:rPr lang="en-US" dirty="0"/>
              <a:t>#1 Chess Engine of Spring 2017 at S&amp;T</a:t>
            </a:r>
          </a:p>
        </p:txBody>
      </p:sp>
      <p:sp>
        <p:nvSpPr>
          <p:cNvPr id="3" name="Subtitle 2"/>
          <p:cNvSpPr>
            <a:spLocks noGrp="1"/>
          </p:cNvSpPr>
          <p:nvPr>
            <p:ph type="subTitle" idx="1"/>
          </p:nvPr>
        </p:nvSpPr>
        <p:spPr>
          <a:xfrm>
            <a:off x="-1123949" y="4765521"/>
            <a:ext cx="9144000" cy="1655762"/>
          </a:xfrm>
        </p:spPr>
        <p:txBody>
          <a:bodyPr/>
          <a:lstStyle/>
          <a:p>
            <a:r>
              <a:rPr lang="en-US" dirty="0"/>
              <a:t>Made by Shawn Roach</a:t>
            </a:r>
          </a:p>
        </p:txBody>
      </p:sp>
      <p:pic>
        <p:nvPicPr>
          <p:cNvPr id="1030" name="Picture 6" descr="http://fontmeme.com/temporary/b5982f947e72655160648d63c1eed7f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768843"/>
            <a:ext cx="5067300" cy="20561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819901" y="249937"/>
            <a:ext cx="5048249" cy="6522338"/>
          </a:xfrm>
          <a:prstGeom prst="rect">
            <a:avLst/>
          </a:prstGeom>
        </p:spPr>
      </p:pic>
    </p:spTree>
    <p:extLst>
      <p:ext uri="{BB962C8B-B14F-4D97-AF65-F5344CB8AC3E}">
        <p14:creationId xmlns:p14="http://schemas.microsoft.com/office/powerpoint/2010/main" val="758163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5" y="269875"/>
            <a:ext cx="10515600" cy="1325563"/>
          </a:xfrm>
        </p:spPr>
        <p:txBody>
          <a:bodyPr/>
          <a:lstStyle/>
          <a:p>
            <a:r>
              <a:rPr lang="en-US" dirty="0"/>
              <a:t>A little about Euler’s Eureka</a:t>
            </a:r>
          </a:p>
        </p:txBody>
      </p:sp>
      <p:sp>
        <p:nvSpPr>
          <p:cNvPr id="3" name="Content Placeholder 2"/>
          <p:cNvSpPr>
            <a:spLocks noGrp="1"/>
          </p:cNvSpPr>
          <p:nvPr>
            <p:ph idx="1"/>
          </p:nvPr>
        </p:nvSpPr>
        <p:spPr>
          <a:xfrm>
            <a:off x="295275" y="1825625"/>
            <a:ext cx="10515600" cy="4351338"/>
          </a:xfrm>
        </p:spPr>
        <p:txBody>
          <a:bodyPr>
            <a:normAutofit lnSpcReduction="10000"/>
          </a:bodyPr>
          <a:lstStyle/>
          <a:p>
            <a:r>
              <a:rPr lang="en-US" dirty="0"/>
              <a:t>Able to search 0.8 – 1.3 million nodes per</a:t>
            </a:r>
            <a:br>
              <a:rPr lang="en-US" dirty="0"/>
            </a:br>
            <a:r>
              <a:rPr lang="en-US" dirty="0"/>
              <a:t> second in the arena</a:t>
            </a:r>
          </a:p>
          <a:p>
            <a:r>
              <a:rPr lang="en-US" dirty="0"/>
              <a:t>Able to search 2.5 – 4 million nodes per</a:t>
            </a:r>
            <a:br>
              <a:rPr lang="en-US" dirty="0"/>
            </a:br>
            <a:r>
              <a:rPr lang="en-US" dirty="0"/>
              <a:t> second on a stock i7-4790k</a:t>
            </a:r>
          </a:p>
          <a:p>
            <a:r>
              <a:rPr lang="en-US" dirty="0"/>
              <a:t>Easily searches to at least depth 8 or 9</a:t>
            </a:r>
          </a:p>
          <a:p>
            <a:r>
              <a:rPr lang="en-US" dirty="0"/>
              <a:t>Meticulously crafted through roughly</a:t>
            </a:r>
            <a:br>
              <a:rPr lang="en-US" dirty="0"/>
            </a:br>
            <a:r>
              <a:rPr lang="en-US" dirty="0"/>
              <a:t> 200 hours of research, work, and</a:t>
            </a:r>
            <a:br>
              <a:rPr lang="en-US" dirty="0"/>
            </a:br>
            <a:r>
              <a:rPr lang="en-US" dirty="0"/>
              <a:t> benchmarking.</a:t>
            </a:r>
          </a:p>
          <a:p>
            <a:r>
              <a:rPr lang="en-US" dirty="0"/>
              <a:t>Uses bitboards</a:t>
            </a:r>
          </a:p>
          <a:p>
            <a:r>
              <a:rPr lang="en-US" dirty="0"/>
              <a:t>Written in C++11</a:t>
            </a:r>
          </a:p>
        </p:txBody>
      </p:sp>
      <p:pic>
        <p:nvPicPr>
          <p:cNvPr id="4" name="Picture 3"/>
          <p:cNvPicPr>
            <a:picLocks noChangeAspect="1"/>
          </p:cNvPicPr>
          <p:nvPr/>
        </p:nvPicPr>
        <p:blipFill>
          <a:blip r:embed="rId3"/>
          <a:stretch>
            <a:fillRect/>
          </a:stretch>
        </p:blipFill>
        <p:spPr>
          <a:xfrm>
            <a:off x="6981825" y="196650"/>
            <a:ext cx="4943475" cy="6523238"/>
          </a:xfrm>
          <a:prstGeom prst="rect">
            <a:avLst/>
          </a:prstGeom>
        </p:spPr>
      </p:pic>
    </p:spTree>
    <p:extLst>
      <p:ext uri="{BB962C8B-B14F-4D97-AF65-F5344CB8AC3E}">
        <p14:creationId xmlns:p14="http://schemas.microsoft.com/office/powerpoint/2010/main" val="406305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algorithm Enhancements</a:t>
            </a:r>
          </a:p>
        </p:txBody>
      </p:sp>
      <p:sp>
        <p:nvSpPr>
          <p:cNvPr id="3" name="Content Placeholder 2"/>
          <p:cNvSpPr>
            <a:spLocks noGrp="1"/>
          </p:cNvSpPr>
          <p:nvPr>
            <p:ph idx="1"/>
          </p:nvPr>
        </p:nvSpPr>
        <p:spPr>
          <a:xfrm>
            <a:off x="676275" y="1387474"/>
            <a:ext cx="10515600" cy="5032375"/>
          </a:xfrm>
        </p:spPr>
        <p:txBody>
          <a:bodyPr>
            <a:normAutofit lnSpcReduction="10000"/>
          </a:bodyPr>
          <a:lstStyle/>
          <a:p>
            <a:r>
              <a:rPr lang="en-US" dirty="0"/>
              <a:t>Transposition Tables</a:t>
            </a:r>
          </a:p>
          <a:p>
            <a:pPr lvl="1"/>
            <a:r>
              <a:rPr lang="en-US" dirty="0"/>
              <a:t>Stores best move and best score found at entry, and if it failed high/low</a:t>
            </a:r>
          </a:p>
          <a:p>
            <a:pPr lvl="1"/>
            <a:r>
              <a:rPr lang="en-US" dirty="0"/>
              <a:t>Using hand written hash table for fast look ups, as vast majority of entries will never be used, and majority of requests will not be found.</a:t>
            </a:r>
          </a:p>
          <a:p>
            <a:pPr lvl="1"/>
            <a:r>
              <a:rPr lang="en-US" dirty="0"/>
              <a:t>Sped up search by 70-85% </a:t>
            </a:r>
            <a:br>
              <a:rPr lang="en-US" dirty="0"/>
            </a:br>
            <a:r>
              <a:rPr lang="en-US" dirty="0"/>
              <a:t>(determined from setting table size to 1)</a:t>
            </a:r>
          </a:p>
          <a:p>
            <a:r>
              <a:rPr lang="en-US" dirty="0"/>
              <a:t>MTD-f (Memory-enhanced Test Driver)</a:t>
            </a:r>
          </a:p>
          <a:p>
            <a:pPr lvl="1"/>
            <a:r>
              <a:rPr lang="en-US" dirty="0"/>
              <a:t>Basically performs a binary search into the alpha beta tree with zero width windows (beta = alpha+1)</a:t>
            </a:r>
          </a:p>
          <a:p>
            <a:pPr lvl="1"/>
            <a:r>
              <a:rPr lang="en-US" dirty="0"/>
              <a:t>Sped up search again by another 20-40%</a:t>
            </a:r>
          </a:p>
          <a:p>
            <a:r>
              <a:rPr lang="en-US" dirty="0"/>
              <a:t>Quiescence search</a:t>
            </a:r>
          </a:p>
          <a:p>
            <a:pPr lvl="1"/>
            <a:r>
              <a:rPr lang="en-US" dirty="0"/>
              <a:t>Searches all captures, checks, promotions, and all moves while in check.</a:t>
            </a:r>
          </a:p>
          <a:p>
            <a:pPr lvl="1"/>
            <a:r>
              <a:rPr lang="en-US" dirty="0"/>
              <a:t>Limiting quiescence search depth to 14 (to kill perpetual checks)</a:t>
            </a:r>
          </a:p>
          <a:p>
            <a:endParaRPr lang="en-US" dirty="0"/>
          </a:p>
        </p:txBody>
      </p:sp>
      <p:sp>
        <p:nvSpPr>
          <p:cNvPr id="4" name="Rectangle 1"/>
          <p:cNvSpPr>
            <a:spLocks noChangeArrowheads="1"/>
          </p:cNvSpPr>
          <p:nvPr/>
        </p:nvSpPr>
        <p:spPr bwMode="auto">
          <a:xfrm>
            <a:off x="6762751" y="2813922"/>
            <a:ext cx="5324474"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entry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a:t>
            </a:r>
            <a:r>
              <a:rPr kumimoji="0" lang="en-US" altLang="en-US" sz="14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operator[]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371F80"/>
                </a:solidFill>
                <a:effectLst/>
                <a:latin typeface="Courier New" panose="02070309020205020404" pitchFamily="49" charset="0"/>
                <a:cs typeface="Courier New" panose="02070309020205020404" pitchFamily="49" charset="0"/>
              </a:rPr>
              <a:t>uint64_t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zobristHash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hashTable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zobristHash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tableLength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676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0" y="360737"/>
            <a:ext cx="10515600" cy="1325563"/>
          </a:xfrm>
        </p:spPr>
        <p:txBody>
          <a:bodyPr/>
          <a:lstStyle/>
          <a:p>
            <a:r>
              <a:rPr lang="en-US" dirty="0"/>
              <a:t>Move ordering</a:t>
            </a:r>
          </a:p>
        </p:txBody>
      </p:sp>
      <p:sp>
        <p:nvSpPr>
          <p:cNvPr id="3" name="Content Placeholder 2"/>
          <p:cNvSpPr>
            <a:spLocks noGrp="1"/>
          </p:cNvSpPr>
          <p:nvPr>
            <p:ph idx="1"/>
          </p:nvPr>
        </p:nvSpPr>
        <p:spPr>
          <a:xfrm>
            <a:off x="5372100" y="1282698"/>
            <a:ext cx="10515600" cy="5451477"/>
          </a:xfrm>
        </p:spPr>
        <p:txBody>
          <a:bodyPr>
            <a:noAutofit/>
          </a:bodyPr>
          <a:lstStyle/>
          <a:p>
            <a:pPr marL="0" indent="0">
              <a:lnSpc>
                <a:spcPct val="120000"/>
              </a:lnSpc>
              <a:spcBef>
                <a:spcPts val="0"/>
              </a:spcBef>
              <a:buNone/>
            </a:pPr>
            <a:r>
              <a:rPr lang="en-US" sz="1400" dirty="0"/>
              <a:t>Bits of packed move</a:t>
            </a:r>
          </a:p>
          <a:p>
            <a:pPr marL="0" indent="0">
              <a:lnSpc>
                <a:spcPct val="120000"/>
              </a:lnSpc>
              <a:spcBef>
                <a:spcPts val="0"/>
              </a:spcBef>
              <a:buNone/>
            </a:pPr>
            <a:r>
              <a:rPr lang="en-US" sz="1400" dirty="0"/>
              <a:t>  0 - 5  : from square</a:t>
            </a:r>
          </a:p>
          <a:p>
            <a:pPr marL="0" indent="0">
              <a:lnSpc>
                <a:spcPct val="120000"/>
              </a:lnSpc>
              <a:spcBef>
                <a:spcPts val="0"/>
              </a:spcBef>
              <a:buNone/>
            </a:pPr>
            <a:r>
              <a:rPr lang="en-US" sz="1400" dirty="0"/>
              <a:t>8 - 13 : to square</a:t>
            </a:r>
          </a:p>
          <a:p>
            <a:pPr marL="0" indent="0">
              <a:lnSpc>
                <a:spcPct val="120000"/>
              </a:lnSpc>
              <a:spcBef>
                <a:spcPts val="0"/>
              </a:spcBef>
              <a:buNone/>
            </a:pPr>
            <a:r>
              <a:rPr lang="en-US" sz="1400" dirty="0"/>
              <a:t>16-18  : piece type moved</a:t>
            </a:r>
          </a:p>
          <a:p>
            <a:pPr marL="0" indent="0">
              <a:lnSpc>
                <a:spcPct val="120000"/>
              </a:lnSpc>
              <a:spcBef>
                <a:spcPts val="0"/>
              </a:spcBef>
              <a:buNone/>
            </a:pPr>
            <a:r>
              <a:rPr lang="en-US" sz="1400" dirty="0"/>
              <a:t>             000=none (illegal)</a:t>
            </a:r>
          </a:p>
          <a:p>
            <a:pPr marL="0" indent="0">
              <a:lnSpc>
                <a:spcPct val="120000"/>
              </a:lnSpc>
              <a:spcBef>
                <a:spcPts val="0"/>
              </a:spcBef>
              <a:buNone/>
            </a:pPr>
            <a:r>
              <a:rPr lang="en-US" sz="1400" dirty="0"/>
              <a:t>             001=king 010=pawn 011=bishop 100=knight 101=rook 110=queen</a:t>
            </a:r>
          </a:p>
          <a:p>
            <a:pPr marL="0" indent="0">
              <a:lnSpc>
                <a:spcPct val="120000"/>
              </a:lnSpc>
              <a:spcBef>
                <a:spcPts val="0"/>
              </a:spcBef>
              <a:buNone/>
            </a:pPr>
            <a:r>
              <a:rPr lang="en-US" sz="1400" dirty="0"/>
              <a:t>   19     : double pawn forward flag</a:t>
            </a:r>
          </a:p>
          <a:p>
            <a:pPr marL="0" indent="0">
              <a:lnSpc>
                <a:spcPct val="120000"/>
              </a:lnSpc>
              <a:spcBef>
                <a:spcPts val="0"/>
              </a:spcBef>
              <a:buNone/>
            </a:pPr>
            <a:r>
              <a:rPr lang="en-US" sz="1400" dirty="0"/>
              <a:t>   20     : queen side castle flag</a:t>
            </a:r>
          </a:p>
          <a:p>
            <a:pPr marL="0" indent="0">
              <a:lnSpc>
                <a:spcPct val="120000"/>
              </a:lnSpc>
              <a:spcBef>
                <a:spcPts val="0"/>
              </a:spcBef>
              <a:buNone/>
            </a:pPr>
            <a:r>
              <a:rPr lang="en-US" sz="1400" dirty="0"/>
              <a:t>   21     : king side castle flag</a:t>
            </a:r>
          </a:p>
          <a:p>
            <a:pPr marL="0" indent="0">
              <a:lnSpc>
                <a:spcPct val="120000"/>
              </a:lnSpc>
              <a:spcBef>
                <a:spcPts val="0"/>
              </a:spcBef>
              <a:buNone/>
            </a:pPr>
            <a:r>
              <a:rPr lang="en-US" sz="1400" dirty="0"/>
              <a:t>   22     : checking flag, will put opponent in check</a:t>
            </a:r>
          </a:p>
          <a:p>
            <a:pPr marL="0" indent="0">
              <a:lnSpc>
                <a:spcPct val="120000"/>
              </a:lnSpc>
              <a:spcBef>
                <a:spcPts val="0"/>
              </a:spcBef>
              <a:buNone/>
            </a:pPr>
            <a:r>
              <a:rPr lang="en-US" sz="1400" dirty="0"/>
              <a:t>23-25  : capture type (stores each type of piece:</a:t>
            </a:r>
          </a:p>
          <a:p>
            <a:pPr marL="0" indent="0">
              <a:lnSpc>
                <a:spcPct val="120000"/>
              </a:lnSpc>
              <a:spcBef>
                <a:spcPts val="0"/>
              </a:spcBef>
              <a:buNone/>
            </a:pPr>
            <a:r>
              <a:rPr lang="en-US" sz="1400" dirty="0"/>
              <a:t>             bits 23-25 are 000=none 010=pawn 011=bishop 100=knight 101=rook 110=queen</a:t>
            </a:r>
          </a:p>
          <a:p>
            <a:pPr marL="0" indent="0">
              <a:lnSpc>
                <a:spcPct val="120000"/>
              </a:lnSpc>
              <a:spcBef>
                <a:spcPts val="0"/>
              </a:spcBef>
              <a:buNone/>
            </a:pPr>
            <a:r>
              <a:rPr lang="en-US" sz="1400" dirty="0"/>
              <a:t>   26     : </a:t>
            </a:r>
            <a:r>
              <a:rPr lang="en-US" sz="1400" dirty="0" err="1"/>
              <a:t>en</a:t>
            </a:r>
            <a:r>
              <a:rPr lang="en-US" sz="1400" dirty="0"/>
              <a:t> passant flag</a:t>
            </a:r>
          </a:p>
          <a:p>
            <a:pPr marL="0" indent="0">
              <a:lnSpc>
                <a:spcPct val="120000"/>
              </a:lnSpc>
              <a:spcBef>
                <a:spcPts val="0"/>
              </a:spcBef>
              <a:buNone/>
            </a:pPr>
            <a:r>
              <a:rPr lang="en-US" sz="1400" dirty="0"/>
              <a:t>   27     : equal capture flag, capturing same piece</a:t>
            </a:r>
          </a:p>
          <a:p>
            <a:pPr marL="0" indent="0">
              <a:lnSpc>
                <a:spcPct val="120000"/>
              </a:lnSpc>
              <a:spcBef>
                <a:spcPts val="0"/>
              </a:spcBef>
              <a:buNone/>
            </a:pPr>
            <a:r>
              <a:rPr lang="en-US" sz="1400" dirty="0"/>
              <a:t>28-30  : promotion type</a:t>
            </a:r>
          </a:p>
          <a:p>
            <a:pPr marL="0" indent="0">
              <a:lnSpc>
                <a:spcPct val="120000"/>
              </a:lnSpc>
              <a:spcBef>
                <a:spcPts val="0"/>
              </a:spcBef>
              <a:buNone/>
            </a:pPr>
            <a:r>
              <a:rPr lang="en-US" sz="1400" dirty="0"/>
              <a:t>             bits 28-30 are 000=none 011=bishop 100=knight 101=rook 110=queen</a:t>
            </a:r>
          </a:p>
          <a:p>
            <a:pPr marL="0" indent="0">
              <a:lnSpc>
                <a:spcPct val="120000"/>
              </a:lnSpc>
              <a:spcBef>
                <a:spcPts val="0"/>
              </a:spcBef>
              <a:buNone/>
            </a:pPr>
            <a:r>
              <a:rPr lang="en-US" sz="1400" dirty="0"/>
              <a:t>    31     : winning capture flag, capture is of a higher value piece</a:t>
            </a:r>
          </a:p>
          <a:p>
            <a:pPr marL="0" indent="0">
              <a:lnSpc>
                <a:spcPct val="120000"/>
              </a:lnSpc>
              <a:spcBef>
                <a:spcPts val="0"/>
              </a:spcBef>
              <a:buNone/>
            </a:pPr>
            <a:r>
              <a:rPr lang="en-US" sz="1400" dirty="0"/>
              <a:t>unused bits: 14-15</a:t>
            </a:r>
          </a:p>
          <a:p>
            <a:pPr marL="0" indent="0">
              <a:lnSpc>
                <a:spcPct val="120000"/>
              </a:lnSpc>
              <a:spcBef>
                <a:spcPts val="0"/>
              </a:spcBef>
              <a:buNone/>
            </a:pPr>
            <a:r>
              <a:rPr lang="en-US" sz="1400" dirty="0"/>
              <a:t>*bits 6 and 7 are used, but are not yet set during move ordering</a:t>
            </a:r>
          </a:p>
          <a:p>
            <a:pPr marL="0" indent="0">
              <a:lnSpc>
                <a:spcPct val="120000"/>
              </a:lnSpc>
              <a:spcBef>
                <a:spcPts val="0"/>
              </a:spcBef>
              <a:buNone/>
            </a:pPr>
            <a:r>
              <a:rPr lang="en-US" sz="1400" dirty="0"/>
              <a:t>**extends to 64 bits when history table enabled, and puts history values in the upper 32 bits </a:t>
            </a:r>
          </a:p>
          <a:p>
            <a:pPr marL="0" indent="0">
              <a:lnSpc>
                <a:spcPct val="120000"/>
              </a:lnSpc>
              <a:spcBef>
                <a:spcPts val="0"/>
              </a:spcBef>
              <a:buNone/>
            </a:pPr>
            <a:r>
              <a:rPr lang="en-US" sz="1400" dirty="0"/>
              <a:t>***using simplified definitions of winning/equal captures</a:t>
            </a:r>
          </a:p>
        </p:txBody>
      </p:sp>
      <p:sp>
        <p:nvSpPr>
          <p:cNvPr id="7" name="TextBox 6"/>
          <p:cNvSpPr txBox="1"/>
          <p:nvPr/>
        </p:nvSpPr>
        <p:spPr>
          <a:xfrm>
            <a:off x="390525" y="3209131"/>
            <a:ext cx="5105400" cy="4031873"/>
          </a:xfrm>
          <a:prstGeom prst="rect">
            <a:avLst/>
          </a:prstGeom>
          <a:noFill/>
        </p:spPr>
        <p:txBody>
          <a:bodyPr wrap="square" rtlCol="0">
            <a:spAutoFit/>
          </a:bodyPr>
          <a:lstStyle/>
          <a:p>
            <a:pPr marL="285750" indent="-285750">
              <a:buFont typeface="Arial" panose="020B0604020202020204" pitchFamily="34" charset="0"/>
              <a:buChar char="•"/>
            </a:pPr>
            <a:r>
              <a:rPr lang="en-US" sz="2000" dirty="0"/>
              <a:t>Moves are bit packed into a single uint32_t</a:t>
            </a:r>
          </a:p>
          <a:p>
            <a:pPr marL="285750" indent="-285750">
              <a:buFont typeface="Arial" panose="020B0604020202020204" pitchFamily="34" charset="0"/>
              <a:buChar char="•"/>
            </a:pPr>
            <a:r>
              <a:rPr lang="en-US" sz="2000" dirty="0"/>
              <a:t>By carefully specifying which bits are set, a large amount of information is conveyed during sorting through a single integer comparison operation.</a:t>
            </a:r>
          </a:p>
          <a:p>
            <a:pPr marL="285750" indent="-285750">
              <a:buFont typeface="Arial" panose="020B0604020202020204" pitchFamily="34" charset="0"/>
              <a:buChar char="•"/>
            </a:pPr>
            <a:r>
              <a:rPr lang="en-US" sz="2000" dirty="0"/>
              <a:t>Entry from Transposition Table performed first.</a:t>
            </a:r>
          </a:p>
          <a:p>
            <a:pPr marL="285750" indent="-285750">
              <a:buFont typeface="Arial" panose="020B0604020202020204" pitchFamily="34" charset="0"/>
              <a:buChar char="•"/>
            </a:pPr>
            <a:r>
              <a:rPr lang="en-US" sz="2000" dirty="0"/>
              <a:t>Using </a:t>
            </a:r>
            <a:r>
              <a:rPr lang="en-US" sz="2000" dirty="0" err="1"/>
              <a:t>std</a:t>
            </a:r>
            <a:r>
              <a:rPr lang="en-US" sz="2000" dirty="0"/>
              <a:t>::</a:t>
            </a:r>
            <a:r>
              <a:rPr lang="en-US" sz="2000" dirty="0" err="1"/>
              <a:t>make_heap</a:t>
            </a:r>
            <a:r>
              <a:rPr lang="en-US" sz="2000" dirty="0"/>
              <a:t> with </a:t>
            </a:r>
            <a:r>
              <a:rPr lang="en-US" sz="2000" dirty="0" err="1"/>
              <a:t>std</a:t>
            </a:r>
            <a:r>
              <a:rPr lang="en-US" sz="2000" dirty="0"/>
              <a:t>::</a:t>
            </a:r>
            <a:r>
              <a:rPr lang="en-US" sz="2000" dirty="0" err="1"/>
              <a:t>pop_heap</a:t>
            </a:r>
            <a:r>
              <a:rPr lang="en-US" sz="2000" dirty="0"/>
              <a:t> after each move over using </a:t>
            </a:r>
            <a:r>
              <a:rPr lang="en-US" sz="2000" dirty="0" err="1"/>
              <a:t>std</a:t>
            </a:r>
            <a:r>
              <a:rPr lang="en-US" sz="2000" dirty="0"/>
              <a:t>::sort</a:t>
            </a:r>
          </a:p>
          <a:p>
            <a:pPr marL="742950" lvl="1" indent="-285750">
              <a:buFont typeface="Arial" panose="020B0604020202020204" pitchFamily="34" charset="0"/>
              <a:buChar char="•"/>
            </a:pPr>
            <a:r>
              <a:rPr lang="en-US" sz="2000" dirty="0"/>
              <a:t>~10-15% speed up</a:t>
            </a:r>
          </a:p>
          <a:p>
            <a:pPr marL="742950" lvl="1" indent="-285750">
              <a:buFont typeface="Arial" panose="020B0604020202020204" pitchFamily="34" charset="0"/>
              <a:buChar char="•"/>
            </a:pPr>
            <a:r>
              <a:rPr lang="en-US" sz="2000" dirty="0"/>
              <a:t>Puts off as much work to after  a prune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p:cNvPicPr>
            <a:picLocks noChangeAspect="1"/>
          </p:cNvPicPr>
          <p:nvPr/>
        </p:nvPicPr>
        <p:blipFill>
          <a:blip r:embed="rId3"/>
          <a:stretch>
            <a:fillRect/>
          </a:stretch>
        </p:blipFill>
        <p:spPr>
          <a:xfrm>
            <a:off x="1219200" y="130950"/>
            <a:ext cx="2987264" cy="3078181"/>
          </a:xfrm>
          <a:prstGeom prst="rect">
            <a:avLst/>
          </a:prstGeom>
        </p:spPr>
      </p:pic>
    </p:spTree>
    <p:extLst>
      <p:ext uri="{BB962C8B-B14F-4D97-AF65-F5344CB8AC3E}">
        <p14:creationId xmlns:p14="http://schemas.microsoft.com/office/powerpoint/2010/main" val="2684330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Generation</a:t>
            </a:r>
          </a:p>
        </p:txBody>
      </p:sp>
      <p:sp>
        <p:nvSpPr>
          <p:cNvPr id="3" name="Content Placeholder 2"/>
          <p:cNvSpPr>
            <a:spLocks noGrp="1"/>
          </p:cNvSpPr>
          <p:nvPr>
            <p:ph idx="1"/>
          </p:nvPr>
        </p:nvSpPr>
        <p:spPr>
          <a:xfrm>
            <a:off x="838200" y="1539875"/>
            <a:ext cx="10515600" cy="4351338"/>
          </a:xfrm>
        </p:spPr>
        <p:txBody>
          <a:bodyPr>
            <a:normAutofit lnSpcReduction="10000"/>
          </a:bodyPr>
          <a:lstStyle/>
          <a:p>
            <a:r>
              <a:rPr lang="en-US" dirty="0"/>
              <a:t>Creates only legal moves, to avoid performing an </a:t>
            </a:r>
            <a:br>
              <a:rPr lang="en-US" dirty="0"/>
            </a:br>
            <a:r>
              <a:rPr lang="en-US" dirty="0"/>
              <a:t>illegal move and needing to backtrack.</a:t>
            </a:r>
          </a:p>
          <a:p>
            <a:r>
              <a:rPr lang="en-US" dirty="0"/>
              <a:t>Move[218] over vector&lt;Move&gt;</a:t>
            </a:r>
          </a:p>
          <a:p>
            <a:pPr lvl="1"/>
            <a:r>
              <a:rPr lang="en-US" dirty="0"/>
              <a:t>Array is declared on the stack, while vectors </a:t>
            </a:r>
            <a:br>
              <a:rPr lang="en-US" dirty="0"/>
            </a:br>
            <a:r>
              <a:rPr lang="en-US" dirty="0"/>
              <a:t>allocate onto the heap</a:t>
            </a:r>
          </a:p>
          <a:p>
            <a:pPr lvl="1"/>
            <a:r>
              <a:rPr lang="en-US" dirty="0"/>
              <a:t>Sped up my move gen by 50-70%</a:t>
            </a:r>
          </a:p>
          <a:p>
            <a:pPr lvl="1"/>
            <a:r>
              <a:rPr lang="en-US" dirty="0"/>
              <a:t>218 is the maximum possible branching factor</a:t>
            </a:r>
            <a:endParaRPr lang="en-US" dirty="0"/>
          </a:p>
          <a:p>
            <a:r>
              <a:rPr lang="en-US" dirty="0"/>
              <a:t>Bit packing Moves into 4 bytes.</a:t>
            </a:r>
          </a:p>
          <a:p>
            <a:pPr lvl="1"/>
            <a:r>
              <a:rPr lang="en-US" dirty="0"/>
              <a:t>Transition from 24 byte moves to 4 bytes </a:t>
            </a:r>
            <a:br>
              <a:rPr lang="en-US" dirty="0"/>
            </a:br>
            <a:r>
              <a:rPr lang="en-US" dirty="0"/>
              <a:t>sped up my move gen again by ~40% despite</a:t>
            </a:r>
            <a:br>
              <a:rPr lang="en-US" dirty="0"/>
            </a:br>
            <a:r>
              <a:rPr lang="en-US" dirty="0"/>
              <a:t>extra work to pack bits</a:t>
            </a:r>
            <a:endParaRPr lang="en-US" dirty="0"/>
          </a:p>
          <a:p>
            <a:pPr lvl="1"/>
            <a:endParaRPr lang="en-US" dirty="0"/>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8267699" y="3219450"/>
            <a:ext cx="3462338" cy="3462338"/>
          </a:xfrm>
          <a:prstGeom prst="rect">
            <a:avLst/>
          </a:prstGeom>
        </p:spPr>
      </p:pic>
      <p:pic>
        <p:nvPicPr>
          <p:cNvPr id="4098" name="Picture 2" descr="https://media.makeameme.org/created/promotes-all-pawn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3937" y="365125"/>
            <a:ext cx="2709863" cy="2709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39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Management</a:t>
            </a:r>
          </a:p>
        </p:txBody>
      </p:sp>
      <p:sp>
        <p:nvSpPr>
          <p:cNvPr id="3" name="Content Placeholder 2"/>
          <p:cNvSpPr>
            <a:spLocks noGrp="1"/>
          </p:cNvSpPr>
          <p:nvPr>
            <p:ph idx="1"/>
          </p:nvPr>
        </p:nvSpPr>
        <p:spPr>
          <a:xfrm>
            <a:off x="619125" y="1253330"/>
            <a:ext cx="10515600" cy="4351338"/>
          </a:xfrm>
        </p:spPr>
        <p:txBody>
          <a:bodyPr>
            <a:normAutofit lnSpcReduction="10000"/>
          </a:bodyPr>
          <a:lstStyle/>
          <a:p>
            <a:r>
              <a:rPr lang="en-US" dirty="0"/>
              <a:t>Sets a minimum depth to search to based on time remaining.</a:t>
            </a:r>
          </a:p>
          <a:p>
            <a:r>
              <a:rPr lang="en-US" dirty="0"/>
              <a:t>Will use cutoff of 1/25</a:t>
            </a:r>
            <a:r>
              <a:rPr lang="en-US" baseline="30000" dirty="0"/>
              <a:t>th</a:t>
            </a:r>
            <a:r>
              <a:rPr lang="en-US" dirty="0"/>
              <a:t> – 1/50</a:t>
            </a:r>
            <a:r>
              <a:rPr lang="en-US" baseline="30000" dirty="0"/>
              <a:t>th</a:t>
            </a:r>
            <a:r>
              <a:rPr lang="en-US" dirty="0"/>
              <a:t> of time remaining, based on time remaining.</a:t>
            </a:r>
          </a:p>
          <a:p>
            <a:r>
              <a:rPr lang="en-US" dirty="0"/>
              <a:t>Attempts to predict how long the next iteration will take by predicting effective branching factor of current iteration and multiplying with time taken by current iteration. Stopping if time used will exceed cutoff</a:t>
            </a:r>
          </a:p>
          <a:p>
            <a:pPr lvl="1"/>
            <a:r>
              <a:rPr lang="en-US" dirty="0"/>
              <a:t>Uses two metrics to determine effective </a:t>
            </a:r>
            <a:br>
              <a:rPr lang="en-US" dirty="0"/>
            </a:br>
            <a:r>
              <a:rPr lang="en-US" dirty="0"/>
              <a:t>branching factor and averages</a:t>
            </a:r>
          </a:p>
          <a:p>
            <a:pPr lvl="2"/>
            <a:r>
              <a:rPr lang="en-US" dirty="0"/>
              <a:t>Ratio of current iterations time elapsed with</a:t>
            </a:r>
            <a:br>
              <a:rPr lang="en-US" dirty="0"/>
            </a:br>
            <a:r>
              <a:rPr lang="en-US" dirty="0"/>
              <a:t> previous iterations time</a:t>
            </a:r>
          </a:p>
          <a:p>
            <a:pPr lvl="2"/>
            <a:r>
              <a:rPr lang="en-US" dirty="0" err="1"/>
              <a:t>log</a:t>
            </a:r>
            <a:r>
              <a:rPr lang="en-US" baseline="-25000" dirty="0" err="1"/>
              <a:t>depthSearched</a:t>
            </a:r>
            <a:r>
              <a:rPr lang="en-US" dirty="0"/>
              <a:t>(</a:t>
            </a:r>
            <a:r>
              <a:rPr lang="en-US" dirty="0" err="1"/>
              <a:t>nodesExplored</a:t>
            </a:r>
            <a:r>
              <a:rPr lang="en-US" dirty="0"/>
              <a:t>)</a:t>
            </a:r>
          </a:p>
        </p:txBody>
      </p:sp>
      <p:pic>
        <p:nvPicPr>
          <p:cNvPr id="4" name="Picture 3"/>
          <p:cNvPicPr>
            <a:picLocks noChangeAspect="1"/>
          </p:cNvPicPr>
          <p:nvPr/>
        </p:nvPicPr>
        <p:blipFill>
          <a:blip r:embed="rId3"/>
          <a:stretch>
            <a:fillRect/>
          </a:stretch>
        </p:blipFill>
        <p:spPr>
          <a:xfrm>
            <a:off x="6539634" y="3676650"/>
            <a:ext cx="5528541" cy="2990850"/>
          </a:xfrm>
          <a:prstGeom prst="rect">
            <a:avLst/>
          </a:prstGeom>
        </p:spPr>
      </p:pic>
    </p:spTree>
    <p:extLst>
      <p:ext uri="{BB962C8B-B14F-4D97-AF65-F5344CB8AC3E}">
        <p14:creationId xmlns:p14="http://schemas.microsoft.com/office/powerpoint/2010/main" val="69790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Evaluation</a:t>
            </a:r>
          </a:p>
        </p:txBody>
      </p:sp>
      <p:sp>
        <p:nvSpPr>
          <p:cNvPr id="3" name="Content Placeholder 2"/>
          <p:cNvSpPr>
            <a:spLocks noGrp="1"/>
          </p:cNvSpPr>
          <p:nvPr>
            <p:ph idx="1"/>
          </p:nvPr>
        </p:nvSpPr>
        <p:spPr>
          <a:xfrm>
            <a:off x="114300" y="1376363"/>
            <a:ext cx="10515600" cy="4351338"/>
          </a:xfrm>
        </p:spPr>
        <p:txBody>
          <a:bodyPr>
            <a:normAutofit lnSpcReduction="10000"/>
          </a:bodyPr>
          <a:lstStyle/>
          <a:p>
            <a:r>
              <a:rPr lang="en-US" dirty="0"/>
              <a:t>Material Balance</a:t>
            </a:r>
          </a:p>
          <a:p>
            <a:pPr lvl="1"/>
            <a:r>
              <a:rPr lang="en-US" dirty="0"/>
              <a:t>Pawns=1, knights=3, bishops=3.5, rooks=5, queens=9</a:t>
            </a:r>
          </a:p>
          <a:p>
            <a:r>
              <a:rPr lang="en-US" dirty="0"/>
              <a:t>Bonus to pawns protect by other pawns</a:t>
            </a:r>
          </a:p>
          <a:p>
            <a:r>
              <a:rPr lang="en-US" dirty="0"/>
              <a:t>Bonus to passed pawns by square of distance</a:t>
            </a:r>
            <a:br>
              <a:rPr lang="en-US" dirty="0"/>
            </a:br>
            <a:r>
              <a:rPr lang="en-US" dirty="0"/>
              <a:t> travelled</a:t>
            </a:r>
          </a:p>
          <a:p>
            <a:r>
              <a:rPr lang="en-US" dirty="0"/>
              <a:t>King tropism</a:t>
            </a:r>
          </a:p>
          <a:p>
            <a:r>
              <a:rPr lang="en-US" dirty="0"/>
              <a:t>Bonus to castling, punish for losing ability </a:t>
            </a:r>
            <a:br>
              <a:rPr lang="en-US" dirty="0"/>
            </a:br>
            <a:r>
              <a:rPr lang="en-US" dirty="0"/>
              <a:t>to castle</a:t>
            </a:r>
          </a:p>
          <a:p>
            <a:r>
              <a:rPr lang="en-US" dirty="0"/>
              <a:t>Punish having not yet moved minor pieces out</a:t>
            </a:r>
            <a:br>
              <a:rPr lang="en-US" dirty="0"/>
            </a:br>
            <a:r>
              <a:rPr lang="en-US" dirty="0"/>
              <a:t>of back rank</a:t>
            </a:r>
          </a:p>
        </p:txBody>
      </p:sp>
      <p:pic>
        <p:nvPicPr>
          <p:cNvPr id="5122" name="Picture 2" descr="http://buttersafe.com/comics/2013-03-28-Che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6013" y="0"/>
            <a:ext cx="47259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820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614</Words>
  <Application>Microsoft Office PowerPoint</Application>
  <PresentationFormat>Widescreen</PresentationFormat>
  <Paragraphs>93</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Office Theme</vt:lpstr>
      <vt:lpstr>  #1 Chess Engine of Spring 2017 at S&amp;T</vt:lpstr>
      <vt:lpstr>A little about Euler’s Eureka</vt:lpstr>
      <vt:lpstr>Search algorithm Enhancements</vt:lpstr>
      <vt:lpstr>Move ordering</vt:lpstr>
      <vt:lpstr>Move Generation</vt:lpstr>
      <vt:lpstr>Time Management</vt:lpstr>
      <vt:lpstr>State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#1 Chess Engine if SP17</dc:title>
  <dc:creator>Shawn Roach</dc:creator>
  <cp:lastModifiedBy>Shawn Roach</cp:lastModifiedBy>
  <cp:revision>21</cp:revision>
  <dcterms:created xsi:type="dcterms:W3CDTF">2017-04-30T13:36:19Z</dcterms:created>
  <dcterms:modified xsi:type="dcterms:W3CDTF">2017-04-30T16:34:47Z</dcterms:modified>
</cp:coreProperties>
</file>