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8" r:id="rId9"/>
    <p:sldId id="267" r:id="rId10"/>
    <p:sldId id="269" r:id="rId11"/>
    <p:sldId id="270" r:id="rId12"/>
    <p:sldId id="271" r:id="rId13"/>
    <p:sldId id="272" r:id="rId14"/>
    <p:sldId id="273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51" autoAdjust="0"/>
  </p:normalViewPr>
  <p:slideViewPr>
    <p:cSldViewPr>
      <p:cViewPr>
        <p:scale>
          <a:sx n="66" d="100"/>
          <a:sy n="66" d="100"/>
        </p:scale>
        <p:origin x="-2846" y="-110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E8EEE-DE61-4F52-A30C-4F021B39BF6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51BDC-F6D8-4A51-BD83-6C999293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76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76FD6-C8B5-45E1-9167-B7541D7244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00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76FD6-C8B5-45E1-9167-B7541D7244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49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76FD6-C8B5-45E1-9167-B7541D7244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59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76FD6-C8B5-45E1-9167-B7541D7244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59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76FD6-C8B5-45E1-9167-B7541D7244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59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76FD6-C8B5-45E1-9167-B7541D7244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59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76FD6-C8B5-45E1-9167-B7541D7244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59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76FD6-C8B5-45E1-9167-B7541D7244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59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76FD6-C8B5-45E1-9167-B7541D7244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5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hyperlink" Target="https://twitter.com/Felienne" TargetMode="External"/><Relationship Id="rId7" Type="http://schemas.openxmlformats.org/officeDocument/2006/relationships/hyperlink" Target="https://twitter.com/gregoriorobles" TargetMode="External"/><Relationship Id="rId2" Type="http://schemas.openxmlformats.org/officeDocument/2006/relationships/hyperlink" Target="https://twitter.com/feniaiv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witter.com/J_MorenoL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 Dataset of Scratch Programs:</a:t>
            </a:r>
            <a:br>
              <a:rPr lang="en-US" sz="3600" dirty="0"/>
            </a:br>
            <a:r>
              <a:rPr lang="en-US" sz="3600" dirty="0"/>
              <a:t>Scraped, Shaped and Scored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886200"/>
            <a:ext cx="3886200" cy="1752600"/>
          </a:xfrm>
        </p:spPr>
        <p:txBody>
          <a:bodyPr>
            <a:normAutofit/>
          </a:bodyPr>
          <a:lstStyle/>
          <a:p>
            <a:r>
              <a:rPr lang="fi-FI" sz="2400" dirty="0" smtClean="0"/>
              <a:t>Efthimia Aivaloglou </a:t>
            </a:r>
            <a:r>
              <a:rPr lang="en-US" sz="2400" dirty="0" smtClean="0">
                <a:hlinkClick r:id="rId2"/>
              </a:rPr>
              <a:t>@</a:t>
            </a:r>
            <a:r>
              <a:rPr lang="en-US" sz="2400" dirty="0" err="1">
                <a:hlinkClick r:id="rId2"/>
              </a:rPr>
              <a:t>f</a:t>
            </a:r>
            <a:r>
              <a:rPr lang="en-US" sz="2400" dirty="0" err="1" smtClean="0">
                <a:hlinkClick r:id="rId2"/>
              </a:rPr>
              <a:t>eniaiv</a:t>
            </a:r>
            <a:endParaRPr lang="fi-FI" sz="2400" dirty="0" smtClean="0"/>
          </a:p>
          <a:p>
            <a:r>
              <a:rPr lang="fi-FI" sz="2400" dirty="0" smtClean="0"/>
              <a:t>Felienne Hermans </a:t>
            </a:r>
            <a:r>
              <a:rPr lang="en-US" sz="2400" dirty="0" smtClean="0">
                <a:hlinkClick r:id="rId3"/>
              </a:rPr>
              <a:t>@</a:t>
            </a:r>
            <a:r>
              <a:rPr lang="en-US" sz="2400" dirty="0" err="1" smtClean="0">
                <a:hlinkClick r:id="rId3"/>
              </a:rPr>
              <a:t>felienne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791200"/>
            <a:ext cx="1735384" cy="819150"/>
          </a:xfrm>
          <a:prstGeom prst="rect">
            <a:avLst/>
          </a:prstGeom>
        </p:spPr>
      </p:pic>
      <p:pic>
        <p:nvPicPr>
          <p:cNvPr id="11266" name="Picture 2" descr="Hom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919787"/>
            <a:ext cx="13906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4343400" y="3886200"/>
            <a:ext cx="4800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Jesús</a:t>
            </a:r>
            <a:r>
              <a:rPr lang="en-US" sz="2400" dirty="0"/>
              <a:t> Moreno </a:t>
            </a:r>
            <a:r>
              <a:rPr lang="en-US" sz="2400" dirty="0" smtClean="0"/>
              <a:t>León </a:t>
            </a:r>
            <a:r>
              <a:rPr lang="en-US" sz="2400" dirty="0" smtClean="0">
                <a:hlinkClick r:id="rId6"/>
              </a:rPr>
              <a:t>@</a:t>
            </a:r>
            <a:r>
              <a:rPr lang="en-US" sz="2400" dirty="0" err="1" smtClean="0">
                <a:hlinkClick r:id="rId6"/>
              </a:rPr>
              <a:t>J_MorenoL</a:t>
            </a:r>
            <a:endParaRPr lang="fi-FI" sz="2400" dirty="0" smtClean="0"/>
          </a:p>
          <a:p>
            <a:r>
              <a:rPr lang="en-US" sz="2400" dirty="0"/>
              <a:t>Gregorio Robles</a:t>
            </a:r>
            <a:r>
              <a:rPr lang="fi-FI" sz="2400" dirty="0" smtClean="0"/>
              <a:t> </a:t>
            </a:r>
            <a:r>
              <a:rPr lang="en-US" sz="2400" dirty="0">
                <a:hlinkClick r:id="rId7"/>
              </a:rPr>
              <a:t>@</a:t>
            </a:r>
            <a:r>
              <a:rPr lang="en-US" sz="2400" dirty="0" err="1">
                <a:hlinkClick r:id="rId7"/>
              </a:rPr>
              <a:t>gregoriorobles</a:t>
            </a:r>
            <a:endParaRPr lang="en-US" sz="2400" dirty="0" smtClean="0"/>
          </a:p>
        </p:txBody>
      </p:sp>
      <p:pic>
        <p:nvPicPr>
          <p:cNvPr id="5" name="Picture 2" descr="Afbeeldingsresultaat voor Universidad Rey Juan Carlos,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486400"/>
            <a:ext cx="24384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4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44" y="4038600"/>
            <a:ext cx="4140098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38" y="76200"/>
            <a:ext cx="4602514" cy="218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233017" y="1531449"/>
            <a:ext cx="3022879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b="1" dirty="0" smtClean="0"/>
              <a:t>CSV files of 247K projects </a:t>
            </a:r>
            <a:endParaRPr lang="en-US" sz="2000" b="1" dirty="0"/>
          </a:p>
        </p:txBody>
      </p:sp>
      <p:pic>
        <p:nvPicPr>
          <p:cNvPr id="18434" name="Picture 2" descr="Image result for databa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213" y="2312415"/>
            <a:ext cx="2189161" cy="218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 rot="2066024">
            <a:off x="4282941" y="1994321"/>
            <a:ext cx="1744362" cy="636188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Import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42127" y="3003731"/>
            <a:ext cx="1511439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b="1" dirty="0" smtClean="0"/>
              <a:t>Database</a:t>
            </a:r>
            <a:endParaRPr lang="en-US" sz="2000" b="1" dirty="0"/>
          </a:p>
        </p:txBody>
      </p:sp>
      <p:sp>
        <p:nvSpPr>
          <p:cNvPr id="18" name="Right Arrow 17"/>
          <p:cNvSpPr/>
          <p:nvPr/>
        </p:nvSpPr>
        <p:spPr>
          <a:xfrm rot="9362998" flipV="1">
            <a:off x="4120265" y="3529614"/>
            <a:ext cx="1744362" cy="636188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Shape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419600" y="228600"/>
            <a:ext cx="4495801" cy="1015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A Dataset of Scratch Programs:</a:t>
            </a:r>
            <a:br>
              <a:rPr lang="en-US" sz="2400" dirty="0" smtClean="0"/>
            </a:br>
            <a:r>
              <a:rPr lang="en-US" sz="2400" dirty="0" smtClean="0"/>
              <a:t>Scraped, </a:t>
            </a:r>
            <a:r>
              <a:rPr lang="en-US" sz="3200" b="1" dirty="0" smtClean="0">
                <a:solidFill>
                  <a:srgbClr val="FFC000"/>
                </a:solidFill>
              </a:rPr>
              <a:t>Shaped</a:t>
            </a:r>
            <a:r>
              <a:rPr lang="en-US" sz="3200" dirty="0" smtClean="0">
                <a:solidFill>
                  <a:srgbClr val="FFC000"/>
                </a:solidFill>
              </a:rPr>
              <a:t> </a:t>
            </a:r>
            <a:r>
              <a:rPr lang="en-US" sz="2400" dirty="0" smtClean="0"/>
              <a:t>and Scored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 rot="227564">
            <a:off x="883184" y="4523817"/>
            <a:ext cx="2056468" cy="1428214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b="1" dirty="0" smtClean="0"/>
              <a:t>Available for download!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5956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63" y="2597007"/>
            <a:ext cx="6835117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011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63" y="2597007"/>
            <a:ext cx="6835117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76200"/>
            <a:ext cx="531495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0" y="3080466"/>
            <a:ext cx="10668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rgbClr val="FFC000"/>
                </a:solidFill>
              </a:rPr>
              <a:t>1</a:t>
            </a:r>
            <a:endParaRPr lang="en-US" sz="11500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0" y="3080466"/>
            <a:ext cx="10668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FFC000"/>
                </a:solidFill>
              </a:rPr>
              <a:t>3</a:t>
            </a:r>
            <a:endParaRPr lang="en-US" sz="11500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0" y="2597007"/>
            <a:ext cx="2057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rgbClr val="FFC000"/>
                </a:solidFill>
              </a:rPr>
              <a:t>13</a:t>
            </a:r>
            <a:endParaRPr lang="en-US" sz="11500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77000" y="4849759"/>
            <a:ext cx="10668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rgbClr val="FFC000"/>
                </a:solidFill>
              </a:rPr>
              <a:t>1</a:t>
            </a:r>
            <a:endParaRPr lang="en-US" sz="115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02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4419600" y="228600"/>
            <a:ext cx="4495801" cy="1015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A Dataset of Scratch Programs:</a:t>
            </a:r>
            <a:br>
              <a:rPr lang="en-US" sz="2400" dirty="0" smtClean="0"/>
            </a:br>
            <a:r>
              <a:rPr lang="en-US" sz="2400" dirty="0" smtClean="0"/>
              <a:t>Scraped, Shaped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 smtClean="0"/>
              <a:t>and </a:t>
            </a:r>
            <a:r>
              <a:rPr lang="en-US" sz="3200" b="1" dirty="0" smtClean="0">
                <a:solidFill>
                  <a:srgbClr val="FFC000"/>
                </a:solidFill>
              </a:rPr>
              <a:t>Scored</a:t>
            </a:r>
            <a:endParaRPr lang="en-US" sz="2400" b="1" dirty="0">
              <a:solidFill>
                <a:srgbClr val="FFC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641" y="1600200"/>
            <a:ext cx="2565398" cy="477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 descr="Afbeeldingsresultaat voor dr scratch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Arrow 12"/>
          <p:cNvSpPr/>
          <p:nvPr/>
        </p:nvSpPr>
        <p:spPr>
          <a:xfrm rot="792854">
            <a:off x="4012020" y="2898722"/>
            <a:ext cx="1744362" cy="636188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Analyze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89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4600" y="2713037"/>
            <a:ext cx="6172200" cy="292576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250K</a:t>
            </a:r>
            <a:r>
              <a:rPr lang="en-US" dirty="0" smtClean="0"/>
              <a:t> projects</a:t>
            </a:r>
          </a:p>
          <a:p>
            <a:pPr marL="0" indent="0" algn="ctr">
              <a:buNone/>
            </a:pPr>
            <a:r>
              <a:rPr lang="en-US" b="1" dirty="0" smtClean="0"/>
              <a:t>110K</a:t>
            </a:r>
            <a:r>
              <a:rPr lang="en-US" dirty="0" smtClean="0"/>
              <a:t> users</a:t>
            </a:r>
          </a:p>
          <a:p>
            <a:pPr marL="0" indent="0" algn="ctr">
              <a:buNone/>
            </a:pPr>
            <a:r>
              <a:rPr lang="en-US" b="1" dirty="0" smtClean="0"/>
              <a:t>4M</a:t>
            </a:r>
            <a:r>
              <a:rPr lang="en-US" dirty="0" smtClean="0"/>
              <a:t> scripts</a:t>
            </a:r>
          </a:p>
          <a:p>
            <a:pPr marL="0" indent="0" algn="ctr">
              <a:buNone/>
            </a:pPr>
            <a:r>
              <a:rPr lang="en-US" b="1" dirty="0" smtClean="0"/>
              <a:t>204K</a:t>
            </a:r>
            <a:r>
              <a:rPr lang="en-US" dirty="0" smtClean="0"/>
              <a:t> custom blocks</a:t>
            </a:r>
          </a:p>
          <a:p>
            <a:pPr marL="0" indent="0" algn="ctr">
              <a:buNone/>
            </a:pPr>
            <a:r>
              <a:rPr lang="en-US" b="1" dirty="0" smtClean="0"/>
              <a:t>36M</a:t>
            </a:r>
            <a:r>
              <a:rPr lang="en-US" dirty="0" smtClean="0"/>
              <a:t> blocks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664" y="407760"/>
            <a:ext cx="4266513" cy="176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407760"/>
            <a:ext cx="2913919" cy="157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98" y="2590800"/>
            <a:ext cx="2677920" cy="1272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95400" y="1058783"/>
            <a:ext cx="1219200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 smtClean="0"/>
              <a:t>JSON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996124"/>
            <a:ext cx="1219200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 smtClean="0"/>
              <a:t>CSV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083320" y="710635"/>
            <a:ext cx="1219200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 err="1" smtClean="0"/>
              <a:t>mySQL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083320" y="1257349"/>
            <a:ext cx="1219200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 smtClean="0"/>
              <a:t>SQL Server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57375" y="6248400"/>
            <a:ext cx="8568802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/>
              <a:t>https://github.com/TUDelftScratchLab/ScratchDataset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48563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ssessing </a:t>
            </a:r>
            <a:r>
              <a:rPr lang="en-US" dirty="0"/>
              <a:t>the programming skills </a:t>
            </a:r>
            <a:r>
              <a:rPr lang="en-US" dirty="0" smtClean="0"/>
              <a:t>that learners develop </a:t>
            </a:r>
            <a:r>
              <a:rPr lang="en-US" dirty="0"/>
              <a:t>in </a:t>
            </a:r>
            <a:r>
              <a:rPr lang="en-US" dirty="0" smtClean="0"/>
              <a:t>Scratch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C000"/>
                </a:solidFill>
              </a:rPr>
              <a:t>do they really learn? What? </a:t>
            </a:r>
          </a:p>
          <a:p>
            <a:r>
              <a:rPr lang="en-US" dirty="0"/>
              <a:t>q</a:t>
            </a:r>
            <a:r>
              <a:rPr lang="en-US" dirty="0" smtClean="0"/>
              <a:t>uality assessment &amp; smell detection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C000"/>
                </a:solidFill>
              </a:rPr>
              <a:t>any bad programming habits?</a:t>
            </a:r>
          </a:p>
          <a:p>
            <a:r>
              <a:rPr lang="en-US" dirty="0"/>
              <a:t>e</a:t>
            </a:r>
            <a:r>
              <a:rPr lang="en-US" dirty="0" smtClean="0"/>
              <a:t>xamining the learning progressions of novices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C000"/>
                </a:solidFill>
              </a:rPr>
              <a:t>does remixing/experience/xyz help?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945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6200"/>
            <a:ext cx="9138605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895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57200"/>
            <a:ext cx="9173299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Arrow 5"/>
          <p:cNvSpPr/>
          <p:nvPr/>
        </p:nvSpPr>
        <p:spPr>
          <a:xfrm rot="3946144">
            <a:off x="2068140" y="2166585"/>
            <a:ext cx="851254" cy="45720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11374" y="1610379"/>
            <a:ext cx="1596851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800" b="1" dirty="0" smtClean="0"/>
              <a:t>Sprites</a:t>
            </a:r>
            <a:endParaRPr lang="en-US" sz="2800" b="1" dirty="0"/>
          </a:p>
        </p:txBody>
      </p:sp>
      <p:sp>
        <p:nvSpPr>
          <p:cNvPr id="9" name="Right Arrow 8"/>
          <p:cNvSpPr/>
          <p:nvPr/>
        </p:nvSpPr>
        <p:spPr>
          <a:xfrm rot="8603369">
            <a:off x="1673030" y="2053303"/>
            <a:ext cx="759308" cy="45720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4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57200"/>
            <a:ext cx="9173299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Arrow 5"/>
          <p:cNvSpPr/>
          <p:nvPr/>
        </p:nvSpPr>
        <p:spPr>
          <a:xfrm rot="13524900">
            <a:off x="7764876" y="2736793"/>
            <a:ext cx="851254" cy="45720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8603369">
            <a:off x="7635174" y="3581746"/>
            <a:ext cx="1110661" cy="45720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47149" y="3167390"/>
            <a:ext cx="1596851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800" b="1" dirty="0" smtClean="0"/>
              <a:t>Scripts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2738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57200"/>
            <a:ext cx="9173299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Arrow 5"/>
          <p:cNvSpPr/>
          <p:nvPr/>
        </p:nvSpPr>
        <p:spPr>
          <a:xfrm rot="13524900">
            <a:off x="4836559" y="4724400"/>
            <a:ext cx="851254" cy="45720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10200" y="4986363"/>
            <a:ext cx="1596851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800" b="1" dirty="0" smtClean="0"/>
              <a:t>Blocks</a:t>
            </a:r>
            <a:endParaRPr lang="en-US" sz="2800" b="1" dirty="0"/>
          </a:p>
        </p:txBody>
      </p:sp>
      <p:sp>
        <p:nvSpPr>
          <p:cNvPr id="10" name="Right Arrow 9"/>
          <p:cNvSpPr/>
          <p:nvPr/>
        </p:nvSpPr>
        <p:spPr>
          <a:xfrm rot="19716411">
            <a:off x="3071278" y="1905000"/>
            <a:ext cx="851254" cy="45720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76400" y="2133600"/>
            <a:ext cx="17526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800" b="1" dirty="0" smtClean="0"/>
              <a:t>Categories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512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899236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0" y="2895600"/>
            <a:ext cx="2971800" cy="762000"/>
          </a:xfrm>
          <a:prstGeom prst="rect">
            <a:avLst/>
          </a:prstGeom>
          <a:noFill/>
          <a:ln w="1079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5" y="4572000"/>
            <a:ext cx="4762897" cy="2262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384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90437"/>
            <a:ext cx="3048000" cy="2330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84" y="2286000"/>
            <a:ext cx="4471987" cy="2414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 rot="1436418">
            <a:off x="3787843" y="2975223"/>
            <a:ext cx="1744362" cy="636188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Scrape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96721" y="2286000"/>
            <a:ext cx="2565679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b="1" dirty="0" smtClean="0"/>
              <a:t>Scratch web interface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410200" y="3790890"/>
            <a:ext cx="3022879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b="1" dirty="0" smtClean="0"/>
              <a:t>JSON files of 250K projects </a:t>
            </a:r>
            <a:endParaRPr lang="en-US" sz="2000" b="1" dirty="0"/>
          </a:p>
        </p:txBody>
      </p:sp>
      <p:sp>
        <p:nvSpPr>
          <p:cNvPr id="15" name="Right Arrow 14"/>
          <p:cNvSpPr/>
          <p:nvPr/>
        </p:nvSpPr>
        <p:spPr>
          <a:xfrm rot="8951754" flipV="1">
            <a:off x="3802033" y="4516571"/>
            <a:ext cx="1744362" cy="636188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Parse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200" y="5105400"/>
            <a:ext cx="3022879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b="1" dirty="0" smtClean="0"/>
              <a:t>CSV files of 247K projects </a:t>
            </a:r>
            <a:endParaRPr lang="en-US" sz="2000" b="1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419600" y="228600"/>
            <a:ext cx="4495801" cy="1015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A Dataset of Scratch Programs:</a:t>
            </a:r>
            <a:br>
              <a:rPr lang="en-US" sz="2400" dirty="0" smtClean="0"/>
            </a:br>
            <a:r>
              <a:rPr lang="en-US" sz="3200" b="1" dirty="0" smtClean="0">
                <a:solidFill>
                  <a:srgbClr val="FFC000"/>
                </a:solidFill>
              </a:rPr>
              <a:t>Scraped</a:t>
            </a:r>
            <a:r>
              <a:rPr lang="en-US" sz="2400" dirty="0" smtClean="0"/>
              <a:t>, Shaped and Scored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507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5" y="4572000"/>
            <a:ext cx="4762897" cy="2262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384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90437"/>
            <a:ext cx="3048000" cy="2330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84" y="2286000"/>
            <a:ext cx="4471987" cy="2414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 rot="1436418">
            <a:off x="3787843" y="2975223"/>
            <a:ext cx="1744362" cy="636188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Scrape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96721" y="2286000"/>
            <a:ext cx="2565679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b="1" dirty="0" smtClean="0"/>
              <a:t>Scratch web interface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410200" y="3790890"/>
            <a:ext cx="3022879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b="1" dirty="0" smtClean="0"/>
              <a:t>JSON files of 250K projects </a:t>
            </a:r>
            <a:endParaRPr lang="en-US" sz="2000" b="1" dirty="0"/>
          </a:p>
        </p:txBody>
      </p:sp>
      <p:sp>
        <p:nvSpPr>
          <p:cNvPr id="15" name="Right Arrow 14"/>
          <p:cNvSpPr/>
          <p:nvPr/>
        </p:nvSpPr>
        <p:spPr>
          <a:xfrm rot="8951754" flipV="1">
            <a:off x="3802033" y="4516571"/>
            <a:ext cx="1744362" cy="636188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Parse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200" y="5105400"/>
            <a:ext cx="3022879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b="1" dirty="0" smtClean="0"/>
              <a:t>CSV files of 247K projects </a:t>
            </a:r>
            <a:endParaRPr lang="en-US" sz="2000" b="1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419600" y="228600"/>
            <a:ext cx="4495801" cy="1015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A Dataset of Scratch Programs:</a:t>
            </a:r>
            <a:br>
              <a:rPr lang="en-US" sz="2400" dirty="0" smtClean="0"/>
            </a:br>
            <a:r>
              <a:rPr lang="en-US" sz="3200" b="1" dirty="0" smtClean="0">
                <a:solidFill>
                  <a:srgbClr val="FFC000"/>
                </a:solidFill>
              </a:rPr>
              <a:t>Scraped</a:t>
            </a:r>
            <a:r>
              <a:rPr lang="en-US" sz="2400" dirty="0" smtClean="0"/>
              <a:t>, Shaped and Scored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 rot="227564">
            <a:off x="710236" y="5439535"/>
            <a:ext cx="2056468" cy="1428214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b="1" dirty="0" smtClean="0"/>
              <a:t>Available for download!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 rot="227564">
            <a:off x="6064785" y="2635995"/>
            <a:ext cx="2056468" cy="1428214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b="1" dirty="0" smtClean="0"/>
              <a:t>Available for download!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690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44" y="4038600"/>
            <a:ext cx="4140098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38" y="0"/>
            <a:ext cx="4602514" cy="218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233017" y="1531449"/>
            <a:ext cx="3022879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b="1" dirty="0" smtClean="0"/>
              <a:t>CSV files of 247K projects </a:t>
            </a:r>
            <a:endParaRPr lang="en-US" sz="2000" b="1" dirty="0"/>
          </a:p>
        </p:txBody>
      </p:sp>
      <p:pic>
        <p:nvPicPr>
          <p:cNvPr id="18434" name="Picture 2" descr="Image result for databa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213" y="2312415"/>
            <a:ext cx="2189161" cy="218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 rot="2066024">
            <a:off x="4282941" y="1994321"/>
            <a:ext cx="1744362" cy="636188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Import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42127" y="3003731"/>
            <a:ext cx="1511439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b="1" dirty="0" smtClean="0"/>
              <a:t>Database</a:t>
            </a:r>
            <a:endParaRPr lang="en-US" sz="2000" b="1" dirty="0"/>
          </a:p>
        </p:txBody>
      </p:sp>
      <p:sp>
        <p:nvSpPr>
          <p:cNvPr id="18" name="Right Arrow 17"/>
          <p:cNvSpPr/>
          <p:nvPr/>
        </p:nvSpPr>
        <p:spPr>
          <a:xfrm rot="9362998" flipV="1">
            <a:off x="4120265" y="3529614"/>
            <a:ext cx="1744362" cy="636188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Shape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419600" y="228600"/>
            <a:ext cx="4495801" cy="1015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A Dataset of Scratch Programs:</a:t>
            </a:r>
            <a:br>
              <a:rPr lang="en-US" sz="2400" dirty="0" smtClean="0"/>
            </a:br>
            <a:r>
              <a:rPr lang="en-US" sz="2400" dirty="0" smtClean="0"/>
              <a:t>Scraped, </a:t>
            </a:r>
            <a:r>
              <a:rPr lang="en-US" sz="3200" b="1" dirty="0" smtClean="0">
                <a:solidFill>
                  <a:srgbClr val="FFC000"/>
                </a:solidFill>
              </a:rPr>
              <a:t>Shaped</a:t>
            </a:r>
            <a:r>
              <a:rPr lang="en-US" sz="3200" dirty="0" smtClean="0">
                <a:solidFill>
                  <a:srgbClr val="FFC000"/>
                </a:solidFill>
              </a:rPr>
              <a:t> </a:t>
            </a:r>
            <a:r>
              <a:rPr lang="en-US" sz="2400" dirty="0" smtClean="0"/>
              <a:t>and Scored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51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159</Words>
  <Application>Microsoft Office PowerPoint</Application>
  <PresentationFormat>On-screen Show (4:3)</PresentationFormat>
  <Paragraphs>66</Paragraphs>
  <Slides>15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 Dataset of Scratch Programs: Scraped, Shaped and Scored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Dataset of Scratch Programs: Scraped, Shaped and Scored</dc:title>
  <dc:creator>Fenia</dc:creator>
  <cp:lastModifiedBy>Efthimia Aivaloglou</cp:lastModifiedBy>
  <cp:revision>14</cp:revision>
  <dcterms:created xsi:type="dcterms:W3CDTF">2006-08-16T00:00:00Z</dcterms:created>
  <dcterms:modified xsi:type="dcterms:W3CDTF">2017-04-26T07:13:52Z</dcterms:modified>
</cp:coreProperties>
</file>