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9.jpeg" ContentType="image/jpeg"/>
  <Override PartName="/ppt/media/image48.jpeg" ContentType="image/jpeg"/>
  <Override PartName="/ppt/media/image46.jpeg" ContentType="image/jpe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wmf" ContentType="image/x-wmf"/>
  <Override PartName="/ppt/media/image38.wmf" ContentType="image/x-wmf"/>
  <Override PartName="/ppt/media/image36.png" ContentType="image/png"/>
  <Override PartName="/ppt/media/image34.wmf" ContentType="image/x-wmf"/>
  <Override PartName="/ppt/media/image33.png" ContentType="image/png"/>
  <Override PartName="/ppt/media/image40.png" ContentType="image/png"/>
  <Override PartName="/ppt/media/image29.png" ContentType="image/png"/>
  <Override PartName="/ppt/media/image28.wmf" ContentType="image/x-wmf"/>
  <Override PartName="/ppt/media/image32.wmf" ContentType="image/x-wmf"/>
  <Override PartName="/ppt/media/image26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23.png" ContentType="image/png"/>
  <Override PartName="/ppt/media/image25.wmf" ContentType="image/x-wmf"/>
  <Override PartName="/ppt/media/image39.png" ContentType="image/png"/>
  <Override PartName="/ppt/media/image35.png" ContentType="image/png"/>
  <Override PartName="/ppt/media/image12.png" ContentType="image/png"/>
  <Override PartName="/ppt/media/image11.jpeg" ContentType="image/jpeg"/>
  <Override PartName="/ppt/media/image30.jpeg" ContentType="image/jpeg"/>
  <Override PartName="/ppt/media/image37.png" ContentType="image/png"/>
  <Override PartName="/ppt/media/image8.jpeg" ContentType="image/jpeg"/>
  <Override PartName="/ppt/media/image22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27.jpeg" ContentType="image/jpeg"/>
  <Override PartName="/ppt/media/image18.png" ContentType="image/png"/>
  <Override PartName="/ppt/media/image50.jpeg" ContentType="image/jpe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47.jpeg" ContentType="image/jpeg"/>
  <Override PartName="/ppt/media/image1.png" ContentType="image/png"/>
  <Override PartName="/ppt/media/image3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s-ES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s-ES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ES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s-ES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6D9DC3-89C7-499B-8D82-4693B3162EF6}" type="slidenum">
              <a:rPr lang="es-ES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E785C5-8376-452E-821D-67CAFAEA2CE8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7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2C1C61-B5CB-4C96-A2DB-C91A9E886D76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E38A80F-E620-46D6-A9BE-A88CE820EEDD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9C25B3-BADD-42E3-9A1D-AC1D9C3BB310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25F22C-F3F7-4933-9120-4DAAA86CAA7D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8877D72-31CE-4C3A-AD40-5537A6F464B6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3F78244-6E4C-4494-9054-AD392E0D6661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1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888E7C7-E6B6-4BC0-AF43-54FDF0059A3B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5FBE9B-F690-4FB8-B4BC-D6840343DBA9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5" Type="http://schemas.openxmlformats.org/officeDocument/2006/relationships/image" Target="../media/image48.jpeg"/><Relationship Id="rId6" Type="http://schemas.openxmlformats.org/officeDocument/2006/relationships/image" Target="../media/image49.jpeg"/><Relationship Id="rId7" Type="http://schemas.openxmlformats.org/officeDocument/2006/relationships/image" Target="../media/image50.jpeg"/><Relationship Id="rId8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3600">
                <a:solidFill>
                  <a:srgbClr val="000000"/>
                </a:solidFill>
                <a:latin typeface="Calibri"/>
              </a:rPr>
              <a:t>A Dataset of Scratch Programs: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Calibri"/>
              </a:rPr>
              <a:t>Scraped, Shaped and Scored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228600" y="3886200"/>
            <a:ext cx="3883680" cy="17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Efthimia Aivaloglou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@feniaiv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Felienne Hermans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@felienne</a:t>
            </a:r>
            <a:endParaRPr/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5791320"/>
            <a:ext cx="1733040" cy="816480"/>
          </a:xfrm>
          <a:prstGeom prst="rect">
            <a:avLst/>
          </a:prstGeom>
          <a:ln>
            <a:noFill/>
          </a:ln>
        </p:spPr>
      </p:pic>
      <p:pic>
        <p:nvPicPr>
          <p:cNvPr id="8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680" y="5919840"/>
            <a:ext cx="1388160" cy="55944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4343760" y="3888000"/>
            <a:ext cx="4798080" cy="17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Jesús Moreno León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@J_MorenoL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Gregorio Robles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@gregoriorobles</a:t>
            </a:r>
            <a:endParaRPr/>
          </a:p>
        </p:txBody>
      </p:sp>
      <p:pic>
        <p:nvPicPr>
          <p:cNvPr id="82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120" y="5486400"/>
            <a:ext cx="2435760" cy="128340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" y="360000"/>
            <a:ext cx="1870560" cy="18705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48000" y="360000"/>
            <a:ext cx="1870560" cy="18705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464000" y="346680"/>
            <a:ext cx="1942560" cy="188388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552000" y="360000"/>
            <a:ext cx="1798560" cy="18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960" y="4038480"/>
            <a:ext cx="4137480" cy="2489760"/>
          </a:xfrm>
          <a:prstGeom prst="rect">
            <a:avLst/>
          </a:prstGeom>
          <a:ln>
            <a:noFill/>
          </a:ln>
        </p:spPr>
      </p:pic>
      <p:pic>
        <p:nvPicPr>
          <p:cNvPr id="134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00080" cy="218412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233000" y="1381680"/>
            <a:ext cx="3020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CSV files of 247K projects </a:t>
            </a:r>
            <a:endParaRPr/>
          </a:p>
        </p:txBody>
      </p:sp>
      <p:pic>
        <p:nvPicPr>
          <p:cNvPr id="136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20120" y="2312280"/>
            <a:ext cx="2186640" cy="21801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 rot="2065800">
            <a:off x="4282560" y="1992240"/>
            <a:ext cx="1741680" cy="6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Import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5942160" y="2854080"/>
            <a:ext cx="1688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</p:txBody>
      </p:sp>
      <p:sp>
        <p:nvSpPr>
          <p:cNvPr id="139" name="CustomShape 4"/>
          <p:cNvSpPr/>
          <p:nvPr/>
        </p:nvSpPr>
        <p:spPr>
          <a:xfrm flipV="1" rot="9406200">
            <a:off x="4107600" y="3530520"/>
            <a:ext cx="1741680" cy="63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Shape</a:t>
            </a:r>
            <a:endParaRPr/>
          </a:p>
        </p:txBody>
      </p:sp>
      <p:sp>
        <p:nvSpPr>
          <p:cNvPr id="140" name="CustomShape 5"/>
          <p:cNvSpPr/>
          <p:nvPr/>
        </p:nvSpPr>
        <p:spPr>
          <a:xfrm>
            <a:off x="4419720" y="228600"/>
            <a:ext cx="449316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A Dataset of Scratch             Programs: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Scraped, </a:t>
            </a:r>
            <a:r>
              <a:rPr b="1" lang="es-ES" sz="3200">
                <a:solidFill>
                  <a:srgbClr val="ffc000"/>
                </a:solidFill>
                <a:latin typeface="Calibri"/>
              </a:rPr>
              <a:t>Shaped</a:t>
            </a:r>
            <a:r>
              <a:rPr lang="es-ES" sz="3200">
                <a:solidFill>
                  <a:srgbClr val="ffc000"/>
                </a:solidFill>
                <a:latin typeface="Calibri"/>
              </a:rPr>
              <a:t>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and Scored</a:t>
            </a:r>
            <a:endParaRPr/>
          </a:p>
        </p:txBody>
      </p:sp>
      <p:sp>
        <p:nvSpPr>
          <p:cNvPr id="141" name="CustomShape 6"/>
          <p:cNvSpPr/>
          <p:nvPr/>
        </p:nvSpPr>
        <p:spPr>
          <a:xfrm rot="227400">
            <a:off x="909720" y="4238280"/>
            <a:ext cx="2409120" cy="193752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Available for download!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3040" y="2597040"/>
            <a:ext cx="6832440" cy="411228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1440000" y="1080000"/>
            <a:ext cx="4857840" cy="44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ES" sz="2400">
                <a:latin typeface="Calibri"/>
              </a:rPr>
              <a:t>An example of what you get: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3040" y="2597040"/>
            <a:ext cx="6832440" cy="4112280"/>
          </a:xfrm>
          <a:prstGeom prst="rect">
            <a:avLst/>
          </a:prstGeom>
          <a:ln>
            <a:noFill/>
          </a:ln>
        </p:spPr>
      </p:pic>
      <p:pic>
        <p:nvPicPr>
          <p:cNvPr id="14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76320"/>
            <a:ext cx="5312520" cy="245484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1523880" y="3080520"/>
            <a:ext cx="1064160" cy="18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11500">
                <a:solidFill>
                  <a:srgbClr val="ffc000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3809880" y="3080520"/>
            <a:ext cx="1064160" cy="18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11500">
                <a:solidFill>
                  <a:srgbClr val="ffc000"/>
                </a:solidFill>
                <a:latin typeface="Calibri"/>
              </a:rPr>
              <a:t>3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6095880" y="2597040"/>
            <a:ext cx="2054880" cy="18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11500">
                <a:solidFill>
                  <a:srgbClr val="ffc000"/>
                </a:solidFill>
                <a:latin typeface="Calibri"/>
              </a:rPr>
              <a:t>13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6477120" y="4849920"/>
            <a:ext cx="1064160" cy="18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11500">
                <a:solidFill>
                  <a:srgbClr val="ffc000"/>
                </a:solidFill>
                <a:latin typeface="Calibri"/>
              </a:rPr>
              <a:t>1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419720" y="228600"/>
            <a:ext cx="449316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2400">
                <a:solidFill>
                  <a:srgbClr val="000000"/>
                </a:solidFill>
                <a:latin typeface="Calibri"/>
              </a:rPr>
              <a:t>A Dataset of Scratch Programs: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</a:rPr>
              <a:t>Scraped, Shaped</a:t>
            </a:r>
            <a:r>
              <a:rPr lang="es-ES" sz="2400">
                <a:solidFill>
                  <a:srgbClr val="ffc000"/>
                </a:solidFill>
                <a:latin typeface="Calibri"/>
              </a:rPr>
              <a:t>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and </a:t>
            </a:r>
            <a:r>
              <a:rPr b="1" lang="es-ES" sz="3200">
                <a:solidFill>
                  <a:srgbClr val="ffc000"/>
                </a:solidFill>
                <a:latin typeface="Calibri"/>
              </a:rPr>
              <a:t>Scored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44000" y="1600200"/>
            <a:ext cx="2807640" cy="4768560"/>
          </a:xfrm>
          <a:prstGeom prst="rect">
            <a:avLst/>
          </a:prstGeom>
          <a:ln>
            <a:noFill/>
          </a:ln>
        </p:spPr>
      </p:pic>
      <p:pic>
        <p:nvPicPr>
          <p:cNvPr id="15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8400" y="1008000"/>
            <a:ext cx="3350160" cy="335016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 rot="792600">
            <a:off x="3750120" y="2844360"/>
            <a:ext cx="1741680" cy="6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Analyze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20120" y="4077720"/>
            <a:ext cx="3502440" cy="21848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616000" y="2304000"/>
            <a:ext cx="2662560" cy="39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514600" y="2712960"/>
            <a:ext cx="6169680" cy="29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250K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projects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110K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users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4M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scripts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204K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custom blocks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36M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blocks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760" y="407880"/>
            <a:ext cx="4263840" cy="1761120"/>
          </a:xfrm>
          <a:prstGeom prst="rect">
            <a:avLst/>
          </a:prstGeom>
          <a:ln>
            <a:noFill/>
          </a:ln>
        </p:spPr>
      </p:pic>
      <p:pic>
        <p:nvPicPr>
          <p:cNvPr id="15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407880"/>
            <a:ext cx="2911320" cy="1571040"/>
          </a:xfrm>
          <a:prstGeom prst="rect">
            <a:avLst/>
          </a:prstGeom>
          <a:ln>
            <a:noFill/>
          </a:ln>
        </p:spPr>
      </p:pic>
      <p:pic>
        <p:nvPicPr>
          <p:cNvPr id="159" name="Picture 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2640" y="2590920"/>
            <a:ext cx="2675520" cy="12697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1295280" y="1060920"/>
            <a:ext cx="1216800" cy="45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JSON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1295280" y="2998440"/>
            <a:ext cx="1216800" cy="45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CSV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6192000" y="1008000"/>
            <a:ext cx="1366200" cy="502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SQL</a:t>
            </a:r>
            <a:endParaRPr/>
          </a:p>
        </p:txBody>
      </p:sp>
      <p:sp>
        <p:nvSpPr>
          <p:cNvPr id="163" name="CustomShape 5"/>
          <p:cNvSpPr/>
          <p:nvPr/>
        </p:nvSpPr>
        <p:spPr>
          <a:xfrm>
            <a:off x="257400" y="5472000"/>
            <a:ext cx="8566200" cy="81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github.com/TUDelftScratchLab/ScratchDataset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ES" sz="4400">
                <a:solidFill>
                  <a:srgbClr val="000000"/>
                </a:solidFill>
                <a:latin typeface="Calibri"/>
              </a:rPr>
              <a:t>Can be used for …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assessing the programming skills that learners develop in Scratch</a:t>
            </a: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s-ES" sz="3200">
                <a:solidFill>
                  <a:srgbClr val="ffc000"/>
                </a:solidFill>
                <a:latin typeface="Calibri"/>
              </a:rPr>
              <a:t>do they really learn? What?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quality assessment &amp; smell detection</a:t>
            </a: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s-ES" sz="3200">
                <a:solidFill>
                  <a:srgbClr val="ffc000"/>
                </a:solidFill>
                <a:latin typeface="Calibri"/>
              </a:rPr>
              <a:t>any bad programming habits?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3200">
                <a:solidFill>
                  <a:srgbClr val="000000"/>
                </a:solidFill>
                <a:latin typeface="Calibri"/>
              </a:rPr>
              <a:t>examining the learning progressions of novices</a:t>
            </a:r>
            <a:endParaRPr/>
          </a:p>
          <a:p>
            <a:pPr>
              <a:lnSpc>
                <a:spcPct val="100000"/>
              </a:lnSpc>
            </a:pPr>
            <a:r>
              <a:rPr lang="es-E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	</a:t>
            </a:r>
            <a:r>
              <a:rPr lang="es-ES" sz="3200">
                <a:solidFill>
                  <a:srgbClr val="ffc000"/>
                </a:solidFill>
                <a:latin typeface="Calibri"/>
              </a:rPr>
              <a:t>does remixing/experience/xyz help?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514600" y="2712960"/>
            <a:ext cx="6169680" cy="292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250K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projects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110K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users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4M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scripts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204K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custom blocks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000000"/>
                </a:solidFill>
                <a:latin typeface="Calibri"/>
              </a:rPr>
              <a:t>36M</a:t>
            </a:r>
            <a:r>
              <a:rPr lang="es-ES" sz="3200">
                <a:solidFill>
                  <a:srgbClr val="000000"/>
                </a:solidFill>
                <a:latin typeface="Calibri"/>
              </a:rPr>
              <a:t> blocks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59760" y="407880"/>
            <a:ext cx="4263840" cy="1761120"/>
          </a:xfrm>
          <a:prstGeom prst="rect">
            <a:avLst/>
          </a:prstGeom>
          <a:ln>
            <a:noFill/>
          </a:ln>
        </p:spPr>
      </p:pic>
      <p:pic>
        <p:nvPicPr>
          <p:cNvPr id="16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920" y="407880"/>
            <a:ext cx="2911320" cy="1571040"/>
          </a:xfrm>
          <a:prstGeom prst="rect">
            <a:avLst/>
          </a:prstGeom>
          <a:ln>
            <a:noFill/>
          </a:ln>
        </p:spPr>
      </p:pic>
      <p:pic>
        <p:nvPicPr>
          <p:cNvPr id="169" name="Picture 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2640" y="2590920"/>
            <a:ext cx="2675520" cy="1269720"/>
          </a:xfrm>
          <a:prstGeom prst="rect">
            <a:avLst/>
          </a:prstGeom>
          <a:ln>
            <a:noFill/>
          </a:ln>
        </p:spPr>
      </p:pic>
      <p:sp>
        <p:nvSpPr>
          <p:cNvPr id="170" name="CustomShape 2"/>
          <p:cNvSpPr/>
          <p:nvPr/>
        </p:nvSpPr>
        <p:spPr>
          <a:xfrm>
            <a:off x="1295280" y="1060920"/>
            <a:ext cx="1216800" cy="45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JSON</a:t>
            </a:r>
            <a:endParaRPr/>
          </a:p>
        </p:txBody>
      </p:sp>
      <p:sp>
        <p:nvSpPr>
          <p:cNvPr id="171" name="CustomShape 3"/>
          <p:cNvSpPr/>
          <p:nvPr/>
        </p:nvSpPr>
        <p:spPr>
          <a:xfrm>
            <a:off x="1295280" y="2998440"/>
            <a:ext cx="1216800" cy="45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CSV</a:t>
            </a:r>
            <a:endParaRPr/>
          </a:p>
        </p:txBody>
      </p:sp>
      <p:sp>
        <p:nvSpPr>
          <p:cNvPr id="172" name="CustomShape 4"/>
          <p:cNvSpPr/>
          <p:nvPr/>
        </p:nvSpPr>
        <p:spPr>
          <a:xfrm>
            <a:off x="6192000" y="1008000"/>
            <a:ext cx="1366200" cy="502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SQL</a:t>
            </a:r>
            <a:endParaRPr/>
          </a:p>
        </p:txBody>
      </p:sp>
      <p:sp>
        <p:nvSpPr>
          <p:cNvPr id="173" name="CustomShape 5"/>
          <p:cNvSpPr/>
          <p:nvPr/>
        </p:nvSpPr>
        <p:spPr>
          <a:xfrm>
            <a:off x="257400" y="5472000"/>
            <a:ext cx="8566200" cy="81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400">
                <a:solidFill>
                  <a:srgbClr val="000000"/>
                </a:solidFill>
                <a:latin typeface="Calibri"/>
              </a:rPr>
              <a:t>github.com/TUDelftScratchLab/ScratchDataset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3600">
                <a:solidFill>
                  <a:srgbClr val="000000"/>
                </a:solidFill>
                <a:latin typeface="Calibri"/>
              </a:rPr>
              <a:t>A Dataset of Scratch Programs: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Calibri"/>
              </a:rPr>
              <a:t>Scraped, Shaped and Scored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228600" y="3886200"/>
            <a:ext cx="3883680" cy="17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Efthimia Aivaloglou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@feniaiv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Felienne Hermans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@felienne</a:t>
            </a:r>
            <a:endParaRPr/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5791320"/>
            <a:ext cx="1733040" cy="816480"/>
          </a:xfrm>
          <a:prstGeom prst="rect">
            <a:avLst/>
          </a:prstGeom>
          <a:ln>
            <a:noFill/>
          </a:ln>
        </p:spPr>
      </p:pic>
      <p:pic>
        <p:nvPicPr>
          <p:cNvPr id="17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09680" y="5919840"/>
            <a:ext cx="1388160" cy="55944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4343760" y="3888000"/>
            <a:ext cx="4798080" cy="17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Jesús Moreno León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@J_MorenoL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8b8b8b"/>
                </a:solidFill>
                <a:latin typeface="Calibri"/>
              </a:rPr>
              <a:t>Gregorio Robles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 u="sng">
                <a:solidFill>
                  <a:srgbClr val="8b8bff"/>
                </a:solidFill>
                <a:latin typeface="Calibri"/>
              </a:rPr>
              <a:t>@gregoriorobles</a:t>
            </a:r>
            <a:endParaRPr/>
          </a:p>
        </p:txBody>
      </p:sp>
      <p:pic>
        <p:nvPicPr>
          <p:cNvPr id="179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120" y="5486400"/>
            <a:ext cx="2435760" cy="12834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" y="360000"/>
            <a:ext cx="1870560" cy="187056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48000" y="360000"/>
            <a:ext cx="1870560" cy="187056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464000" y="346680"/>
            <a:ext cx="1942560" cy="188388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6552000" y="360000"/>
            <a:ext cx="1798560" cy="18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76320"/>
            <a:ext cx="9136080" cy="670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57200"/>
            <a:ext cx="9170640" cy="5941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 rot="3946200">
            <a:off x="2068920" y="2165040"/>
            <a:ext cx="84888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</p:sp>
      <p:sp>
        <p:nvSpPr>
          <p:cNvPr id="90" name="CustomShape 2"/>
          <p:cNvSpPr/>
          <p:nvPr/>
        </p:nvSpPr>
        <p:spPr>
          <a:xfrm>
            <a:off x="1411200" y="1400400"/>
            <a:ext cx="1594440" cy="940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</a:rPr>
              <a:t>Sprites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 rot="8603400">
            <a:off x="1674360" y="2053080"/>
            <a:ext cx="75672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57200"/>
            <a:ext cx="9170640" cy="594108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 rot="13524600">
            <a:off x="7764840" y="2738520"/>
            <a:ext cx="84888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</p:sp>
      <p:sp>
        <p:nvSpPr>
          <p:cNvPr id="94" name="CustomShape 2"/>
          <p:cNvSpPr/>
          <p:nvPr/>
        </p:nvSpPr>
        <p:spPr>
          <a:xfrm rot="8603400">
            <a:off x="7637040" y="3581640"/>
            <a:ext cx="110808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</p:sp>
      <p:sp>
        <p:nvSpPr>
          <p:cNvPr id="95" name="CustomShape 3"/>
          <p:cNvSpPr/>
          <p:nvPr/>
        </p:nvSpPr>
        <p:spPr>
          <a:xfrm>
            <a:off x="7547040" y="3169800"/>
            <a:ext cx="1594440" cy="515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</a:rPr>
              <a:t>Scripts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57200"/>
            <a:ext cx="9170640" cy="59410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 rot="13524600">
            <a:off x="4836600" y="4726080"/>
            <a:ext cx="84888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</p:sp>
      <p:sp>
        <p:nvSpPr>
          <p:cNvPr id="98" name="CustomShape 2"/>
          <p:cNvSpPr/>
          <p:nvPr/>
        </p:nvSpPr>
        <p:spPr>
          <a:xfrm>
            <a:off x="5410080" y="4988880"/>
            <a:ext cx="1594440" cy="5151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</a:rPr>
              <a:t>Blocks</a:t>
            </a:r>
            <a:endParaRPr/>
          </a:p>
        </p:txBody>
      </p:sp>
      <p:sp>
        <p:nvSpPr>
          <p:cNvPr id="99" name="CustomShape 3"/>
          <p:cNvSpPr/>
          <p:nvPr/>
        </p:nvSpPr>
        <p:spPr>
          <a:xfrm rot="19716600">
            <a:off x="3069720" y="1904760"/>
            <a:ext cx="848880" cy="45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</p:sp>
      <p:sp>
        <p:nvSpPr>
          <p:cNvPr id="100" name="CustomShape 4"/>
          <p:cNvSpPr/>
          <p:nvPr/>
        </p:nvSpPr>
        <p:spPr>
          <a:xfrm>
            <a:off x="1676520" y="1923840"/>
            <a:ext cx="1749960" cy="940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800">
                <a:solidFill>
                  <a:srgbClr val="000000"/>
                </a:solidFill>
                <a:latin typeface="Calibri"/>
              </a:rPr>
              <a:t>Categories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1371600"/>
            <a:ext cx="8896680" cy="357876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380880" y="2895480"/>
            <a:ext cx="2969280" cy="759600"/>
          </a:xfrm>
          <a:prstGeom prst="rect">
            <a:avLst/>
          </a:prstGeom>
          <a:noFill/>
          <a:ln w="108000">
            <a:solidFill>
              <a:srgbClr val="ffc000"/>
            </a:solidFill>
            <a:round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" y="4572000"/>
            <a:ext cx="4760280" cy="2260440"/>
          </a:xfrm>
          <a:prstGeom prst="rect">
            <a:avLst/>
          </a:prstGeom>
          <a:ln>
            <a:noFill/>
          </a:ln>
        </p:spPr>
      </p:pic>
      <p:pic>
        <p:nvPicPr>
          <p:cNvPr id="10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36080" cy="2740680"/>
          </a:xfrm>
          <a:prstGeom prst="rect">
            <a:avLst/>
          </a:prstGeom>
          <a:ln>
            <a:noFill/>
          </a:ln>
        </p:spPr>
      </p:pic>
      <p:pic>
        <p:nvPicPr>
          <p:cNvPr id="10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890280"/>
            <a:ext cx="3045600" cy="2328480"/>
          </a:xfrm>
          <a:prstGeom prst="rect">
            <a:avLst/>
          </a:prstGeom>
          <a:ln>
            <a:noFill/>
          </a:ln>
        </p:spPr>
      </p:pic>
      <p:pic>
        <p:nvPicPr>
          <p:cNvPr id="106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672080" y="2286000"/>
            <a:ext cx="4469400" cy="241236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 rot="1436400">
            <a:off x="3787200" y="2973240"/>
            <a:ext cx="1741680" cy="6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Scrape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1396800" y="2136240"/>
            <a:ext cx="25632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Scratch web interface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5410080" y="3641040"/>
            <a:ext cx="3020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JSON files of 250K projects </a:t>
            </a:r>
            <a:endParaRPr/>
          </a:p>
        </p:txBody>
      </p:sp>
      <p:sp>
        <p:nvSpPr>
          <p:cNvPr id="110" name="CustomShape 4"/>
          <p:cNvSpPr/>
          <p:nvPr/>
        </p:nvSpPr>
        <p:spPr>
          <a:xfrm flipV="1" rot="9235800">
            <a:off x="3783240" y="4507200"/>
            <a:ext cx="1741680" cy="633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Parse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838080" y="4955760"/>
            <a:ext cx="3020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CSV files of 247K projects 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4419720" y="228600"/>
            <a:ext cx="449316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2400">
                <a:solidFill>
                  <a:srgbClr val="000000"/>
                </a:solidFill>
                <a:latin typeface="Calibri"/>
              </a:rPr>
              <a:t>A Dataset of Scratch Programs: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ffc000"/>
                </a:solidFill>
                <a:latin typeface="Calibri"/>
              </a:rPr>
              <a:t>Scraped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, Shaped and Scored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00" y="4572000"/>
            <a:ext cx="4760280" cy="2260440"/>
          </a:xfrm>
          <a:prstGeom prst="rect">
            <a:avLst/>
          </a:prstGeom>
          <a:ln>
            <a:noFill/>
          </a:ln>
        </p:spPr>
      </p:pic>
      <p:pic>
        <p:nvPicPr>
          <p:cNvPr id="114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36080" cy="2740680"/>
          </a:xfrm>
          <a:prstGeom prst="rect">
            <a:avLst/>
          </a:prstGeom>
          <a:ln>
            <a:noFill/>
          </a:ln>
        </p:spPr>
      </p:pic>
      <p:pic>
        <p:nvPicPr>
          <p:cNvPr id="11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890280"/>
            <a:ext cx="3045600" cy="2328480"/>
          </a:xfrm>
          <a:prstGeom prst="rect">
            <a:avLst/>
          </a:prstGeom>
          <a:ln>
            <a:noFill/>
          </a:ln>
        </p:spPr>
      </p:pic>
      <p:pic>
        <p:nvPicPr>
          <p:cNvPr id="116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673520" y="2286000"/>
            <a:ext cx="4469400" cy="241236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 rot="1436400">
            <a:off x="3787200" y="2973240"/>
            <a:ext cx="1741680" cy="6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Scrape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396800" y="2136240"/>
            <a:ext cx="25632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Scratch web interface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5410080" y="3641040"/>
            <a:ext cx="3020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JSON files of 250K projects 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 flipV="1" rot="9118800">
            <a:off x="3833640" y="4506840"/>
            <a:ext cx="1741680" cy="63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Parse</a:t>
            </a:r>
            <a:endParaRPr/>
          </a:p>
        </p:txBody>
      </p:sp>
      <p:sp>
        <p:nvSpPr>
          <p:cNvPr id="121" name="CustomShape 5"/>
          <p:cNvSpPr/>
          <p:nvPr/>
        </p:nvSpPr>
        <p:spPr>
          <a:xfrm>
            <a:off x="838080" y="4955760"/>
            <a:ext cx="3020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CSV files of 247K projects </a:t>
            </a:r>
            <a:endParaRPr/>
          </a:p>
        </p:txBody>
      </p:sp>
      <p:sp>
        <p:nvSpPr>
          <p:cNvPr id="122" name="CustomShape 6"/>
          <p:cNvSpPr/>
          <p:nvPr/>
        </p:nvSpPr>
        <p:spPr>
          <a:xfrm>
            <a:off x="4419720" y="228600"/>
            <a:ext cx="449316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2400">
                <a:solidFill>
                  <a:srgbClr val="000000"/>
                </a:solidFill>
                <a:latin typeface="Calibri"/>
              </a:rPr>
              <a:t>A Dataset of Scratch Programs: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ffc000"/>
                </a:solidFill>
                <a:latin typeface="Calibri"/>
              </a:rPr>
              <a:t>Scraped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, Shaped and Scored</a:t>
            </a:r>
            <a:endParaRPr/>
          </a:p>
        </p:txBody>
      </p:sp>
      <p:sp>
        <p:nvSpPr>
          <p:cNvPr id="123" name="CustomShape 7"/>
          <p:cNvSpPr/>
          <p:nvPr/>
        </p:nvSpPr>
        <p:spPr>
          <a:xfrm rot="227400">
            <a:off x="715680" y="4690440"/>
            <a:ext cx="2456640" cy="20628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Available for download!</a:t>
            </a:r>
            <a:endParaRPr/>
          </a:p>
        </p:txBody>
      </p:sp>
      <p:sp>
        <p:nvSpPr>
          <p:cNvPr id="124" name="CustomShape 8"/>
          <p:cNvSpPr/>
          <p:nvPr/>
        </p:nvSpPr>
        <p:spPr>
          <a:xfrm rot="227400">
            <a:off x="5746680" y="2407680"/>
            <a:ext cx="2481840" cy="1922400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Available for download!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960" y="4038480"/>
            <a:ext cx="4137480" cy="2489760"/>
          </a:xfrm>
          <a:prstGeom prst="rect">
            <a:avLst/>
          </a:prstGeom>
          <a:ln>
            <a:noFill/>
          </a:ln>
        </p:spPr>
      </p:pic>
      <p:pic>
        <p:nvPicPr>
          <p:cNvPr id="126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480" y="0"/>
            <a:ext cx="4600080" cy="218412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1233000" y="1381680"/>
            <a:ext cx="302040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CSV files of 247K projects </a:t>
            </a:r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820120" y="2312280"/>
            <a:ext cx="2186640" cy="218016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 rot="2065800">
            <a:off x="4282560" y="1992240"/>
            <a:ext cx="1741680" cy="63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Import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5942160" y="2854080"/>
            <a:ext cx="1688040" cy="696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Database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 flipV="1" rot="9318600">
            <a:off x="4146120" y="3531960"/>
            <a:ext cx="1741680" cy="63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25560">
            <a:solidFill>
              <a:srgbClr val="ffc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>
                <a:solidFill>
                  <a:srgbClr val="000000"/>
                </a:solidFill>
                <a:latin typeface="Calibri"/>
              </a:rPr>
              <a:t>Shape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4419720" y="228600"/>
            <a:ext cx="449316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s-E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A Dataset of Scratch             Programs: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Scraped, </a:t>
            </a:r>
            <a:r>
              <a:rPr b="1" lang="es-ES" sz="3200">
                <a:solidFill>
                  <a:srgbClr val="ffc000"/>
                </a:solidFill>
                <a:latin typeface="Calibri"/>
              </a:rPr>
              <a:t>Shaped</a:t>
            </a:r>
            <a:r>
              <a:rPr lang="es-ES" sz="3200">
                <a:solidFill>
                  <a:srgbClr val="ffc000"/>
                </a:solidFill>
                <a:latin typeface="Calibri"/>
              </a:rPr>
              <a:t> </a:t>
            </a:r>
            <a:r>
              <a:rPr lang="es-ES" sz="2400">
                <a:solidFill>
                  <a:srgbClr val="000000"/>
                </a:solidFill>
                <a:latin typeface="Calibri"/>
              </a:rPr>
              <a:t>and Scored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