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0"/>
  </p:notesMasterIdLst>
  <p:sldIdLst>
    <p:sldId id="256" r:id="rId2"/>
    <p:sldId id="319" r:id="rId3"/>
    <p:sldId id="323" r:id="rId4"/>
    <p:sldId id="260" r:id="rId5"/>
    <p:sldId id="261" r:id="rId6"/>
    <p:sldId id="263" r:id="rId7"/>
    <p:sldId id="320" r:id="rId8"/>
    <p:sldId id="310" r:id="rId9"/>
    <p:sldId id="311" r:id="rId10"/>
    <p:sldId id="312" r:id="rId11"/>
    <p:sldId id="313" r:id="rId12"/>
    <p:sldId id="314" r:id="rId13"/>
    <p:sldId id="321" r:id="rId14"/>
    <p:sldId id="306" r:id="rId15"/>
    <p:sldId id="271" r:id="rId16"/>
    <p:sldId id="270" r:id="rId17"/>
    <p:sldId id="289" r:id="rId18"/>
    <p:sldId id="288" r:id="rId19"/>
    <p:sldId id="308" r:id="rId20"/>
    <p:sldId id="322" r:id="rId21"/>
    <p:sldId id="317" r:id="rId22"/>
    <p:sldId id="307" r:id="rId23"/>
    <p:sldId id="318" r:id="rId24"/>
    <p:sldId id="280" r:id="rId25"/>
    <p:sldId id="296" r:id="rId26"/>
    <p:sldId id="279" r:id="rId27"/>
    <p:sldId id="257" r:id="rId28"/>
    <p:sldId id="30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74A"/>
    <a:srgbClr val="040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65" autoAdjust="0"/>
  </p:normalViewPr>
  <p:slideViewPr>
    <p:cSldViewPr>
      <p:cViewPr>
        <p:scale>
          <a:sx n="78" d="100"/>
          <a:sy n="78" d="100"/>
        </p:scale>
        <p:origin x="-1819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Ingredients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Excel functions</c:v>
                </c:pt>
                <c:pt idx="1">
                  <c:v>Binary operations</c:v>
                </c:pt>
                <c:pt idx="2">
                  <c:v>Without constants</c:v>
                </c:pt>
                <c:pt idx="3">
                  <c:v>Cell reference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0.36</c:v>
                </c:pt>
                <c:pt idx="1">
                  <c:v>0.6</c:v>
                </c:pt>
                <c:pt idx="2">
                  <c:v>0.61</c:v>
                </c:pt>
                <c:pt idx="3">
                  <c:v>0.99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2769408"/>
        <c:axId val="42767872"/>
      </c:barChart>
      <c:valAx>
        <c:axId val="4276787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42769408"/>
        <c:crosses val="autoZero"/>
        <c:crossBetween val="between"/>
      </c:valAx>
      <c:catAx>
        <c:axId val="42769408"/>
        <c:scaling>
          <c:orientation val="minMax"/>
        </c:scaling>
        <c:delete val="0"/>
        <c:axPos val="l"/>
        <c:majorTickMark val="out"/>
        <c:minorTickMark val="none"/>
        <c:tickLblPos val="nextTo"/>
        <c:crossAx val="4276787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0.63978</cdr:y>
    </cdr:from>
    <cdr:to>
      <cdr:x>0.23148</cdr:x>
      <cdr:y>0.72138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0" y="2895600"/>
          <a:ext cx="190500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=A1</a:t>
          </a:r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+</a:t>
          </a:r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B5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2C67B-9859-4AD6-A6B1-118CE337E14D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EE553-B631-4BB9-A545-34E07B763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most </a:t>
            </a:r>
            <a:r>
              <a:rPr lang="en-US" b="0" dirty="0" smtClean="0"/>
              <a:t>widespread</a:t>
            </a:r>
            <a:r>
              <a:rPr lang="en-US" dirty="0" smtClean="0"/>
              <a:t> programming</a:t>
            </a:r>
            <a:r>
              <a:rPr lang="en-US" baseline="0" dirty="0" smtClean="0"/>
              <a:t> language</a:t>
            </a:r>
          </a:p>
          <a:p>
            <a:r>
              <a:rPr lang="en-US" baseline="0" dirty="0" smtClean="0"/>
              <a:t># of spreadsheet programmers bigger than # of software programmers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6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 process, trial and</a:t>
            </a:r>
            <a:r>
              <a:rPr lang="en-US" baseline="0" dirty="0" smtClean="0"/>
              <a:t> error</a:t>
            </a:r>
          </a:p>
          <a:p>
            <a:r>
              <a:rPr lang="en-US" baseline="0" dirty="0" smtClean="0"/>
              <a:t>Categorize</a:t>
            </a:r>
          </a:p>
          <a:p>
            <a:r>
              <a:rPr lang="en-US" baseline="0" dirty="0" smtClean="0"/>
              <a:t>Fix</a:t>
            </a:r>
          </a:p>
          <a:p>
            <a:r>
              <a:rPr lang="en-US" baseline="0" dirty="0" smtClean="0"/>
              <a:t>Return</a:t>
            </a:r>
          </a:p>
          <a:p>
            <a:r>
              <a:rPr lang="en-US" baseline="0" dirty="0" smtClean="0"/>
              <a:t>Optimize</a:t>
            </a:r>
          </a:p>
          <a:p>
            <a:r>
              <a:rPr lang="en-US" dirty="0" smtClean="0"/>
              <a:t>20 million formulas </a:t>
            </a:r>
            <a:r>
              <a:rPr lang="en-US" dirty="0" smtClean="0">
                <a:sym typeface="Wingdings" panose="05000000000000000000" pitchFamily="2" charset="2"/>
              </a:rPr>
              <a:t> 1 million unique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0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8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28 errors, 2 legitimate, real errors</a:t>
            </a:r>
          </a:p>
          <a:p>
            <a:r>
              <a:rPr lang="en-US" dirty="0" smtClean="0"/>
              <a:t>Others</a:t>
            </a:r>
            <a:r>
              <a:rPr lang="en-US" baseline="0" dirty="0" smtClean="0"/>
              <a:t> due to incorrect reading of formulas or corrupt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69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 function:</a:t>
            </a:r>
            <a:r>
              <a:rPr lang="en-US" baseline="0" dirty="0" smtClean="0"/>
              <a:t> </a:t>
            </a:r>
            <a:r>
              <a:rPr lang="en-US" dirty="0" smtClean="0"/>
              <a:t>INDEX, OFFSET, INDIRECT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0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 to these constructs being rare, they also require some of the most (grammar) work to support, so that they are prime candidates to ignore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86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prone, lead</a:t>
            </a:r>
            <a:r>
              <a:rPr lang="en-US" baseline="0" dirty="0" smtClean="0"/>
              <a:t> the user to make mistakes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prone, lead</a:t>
            </a:r>
            <a:r>
              <a:rPr lang="en-US" baseline="0" dirty="0" smtClean="0"/>
              <a:t> the user to make mistakes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7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prone, lead</a:t>
            </a:r>
            <a:r>
              <a:rPr lang="en-US" baseline="0" dirty="0" smtClean="0"/>
              <a:t> the user to make mistakes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7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prone, lead</a:t>
            </a:r>
            <a:r>
              <a:rPr lang="en-US" baseline="0" dirty="0" smtClean="0"/>
              <a:t> the user to make mistakes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most </a:t>
            </a:r>
            <a:r>
              <a:rPr lang="en-US" b="0" dirty="0" smtClean="0"/>
              <a:t>widespread</a:t>
            </a:r>
            <a:r>
              <a:rPr lang="en-US" dirty="0" smtClean="0"/>
              <a:t> programming</a:t>
            </a:r>
            <a:r>
              <a:rPr lang="en-US" baseline="0" dirty="0" smtClean="0"/>
              <a:t> language</a:t>
            </a:r>
          </a:p>
          <a:p>
            <a:r>
              <a:rPr lang="en-US" baseline="0" dirty="0" smtClean="0"/>
              <a:t># of spreadsheet programmers bigger than # of software programmers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6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thing to take away:</a:t>
            </a:r>
          </a:p>
          <a:p>
            <a:r>
              <a:rPr lang="en-US" baseline="0" dirty="0" smtClean="0"/>
              <a:t>If you want to analyze spreadsheets, there is a parser, use it.</a:t>
            </a:r>
          </a:p>
          <a:p>
            <a:r>
              <a:rPr lang="en-US" baseline="0" dirty="0" smtClean="0"/>
              <a:t>And if there is a problem, tell us! We need feedback to improve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7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Calculation trees as lines of code</a:t>
            </a:r>
          </a:p>
          <a:p>
            <a:r>
              <a:rPr lang="en-US" dirty="0" smtClean="0"/>
              <a:t>Have found </a:t>
            </a:r>
            <a:r>
              <a:rPr lang="en-US" baseline="0" dirty="0" smtClean="0"/>
              <a:t>cells with 1000s of transitive precedents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 Complex programs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0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research involves </a:t>
            </a:r>
            <a:r>
              <a:rPr lang="en-US" b="0" baseline="0" dirty="0" smtClean="0"/>
              <a:t>formula analysis</a:t>
            </a:r>
          </a:p>
          <a:p>
            <a:r>
              <a:rPr lang="en-US" b="0" baseline="0" dirty="0" smtClean="0">
                <a:sym typeface="Wingdings" panose="05000000000000000000" pitchFamily="2" charset="2"/>
              </a:rPr>
              <a:t> Formula parser to convert Strings to Parse trees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4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Surely this grammar serves its purpose:</a:t>
            </a:r>
            <a:r>
              <a:rPr lang="en-US" baseline="0" dirty="0" smtClean="0"/>
              <a:t> to evaluate cells</a:t>
            </a:r>
          </a:p>
          <a:p>
            <a:pPr marL="0" indent="0">
              <a:buNone/>
            </a:pPr>
            <a:r>
              <a:rPr lang="en-US" baseline="0" dirty="0" smtClean="0"/>
              <a:t>But: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Hard to</a:t>
            </a:r>
            <a:r>
              <a:rPr lang="en-US" baseline="0" dirty="0" smtClean="0"/>
              <a:t> implement using a parser generator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Parse trees not suited for further manipulation and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Surely this grammar serves its purpose:</a:t>
            </a:r>
            <a:r>
              <a:rPr lang="en-US" baseline="0" dirty="0" smtClean="0"/>
              <a:t> to evaluate cells</a:t>
            </a:r>
          </a:p>
          <a:p>
            <a:pPr marL="0" indent="0">
              <a:buNone/>
            </a:pPr>
            <a:r>
              <a:rPr lang="en-US" baseline="0" dirty="0" smtClean="0"/>
              <a:t>But: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Hard to</a:t>
            </a:r>
            <a:r>
              <a:rPr lang="en-US" baseline="0" dirty="0" smtClean="0"/>
              <a:t> implement using a parser generator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Parse trees not suited for further manipulation and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 process, trial and</a:t>
            </a:r>
            <a:r>
              <a:rPr lang="en-US" baseline="0" dirty="0" smtClean="0"/>
              <a:t> error</a:t>
            </a:r>
          </a:p>
          <a:p>
            <a:r>
              <a:rPr lang="en-US" baseline="0" dirty="0" smtClean="0"/>
              <a:t>Categorize</a:t>
            </a:r>
          </a:p>
          <a:p>
            <a:r>
              <a:rPr lang="en-US" baseline="0" dirty="0" smtClean="0"/>
              <a:t>Fix</a:t>
            </a:r>
          </a:p>
          <a:p>
            <a:r>
              <a:rPr lang="en-US" baseline="0" dirty="0" smtClean="0"/>
              <a:t>Return</a:t>
            </a:r>
          </a:p>
          <a:p>
            <a:r>
              <a:rPr lang="en-US" baseline="0" dirty="0" smtClean="0"/>
              <a:t>Optimize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Spreadsheets not open</a:t>
            </a:r>
          </a:p>
          <a:p>
            <a:r>
              <a:rPr lang="en-US" dirty="0" smtClean="0"/>
              <a:t>No spreadsheet</a:t>
            </a:r>
            <a:r>
              <a:rPr lang="en-US" baseline="0" dirty="0" smtClean="0"/>
              <a:t> repositories</a:t>
            </a:r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for spreadsheet 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EE553-B631-4BB9-A545-34E07B763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9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6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6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5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0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1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PerfectXL/XLPars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nuget.org/packages/XLPars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xlparser.perfectxl.nl/dem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xlparser.perfectxl.nl/demo/" TargetMode="External"/><Relationship Id="rId3" Type="http://schemas.openxmlformats.org/officeDocument/2006/relationships/image" Target="../media/image28.png"/><Relationship Id="rId7" Type="http://schemas.openxmlformats.org/officeDocument/2006/relationships/hyperlink" Target="https://github.com/PerfectXL/XLPars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Grammar for Spreadsheet Formulas Evaluated on Two Large Datasets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Efthimia Aivaloglou (e.aivaloglou@tudelft.nl)</a:t>
            </a:r>
          </a:p>
          <a:p>
            <a:r>
              <a:rPr lang="en-US" sz="2000" dirty="0" smtClean="0"/>
              <a:t>David </a:t>
            </a:r>
            <a:r>
              <a:rPr lang="en-US" sz="2000" dirty="0" err="1" smtClean="0"/>
              <a:t>Hoepelman</a:t>
            </a:r>
            <a:r>
              <a:rPr lang="en-US" sz="2000" dirty="0" smtClean="0"/>
              <a:t> (d.j.hoepelman@student.tudelft.nl)</a:t>
            </a:r>
          </a:p>
          <a:p>
            <a:r>
              <a:rPr lang="en-US" sz="2000" dirty="0" err="1" smtClean="0"/>
              <a:t>Felienne</a:t>
            </a:r>
            <a:r>
              <a:rPr lang="en-US" sz="2000" dirty="0" smtClean="0"/>
              <a:t> </a:t>
            </a:r>
            <a:r>
              <a:rPr lang="en-US" sz="2000" dirty="0" err="1" smtClean="0"/>
              <a:t>Hermans</a:t>
            </a:r>
            <a:r>
              <a:rPr lang="en-US" sz="2000" dirty="0" smtClean="0"/>
              <a:t> (f.f.j.hermans@tudelft.nl)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002836"/>
            <a:ext cx="2031594" cy="595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778880"/>
            <a:ext cx="1735384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Users\Efthimia\AppData\Local\Microsoft\Windows\INetCache\IE\CB9RBLS6\Database_icon_simpl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1649412" cy="16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39" y="2968108"/>
            <a:ext cx="4244708" cy="2552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905000"/>
            <a:ext cx="2133600" cy="14371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Simple grammar parser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905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Scan/extract formulas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020186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metrics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2514600" y="2277023"/>
            <a:ext cx="762000" cy="30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715000" y="2320498"/>
            <a:ext cx="762000" cy="30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Right Arrow 24"/>
          <p:cNvSpPr/>
          <p:nvPr/>
        </p:nvSpPr>
        <p:spPr>
          <a:xfrm rot="11659112">
            <a:off x="5008021" y="2799716"/>
            <a:ext cx="959861" cy="1371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Spreadsheets datasets</a:t>
            </a:r>
            <a:endParaRPr lang="en-US" dirty="0"/>
          </a:p>
        </p:txBody>
      </p:sp>
      <p:pic>
        <p:nvPicPr>
          <p:cNvPr id="1026" name="Picture 2" descr="C:\Users\Efthimia\AppData\Local\Microsoft\Windows\INetCache\IE\CB9RBLS6\Database_icon_simpl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9988"/>
            <a:ext cx="1649412" cy="164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fthimia\AppData\Local\Microsoft\Windows\INetCache\IE\CB9RBLS6\Database_icon_simpl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39989"/>
            <a:ext cx="1649413" cy="164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8606" y="4127797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EUSES</a:t>
            </a:r>
          </a:p>
          <a:p>
            <a:pPr algn="ctr"/>
            <a:r>
              <a:rPr lang="en-US" sz="2400" dirty="0" smtClean="0"/>
              <a:t>2005</a:t>
            </a:r>
          </a:p>
          <a:p>
            <a:pPr algn="ctr"/>
            <a:r>
              <a:rPr lang="en-US" sz="2400" dirty="0" smtClean="0"/>
              <a:t>4.498 workbooks</a:t>
            </a:r>
          </a:p>
          <a:p>
            <a:pPr algn="ctr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25206" y="4127797"/>
            <a:ext cx="2489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Enron</a:t>
            </a:r>
          </a:p>
          <a:p>
            <a:pPr algn="ctr"/>
            <a:r>
              <a:rPr lang="en-US" sz="2400" dirty="0" smtClean="0"/>
              <a:t>2004</a:t>
            </a:r>
          </a:p>
          <a:p>
            <a:pPr algn="ctr"/>
            <a:r>
              <a:rPr lang="en-US" sz="2400" dirty="0" smtClean="0"/>
              <a:t>16.190 workbooks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1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905000"/>
            <a:ext cx="2133600" cy="14371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Simple grammar parser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905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Scan/extract formulas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2020186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metrics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2514600" y="2277023"/>
            <a:ext cx="762000" cy="30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715000" y="2320498"/>
            <a:ext cx="762000" cy="300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0267" y="2863473"/>
            <a:ext cx="1751307" cy="1910140"/>
            <a:chOff x="390267" y="2863473"/>
            <a:chExt cx="1751307" cy="1910140"/>
          </a:xfrm>
        </p:grpSpPr>
        <p:pic>
          <p:nvPicPr>
            <p:cNvPr id="19" name="Picture 2" descr="C:\Users\Efthimia\AppData\Local\Microsoft\Windows\INetCache\IE\CB9RBLS6\Database_icon_simple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67" y="3124200"/>
              <a:ext cx="1649412" cy="1649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41374" y="2863473"/>
              <a:ext cx="1600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EUSES</a:t>
              </a:r>
              <a:endParaRPr lang="en-US" sz="4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76600" y="1905000"/>
            <a:ext cx="2691282" cy="2266316"/>
            <a:chOff x="3276600" y="1905000"/>
            <a:chExt cx="2691282" cy="2266316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3276600" y="1905000"/>
              <a:ext cx="2438400" cy="14371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800" dirty="0"/>
                <a:t>n</a:t>
              </a:r>
              <a:r>
                <a:rPr lang="en-US" sz="2800" dirty="0" smtClean="0"/>
                <a:t>ot-so simple grammar parser</a:t>
              </a:r>
            </a:p>
          </p:txBody>
        </p:sp>
        <p:sp>
          <p:nvSpPr>
            <p:cNvPr id="25" name="Curved Right Arrow 24"/>
            <p:cNvSpPr/>
            <p:nvPr/>
          </p:nvSpPr>
          <p:spPr>
            <a:xfrm rot="11659112">
              <a:off x="5008021" y="2799716"/>
              <a:ext cx="959861" cy="1371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0267" y="4473714"/>
            <a:ext cx="1743333" cy="1893288"/>
            <a:chOff x="390267" y="4473714"/>
            <a:chExt cx="1743333" cy="1893288"/>
          </a:xfrm>
        </p:grpSpPr>
        <p:pic>
          <p:nvPicPr>
            <p:cNvPr id="21" name="Picture 2" descr="C:\Users\Efthimia\AppData\Local\Microsoft\Windows\INetCache\IE\CB9RBLS6\Database_icon_simple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67" y="4717589"/>
              <a:ext cx="1649412" cy="1649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3400" y="4473714"/>
              <a:ext cx="1600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Enron</a:t>
              </a:r>
              <a:endParaRPr lang="en-US" sz="4000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292" y="3457163"/>
            <a:ext cx="4244708" cy="3299746"/>
          </a:xfrm>
          <a:prstGeom prst="rect">
            <a:avLst/>
          </a:prstGeom>
        </p:spPr>
      </p:pic>
      <p:sp>
        <p:nvSpPr>
          <p:cNvPr id="30" name="Curved Right Arrow 29"/>
          <p:cNvSpPr/>
          <p:nvPr/>
        </p:nvSpPr>
        <p:spPr>
          <a:xfrm>
            <a:off x="3657600" y="3429000"/>
            <a:ext cx="1066800" cy="1524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Right Arrow 32"/>
          <p:cNvSpPr/>
          <p:nvPr/>
        </p:nvSpPr>
        <p:spPr>
          <a:xfrm flipH="1" flipV="1">
            <a:off x="4876800" y="3352800"/>
            <a:ext cx="762000" cy="1524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276600" y="1371600"/>
            <a:ext cx="2743200" cy="1981200"/>
          </a:xfrm>
          <a:prstGeom prst="roundRect">
            <a:avLst/>
          </a:prstGeom>
          <a:effectLst>
            <a:glow rad="101600">
              <a:srgbClr val="FFFF00">
                <a:alpha val="75000"/>
              </a:srgb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A grammar for parsing 99,999% of 1m unique formulas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04698" y="4872335"/>
            <a:ext cx="663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000" dirty="0" smtClean="0"/>
              <a:t>~85 </a:t>
            </a:r>
            <a:endParaRPr lang="en-US" sz="2400" dirty="0"/>
          </a:p>
        </p:txBody>
      </p:sp>
      <p:sp>
        <p:nvSpPr>
          <p:cNvPr id="4" name="Left Brace 3"/>
          <p:cNvSpPr/>
          <p:nvPr/>
        </p:nvSpPr>
        <p:spPr>
          <a:xfrm flipH="1">
            <a:off x="7924800" y="3458492"/>
            <a:ext cx="533400" cy="3297087"/>
          </a:xfrm>
          <a:prstGeom prst="leftBrace">
            <a:avLst>
              <a:gd name="adj1" fmla="val 8333"/>
              <a:gd name="adj2" fmla="val 49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95400"/>
            <a:ext cx="4572000" cy="178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20 lexical tokens</a:t>
            </a:r>
          </a:p>
          <a:p>
            <a:pPr marL="0" indent="0">
              <a:buNone/>
            </a:pPr>
            <a:r>
              <a:rPr lang="en-US" sz="3600" dirty="0" smtClean="0"/>
              <a:t>19 production rules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79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=SUM(B2,5)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3395" y="5869938"/>
            <a:ext cx="3048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EXCEL-FUNCTION [“</a:t>
            </a:r>
            <a:r>
              <a:rPr lang="en-US" sz="2000" b="1" dirty="0" smtClean="0">
                <a:solidFill>
                  <a:schemeClr val="accent1"/>
                </a:solidFill>
              </a:rPr>
              <a:t>SUM(</a:t>
            </a:r>
            <a:r>
              <a:rPr lang="en-US" sz="2000" dirty="0" smtClean="0"/>
              <a:t>”]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14850" y="5881336"/>
            <a:ext cx="13716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CELL [“</a:t>
            </a:r>
            <a:r>
              <a:rPr lang="en-US" sz="2000" dirty="0" smtClean="0">
                <a:solidFill>
                  <a:schemeClr val="accent1"/>
                </a:solidFill>
              </a:rPr>
              <a:t>B5</a:t>
            </a:r>
            <a:r>
              <a:rPr lang="en-US" sz="2000" dirty="0" smtClean="0"/>
              <a:t>”]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5869938"/>
            <a:ext cx="17526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NUMBER [“</a:t>
            </a:r>
            <a:r>
              <a:rPr lang="en-US" sz="2000" dirty="0" smtClean="0">
                <a:solidFill>
                  <a:schemeClr val="accent1"/>
                </a:solidFill>
              </a:rPr>
              <a:t>5</a:t>
            </a:r>
            <a:r>
              <a:rPr lang="en-US" sz="2000" dirty="0" smtClean="0"/>
              <a:t>”]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4248150" y="4915786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ReferenceItem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6477000" y="487680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Constant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5144386" y="228600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Arguments</a:t>
            </a:r>
            <a:endParaRPr lang="en-US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1244895" y="198120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FunctionCall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1244895" y="121920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Formula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4238625" y="326774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Formula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77000" y="3276600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Formula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4248150" y="4080746"/>
            <a:ext cx="19050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Reference</a:t>
            </a:r>
            <a:endParaRPr lang="en-US" sz="2000" dirty="0"/>
          </a:p>
        </p:txBody>
      </p:sp>
      <p:cxnSp>
        <p:nvCxnSpPr>
          <p:cNvPr id="22" name="Straight Connector 21"/>
          <p:cNvCxnSpPr>
            <a:stCxn id="15" idx="2"/>
            <a:endCxn id="14" idx="0"/>
          </p:cNvCxnSpPr>
          <p:nvPr/>
        </p:nvCxnSpPr>
        <p:spPr>
          <a:xfrm>
            <a:off x="2197395" y="1752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2"/>
            <a:endCxn id="8" idx="0"/>
          </p:cNvCxnSpPr>
          <p:nvPr/>
        </p:nvCxnSpPr>
        <p:spPr>
          <a:xfrm>
            <a:off x="2197395" y="2514600"/>
            <a:ext cx="0" cy="335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3"/>
            <a:endCxn id="13" idx="1"/>
          </p:cNvCxnSpPr>
          <p:nvPr/>
        </p:nvCxnSpPr>
        <p:spPr>
          <a:xfrm>
            <a:off x="3149895" y="2247900"/>
            <a:ext cx="1994491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2"/>
            <a:endCxn id="18" idx="0"/>
          </p:cNvCxnSpPr>
          <p:nvPr/>
        </p:nvCxnSpPr>
        <p:spPr>
          <a:xfrm flipH="1">
            <a:off x="5191125" y="2819400"/>
            <a:ext cx="905761" cy="44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  <a:endCxn id="19" idx="0"/>
          </p:cNvCxnSpPr>
          <p:nvPr/>
        </p:nvCxnSpPr>
        <p:spPr>
          <a:xfrm>
            <a:off x="6096886" y="2819400"/>
            <a:ext cx="1332614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2"/>
            <a:endCxn id="20" idx="0"/>
          </p:cNvCxnSpPr>
          <p:nvPr/>
        </p:nvCxnSpPr>
        <p:spPr>
          <a:xfrm>
            <a:off x="5191125" y="3801140"/>
            <a:ext cx="9525" cy="279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2"/>
            <a:endCxn id="11" idx="0"/>
          </p:cNvCxnSpPr>
          <p:nvPr/>
        </p:nvCxnSpPr>
        <p:spPr>
          <a:xfrm>
            <a:off x="5200650" y="4614146"/>
            <a:ext cx="0" cy="30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2"/>
            <a:endCxn id="9" idx="0"/>
          </p:cNvCxnSpPr>
          <p:nvPr/>
        </p:nvCxnSpPr>
        <p:spPr>
          <a:xfrm>
            <a:off x="5200650" y="5449186"/>
            <a:ext cx="0" cy="43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2"/>
            <a:endCxn id="12" idx="0"/>
          </p:cNvCxnSpPr>
          <p:nvPr/>
        </p:nvCxnSpPr>
        <p:spPr>
          <a:xfrm>
            <a:off x="7429500" y="38100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2"/>
            <a:endCxn id="10" idx="0"/>
          </p:cNvCxnSpPr>
          <p:nvPr/>
        </p:nvCxnSpPr>
        <p:spPr>
          <a:xfrm>
            <a:off x="7429500" y="5410200"/>
            <a:ext cx="0" cy="45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4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&amp; Testing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94112" y="2902803"/>
            <a:ext cx="1716088" cy="2812197"/>
            <a:chOff x="3256755" y="2286000"/>
            <a:chExt cx="1716088" cy="2812197"/>
          </a:xfrm>
        </p:grpSpPr>
        <p:pic>
          <p:nvPicPr>
            <p:cNvPr id="6149" name="Picture 5" descr="C:\Users\Efthimia\AppData\Local\Microsoft\Windows\INetCache\IE\UQWFGXJJ\Gear-icon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6756" y="2286000"/>
              <a:ext cx="1716087" cy="182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256755" y="4267200"/>
              <a:ext cx="17160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XLParser</a:t>
              </a:r>
              <a:endPara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en-US" sz="2400" dirty="0" smtClean="0"/>
                <a:t>(Irony)</a:t>
              </a:r>
              <a:endParaRPr lang="en-US" sz="2400" dirty="0"/>
            </a:p>
          </p:txBody>
        </p:sp>
      </p:grpSp>
      <p:pic>
        <p:nvPicPr>
          <p:cNvPr id="11" name="Picture 2" descr="C:\Users\Efthimia\Documents\GitHub\XLGrammar\presentation\images\parsetre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66049"/>
            <a:ext cx="1490154" cy="15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76400" y="4225026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=SUM(A1:B2)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1200" y="4486636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=B1+55%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3963416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=INDEX(1,A2:AD50)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048000" y="4225026"/>
            <a:ext cx="533400" cy="130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143500" y="4225025"/>
            <a:ext cx="533400" cy="130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1295400"/>
            <a:ext cx="5195425" cy="2668018"/>
            <a:chOff x="0" y="1295400"/>
            <a:chExt cx="5195425" cy="2668018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1295400"/>
              <a:ext cx="4946282" cy="2668018"/>
              <a:chOff x="0" y="1295400"/>
              <a:chExt cx="4946282" cy="2668018"/>
            </a:xfrm>
          </p:grpSpPr>
          <p:pic>
            <p:nvPicPr>
              <p:cNvPr id="6150" name="Picture 6" descr="C:\Users\Efthimia\AppData\Local\Microsoft\Windows\INetCache\IE\1D6GRV5R\500px-Y4kk_pacman.svg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09143" y="1600200"/>
                <a:ext cx="1020762" cy="1020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Efthimia\AppData\Local\Microsoft\Windows\INetCache\IE\CB9RBLS6\Database_icon_simple[1]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08384"/>
                <a:ext cx="1107828" cy="110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26975" y="1295400"/>
                <a:ext cx="1074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EUSES</a:t>
                </a:r>
                <a:endParaRPr lang="en-US" sz="2400" dirty="0"/>
              </a:p>
            </p:txBody>
          </p:sp>
          <p:pic>
            <p:nvPicPr>
              <p:cNvPr id="28" name="Picture 2" descr="C:\Users\Efthimia\AppData\Local\Microsoft\Windows\INetCache\IE\CB9RBLS6\Database_icon_simple[1]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051" y="1601573"/>
                <a:ext cx="1107828" cy="110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1135026" y="1295400"/>
                <a:ext cx="1074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Enron</a:t>
                </a:r>
                <a:endParaRPr lang="en-US" sz="4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26975" y="2733533"/>
                <a:ext cx="2362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~ 20K workbooks</a:t>
                </a:r>
              </a:p>
              <a:p>
                <a:r>
                  <a:rPr lang="en-US" sz="2000" dirty="0" smtClean="0"/>
                  <a:t>~ 22M formulas</a:t>
                </a:r>
                <a:endParaRPr lang="en-US" sz="3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584082" y="3066211"/>
                <a:ext cx="2362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~ 1M unique formulas</a:t>
                </a:r>
                <a:endParaRPr lang="en-US" sz="3600" dirty="0"/>
              </a:p>
            </p:txBody>
          </p:sp>
          <p:sp>
            <p:nvSpPr>
              <p:cNvPr id="33" name="Right Arrow 32"/>
              <p:cNvSpPr/>
              <p:nvPr/>
            </p:nvSpPr>
            <p:spPr>
              <a:xfrm rot="5400000">
                <a:off x="1945182" y="3291818"/>
                <a:ext cx="1215593" cy="1276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2985626" y="1574079"/>
              <a:ext cx="2209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Pre-processor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12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99,999% success</a:t>
            </a:r>
            <a:br>
              <a:rPr lang="en-US" dirty="0" smtClean="0"/>
            </a:br>
            <a:r>
              <a:rPr lang="en-US" sz="2200" dirty="0" smtClean="0"/>
              <a:t>1.035.558 parse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2 parse errors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=-NOX, </a:t>
            </a:r>
            <a:r>
              <a:rPr lang="en-US" sz="2400" dirty="0" err="1" smtClean="0">
                <a:solidFill>
                  <a:schemeClr val="accent2"/>
                </a:solidFill>
              </a:rPr>
              <a:t>Regi</a:t>
            </a:r>
            <a:r>
              <a:rPr lang="en-US" sz="2400" dirty="0" smtClean="0">
                <a:solidFill>
                  <a:schemeClr val="accent2"/>
                </a:solidFill>
              </a:rPr>
              <a:t>       =-_SO2, </a:t>
            </a:r>
            <a:r>
              <a:rPr lang="en-US" sz="2400" dirty="0" err="1" smtClean="0">
                <a:solidFill>
                  <a:schemeClr val="accent2"/>
                </a:solidFill>
              </a:rPr>
              <a:t>Regi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22M formulas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138662"/>
              </p:ext>
            </p:extLst>
          </p:nvPr>
        </p:nvGraphicFramePr>
        <p:xfrm>
          <a:off x="381000" y="1447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8872" y="216990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7828" y="54102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SUM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(A1:A10)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Efthimia\AppData\Local\Microsoft\Windows\INetCache\IE\HXGGX7HV\qwf7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89254"/>
            <a:ext cx="3959225" cy="296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10 </a:t>
            </a:r>
            <a:r>
              <a:rPr lang="en-US" dirty="0" smtClean="0"/>
              <a:t>Unions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=LARGE(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(A1,A5)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,1)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15 </a:t>
            </a:r>
            <a:r>
              <a:rPr lang="en-US" dirty="0"/>
              <a:t>Constant arrays      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=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{1,2;3,4}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*10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Efthimia\AppData\Local\Microsoft\Windows\INetCache\IE\HXGGX7HV\qwf7L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89254"/>
            <a:ext cx="3959225" cy="296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70 </a:t>
            </a:r>
            <a:r>
              <a:rPr lang="en-US" dirty="0" smtClean="0"/>
              <a:t>Reserved names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_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xlnm.Print_Area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_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xlnm.Database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332 </a:t>
            </a:r>
            <a:r>
              <a:rPr lang="en-US" dirty="0"/>
              <a:t>External </a:t>
            </a:r>
            <a:r>
              <a:rPr lang="en-US" dirty="0" smtClean="0"/>
              <a:t>user-defined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[file]!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wbname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2000"/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904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language that all of us (think we) know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32212"/>
            <a:ext cx="1961324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33463"/>
            <a:ext cx="2406162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smelly</a:t>
            </a:r>
            <a:endParaRPr lang="en-US" dirty="0"/>
          </a:p>
        </p:txBody>
      </p:sp>
      <p:pic>
        <p:nvPicPr>
          <p:cNvPr id="7170" name="Picture 2" descr="C:\Users\Efthimia\AppData\Local\Microsoft\Windows\INetCache\IE\HXGGX7HV\clipart002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48600" y="4114800"/>
            <a:ext cx="1066800" cy="257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57912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SUM(</a:t>
            </a:r>
            <a:r>
              <a:rPr lang="en-US" sz="3600" dirty="0">
                <a:solidFill>
                  <a:srgbClr val="0404FC"/>
                </a:solidFill>
              </a:rPr>
              <a:t>B1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0404FC"/>
                </a:solidFill>
              </a:rPr>
              <a:t>B5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29A74A"/>
                </a:solidFill>
              </a:rPr>
              <a:t>A2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29A74A"/>
                </a:solidFill>
              </a:rPr>
              <a:t>C3</a:t>
            </a:r>
            <a:r>
              <a:rPr lang="en-US" sz="3600" dirty="0">
                <a:solidFill>
                  <a:srgbClr val="000000"/>
                </a:solidFill>
              </a:rPr>
              <a:t>)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/>
              <a:t>== </a:t>
            </a:r>
            <a:r>
              <a:rPr lang="en-US" sz="3600" dirty="0" smtClean="0"/>
              <a:t>?</a:t>
            </a:r>
            <a:endParaRPr lang="en-US" sz="3600" dirty="0"/>
          </a:p>
          <a:p>
            <a:pPr algn="ctr"/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4619625" cy="337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51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smelly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Complex ranges, in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367</a:t>
            </a:r>
          </a:p>
        </p:txBody>
      </p:sp>
      <p:pic>
        <p:nvPicPr>
          <p:cNvPr id="7170" name="Picture 2" descr="C:\Users\Efthimia\AppData\Local\Microsoft\Windows\INetCache\IE\HXGGX7HV\clipart002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48600" y="4114800"/>
            <a:ext cx="1066800" cy="257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57912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SUM(</a:t>
            </a:r>
            <a:r>
              <a:rPr lang="en-US" sz="3600" dirty="0">
                <a:solidFill>
                  <a:srgbClr val="0404FC"/>
                </a:solidFill>
              </a:rPr>
              <a:t>B1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0404FC"/>
                </a:solidFill>
              </a:rPr>
              <a:t>B5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29A74A"/>
                </a:solidFill>
              </a:rPr>
              <a:t>A2</a:t>
            </a:r>
            <a:r>
              <a:rPr lang="en-US" sz="3600" dirty="0"/>
              <a:t>:</a:t>
            </a:r>
            <a:r>
              <a:rPr lang="en-US" sz="3600" dirty="0">
                <a:solidFill>
                  <a:srgbClr val="29A74A"/>
                </a:solidFill>
              </a:rPr>
              <a:t>C3</a:t>
            </a:r>
            <a:r>
              <a:rPr lang="en-US" sz="3600" dirty="0">
                <a:solidFill>
                  <a:srgbClr val="000000"/>
                </a:solidFill>
              </a:rPr>
              <a:t>)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/>
              <a:t>== </a:t>
            </a:r>
            <a:r>
              <a:rPr lang="en-US" sz="3600" dirty="0" smtClean="0"/>
              <a:t>SUM(A1:D5) (!)</a:t>
            </a:r>
            <a:endParaRPr lang="en-US" sz="3600" dirty="0"/>
          </a:p>
          <a:p>
            <a:pPr algn="ctr"/>
            <a:endParaRPr lang="en-US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4619625" cy="337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95600" y="3249145"/>
            <a:ext cx="3200400" cy="1932455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1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smelly (2)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5791200"/>
            <a:ext cx="556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404FC"/>
                </a:solidFill>
              </a:rPr>
              <a:t>A2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rgbClr val="29A74A"/>
                </a:solidFill>
              </a:rPr>
              <a:t>A4:B6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/>
              <a:t>== 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8" name="Picture 5" descr="C:\Users\Efthimia\AppData\Local\Microsoft\Windows\INetCache\IE\7TGP423J\Mind-the-Gap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48" y="5142614"/>
            <a:ext cx="1994152" cy="14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191000" cy="376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8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smelly (2)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5791200"/>
            <a:ext cx="556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404FC"/>
                </a:solidFill>
              </a:rPr>
              <a:t>A2</a:t>
            </a:r>
            <a:r>
              <a:rPr lang="en-US" sz="3600" dirty="0"/>
              <a:t> </a:t>
            </a:r>
            <a:r>
              <a:rPr lang="en-US" sz="3600" dirty="0" smtClean="0">
                <a:solidFill>
                  <a:srgbClr val="29A74A"/>
                </a:solidFill>
              </a:rPr>
              <a:t>A4:B6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/>
              <a:t>== #NULL</a:t>
            </a:r>
            <a:r>
              <a:rPr lang="en-US" sz="3600" dirty="0" smtClean="0"/>
              <a:t>!</a:t>
            </a:r>
            <a:endParaRPr lang="en-US" sz="3600" dirty="0"/>
          </a:p>
        </p:txBody>
      </p:sp>
      <p:pic>
        <p:nvPicPr>
          <p:cNvPr id="8" name="Picture 5" descr="C:\Users\Efthimia\AppData\Local\Microsoft\Windows\INetCache\IE\7TGP423J\Mind-the-Gap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48" y="5142614"/>
            <a:ext cx="1994152" cy="14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191000" cy="376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Intersection, in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304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3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https://github.com/SpreadsheetLab/XLParser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57995"/>
            <a:ext cx="6400800" cy="549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2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uget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www.nuget.org/packages/XLParser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6737350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7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http://xlparser.perfectxl.nl/demo/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890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0860"/>
            <a:ext cx="2682240" cy="2011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69720"/>
            <a:ext cx="2685364" cy="2011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26" y="1569720"/>
            <a:ext cx="2690974" cy="2011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9" y="228600"/>
            <a:ext cx="2031594" cy="595194"/>
          </a:xfrm>
          <a:prstGeom prst="rect">
            <a:avLst/>
          </a:prstGeom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3124200" y="3962400"/>
            <a:ext cx="5715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>
                <a:hlinkClick r:id="rId7"/>
              </a:rPr>
              <a:t>https://github.com</a:t>
            </a:r>
            <a:r>
              <a:rPr lang="en-US" sz="2000" dirty="0" smtClean="0">
                <a:hlinkClick r:id="rId7"/>
              </a:rPr>
              <a:t>/</a:t>
            </a:r>
            <a:r>
              <a:rPr lang="en-US" sz="2000" dirty="0">
                <a:hlinkClick r:id="rId7"/>
              </a:rPr>
              <a:t>SpreadsheetLab</a:t>
            </a:r>
            <a:r>
              <a:rPr lang="en-US" sz="2000" dirty="0" smtClean="0">
                <a:hlinkClick r:id="rId7"/>
              </a:rPr>
              <a:t>/XLParser</a:t>
            </a:r>
            <a:endParaRPr lang="en-US" sz="2000" dirty="0" smtClean="0"/>
          </a:p>
          <a:p>
            <a:pPr marL="0" indent="0" algn="r">
              <a:buNone/>
            </a:pPr>
            <a:r>
              <a:rPr lang="en-US" sz="2000" dirty="0">
                <a:hlinkClick r:id="rId8"/>
              </a:rPr>
              <a:t>http://xlparser.perfectxl.nl/demo/</a:t>
            </a:r>
            <a:endParaRPr lang="en-US" sz="2000" dirty="0"/>
          </a:p>
          <a:p>
            <a:pPr marL="0" indent="0" algn="r">
              <a:buNone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400800" y="2941320"/>
            <a:ext cx="2133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625858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Supported with a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SCAM travel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grant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Thanks to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GrammaTech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of Ithaca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NY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and Microsoft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Research, of Redmond WA</a:t>
            </a:r>
          </a:p>
        </p:txBody>
      </p:sp>
    </p:spTree>
    <p:extLst>
      <p:ext uri="{BB962C8B-B14F-4D97-AF65-F5344CB8AC3E}">
        <p14:creationId xmlns:p14="http://schemas.microsoft.com/office/powerpoint/2010/main" val="37093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2000"/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904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language that all of us (think we) know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32212"/>
            <a:ext cx="1961324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33463"/>
            <a:ext cx="2406162" cy="316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4200"/>
            <a:ext cx="8763000" cy="749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" y="4114800"/>
            <a:ext cx="8763000" cy="963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5" y="5410200"/>
            <a:ext cx="827420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2000"/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752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programming language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09800"/>
            <a:ext cx="3962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...</a:t>
            </a:r>
          </a:p>
          <a:p>
            <a:endParaRPr lang="en-US" sz="2000" dirty="0" smtClean="0"/>
          </a:p>
          <a:p>
            <a:r>
              <a:rPr lang="en-US" sz="2000" dirty="0" smtClean="0"/>
              <a:t>A1 = SUM(F:F)</a:t>
            </a:r>
          </a:p>
          <a:p>
            <a:endParaRPr lang="en-US" sz="2000" dirty="0" smtClean="0"/>
          </a:p>
          <a:p>
            <a:r>
              <a:rPr lang="en-US" sz="2000" dirty="0" smtClean="0"/>
              <a:t>A2 = MIN(A1,B1</a:t>
            </a:r>
            <a:r>
              <a:rPr lang="en-US" sz="2000" dirty="0"/>
              <a:t>, cells!A1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/>
              <a:t>C5 = </a:t>
            </a:r>
            <a:r>
              <a:rPr lang="en-US" sz="2000" dirty="0" smtClean="0"/>
              <a:t>VLOOKUP(A2,H2:K9,2)</a:t>
            </a:r>
          </a:p>
          <a:p>
            <a:endParaRPr lang="en-US" sz="2000" dirty="0" smtClean="0"/>
          </a:p>
          <a:p>
            <a:r>
              <a:rPr lang="en-US" sz="2000" dirty="0"/>
              <a:t>Sheet2!A8 = </a:t>
            </a:r>
            <a:r>
              <a:rPr lang="en-US" sz="2000" dirty="0" smtClean="0"/>
              <a:t>A7 * Sheet1!C5</a:t>
            </a:r>
          </a:p>
          <a:p>
            <a:endParaRPr lang="en-US" sz="2000" dirty="0"/>
          </a:p>
          <a:p>
            <a:r>
              <a:rPr lang="en-US" sz="2000" dirty="0" smtClean="0"/>
              <a:t>Sheet3!B2 </a:t>
            </a:r>
            <a:r>
              <a:rPr lang="en-US" sz="2000" dirty="0"/>
              <a:t>= </a:t>
            </a:r>
            <a:r>
              <a:rPr lang="en-US" sz="2000" dirty="0" smtClean="0"/>
              <a:t>IF(</a:t>
            </a:r>
            <a:r>
              <a:rPr lang="en-US" sz="2000" dirty="0"/>
              <a:t>Sheet2!A8 </a:t>
            </a:r>
            <a:r>
              <a:rPr lang="en-US" sz="2000" dirty="0" smtClean="0"/>
              <a:t>&gt;A8,0,1)</a:t>
            </a:r>
          </a:p>
          <a:p>
            <a:endParaRPr lang="en-US" sz="2000" dirty="0" smtClean="0"/>
          </a:p>
          <a:p>
            <a:r>
              <a:rPr lang="en-US" sz="2000" dirty="0" smtClean="0"/>
              <a:t>…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66800" y="31242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90600" y="3733800"/>
            <a:ext cx="1600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4343400"/>
            <a:ext cx="2514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76400" y="49530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9200" y="24384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Calculation trees</a:t>
            </a:r>
          </a:p>
          <a:p>
            <a:pPr algn="r"/>
            <a:r>
              <a:rPr lang="en-US" dirty="0" smtClean="0"/>
              <a:t>Functions</a:t>
            </a:r>
          </a:p>
          <a:p>
            <a:pPr algn="r"/>
            <a:r>
              <a:rPr lang="en-US" dirty="0" smtClean="0"/>
              <a:t>Cell references as variables</a:t>
            </a:r>
          </a:p>
          <a:p>
            <a:pPr algn="r"/>
            <a:r>
              <a:rPr lang="en-US" dirty="0" smtClean="0"/>
              <a:t>Conditional expressions</a:t>
            </a:r>
          </a:p>
          <a:p>
            <a:pPr algn="r"/>
            <a:r>
              <a:rPr lang="en-US" dirty="0" smtClean="0"/>
              <a:t>Turing complete</a:t>
            </a:r>
          </a:p>
        </p:txBody>
      </p:sp>
    </p:spTree>
    <p:extLst>
      <p:ext uri="{BB962C8B-B14F-4D97-AF65-F5344CB8AC3E}">
        <p14:creationId xmlns:p14="http://schemas.microsoft.com/office/powerpoint/2010/main" val="27238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Spreadsheet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48808"/>
            <a:ext cx="3505200" cy="43947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Analysis</a:t>
            </a:r>
          </a:p>
          <a:p>
            <a:pPr marL="0" indent="0">
              <a:buNone/>
            </a:pPr>
            <a:r>
              <a:rPr lang="en-US" dirty="0" smtClean="0"/>
              <a:t>Metrics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cell references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operations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fixed numbers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isualization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mells</a:t>
            </a:r>
          </a:p>
          <a:p>
            <a:pPr marL="0" indent="0">
              <a:buNone/>
            </a:pPr>
            <a:r>
              <a:rPr lang="en-US" dirty="0" smtClean="0"/>
              <a:t>Refactoring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648200" y="1524000"/>
            <a:ext cx="4114800" cy="4523065"/>
            <a:chOff x="4648200" y="1524000"/>
            <a:chExt cx="4114800" cy="4523065"/>
          </a:xfrm>
        </p:grpSpPr>
        <p:sp>
          <p:nvSpPr>
            <p:cNvPr id="4" name="TextBox 3"/>
            <p:cNvSpPr txBox="1"/>
            <p:nvPr/>
          </p:nvSpPr>
          <p:spPr>
            <a:xfrm>
              <a:off x="4648200" y="1524000"/>
              <a:ext cx="4114800" cy="452306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Formula Parser</a:t>
              </a:r>
            </a:p>
            <a:p>
              <a:endParaRPr lang="en-US" dirty="0"/>
            </a:p>
            <a:p>
              <a:r>
                <a:rPr lang="en-US" dirty="0" smtClean="0"/>
                <a:t>Formula Strings 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“=SUM(B5, 2) ”</a:t>
              </a:r>
            </a:p>
            <a:p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 smtClean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r>
                <a:rPr lang="en-US" dirty="0" smtClean="0"/>
                <a:t>References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 B5</a:t>
              </a:r>
            </a:p>
            <a:p>
              <a:r>
                <a:rPr lang="en-US" dirty="0" smtClean="0"/>
                <a:t>Functions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 SUM</a:t>
              </a:r>
            </a:p>
            <a:p>
              <a:r>
                <a:rPr lang="en-US" dirty="0" smtClean="0"/>
                <a:t>Numbers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 2</a:t>
              </a:r>
              <a:endParaRPr lang="en-US" dirty="0" smtClean="0"/>
            </a:p>
          </p:txBody>
        </p:sp>
        <p:pic>
          <p:nvPicPr>
            <p:cNvPr id="2050" name="Picture 2" descr="C:\Users\Efthimia\Documents\GitHub\XLGrammar\presentation\images\parsetre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2995750"/>
              <a:ext cx="1490154" cy="1579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5334000" y="2819400"/>
              <a:ext cx="3810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448300" y="4038600"/>
              <a:ext cx="4191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32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196334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MS official grammar for Excel </a:t>
            </a:r>
            <a:r>
              <a:rPr lang="en-US" sz="3200" dirty="0" smtClean="0"/>
              <a:t>formulas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93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196334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MS official grammar for Excel </a:t>
            </a:r>
            <a:r>
              <a:rPr lang="en-US" sz="3200" dirty="0" smtClean="0"/>
              <a:t>formulas</a:t>
            </a:r>
            <a:endParaRPr lang="en-US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42237" y="813031"/>
            <a:ext cx="6701780" cy="5653026"/>
            <a:chOff x="1242237" y="813031"/>
            <a:chExt cx="6701780" cy="56530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0" y="813031"/>
              <a:ext cx="3524417" cy="5653026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1242237" y="1394222"/>
              <a:ext cx="1752600" cy="51077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SUM(B2, 5)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2994837" y="1649611"/>
              <a:ext cx="14247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07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7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0"/>
            <a:ext cx="3048000" cy="9194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Compatibility with the official language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3429000"/>
            <a:ext cx="2971800" cy="9194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Processable</a:t>
            </a:r>
            <a:r>
              <a:rPr lang="en-US" sz="2400" dirty="0" smtClean="0"/>
              <a:t> parse trees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2590800"/>
            <a:ext cx="2743200" cy="5107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Compactness</a:t>
            </a:r>
            <a:endParaRPr lang="en-US" sz="2400" dirty="0"/>
          </a:p>
        </p:txBody>
      </p:sp>
      <p:pic>
        <p:nvPicPr>
          <p:cNvPr id="3075" name="Picture 3" descr="C:\Users\Efthimia\AppData\Local\Microsoft\Windows\INetCache\IE\1D6GRV5R\scales-309078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74" y="2667000"/>
            <a:ext cx="1295400" cy="121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10607</TotalTime>
  <Words>668</Words>
  <Application>Microsoft Office PowerPoint</Application>
  <PresentationFormat>On-screen Show (4:3)</PresentationFormat>
  <Paragraphs>206</Paragraphs>
  <Slides>28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 Grammar for Spreadsheet Formulas Evaluated on Two Large Datasets</vt:lpstr>
      <vt:lpstr>A language that all of us (think we) know</vt:lpstr>
      <vt:lpstr>A language that all of us (think we) know</vt:lpstr>
      <vt:lpstr>A programming language </vt:lpstr>
      <vt:lpstr>Spreadsheet research</vt:lpstr>
      <vt:lpstr>PowerPoint Presentation</vt:lpstr>
      <vt:lpstr>PowerPoint Presentation</vt:lpstr>
      <vt:lpstr>PowerPoint Presentation</vt:lpstr>
      <vt:lpstr>PowerPoint Presentation</vt:lpstr>
      <vt:lpstr>Our approach</vt:lpstr>
      <vt:lpstr>Spreadsheets datasets</vt:lpstr>
      <vt:lpstr>Our approach</vt:lpstr>
      <vt:lpstr>PowerPoint Presentation</vt:lpstr>
      <vt:lpstr>=SUM(B2,5)</vt:lpstr>
      <vt:lpstr>Implementation &amp; Testing</vt:lpstr>
      <vt:lpstr>99,999% success 1.035.558 parse trees</vt:lpstr>
      <vt:lpstr>Analyzing 22M formulas</vt:lpstr>
      <vt:lpstr>The rare</vt:lpstr>
      <vt:lpstr>The rare (2)</vt:lpstr>
      <vt:lpstr>The smelly</vt:lpstr>
      <vt:lpstr>The smelly</vt:lpstr>
      <vt:lpstr>The smelly (2)</vt:lpstr>
      <vt:lpstr>The smelly (2)</vt:lpstr>
      <vt:lpstr>Git Repository</vt:lpstr>
      <vt:lpstr>nuget package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Grammar for Spreadsheet Formulas Evaluated on Two Large Datasets</dc:title>
  <dc:creator>Fenia</dc:creator>
  <cp:lastModifiedBy>Efthimia Aivaloglou</cp:lastModifiedBy>
  <cp:revision>171</cp:revision>
  <dcterms:created xsi:type="dcterms:W3CDTF">2006-08-16T00:00:00Z</dcterms:created>
  <dcterms:modified xsi:type="dcterms:W3CDTF">2015-09-26T22:04:39Z</dcterms:modified>
</cp:coreProperties>
</file>