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Figtree"/>
      <p:regular r:id="rId24"/>
      <p:bold r:id="rId25"/>
      <p:italic r:id="rId26"/>
      <p:boldItalic r:id="rId27"/>
    </p:embeddedFont>
    <p:embeddedFont>
      <p:font typeface="Figtree Black"/>
      <p:bold r:id="rId28"/>
      <p:boldItalic r:id="rId29"/>
    </p:embeddedFont>
    <p:embeddedFont>
      <p:font typeface="Hanken Grotesk"/>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A4A4F6-1BF5-492F-82AD-7B8BA5928700}">
  <a:tblStyle styleId="{6FA4A4F6-1BF5-492F-82AD-7B8BA59287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1" Type="http://schemas.openxmlformats.org/officeDocument/2006/relationships/font" Target="fonts/La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Figtree-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igtree-italic.fntdata"/><Relationship Id="rId25" Type="http://schemas.openxmlformats.org/officeDocument/2006/relationships/font" Target="fonts/Figtree-bold.fntdata"/><Relationship Id="rId28" Type="http://schemas.openxmlformats.org/officeDocument/2006/relationships/font" Target="fonts/FigtreeBlack-bold.fntdata"/><Relationship Id="rId27" Type="http://schemas.openxmlformats.org/officeDocument/2006/relationships/font" Target="fonts/Figtree-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FigtreeBlack-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ankenGrotesk-bold.fntdata"/><Relationship Id="rId30" Type="http://schemas.openxmlformats.org/officeDocument/2006/relationships/font" Target="fonts/HankenGrotesk-regular.fntdata"/><Relationship Id="rId11" Type="http://schemas.openxmlformats.org/officeDocument/2006/relationships/slide" Target="slides/slide4.xml"/><Relationship Id="rId33" Type="http://schemas.openxmlformats.org/officeDocument/2006/relationships/font" Target="fonts/HankenGrotesk-boldItalic.fntdata"/><Relationship Id="rId10" Type="http://schemas.openxmlformats.org/officeDocument/2006/relationships/slide" Target="slides/slide3.xml"/><Relationship Id="rId32" Type="http://schemas.openxmlformats.org/officeDocument/2006/relationships/font" Target="fonts/HankenGrotesk-italic.fntdata"/><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mlreview.com/understanding-lstm-and-its-diagrams-37e2f46f1714"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mlreview.com/understanding-lstm-and-its-diagrams-37e2f46f1714"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mlreview.com/understanding-lstm-and-its-diagrams-37e2f46f1714"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mlreview.com/understanding-lstm-and-its-diagrams-37e2f46f1714"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1f92a3ab5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51f92a3ab5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529f8a31ad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29f8a31ad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- 1 min</a:t>
            </a:r>
            <a:endParaRPr/>
          </a:p>
          <a:p>
            <a:pPr indent="0" lvl="0" marL="0" rtl="0" algn="l">
              <a:spcBef>
                <a:spcPts val="0"/>
              </a:spcBef>
              <a:spcAft>
                <a:spcPts val="0"/>
              </a:spcAft>
              <a:buNone/>
            </a:pPr>
            <a:r>
              <a:rPr lang="en"/>
              <a:t>Diagram </a:t>
            </a:r>
            <a:endParaRPr/>
          </a:p>
          <a:p>
            <a:pPr indent="0" lvl="0" marL="0" rtl="0" algn="l">
              <a:spcBef>
                <a:spcPts val="0"/>
              </a:spcBef>
              <a:spcAft>
                <a:spcPts val="0"/>
              </a:spcAft>
              <a:buNone/>
            </a:pPr>
            <a:r>
              <a:rPr lang="en" u="sng">
                <a:solidFill>
                  <a:schemeClr val="hlink"/>
                </a:solidFill>
                <a:hlinkClick r:id="rId2"/>
              </a:rPr>
              <a:t>https://blog.mlreview.com/understanding-lstm-and-its-diagrams-37e2f46f1714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529f8a31ad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529f8a31ad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- 1 min</a:t>
            </a:r>
            <a:endParaRPr/>
          </a:p>
          <a:p>
            <a:pPr indent="0" lvl="0" marL="0" rtl="0" algn="l">
              <a:spcBef>
                <a:spcPts val="0"/>
              </a:spcBef>
              <a:spcAft>
                <a:spcPts val="0"/>
              </a:spcAft>
              <a:buNone/>
            </a:pPr>
            <a:r>
              <a:rPr lang="en"/>
              <a:t>Diagram </a:t>
            </a:r>
            <a:endParaRPr/>
          </a:p>
          <a:p>
            <a:pPr indent="0" lvl="0" marL="0" rtl="0" algn="l">
              <a:spcBef>
                <a:spcPts val="0"/>
              </a:spcBef>
              <a:spcAft>
                <a:spcPts val="0"/>
              </a:spcAft>
              <a:buNone/>
            </a:pPr>
            <a:r>
              <a:rPr lang="en" u="sng">
                <a:solidFill>
                  <a:schemeClr val="hlink"/>
                </a:solidFill>
                <a:hlinkClick r:id="rId2"/>
              </a:rPr>
              <a:t>https://blog.mlreview.com/understanding-lstm-and-its-diagrams-37e2f46f1714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529f8a31ad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529f8a31ad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51f92a3ab5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51f92a3ab5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- 1 min</a:t>
            </a:r>
            <a:endParaRPr/>
          </a:p>
          <a:p>
            <a:pPr indent="0" lvl="0" marL="0" rtl="0" algn="l">
              <a:spcBef>
                <a:spcPts val="0"/>
              </a:spcBef>
              <a:spcAft>
                <a:spcPts val="0"/>
              </a:spcAft>
              <a:buNone/>
            </a:pPr>
            <a:r>
              <a:rPr lang="en"/>
              <a:t>Diagram </a:t>
            </a:r>
            <a:endParaRPr/>
          </a:p>
          <a:p>
            <a:pPr indent="0" lvl="0" marL="0" rtl="0" algn="l">
              <a:spcBef>
                <a:spcPts val="0"/>
              </a:spcBef>
              <a:spcAft>
                <a:spcPts val="0"/>
              </a:spcAft>
              <a:buNone/>
            </a:pPr>
            <a:r>
              <a:rPr lang="en" u="sng">
                <a:solidFill>
                  <a:schemeClr val="hlink"/>
                </a:solidFill>
                <a:hlinkClick r:id="rId2"/>
              </a:rPr>
              <a:t>https://blog.mlreview.com/understanding-lstm-and-its-diagrams-37e2f46f1714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51f92a3ab5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51f92a3ab5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- 1 min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529f8a31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529f8a31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a:t>
            </a:r>
            <a:r>
              <a:rPr lang="en"/>
              <a:t>models that predicted significant market movements achieved balanced accuracies that exceeded 50%, but cross-validation shed light on the variability of these estimates. If we only reported balanced accuracies, it would be misleading to the reader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had focused a lot on feature engineering that included sentiment scores with technical indicators and macro data in hopes of deriving powerful insights from the data, but it seemed not to be the case. In the future, we, or anyone interested in this research, would like to prioritize model selection over feature engineering, and Temporal Convolutional Network can also be useful as the model can capture long-range dependencies in data efficiently without recurrence.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5209b1c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5209b1c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1f92a3ab5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1f92a3ab5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a:p>
            <a:pPr indent="0" lvl="0" marL="0" rtl="0" algn="l">
              <a:spcBef>
                <a:spcPts val="0"/>
              </a:spcBef>
              <a:spcAft>
                <a:spcPts val="0"/>
              </a:spcAft>
              <a:buNone/>
            </a:pPr>
            <a:r>
              <a:rPr lang="en"/>
              <a:t> stock market reflects collective investor sentiment about the future earnings and growth of public companies. The most common benchmark for investors is the S&amp;P 500 Index, which tracks the stock prices of 500 leading U.S. companies like Apple, Microsoft, or Walmart</a:t>
            </a:r>
            <a:endParaRPr/>
          </a:p>
          <a:p>
            <a:pPr indent="0" lvl="0" marL="0" rtl="0" algn="l">
              <a:spcBef>
                <a:spcPts val="0"/>
              </a:spcBef>
              <a:spcAft>
                <a:spcPts val="0"/>
              </a:spcAft>
              <a:buNone/>
            </a:pPr>
            <a:r>
              <a:rPr lang="en"/>
              <a:t>Stock movements are influenced by company performance, investor confidence, economic conditions, and global news. Investors often follow this index to guide decisions aimed at maximizing their portfolio returns, like buying, shorting stocks, or stop-loss order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1f92a3ab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1f92a3ab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Accurately p</a:t>
            </a:r>
            <a:r>
              <a:rPr lang="en"/>
              <a:t>redicting stock prices is difficult due to the complex interplay of factors I just mentioned and external noise like insider trading or social media sentiment or unsystematic risk - risk </a:t>
            </a:r>
            <a:r>
              <a:rPr lang="en"/>
              <a:t>specifically</a:t>
            </a:r>
            <a:r>
              <a:rPr lang="en"/>
              <a:t> to a company</a:t>
            </a:r>
            <a:endParaRPr/>
          </a:p>
          <a:p>
            <a:pPr indent="0" lvl="0" marL="0" rtl="0" algn="l">
              <a:spcBef>
                <a:spcPts val="0"/>
              </a:spcBef>
              <a:spcAft>
                <a:spcPts val="0"/>
              </a:spcAft>
              <a:buNone/>
            </a:pPr>
            <a:r>
              <a:rPr lang="en"/>
              <a:t>Our research focus on two prediction targets: identify S&amp;P 500 stock price significant movement (w/ description) and stock price binary direction</a:t>
            </a:r>
            <a:endParaRPr/>
          </a:p>
          <a:p>
            <a:pPr indent="0" lvl="0" marL="0" rtl="0" algn="l">
              <a:spcBef>
                <a:spcPts val="0"/>
              </a:spcBef>
              <a:spcAft>
                <a:spcPts val="0"/>
              </a:spcAft>
              <a:buNone/>
            </a:pPr>
            <a:r>
              <a:rPr lang="en"/>
              <a:t>We used the Yahoo Finance API and news articles with </a:t>
            </a:r>
            <a:r>
              <a:rPr lang="en"/>
              <a:t>along with other libraries and data such as technical analysis, pandas datareader, key macroeconomic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1f92a3ab5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1f92a3ab5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1f92a3ab5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1f92a3ab5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2035aa5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2035aa5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 </a:t>
            </a:r>
            <a:endParaRPr/>
          </a:p>
          <a:p>
            <a:pPr indent="0" lvl="0" marL="0" rtl="0" algn="l">
              <a:spcBef>
                <a:spcPts val="0"/>
              </a:spcBef>
              <a:spcAft>
                <a:spcPts val="0"/>
              </a:spcAft>
              <a:buNone/>
            </a:pPr>
            <a:r>
              <a:rPr lang="en" sz="1350">
                <a:solidFill>
                  <a:srgbClr val="001D35"/>
                </a:solidFill>
                <a:highlight>
                  <a:srgbClr val="E5EDFF"/>
                </a:highlight>
                <a:latin typeface="Roboto"/>
                <a:ea typeface="Roboto"/>
                <a:cs typeface="Roboto"/>
                <a:sym typeface="Roboto"/>
              </a:rPr>
              <a:t>The Sentiment Intensity Analyzer in NLTK, powered by VADER (Valence Aware Dictionary and sEntiment Reasoner), operates by analyzing the sentiment of text using a lexicon-based approach. VADER contains a list of words and their associated sentiment scores (positive, negative, or neutral). When analyzing text, the analyzer breaks it down into individual words and phrases, then consults the VADER lexicon to determine the sentiment score for each word. It also considers factors like capitalization, punctuation, and negations to adjust the scores accordingly. Finally, it aggregates these scores to produce a compound sentiment score, ranging from -1 (most negative) to 1 (most positive), along with positive, negative, and neutral scores.</a:t>
            </a:r>
            <a:r>
              <a:rPr lang="en" sz="1350">
                <a:solidFill>
                  <a:srgbClr val="001D35"/>
                </a:solidFill>
                <a:highlight>
                  <a:srgbClr val="FFFFFF"/>
                </a:highlight>
                <a:latin typeface="Roboto"/>
                <a:ea typeface="Roboto"/>
                <a:cs typeface="Roboto"/>
                <a:sym typeface="Roboto"/>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1f92a3ab5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1f92a3ab5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 </a:t>
            </a:r>
            <a:endParaRPr/>
          </a:p>
          <a:p>
            <a:pPr indent="0" lvl="0" marL="0" rtl="0" algn="l">
              <a:spcBef>
                <a:spcPts val="0"/>
              </a:spcBef>
              <a:spcAft>
                <a:spcPts val="0"/>
              </a:spcAft>
              <a:buNone/>
            </a:pPr>
            <a:r>
              <a:rPr lang="en" sz="1350">
                <a:solidFill>
                  <a:srgbClr val="001D35"/>
                </a:solidFill>
                <a:highlight>
                  <a:srgbClr val="E5EDFF"/>
                </a:highlight>
                <a:latin typeface="Roboto"/>
                <a:ea typeface="Roboto"/>
                <a:cs typeface="Roboto"/>
                <a:sym typeface="Roboto"/>
              </a:rPr>
              <a:t>The Sentiment Intensity Analyzer in NLTK, powered by VADER (Valence Aware Dictionary and sEntiment Reasoner), operates by analyzing the sentiment of text using a lexicon-based approach. VADER contains a list of words and their associated sentiment scores (positive, negative, or neutral). When analyzing text, the analyzer breaks it down into individual words and phrases, then consults the VADER lexicon to determine the sentiment score for each word. It also considers factors like capitalization, punctuation, and negations to adjust the scores accordingly. Finally, it aggregates these scores to produce a compound sentiment score, ranging from -1 (most negative) to 1 (most positive), along with positive, negative, and neutral scores.</a:t>
            </a:r>
            <a:r>
              <a:rPr lang="en" sz="1350">
                <a:solidFill>
                  <a:srgbClr val="001D35"/>
                </a:solidFill>
                <a:highlight>
                  <a:srgbClr val="FFFFFF"/>
                </a:highlight>
                <a:latin typeface="Roboto"/>
                <a:ea typeface="Roboto"/>
                <a:cs typeface="Roboto"/>
                <a:sym typeface="Roboto"/>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29f8a31ad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29f8a31ad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29f8a31ad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29f8a31ad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- 1 min</a:t>
            </a:r>
            <a:endParaRPr/>
          </a:p>
          <a:p>
            <a:pPr indent="0" lvl="0" marL="0" rtl="0" algn="l">
              <a:spcBef>
                <a:spcPts val="0"/>
              </a:spcBef>
              <a:spcAft>
                <a:spcPts val="0"/>
              </a:spcAft>
              <a:buNone/>
            </a:pPr>
            <a:r>
              <a:rPr lang="en"/>
              <a:t>Diagram </a:t>
            </a:r>
            <a:endParaRPr/>
          </a:p>
          <a:p>
            <a:pPr indent="0" lvl="0" marL="0" rtl="0" algn="l">
              <a:spcBef>
                <a:spcPts val="0"/>
              </a:spcBef>
              <a:spcAft>
                <a:spcPts val="0"/>
              </a:spcAft>
              <a:buNone/>
            </a:pPr>
            <a:r>
              <a:rPr lang="en" u="sng">
                <a:solidFill>
                  <a:schemeClr val="hlink"/>
                </a:solidFill>
                <a:hlinkClick r:id="rId2"/>
              </a:rPr>
              <a:t>https://blog.mlreview.com/understanding-lstm-and-its-diagrams-37e2f46f1714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727425" y="-49275"/>
            <a:ext cx="7703400" cy="5243325"/>
            <a:chOff x="727425" y="-49275"/>
            <a:chExt cx="7703400" cy="5243325"/>
          </a:xfrm>
        </p:grpSpPr>
        <p:sp>
          <p:nvSpPr>
            <p:cNvPr id="55" name="Google Shape;55;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14"/>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57" name="Google Shape;57;p14"/>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58" name="Google Shape;58;p14"/>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9" name="Google Shape;59;p14"/>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grpSp>
        <p:nvGrpSpPr>
          <p:cNvPr id="61" name="Google Shape;61;p15"/>
          <p:cNvGrpSpPr/>
          <p:nvPr/>
        </p:nvGrpSpPr>
        <p:grpSpPr>
          <a:xfrm>
            <a:off x="713225" y="-62550"/>
            <a:ext cx="7717800" cy="5210100"/>
            <a:chOff x="713225" y="-62550"/>
            <a:chExt cx="7717800" cy="5210100"/>
          </a:xfrm>
        </p:grpSpPr>
        <p:sp>
          <p:nvSpPr>
            <p:cNvPr id="62" name="Google Shape;62;p15"/>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5"/>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15"/>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15"/>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6" name="Google Shape;66;p15"/>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7" name="Google Shape;67;p15"/>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grpSp>
        <p:nvGrpSpPr>
          <p:cNvPr id="69" name="Google Shape;69;p16"/>
          <p:cNvGrpSpPr/>
          <p:nvPr/>
        </p:nvGrpSpPr>
        <p:grpSpPr>
          <a:xfrm>
            <a:off x="-19050" y="232800"/>
            <a:ext cx="8930250" cy="5027400"/>
            <a:chOff x="-19050" y="232800"/>
            <a:chExt cx="8930250" cy="5027400"/>
          </a:xfrm>
        </p:grpSpPr>
        <p:sp>
          <p:nvSpPr>
            <p:cNvPr id="70" name="Google Shape;70;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72" name="Google Shape;72;p16"/>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73" name="Google Shape;7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4" name="Google Shape;74;p16"/>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grpSp>
        <p:nvGrpSpPr>
          <p:cNvPr id="76" name="Google Shape;76;p17"/>
          <p:cNvGrpSpPr/>
          <p:nvPr/>
        </p:nvGrpSpPr>
        <p:grpSpPr>
          <a:xfrm>
            <a:off x="-77100" y="232800"/>
            <a:ext cx="8988300" cy="4964300"/>
            <a:chOff x="-77100" y="232800"/>
            <a:chExt cx="8988300" cy="4964300"/>
          </a:xfrm>
        </p:grpSpPr>
        <p:sp>
          <p:nvSpPr>
            <p:cNvPr id="77" name="Google Shape;77;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7"/>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79" name="Google Shape;79;p17"/>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80" name="Google Shape;8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 name="Google Shape;81;p17"/>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82" name="Google Shape;82;p17"/>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83" name="Google Shape;83;p17"/>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84" name="Google Shape;84;p17"/>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grpSp>
        <p:nvGrpSpPr>
          <p:cNvPr id="86" name="Google Shape;86;p18"/>
          <p:cNvGrpSpPr/>
          <p:nvPr/>
        </p:nvGrpSpPr>
        <p:grpSpPr>
          <a:xfrm>
            <a:off x="232200" y="-49400"/>
            <a:ext cx="8679000" cy="5250800"/>
            <a:chOff x="232200" y="-49400"/>
            <a:chExt cx="8679000" cy="5250800"/>
          </a:xfrm>
        </p:grpSpPr>
        <p:grpSp>
          <p:nvGrpSpPr>
            <p:cNvPr id="87" name="Google Shape;87;p18"/>
            <p:cNvGrpSpPr/>
            <p:nvPr/>
          </p:nvGrpSpPr>
          <p:grpSpPr>
            <a:xfrm>
              <a:off x="232200" y="-49400"/>
              <a:ext cx="8679000" cy="5250800"/>
              <a:chOff x="232200" y="-49400"/>
              <a:chExt cx="8679000" cy="5250800"/>
            </a:xfrm>
          </p:grpSpPr>
          <p:sp>
            <p:nvSpPr>
              <p:cNvPr id="88" name="Google Shape;8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8"/>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90" name="Google Shape;90;p18"/>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91" name="Google Shape;91;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grpSp>
        <p:nvGrpSpPr>
          <p:cNvPr id="94" name="Google Shape;94;p19"/>
          <p:cNvGrpSpPr/>
          <p:nvPr/>
        </p:nvGrpSpPr>
        <p:grpSpPr>
          <a:xfrm>
            <a:off x="-19050" y="-16000"/>
            <a:ext cx="8930250" cy="4933300"/>
            <a:chOff x="-19050" y="-16000"/>
            <a:chExt cx="8930250" cy="4933300"/>
          </a:xfrm>
        </p:grpSpPr>
        <p:sp>
          <p:nvSpPr>
            <p:cNvPr id="95" name="Google Shape;95;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7" name="Google Shape;97;p19"/>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98" name="Google Shape;98;p19"/>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9" name="Google Shape;99;p19"/>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grpSp>
        <p:nvGrpSpPr>
          <p:cNvPr id="101" name="Google Shape;101;p20"/>
          <p:cNvGrpSpPr/>
          <p:nvPr/>
        </p:nvGrpSpPr>
        <p:grpSpPr>
          <a:xfrm>
            <a:off x="-25" y="533550"/>
            <a:ext cx="9270975" cy="4075025"/>
            <a:chOff x="-25" y="533550"/>
            <a:chExt cx="9270975" cy="4075025"/>
          </a:xfrm>
        </p:grpSpPr>
        <p:sp>
          <p:nvSpPr>
            <p:cNvPr id="102" name="Google Shape;102;p2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103" name="Google Shape;103;p20"/>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104" name="Google Shape;104;p20"/>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105" name="Google Shape;105;p20"/>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grpSp>
        <p:nvGrpSpPr>
          <p:cNvPr id="107" name="Google Shape;107;p21"/>
          <p:cNvGrpSpPr/>
          <p:nvPr/>
        </p:nvGrpSpPr>
        <p:grpSpPr>
          <a:xfrm>
            <a:off x="727425" y="-49275"/>
            <a:ext cx="7703400" cy="5243325"/>
            <a:chOff x="727425" y="-49275"/>
            <a:chExt cx="7703400" cy="5243325"/>
          </a:xfrm>
        </p:grpSpPr>
        <p:sp>
          <p:nvSpPr>
            <p:cNvPr id="108" name="Google Shape;108;p2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2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10" name="Google Shape;110;p2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11" name="Google Shape;111;p21"/>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2" name="Google Shape;112;p21"/>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2"/>
          <p:cNvSpPr/>
          <p:nvPr>
            <p:ph idx="2" type="pic"/>
          </p:nvPr>
        </p:nvSpPr>
        <p:spPr>
          <a:xfrm>
            <a:off x="0" y="0"/>
            <a:ext cx="9144000" cy="5143500"/>
          </a:xfrm>
          <a:prstGeom prst="rect">
            <a:avLst/>
          </a:prstGeom>
          <a:noFill/>
          <a:ln>
            <a:noFill/>
          </a:ln>
        </p:spPr>
      </p:sp>
      <p:sp>
        <p:nvSpPr>
          <p:cNvPr id="115" name="Google Shape;115;p22"/>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grpSp>
        <p:nvGrpSpPr>
          <p:cNvPr id="117" name="Google Shape;117;p23"/>
          <p:cNvGrpSpPr/>
          <p:nvPr/>
        </p:nvGrpSpPr>
        <p:grpSpPr>
          <a:xfrm>
            <a:off x="727425" y="-382650"/>
            <a:ext cx="7703400" cy="5907300"/>
            <a:chOff x="727425" y="-382650"/>
            <a:chExt cx="7703400" cy="5907300"/>
          </a:xfrm>
        </p:grpSpPr>
        <p:sp>
          <p:nvSpPr>
            <p:cNvPr id="118" name="Google Shape;118;p2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23"/>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120" name="Google Shape;120;p23"/>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121" name="Google Shape;121;p23"/>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23"/>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23" name="Shape 12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4" name="Shape 124"/>
        <p:cNvGrpSpPr/>
        <p:nvPr/>
      </p:nvGrpSpPr>
      <p:grpSpPr>
        <a:xfrm>
          <a:off x="0" y="0"/>
          <a:ext cx="0" cy="0"/>
          <a:chOff x="0" y="0"/>
          <a:chExt cx="0" cy="0"/>
        </a:xfrm>
      </p:grpSpPr>
      <p:grpSp>
        <p:nvGrpSpPr>
          <p:cNvPr id="125" name="Google Shape;125;p25"/>
          <p:cNvGrpSpPr/>
          <p:nvPr/>
        </p:nvGrpSpPr>
        <p:grpSpPr>
          <a:xfrm>
            <a:off x="-19050" y="232800"/>
            <a:ext cx="9189150" cy="4684500"/>
            <a:chOff x="-19050" y="232800"/>
            <a:chExt cx="9189150" cy="4684500"/>
          </a:xfrm>
        </p:grpSpPr>
        <p:sp>
          <p:nvSpPr>
            <p:cNvPr id="126" name="Google Shape;12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2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28" name="Google Shape;128;p25"/>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29" name="Google Shape;129;p25"/>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0" name="Google Shape;130;p25"/>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1" name="Google Shape;131;p25"/>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2" name="Google Shape;132;p25"/>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3" name="Google Shape;133;p25"/>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 name="Google Shape;134;p25"/>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5" name="Google Shape;135;p25"/>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6" name="Google Shape;136;p25"/>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7" name="Google Shape;137;p25"/>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8" name="Google Shape;138;p25"/>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9" name="Google Shape;139;p25"/>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0" name="Google Shape;140;p25"/>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1" name="Google Shape;141;p25"/>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2" name="Google Shape;142;p25"/>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43" name="Google Shape;143;p25"/>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44" name="Google Shape;144;p25"/>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45" name="Google Shape;145;p25"/>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46" name="Google Shape;146;p25"/>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47" name="Google Shape;147;p25"/>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8" name="Shape 148"/>
        <p:cNvGrpSpPr/>
        <p:nvPr/>
      </p:nvGrpSpPr>
      <p:grpSpPr>
        <a:xfrm>
          <a:off x="0" y="0"/>
          <a:ext cx="0" cy="0"/>
          <a:chOff x="0" y="0"/>
          <a:chExt cx="0" cy="0"/>
        </a:xfrm>
      </p:grpSpPr>
      <p:grpSp>
        <p:nvGrpSpPr>
          <p:cNvPr id="149" name="Google Shape;149;p26"/>
          <p:cNvGrpSpPr/>
          <p:nvPr/>
        </p:nvGrpSpPr>
        <p:grpSpPr>
          <a:xfrm>
            <a:off x="727425" y="-29250"/>
            <a:ext cx="8550550" cy="4637825"/>
            <a:chOff x="727425" y="-29250"/>
            <a:chExt cx="8550550" cy="4637825"/>
          </a:xfrm>
        </p:grpSpPr>
        <p:sp>
          <p:nvSpPr>
            <p:cNvPr id="150" name="Google Shape;150;p26"/>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6"/>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52" name="Google Shape;152;p26"/>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53" name="Google Shape;153;p26"/>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54" name="Google Shape;154;p26"/>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55" name="Shape 155"/>
        <p:cNvGrpSpPr/>
        <p:nvPr/>
      </p:nvGrpSpPr>
      <p:grpSpPr>
        <a:xfrm>
          <a:off x="0" y="0"/>
          <a:ext cx="0" cy="0"/>
          <a:chOff x="0" y="0"/>
          <a:chExt cx="0" cy="0"/>
        </a:xfrm>
      </p:grpSpPr>
      <p:grpSp>
        <p:nvGrpSpPr>
          <p:cNvPr id="156" name="Google Shape;156;p27"/>
          <p:cNvGrpSpPr/>
          <p:nvPr/>
        </p:nvGrpSpPr>
        <p:grpSpPr>
          <a:xfrm>
            <a:off x="-50475" y="232800"/>
            <a:ext cx="8961675" cy="4684500"/>
            <a:chOff x="-50475" y="232800"/>
            <a:chExt cx="8961675" cy="4684500"/>
          </a:xfrm>
        </p:grpSpPr>
        <p:sp>
          <p:nvSpPr>
            <p:cNvPr id="157" name="Google Shape;157;p2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27"/>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27"/>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0" name="Google Shape;160;p27"/>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27"/>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2" name="Shape 162"/>
        <p:cNvGrpSpPr/>
        <p:nvPr/>
      </p:nvGrpSpPr>
      <p:grpSpPr>
        <a:xfrm>
          <a:off x="0" y="0"/>
          <a:ext cx="0" cy="0"/>
          <a:chOff x="0" y="0"/>
          <a:chExt cx="0" cy="0"/>
        </a:xfrm>
      </p:grpSpPr>
      <p:sp>
        <p:nvSpPr>
          <p:cNvPr id="163" name="Google Shape;163;p28"/>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8"/>
          <p:cNvGrpSpPr/>
          <p:nvPr/>
        </p:nvGrpSpPr>
        <p:grpSpPr>
          <a:xfrm>
            <a:off x="-19050" y="232800"/>
            <a:ext cx="9176275" cy="4684500"/>
            <a:chOff x="-19050" y="232800"/>
            <a:chExt cx="9176275" cy="4684500"/>
          </a:xfrm>
        </p:grpSpPr>
        <p:sp>
          <p:nvSpPr>
            <p:cNvPr id="165" name="Google Shape;165;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28"/>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28"/>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9" name="Google Shape;169;p28"/>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70" name="Shape 170"/>
        <p:cNvGrpSpPr/>
        <p:nvPr/>
      </p:nvGrpSpPr>
      <p:grpSpPr>
        <a:xfrm>
          <a:off x="0" y="0"/>
          <a:ext cx="0" cy="0"/>
          <a:chOff x="0" y="0"/>
          <a:chExt cx="0" cy="0"/>
        </a:xfrm>
      </p:grpSpPr>
      <p:grpSp>
        <p:nvGrpSpPr>
          <p:cNvPr id="171" name="Google Shape;171;p29"/>
          <p:cNvGrpSpPr/>
          <p:nvPr/>
        </p:nvGrpSpPr>
        <p:grpSpPr>
          <a:xfrm>
            <a:off x="232200" y="232800"/>
            <a:ext cx="8937900" cy="4932875"/>
            <a:chOff x="232200" y="232800"/>
            <a:chExt cx="8937900" cy="4932875"/>
          </a:xfrm>
        </p:grpSpPr>
        <p:sp>
          <p:nvSpPr>
            <p:cNvPr id="172" name="Google Shape;172;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9"/>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74" name="Google Shape;174;p29"/>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75" name="Google Shape;175;p29"/>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76" name="Google Shape;176;p29"/>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77" name="Shape 177"/>
        <p:cNvGrpSpPr/>
        <p:nvPr/>
      </p:nvGrpSpPr>
      <p:grpSpPr>
        <a:xfrm>
          <a:off x="0" y="0"/>
          <a:ext cx="0" cy="0"/>
          <a:chOff x="0" y="0"/>
          <a:chExt cx="0" cy="0"/>
        </a:xfrm>
      </p:grpSpPr>
      <p:grpSp>
        <p:nvGrpSpPr>
          <p:cNvPr id="178" name="Google Shape;178;p30"/>
          <p:cNvGrpSpPr/>
          <p:nvPr/>
        </p:nvGrpSpPr>
        <p:grpSpPr>
          <a:xfrm>
            <a:off x="-19050" y="232800"/>
            <a:ext cx="8930250" cy="5117250"/>
            <a:chOff x="-19050" y="232800"/>
            <a:chExt cx="8930250" cy="5117250"/>
          </a:xfrm>
        </p:grpSpPr>
        <p:sp>
          <p:nvSpPr>
            <p:cNvPr id="179" name="Google Shape;179;p3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30"/>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81" name="Google Shape;181;p30"/>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82" name="Google Shape;182;p30"/>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83" name="Google Shape;183;p30"/>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4" name="Shape 184"/>
        <p:cNvGrpSpPr/>
        <p:nvPr/>
      </p:nvGrpSpPr>
      <p:grpSpPr>
        <a:xfrm>
          <a:off x="0" y="0"/>
          <a:ext cx="0" cy="0"/>
          <a:chOff x="0" y="0"/>
          <a:chExt cx="0" cy="0"/>
        </a:xfrm>
      </p:grpSpPr>
      <p:grpSp>
        <p:nvGrpSpPr>
          <p:cNvPr id="185" name="Google Shape;185;p31"/>
          <p:cNvGrpSpPr/>
          <p:nvPr/>
        </p:nvGrpSpPr>
        <p:grpSpPr>
          <a:xfrm>
            <a:off x="232200" y="232800"/>
            <a:ext cx="8988300" cy="5000100"/>
            <a:chOff x="232200" y="232800"/>
            <a:chExt cx="8988300" cy="5000100"/>
          </a:xfrm>
        </p:grpSpPr>
        <p:sp>
          <p:nvSpPr>
            <p:cNvPr id="186" name="Google Shape;186;p3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31"/>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31"/>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0" name="Google Shape;190;p31"/>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1" name="Google Shape;191;p31"/>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2" name="Google Shape;192;p31"/>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3" name="Google Shape;193;p31"/>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31"/>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31"/>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96" name="Shape 196"/>
        <p:cNvGrpSpPr/>
        <p:nvPr/>
      </p:nvGrpSpPr>
      <p:grpSpPr>
        <a:xfrm>
          <a:off x="0" y="0"/>
          <a:ext cx="0" cy="0"/>
          <a:chOff x="0" y="0"/>
          <a:chExt cx="0" cy="0"/>
        </a:xfrm>
      </p:grpSpPr>
      <p:grpSp>
        <p:nvGrpSpPr>
          <p:cNvPr id="197" name="Google Shape;197;p32"/>
          <p:cNvGrpSpPr/>
          <p:nvPr/>
        </p:nvGrpSpPr>
        <p:grpSpPr>
          <a:xfrm>
            <a:off x="-725" y="1466925"/>
            <a:ext cx="939900" cy="2326875"/>
            <a:chOff x="-725" y="1466925"/>
            <a:chExt cx="939900" cy="2326875"/>
          </a:xfrm>
        </p:grpSpPr>
        <p:cxnSp>
          <p:nvCxnSpPr>
            <p:cNvPr id="198" name="Google Shape;198;p32"/>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9" name="Google Shape;199;p32"/>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200" name="Google Shape;200;p32"/>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201" name="Google Shape;201;p32"/>
          <p:cNvGrpSpPr/>
          <p:nvPr/>
        </p:nvGrpSpPr>
        <p:grpSpPr>
          <a:xfrm>
            <a:off x="232200" y="232800"/>
            <a:ext cx="8988300" cy="5000100"/>
            <a:chOff x="232200" y="232800"/>
            <a:chExt cx="8988300" cy="5000100"/>
          </a:xfrm>
        </p:grpSpPr>
        <p:sp>
          <p:nvSpPr>
            <p:cNvPr id="202" name="Google Shape;202;p3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3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04" name="Google Shape;204;p3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05" name="Google Shape;205;p3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6" name="Google Shape;206;p32"/>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07" name="Google Shape;207;p32"/>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08" name="Google Shape;208;p32"/>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09" name="Google Shape;209;p32"/>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32"/>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1" name="Google Shape;211;p32"/>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12" name="Shape 212"/>
        <p:cNvGrpSpPr/>
        <p:nvPr/>
      </p:nvGrpSpPr>
      <p:grpSpPr>
        <a:xfrm>
          <a:off x="0" y="0"/>
          <a:ext cx="0" cy="0"/>
          <a:chOff x="0" y="0"/>
          <a:chExt cx="0" cy="0"/>
        </a:xfrm>
      </p:grpSpPr>
      <p:grpSp>
        <p:nvGrpSpPr>
          <p:cNvPr id="213" name="Google Shape;213;p33"/>
          <p:cNvGrpSpPr/>
          <p:nvPr/>
        </p:nvGrpSpPr>
        <p:grpSpPr>
          <a:xfrm>
            <a:off x="232200" y="-60100"/>
            <a:ext cx="9070200" cy="4977400"/>
            <a:chOff x="232200" y="-60100"/>
            <a:chExt cx="9070200" cy="4977400"/>
          </a:xfrm>
        </p:grpSpPr>
        <p:sp>
          <p:nvSpPr>
            <p:cNvPr id="214" name="Google Shape;21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33"/>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33"/>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8" name="Google Shape;218;p33"/>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19" name="Google Shape;219;p33"/>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20" name="Google Shape;220;p33"/>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21" name="Google Shape;221;p33"/>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22" name="Google Shape;222;p33"/>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23" name="Google Shape;223;p33"/>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4" name="Shape 224"/>
        <p:cNvGrpSpPr/>
        <p:nvPr/>
      </p:nvGrpSpPr>
      <p:grpSpPr>
        <a:xfrm>
          <a:off x="0" y="0"/>
          <a:ext cx="0" cy="0"/>
          <a:chOff x="0" y="0"/>
          <a:chExt cx="0" cy="0"/>
        </a:xfrm>
      </p:grpSpPr>
      <p:grpSp>
        <p:nvGrpSpPr>
          <p:cNvPr id="225" name="Google Shape;225;p34"/>
          <p:cNvGrpSpPr/>
          <p:nvPr/>
        </p:nvGrpSpPr>
        <p:grpSpPr>
          <a:xfrm>
            <a:off x="-19050" y="232800"/>
            <a:ext cx="9189150" cy="4684500"/>
            <a:chOff x="-19050" y="232800"/>
            <a:chExt cx="9189150" cy="4684500"/>
          </a:xfrm>
        </p:grpSpPr>
        <p:sp>
          <p:nvSpPr>
            <p:cNvPr id="226" name="Google Shape;226;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3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8" name="Google Shape;228;p34"/>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9" name="Google Shape;22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0" name="Google Shape;230;p34"/>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1" name="Google Shape;231;p34"/>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2" name="Google Shape;232;p34"/>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3" name="Google Shape;233;p34"/>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4" name="Google Shape;234;p34"/>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5" name="Google Shape;235;p34"/>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6" name="Google Shape;236;p34"/>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7" name="Google Shape;237;p34"/>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8" name="Shape 238"/>
        <p:cNvGrpSpPr/>
        <p:nvPr/>
      </p:nvGrpSpPr>
      <p:grpSpPr>
        <a:xfrm>
          <a:off x="0" y="0"/>
          <a:ext cx="0" cy="0"/>
          <a:chOff x="0" y="0"/>
          <a:chExt cx="0" cy="0"/>
        </a:xfrm>
      </p:grpSpPr>
      <p:grpSp>
        <p:nvGrpSpPr>
          <p:cNvPr id="239" name="Google Shape;239;p35"/>
          <p:cNvGrpSpPr/>
          <p:nvPr/>
        </p:nvGrpSpPr>
        <p:grpSpPr>
          <a:xfrm>
            <a:off x="232200" y="232800"/>
            <a:ext cx="8988300" cy="5000100"/>
            <a:chOff x="232200" y="232800"/>
            <a:chExt cx="8988300" cy="5000100"/>
          </a:xfrm>
        </p:grpSpPr>
        <p:sp>
          <p:nvSpPr>
            <p:cNvPr id="240" name="Google Shape;240;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3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42" name="Google Shape;242;p35"/>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43" name="Google Shape;24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4" name="Google Shape;244;p35"/>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5" name="Google Shape;245;p35"/>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6" name="Google Shape;246;p35"/>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7" name="Google Shape;247;p35"/>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8" name="Google Shape;248;p35"/>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9" name="Google Shape;249;p35"/>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0" name="Google Shape;250;p35"/>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35"/>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35"/>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3" name="Google Shape;253;p35"/>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4" name="Google Shape;254;p35"/>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5" name="Google Shape;255;p35"/>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6" name="Shape 256"/>
        <p:cNvGrpSpPr/>
        <p:nvPr/>
      </p:nvGrpSpPr>
      <p:grpSpPr>
        <a:xfrm>
          <a:off x="0" y="0"/>
          <a:ext cx="0" cy="0"/>
          <a:chOff x="0" y="0"/>
          <a:chExt cx="0" cy="0"/>
        </a:xfrm>
      </p:grpSpPr>
      <p:grpSp>
        <p:nvGrpSpPr>
          <p:cNvPr id="257" name="Google Shape;257;p36"/>
          <p:cNvGrpSpPr/>
          <p:nvPr/>
        </p:nvGrpSpPr>
        <p:grpSpPr>
          <a:xfrm>
            <a:off x="-69525" y="539500"/>
            <a:ext cx="9455500" cy="4069200"/>
            <a:chOff x="-69525" y="539500"/>
            <a:chExt cx="9455500" cy="4069200"/>
          </a:xfrm>
        </p:grpSpPr>
        <p:grpSp>
          <p:nvGrpSpPr>
            <p:cNvPr id="258" name="Google Shape;258;p36"/>
            <p:cNvGrpSpPr/>
            <p:nvPr/>
          </p:nvGrpSpPr>
          <p:grpSpPr>
            <a:xfrm>
              <a:off x="713225" y="539500"/>
              <a:ext cx="8672750" cy="4069200"/>
              <a:chOff x="713225" y="539500"/>
              <a:chExt cx="8672750" cy="4069200"/>
            </a:xfrm>
          </p:grpSpPr>
          <p:sp>
            <p:nvSpPr>
              <p:cNvPr id="259" name="Google Shape;259;p36"/>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36"/>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61" name="Google Shape;261;p36"/>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2" name="Google Shape;262;p36"/>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36"/>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36"/>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36"/>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36"/>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7" name="Google Shape;267;p36"/>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8" name="Shape 268"/>
        <p:cNvGrpSpPr/>
        <p:nvPr/>
      </p:nvGrpSpPr>
      <p:grpSpPr>
        <a:xfrm>
          <a:off x="0" y="0"/>
          <a:ext cx="0" cy="0"/>
          <a:chOff x="0" y="0"/>
          <a:chExt cx="0" cy="0"/>
        </a:xfrm>
      </p:grpSpPr>
      <p:grpSp>
        <p:nvGrpSpPr>
          <p:cNvPr id="269" name="Google Shape;269;p37"/>
          <p:cNvGrpSpPr/>
          <p:nvPr/>
        </p:nvGrpSpPr>
        <p:grpSpPr>
          <a:xfrm>
            <a:off x="-19050" y="232800"/>
            <a:ext cx="9189150" cy="4684500"/>
            <a:chOff x="-19050" y="232800"/>
            <a:chExt cx="9189150" cy="4684500"/>
          </a:xfrm>
        </p:grpSpPr>
        <p:sp>
          <p:nvSpPr>
            <p:cNvPr id="270" name="Google Shape;270;p3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3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3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3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4" name="Shape 274"/>
        <p:cNvGrpSpPr/>
        <p:nvPr/>
      </p:nvGrpSpPr>
      <p:grpSpPr>
        <a:xfrm>
          <a:off x="0" y="0"/>
          <a:ext cx="0" cy="0"/>
          <a:chOff x="0" y="0"/>
          <a:chExt cx="0" cy="0"/>
        </a:xfrm>
      </p:grpSpPr>
      <p:grpSp>
        <p:nvGrpSpPr>
          <p:cNvPr id="275" name="Google Shape;275;p38"/>
          <p:cNvGrpSpPr/>
          <p:nvPr/>
        </p:nvGrpSpPr>
        <p:grpSpPr>
          <a:xfrm>
            <a:off x="232200" y="232800"/>
            <a:ext cx="8988300" cy="4964300"/>
            <a:chOff x="232200" y="232800"/>
            <a:chExt cx="8988300" cy="4964300"/>
          </a:xfrm>
        </p:grpSpPr>
        <p:sp>
          <p:nvSpPr>
            <p:cNvPr id="276" name="Google Shape;276;p3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38"/>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79" name="Google Shape;279;p38"/>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0" name="Shape 280"/>
        <p:cNvGrpSpPr/>
        <p:nvPr/>
      </p:nvGrpSpPr>
      <p:grpSpPr>
        <a:xfrm>
          <a:off x="0" y="0"/>
          <a:ext cx="0" cy="0"/>
          <a:chOff x="0" y="0"/>
          <a:chExt cx="0" cy="0"/>
        </a:xfrm>
      </p:grpSpPr>
      <p:grpSp>
        <p:nvGrpSpPr>
          <p:cNvPr id="281" name="Google Shape;281;p39"/>
          <p:cNvGrpSpPr/>
          <p:nvPr/>
        </p:nvGrpSpPr>
        <p:grpSpPr>
          <a:xfrm>
            <a:off x="713223" y="-79050"/>
            <a:ext cx="8791100" cy="4687625"/>
            <a:chOff x="-669332" y="-79050"/>
            <a:chExt cx="10173707" cy="4687625"/>
          </a:xfrm>
        </p:grpSpPr>
        <p:sp>
          <p:nvSpPr>
            <p:cNvPr id="282" name="Google Shape;282;p39"/>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9"/>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4" name="Google Shape;284;p39"/>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5" name="Google Shape;285;p39"/>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6" name="Google Shape;286;p39"/>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39"/>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infographics &amp; images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88" name="Shape 288"/>
        <p:cNvGrpSpPr/>
        <p:nvPr/>
      </p:nvGrpSpPr>
      <p:grpSpPr>
        <a:xfrm>
          <a:off x="0" y="0"/>
          <a:ext cx="0" cy="0"/>
          <a:chOff x="0" y="0"/>
          <a:chExt cx="0" cy="0"/>
        </a:xfrm>
      </p:grpSpPr>
      <p:grpSp>
        <p:nvGrpSpPr>
          <p:cNvPr id="289" name="Google Shape;289;p40"/>
          <p:cNvGrpSpPr/>
          <p:nvPr/>
        </p:nvGrpSpPr>
        <p:grpSpPr>
          <a:xfrm>
            <a:off x="232200" y="-49400"/>
            <a:ext cx="8679000" cy="5250800"/>
            <a:chOff x="232200" y="-49400"/>
            <a:chExt cx="8679000" cy="5250800"/>
          </a:xfrm>
        </p:grpSpPr>
        <p:sp>
          <p:nvSpPr>
            <p:cNvPr id="290" name="Google Shape;290;p4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40"/>
            <p:cNvGrpSpPr/>
            <p:nvPr/>
          </p:nvGrpSpPr>
          <p:grpSpPr>
            <a:xfrm>
              <a:off x="232200" y="-49400"/>
              <a:ext cx="8679000" cy="5250800"/>
              <a:chOff x="232200" y="-49400"/>
              <a:chExt cx="8679000" cy="5250800"/>
            </a:xfrm>
          </p:grpSpPr>
          <p:cxnSp>
            <p:nvCxnSpPr>
              <p:cNvPr id="292" name="Google Shape;292;p40"/>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3" name="Google Shape;293;p40"/>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94" name="Shape 294"/>
        <p:cNvGrpSpPr/>
        <p:nvPr/>
      </p:nvGrpSpPr>
      <p:grpSpPr>
        <a:xfrm>
          <a:off x="0" y="0"/>
          <a:ext cx="0" cy="0"/>
          <a:chOff x="0" y="0"/>
          <a:chExt cx="0" cy="0"/>
        </a:xfrm>
      </p:grpSpPr>
      <p:sp>
        <p:nvSpPr>
          <p:cNvPr id="295" name="Google Shape;295;p4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41"/>
          <p:cNvGrpSpPr/>
          <p:nvPr/>
        </p:nvGrpSpPr>
        <p:grpSpPr>
          <a:xfrm>
            <a:off x="232200" y="232800"/>
            <a:ext cx="9045000" cy="4975500"/>
            <a:chOff x="232200" y="232800"/>
            <a:chExt cx="9045000" cy="4975500"/>
          </a:xfrm>
        </p:grpSpPr>
        <p:sp>
          <p:nvSpPr>
            <p:cNvPr id="297" name="Google Shape;297;p4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41"/>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41"/>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52" name="Google Shape;52;p13"/>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hyperlink" Target="https://www.investopedia" TargetMode="External"/><Relationship Id="rId4" Type="http://schemas.openxmlformats.org/officeDocument/2006/relationships/hyperlink" Target="https://lup.lub.lu.se/luur/download?func=downloadFile&amp;recordO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42"/>
          <p:cNvSpPr txBox="1"/>
          <p:nvPr>
            <p:ph type="ctrTitle"/>
          </p:nvPr>
        </p:nvSpPr>
        <p:spPr>
          <a:xfrm>
            <a:off x="1087125" y="1670225"/>
            <a:ext cx="65694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Binary Classification for Algorithmic Trading</a:t>
            </a:r>
            <a:endParaRPr/>
          </a:p>
        </p:txBody>
      </p:sp>
      <p:sp>
        <p:nvSpPr>
          <p:cNvPr id="305" name="Google Shape;305;p4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Samuel Rector, Tommy Bi, Grace Venerus, Xiangyu Xu, Quoc Tran</a:t>
            </a:r>
            <a:endParaRPr>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Significant Movement</a:t>
            </a:r>
            <a:endParaRPr/>
          </a:p>
        </p:txBody>
      </p:sp>
      <p:sp>
        <p:nvSpPr>
          <p:cNvPr id="394" name="Google Shape;394;p51"/>
          <p:cNvSpPr txBox="1"/>
          <p:nvPr/>
        </p:nvSpPr>
        <p:spPr>
          <a:xfrm>
            <a:off x="771750" y="1178850"/>
            <a:ext cx="40173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1900">
              <a:solidFill>
                <a:schemeClr val="dk1"/>
              </a:solidFill>
              <a:latin typeface="Figtree Black"/>
              <a:ea typeface="Figtree Black"/>
              <a:cs typeface="Figtree Black"/>
              <a:sym typeface="Figtree Black"/>
            </a:endParaRPr>
          </a:p>
        </p:txBody>
      </p:sp>
      <p:sp>
        <p:nvSpPr>
          <p:cNvPr id="395" name="Google Shape;395;p51"/>
          <p:cNvSpPr txBox="1"/>
          <p:nvPr/>
        </p:nvSpPr>
        <p:spPr>
          <a:xfrm>
            <a:off x="922450" y="1264050"/>
            <a:ext cx="3775500" cy="130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Support Vector Classifier (1 degree poly)</a:t>
            </a:r>
            <a:endParaRPr b="1"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CV Balanced Accuracy = 0.57</a:t>
            </a:r>
            <a:endParaRPr sz="1200">
              <a:solidFill>
                <a:schemeClr val="dk1"/>
              </a:solidFill>
              <a:latin typeface="Hanken Grotesk"/>
              <a:ea typeface="Hanken Grotesk"/>
              <a:cs typeface="Hanken Grotesk"/>
              <a:sym typeface="Hanken Grotesk"/>
            </a:endParaRPr>
          </a:p>
          <a:p>
            <a:pPr indent="-304800" lvl="2" marL="13716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Std = 0.09</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NPV = 0.76</a:t>
            </a:r>
            <a:endParaRPr sz="1200">
              <a:solidFill>
                <a:schemeClr val="dk1"/>
              </a:solidFill>
              <a:latin typeface="Hanken Grotesk"/>
              <a:ea typeface="Hanken Grotesk"/>
              <a:cs typeface="Hanken Grotesk"/>
              <a:sym typeface="Hanken Grotesk"/>
            </a:endParaRPr>
          </a:p>
          <a:p>
            <a:pPr indent="-304800" lvl="1" marL="914400" rtl="0" algn="l">
              <a:lnSpc>
                <a:spcPct val="150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Small generalization gap</a:t>
            </a:r>
            <a:endParaRPr sz="1200">
              <a:solidFill>
                <a:schemeClr val="dk1"/>
              </a:solidFill>
              <a:latin typeface="Hanken Grotesk"/>
              <a:ea typeface="Hanken Grotesk"/>
              <a:cs typeface="Hanken Grotesk"/>
              <a:sym typeface="Hanken Grotesk"/>
            </a:endParaRPr>
          </a:p>
          <a:p>
            <a:pPr indent="0" lvl="0" marL="0" rtl="0" algn="l">
              <a:lnSpc>
                <a:spcPct val="150000"/>
              </a:lnSpc>
              <a:spcBef>
                <a:spcPts val="0"/>
              </a:spcBef>
              <a:spcAft>
                <a:spcPts val="0"/>
              </a:spcAft>
              <a:buNone/>
            </a:pPr>
            <a:r>
              <a:t/>
            </a:r>
            <a:endParaRPr sz="1200">
              <a:solidFill>
                <a:schemeClr val="dk1"/>
              </a:solidFill>
              <a:latin typeface="Hanken Grotesk"/>
              <a:ea typeface="Hanken Grotesk"/>
              <a:cs typeface="Hanken Grotesk"/>
              <a:sym typeface="Hanken Grotesk"/>
            </a:endParaRPr>
          </a:p>
        </p:txBody>
      </p:sp>
      <p:pic>
        <p:nvPicPr>
          <p:cNvPr id="396" name="Google Shape;396;p51" title="SVM Market Move ROC Curve.png"/>
          <p:cNvPicPr preferRelativeResize="0"/>
          <p:nvPr/>
        </p:nvPicPr>
        <p:blipFill rotWithShape="1">
          <a:blip r:embed="rId3">
            <a:alphaModFix/>
          </a:blip>
          <a:srcRect b="0" l="0" r="0" t="0"/>
          <a:stretch/>
        </p:blipFill>
        <p:spPr>
          <a:xfrm>
            <a:off x="1747000" y="2459775"/>
            <a:ext cx="2203800" cy="2134925"/>
          </a:xfrm>
          <a:prstGeom prst="rect">
            <a:avLst/>
          </a:prstGeom>
          <a:noFill/>
          <a:ln>
            <a:noFill/>
          </a:ln>
        </p:spPr>
      </p:pic>
      <p:pic>
        <p:nvPicPr>
          <p:cNvPr id="397" name="Google Shape;397;p51"/>
          <p:cNvPicPr preferRelativeResize="0"/>
          <p:nvPr/>
        </p:nvPicPr>
        <p:blipFill>
          <a:blip r:embed="rId4">
            <a:alphaModFix/>
          </a:blip>
          <a:stretch>
            <a:fillRect/>
          </a:stretch>
        </p:blipFill>
        <p:spPr>
          <a:xfrm>
            <a:off x="4214350" y="1962425"/>
            <a:ext cx="3378574" cy="26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Significant Movement</a:t>
            </a:r>
            <a:endParaRPr/>
          </a:p>
        </p:txBody>
      </p:sp>
      <p:sp>
        <p:nvSpPr>
          <p:cNvPr id="403" name="Google Shape;403;p52"/>
          <p:cNvSpPr txBox="1"/>
          <p:nvPr/>
        </p:nvSpPr>
        <p:spPr>
          <a:xfrm>
            <a:off x="771750" y="1178850"/>
            <a:ext cx="40173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1900">
              <a:solidFill>
                <a:schemeClr val="dk1"/>
              </a:solidFill>
              <a:latin typeface="Figtree Black"/>
              <a:ea typeface="Figtree Black"/>
              <a:cs typeface="Figtree Black"/>
              <a:sym typeface="Figtree Black"/>
            </a:endParaRPr>
          </a:p>
        </p:txBody>
      </p:sp>
      <p:sp>
        <p:nvSpPr>
          <p:cNvPr id="404" name="Google Shape;404;p52"/>
          <p:cNvSpPr txBox="1"/>
          <p:nvPr/>
        </p:nvSpPr>
        <p:spPr>
          <a:xfrm>
            <a:off x="922450" y="1264050"/>
            <a:ext cx="3775500" cy="130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Neural Network (Hidden Architecture (32, 2))</a:t>
            </a:r>
            <a:endParaRPr b="1"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CV Balanced Accuracy = 0.57</a:t>
            </a:r>
            <a:endParaRPr sz="1200">
              <a:solidFill>
                <a:schemeClr val="dk1"/>
              </a:solidFill>
              <a:latin typeface="Hanken Grotesk"/>
              <a:ea typeface="Hanken Grotesk"/>
              <a:cs typeface="Hanken Grotesk"/>
              <a:sym typeface="Hanken Grotesk"/>
            </a:endParaRPr>
          </a:p>
          <a:p>
            <a:pPr indent="-304800" lvl="2" marL="13716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Std = 0.08</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TNR = 0.92, PPV = 0.53</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Smallest variance of estimates</a:t>
            </a:r>
            <a:endParaRPr sz="1200">
              <a:solidFill>
                <a:schemeClr val="dk1"/>
              </a:solidFill>
              <a:latin typeface="Hanken Grotesk"/>
              <a:ea typeface="Hanken Grotesk"/>
              <a:cs typeface="Hanken Grotesk"/>
              <a:sym typeface="Hanken Grotesk"/>
            </a:endParaRPr>
          </a:p>
          <a:p>
            <a:pPr indent="0" lvl="0" marL="914400" rtl="0" algn="l">
              <a:lnSpc>
                <a:spcPct val="150000"/>
              </a:lnSpc>
              <a:spcBef>
                <a:spcPts val="0"/>
              </a:spcBef>
              <a:spcAft>
                <a:spcPts val="0"/>
              </a:spcAft>
              <a:buNone/>
            </a:pPr>
            <a:r>
              <a:t/>
            </a:r>
            <a:endParaRPr sz="1200">
              <a:solidFill>
                <a:schemeClr val="dk1"/>
              </a:solidFill>
              <a:latin typeface="Hanken Grotesk"/>
              <a:ea typeface="Hanken Grotesk"/>
              <a:cs typeface="Hanken Grotesk"/>
              <a:sym typeface="Hanken Grotesk"/>
            </a:endParaRPr>
          </a:p>
          <a:p>
            <a:pPr indent="0" lvl="0" marL="0" rtl="0" algn="l">
              <a:lnSpc>
                <a:spcPct val="150000"/>
              </a:lnSpc>
              <a:spcBef>
                <a:spcPts val="0"/>
              </a:spcBef>
              <a:spcAft>
                <a:spcPts val="0"/>
              </a:spcAft>
              <a:buNone/>
            </a:pPr>
            <a:r>
              <a:t/>
            </a:r>
            <a:endParaRPr sz="1200">
              <a:solidFill>
                <a:schemeClr val="dk1"/>
              </a:solidFill>
              <a:latin typeface="Hanken Grotesk"/>
              <a:ea typeface="Hanken Grotesk"/>
              <a:cs typeface="Hanken Grotesk"/>
              <a:sym typeface="Hanken Grotesk"/>
            </a:endParaRPr>
          </a:p>
        </p:txBody>
      </p:sp>
      <p:pic>
        <p:nvPicPr>
          <p:cNvPr id="405" name="Google Shape;405;p52" title="NN Market Move ROC Curve.png"/>
          <p:cNvPicPr preferRelativeResize="0"/>
          <p:nvPr/>
        </p:nvPicPr>
        <p:blipFill rotWithShape="1">
          <a:blip r:embed="rId3">
            <a:alphaModFix/>
          </a:blip>
          <a:srcRect b="0" l="0" r="0" t="0"/>
          <a:stretch/>
        </p:blipFill>
        <p:spPr>
          <a:xfrm>
            <a:off x="1747000" y="2459775"/>
            <a:ext cx="2203800" cy="2134925"/>
          </a:xfrm>
          <a:prstGeom prst="rect">
            <a:avLst/>
          </a:prstGeom>
          <a:noFill/>
          <a:ln>
            <a:noFill/>
          </a:ln>
        </p:spPr>
      </p:pic>
      <p:pic>
        <p:nvPicPr>
          <p:cNvPr id="406" name="Google Shape;406;p52"/>
          <p:cNvPicPr preferRelativeResize="0"/>
          <p:nvPr/>
        </p:nvPicPr>
        <p:blipFill>
          <a:blip r:embed="rId4">
            <a:alphaModFix/>
          </a:blip>
          <a:stretch>
            <a:fillRect/>
          </a:stretch>
        </p:blipFill>
        <p:spPr>
          <a:xfrm>
            <a:off x="4164000" y="1974150"/>
            <a:ext cx="3075501" cy="2620550"/>
          </a:xfrm>
          <a:prstGeom prst="rect">
            <a:avLst/>
          </a:prstGeom>
          <a:noFill/>
          <a:ln>
            <a:noFill/>
          </a:ln>
        </p:spPr>
      </p:pic>
      <p:sp>
        <p:nvSpPr>
          <p:cNvPr id="407" name="Google Shape;407;p52"/>
          <p:cNvSpPr txBox="1"/>
          <p:nvPr/>
        </p:nvSpPr>
        <p:spPr>
          <a:xfrm>
            <a:off x="4201750" y="164167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chemeClr val="dk1"/>
                </a:solidFill>
                <a:latin typeface="Hanken Grotesk"/>
                <a:ea typeface="Hanken Grotesk"/>
                <a:cs typeface="Hanken Grotesk"/>
                <a:sym typeface="Hanken Grotesk"/>
              </a:rPr>
              <a:t>1 = Significant Market Move</a:t>
            </a:r>
            <a:endParaRPr sz="600">
              <a:solidFill>
                <a:schemeClr val="dk1"/>
              </a:solidFill>
              <a:latin typeface="Hanken Grotesk"/>
              <a:ea typeface="Hanken Grotesk"/>
              <a:cs typeface="Hanken Grotesk"/>
              <a:sym typeface="Hanken Grotesk"/>
            </a:endParaRPr>
          </a:p>
          <a:p>
            <a:pPr indent="0" lvl="0" marL="0" rtl="0" algn="ctr">
              <a:spcBef>
                <a:spcPts val="0"/>
              </a:spcBef>
              <a:spcAft>
                <a:spcPts val="0"/>
              </a:spcAft>
              <a:buNone/>
            </a:pPr>
            <a:r>
              <a:rPr lang="en" sz="600">
                <a:solidFill>
                  <a:schemeClr val="dk1"/>
                </a:solidFill>
                <a:latin typeface="Hanken Grotesk"/>
                <a:ea typeface="Hanken Grotesk"/>
                <a:cs typeface="Hanken Grotesk"/>
                <a:sym typeface="Hanken Grotesk"/>
              </a:rPr>
              <a:t>0  = Non-Significant Market Move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and Use Cases</a:t>
            </a:r>
            <a:endParaRPr/>
          </a:p>
        </p:txBody>
      </p:sp>
      <p:sp>
        <p:nvSpPr>
          <p:cNvPr id="413" name="Google Shape;413;p53"/>
          <p:cNvSpPr txBox="1"/>
          <p:nvPr/>
        </p:nvSpPr>
        <p:spPr>
          <a:xfrm>
            <a:off x="771750" y="1178850"/>
            <a:ext cx="40173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1900">
              <a:solidFill>
                <a:schemeClr val="dk1"/>
              </a:solidFill>
              <a:latin typeface="Figtree Black"/>
              <a:ea typeface="Figtree Black"/>
              <a:cs typeface="Figtree Black"/>
              <a:sym typeface="Figtree Black"/>
            </a:endParaRPr>
          </a:p>
        </p:txBody>
      </p:sp>
      <p:sp>
        <p:nvSpPr>
          <p:cNvPr id="414" name="Google Shape;414;p53"/>
          <p:cNvSpPr txBox="1"/>
          <p:nvPr/>
        </p:nvSpPr>
        <p:spPr>
          <a:xfrm>
            <a:off x="922450" y="1264050"/>
            <a:ext cx="7258800" cy="1307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Font typeface="Hanken Grotesk"/>
              <a:buChar char="●"/>
            </a:pPr>
            <a:r>
              <a:rPr i="1" lang="en" sz="1800">
                <a:solidFill>
                  <a:schemeClr val="dk1"/>
                </a:solidFill>
                <a:latin typeface="Hanken Grotesk"/>
                <a:ea typeface="Hanken Grotesk"/>
                <a:cs typeface="Hanken Grotesk"/>
                <a:sym typeface="Hanken Grotesk"/>
              </a:rPr>
              <a:t>(Type of trader -&gt; Metric priority -&gt; Model choice)</a:t>
            </a:r>
            <a:endParaRPr i="1" sz="1800">
              <a:solidFill>
                <a:schemeClr val="dk1"/>
              </a:solidFill>
              <a:latin typeface="Hanken Grotesk"/>
              <a:ea typeface="Hanken Grotesk"/>
              <a:cs typeface="Hanken Grotesk"/>
              <a:sym typeface="Hanken Grotesk"/>
            </a:endParaRPr>
          </a:p>
          <a:p>
            <a:pPr indent="-381000" lvl="0" marL="457200" rtl="0" algn="l">
              <a:lnSpc>
                <a:spcPct val="150000"/>
              </a:lnSpc>
              <a:spcBef>
                <a:spcPts val="0"/>
              </a:spcBef>
              <a:spcAft>
                <a:spcPts val="0"/>
              </a:spcAft>
              <a:buClr>
                <a:schemeClr val="dk1"/>
              </a:buClr>
              <a:buSzPts val="2400"/>
              <a:buFont typeface="Hanken Grotesk"/>
              <a:buChar char="●"/>
            </a:pPr>
            <a:r>
              <a:rPr lang="en" sz="2400">
                <a:solidFill>
                  <a:schemeClr val="dk1"/>
                </a:solidFill>
                <a:latin typeface="Hanken Grotesk"/>
                <a:ea typeface="Hanken Grotesk"/>
                <a:cs typeface="Hanken Grotesk"/>
                <a:sym typeface="Hanken Grotesk"/>
              </a:rPr>
              <a:t>Options</a:t>
            </a:r>
            <a:r>
              <a:rPr lang="en" sz="2400">
                <a:solidFill>
                  <a:schemeClr val="dk1"/>
                </a:solidFill>
                <a:latin typeface="Hanken Grotesk"/>
                <a:ea typeface="Hanken Grotesk"/>
                <a:cs typeface="Hanken Grotesk"/>
                <a:sym typeface="Hanken Grotesk"/>
              </a:rPr>
              <a:t> Traders -&gt; TPR -&gt; </a:t>
            </a:r>
            <a:r>
              <a:rPr b="1" lang="en" sz="2400">
                <a:solidFill>
                  <a:schemeClr val="dk1"/>
                </a:solidFill>
                <a:latin typeface="Hanken Grotesk"/>
                <a:ea typeface="Hanken Grotesk"/>
                <a:cs typeface="Hanken Grotesk"/>
                <a:sym typeface="Hanken Grotesk"/>
              </a:rPr>
              <a:t>Naive-Bayes</a:t>
            </a:r>
            <a:endParaRPr b="1" sz="2400">
              <a:solidFill>
                <a:schemeClr val="dk1"/>
              </a:solidFill>
              <a:latin typeface="Hanken Grotesk"/>
              <a:ea typeface="Hanken Grotesk"/>
              <a:cs typeface="Hanken Grotesk"/>
              <a:sym typeface="Hanken Grotesk"/>
            </a:endParaRPr>
          </a:p>
          <a:p>
            <a:pPr indent="-381000" lvl="0" marL="457200" rtl="0" algn="l">
              <a:lnSpc>
                <a:spcPct val="150000"/>
              </a:lnSpc>
              <a:spcBef>
                <a:spcPts val="0"/>
              </a:spcBef>
              <a:spcAft>
                <a:spcPts val="0"/>
              </a:spcAft>
              <a:buClr>
                <a:schemeClr val="dk1"/>
              </a:buClr>
              <a:buSzPts val="2400"/>
              <a:buFont typeface="Hanken Grotesk"/>
              <a:buChar char="●"/>
            </a:pPr>
            <a:r>
              <a:rPr lang="en" sz="2400">
                <a:solidFill>
                  <a:schemeClr val="dk1"/>
                </a:solidFill>
                <a:latin typeface="Hanken Grotesk"/>
                <a:ea typeface="Hanken Grotesk"/>
                <a:cs typeface="Hanken Grotesk"/>
                <a:sym typeface="Hanken Grotesk"/>
              </a:rPr>
              <a:t>Market Makers -&gt; TNR -&gt; </a:t>
            </a:r>
            <a:r>
              <a:rPr b="1" lang="en" sz="2400">
                <a:solidFill>
                  <a:schemeClr val="dk1"/>
                </a:solidFill>
                <a:latin typeface="Hanken Grotesk"/>
                <a:ea typeface="Hanken Grotesk"/>
                <a:cs typeface="Hanken Grotesk"/>
                <a:sym typeface="Hanken Grotesk"/>
              </a:rPr>
              <a:t>Neural Network</a:t>
            </a:r>
            <a:endParaRPr b="1" sz="2400">
              <a:solidFill>
                <a:schemeClr val="dk1"/>
              </a:solidFill>
              <a:latin typeface="Hanken Grotesk"/>
              <a:ea typeface="Hanken Grotesk"/>
              <a:cs typeface="Hanken Grotesk"/>
              <a:sym typeface="Hanken Grotesk"/>
            </a:endParaRPr>
          </a:p>
          <a:p>
            <a:pPr indent="-381000" lvl="0" marL="457200" rtl="0" algn="l">
              <a:lnSpc>
                <a:spcPct val="150000"/>
              </a:lnSpc>
              <a:spcBef>
                <a:spcPts val="0"/>
              </a:spcBef>
              <a:spcAft>
                <a:spcPts val="0"/>
              </a:spcAft>
              <a:buClr>
                <a:schemeClr val="dk1"/>
              </a:buClr>
              <a:buSzPts val="2400"/>
              <a:buFont typeface="Hanken Grotesk"/>
              <a:buChar char="●"/>
            </a:pPr>
            <a:r>
              <a:rPr lang="en" sz="2400">
                <a:solidFill>
                  <a:schemeClr val="dk1"/>
                </a:solidFill>
                <a:latin typeface="Hanken Grotesk"/>
                <a:ea typeface="Hanken Grotesk"/>
                <a:cs typeface="Hanken Grotesk"/>
                <a:sym typeface="Hanken Grotesk"/>
              </a:rPr>
              <a:t>Hedge Funds -&gt; PPV -&gt; </a:t>
            </a:r>
            <a:r>
              <a:rPr b="1" lang="en" sz="2400">
                <a:solidFill>
                  <a:schemeClr val="dk1"/>
                </a:solidFill>
                <a:latin typeface="Hanken Grotesk"/>
                <a:ea typeface="Hanken Grotesk"/>
                <a:cs typeface="Hanken Grotesk"/>
                <a:sym typeface="Hanken Grotesk"/>
              </a:rPr>
              <a:t>Neural Network</a:t>
            </a:r>
            <a:endParaRPr b="1" sz="2400">
              <a:solidFill>
                <a:schemeClr val="dk1"/>
              </a:solidFill>
              <a:latin typeface="Hanken Grotesk"/>
              <a:ea typeface="Hanken Grotesk"/>
              <a:cs typeface="Hanken Grotesk"/>
              <a:sym typeface="Hanken Grotesk"/>
            </a:endParaRPr>
          </a:p>
          <a:p>
            <a:pPr indent="-381000" lvl="0" marL="457200" rtl="0" algn="l">
              <a:lnSpc>
                <a:spcPct val="150000"/>
              </a:lnSpc>
              <a:spcBef>
                <a:spcPts val="0"/>
              </a:spcBef>
              <a:spcAft>
                <a:spcPts val="0"/>
              </a:spcAft>
              <a:buClr>
                <a:schemeClr val="dk1"/>
              </a:buClr>
              <a:buSzPts val="2400"/>
              <a:buFont typeface="Hanken Grotesk"/>
              <a:buChar char="●"/>
            </a:pPr>
            <a:r>
              <a:rPr lang="en" sz="2400">
                <a:solidFill>
                  <a:schemeClr val="dk1"/>
                </a:solidFill>
                <a:latin typeface="Hanken Grotesk"/>
                <a:ea typeface="Hanken Grotesk"/>
                <a:cs typeface="Hanken Grotesk"/>
                <a:sym typeface="Hanken Grotesk"/>
              </a:rPr>
              <a:t>Asset Managers -&gt; NPV -&gt; </a:t>
            </a:r>
            <a:r>
              <a:rPr b="1" lang="en" sz="2400">
                <a:solidFill>
                  <a:schemeClr val="dk1"/>
                </a:solidFill>
                <a:latin typeface="Hanken Grotesk"/>
                <a:ea typeface="Hanken Grotesk"/>
                <a:cs typeface="Hanken Grotesk"/>
                <a:sym typeface="Hanken Grotesk"/>
              </a:rPr>
              <a:t>SVC</a:t>
            </a:r>
            <a:endParaRPr b="1" sz="2400">
              <a:solidFill>
                <a:schemeClr val="dk1"/>
              </a:solidFill>
              <a:latin typeface="Hanken Grotesk"/>
              <a:ea typeface="Hanken Grotesk"/>
              <a:cs typeface="Hanken Grotesk"/>
              <a:sym typeface="Hanken Grotesk"/>
            </a:endParaRPr>
          </a:p>
          <a:p>
            <a:pPr indent="0" lvl="0" marL="0" rtl="0" algn="l">
              <a:lnSpc>
                <a:spcPct val="150000"/>
              </a:lnSpc>
              <a:spcBef>
                <a:spcPts val="0"/>
              </a:spcBef>
              <a:spcAft>
                <a:spcPts val="0"/>
              </a:spcAft>
              <a:buNone/>
            </a:pPr>
            <a:r>
              <a:t/>
            </a:r>
            <a:endParaRPr sz="2400">
              <a:solidFill>
                <a:schemeClr val="dk1"/>
              </a:solidFill>
              <a:latin typeface="Hanken Grotesk"/>
              <a:ea typeface="Hanken Grotesk"/>
              <a:cs typeface="Hanken Grotesk"/>
              <a:sym typeface="Hanken Grotes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Up/Down</a:t>
            </a:r>
            <a:endParaRPr/>
          </a:p>
        </p:txBody>
      </p:sp>
      <p:sp>
        <p:nvSpPr>
          <p:cNvPr id="420" name="Google Shape;420;p54"/>
          <p:cNvSpPr txBox="1"/>
          <p:nvPr/>
        </p:nvSpPr>
        <p:spPr>
          <a:xfrm>
            <a:off x="771750" y="1178850"/>
            <a:ext cx="40173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Long Short-Term Memory (LSTM)</a:t>
            </a:r>
            <a:endParaRPr sz="1900">
              <a:solidFill>
                <a:schemeClr val="dk1"/>
              </a:solidFill>
              <a:latin typeface="Figtree Black"/>
              <a:ea typeface="Figtree Black"/>
              <a:cs typeface="Figtree Black"/>
              <a:sym typeface="Figtree Black"/>
            </a:endParaRPr>
          </a:p>
        </p:txBody>
      </p:sp>
      <p:sp>
        <p:nvSpPr>
          <p:cNvPr id="421" name="Google Shape;421;p54"/>
          <p:cNvSpPr txBox="1"/>
          <p:nvPr/>
        </p:nvSpPr>
        <p:spPr>
          <a:xfrm>
            <a:off x="771750" y="1441350"/>
            <a:ext cx="4314900" cy="1613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Special form of RNN</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Specializes in long-term dependencies</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Relevant for time-series financial data</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Architecture</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Cell state</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Hidden State</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Input gate, forget gate, output gate</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i="1" lang="en" sz="1200">
                <a:solidFill>
                  <a:schemeClr val="dk1"/>
                </a:solidFill>
                <a:latin typeface="Hanken Grotesk"/>
                <a:ea typeface="Hanken Grotesk"/>
                <a:cs typeface="Hanken Grotesk"/>
                <a:sym typeface="Hanken Grotesk"/>
              </a:rPr>
              <a:t>Output functions: </a:t>
            </a:r>
            <a:r>
              <a:rPr lang="en" sz="1200">
                <a:solidFill>
                  <a:schemeClr val="dk1"/>
                </a:solidFill>
                <a:latin typeface="Hanken Grotesk"/>
                <a:ea typeface="Hanken Grotesk"/>
                <a:cs typeface="Hanken Grotesk"/>
                <a:sym typeface="Hanken Grotesk"/>
              </a:rPr>
              <a:t>sigmoid, tanh</a:t>
            </a:r>
            <a:endParaRPr sz="1200" u="sng">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Hidden Layer Size: </a:t>
            </a:r>
            <a:r>
              <a:rPr lang="en" sz="1200">
                <a:solidFill>
                  <a:schemeClr val="dk1"/>
                </a:solidFill>
                <a:latin typeface="Hanken Grotesk"/>
                <a:ea typeface="Hanken Grotesk"/>
                <a:cs typeface="Hanken Grotesk"/>
                <a:sym typeface="Hanken Grotesk"/>
              </a:rPr>
              <a:t>64</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Loss Function</a:t>
            </a:r>
            <a:r>
              <a:rPr lang="en" sz="1200">
                <a:solidFill>
                  <a:schemeClr val="dk1"/>
                </a:solidFill>
                <a:latin typeface="Hanken Grotesk"/>
                <a:ea typeface="Hanken Grotesk"/>
                <a:cs typeface="Hanken Grotesk"/>
                <a:sym typeface="Hanken Grotesk"/>
              </a:rPr>
              <a:t>: Binary Cross Entropy</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Ridge Penalty</a:t>
            </a:r>
            <a:r>
              <a:rPr lang="en" sz="1200">
                <a:solidFill>
                  <a:schemeClr val="dk1"/>
                </a:solidFill>
                <a:latin typeface="Hanken Grotesk"/>
                <a:ea typeface="Hanken Grotesk"/>
                <a:cs typeface="Hanken Grotesk"/>
                <a:sym typeface="Hanken Grotesk"/>
              </a:rPr>
              <a:t>: L2 Norm</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Optimizer</a:t>
            </a:r>
            <a:r>
              <a:rPr lang="en" sz="1200">
                <a:solidFill>
                  <a:schemeClr val="dk1"/>
                </a:solidFill>
                <a:latin typeface="Hanken Grotesk"/>
                <a:ea typeface="Hanken Grotesk"/>
                <a:cs typeface="Hanken Grotesk"/>
                <a:sym typeface="Hanken Grotesk"/>
              </a:rPr>
              <a:t>: Adam Optimizer, learning rate = 0.0001</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Epochs</a:t>
            </a:r>
            <a:r>
              <a:rPr lang="en" sz="1200">
                <a:solidFill>
                  <a:schemeClr val="dk1"/>
                </a:solidFill>
                <a:latin typeface="Hanken Grotesk"/>
                <a:ea typeface="Hanken Grotesk"/>
                <a:cs typeface="Hanken Grotesk"/>
                <a:sym typeface="Hanken Grotesk"/>
              </a:rPr>
              <a:t>:</a:t>
            </a:r>
            <a:r>
              <a:rPr b="1" lang="en" sz="1200">
                <a:solidFill>
                  <a:schemeClr val="dk1"/>
                </a:solidFill>
                <a:latin typeface="Hanken Grotesk"/>
                <a:ea typeface="Hanken Grotesk"/>
                <a:cs typeface="Hanken Grotesk"/>
                <a:sym typeface="Hanken Grotesk"/>
              </a:rPr>
              <a:t> </a:t>
            </a:r>
            <a:r>
              <a:rPr lang="en" sz="1200">
                <a:solidFill>
                  <a:schemeClr val="dk1"/>
                </a:solidFill>
                <a:latin typeface="Hanken Grotesk"/>
                <a:ea typeface="Hanken Grotesk"/>
                <a:cs typeface="Hanken Grotesk"/>
                <a:sym typeface="Hanken Grotesk"/>
              </a:rPr>
              <a:t>50 </a:t>
            </a:r>
            <a:endParaRPr sz="1200">
              <a:solidFill>
                <a:schemeClr val="dk1"/>
              </a:solidFill>
              <a:latin typeface="Hanken Grotesk"/>
              <a:ea typeface="Hanken Grotesk"/>
              <a:cs typeface="Hanken Grotesk"/>
              <a:sym typeface="Hanken Grotesk"/>
            </a:endParaRPr>
          </a:p>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Batch Size: </a:t>
            </a:r>
            <a:r>
              <a:rPr lang="en" sz="1200">
                <a:solidFill>
                  <a:schemeClr val="dk1"/>
                </a:solidFill>
                <a:latin typeface="Hanken Grotesk"/>
                <a:ea typeface="Hanken Grotesk"/>
                <a:cs typeface="Hanken Grotesk"/>
                <a:sym typeface="Hanken Grotesk"/>
              </a:rPr>
              <a:t>32</a:t>
            </a:r>
            <a:endParaRPr sz="1200">
              <a:solidFill>
                <a:schemeClr val="dk1"/>
              </a:solidFill>
              <a:latin typeface="Hanken Grotesk"/>
              <a:ea typeface="Hanken Grotesk"/>
              <a:cs typeface="Hanken Grotesk"/>
              <a:sym typeface="Hanken Grotesk"/>
            </a:endParaRPr>
          </a:p>
        </p:txBody>
      </p:sp>
      <p:pic>
        <p:nvPicPr>
          <p:cNvPr id="422" name="Google Shape;422;p54" title="1_laH0_xXEkFE0lKJu54gkFQ.png"/>
          <p:cNvPicPr preferRelativeResize="0"/>
          <p:nvPr/>
        </p:nvPicPr>
        <p:blipFill>
          <a:blip r:embed="rId3">
            <a:alphaModFix/>
          </a:blip>
          <a:stretch>
            <a:fillRect/>
          </a:stretch>
        </p:blipFill>
        <p:spPr>
          <a:xfrm>
            <a:off x="4893500" y="1094846"/>
            <a:ext cx="3865849" cy="34311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5487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Performance + Evaluation</a:t>
            </a:r>
            <a:endParaRPr/>
          </a:p>
        </p:txBody>
      </p:sp>
      <p:sp>
        <p:nvSpPr>
          <p:cNvPr id="428" name="Google Shape;428;p55"/>
          <p:cNvSpPr txBox="1"/>
          <p:nvPr/>
        </p:nvSpPr>
        <p:spPr>
          <a:xfrm>
            <a:off x="207301" y="1017725"/>
            <a:ext cx="26148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1900">
              <a:solidFill>
                <a:schemeClr val="dk1"/>
              </a:solidFill>
              <a:latin typeface="Figtree Black"/>
              <a:ea typeface="Figtree Black"/>
              <a:cs typeface="Figtree Black"/>
              <a:sym typeface="Figtree Black"/>
            </a:endParaRPr>
          </a:p>
        </p:txBody>
      </p:sp>
      <p:pic>
        <p:nvPicPr>
          <p:cNvPr id="429" name="Google Shape;429;p55"/>
          <p:cNvPicPr preferRelativeResize="0"/>
          <p:nvPr/>
        </p:nvPicPr>
        <p:blipFill>
          <a:blip r:embed="rId3">
            <a:alphaModFix/>
          </a:blip>
          <a:stretch>
            <a:fillRect/>
          </a:stretch>
        </p:blipFill>
        <p:spPr>
          <a:xfrm>
            <a:off x="3112789" y="3122713"/>
            <a:ext cx="2809023" cy="1578412"/>
          </a:xfrm>
          <a:prstGeom prst="rect">
            <a:avLst/>
          </a:prstGeom>
          <a:noFill/>
          <a:ln>
            <a:noFill/>
          </a:ln>
        </p:spPr>
      </p:pic>
      <p:pic>
        <p:nvPicPr>
          <p:cNvPr id="430" name="Google Shape;430;p55"/>
          <p:cNvPicPr preferRelativeResize="0"/>
          <p:nvPr/>
        </p:nvPicPr>
        <p:blipFill>
          <a:blip r:embed="rId4">
            <a:alphaModFix/>
          </a:blip>
          <a:stretch>
            <a:fillRect/>
          </a:stretch>
        </p:blipFill>
        <p:spPr>
          <a:xfrm>
            <a:off x="3069413" y="1470750"/>
            <a:ext cx="2835300" cy="1578416"/>
          </a:xfrm>
          <a:prstGeom prst="rect">
            <a:avLst/>
          </a:prstGeom>
          <a:noFill/>
          <a:ln>
            <a:noFill/>
          </a:ln>
        </p:spPr>
      </p:pic>
      <p:pic>
        <p:nvPicPr>
          <p:cNvPr id="431" name="Google Shape;431;p55"/>
          <p:cNvPicPr preferRelativeResize="0"/>
          <p:nvPr/>
        </p:nvPicPr>
        <p:blipFill>
          <a:blip r:embed="rId5">
            <a:alphaModFix/>
          </a:blip>
          <a:stretch>
            <a:fillRect/>
          </a:stretch>
        </p:blipFill>
        <p:spPr>
          <a:xfrm>
            <a:off x="6196075" y="1574650"/>
            <a:ext cx="2592053" cy="1007650"/>
          </a:xfrm>
          <a:prstGeom prst="rect">
            <a:avLst/>
          </a:prstGeom>
          <a:noFill/>
          <a:ln>
            <a:noFill/>
          </a:ln>
        </p:spPr>
      </p:pic>
      <p:sp>
        <p:nvSpPr>
          <p:cNvPr id="432" name="Google Shape;432;p55"/>
          <p:cNvSpPr txBox="1"/>
          <p:nvPr/>
        </p:nvSpPr>
        <p:spPr>
          <a:xfrm>
            <a:off x="6074438" y="1125950"/>
            <a:ext cx="2835300" cy="409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Classification Report</a:t>
            </a:r>
            <a:endParaRPr sz="1600">
              <a:solidFill>
                <a:schemeClr val="dk1"/>
              </a:solidFill>
              <a:latin typeface="Figtree Black"/>
              <a:ea typeface="Figtree Black"/>
              <a:cs typeface="Figtree Black"/>
              <a:sym typeface="Figtree Black"/>
            </a:endParaRPr>
          </a:p>
        </p:txBody>
      </p:sp>
      <p:sp>
        <p:nvSpPr>
          <p:cNvPr id="433" name="Google Shape;433;p55"/>
          <p:cNvSpPr txBox="1"/>
          <p:nvPr/>
        </p:nvSpPr>
        <p:spPr>
          <a:xfrm>
            <a:off x="2985863" y="1125950"/>
            <a:ext cx="3192600" cy="409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Loss + Accuracy Across Epochs</a:t>
            </a:r>
            <a:endParaRPr sz="1600">
              <a:solidFill>
                <a:schemeClr val="dk1"/>
              </a:solidFill>
              <a:latin typeface="Figtree Black"/>
              <a:ea typeface="Figtree Black"/>
              <a:cs typeface="Figtree Black"/>
              <a:sym typeface="Figtree Black"/>
            </a:endParaRPr>
          </a:p>
        </p:txBody>
      </p:sp>
      <p:cxnSp>
        <p:nvCxnSpPr>
          <p:cNvPr id="434" name="Google Shape;434;p55"/>
          <p:cNvCxnSpPr/>
          <p:nvPr/>
        </p:nvCxnSpPr>
        <p:spPr>
          <a:xfrm flipH="1">
            <a:off x="3004300" y="1427225"/>
            <a:ext cx="3900" cy="3405300"/>
          </a:xfrm>
          <a:prstGeom prst="straightConnector1">
            <a:avLst/>
          </a:prstGeom>
          <a:noFill/>
          <a:ln cap="flat" cmpd="sng" w="38100">
            <a:solidFill>
              <a:schemeClr val="dk2"/>
            </a:solidFill>
            <a:prstDash val="solid"/>
            <a:round/>
            <a:headEnd len="med" w="med" type="none"/>
            <a:tailEnd len="med" w="med" type="none"/>
          </a:ln>
        </p:spPr>
      </p:cxnSp>
      <p:cxnSp>
        <p:nvCxnSpPr>
          <p:cNvPr id="435" name="Google Shape;435;p55"/>
          <p:cNvCxnSpPr/>
          <p:nvPr/>
        </p:nvCxnSpPr>
        <p:spPr>
          <a:xfrm flipH="1">
            <a:off x="6074450" y="1427225"/>
            <a:ext cx="3900" cy="3405300"/>
          </a:xfrm>
          <a:prstGeom prst="straightConnector1">
            <a:avLst/>
          </a:prstGeom>
          <a:noFill/>
          <a:ln cap="flat" cmpd="sng" w="38100">
            <a:solidFill>
              <a:schemeClr val="dk2"/>
            </a:solidFill>
            <a:prstDash val="solid"/>
            <a:round/>
            <a:headEnd len="med" w="med" type="none"/>
            <a:tailEnd len="med" w="med" type="none"/>
          </a:ln>
        </p:spPr>
      </p:cxnSp>
      <p:pic>
        <p:nvPicPr>
          <p:cNvPr id="436" name="Google Shape;436;p55"/>
          <p:cNvPicPr preferRelativeResize="0"/>
          <p:nvPr/>
        </p:nvPicPr>
        <p:blipFill>
          <a:blip r:embed="rId6">
            <a:alphaModFix/>
          </a:blip>
          <a:stretch>
            <a:fillRect/>
          </a:stretch>
        </p:blipFill>
        <p:spPr>
          <a:xfrm>
            <a:off x="284900" y="3038713"/>
            <a:ext cx="2675250" cy="1796212"/>
          </a:xfrm>
          <a:prstGeom prst="rect">
            <a:avLst/>
          </a:prstGeom>
          <a:noFill/>
          <a:ln>
            <a:noFill/>
          </a:ln>
        </p:spPr>
      </p:pic>
      <p:sp>
        <p:nvSpPr>
          <p:cNvPr id="437" name="Google Shape;437;p55"/>
          <p:cNvSpPr txBox="1"/>
          <p:nvPr/>
        </p:nvSpPr>
        <p:spPr>
          <a:xfrm>
            <a:off x="207288" y="2592013"/>
            <a:ext cx="2835300" cy="409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Learning Capacity</a:t>
            </a:r>
            <a:endParaRPr sz="1600">
              <a:solidFill>
                <a:schemeClr val="dk1"/>
              </a:solidFill>
              <a:latin typeface="Figtree Black"/>
              <a:ea typeface="Figtree Black"/>
              <a:cs typeface="Figtree Black"/>
              <a:sym typeface="Figtree Black"/>
            </a:endParaRPr>
          </a:p>
        </p:txBody>
      </p:sp>
      <p:sp>
        <p:nvSpPr>
          <p:cNvPr id="438" name="Google Shape;438;p55"/>
          <p:cNvSpPr txBox="1"/>
          <p:nvPr/>
        </p:nvSpPr>
        <p:spPr>
          <a:xfrm>
            <a:off x="172888" y="1125950"/>
            <a:ext cx="2835300" cy="409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Balanced Accuracy</a:t>
            </a:r>
            <a:endParaRPr sz="1600">
              <a:solidFill>
                <a:schemeClr val="dk1"/>
              </a:solidFill>
              <a:latin typeface="Figtree Black"/>
              <a:ea typeface="Figtree Black"/>
              <a:cs typeface="Figtree Black"/>
              <a:sym typeface="Figtree Black"/>
            </a:endParaRPr>
          </a:p>
        </p:txBody>
      </p:sp>
      <p:graphicFrame>
        <p:nvGraphicFramePr>
          <p:cNvPr id="439" name="Google Shape;439;p55"/>
          <p:cNvGraphicFramePr/>
          <p:nvPr/>
        </p:nvGraphicFramePr>
        <p:xfrm>
          <a:off x="858400" y="1643888"/>
          <a:ext cx="3000000" cy="3000000"/>
        </p:xfrm>
        <a:graphic>
          <a:graphicData uri="http://schemas.openxmlformats.org/drawingml/2006/table">
            <a:tbl>
              <a:tblPr>
                <a:noFill/>
                <a:tableStyleId>{6FA4A4F6-1BF5-492F-82AD-7B8BA5928700}</a:tableStyleId>
              </a:tblPr>
              <a:tblGrid>
                <a:gridCol w="766550"/>
                <a:gridCol w="766550"/>
              </a:tblGrid>
              <a:tr h="265675">
                <a:tc>
                  <a:txBody>
                    <a:bodyPr/>
                    <a:lstStyle/>
                    <a:p>
                      <a:pPr indent="0" lvl="0" marL="0" rtl="0" algn="l">
                        <a:spcBef>
                          <a:spcPts val="0"/>
                        </a:spcBef>
                        <a:spcAft>
                          <a:spcPts val="0"/>
                        </a:spcAft>
                        <a:buNone/>
                      </a:pPr>
                      <a:r>
                        <a:rPr b="1" lang="en" sz="1200">
                          <a:latin typeface="Figtree"/>
                          <a:ea typeface="Figtree"/>
                          <a:cs typeface="Figtree"/>
                          <a:sym typeface="Figtree"/>
                        </a:rPr>
                        <a:t>Train</a:t>
                      </a:r>
                      <a:endParaRPr b="1" sz="1200">
                        <a:latin typeface="Figtree"/>
                        <a:ea typeface="Figtree"/>
                        <a:cs typeface="Figtree"/>
                        <a:sym typeface="Figtre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Figtree"/>
                          <a:ea typeface="Figtree"/>
                          <a:cs typeface="Figtree"/>
                          <a:sym typeface="Figtree"/>
                        </a:rPr>
                        <a:t>0.81</a:t>
                      </a:r>
                      <a:endParaRPr b="1" sz="1200">
                        <a:latin typeface="Figtree"/>
                        <a:ea typeface="Figtree"/>
                        <a:cs typeface="Figtree"/>
                        <a:sym typeface="Figtre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5675">
                <a:tc>
                  <a:txBody>
                    <a:bodyPr/>
                    <a:lstStyle/>
                    <a:p>
                      <a:pPr indent="0" lvl="0" marL="0" rtl="0" algn="l">
                        <a:spcBef>
                          <a:spcPts val="0"/>
                        </a:spcBef>
                        <a:spcAft>
                          <a:spcPts val="0"/>
                        </a:spcAft>
                        <a:buNone/>
                      </a:pPr>
                      <a:r>
                        <a:rPr b="1" lang="en" sz="1200">
                          <a:latin typeface="Figtree"/>
                          <a:ea typeface="Figtree"/>
                          <a:cs typeface="Figtree"/>
                          <a:sym typeface="Figtree"/>
                        </a:rPr>
                        <a:t>Test</a:t>
                      </a:r>
                      <a:endParaRPr b="1" sz="1200">
                        <a:latin typeface="Figtree"/>
                        <a:ea typeface="Figtree"/>
                        <a:cs typeface="Figtree"/>
                        <a:sym typeface="Figtre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Figtree"/>
                          <a:ea typeface="Figtree"/>
                          <a:cs typeface="Figtree"/>
                          <a:sym typeface="Figtree"/>
                        </a:rPr>
                        <a:t>0.55</a:t>
                      </a:r>
                      <a:endParaRPr b="1" sz="1200">
                        <a:latin typeface="Figtree"/>
                        <a:ea typeface="Figtree"/>
                        <a:cs typeface="Figtree"/>
                        <a:sym typeface="Figtre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440" name="Google Shape;440;p55"/>
          <p:cNvPicPr preferRelativeResize="0"/>
          <p:nvPr/>
        </p:nvPicPr>
        <p:blipFill>
          <a:blip r:embed="rId7">
            <a:alphaModFix/>
          </a:blip>
          <a:stretch>
            <a:fillRect/>
          </a:stretch>
        </p:blipFill>
        <p:spPr>
          <a:xfrm>
            <a:off x="6289175" y="2897625"/>
            <a:ext cx="2405850" cy="1934900"/>
          </a:xfrm>
          <a:prstGeom prst="rect">
            <a:avLst/>
          </a:prstGeom>
          <a:noFill/>
          <a:ln>
            <a:noFill/>
          </a:ln>
        </p:spPr>
      </p:pic>
      <p:sp>
        <p:nvSpPr>
          <p:cNvPr id="441" name="Google Shape;441;p55"/>
          <p:cNvSpPr txBox="1"/>
          <p:nvPr/>
        </p:nvSpPr>
        <p:spPr>
          <a:xfrm>
            <a:off x="6074438" y="2571738"/>
            <a:ext cx="2835300" cy="409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ROC Curve</a:t>
            </a:r>
            <a:endParaRPr sz="1600">
              <a:solidFill>
                <a:schemeClr val="dk1"/>
              </a:solidFill>
              <a:latin typeface="Figtree Black"/>
              <a:ea typeface="Figtree Black"/>
              <a:cs typeface="Figtree Black"/>
              <a:sym typeface="Figtree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47" name="Google Shape;447;p56"/>
          <p:cNvSpPr txBox="1"/>
          <p:nvPr/>
        </p:nvSpPr>
        <p:spPr>
          <a:xfrm>
            <a:off x="403150" y="1316825"/>
            <a:ext cx="8199300" cy="1082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anken Grotesk"/>
              <a:buChar char="-"/>
            </a:pPr>
            <a:r>
              <a:rPr b="1" lang="en" sz="1800">
                <a:solidFill>
                  <a:schemeClr val="dk1"/>
                </a:solidFill>
                <a:latin typeface="Hanken Grotesk"/>
                <a:ea typeface="Hanken Grotesk"/>
                <a:cs typeface="Hanken Grotesk"/>
                <a:sym typeface="Hanken Grotesk"/>
              </a:rPr>
              <a:t>Achieved</a:t>
            </a:r>
            <a:r>
              <a:rPr lang="en" sz="1800">
                <a:solidFill>
                  <a:schemeClr val="dk1"/>
                </a:solidFill>
                <a:latin typeface="Hanken Grotesk"/>
                <a:ea typeface="Hanken Grotesk"/>
                <a:cs typeface="Hanken Grotesk"/>
                <a:sym typeface="Hanken Grotesk"/>
              </a:rPr>
              <a:t>: exceed the accuracy of random guessing but with substantial uncertainty</a:t>
            </a:r>
            <a:endParaRPr sz="1800">
              <a:solidFill>
                <a:schemeClr val="dk1"/>
              </a:solidFill>
              <a:latin typeface="Hanken Grotesk"/>
              <a:ea typeface="Hanken Grotesk"/>
              <a:cs typeface="Hanken Grotesk"/>
              <a:sym typeface="Hanken Grotesk"/>
            </a:endParaRPr>
          </a:p>
          <a:p>
            <a:pPr indent="-342900" lvl="0" marL="457200" rtl="0" algn="l">
              <a:lnSpc>
                <a:spcPct val="150000"/>
              </a:lnSpc>
              <a:spcBef>
                <a:spcPts val="0"/>
              </a:spcBef>
              <a:spcAft>
                <a:spcPts val="0"/>
              </a:spcAft>
              <a:buClr>
                <a:schemeClr val="dk1"/>
              </a:buClr>
              <a:buSzPts val="1800"/>
              <a:buFont typeface="Hanken Grotesk"/>
              <a:buChar char="-"/>
            </a:pPr>
            <a:r>
              <a:rPr b="1" lang="en" sz="1800">
                <a:solidFill>
                  <a:schemeClr val="dk1"/>
                </a:solidFill>
                <a:latin typeface="Hanken Grotesk"/>
                <a:ea typeface="Hanken Grotesk"/>
                <a:cs typeface="Hanken Grotesk"/>
                <a:sym typeface="Hanken Grotesk"/>
              </a:rPr>
              <a:t>Challenge</a:t>
            </a:r>
            <a:r>
              <a:rPr lang="en" sz="1800">
                <a:solidFill>
                  <a:schemeClr val="dk1"/>
                </a:solidFill>
                <a:latin typeface="Hanken Grotesk"/>
                <a:ea typeface="Hanken Grotesk"/>
                <a:cs typeface="Hanken Grotesk"/>
                <a:sym typeface="Hanken Grotesk"/>
              </a:rPr>
              <a:t>: Accurately predicting stock prices remains difficult due to many unpredictable and hidden market influences</a:t>
            </a:r>
            <a:endParaRPr sz="1800">
              <a:solidFill>
                <a:schemeClr val="dk1"/>
              </a:solidFill>
              <a:latin typeface="Hanken Grotesk"/>
              <a:ea typeface="Hanken Grotesk"/>
              <a:cs typeface="Hanken Grotesk"/>
              <a:sym typeface="Hanken Grotesk"/>
            </a:endParaRPr>
          </a:p>
          <a:p>
            <a:pPr indent="-342900" lvl="0" marL="457200" rtl="0" algn="l">
              <a:lnSpc>
                <a:spcPct val="150000"/>
              </a:lnSpc>
              <a:spcBef>
                <a:spcPts val="0"/>
              </a:spcBef>
              <a:spcAft>
                <a:spcPts val="0"/>
              </a:spcAft>
              <a:buClr>
                <a:schemeClr val="dk1"/>
              </a:buClr>
              <a:buSzPts val="1800"/>
              <a:buFont typeface="Hanken Grotesk"/>
              <a:buChar char="-"/>
            </a:pPr>
            <a:r>
              <a:rPr b="1" lang="en" sz="1800">
                <a:solidFill>
                  <a:schemeClr val="dk1"/>
                </a:solidFill>
                <a:latin typeface="Hanken Grotesk"/>
                <a:ea typeface="Hanken Grotesk"/>
                <a:cs typeface="Hanken Grotesk"/>
                <a:sym typeface="Hanken Grotesk"/>
              </a:rPr>
              <a:t>Recommendation</a:t>
            </a:r>
            <a:r>
              <a:rPr lang="en" sz="1800">
                <a:solidFill>
                  <a:schemeClr val="dk1"/>
                </a:solidFill>
                <a:latin typeface="Hanken Grotesk"/>
                <a:ea typeface="Hanken Grotesk"/>
                <a:cs typeface="Hanken Grotesk"/>
                <a:sym typeface="Hanken Grotesk"/>
              </a:rPr>
              <a:t>: prioritize model selection and tuning over feature engineering</a:t>
            </a:r>
            <a:endParaRPr sz="1800">
              <a:solidFill>
                <a:schemeClr val="dk1"/>
              </a:solidFill>
              <a:latin typeface="Hanken Grotesk"/>
              <a:ea typeface="Hanken Grotesk"/>
              <a:cs typeface="Hanken Grotesk"/>
              <a:sym typeface="Hanken Grotesk"/>
            </a:endParaRPr>
          </a:p>
          <a:p>
            <a:pPr indent="0" lvl="0" marL="457200" rtl="0" algn="l">
              <a:lnSpc>
                <a:spcPct val="150000"/>
              </a:lnSpc>
              <a:spcBef>
                <a:spcPts val="0"/>
              </a:spcBef>
              <a:spcAft>
                <a:spcPts val="0"/>
              </a:spcAft>
              <a:buNone/>
            </a:pPr>
            <a:r>
              <a:t/>
            </a:r>
            <a:endParaRPr sz="1800">
              <a:solidFill>
                <a:schemeClr val="dk1"/>
              </a:solidFill>
              <a:latin typeface="Hanken Grotesk"/>
              <a:ea typeface="Hanken Grotesk"/>
              <a:cs typeface="Hanken Grotesk"/>
              <a:sym typeface="Hanken Grotesk"/>
            </a:endParaRPr>
          </a:p>
        </p:txBody>
      </p:sp>
      <p:sp>
        <p:nvSpPr>
          <p:cNvPr id="448" name="Google Shape;448;p56"/>
          <p:cNvSpPr txBox="1"/>
          <p:nvPr/>
        </p:nvSpPr>
        <p:spPr>
          <a:xfrm>
            <a:off x="0" y="2048933"/>
            <a:ext cx="9144000" cy="4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54" name="Google Shape;454;p57"/>
          <p:cNvSpPr txBox="1"/>
          <p:nvPr/>
        </p:nvSpPr>
        <p:spPr>
          <a:xfrm>
            <a:off x="421050" y="1017725"/>
            <a:ext cx="8407200" cy="3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Chhajer, P., Shah, M., &amp; Kshirsagar, A. (2022). The applications of artificial neural networks, support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vector machines, and long–short term memory for stock market prediction. Decision Analytics</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Journal, 2, 100015-. </a:t>
            </a:r>
            <a:r>
              <a:rPr lang="en" u="sng">
                <a:solidFill>
                  <a:schemeClr val="dk1"/>
                </a:solidFill>
                <a:latin typeface="Hanken Grotesk"/>
                <a:ea typeface="Hanken Grotesk"/>
                <a:cs typeface="Hanken Grotesk"/>
                <a:sym typeface="Hanken Grotesk"/>
              </a:rPr>
              <a:t>https://doi.org/10.1016/j.dajour.2021.100015</a:t>
            </a:r>
            <a:endParaRPr u="sng">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Federal Reserve Bank of St. Louis. (2025). Effective Federal Funds Rate (DFF). Retrieved from</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u="sng">
                <a:solidFill>
                  <a:schemeClr val="dk1"/>
                </a:solidFill>
                <a:latin typeface="Hanken Grotesk"/>
                <a:ea typeface="Hanken Grotesk"/>
                <a:cs typeface="Hanken Grotesk"/>
                <a:sym typeface="Hanken Grotesk"/>
              </a:rPr>
              <a:t>https://fred.stlouisfed.org/series/DFF</a:t>
            </a:r>
            <a:endParaRPr u="sng">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Investopedia. (2022, April 5). When Jerome Powell speaks, markets shudder. </a:t>
            </a:r>
            <a:r>
              <a:rPr lang="en" u="sng">
                <a:solidFill>
                  <a:schemeClr val="hlink"/>
                </a:solidFill>
                <a:latin typeface="Hanken Grotesk"/>
                <a:ea typeface="Hanken Grotesk"/>
                <a:cs typeface="Hanken Grotesk"/>
                <a:sym typeface="Hanken Grotesk"/>
                <a:hlinkClick r:id="rId3"/>
              </a:rPr>
              <a:t>https://www.investopedia</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u="sng">
                <a:solidFill>
                  <a:schemeClr val="dk1"/>
                </a:solidFill>
                <a:latin typeface="Hanken Grotesk"/>
                <a:ea typeface="Hanken Grotesk"/>
                <a:cs typeface="Hanken Grotesk"/>
                <a:sym typeface="Hanken Grotesk"/>
              </a:rPr>
              <a:t>com/when-jerome-powell-speaks-markets-shudder-7488957</a:t>
            </a:r>
            <a:endParaRPr u="sng">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Levendovszky, J., Reguly, I., Olah, A., &amp; Ceffer, A. (2019). Low Complexity Algorithmic Trading by</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Feedforward Neural Networks. Computational Economics, 54(1), 267–279.</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u="sng">
                <a:solidFill>
                  <a:schemeClr val="dk1"/>
                </a:solidFill>
                <a:latin typeface="Hanken Grotesk"/>
                <a:ea typeface="Hanken Grotesk"/>
                <a:cs typeface="Hanken Grotesk"/>
                <a:sym typeface="Hanken Grotesk"/>
              </a:rPr>
              <a:t>https://doi.org/10.1007/s10614-017-9720-6</a:t>
            </a:r>
            <a:endParaRPr u="sng">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Lynn, B. (2016). Predicting the stock market using a LSTM neural network (Master’s thesis, Lund</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University). Retrieved from </a:t>
            </a:r>
            <a:r>
              <a:rPr lang="en" u="sng">
                <a:solidFill>
                  <a:schemeClr val="hlink"/>
                </a:solidFill>
                <a:latin typeface="Hanken Grotesk"/>
                <a:ea typeface="Hanken Grotesk"/>
                <a:cs typeface="Hanken Grotesk"/>
                <a:sym typeface="Hanken Grotesk"/>
                <a:hlinkClick r:id="rId4"/>
              </a:rPr>
              <a:t>https://lup.lub.lu.se/luur/download?func=downloadFile&amp;recordOId=</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u="sng">
                <a:solidFill>
                  <a:schemeClr val="dk1"/>
                </a:solidFill>
                <a:latin typeface="Hanken Grotesk"/>
                <a:ea typeface="Hanken Grotesk"/>
                <a:cs typeface="Hanken Grotesk"/>
                <a:sym typeface="Hanken Grotesk"/>
              </a:rPr>
              <a:t>9137039&amp;fileOId=9137040</a:t>
            </a:r>
            <a:endParaRPr u="sng">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Yang, J., Li, Y., Chen, X., Cao, J., &amp; Jiang, K. (2019). </a:t>
            </a:r>
            <a:r>
              <a:rPr i="1" lang="en">
                <a:solidFill>
                  <a:schemeClr val="dk1"/>
                </a:solidFill>
                <a:latin typeface="Hanken Grotesk"/>
                <a:ea typeface="Hanken Grotesk"/>
                <a:cs typeface="Hanken Grotesk"/>
                <a:sym typeface="Hanken Grotesk"/>
              </a:rPr>
              <a:t>Deep Learning for Stock Selection Based on High</a:t>
            </a:r>
            <a:endParaRPr i="1">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i="1" lang="en">
                <a:solidFill>
                  <a:schemeClr val="dk1"/>
                </a:solidFill>
                <a:latin typeface="Hanken Grotesk"/>
                <a:ea typeface="Hanken Grotesk"/>
                <a:cs typeface="Hanken Grotesk"/>
                <a:sym typeface="Hanken Grotesk"/>
              </a:rPr>
              <a:t>Frequency Price-Volume Data.</a:t>
            </a:r>
            <a:r>
              <a:rPr lang="en">
                <a:solidFill>
                  <a:schemeClr val="dk1"/>
                </a:solidFill>
                <a:latin typeface="Hanken Grotesk"/>
                <a:ea typeface="Hanken Grotesk"/>
                <a:cs typeface="Hanken Grotesk"/>
                <a:sym typeface="Hanken Grotesk"/>
              </a:rPr>
              <a:t> </a:t>
            </a:r>
            <a:r>
              <a:rPr lang="en" u="sng">
                <a:solidFill>
                  <a:schemeClr val="dk1"/>
                </a:solidFill>
                <a:latin typeface="Hanken Grotesk"/>
                <a:ea typeface="Hanken Grotesk"/>
                <a:cs typeface="Hanken Grotesk"/>
                <a:sym typeface="Hanken Grotesk"/>
              </a:rPr>
              <a:t>https://arxiv.org/pdf/1911.02502</a:t>
            </a:r>
            <a:endParaRPr u="sng">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Motivation</a:t>
            </a:r>
            <a:endParaRPr/>
          </a:p>
        </p:txBody>
      </p:sp>
      <p:sp>
        <p:nvSpPr>
          <p:cNvPr id="311" name="Google Shape;311;p43"/>
          <p:cNvSpPr txBox="1"/>
          <p:nvPr>
            <p:ph idx="1" type="subTitle"/>
          </p:nvPr>
        </p:nvSpPr>
        <p:spPr>
          <a:xfrm>
            <a:off x="1024175" y="1553620"/>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Tracking stock prices of leading 500 publicly traded companies in the U.S. </a:t>
            </a:r>
            <a:endParaRPr/>
          </a:p>
          <a:p>
            <a:pPr indent="-317500" lvl="0" marL="457200" rtl="0" algn="l">
              <a:spcBef>
                <a:spcPts val="0"/>
              </a:spcBef>
              <a:spcAft>
                <a:spcPts val="0"/>
              </a:spcAft>
              <a:buSzPts val="1400"/>
              <a:buChar char="-"/>
            </a:pPr>
            <a:r>
              <a:rPr lang="en"/>
              <a:t>Apple (AAPL), Boeing (BA), Walmart (WMT), Tesla (TSLA)</a:t>
            </a:r>
            <a:endParaRPr/>
          </a:p>
        </p:txBody>
      </p:sp>
      <p:sp>
        <p:nvSpPr>
          <p:cNvPr id="312" name="Google Shape;312;p43"/>
          <p:cNvSpPr txBox="1"/>
          <p:nvPr>
            <p:ph idx="2" type="subTitle"/>
          </p:nvPr>
        </p:nvSpPr>
        <p:spPr>
          <a:xfrm>
            <a:off x="1024175" y="2800350"/>
            <a:ext cx="74001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Performance, Investor Confidence, Economic Health, Global News Events, etc.</a:t>
            </a:r>
            <a:endParaRPr/>
          </a:p>
        </p:txBody>
      </p:sp>
      <p:sp>
        <p:nvSpPr>
          <p:cNvPr id="313" name="Google Shape;313;p43"/>
          <p:cNvSpPr txBox="1"/>
          <p:nvPr>
            <p:ph idx="3" type="subTitle"/>
          </p:nvPr>
        </p:nvSpPr>
        <p:spPr>
          <a:xfrm>
            <a:off x="1024175" y="3954175"/>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Buy, Hold, Sell, Shorting, Stop-Loss Order, Exercise Options</a:t>
            </a:r>
            <a:endParaRPr/>
          </a:p>
        </p:txBody>
      </p:sp>
      <p:sp>
        <p:nvSpPr>
          <p:cNvPr id="314" name="Google Shape;314;p43"/>
          <p:cNvSpPr txBox="1"/>
          <p:nvPr>
            <p:ph idx="4" type="subTitle"/>
          </p:nvPr>
        </p:nvSpPr>
        <p:spPr>
          <a:xfrm>
            <a:off x="933950" y="1382225"/>
            <a:ext cx="6613200" cy="3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S&amp;P 500 Stock Market Index</a:t>
            </a:r>
            <a:endParaRPr/>
          </a:p>
        </p:txBody>
      </p:sp>
      <p:sp>
        <p:nvSpPr>
          <p:cNvPr id="315" name="Google Shape;315;p43"/>
          <p:cNvSpPr txBox="1"/>
          <p:nvPr>
            <p:ph idx="5" type="subTitle"/>
          </p:nvPr>
        </p:nvSpPr>
        <p:spPr>
          <a:xfrm>
            <a:off x="9339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Factors Influencing the Stock Market</a:t>
            </a:r>
            <a:endParaRPr/>
          </a:p>
        </p:txBody>
      </p:sp>
      <p:sp>
        <p:nvSpPr>
          <p:cNvPr id="316" name="Google Shape;316;p43"/>
          <p:cNvSpPr txBox="1"/>
          <p:nvPr>
            <p:ph idx="6" type="subTitle"/>
          </p:nvPr>
        </p:nvSpPr>
        <p:spPr>
          <a:xfrm>
            <a:off x="9339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Investor’s Ultimate Goal: Maximizing Portfolio Returns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 Task</a:t>
            </a:r>
            <a:endParaRPr/>
          </a:p>
        </p:txBody>
      </p:sp>
      <p:sp>
        <p:nvSpPr>
          <p:cNvPr id="322" name="Google Shape;322;p44"/>
          <p:cNvSpPr txBox="1"/>
          <p:nvPr>
            <p:ph idx="1" type="subTitle"/>
          </p:nvPr>
        </p:nvSpPr>
        <p:spPr>
          <a:xfrm>
            <a:off x="933975" y="1558341"/>
            <a:ext cx="6613200" cy="53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External Noises (Insider Trading, Social Media Tweets, Unsystematic Risk)</a:t>
            </a:r>
            <a:endParaRPr/>
          </a:p>
          <a:p>
            <a:pPr indent="-317500" lvl="0" marL="457200" rtl="0" algn="l">
              <a:spcBef>
                <a:spcPts val="0"/>
              </a:spcBef>
              <a:spcAft>
                <a:spcPts val="0"/>
              </a:spcAft>
              <a:buSzPts val="1400"/>
              <a:buChar char="-"/>
            </a:pPr>
            <a:r>
              <a:rPr lang="en"/>
              <a:t>Battling the randomness associated with the stock market</a:t>
            </a:r>
            <a:endParaRPr/>
          </a:p>
        </p:txBody>
      </p:sp>
      <p:sp>
        <p:nvSpPr>
          <p:cNvPr id="323" name="Google Shape;323;p44"/>
          <p:cNvSpPr txBox="1"/>
          <p:nvPr>
            <p:ph idx="2" type="subTitle"/>
          </p:nvPr>
        </p:nvSpPr>
        <p:spPr>
          <a:xfrm>
            <a:off x="933975" y="2753756"/>
            <a:ext cx="6613200" cy="52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 </a:t>
            </a:r>
            <a:r>
              <a:rPr b="1" lang="en"/>
              <a:t>Significant/Non-Significant </a:t>
            </a:r>
            <a:r>
              <a:rPr lang="en"/>
              <a:t>Movement (Significant = &gt;1% or &lt; -1%)</a:t>
            </a:r>
            <a:endParaRPr/>
          </a:p>
          <a:p>
            <a:pPr indent="-317500" lvl="0" marL="457200" rtl="0" algn="l">
              <a:spcBef>
                <a:spcPts val="0"/>
              </a:spcBef>
              <a:spcAft>
                <a:spcPts val="0"/>
              </a:spcAft>
              <a:buSzPts val="1400"/>
              <a:buChar char="-"/>
            </a:pPr>
            <a:r>
              <a:rPr lang="en"/>
              <a:t>(2) </a:t>
            </a:r>
            <a:r>
              <a:rPr b="1" lang="en"/>
              <a:t>Up/Down</a:t>
            </a:r>
            <a:r>
              <a:rPr lang="en"/>
              <a:t> Binary Movement</a:t>
            </a:r>
            <a:endParaRPr/>
          </a:p>
        </p:txBody>
      </p:sp>
      <p:sp>
        <p:nvSpPr>
          <p:cNvPr id="324" name="Google Shape;324;p44"/>
          <p:cNvSpPr txBox="1"/>
          <p:nvPr>
            <p:ph idx="3" type="subTitle"/>
          </p:nvPr>
        </p:nvSpPr>
        <p:spPr>
          <a:xfrm>
            <a:off x="933975" y="3903756"/>
            <a:ext cx="7490100" cy="52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Supporting libraries/data: Technical Analysis (TA), Pandas datareader, Key Macroeconomics Indicators (CPI, inflation rate, unemployment rate, federal funds rate), Perigon API</a:t>
            </a:r>
            <a:endParaRPr/>
          </a:p>
        </p:txBody>
      </p:sp>
      <p:sp>
        <p:nvSpPr>
          <p:cNvPr id="325" name="Google Shape;325;p44"/>
          <p:cNvSpPr txBox="1"/>
          <p:nvPr>
            <p:ph idx="4" type="subTitle"/>
          </p:nvPr>
        </p:nvSpPr>
        <p:spPr>
          <a:xfrm>
            <a:off x="933975"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 Accurate Stock Price Prediction</a:t>
            </a:r>
            <a:endParaRPr/>
          </a:p>
        </p:txBody>
      </p:sp>
      <p:sp>
        <p:nvSpPr>
          <p:cNvPr id="326" name="Google Shape;326;p44"/>
          <p:cNvSpPr txBox="1"/>
          <p:nvPr>
            <p:ph idx="5" type="subTitle"/>
          </p:nvPr>
        </p:nvSpPr>
        <p:spPr>
          <a:xfrm>
            <a:off x="933975" y="2395400"/>
            <a:ext cx="8104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Targets: Identify Stock Price Significant Movement &amp; Direction</a:t>
            </a:r>
            <a:endParaRPr/>
          </a:p>
        </p:txBody>
      </p:sp>
      <p:sp>
        <p:nvSpPr>
          <p:cNvPr id="327" name="Google Shape;327;p44"/>
          <p:cNvSpPr txBox="1"/>
          <p:nvPr>
            <p:ph idx="6" type="subTitle"/>
          </p:nvPr>
        </p:nvSpPr>
        <p:spPr>
          <a:xfrm>
            <a:off x="933975"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Yahoo! Finance API, News Articles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r>
              <a:rPr lang="en"/>
              <a:t>： Model + Evaluation Metrics</a:t>
            </a:r>
            <a:endParaRPr/>
          </a:p>
        </p:txBody>
      </p:sp>
      <p:sp>
        <p:nvSpPr>
          <p:cNvPr id="333" name="Google Shape;333;p45"/>
          <p:cNvSpPr txBox="1"/>
          <p:nvPr/>
        </p:nvSpPr>
        <p:spPr>
          <a:xfrm>
            <a:off x="6322475" y="1341100"/>
            <a:ext cx="2936400" cy="3005400"/>
          </a:xfrm>
          <a:prstGeom prst="rect">
            <a:avLst/>
          </a:prstGeom>
          <a:solidFill>
            <a:srgbClr val="000000">
              <a:alpha val="0"/>
            </a:srgbClr>
          </a:solid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Hanken Grotesk"/>
              <a:buAutoNum type="arabicParenR"/>
            </a:pPr>
            <a:r>
              <a:rPr lang="en">
                <a:solidFill>
                  <a:schemeClr val="dk1"/>
                </a:solidFill>
                <a:latin typeface="Hanken Grotesk"/>
                <a:ea typeface="Hanken Grotesk"/>
                <a:cs typeface="Hanken Grotesk"/>
                <a:sym typeface="Hanken Grotesk"/>
              </a:rPr>
              <a:t>Train test split</a:t>
            </a:r>
            <a:endParaRPr>
              <a:solidFill>
                <a:schemeClr val="dk1"/>
              </a:solidFill>
              <a:latin typeface="Hanken Grotesk"/>
              <a:ea typeface="Hanken Grotesk"/>
              <a:cs typeface="Hanken Grotesk"/>
              <a:sym typeface="Hanken Grotesk"/>
            </a:endParaRPr>
          </a:p>
          <a:p>
            <a:pPr indent="-317500" lvl="0" marL="457200" rtl="0" algn="l">
              <a:lnSpc>
                <a:spcPct val="200000"/>
              </a:lnSpc>
              <a:spcBef>
                <a:spcPts val="0"/>
              </a:spcBef>
              <a:spcAft>
                <a:spcPts val="0"/>
              </a:spcAft>
              <a:buClr>
                <a:schemeClr val="dk1"/>
              </a:buClr>
              <a:buSzPts val="1400"/>
              <a:buFont typeface="Hanken Grotesk"/>
              <a:buAutoNum type="arabicParenR"/>
            </a:pPr>
            <a:r>
              <a:rPr lang="en">
                <a:solidFill>
                  <a:schemeClr val="dk1"/>
                </a:solidFill>
                <a:latin typeface="Hanken Grotesk"/>
                <a:ea typeface="Hanken Grotesk"/>
                <a:cs typeface="Hanken Grotesk"/>
                <a:sym typeface="Hanken Grotesk"/>
              </a:rPr>
              <a:t>Balanced Accuracies</a:t>
            </a:r>
            <a:endParaRPr>
              <a:solidFill>
                <a:schemeClr val="dk1"/>
              </a:solidFill>
              <a:latin typeface="Hanken Grotesk"/>
              <a:ea typeface="Hanken Grotesk"/>
              <a:cs typeface="Hanken Grotesk"/>
              <a:sym typeface="Hanken Grotesk"/>
            </a:endParaRPr>
          </a:p>
          <a:p>
            <a:pPr indent="-317500" lvl="0" marL="457200" rtl="0" algn="l">
              <a:lnSpc>
                <a:spcPct val="200000"/>
              </a:lnSpc>
              <a:spcBef>
                <a:spcPts val="0"/>
              </a:spcBef>
              <a:spcAft>
                <a:spcPts val="0"/>
              </a:spcAft>
              <a:buClr>
                <a:schemeClr val="dk1"/>
              </a:buClr>
              <a:buSzPts val="1400"/>
              <a:buFont typeface="Hanken Grotesk"/>
              <a:buAutoNum type="arabicParenR"/>
            </a:pPr>
            <a:r>
              <a:rPr lang="en">
                <a:solidFill>
                  <a:schemeClr val="dk1"/>
                </a:solidFill>
                <a:latin typeface="Hanken Grotesk"/>
                <a:ea typeface="Hanken Grotesk"/>
                <a:cs typeface="Hanken Grotesk"/>
                <a:sym typeface="Hanken Grotesk"/>
              </a:rPr>
              <a:t>Learning Curve</a:t>
            </a:r>
            <a:endParaRPr>
              <a:solidFill>
                <a:schemeClr val="dk1"/>
              </a:solidFill>
              <a:latin typeface="Hanken Grotesk"/>
              <a:ea typeface="Hanken Grotesk"/>
              <a:cs typeface="Hanken Grotesk"/>
              <a:sym typeface="Hanken Grotesk"/>
            </a:endParaRPr>
          </a:p>
          <a:p>
            <a:pPr indent="-317500" lvl="0" marL="457200" rtl="0" algn="l">
              <a:lnSpc>
                <a:spcPct val="200000"/>
              </a:lnSpc>
              <a:spcBef>
                <a:spcPts val="0"/>
              </a:spcBef>
              <a:spcAft>
                <a:spcPts val="0"/>
              </a:spcAft>
              <a:buClr>
                <a:schemeClr val="dk1"/>
              </a:buClr>
              <a:buSzPts val="1400"/>
              <a:buFont typeface="Hanken Grotesk"/>
              <a:buAutoNum type="arabicParenR"/>
            </a:pPr>
            <a:r>
              <a:rPr lang="en">
                <a:solidFill>
                  <a:schemeClr val="dk1"/>
                </a:solidFill>
                <a:latin typeface="Hanken Grotesk"/>
                <a:ea typeface="Hanken Grotesk"/>
                <a:cs typeface="Hanken Grotesk"/>
                <a:sym typeface="Hanken Grotesk"/>
              </a:rPr>
              <a:t>K-Fold Cross Validation</a:t>
            </a:r>
            <a:endParaRPr>
              <a:solidFill>
                <a:schemeClr val="dk1"/>
              </a:solidFill>
              <a:latin typeface="Hanken Grotesk"/>
              <a:ea typeface="Hanken Grotesk"/>
              <a:cs typeface="Hanken Grotesk"/>
              <a:sym typeface="Hanken Grotesk"/>
            </a:endParaRPr>
          </a:p>
          <a:p>
            <a:pPr indent="-317500" lvl="0" marL="457200" rtl="0" algn="l">
              <a:lnSpc>
                <a:spcPct val="200000"/>
              </a:lnSpc>
              <a:spcBef>
                <a:spcPts val="0"/>
              </a:spcBef>
              <a:spcAft>
                <a:spcPts val="0"/>
              </a:spcAft>
              <a:buClr>
                <a:schemeClr val="dk1"/>
              </a:buClr>
              <a:buSzPts val="1400"/>
              <a:buFont typeface="Hanken Grotesk"/>
              <a:buAutoNum type="arabicParenR"/>
            </a:pPr>
            <a:r>
              <a:rPr lang="en">
                <a:solidFill>
                  <a:schemeClr val="dk1"/>
                </a:solidFill>
                <a:latin typeface="Hanken Grotesk"/>
                <a:ea typeface="Hanken Grotesk"/>
                <a:cs typeface="Hanken Grotesk"/>
                <a:sym typeface="Hanken Grotesk"/>
              </a:rPr>
              <a:t>Confusion Matrix</a:t>
            </a:r>
            <a:endParaRPr>
              <a:solidFill>
                <a:schemeClr val="dk1"/>
              </a:solidFill>
              <a:latin typeface="Hanken Grotesk"/>
              <a:ea typeface="Hanken Grotesk"/>
              <a:cs typeface="Hanken Grotesk"/>
              <a:sym typeface="Hanken Grotesk"/>
            </a:endParaRPr>
          </a:p>
          <a:p>
            <a:pPr indent="-317500" lvl="0" marL="457200" rtl="0" algn="l">
              <a:lnSpc>
                <a:spcPct val="200000"/>
              </a:lnSpc>
              <a:spcBef>
                <a:spcPts val="0"/>
              </a:spcBef>
              <a:spcAft>
                <a:spcPts val="0"/>
              </a:spcAft>
              <a:buClr>
                <a:schemeClr val="dk1"/>
              </a:buClr>
              <a:buSzPts val="1400"/>
              <a:buFont typeface="Hanken Grotesk"/>
              <a:buAutoNum type="arabicParenR"/>
            </a:pPr>
            <a:r>
              <a:rPr lang="en">
                <a:solidFill>
                  <a:schemeClr val="dk1"/>
                </a:solidFill>
                <a:latin typeface="Hanken Grotesk"/>
                <a:ea typeface="Hanken Grotesk"/>
                <a:cs typeface="Hanken Grotesk"/>
                <a:sym typeface="Hanken Grotesk"/>
              </a:rPr>
              <a:t>ROC Curve</a:t>
            </a:r>
            <a:endParaRPr>
              <a:solidFill>
                <a:schemeClr val="dk1"/>
              </a:solidFill>
              <a:latin typeface="Hanken Grotesk"/>
              <a:ea typeface="Hanken Grotesk"/>
              <a:cs typeface="Hanken Grotesk"/>
              <a:sym typeface="Hanken Grotesk"/>
            </a:endParaRPr>
          </a:p>
          <a:p>
            <a:pPr indent="0" lvl="0" marL="0" rtl="0" algn="l">
              <a:lnSpc>
                <a:spcPct val="115000"/>
              </a:lnSpc>
              <a:spcBef>
                <a:spcPts val="0"/>
              </a:spcBef>
              <a:spcAft>
                <a:spcPts val="0"/>
              </a:spcAft>
              <a:buNone/>
            </a:pPr>
            <a:r>
              <a:t/>
            </a:r>
            <a:endParaRPr>
              <a:solidFill>
                <a:schemeClr val="dk1"/>
              </a:solidFill>
              <a:latin typeface="Hanken Grotesk"/>
              <a:ea typeface="Hanken Grotesk"/>
              <a:cs typeface="Hanken Grotesk"/>
              <a:sym typeface="Hanken Grotesk"/>
            </a:endParaRPr>
          </a:p>
        </p:txBody>
      </p:sp>
      <p:sp>
        <p:nvSpPr>
          <p:cNvPr id="334" name="Google Shape;334;p45"/>
          <p:cNvSpPr txBox="1"/>
          <p:nvPr/>
        </p:nvSpPr>
        <p:spPr>
          <a:xfrm>
            <a:off x="1390875" y="1341098"/>
            <a:ext cx="2163600" cy="4743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Figtree"/>
                <a:ea typeface="Figtree"/>
                <a:cs typeface="Figtree"/>
                <a:sym typeface="Figtree"/>
              </a:rPr>
              <a:t> </a:t>
            </a:r>
            <a:endParaRPr sz="1100">
              <a:latin typeface="Figtree"/>
              <a:ea typeface="Figtree"/>
              <a:cs typeface="Figtree"/>
              <a:sym typeface="Figtree"/>
            </a:endParaRPr>
          </a:p>
          <a:p>
            <a:pPr indent="0" lvl="0" marL="0" rtl="0" algn="l">
              <a:lnSpc>
                <a:spcPct val="115000"/>
              </a:lnSpc>
              <a:spcBef>
                <a:spcPts val="0"/>
              </a:spcBef>
              <a:spcAft>
                <a:spcPts val="0"/>
              </a:spcAft>
              <a:buNone/>
            </a:pPr>
            <a:r>
              <a:rPr lang="en" sz="1100">
                <a:latin typeface="Figtree"/>
                <a:ea typeface="Figtree"/>
                <a:cs typeface="Figtree"/>
                <a:sym typeface="Figtree"/>
              </a:rPr>
              <a:t>Naive Bayes Classifier</a:t>
            </a:r>
            <a:endParaRPr b="1" sz="1100">
              <a:latin typeface="Figtree"/>
              <a:ea typeface="Figtree"/>
              <a:cs typeface="Figtree"/>
              <a:sym typeface="Figtree"/>
            </a:endParaRPr>
          </a:p>
          <a:p>
            <a:pPr indent="0" lvl="0" marL="0" rtl="0" algn="l">
              <a:lnSpc>
                <a:spcPct val="115000"/>
              </a:lnSpc>
              <a:spcBef>
                <a:spcPts val="0"/>
              </a:spcBef>
              <a:spcAft>
                <a:spcPts val="0"/>
              </a:spcAft>
              <a:buNone/>
            </a:pPr>
            <a:r>
              <a:t/>
            </a:r>
            <a:endParaRPr sz="1500">
              <a:solidFill>
                <a:schemeClr val="lt1"/>
              </a:solidFill>
              <a:latin typeface="Figtree Black"/>
              <a:ea typeface="Figtree Black"/>
              <a:cs typeface="Figtree Black"/>
              <a:sym typeface="Figtree Black"/>
            </a:endParaRPr>
          </a:p>
        </p:txBody>
      </p:sp>
      <p:sp>
        <p:nvSpPr>
          <p:cNvPr id="335" name="Google Shape;335;p45"/>
          <p:cNvSpPr txBox="1"/>
          <p:nvPr/>
        </p:nvSpPr>
        <p:spPr>
          <a:xfrm>
            <a:off x="1390875" y="2184813"/>
            <a:ext cx="2163600" cy="4743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Figtree"/>
              <a:ea typeface="Figtree"/>
              <a:cs typeface="Figtree"/>
              <a:sym typeface="Figtree"/>
            </a:endParaRPr>
          </a:p>
          <a:p>
            <a:pPr indent="0" lvl="0" marL="0" rtl="0" algn="l">
              <a:lnSpc>
                <a:spcPct val="115000"/>
              </a:lnSpc>
              <a:spcBef>
                <a:spcPts val="0"/>
              </a:spcBef>
              <a:spcAft>
                <a:spcPts val="0"/>
              </a:spcAft>
              <a:buNone/>
            </a:pPr>
            <a:r>
              <a:rPr lang="en" sz="1100">
                <a:latin typeface="Figtree"/>
                <a:ea typeface="Figtree"/>
                <a:cs typeface="Figtree"/>
                <a:sym typeface="Figtree"/>
              </a:rPr>
              <a:t>Support Vector Machine</a:t>
            </a:r>
            <a:endParaRPr sz="1100">
              <a:latin typeface="Figtree"/>
              <a:ea typeface="Figtree"/>
              <a:cs typeface="Figtree"/>
              <a:sym typeface="Figtree"/>
            </a:endParaRPr>
          </a:p>
          <a:p>
            <a:pPr indent="0" lvl="0" marL="0" marR="0" rtl="0" algn="l">
              <a:lnSpc>
                <a:spcPct val="115000"/>
              </a:lnSpc>
              <a:spcBef>
                <a:spcPts val="0"/>
              </a:spcBef>
              <a:spcAft>
                <a:spcPts val="0"/>
              </a:spcAft>
              <a:buNone/>
            </a:pPr>
            <a:r>
              <a:t/>
            </a:r>
            <a:endParaRPr sz="1500">
              <a:solidFill>
                <a:schemeClr val="lt1"/>
              </a:solidFill>
              <a:latin typeface="Figtree Black"/>
              <a:ea typeface="Figtree Black"/>
              <a:cs typeface="Figtree Black"/>
              <a:sym typeface="Figtree Black"/>
            </a:endParaRPr>
          </a:p>
        </p:txBody>
      </p:sp>
      <p:sp>
        <p:nvSpPr>
          <p:cNvPr id="336" name="Google Shape;336;p45"/>
          <p:cNvSpPr txBox="1"/>
          <p:nvPr/>
        </p:nvSpPr>
        <p:spPr>
          <a:xfrm>
            <a:off x="1390875" y="3028528"/>
            <a:ext cx="2163600" cy="4743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Figtree"/>
                <a:ea typeface="Figtree"/>
                <a:cs typeface="Figtree"/>
                <a:sym typeface="Figtree"/>
              </a:rPr>
              <a:t>Feedforward Neural Network</a:t>
            </a:r>
            <a:endParaRPr sz="1500">
              <a:solidFill>
                <a:schemeClr val="lt1"/>
              </a:solidFill>
              <a:latin typeface="Figtree Black"/>
              <a:ea typeface="Figtree Black"/>
              <a:cs typeface="Figtree Black"/>
              <a:sym typeface="Figtree Black"/>
            </a:endParaRPr>
          </a:p>
        </p:txBody>
      </p:sp>
      <p:sp>
        <p:nvSpPr>
          <p:cNvPr id="337" name="Google Shape;337;p45"/>
          <p:cNvSpPr txBox="1"/>
          <p:nvPr/>
        </p:nvSpPr>
        <p:spPr>
          <a:xfrm>
            <a:off x="1390875" y="3872243"/>
            <a:ext cx="2163600" cy="4743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Figtree"/>
                <a:ea typeface="Figtree"/>
                <a:cs typeface="Figtree"/>
                <a:sym typeface="Figtree"/>
              </a:rPr>
              <a:t>Long Short-Term </a:t>
            </a:r>
            <a:r>
              <a:rPr lang="en" sz="1100">
                <a:latin typeface="Figtree"/>
                <a:ea typeface="Figtree"/>
                <a:cs typeface="Figtree"/>
                <a:sym typeface="Figtree"/>
              </a:rPr>
              <a:t>Memory</a:t>
            </a:r>
            <a:endParaRPr sz="1500">
              <a:solidFill>
                <a:schemeClr val="lt1"/>
              </a:solidFill>
              <a:latin typeface="Figtree Black"/>
              <a:ea typeface="Figtree Black"/>
              <a:cs typeface="Figtree Black"/>
              <a:sym typeface="Figtree Black"/>
            </a:endParaRPr>
          </a:p>
        </p:txBody>
      </p:sp>
      <p:cxnSp>
        <p:nvCxnSpPr>
          <p:cNvPr id="338" name="Google Shape;338;p45"/>
          <p:cNvCxnSpPr>
            <a:endCxn id="334" idx="1"/>
          </p:cNvCxnSpPr>
          <p:nvPr/>
        </p:nvCxnSpPr>
        <p:spPr>
          <a:xfrm rot="-5400000">
            <a:off x="666375" y="1880348"/>
            <a:ext cx="1026600" cy="422400"/>
          </a:xfrm>
          <a:prstGeom prst="bentConnector2">
            <a:avLst/>
          </a:prstGeom>
          <a:noFill/>
          <a:ln cap="flat" cmpd="sng" w="19050">
            <a:solidFill>
              <a:schemeClr val="dk1"/>
            </a:solidFill>
            <a:prstDash val="solid"/>
            <a:round/>
            <a:headEnd len="med" w="med" type="none"/>
            <a:tailEnd len="med" w="med" type="none"/>
          </a:ln>
        </p:spPr>
      </p:cxnSp>
      <p:cxnSp>
        <p:nvCxnSpPr>
          <p:cNvPr id="339" name="Google Shape;339;p45"/>
          <p:cNvCxnSpPr>
            <a:stCxn id="340" idx="3"/>
            <a:endCxn id="335" idx="1"/>
          </p:cNvCxnSpPr>
          <p:nvPr/>
        </p:nvCxnSpPr>
        <p:spPr>
          <a:xfrm flipH="1" rot="10800000">
            <a:off x="546675" y="2421963"/>
            <a:ext cx="844200" cy="421800"/>
          </a:xfrm>
          <a:prstGeom prst="bentConnector3">
            <a:avLst>
              <a:gd fmla="val 50000" name="adj1"/>
            </a:avLst>
          </a:prstGeom>
          <a:noFill/>
          <a:ln cap="flat" cmpd="sng" w="19050">
            <a:solidFill>
              <a:schemeClr val="dk1"/>
            </a:solidFill>
            <a:prstDash val="solid"/>
            <a:round/>
            <a:headEnd len="med" w="med" type="none"/>
            <a:tailEnd len="med" w="med" type="none"/>
          </a:ln>
        </p:spPr>
      </p:cxnSp>
      <p:cxnSp>
        <p:nvCxnSpPr>
          <p:cNvPr id="341" name="Google Shape;341;p45"/>
          <p:cNvCxnSpPr>
            <a:stCxn id="340" idx="3"/>
            <a:endCxn id="336" idx="1"/>
          </p:cNvCxnSpPr>
          <p:nvPr/>
        </p:nvCxnSpPr>
        <p:spPr>
          <a:xfrm>
            <a:off x="546675" y="2843878"/>
            <a:ext cx="844200" cy="421800"/>
          </a:xfrm>
          <a:prstGeom prst="bentConnector3">
            <a:avLst>
              <a:gd fmla="val 50000" name="adj1"/>
            </a:avLst>
          </a:prstGeom>
          <a:noFill/>
          <a:ln cap="flat" cmpd="sng" w="19050">
            <a:solidFill>
              <a:schemeClr val="dk1"/>
            </a:solidFill>
            <a:prstDash val="solid"/>
            <a:round/>
            <a:headEnd len="med" w="med" type="none"/>
            <a:tailEnd len="med" w="med" type="none"/>
          </a:ln>
        </p:spPr>
      </p:cxnSp>
      <p:cxnSp>
        <p:nvCxnSpPr>
          <p:cNvPr id="342" name="Google Shape;342;p45"/>
          <p:cNvCxnSpPr>
            <a:endCxn id="337" idx="1"/>
          </p:cNvCxnSpPr>
          <p:nvPr/>
        </p:nvCxnSpPr>
        <p:spPr>
          <a:xfrm flipH="1" rot="-5400000">
            <a:off x="746625" y="3465143"/>
            <a:ext cx="872700" cy="415800"/>
          </a:xfrm>
          <a:prstGeom prst="bentConnector2">
            <a:avLst/>
          </a:prstGeom>
          <a:noFill/>
          <a:ln cap="flat" cmpd="sng" w="19050">
            <a:solidFill>
              <a:schemeClr val="dk1"/>
            </a:solidFill>
            <a:prstDash val="solid"/>
            <a:round/>
            <a:headEnd len="med" w="med" type="none"/>
            <a:tailEnd len="med" w="med" type="none"/>
          </a:ln>
        </p:spPr>
      </p:cxnSp>
      <p:pic>
        <p:nvPicPr>
          <p:cNvPr id="343" name="Google Shape;343;p45"/>
          <p:cNvPicPr preferRelativeResize="0"/>
          <p:nvPr/>
        </p:nvPicPr>
        <p:blipFill>
          <a:blip r:embed="rId3">
            <a:alphaModFix/>
          </a:blip>
          <a:stretch>
            <a:fillRect/>
          </a:stretch>
        </p:blipFill>
        <p:spPr>
          <a:xfrm>
            <a:off x="3632062" y="2937820"/>
            <a:ext cx="2612838" cy="1470479"/>
          </a:xfrm>
          <a:prstGeom prst="rect">
            <a:avLst/>
          </a:prstGeom>
          <a:noFill/>
          <a:ln>
            <a:noFill/>
          </a:ln>
        </p:spPr>
      </p:pic>
      <p:pic>
        <p:nvPicPr>
          <p:cNvPr id="344" name="Google Shape;344;p45"/>
          <p:cNvPicPr preferRelativeResize="0"/>
          <p:nvPr/>
        </p:nvPicPr>
        <p:blipFill>
          <a:blip r:embed="rId4">
            <a:alphaModFix/>
          </a:blip>
          <a:stretch>
            <a:fillRect/>
          </a:stretch>
        </p:blipFill>
        <p:spPr>
          <a:xfrm>
            <a:off x="4009515" y="1578250"/>
            <a:ext cx="1992431" cy="112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a:p>
            <a:pPr indent="0" lvl="0" marL="0" rtl="0" algn="l">
              <a:spcBef>
                <a:spcPts val="0"/>
              </a:spcBef>
              <a:spcAft>
                <a:spcPts val="0"/>
              </a:spcAft>
              <a:buNone/>
            </a:pPr>
            <a:r>
              <a:t/>
            </a:r>
            <a:endParaRPr/>
          </a:p>
        </p:txBody>
      </p:sp>
      <p:graphicFrame>
        <p:nvGraphicFramePr>
          <p:cNvPr id="350" name="Google Shape;350;p46"/>
          <p:cNvGraphicFramePr/>
          <p:nvPr/>
        </p:nvGraphicFramePr>
        <p:xfrm>
          <a:off x="726775" y="1536810"/>
          <a:ext cx="3000000" cy="3000000"/>
        </p:xfrm>
        <a:graphic>
          <a:graphicData uri="http://schemas.openxmlformats.org/drawingml/2006/table">
            <a:tbl>
              <a:tblPr>
                <a:noFill/>
                <a:tableStyleId>{6FA4A4F6-1BF5-492F-82AD-7B8BA5928700}</a:tableStyleId>
              </a:tblPr>
              <a:tblGrid>
                <a:gridCol w="2343350"/>
                <a:gridCol w="5360650"/>
              </a:tblGrid>
              <a:tr h="528325">
                <a:tc>
                  <a:txBody>
                    <a:bodyPr/>
                    <a:lstStyle/>
                    <a:p>
                      <a:pPr indent="0" lvl="0" marL="0" rtl="0" algn="l">
                        <a:lnSpc>
                          <a:spcPct val="115000"/>
                        </a:lnSpc>
                        <a:spcBef>
                          <a:spcPts val="0"/>
                        </a:spcBef>
                        <a:spcAft>
                          <a:spcPts val="0"/>
                        </a:spcAft>
                        <a:buNone/>
                      </a:pPr>
                      <a:r>
                        <a:rPr b="1" lang="en" sz="1100"/>
                        <a:t>Open</a:t>
                      </a:r>
                      <a:r>
                        <a:rPr lang="en" sz="1100"/>
                        <a:t>, </a:t>
                      </a:r>
                      <a:r>
                        <a:rPr b="1" lang="en" sz="1100"/>
                        <a:t>High</a:t>
                      </a:r>
                      <a:r>
                        <a:rPr lang="en" sz="1100"/>
                        <a:t>, </a:t>
                      </a:r>
                      <a:r>
                        <a:rPr b="1" lang="en" sz="1100"/>
                        <a:t>Low</a:t>
                      </a:r>
                      <a:r>
                        <a:rPr lang="en" sz="1100"/>
                        <a:t>, </a:t>
                      </a:r>
                      <a:r>
                        <a:rPr b="1" lang="en" sz="1100"/>
                        <a:t>Close</a:t>
                      </a:r>
                      <a:r>
                        <a:rPr lang="en" sz="1100"/>
                        <a:t> </a:t>
                      </a:r>
                      <a:r>
                        <a:rPr b="1" lang="en" sz="1100"/>
                        <a:t>prices</a:t>
                      </a:r>
                      <a:endParaRPr sz="1000" u="sng">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100"/>
                        <a:t> S&amp;P 500 index basic trading metrics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47375">
                <a:tc>
                  <a:txBody>
                    <a:bodyPr/>
                    <a:lstStyle/>
                    <a:p>
                      <a:pPr indent="0" lvl="0" marL="0" rtl="0" algn="l">
                        <a:spcBef>
                          <a:spcPts val="0"/>
                        </a:spcBef>
                        <a:spcAft>
                          <a:spcPts val="0"/>
                        </a:spcAft>
                        <a:buNone/>
                      </a:pPr>
                      <a:r>
                        <a:rPr b="1" lang="en" sz="1100"/>
                        <a:t>Technical indices</a:t>
                      </a:r>
                      <a:endParaRPr sz="1000" u="sng">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100"/>
                        <a:t>Technical indices capture stock volatility and price behavior relative to short- and long-term trends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30425">
                <a:tc>
                  <a:txBody>
                    <a:bodyPr/>
                    <a:lstStyle/>
                    <a:p>
                      <a:pPr indent="0" lvl="0" marL="0" rtl="0" algn="l">
                        <a:spcBef>
                          <a:spcPts val="0"/>
                        </a:spcBef>
                        <a:spcAft>
                          <a:spcPts val="0"/>
                        </a:spcAft>
                        <a:buNone/>
                      </a:pPr>
                      <a:r>
                        <a:rPr b="1" lang="en" sz="1100"/>
                        <a:t>News </a:t>
                      </a:r>
                      <a:r>
                        <a:rPr b="1" lang="en" sz="1100"/>
                        <a:t>Articles</a:t>
                      </a:r>
                      <a:r>
                        <a:rPr b="1" lang="en" sz="1100"/>
                        <a:t> Summary &amp; Dates</a:t>
                      </a:r>
                      <a:endParaRPr sz="1000" u="sng">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100"/>
                        <a:t>Financial news articles from top medias for sentiment analysis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30425">
                <a:tc>
                  <a:txBody>
                    <a:bodyPr/>
                    <a:lstStyle/>
                    <a:p>
                      <a:pPr indent="0" lvl="0" marL="0" rtl="0" algn="l">
                        <a:spcBef>
                          <a:spcPts val="0"/>
                        </a:spcBef>
                        <a:spcAft>
                          <a:spcPts val="0"/>
                        </a:spcAft>
                        <a:buNone/>
                      </a:pPr>
                      <a:r>
                        <a:rPr b="1" lang="en" sz="1100"/>
                        <a:t>Sentiment Score</a:t>
                      </a:r>
                      <a:endParaRPr b="1" sz="11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100"/>
                        <a:t>Sentiment score range from (-1,1) generated by article summaries</a:t>
                      </a:r>
                      <a:endParaRPr sz="11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30425">
                <a:tc>
                  <a:txBody>
                    <a:bodyPr/>
                    <a:lstStyle/>
                    <a:p>
                      <a:pPr indent="0" lvl="0" marL="0" rtl="0" algn="l">
                        <a:lnSpc>
                          <a:spcPct val="115000"/>
                        </a:lnSpc>
                        <a:spcBef>
                          <a:spcPts val="0"/>
                        </a:spcBef>
                        <a:spcAft>
                          <a:spcPts val="0"/>
                        </a:spcAft>
                        <a:buNone/>
                      </a:pPr>
                      <a:r>
                        <a:rPr b="1" lang="en" sz="1100"/>
                        <a:t>Macroeconomic indicators</a:t>
                      </a:r>
                      <a:endParaRPr sz="1000" u="sng">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100"/>
                        <a:t>Indicators </a:t>
                      </a:r>
                      <a:r>
                        <a:rPr lang="en" sz="1100"/>
                        <a:t>used</a:t>
                      </a:r>
                      <a:r>
                        <a:rPr lang="en" sz="1100"/>
                        <a:t> for measuring the effect of general economic trend on financial market </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a:p>
            <a:pPr indent="0" lvl="0" marL="0" rtl="0" algn="l">
              <a:spcBef>
                <a:spcPts val="0"/>
              </a:spcBef>
              <a:spcAft>
                <a:spcPts val="0"/>
              </a:spcAft>
              <a:buNone/>
            </a:pPr>
            <a:r>
              <a:t/>
            </a:r>
            <a:endParaRPr/>
          </a:p>
        </p:txBody>
      </p:sp>
      <p:sp>
        <p:nvSpPr>
          <p:cNvPr id="356" name="Google Shape;356;p47"/>
          <p:cNvSpPr txBox="1"/>
          <p:nvPr/>
        </p:nvSpPr>
        <p:spPr>
          <a:xfrm>
            <a:off x="663200" y="1154725"/>
            <a:ext cx="4867200" cy="3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Rationale</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Jerome Powell’s influence on the market as the </a:t>
            </a:r>
            <a:r>
              <a:rPr lang="en">
                <a:solidFill>
                  <a:schemeClr val="dk1"/>
                </a:solidFill>
                <a:latin typeface="Hanken Grotesk"/>
                <a:ea typeface="Hanken Grotesk"/>
                <a:cs typeface="Hanken Grotesk"/>
                <a:sym typeface="Hanken Grotesk"/>
              </a:rPr>
              <a:t>Chairman of The Federal Reserve</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Data Collection &amp; Scope</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Perigon API</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News articles </a:t>
            </a:r>
            <a:r>
              <a:rPr lang="en" u="sng">
                <a:solidFill>
                  <a:schemeClr val="dk1"/>
                </a:solidFill>
                <a:latin typeface="Hanken Grotesk"/>
                <a:ea typeface="Hanken Grotesk"/>
                <a:cs typeface="Hanken Grotesk"/>
                <a:sym typeface="Hanken Grotesk"/>
              </a:rPr>
              <a:t>summary</a:t>
            </a:r>
            <a:r>
              <a:rPr lang="en">
                <a:solidFill>
                  <a:schemeClr val="dk1"/>
                </a:solidFill>
                <a:latin typeface="Hanken Grotesk"/>
                <a:ea typeface="Hanken Grotesk"/>
                <a:cs typeface="Hanken Grotesk"/>
                <a:sym typeface="Hanken Grotesk"/>
              </a:rPr>
              <a:t> due to copyright restrictions</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380 news articles from the top 25 financial news. </a:t>
            </a:r>
            <a:endParaRPr>
              <a:solidFill>
                <a:schemeClr val="dk1"/>
              </a:solidFill>
              <a:latin typeface="Hanken Grotesk"/>
              <a:ea typeface="Hanken Grotesk"/>
              <a:cs typeface="Hanken Grotesk"/>
              <a:sym typeface="Hanken Grotesk"/>
            </a:endParaRPr>
          </a:p>
          <a:p>
            <a:pPr indent="0" lvl="0" marL="45720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Application of Sentiment Scores</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30-day exponentially weighted moving average </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More weights on recent data</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457200" rtl="0" algn="l">
              <a:spcBef>
                <a:spcPts val="0"/>
              </a:spcBef>
              <a:spcAft>
                <a:spcPts val="0"/>
              </a:spcAft>
              <a:buNone/>
            </a:pPr>
            <a:r>
              <a:t/>
            </a:r>
            <a:endParaRPr>
              <a:solidFill>
                <a:schemeClr val="dk1"/>
              </a:solidFill>
              <a:latin typeface="Hanken Grotesk"/>
              <a:ea typeface="Hanken Grotesk"/>
              <a:cs typeface="Hanken Grotesk"/>
              <a:sym typeface="Hanken Grotesk"/>
            </a:endParaRPr>
          </a:p>
        </p:txBody>
      </p:sp>
      <p:pic>
        <p:nvPicPr>
          <p:cNvPr id="357" name="Google Shape;357;p47" title="Screenshot 2025-04-30 at 11.24.34 PM.png"/>
          <p:cNvPicPr preferRelativeResize="0"/>
          <p:nvPr/>
        </p:nvPicPr>
        <p:blipFill>
          <a:blip r:embed="rId3">
            <a:alphaModFix/>
          </a:blip>
          <a:stretch>
            <a:fillRect/>
          </a:stretch>
        </p:blipFill>
        <p:spPr>
          <a:xfrm>
            <a:off x="5598325" y="1194900"/>
            <a:ext cx="3129750" cy="32478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a:p>
            <a:pPr indent="0" lvl="0" marL="0" rtl="0" algn="l">
              <a:spcBef>
                <a:spcPts val="0"/>
              </a:spcBef>
              <a:spcAft>
                <a:spcPts val="0"/>
              </a:spcAft>
              <a:buNone/>
            </a:pPr>
            <a:r>
              <a:t/>
            </a:r>
            <a:endParaRPr/>
          </a:p>
        </p:txBody>
      </p:sp>
      <p:sp>
        <p:nvSpPr>
          <p:cNvPr id="363" name="Google Shape;363;p48"/>
          <p:cNvSpPr txBox="1"/>
          <p:nvPr/>
        </p:nvSpPr>
        <p:spPr>
          <a:xfrm>
            <a:off x="842250" y="1017725"/>
            <a:ext cx="7459500" cy="3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Nature Language Toolkit (Python::NLTK)</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Sentiment Intensity Analyzer utilizes Valence Aware Dictionary and sEntiment Reasoner (VADER); Lexicon-based approach</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Outputs: Sentiment based on segmentations of the text input </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Percentages of Positive, Neutral, Negative features </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A compound sentiment ranging [-1, 1]</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Considers capitalization, punctuation, and negations</a:t>
            </a:r>
            <a:endParaRPr>
              <a:solidFill>
                <a:schemeClr val="dk1"/>
              </a:solidFill>
              <a:latin typeface="Hanken Grotesk"/>
              <a:ea typeface="Hanken Grotesk"/>
              <a:cs typeface="Hanken Grotesk"/>
              <a:sym typeface="Hanken Grotesk"/>
            </a:endParaRPr>
          </a:p>
        </p:txBody>
      </p:sp>
      <p:pic>
        <p:nvPicPr>
          <p:cNvPr id="364" name="Google Shape;364;p48" title="Screenshot 2025-04-30 at 8.13.33 PM.png"/>
          <p:cNvPicPr preferRelativeResize="0"/>
          <p:nvPr/>
        </p:nvPicPr>
        <p:blipFill rotWithShape="1">
          <a:blip r:embed="rId3">
            <a:alphaModFix/>
          </a:blip>
          <a:srcRect b="12376" l="0" r="0" t="12203"/>
          <a:stretch/>
        </p:blipFill>
        <p:spPr>
          <a:xfrm>
            <a:off x="738475" y="2776701"/>
            <a:ext cx="7167077" cy="196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370" name="Google Shape;370;p49"/>
          <p:cNvSpPr txBox="1"/>
          <p:nvPr>
            <p:ph idx="1" type="subTitle"/>
          </p:nvPr>
        </p:nvSpPr>
        <p:spPr>
          <a:xfrm>
            <a:off x="933975" y="1669045"/>
            <a:ext cx="6613200" cy="530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Handles class imbalances associated with this data - used in 8-fold CV</a:t>
            </a:r>
            <a:endParaRPr sz="1100"/>
          </a:p>
        </p:txBody>
      </p:sp>
      <p:sp>
        <p:nvSpPr>
          <p:cNvPr id="371" name="Google Shape;371;p49"/>
          <p:cNvSpPr txBox="1"/>
          <p:nvPr>
            <p:ph idx="2" type="subTitle"/>
          </p:nvPr>
        </p:nvSpPr>
        <p:spPr>
          <a:xfrm>
            <a:off x="933975" y="2850785"/>
            <a:ext cx="6613200" cy="527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True Positive - correct identification of market movement</a:t>
            </a:r>
            <a:endParaRPr sz="1100"/>
          </a:p>
          <a:p>
            <a:pPr indent="-298450" lvl="0" marL="457200" rtl="0" algn="l">
              <a:spcBef>
                <a:spcPts val="0"/>
              </a:spcBef>
              <a:spcAft>
                <a:spcPts val="0"/>
              </a:spcAft>
              <a:buSzPts val="1100"/>
              <a:buChar char="-"/>
            </a:pPr>
            <a:r>
              <a:rPr lang="en" sz="1100"/>
              <a:t>True Negative - correct identification of non-market movement</a:t>
            </a:r>
            <a:endParaRPr sz="1100"/>
          </a:p>
          <a:p>
            <a:pPr indent="0" lvl="0" marL="457200" rtl="0" algn="l">
              <a:spcBef>
                <a:spcPts val="0"/>
              </a:spcBef>
              <a:spcAft>
                <a:spcPts val="0"/>
              </a:spcAft>
              <a:buNone/>
            </a:pPr>
            <a:r>
              <a:t/>
            </a:r>
            <a:endParaRPr/>
          </a:p>
        </p:txBody>
      </p:sp>
      <p:sp>
        <p:nvSpPr>
          <p:cNvPr id="372" name="Google Shape;372;p49"/>
          <p:cNvSpPr txBox="1"/>
          <p:nvPr>
            <p:ph idx="3" type="subTitle"/>
          </p:nvPr>
        </p:nvSpPr>
        <p:spPr>
          <a:xfrm>
            <a:off x="933975" y="4074525"/>
            <a:ext cx="7490100" cy="527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PPV - when the model predicts a significant market movement, is it correct?</a:t>
            </a:r>
            <a:endParaRPr sz="1100"/>
          </a:p>
          <a:p>
            <a:pPr indent="-298450" lvl="0" marL="457200" rtl="0" algn="l">
              <a:spcBef>
                <a:spcPts val="0"/>
              </a:spcBef>
              <a:spcAft>
                <a:spcPts val="0"/>
              </a:spcAft>
              <a:buSzPts val="1100"/>
              <a:buChar char="-"/>
            </a:pPr>
            <a:r>
              <a:rPr lang="en" sz="1100"/>
              <a:t>NPV - when the model predicts a non-significant market movement, is it correct?</a:t>
            </a:r>
            <a:endParaRPr sz="1100"/>
          </a:p>
        </p:txBody>
      </p:sp>
      <p:sp>
        <p:nvSpPr>
          <p:cNvPr id="373" name="Google Shape;373;p49"/>
          <p:cNvSpPr txBox="1"/>
          <p:nvPr>
            <p:ph idx="4" type="subTitle"/>
          </p:nvPr>
        </p:nvSpPr>
        <p:spPr>
          <a:xfrm>
            <a:off x="933975"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Balanced Accuracy</a:t>
            </a:r>
            <a:endParaRPr/>
          </a:p>
        </p:txBody>
      </p:sp>
      <p:sp>
        <p:nvSpPr>
          <p:cNvPr id="374" name="Google Shape;374;p49"/>
          <p:cNvSpPr txBox="1"/>
          <p:nvPr>
            <p:ph idx="5" type="subTitle"/>
          </p:nvPr>
        </p:nvSpPr>
        <p:spPr>
          <a:xfrm>
            <a:off x="933975" y="2395400"/>
            <a:ext cx="8104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TPR/TNR</a:t>
            </a:r>
            <a:endParaRPr/>
          </a:p>
        </p:txBody>
      </p:sp>
      <p:sp>
        <p:nvSpPr>
          <p:cNvPr id="375" name="Google Shape;375;p49"/>
          <p:cNvSpPr txBox="1"/>
          <p:nvPr>
            <p:ph idx="6" type="subTitle"/>
          </p:nvPr>
        </p:nvSpPr>
        <p:spPr>
          <a:xfrm>
            <a:off x="933975"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PPV/NPV</a:t>
            </a:r>
            <a:endParaRPr/>
          </a:p>
        </p:txBody>
      </p:sp>
      <p:pic>
        <p:nvPicPr>
          <p:cNvPr id="376" name="Google Shape;376;p49"/>
          <p:cNvPicPr preferRelativeResize="0"/>
          <p:nvPr/>
        </p:nvPicPr>
        <p:blipFill rotWithShape="1">
          <a:blip r:embed="rId3">
            <a:alphaModFix/>
          </a:blip>
          <a:srcRect b="0" l="53609" r="0" t="0"/>
          <a:stretch/>
        </p:blipFill>
        <p:spPr>
          <a:xfrm>
            <a:off x="3343975" y="1267175"/>
            <a:ext cx="1164475" cy="478600"/>
          </a:xfrm>
          <a:prstGeom prst="rect">
            <a:avLst/>
          </a:prstGeom>
          <a:noFill/>
          <a:ln>
            <a:noFill/>
          </a:ln>
        </p:spPr>
      </p:pic>
      <p:pic>
        <p:nvPicPr>
          <p:cNvPr id="377" name="Google Shape;377;p49"/>
          <p:cNvPicPr preferRelativeResize="0"/>
          <p:nvPr/>
        </p:nvPicPr>
        <p:blipFill>
          <a:blip r:embed="rId4">
            <a:alphaModFix/>
          </a:blip>
          <a:stretch>
            <a:fillRect/>
          </a:stretch>
        </p:blipFill>
        <p:spPr>
          <a:xfrm>
            <a:off x="2229050" y="2395388"/>
            <a:ext cx="3035808" cy="475488"/>
          </a:xfrm>
          <a:prstGeom prst="rect">
            <a:avLst/>
          </a:prstGeom>
          <a:noFill/>
          <a:ln>
            <a:noFill/>
          </a:ln>
        </p:spPr>
      </p:pic>
      <p:pic>
        <p:nvPicPr>
          <p:cNvPr id="378" name="Google Shape;378;p49"/>
          <p:cNvPicPr preferRelativeResize="0"/>
          <p:nvPr/>
        </p:nvPicPr>
        <p:blipFill>
          <a:blip r:embed="rId5">
            <a:alphaModFix/>
          </a:blip>
          <a:stretch>
            <a:fillRect/>
          </a:stretch>
        </p:blipFill>
        <p:spPr>
          <a:xfrm>
            <a:off x="2294750" y="3572725"/>
            <a:ext cx="2998125" cy="47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Significant Movement</a:t>
            </a:r>
            <a:endParaRPr/>
          </a:p>
        </p:txBody>
      </p:sp>
      <p:sp>
        <p:nvSpPr>
          <p:cNvPr id="384" name="Google Shape;384;p50"/>
          <p:cNvSpPr txBox="1"/>
          <p:nvPr/>
        </p:nvSpPr>
        <p:spPr>
          <a:xfrm>
            <a:off x="771750" y="1178850"/>
            <a:ext cx="40173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t/>
            </a:r>
            <a:endParaRPr sz="1900">
              <a:solidFill>
                <a:schemeClr val="dk1"/>
              </a:solidFill>
              <a:latin typeface="Figtree Black"/>
              <a:ea typeface="Figtree Black"/>
              <a:cs typeface="Figtree Black"/>
              <a:sym typeface="Figtree Black"/>
            </a:endParaRPr>
          </a:p>
        </p:txBody>
      </p:sp>
      <p:sp>
        <p:nvSpPr>
          <p:cNvPr id="385" name="Google Shape;385;p50"/>
          <p:cNvSpPr txBox="1"/>
          <p:nvPr/>
        </p:nvSpPr>
        <p:spPr>
          <a:xfrm>
            <a:off x="922450" y="1264050"/>
            <a:ext cx="3775500" cy="130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Hanken Grotesk"/>
              <a:buChar char="●"/>
            </a:pPr>
            <a:r>
              <a:rPr b="1" lang="en" sz="1200">
                <a:solidFill>
                  <a:schemeClr val="dk1"/>
                </a:solidFill>
                <a:latin typeface="Hanken Grotesk"/>
                <a:ea typeface="Hanken Grotesk"/>
                <a:cs typeface="Hanken Grotesk"/>
                <a:sym typeface="Hanken Grotesk"/>
              </a:rPr>
              <a:t>Naive-Bayes Classifier</a:t>
            </a:r>
            <a:endParaRPr b="1"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CV Balanced Accuracy = 0.65</a:t>
            </a:r>
            <a:endParaRPr sz="1200">
              <a:solidFill>
                <a:schemeClr val="dk1"/>
              </a:solidFill>
              <a:latin typeface="Hanken Grotesk"/>
              <a:ea typeface="Hanken Grotesk"/>
              <a:cs typeface="Hanken Grotesk"/>
              <a:sym typeface="Hanken Grotesk"/>
            </a:endParaRPr>
          </a:p>
          <a:p>
            <a:pPr indent="-304800" lvl="2" marL="13716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Std = 0.12</a:t>
            </a:r>
            <a:endParaRPr sz="1200">
              <a:solidFill>
                <a:schemeClr val="dk1"/>
              </a:solidFill>
              <a:latin typeface="Hanken Grotesk"/>
              <a:ea typeface="Hanken Grotesk"/>
              <a:cs typeface="Hanken Grotesk"/>
              <a:sym typeface="Hanken Grotesk"/>
            </a:endParaRPr>
          </a:p>
          <a:p>
            <a:pPr indent="-304800" lvl="1" marL="914400" rtl="0" algn="l">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TPR = 0.4</a:t>
            </a:r>
            <a:endParaRPr sz="1200">
              <a:solidFill>
                <a:schemeClr val="dk1"/>
              </a:solidFill>
              <a:latin typeface="Hanken Grotesk"/>
              <a:ea typeface="Hanken Grotesk"/>
              <a:cs typeface="Hanken Grotesk"/>
              <a:sym typeface="Hanken Grotesk"/>
            </a:endParaRPr>
          </a:p>
          <a:p>
            <a:pPr indent="-304800" lvl="1" marL="914400" rtl="0" algn="l">
              <a:lnSpc>
                <a:spcPct val="150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Substantial generalization gap</a:t>
            </a:r>
            <a:endParaRPr sz="1200">
              <a:solidFill>
                <a:schemeClr val="dk1"/>
              </a:solidFill>
              <a:latin typeface="Hanken Grotesk"/>
              <a:ea typeface="Hanken Grotesk"/>
              <a:cs typeface="Hanken Grotesk"/>
              <a:sym typeface="Hanken Grotesk"/>
            </a:endParaRPr>
          </a:p>
          <a:p>
            <a:pPr indent="0" lvl="0" marL="0" rtl="0" algn="l">
              <a:lnSpc>
                <a:spcPct val="150000"/>
              </a:lnSpc>
              <a:spcBef>
                <a:spcPts val="0"/>
              </a:spcBef>
              <a:spcAft>
                <a:spcPts val="0"/>
              </a:spcAft>
              <a:buNone/>
            </a:pPr>
            <a:r>
              <a:t/>
            </a:r>
            <a:endParaRPr sz="1200">
              <a:solidFill>
                <a:schemeClr val="dk1"/>
              </a:solidFill>
              <a:latin typeface="Hanken Grotesk"/>
              <a:ea typeface="Hanken Grotesk"/>
              <a:cs typeface="Hanken Grotesk"/>
              <a:sym typeface="Hanken Grotesk"/>
            </a:endParaRPr>
          </a:p>
        </p:txBody>
      </p:sp>
      <p:pic>
        <p:nvPicPr>
          <p:cNvPr id="386" name="Google Shape;386;p50"/>
          <p:cNvPicPr preferRelativeResize="0"/>
          <p:nvPr/>
        </p:nvPicPr>
        <p:blipFill>
          <a:blip r:embed="rId3">
            <a:alphaModFix/>
          </a:blip>
          <a:stretch>
            <a:fillRect/>
          </a:stretch>
        </p:blipFill>
        <p:spPr>
          <a:xfrm>
            <a:off x="4199700" y="2023700"/>
            <a:ext cx="2990725" cy="2571000"/>
          </a:xfrm>
          <a:prstGeom prst="rect">
            <a:avLst/>
          </a:prstGeom>
          <a:noFill/>
          <a:ln>
            <a:noFill/>
          </a:ln>
        </p:spPr>
      </p:pic>
      <p:pic>
        <p:nvPicPr>
          <p:cNvPr id="387" name="Google Shape;387;p50"/>
          <p:cNvPicPr preferRelativeResize="0"/>
          <p:nvPr/>
        </p:nvPicPr>
        <p:blipFill>
          <a:blip r:embed="rId4">
            <a:alphaModFix/>
          </a:blip>
          <a:stretch>
            <a:fillRect/>
          </a:stretch>
        </p:blipFill>
        <p:spPr>
          <a:xfrm>
            <a:off x="1747000" y="2459775"/>
            <a:ext cx="2203800" cy="2134925"/>
          </a:xfrm>
          <a:prstGeom prst="rect">
            <a:avLst/>
          </a:prstGeom>
          <a:noFill/>
          <a:ln>
            <a:noFill/>
          </a:ln>
        </p:spPr>
      </p:pic>
      <p:sp>
        <p:nvSpPr>
          <p:cNvPr id="388" name="Google Shape;388;p50"/>
          <p:cNvSpPr txBox="1"/>
          <p:nvPr/>
        </p:nvSpPr>
        <p:spPr>
          <a:xfrm>
            <a:off x="4965900" y="1685975"/>
            <a:ext cx="1458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chemeClr val="dk1"/>
                </a:solidFill>
                <a:latin typeface="Hanken Grotesk"/>
                <a:ea typeface="Hanken Grotesk"/>
                <a:cs typeface="Hanken Grotesk"/>
                <a:sym typeface="Hanken Grotesk"/>
              </a:rPr>
              <a:t>1 = Significant Market Move</a:t>
            </a:r>
            <a:endParaRPr sz="600">
              <a:solidFill>
                <a:schemeClr val="dk1"/>
              </a:solidFill>
              <a:latin typeface="Hanken Grotesk"/>
              <a:ea typeface="Hanken Grotesk"/>
              <a:cs typeface="Hanken Grotesk"/>
              <a:sym typeface="Hanken Grotesk"/>
            </a:endParaRPr>
          </a:p>
          <a:p>
            <a:pPr indent="0" lvl="0" marL="0" rtl="0" algn="ctr">
              <a:spcBef>
                <a:spcPts val="0"/>
              </a:spcBef>
              <a:spcAft>
                <a:spcPts val="0"/>
              </a:spcAft>
              <a:buNone/>
            </a:pPr>
            <a:r>
              <a:rPr lang="en" sz="600">
                <a:solidFill>
                  <a:schemeClr val="dk1"/>
                </a:solidFill>
                <a:latin typeface="Hanken Grotesk"/>
                <a:ea typeface="Hanken Grotesk"/>
                <a:cs typeface="Hanken Grotesk"/>
                <a:sym typeface="Hanken Grotesk"/>
              </a:rPr>
              <a:t>0  = Non-Significant Market Move</a:t>
            </a:r>
            <a:endParaRPr sz="600">
              <a:solidFill>
                <a:schemeClr val="dk1"/>
              </a:solidFill>
              <a:latin typeface="Hanken Grotesk"/>
              <a:ea typeface="Hanken Grotesk"/>
              <a:cs typeface="Hanken Grotesk"/>
              <a:sym typeface="Hanken Grotesk"/>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