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9" r:id="rId4"/>
    <p:sldId id="264" r:id="rId5"/>
    <p:sldId id="265" r:id="rId6"/>
    <p:sldId id="271" r:id="rId7"/>
    <p:sldId id="257" r:id="rId8"/>
    <p:sldId id="258" r:id="rId9"/>
    <p:sldId id="259" r:id="rId10"/>
    <p:sldId id="260" r:id="rId11"/>
    <p:sldId id="272" r:id="rId12"/>
    <p:sldId id="266" r:id="rId13"/>
    <p:sldId id="268" r:id="rId14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936" y="-1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759A24F2-03E5-AD4B-98CB-4B6B1551B26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3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1573D2-CE3B-B847-B193-A58F98F48F64}" type="slidenum">
              <a:rPr lang="en-US"/>
              <a:pPr/>
              <a:t>1</a:t>
            </a:fld>
            <a:endParaRPr lang="en-US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305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E91E6C-1F4A-4B43-89A2-5415E6396D0E}" type="slidenum">
              <a:rPr lang="en-US"/>
              <a:pPr/>
              <a:t>11</a:t>
            </a:fld>
            <a:endParaRPr lang="en-US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1573D2-CE3B-B847-B193-A58F98F48F64}" type="slidenum">
              <a:rPr lang="en-US"/>
              <a:pPr/>
              <a:t>13</a:t>
            </a:fld>
            <a:endParaRPr lang="en-US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305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F5A8052-D477-544A-AB0D-848BBBD6B0C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1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2967EBE-35BC-E84D-8881-9876F786AE5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38864AB-7166-544C-B585-C6F7B5A93DC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38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31565884-69F6-B244-9CD6-FBB84CD4B4F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07E8DC2-405D-9749-AF85-D27B8B1FCFF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4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F91F4C8-C6A7-134E-8016-4F28EE8B578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6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C63571E-1D00-C745-8D96-D34E3203BB4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34CE838-1F0A-4740-97F3-2F17A06A3A3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8F6048A-94CB-E54E-83BF-FDFB0D0276B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AB9C0BE-5E7B-B440-AF19-1270DDC367E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8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49D816E-57E9-F449-A7E3-85A45A58FF45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2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9E24F3E-EFB2-1C42-A072-A2D267BEF8A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3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Format des Titeltextes zu bearbeiten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Gliederungstextes zu bearbeiten</a:t>
            </a:r>
          </a:p>
          <a:p>
            <a:pPr lvl="1"/>
            <a:r>
              <a:rPr lang="en-GB"/>
              <a:t>Zweite Gliederungsebene</a:t>
            </a:r>
          </a:p>
          <a:p>
            <a:pPr lvl="2"/>
            <a:r>
              <a:rPr lang="en-GB"/>
              <a:t>Dritte Gliederungsebene</a:t>
            </a:r>
          </a:p>
          <a:p>
            <a:pPr lvl="3"/>
            <a:r>
              <a:rPr lang="en-GB"/>
              <a:t>Vierte Gliederungsebene</a:t>
            </a:r>
          </a:p>
          <a:p>
            <a:pPr lvl="4"/>
            <a:r>
              <a:rPr lang="en-GB"/>
              <a:t>Fünfte Gliederungsebene</a:t>
            </a:r>
          </a:p>
          <a:p>
            <a:pPr lvl="4"/>
            <a:r>
              <a:rPr lang="en-GB"/>
              <a:t>Sechste Gliederungsebene</a:t>
            </a:r>
          </a:p>
          <a:p>
            <a:pPr lvl="4"/>
            <a:r>
              <a:rPr lang="en-GB"/>
              <a:t>Siebente Gliederungsebene</a:t>
            </a:r>
          </a:p>
          <a:p>
            <a:pPr lvl="4"/>
            <a:r>
              <a:rPr lang="en-GB"/>
              <a:t>Achte Gliederungsebene</a:t>
            </a:r>
          </a:p>
          <a:p>
            <a:pPr lvl="4"/>
            <a:r>
              <a:rPr lang="en-GB"/>
              <a:t>Neunte Gliederungsebene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5C6DD839-2E5C-A142-A315-95906FA82491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49263" y="184150"/>
            <a:ext cx="9070975" cy="1171575"/>
          </a:xfrm>
          <a:ln/>
        </p:spPr>
        <p:txBody>
          <a:bodyPr tIns="38808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 err="1" smtClean="0">
                <a:solidFill>
                  <a:srgbClr val="FFFFFF"/>
                </a:solidFill>
              </a:rPr>
              <a:t>NecaREx</a:t>
            </a:r>
            <a:r>
              <a:rPr lang="en-US" b="1" dirty="0">
                <a:solidFill>
                  <a:srgbClr val="FFFFFF"/>
                </a:solidFill>
              </a:rPr>
              <a:t/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sz="2600" dirty="0" err="1" smtClean="0">
                <a:solidFill>
                  <a:srgbClr val="9CA8CB"/>
                </a:solidFill>
              </a:rPr>
              <a:t>Projektskizze</a:t>
            </a:r>
            <a:endParaRPr lang="en-US" sz="2600" dirty="0">
              <a:solidFill>
                <a:srgbClr val="9CA8CB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Kundennutzen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044379" y="1907629"/>
            <a:ext cx="5740349" cy="868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de-DE" dirty="0"/>
              <a:t>In Schachvereinen und Schachkursen kann „</a:t>
            </a:r>
            <a:r>
              <a:rPr lang="de-DE" dirty="0" err="1"/>
              <a:t>necaREx</a:t>
            </a:r>
            <a:r>
              <a:rPr lang="de-DE" dirty="0"/>
              <a:t>“ als effiziente Lernsoftware eingesetzt werden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044379" y="2839437"/>
            <a:ext cx="5740349" cy="61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Durch das schlichte und intuitive Design ist „</a:t>
            </a:r>
            <a:r>
              <a:rPr lang="de-DE" dirty="0" err="1"/>
              <a:t>necaREx</a:t>
            </a:r>
            <a:r>
              <a:rPr lang="de-DE" dirty="0"/>
              <a:t>“ einfach und schnell zu erlernen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044379" y="3529094"/>
            <a:ext cx="5740349" cy="1126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de-DE" dirty="0"/>
              <a:t>Da ein „</a:t>
            </a:r>
            <a:r>
              <a:rPr lang="de-DE" dirty="0" err="1"/>
              <a:t>necaREx</a:t>
            </a:r>
            <a:r>
              <a:rPr lang="de-DE" dirty="0"/>
              <a:t>“ Lizenzpaket für einen angemessenen Preis erworben werden kann und ein Paket fünf Lizenzen beinhaltet, stellt es eine kostengünstige Investition dar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044379" y="4742068"/>
            <a:ext cx="5740349" cy="868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Dank unserer übersichtlichen Benutzeroberfläche kann der Spieler zu jeder Zeit wichtige Spielinformationen entnehmen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760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3249613" y="2095822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>
                <a:solidFill>
                  <a:srgbClr val="000000"/>
                </a:solidFill>
              </a:rPr>
              <a:t>e</a:t>
            </a:r>
            <a:r>
              <a:rPr lang="en-US" sz="2200" dirty="0" err="1" smtClean="0">
                <a:solidFill>
                  <a:srgbClr val="000000"/>
                </a:solidFill>
              </a:rPr>
              <a:t>ffiziente</a:t>
            </a:r>
            <a:endParaRPr lang="en-US" sz="2200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 smtClean="0">
                <a:solidFill>
                  <a:srgbClr val="000000"/>
                </a:solidFill>
              </a:rPr>
              <a:t>Lern</a:t>
            </a:r>
            <a:r>
              <a:rPr lang="en-US" sz="2200" dirty="0" smtClean="0">
                <a:solidFill>
                  <a:srgbClr val="000000"/>
                </a:solidFill>
              </a:rPr>
              <a:t>-</a:t>
            </a: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smtClean="0">
                <a:solidFill>
                  <a:srgbClr val="000000"/>
                </a:solidFill>
              </a:rPr>
              <a:t>software</a:t>
            </a: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2025650" y="2768600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 smtClean="0">
                <a:solidFill>
                  <a:srgbClr val="000000"/>
                </a:solidFill>
                <a:cs typeface="方正宋体" charset="0"/>
              </a:rPr>
              <a:t>intuitives</a:t>
            </a:r>
            <a:endParaRPr lang="en-US" sz="2200" dirty="0" smtClean="0">
              <a:solidFill>
                <a:srgbClr val="000000"/>
              </a:solidFill>
              <a:cs typeface="方正宋体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smtClean="0">
                <a:solidFill>
                  <a:srgbClr val="000000"/>
                </a:solidFill>
                <a:cs typeface="方正宋体" charset="0"/>
              </a:rPr>
              <a:t>Design</a:t>
            </a:r>
            <a:endParaRPr lang="en-US" sz="2200" dirty="0">
              <a:solidFill>
                <a:srgbClr val="000000"/>
              </a:solidFill>
              <a:cs typeface="方正宋体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2025650" y="4171950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>
                <a:solidFill>
                  <a:srgbClr val="000000"/>
                </a:solidFill>
                <a:cs typeface="方正宋体" charset="0"/>
              </a:rPr>
              <a:t>ü</a:t>
            </a:r>
            <a:r>
              <a:rPr lang="en-US" sz="2200" dirty="0" err="1" smtClean="0">
                <a:solidFill>
                  <a:srgbClr val="000000"/>
                </a:solidFill>
                <a:cs typeface="方正宋体" charset="0"/>
              </a:rPr>
              <a:t>bersicht</a:t>
            </a:r>
            <a:r>
              <a:rPr lang="en-US" sz="2200" dirty="0" smtClean="0">
                <a:solidFill>
                  <a:srgbClr val="000000"/>
                </a:solidFill>
                <a:cs typeface="方正宋体" charset="0"/>
              </a:rPr>
              <a:t>-</a:t>
            </a: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smtClean="0">
                <a:solidFill>
                  <a:srgbClr val="000000"/>
                </a:solidFill>
                <a:cs typeface="方正宋体" charset="0"/>
              </a:rPr>
              <a:t>lich</a:t>
            </a:r>
            <a:endParaRPr lang="en-US" sz="2200" dirty="0">
              <a:solidFill>
                <a:srgbClr val="000000"/>
              </a:solidFill>
              <a:cs typeface="方正宋体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4473575" y="2768600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>
                <a:solidFill>
                  <a:srgbClr val="000000"/>
                </a:solidFill>
                <a:cs typeface="方正宋体" charset="0"/>
              </a:rPr>
              <a:t>einfach</a:t>
            </a:r>
            <a:endParaRPr lang="en-US" sz="2200" dirty="0">
              <a:solidFill>
                <a:srgbClr val="000000"/>
              </a:solidFill>
              <a:cs typeface="方正宋体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>
                <a:solidFill>
                  <a:srgbClr val="000000"/>
                </a:solidFill>
                <a:cs typeface="方正宋体" charset="0"/>
              </a:rPr>
              <a:t>zu</a:t>
            </a:r>
            <a:endParaRPr lang="en-US" sz="2200" dirty="0">
              <a:solidFill>
                <a:srgbClr val="000000"/>
              </a:solidFill>
              <a:cs typeface="方正宋体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>
                <a:solidFill>
                  <a:srgbClr val="000000"/>
                </a:solidFill>
                <a:cs typeface="方正宋体" charset="0"/>
              </a:rPr>
              <a:t>erlernen</a:t>
            </a:r>
            <a:endParaRPr lang="en-US" sz="2200" dirty="0">
              <a:solidFill>
                <a:srgbClr val="000000"/>
              </a:solidFill>
              <a:cs typeface="方正宋体" charset="0"/>
            </a:endParaRPr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3249613" y="3487738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>
                <a:solidFill>
                  <a:srgbClr val="000000"/>
                </a:solidFill>
              </a:rPr>
              <a:t>k</a:t>
            </a:r>
            <a:r>
              <a:rPr lang="en-US" sz="2200" dirty="0" err="1" smtClean="0">
                <a:solidFill>
                  <a:srgbClr val="000000"/>
                </a:solidFill>
              </a:rPr>
              <a:t>osten</a:t>
            </a:r>
            <a:r>
              <a:rPr lang="en-US" sz="2200" dirty="0" smtClean="0">
                <a:solidFill>
                  <a:srgbClr val="000000"/>
                </a:solidFill>
              </a:rPr>
              <a:t>-</a:t>
            </a: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 smtClean="0">
                <a:solidFill>
                  <a:srgbClr val="000000"/>
                </a:solidFill>
              </a:rPr>
              <a:t>günstig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3249613" y="4892675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4471988" y="4171950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noFill/>
          <a:ln w="9525">
            <a:solidFill>
              <a:srgbClr val="B2C2F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224" name="AutoShape 8"/>
          <p:cNvSpPr>
            <a:spLocks noChangeArrowheads="1"/>
          </p:cNvSpPr>
          <p:nvPr/>
        </p:nvSpPr>
        <p:spPr bwMode="auto">
          <a:xfrm>
            <a:off x="7037388" y="3702050"/>
            <a:ext cx="2600325" cy="2216150"/>
          </a:xfrm>
          <a:prstGeom prst="hexagon">
            <a:avLst>
              <a:gd name="adj" fmla="val 29334"/>
              <a:gd name="vf" fmla="val 115470"/>
            </a:avLst>
          </a:prstGeom>
          <a:solidFill>
            <a:srgbClr val="7985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7932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en-US" sz="2600" b="1" dirty="0" err="1" smtClean="0">
                <a:solidFill>
                  <a:srgbClr val="000000"/>
                </a:solidFill>
              </a:rPr>
              <a:t>Wettbewerbs</a:t>
            </a:r>
            <a:r>
              <a:rPr lang="en-US" sz="2600" b="1" dirty="0" smtClean="0">
                <a:solidFill>
                  <a:srgbClr val="000000"/>
                </a:solidFill>
              </a:rPr>
              <a:t>-</a:t>
            </a:r>
          </a:p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en-US" sz="2600" b="1" dirty="0" err="1">
                <a:solidFill>
                  <a:srgbClr val="000000"/>
                </a:solidFill>
              </a:rPr>
              <a:t>v</a:t>
            </a:r>
            <a:r>
              <a:rPr lang="en-US" sz="2600" b="1" dirty="0" err="1" smtClean="0">
                <a:solidFill>
                  <a:srgbClr val="000000"/>
                </a:solidFill>
              </a:rPr>
              <a:t>orteil</a:t>
            </a:r>
            <a:endParaRPr lang="en-US" sz="2600" b="1" dirty="0">
              <a:solidFill>
                <a:srgbClr val="000000"/>
              </a:solidFill>
            </a:endParaRPr>
          </a:p>
        </p:txBody>
      </p:sp>
      <p:cxnSp>
        <p:nvCxnSpPr>
          <p:cNvPr id="9225" name="AutoShape 9"/>
          <p:cNvCxnSpPr>
            <a:cxnSpLocks noChangeShapeType="1"/>
            <a:stCxn id="9223" idx="4"/>
            <a:endCxn id="9224" idx="1"/>
          </p:cNvCxnSpPr>
          <p:nvPr/>
        </p:nvCxnSpPr>
        <p:spPr bwMode="auto">
          <a:xfrm flipV="1">
            <a:off x="5219700" y="4810125"/>
            <a:ext cx="1819275" cy="111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2339975" y="252413"/>
            <a:ext cx="72358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lnSpc>
                <a:spcPct val="118000"/>
              </a:lnSpc>
            </a:pPr>
            <a:r>
              <a:rPr lang="en-US" sz="3600" dirty="0" err="1" smtClean="0">
                <a:latin typeface="Arial Black" charset="0"/>
              </a:rPr>
              <a:t>Kundennutzen</a:t>
            </a:r>
            <a:endParaRPr lang="en-US" sz="2600" dirty="0">
              <a:solidFill>
                <a:srgbClr val="647E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0198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" grpId="0" animBg="1"/>
      <p:bldP spid="9218" grpId="0" animBg="1"/>
      <p:bldP spid="9219" grpId="0" animBg="1"/>
      <p:bldP spid="9220" grpId="0" animBg="1"/>
      <p:bldP spid="92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Wirtschaftlichkeit</a:t>
            </a:r>
            <a:endParaRPr lang="de-CH" dirty="0"/>
          </a:p>
        </p:txBody>
      </p:sp>
      <p:sp>
        <p:nvSpPr>
          <p:cNvPr id="4" name="AutoShape 1"/>
          <p:cNvSpPr>
            <a:spLocks noChangeArrowheads="1"/>
          </p:cNvSpPr>
          <p:nvPr/>
        </p:nvSpPr>
        <p:spPr bwMode="auto">
          <a:xfrm>
            <a:off x="2147888" y="2257425"/>
            <a:ext cx="7364412" cy="784225"/>
          </a:xfrm>
          <a:prstGeom prst="roundRect">
            <a:avLst>
              <a:gd name="adj" fmla="val 11741"/>
            </a:avLst>
          </a:prstGeom>
          <a:solidFill>
            <a:srgbClr val="7985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4404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 err="1" smtClean="0">
                <a:solidFill>
                  <a:srgbClr val="000000"/>
                </a:solidFill>
              </a:rPr>
              <a:t>Kosten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2166938" y="4292600"/>
            <a:ext cx="7326312" cy="714375"/>
          </a:xfrm>
          <a:prstGeom prst="roundRect">
            <a:avLst>
              <a:gd name="adj" fmla="val 11741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4404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 err="1" smtClean="0">
                <a:solidFill>
                  <a:srgbClr val="000000"/>
                </a:solidFill>
              </a:rPr>
              <a:t>zu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erreichende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Verkäufe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24088" y="3187700"/>
            <a:ext cx="7258050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oval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dirty="0" smtClean="0">
                <a:cs typeface="方正宋体" charset="0"/>
              </a:rPr>
              <a:t>250 Mann-</a:t>
            </a:r>
            <a:r>
              <a:rPr lang="en-US" dirty="0" err="1" smtClean="0">
                <a:cs typeface="方正宋体" charset="0"/>
              </a:rPr>
              <a:t>Stunden</a:t>
            </a:r>
            <a:r>
              <a:rPr lang="en-US" dirty="0" smtClean="0">
                <a:cs typeface="方正宋体" charset="0"/>
              </a:rPr>
              <a:t>					</a:t>
            </a:r>
            <a:r>
              <a:rPr lang="de-DE" dirty="0"/>
              <a:t>200'000 </a:t>
            </a:r>
            <a:r>
              <a:rPr lang="de-DE" dirty="0" smtClean="0"/>
              <a:t>CHF</a:t>
            </a:r>
          </a:p>
          <a:p>
            <a:r>
              <a:rPr lang="de-DE" dirty="0" smtClean="0"/>
              <a:t>externe Leistungen				        +   40'000 CHF</a:t>
            </a:r>
          </a:p>
          <a:p>
            <a:r>
              <a:rPr lang="de-CH" dirty="0" smtClean="0">
                <a:cs typeface="方正宋体" charset="0"/>
              </a:rPr>
              <a:t>Aufwand Total					        = </a:t>
            </a:r>
            <a:r>
              <a:rPr lang="de-DE" dirty="0"/>
              <a:t>240'000 CHF</a:t>
            </a:r>
            <a:endParaRPr lang="de-DE" dirty="0">
              <a:cs typeface="方正宋体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24088" y="5168900"/>
            <a:ext cx="7258050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oval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de-DE" dirty="0" smtClean="0"/>
              <a:t>Erlös pro Spiel					         20 CHF</a:t>
            </a:r>
          </a:p>
          <a:p>
            <a:endParaRPr lang="de-DE" dirty="0" smtClean="0"/>
          </a:p>
          <a:p>
            <a:r>
              <a:rPr lang="de-DE" dirty="0"/>
              <a:t>Grundentwicklung ist gedeckt bei 	   20'000 verkauften Spielen  </a:t>
            </a:r>
          </a:p>
          <a:p>
            <a:r>
              <a:rPr lang="de-DE" dirty="0" smtClean="0"/>
              <a:t>Investition lohnt sich nach	</a:t>
            </a:r>
            <a:r>
              <a:rPr lang="de-DE" dirty="0"/>
              <a:t>	   20'000 verkauften Spielen  </a:t>
            </a:r>
          </a:p>
          <a:p>
            <a:endParaRPr lang="en-US" dirty="0" smtClean="0">
              <a:cs typeface="方正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06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504825" y="266700"/>
            <a:ext cx="7594600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8808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/>
            <a:r>
              <a:rPr lang="en-US" sz="4400" b="1" dirty="0" err="1" smtClean="0">
                <a:solidFill>
                  <a:srgbClr val="FFFFFF"/>
                </a:solidFill>
              </a:rPr>
              <a:t>Danke</a:t>
            </a:r>
            <a:r>
              <a:rPr lang="en-US" sz="4400" b="1" dirty="0" smtClean="0">
                <a:solidFill>
                  <a:srgbClr val="FFFFFF"/>
                </a:solidFill>
              </a:rPr>
              <a:t> </a:t>
            </a:r>
            <a:r>
              <a:rPr lang="en-US" sz="4400" b="1" dirty="0" err="1" smtClean="0">
                <a:solidFill>
                  <a:srgbClr val="FFFFFF"/>
                </a:solidFill>
              </a:rPr>
              <a:t>für</a:t>
            </a:r>
            <a:r>
              <a:rPr lang="en-US" sz="4400" b="1" dirty="0" smtClean="0">
                <a:solidFill>
                  <a:srgbClr val="FFFFFF"/>
                </a:solidFill>
              </a:rPr>
              <a:t> </a:t>
            </a:r>
            <a:r>
              <a:rPr lang="en-US" sz="4400" b="1" dirty="0" err="1" smtClean="0">
                <a:solidFill>
                  <a:srgbClr val="FFFFFF"/>
                </a:solidFill>
              </a:rPr>
              <a:t>ihre</a:t>
            </a:r>
            <a:r>
              <a:rPr lang="en-US" sz="4400" b="1" dirty="0" smtClean="0">
                <a:solidFill>
                  <a:srgbClr val="FFFFFF"/>
                </a:solidFill>
              </a:rPr>
              <a:t> </a:t>
            </a:r>
            <a:r>
              <a:rPr lang="en-US" sz="4400" b="1" dirty="0" err="1" smtClean="0">
                <a:solidFill>
                  <a:srgbClr val="FFFFFF"/>
                </a:solidFill>
              </a:rPr>
              <a:t>Aufmerksamkeit</a:t>
            </a:r>
            <a:endParaRPr lang="en-US" sz="4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673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Idee</a:t>
            </a:r>
            <a:endParaRPr lang="de-CH" dirty="0"/>
          </a:p>
        </p:txBody>
      </p:sp>
      <p:sp>
        <p:nvSpPr>
          <p:cNvPr id="5" name="Oval 1"/>
          <p:cNvSpPr>
            <a:spLocks noChangeArrowheads="1"/>
          </p:cNvSpPr>
          <p:nvPr/>
        </p:nvSpPr>
        <p:spPr bwMode="auto">
          <a:xfrm>
            <a:off x="1971675" y="3321050"/>
            <a:ext cx="1685925" cy="1685925"/>
          </a:xfrm>
          <a:prstGeom prst="ellipse">
            <a:avLst/>
          </a:prstGeom>
          <a:solidFill>
            <a:srgbClr val="7985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7932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600" b="1" dirty="0" err="1" smtClean="0">
                <a:solidFill>
                  <a:srgbClr val="000000"/>
                </a:solidFill>
              </a:rPr>
              <a:t>Spieler</a:t>
            </a:r>
            <a:r>
              <a:rPr lang="en-US" sz="2600" b="1" dirty="0" smtClean="0">
                <a:solidFill>
                  <a:srgbClr val="000000"/>
                </a:solidFill>
              </a:rPr>
              <a:t> </a:t>
            </a:r>
            <a:br>
              <a:rPr lang="en-US" sz="2600" b="1" dirty="0" smtClean="0">
                <a:solidFill>
                  <a:srgbClr val="000000"/>
                </a:solidFill>
              </a:rPr>
            </a:br>
            <a:r>
              <a:rPr lang="en-US" sz="2600" b="1" dirty="0" err="1" smtClean="0">
                <a:solidFill>
                  <a:srgbClr val="000000"/>
                </a:solidFill>
              </a:rPr>
              <a:t>gegen</a:t>
            </a:r>
            <a:endParaRPr lang="en-US" sz="2600" b="1" dirty="0">
              <a:solidFill>
                <a:srgbClr val="000000"/>
              </a:solidFill>
            </a:endParaRP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4367212" y="5006975"/>
            <a:ext cx="1321171" cy="1308100"/>
          </a:xfrm>
          <a:prstGeom prst="ellipse">
            <a:avLst/>
          </a:prstGeom>
          <a:solidFill>
            <a:srgbClr val="9CA8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</a:tabLst>
            </a:pPr>
            <a:r>
              <a:rPr lang="de-CH" sz="2200" dirty="0" smtClean="0">
                <a:solidFill>
                  <a:srgbClr val="000000"/>
                </a:solidFill>
              </a:rPr>
              <a:t>Mitspieler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4367213" y="2036762"/>
            <a:ext cx="1321170" cy="1284287"/>
          </a:xfrm>
          <a:prstGeom prst="ellipse">
            <a:avLst/>
          </a:prstGeom>
          <a:solidFill>
            <a:srgbClr val="9CA8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2200" dirty="0" smtClean="0">
                <a:solidFill>
                  <a:srgbClr val="000000"/>
                </a:solidFill>
              </a:rPr>
              <a:t>PC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972175" y="2123653"/>
            <a:ext cx="3535363" cy="1117600"/>
          </a:xfrm>
          <a:prstGeom prst="roundRect">
            <a:avLst>
              <a:gd name="adj" fmla="val 8153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-18000" rIns="90000" bIns="-1800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Künstliche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Intelligenz</a:t>
            </a: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9" name="AutoShape 6"/>
          <p:cNvCxnSpPr>
            <a:cxnSpLocks noChangeShapeType="1"/>
            <a:stCxn id="5" idx="7"/>
            <a:endCxn id="7" idx="2"/>
          </p:cNvCxnSpPr>
          <p:nvPr/>
        </p:nvCxnSpPr>
        <p:spPr bwMode="auto">
          <a:xfrm flipV="1">
            <a:off x="3410702" y="2678906"/>
            <a:ext cx="956511" cy="88904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5" idx="5"/>
            <a:endCxn id="6" idx="2"/>
          </p:cNvCxnSpPr>
          <p:nvPr/>
        </p:nvCxnSpPr>
        <p:spPr bwMode="auto">
          <a:xfrm>
            <a:off x="3410702" y="4760077"/>
            <a:ext cx="956510" cy="90094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5972175" y="5116513"/>
            <a:ext cx="3535363" cy="1117600"/>
          </a:xfrm>
          <a:prstGeom prst="roundRect">
            <a:avLst>
              <a:gd name="adj" fmla="val 8153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-18000" rIns="90000" bIns="-1800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Spielt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am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gleichen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PC</a:t>
            </a: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569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Idee</a:t>
            </a:r>
            <a:endParaRPr lang="de-CH" dirty="0"/>
          </a:p>
        </p:txBody>
      </p:sp>
      <p:sp>
        <p:nvSpPr>
          <p:cNvPr id="16" name="Oval 1"/>
          <p:cNvSpPr>
            <a:spLocks noChangeArrowheads="1"/>
          </p:cNvSpPr>
          <p:nvPr/>
        </p:nvSpPr>
        <p:spPr bwMode="auto">
          <a:xfrm>
            <a:off x="4694976" y="2263360"/>
            <a:ext cx="3816424" cy="3816424"/>
          </a:xfrm>
          <a:prstGeom prst="ellipse">
            <a:avLst/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7932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en-US" sz="2600" b="1" dirty="0" smtClean="0">
                <a:solidFill>
                  <a:srgbClr val="000000"/>
                </a:solidFill>
              </a:rPr>
              <a:t>        </a:t>
            </a:r>
            <a:r>
              <a:rPr lang="en-US" sz="2800" dirty="0" smtClean="0">
                <a:solidFill>
                  <a:srgbClr val="000000"/>
                </a:solidFill>
              </a:rPr>
              <a:t>Rex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7" name="AutoShape 2"/>
          <p:cNvSpPr>
            <a:spLocks noChangeArrowheads="1"/>
          </p:cNvSpPr>
          <p:nvPr/>
        </p:nvSpPr>
        <p:spPr bwMode="auto">
          <a:xfrm>
            <a:off x="8045127" y="6228109"/>
            <a:ext cx="1963737" cy="904875"/>
          </a:xfrm>
          <a:prstGeom prst="roundRect">
            <a:avLst>
              <a:gd name="adj" fmla="val 11741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dirty="0" err="1">
                <a:solidFill>
                  <a:srgbClr val="000000"/>
                </a:solidFill>
              </a:rPr>
              <a:t>Lateinisch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dirty="0" err="1">
                <a:solidFill>
                  <a:srgbClr val="000000"/>
                </a:solidFill>
              </a:rPr>
              <a:t>für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/>
              <a:t>„</a:t>
            </a:r>
            <a:r>
              <a:rPr lang="en-US" dirty="0" err="1" smtClean="0"/>
              <a:t>König</a:t>
            </a:r>
            <a:r>
              <a:rPr lang="en-US" dirty="0" smtClean="0"/>
              <a:t>“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1852439" y="1979637"/>
            <a:ext cx="1963737" cy="903288"/>
          </a:xfrm>
          <a:prstGeom prst="roundRect">
            <a:avLst>
              <a:gd name="adj" fmla="val 11741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dirty="0" err="1" smtClean="0">
                <a:solidFill>
                  <a:srgbClr val="000000"/>
                </a:solidFill>
              </a:rPr>
              <a:t>Lateinisch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dirty="0" err="1" smtClean="0">
                <a:solidFill>
                  <a:srgbClr val="000000"/>
                </a:solidFill>
              </a:rPr>
              <a:t>für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/>
              <a:t>„</a:t>
            </a:r>
            <a:r>
              <a:rPr lang="en-US" dirty="0" err="1"/>
              <a:t>töten</a:t>
            </a:r>
            <a:r>
              <a:rPr lang="en-US" dirty="0" smtClean="0"/>
              <a:t>“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2753511" y="3208585"/>
            <a:ext cx="3868490" cy="3816424"/>
          </a:xfrm>
          <a:prstGeom prst="ellipse">
            <a:avLst/>
          </a:prstGeom>
          <a:solidFill>
            <a:srgbClr val="9CA8CB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7932" rIns="36000" bIns="45000" anchor="ctr"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r>
              <a:rPr lang="en-US" sz="2800" dirty="0" err="1"/>
              <a:t>necāre</a:t>
            </a:r>
            <a:endParaRPr lang="en-US" sz="2600" b="1" dirty="0">
              <a:solidFill>
                <a:srgbClr val="000000"/>
              </a:solidFill>
            </a:endParaRPr>
          </a:p>
        </p:txBody>
      </p:sp>
      <p:sp>
        <p:nvSpPr>
          <p:cNvPr id="21" name="Freeform 9"/>
          <p:cNvSpPr>
            <a:spLocks noChangeArrowheads="1"/>
          </p:cNvSpPr>
          <p:nvPr/>
        </p:nvSpPr>
        <p:spPr bwMode="auto">
          <a:xfrm rot="10800000">
            <a:off x="7332545" y="5724052"/>
            <a:ext cx="607241" cy="973543"/>
          </a:xfrm>
          <a:custGeom>
            <a:avLst/>
            <a:gdLst>
              <a:gd name="T0" fmla="*/ 11502 w 11503"/>
              <a:gd name="T1" fmla="*/ 3212 h 3213"/>
              <a:gd name="T2" fmla="*/ 9031 w 11503"/>
              <a:gd name="T3" fmla="*/ 0 h 3213"/>
              <a:gd name="T4" fmla="*/ 0 w 11503"/>
              <a:gd name="T5" fmla="*/ 0 h 3213"/>
              <a:gd name="connsiteX0" fmla="*/ 5013 w 5013"/>
              <a:gd name="connsiteY0" fmla="*/ 9997 h 9997"/>
              <a:gd name="connsiteX1" fmla="*/ 2865 w 5013"/>
              <a:gd name="connsiteY1" fmla="*/ 0 h 9997"/>
              <a:gd name="connsiteX2" fmla="*/ 0 w 5013"/>
              <a:gd name="connsiteY2" fmla="*/ 0 h 9997"/>
              <a:gd name="connsiteX0" fmla="*/ 8084 w 8084"/>
              <a:gd name="connsiteY0" fmla="*/ 10282 h 10282"/>
              <a:gd name="connsiteX1" fmla="*/ 5715 w 8084"/>
              <a:gd name="connsiteY1" fmla="*/ 0 h 10282"/>
              <a:gd name="connsiteX2" fmla="*/ 0 w 8084"/>
              <a:gd name="connsiteY2" fmla="*/ 0 h 10282"/>
              <a:gd name="connsiteX0" fmla="*/ 10000 w 10000"/>
              <a:gd name="connsiteY0" fmla="*/ 10000 h 10000"/>
              <a:gd name="connsiteX1" fmla="*/ 5174 w 10000"/>
              <a:gd name="connsiteY1" fmla="*/ 137 h 10000"/>
              <a:gd name="connsiteX2" fmla="*/ 0 w 10000"/>
              <a:gd name="connsiteY2" fmla="*/ 0 h 10000"/>
              <a:gd name="connsiteX0" fmla="*/ 10000 w 10000"/>
              <a:gd name="connsiteY0" fmla="*/ 10000 h 10000"/>
              <a:gd name="connsiteX1" fmla="*/ 5648 w 10000"/>
              <a:gd name="connsiteY1" fmla="*/ 0 h 10000"/>
              <a:gd name="connsiteX2" fmla="*/ 0 w 10000"/>
              <a:gd name="connsiteY2" fmla="*/ 0 h 10000"/>
              <a:gd name="connsiteX0" fmla="*/ 8815 w 8815"/>
              <a:gd name="connsiteY0" fmla="*/ 10000 h 10000"/>
              <a:gd name="connsiteX1" fmla="*/ 5648 w 8815"/>
              <a:gd name="connsiteY1" fmla="*/ 0 h 10000"/>
              <a:gd name="connsiteX2" fmla="*/ 0 w 8815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15" h="10000">
                <a:moveTo>
                  <a:pt x="8815" y="10000"/>
                </a:moveTo>
                <a:lnTo>
                  <a:pt x="5648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4842338" y="4499917"/>
            <a:ext cx="1965516" cy="52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0" b="1" dirty="0" err="1" smtClean="0"/>
              <a:t>necaREx</a:t>
            </a:r>
            <a:endParaRPr lang="en-US" sz="3000" b="1" dirty="0"/>
          </a:p>
        </p:txBody>
      </p:sp>
      <p:sp>
        <p:nvSpPr>
          <p:cNvPr id="10" name="Freeform 9"/>
          <p:cNvSpPr>
            <a:spLocks noChangeArrowheads="1"/>
          </p:cNvSpPr>
          <p:nvPr/>
        </p:nvSpPr>
        <p:spPr bwMode="auto">
          <a:xfrm>
            <a:off x="3934241" y="2448110"/>
            <a:ext cx="607241" cy="1043696"/>
          </a:xfrm>
          <a:custGeom>
            <a:avLst/>
            <a:gdLst>
              <a:gd name="T0" fmla="*/ 11502 w 11503"/>
              <a:gd name="T1" fmla="*/ 3212 h 3213"/>
              <a:gd name="T2" fmla="*/ 9031 w 11503"/>
              <a:gd name="T3" fmla="*/ 0 h 3213"/>
              <a:gd name="T4" fmla="*/ 0 w 11503"/>
              <a:gd name="T5" fmla="*/ 0 h 3213"/>
              <a:gd name="connsiteX0" fmla="*/ 5013 w 5013"/>
              <a:gd name="connsiteY0" fmla="*/ 9997 h 9997"/>
              <a:gd name="connsiteX1" fmla="*/ 2865 w 5013"/>
              <a:gd name="connsiteY1" fmla="*/ 0 h 9997"/>
              <a:gd name="connsiteX2" fmla="*/ 0 w 5013"/>
              <a:gd name="connsiteY2" fmla="*/ 0 h 9997"/>
              <a:gd name="connsiteX0" fmla="*/ 8084 w 8084"/>
              <a:gd name="connsiteY0" fmla="*/ 10282 h 10282"/>
              <a:gd name="connsiteX1" fmla="*/ 5715 w 8084"/>
              <a:gd name="connsiteY1" fmla="*/ 0 h 10282"/>
              <a:gd name="connsiteX2" fmla="*/ 0 w 8084"/>
              <a:gd name="connsiteY2" fmla="*/ 0 h 10282"/>
              <a:gd name="connsiteX0" fmla="*/ 10000 w 10000"/>
              <a:gd name="connsiteY0" fmla="*/ 10000 h 10000"/>
              <a:gd name="connsiteX1" fmla="*/ 5174 w 10000"/>
              <a:gd name="connsiteY1" fmla="*/ 137 h 10000"/>
              <a:gd name="connsiteX2" fmla="*/ 0 w 10000"/>
              <a:gd name="connsiteY2" fmla="*/ 0 h 10000"/>
              <a:gd name="connsiteX0" fmla="*/ 10000 w 10000"/>
              <a:gd name="connsiteY0" fmla="*/ 10000 h 10000"/>
              <a:gd name="connsiteX1" fmla="*/ 5648 w 10000"/>
              <a:gd name="connsiteY1" fmla="*/ 0 h 10000"/>
              <a:gd name="connsiteX2" fmla="*/ 0 w 10000"/>
              <a:gd name="connsiteY2" fmla="*/ 0 h 10000"/>
              <a:gd name="connsiteX0" fmla="*/ 8815 w 8815"/>
              <a:gd name="connsiteY0" fmla="*/ 10000 h 10000"/>
              <a:gd name="connsiteX1" fmla="*/ 5648 w 8815"/>
              <a:gd name="connsiteY1" fmla="*/ 0 h 10000"/>
              <a:gd name="connsiteX2" fmla="*/ 0 w 8815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15" h="10000">
                <a:moveTo>
                  <a:pt x="8815" y="10000"/>
                </a:moveTo>
                <a:lnTo>
                  <a:pt x="5648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419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Hauptanwendungsfall</a:t>
            </a:r>
            <a:endParaRPr lang="de-CH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1999" y="1562100"/>
            <a:ext cx="7340625" cy="545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95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Weitere Anforderungen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944" y="1768475"/>
            <a:ext cx="7844681" cy="49879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Anzeige von Statistiken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err="1" smtClean="0"/>
              <a:t>Usability</a:t>
            </a:r>
            <a:endParaRPr lang="de-CH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Reaktionszeit des Programms unter 2 Sekunden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CH" dirty="0" smtClean="0"/>
              <a:t>Computerspieler je nach künstlicher Intelligenz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64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Mögliche Erweiterungen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944" y="1768475"/>
            <a:ext cx="7844681" cy="49879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Schlagen en </a:t>
            </a:r>
            <a:r>
              <a:rPr lang="de-CH" dirty="0" err="1" smtClean="0"/>
              <a:t>passant</a:t>
            </a:r>
            <a:endParaRPr lang="de-CH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Rochade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Umwandlung des Bauern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dirty="0"/>
          </a:p>
          <a:p>
            <a:pPr marL="0" indent="0"/>
            <a:r>
              <a:rPr lang="de-CH" b="1" dirty="0" smtClean="0"/>
              <a:t>Technische Erweiterungen</a:t>
            </a:r>
          </a:p>
          <a:p>
            <a:pPr marL="457200" indent="-457200">
              <a:buFont typeface="Arial"/>
              <a:buChar char="•"/>
            </a:pPr>
            <a:r>
              <a:rPr lang="de-CH" dirty="0" smtClean="0"/>
              <a:t>Verschiedene Schwierigkeitsstufen</a:t>
            </a:r>
          </a:p>
          <a:p>
            <a:pPr marL="457200" indent="-457200">
              <a:buFont typeface="Arial"/>
              <a:buChar char="•"/>
            </a:pPr>
            <a:r>
              <a:rPr lang="de-CH" dirty="0" smtClean="0"/>
              <a:t>Spiel über Netzwerk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521" y="1547590"/>
            <a:ext cx="3080343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48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Ressouren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044379" y="1847079"/>
            <a:ext cx="4941076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Team bestehend aus 4 Informatikingenieuren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51564" y="2202527"/>
            <a:ext cx="1736924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- 1 Projektleiter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051564" y="2562567"/>
            <a:ext cx="1519053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Fähigkeiten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677027" y="2922607"/>
            <a:ext cx="2326278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Systemarchitektur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680272" y="3282647"/>
            <a:ext cx="3942105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Objektorientierte Programmierung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680272" y="3642687"/>
            <a:ext cx="3057247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Objektorientiertes Design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096096" y="4074735"/>
            <a:ext cx="5047588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Wissen zur Entwicklung von Spielen aneignen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096096" y="4434775"/>
            <a:ext cx="4701565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Gesamtaufwand ca. 250 Personenstunden</a:t>
            </a:r>
          </a:p>
        </p:txBody>
      </p:sp>
    </p:spTree>
    <p:extLst>
      <p:ext uri="{BB962C8B-B14F-4D97-AF65-F5344CB8AC3E}">
        <p14:creationId xmlns:p14="http://schemas.microsoft.com/office/powerpoint/2010/main" val="287673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Risiken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044379" y="1847079"/>
            <a:ext cx="5098534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dirty="0" smtClean="0"/>
              <a:t>- </a:t>
            </a:r>
            <a:r>
              <a:rPr lang="de-DE" dirty="0"/>
              <a:t>Fehlende Erfahrung in Game-Programmierung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051564" y="2202527"/>
            <a:ext cx="5688915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dirty="0" smtClean="0"/>
              <a:t>- </a:t>
            </a:r>
            <a:r>
              <a:rPr lang="de-DE" dirty="0" err="1"/>
              <a:t>Grosser</a:t>
            </a:r>
            <a:r>
              <a:rPr lang="de-DE" dirty="0"/>
              <a:t> Umfang für die zur Verfügung stehende Zeit</a:t>
            </a:r>
          </a:p>
        </p:txBody>
      </p:sp>
    </p:spTree>
    <p:extLst>
      <p:ext uri="{BB962C8B-B14F-4D97-AF65-F5344CB8AC3E}">
        <p14:creationId xmlns:p14="http://schemas.microsoft.com/office/powerpoint/2010/main" val="101023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Grobplanung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044379" y="1847079"/>
            <a:ext cx="4286112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dirty="0" smtClean="0"/>
              <a:t>- Gesamtdauer des Projekts 14 Wochen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51564" y="2202527"/>
            <a:ext cx="3657634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dirty="0" smtClean="0"/>
              <a:t>- Iterationsdauer von einer Woche</a:t>
            </a:r>
            <a:endParaRPr lang="de-D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540243"/>
              </p:ext>
            </p:extLst>
          </p:nvPr>
        </p:nvGraphicFramePr>
        <p:xfrm>
          <a:off x="2520032" y="2699717"/>
          <a:ext cx="6879072" cy="4608511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037273"/>
                <a:gridCol w="1045461"/>
                <a:gridCol w="1277330"/>
                <a:gridCol w="3519008"/>
              </a:tblGrid>
              <a:tr h="3935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Phase</a:t>
                      </a:r>
                      <a:endParaRPr lang="de-CH" sz="1200" dirty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27660" algn="l"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Iteration</a:t>
                      </a:r>
                      <a:endParaRPr lang="de-CH" sz="1200" dirty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27660" algn="l"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Meilenstein</a:t>
                      </a:r>
                      <a:endParaRPr lang="de-CH" sz="1200" dirty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Ziel</a:t>
                      </a:r>
                      <a:endParaRPr lang="de-CH" sz="1200" dirty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2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Inception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Gruppenbildung, Themeneruierung, Wahl des PL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2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01.10.2012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Projektskizze erstellt,  Präsentation erstellt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68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Elaboration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3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de-DE" sz="1100">
                          <a:effectLst/>
                        </a:rPr>
                        <a:t>50 % der Anwendungsfälle detailliert ausformuliert, Rest identifiziert und priorisiert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781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80 % der Anwendungsfälle detailliert ausformuliert, eine erste Architektur wurde erstellt,</a:t>
                      </a:r>
                      <a:endParaRPr lang="de-CH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Zusätzliche Spezifikationen definiert, Anwendungsfalldiagramm erstellt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68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5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23.10.2012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System-Sequenzdiagramm und Systemverträge Domänenmodell und Glossar erstellt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2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Construction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6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20 % der UCs realisiert und getestet, UI Prototyp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56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7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40 % der UCs realisiert und getestet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56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8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13.11.2012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70 % der UCs realisiert und getestet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56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9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85 % der UCs realisiert und getestet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2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10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100 % der UCs realisiert und getestet, UI fertig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56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Transition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11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Systemtest und Dokumentation 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56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12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11.12.12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Schlusspräsentation</a:t>
                      </a:r>
                      <a:endParaRPr lang="de-CH" sz="1200" dirty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10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Design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Office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Macintosh PowerPoint</Application>
  <PresentationFormat>Benutzerdefiniert</PresentationFormat>
  <Paragraphs>134</Paragraphs>
  <Slides>13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Office-Design</vt:lpstr>
      <vt:lpstr>NecaREx Projektskizze</vt:lpstr>
      <vt:lpstr>Idee</vt:lpstr>
      <vt:lpstr>Idee</vt:lpstr>
      <vt:lpstr>Hauptanwendungsfall</vt:lpstr>
      <vt:lpstr>Weitere Anforderungen</vt:lpstr>
      <vt:lpstr>Mögliche Erweiterungen</vt:lpstr>
      <vt:lpstr>Ressouren</vt:lpstr>
      <vt:lpstr>Risiken</vt:lpstr>
      <vt:lpstr>Grobplanung</vt:lpstr>
      <vt:lpstr>Kundennutzen</vt:lpstr>
      <vt:lpstr>PowerPoint-Präsentation</vt:lpstr>
      <vt:lpstr>Wirtschaftlichkeit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</dc:title>
  <dc:subject>&lt;a href="http://templates.redoffice.com/template/cateShow.php?class=mb&amp;categoryid=116&amp;sid=5772"&gt;Consulting&lt;/a&gt;</dc:subject>
  <cp:keywords>presentation background, Presentation, Black, White, Chess, Strategy, Redoffice Templates, Redoffice.com</cp:keywords>
  <dc:description>Chessboard and chessmen. This template will fit presentations on leadership, skill, strategy, challenge, chess game, etc.&lt;a href="http://templates.redoffice.com/template/cateShow.php?class=mb&amp;categoryid=116&amp;sid=5772"&gt;more about Consulting Impress Templates&lt;/a&gt;.</dc:description>
  <cp:lastModifiedBy>Nadri Mamuti</cp:lastModifiedBy>
  <cp:revision>17</cp:revision>
  <cp:lastPrinted>1601-01-01T00:00:00Z</cp:lastPrinted>
  <dcterms:created xsi:type="dcterms:W3CDTF">2012-09-25T16:00:26Z</dcterms:created>
  <dcterms:modified xsi:type="dcterms:W3CDTF">2012-10-02T06:33:37Z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&lt;a href="http://templates.services.openoffice.org/bsd-license"&gt;BSD&lt;/a&gt;</vt:lpwstr>
  </property>
</Properties>
</file>