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0" r:id="rId3"/>
    <p:sldId id="258" r:id="rId4"/>
    <p:sldId id="271" r:id="rId5"/>
    <p:sldId id="272" r:id="rId6"/>
    <p:sldId id="275" r:id="rId7"/>
    <p:sldId id="277" r:id="rId8"/>
    <p:sldId id="276" r:id="rId9"/>
    <p:sldId id="278" r:id="rId10"/>
    <p:sldId id="279" r:id="rId11"/>
    <p:sldId id="266" r:id="rId12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48" autoAdjust="0"/>
  </p:normalViewPr>
  <p:slideViewPr>
    <p:cSldViewPr>
      <p:cViewPr varScale="1">
        <p:scale>
          <a:sx n="68" d="100"/>
          <a:sy n="68" d="100"/>
        </p:scale>
        <p:origin x="708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759A24F2-03E5-AD4B-98CB-4B6B1551B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3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1573D2-CE3B-B847-B193-A58F98F48F64}" type="slidenum">
              <a:rPr lang="en-US"/>
              <a:pPr/>
              <a:t>1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smtClean="0"/>
              <a:t>Nadri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782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6EB3B0-3CA7-214C-B93F-59EEFB831916}" type="slidenum">
              <a:rPr lang="en-US"/>
              <a:pPr/>
              <a:t>11</a:t>
            </a:fld>
            <a:endParaRPr lang="en-US"/>
          </a:p>
        </p:txBody>
      </p:sp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88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3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 err="1" smtClean="0"/>
              <a:t>Nadri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10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4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 smtClean="0"/>
              <a:t>Beni</a:t>
            </a:r>
          </a:p>
          <a:p>
            <a:r>
              <a:rPr lang="de-DE" dirty="0" smtClean="0"/>
              <a:t>Kurz</a:t>
            </a:r>
            <a:r>
              <a:rPr lang="de-DE" baseline="0" dirty="0" smtClean="0"/>
              <a:t> Maske erklären, Links Spielfeld, Rechts Informationen/Controls</a:t>
            </a:r>
          </a:p>
          <a:p>
            <a:r>
              <a:rPr lang="de-DE" baseline="0" dirty="0" smtClean="0"/>
              <a:t>Schiedsrichter unterstützt Anfänger mit den möglichen Feldern pro Figur</a:t>
            </a:r>
            <a:endParaRPr lang="de-DE" dirty="0" smtClean="0"/>
          </a:p>
          <a:p>
            <a:r>
              <a:rPr lang="de-DE" dirty="0" smtClean="0"/>
              <a:t>Sobald eine Figur </a:t>
            </a:r>
            <a:r>
              <a:rPr lang="de-DE" dirty="0" err="1" smtClean="0"/>
              <a:t>ausgwählt</a:t>
            </a:r>
            <a:r>
              <a:rPr lang="de-DE" baseline="0" dirty="0" smtClean="0"/>
              <a:t> wird, wird ihr Feld rot eingefärbt. Die möglichen Felder der Figur sind grau hinterlegt.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Figur des Gegners eingefärbt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Eigene Figuren nicht (können nicht geschlagen werden)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18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5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 smtClean="0"/>
              <a:t>Beni</a:t>
            </a:r>
          </a:p>
          <a:p>
            <a:r>
              <a:rPr lang="de-DE" dirty="0" smtClean="0"/>
              <a:t>Schiedsrichter</a:t>
            </a:r>
            <a:r>
              <a:rPr lang="de-DE" baseline="0" dirty="0" smtClean="0"/>
              <a:t> bewahrt Anfänger vor unerlaubten Zügen</a:t>
            </a:r>
            <a:endParaRPr lang="de-DE" dirty="0" smtClean="0"/>
          </a:p>
          <a:p>
            <a:r>
              <a:rPr lang="de-DE" dirty="0" smtClean="0"/>
              <a:t>Schwarzer König steht im Schach: Bauer hat keine möglichen Felder zur </a:t>
            </a:r>
            <a:r>
              <a:rPr lang="de-DE" dirty="0" smtClean="0"/>
              <a:t>Auswahl</a:t>
            </a:r>
          </a:p>
          <a:p>
            <a:r>
              <a:rPr lang="de-DE" dirty="0" smtClean="0"/>
              <a:t>Bei</a:t>
            </a:r>
            <a:r>
              <a:rPr lang="de-DE" baseline="0" dirty="0" smtClean="0"/>
              <a:t> z.B. Bauer C7 steht nur das Feld C6 zur Verfügung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934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6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de-DE" dirty="0" err="1" smtClean="0"/>
              <a:t>Sebi</a:t>
            </a:r>
            <a:endParaRPr lang="de-DE" dirty="0" smtClean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dirty="0" err="1" smtClean="0">
                <a:latin typeface="Arial Black" charset="0"/>
              </a:rPr>
              <a:t>Selber</a:t>
            </a:r>
            <a:r>
              <a:rPr lang="en-US" sz="1200" dirty="0" smtClean="0">
                <a:latin typeface="Arial Black" charset="0"/>
              </a:rPr>
              <a:t> ins </a:t>
            </a:r>
            <a:r>
              <a:rPr lang="en-US" sz="1200" dirty="0" err="1" smtClean="0">
                <a:latin typeface="Arial Black" charset="0"/>
              </a:rPr>
              <a:t>Schach</a:t>
            </a:r>
            <a:r>
              <a:rPr lang="en-US" sz="1200" dirty="0" smtClean="0">
                <a:latin typeface="Arial Black" charset="0"/>
              </a:rPr>
              <a:t> </a:t>
            </a:r>
            <a:r>
              <a:rPr lang="en-US" sz="1200" dirty="0" err="1" smtClean="0">
                <a:latin typeface="Arial Black" charset="0"/>
              </a:rPr>
              <a:t>stellen</a:t>
            </a:r>
            <a:endParaRPr lang="de-DE" dirty="0" smtClean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de-DE" dirty="0" err="1" smtClean="0"/>
              <a:t>Weisser</a:t>
            </a:r>
            <a:r>
              <a:rPr lang="de-DE" dirty="0" smtClean="0"/>
              <a:t> </a:t>
            </a:r>
            <a:r>
              <a:rPr lang="de-DE" dirty="0" smtClean="0"/>
              <a:t>König hat keine möglichen Felder zur Auswahl.</a:t>
            </a:r>
            <a:r>
              <a:rPr lang="de-DE" baseline="0" dirty="0" smtClean="0"/>
              <a:t> Er </a:t>
            </a:r>
            <a:r>
              <a:rPr lang="de-DE" dirty="0" smtClean="0"/>
              <a:t>steht sonst im Schach</a:t>
            </a:r>
          </a:p>
        </p:txBody>
      </p:sp>
    </p:spTree>
    <p:extLst>
      <p:ext uri="{BB962C8B-B14F-4D97-AF65-F5344CB8AC3E}">
        <p14:creationId xmlns:p14="http://schemas.microsoft.com/office/powerpoint/2010/main" val="584317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7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 err="1" smtClean="0"/>
              <a:t>Flo</a:t>
            </a:r>
            <a:endParaRPr lang="de-DE" dirty="0" smtClean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dirty="0" err="1" smtClean="0">
                <a:latin typeface="Arial Black" charset="0"/>
              </a:rPr>
              <a:t>Eigenen</a:t>
            </a:r>
            <a:r>
              <a:rPr lang="en-US" sz="1200" dirty="0" smtClean="0">
                <a:latin typeface="Arial Black" charset="0"/>
              </a:rPr>
              <a:t> </a:t>
            </a:r>
            <a:r>
              <a:rPr lang="en-US" sz="1200" dirty="0" err="1" smtClean="0">
                <a:latin typeface="Arial Black" charset="0"/>
              </a:rPr>
              <a:t>König</a:t>
            </a:r>
            <a:r>
              <a:rPr lang="en-US" sz="1200" dirty="0" smtClean="0">
                <a:latin typeface="Arial Black" charset="0"/>
              </a:rPr>
              <a:t> ins </a:t>
            </a:r>
            <a:r>
              <a:rPr lang="en-US" sz="1200" dirty="0" err="1" smtClean="0">
                <a:latin typeface="Arial Black" charset="0"/>
              </a:rPr>
              <a:t>Schach</a:t>
            </a:r>
            <a:r>
              <a:rPr lang="en-US" sz="1200" dirty="0" smtClean="0">
                <a:latin typeface="Arial Black" charset="0"/>
              </a:rPr>
              <a:t> </a:t>
            </a:r>
            <a:r>
              <a:rPr lang="en-US" sz="1200" dirty="0" err="1" smtClean="0">
                <a:latin typeface="Arial Black" charset="0"/>
              </a:rPr>
              <a:t>stellen</a:t>
            </a:r>
            <a:endParaRPr lang="de-DE" dirty="0" smtClean="0"/>
          </a:p>
          <a:p>
            <a:r>
              <a:rPr lang="de-DE" dirty="0" smtClean="0"/>
              <a:t>Der schwarze Bauer  darf seinen König nicht ins Schach stellen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5196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8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 err="1" smtClean="0"/>
              <a:t>Flo</a:t>
            </a:r>
            <a:endParaRPr lang="de-DE" dirty="0" smtClean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dirty="0" err="1" smtClean="0">
                <a:latin typeface="Arial Black" charset="0"/>
              </a:rPr>
              <a:t>Schachmatt</a:t>
            </a:r>
            <a:endParaRPr lang="de-DE" dirty="0" smtClean="0"/>
          </a:p>
          <a:p>
            <a:r>
              <a:rPr lang="de-DE" dirty="0" smtClean="0"/>
              <a:t>Schachmatt:</a:t>
            </a:r>
            <a:r>
              <a:rPr lang="de-DE" baseline="0" dirty="0" smtClean="0"/>
              <a:t> unten rechts sieht man, dass </a:t>
            </a:r>
            <a:r>
              <a:rPr lang="de-DE" baseline="0" dirty="0" err="1" smtClean="0"/>
              <a:t>Weiss</a:t>
            </a:r>
            <a:r>
              <a:rPr lang="de-DE" baseline="0" dirty="0" smtClean="0"/>
              <a:t> gewonnen hat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1938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9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 smtClean="0"/>
              <a:t>Bauer 1, Läufer/Springer 3, Turm 5, Dame 10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11683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10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6891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5A8052-D477-544A-AB0D-848BBBD6B0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2967EBE-35BC-E84D-8881-9876F786AE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38864AB-7166-544C-B585-C6F7B5A93D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8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31565884-69F6-B244-9CD6-FBB84CD4B4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7E8DC2-405D-9749-AF85-D27B8B1FC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91F4C8-C6A7-134E-8016-4F28EE8B57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63571E-1D00-C745-8D96-D34E3203BB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4CE838-1F0A-4740-97F3-2F17A06A3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F6048A-94CB-E54E-83BF-FDFB0D027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AB9C0BE-5E7B-B440-AF19-1270DDC367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9D816E-57E9-F449-A7E3-85A45A58FF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2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E24F3E-EFB2-1C42-A072-A2D267BEF8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3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  <a:p>
            <a:pPr lvl="4"/>
            <a:r>
              <a:rPr lang="en-GB"/>
              <a:t>Fünfte Gliederungsebene</a:t>
            </a:r>
          </a:p>
          <a:p>
            <a:pPr lvl="4"/>
            <a:r>
              <a:rPr lang="en-GB"/>
              <a:t>Sechste Gliederungsebene</a:t>
            </a:r>
          </a:p>
          <a:p>
            <a:pPr lvl="4"/>
            <a:r>
              <a:rPr lang="en-GB"/>
              <a:t>Siebente Gliederungsebene</a:t>
            </a:r>
          </a:p>
          <a:p>
            <a:pPr lvl="4"/>
            <a:r>
              <a:rPr lang="en-GB"/>
              <a:t>Achte Gliederungsebene</a:t>
            </a:r>
          </a:p>
          <a:p>
            <a:pPr lvl="4"/>
            <a:r>
              <a:rPr lang="en-GB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5C6DD839-2E5C-A142-A315-95906FA824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49263" y="184150"/>
            <a:ext cx="9070975" cy="1171575"/>
          </a:xfrm>
          <a:ln/>
        </p:spPr>
        <p:txBody>
          <a:bodyPr tIns="38808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err="1" smtClean="0">
                <a:solidFill>
                  <a:srgbClr val="FFFFFF"/>
                </a:solidFill>
              </a:rPr>
              <a:t>NecaREx</a:t>
            </a:r>
            <a:r>
              <a:rPr lang="en-US" b="1" dirty="0">
                <a:solidFill>
                  <a:srgbClr val="FFFFFF"/>
                </a:solidFill>
              </a:rPr>
              <a:t/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sz="2600" dirty="0" err="1" smtClean="0">
                <a:solidFill>
                  <a:srgbClr val="9CA8CB"/>
                </a:solidFill>
              </a:rPr>
              <a:t>Lehren</a:t>
            </a:r>
            <a:r>
              <a:rPr lang="en-US" sz="2600" dirty="0" smtClean="0">
                <a:solidFill>
                  <a:srgbClr val="9CA8CB"/>
                </a:solidFill>
              </a:rPr>
              <a:t> </a:t>
            </a:r>
            <a:r>
              <a:rPr lang="en-US" sz="2600" dirty="0" err="1" smtClean="0">
                <a:solidFill>
                  <a:srgbClr val="9CA8CB"/>
                </a:solidFill>
              </a:rPr>
              <a:t>Sie</a:t>
            </a:r>
            <a:r>
              <a:rPr lang="en-US" sz="2600" dirty="0" smtClean="0">
                <a:solidFill>
                  <a:srgbClr val="9CA8CB"/>
                </a:solidFill>
              </a:rPr>
              <a:t> </a:t>
            </a:r>
            <a:r>
              <a:rPr lang="en-US" sz="2600" dirty="0" err="1" smtClean="0">
                <a:solidFill>
                  <a:srgbClr val="9CA8CB"/>
                </a:solidFill>
              </a:rPr>
              <a:t>Schachspielen</a:t>
            </a:r>
            <a:endParaRPr lang="en-US" sz="2600" dirty="0">
              <a:solidFill>
                <a:srgbClr val="9CA8CB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 smtClean="0">
                <a:latin typeface="Arial Black" charset="0"/>
              </a:rPr>
              <a:t>Angebote</a:t>
            </a:r>
            <a:endParaRPr lang="en-US" sz="3600" dirty="0">
              <a:latin typeface="Arial Black" charset="0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 flipV="1">
            <a:off x="3266256" y="5994920"/>
            <a:ext cx="4683125" cy="1111250"/>
          </a:xfrm>
          <a:custGeom>
            <a:avLst/>
            <a:gdLst>
              <a:gd name="G0" fmla="+- 2930 0 0"/>
              <a:gd name="G1" fmla="+- 21600 0 2930"/>
              <a:gd name="G2" fmla="*/ 2930 1 2"/>
              <a:gd name="G3" fmla="+- 21600 0 G2"/>
              <a:gd name="G4" fmla="+/ 2930 21600 2"/>
              <a:gd name="G5" fmla="+/ G1 0 2"/>
              <a:gd name="G6" fmla="*/ 21600 21600 2930"/>
              <a:gd name="G7" fmla="*/ G6 1 2"/>
              <a:gd name="G8" fmla="+- 21600 0 G7"/>
              <a:gd name="G9" fmla="*/ 21600 1 2"/>
              <a:gd name="G10" fmla="+- 2930 0 G9"/>
              <a:gd name="G11" fmla="?: G10 G8 0"/>
              <a:gd name="G12" fmla="?: G10 G7 21600"/>
              <a:gd name="T0" fmla="*/ 20135 w 21600"/>
              <a:gd name="T1" fmla="*/ 10800 h 21600"/>
              <a:gd name="T2" fmla="*/ 10800 w 21600"/>
              <a:gd name="T3" fmla="*/ 21600 h 21600"/>
              <a:gd name="T4" fmla="*/ 1465 w 21600"/>
              <a:gd name="T5" fmla="*/ 10800 h 21600"/>
              <a:gd name="T6" fmla="*/ 10800 w 21600"/>
              <a:gd name="T7" fmla="*/ 0 h 21600"/>
              <a:gd name="T8" fmla="*/ 3265 w 21600"/>
              <a:gd name="T9" fmla="*/ 3265 h 21600"/>
              <a:gd name="T10" fmla="*/ 18335 w 21600"/>
              <a:gd name="T11" fmla="*/ 18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930" y="21600"/>
                </a:lnTo>
                <a:lnTo>
                  <a:pt x="1867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 flipV="1">
            <a:off x="3907606" y="4831283"/>
            <a:ext cx="3370263" cy="1079500"/>
          </a:xfrm>
          <a:custGeom>
            <a:avLst/>
            <a:gdLst>
              <a:gd name="G0" fmla="+- 3791 0 0"/>
              <a:gd name="G1" fmla="+- 21600 0 3791"/>
              <a:gd name="G2" fmla="*/ 3791 1 2"/>
              <a:gd name="G3" fmla="+- 21600 0 G2"/>
              <a:gd name="G4" fmla="+/ 3791 21600 2"/>
              <a:gd name="G5" fmla="+/ G1 0 2"/>
              <a:gd name="G6" fmla="*/ 21600 21600 3791"/>
              <a:gd name="G7" fmla="*/ G6 1 2"/>
              <a:gd name="G8" fmla="+- 21600 0 G7"/>
              <a:gd name="G9" fmla="*/ 21600 1 2"/>
              <a:gd name="G10" fmla="+- 3791 0 G9"/>
              <a:gd name="G11" fmla="?: G10 G8 0"/>
              <a:gd name="G12" fmla="?: G10 G7 21600"/>
              <a:gd name="T0" fmla="*/ 19704 w 21600"/>
              <a:gd name="T1" fmla="*/ 10800 h 21600"/>
              <a:gd name="T2" fmla="*/ 10800 w 21600"/>
              <a:gd name="T3" fmla="*/ 21600 h 21600"/>
              <a:gd name="T4" fmla="*/ 1896 w 21600"/>
              <a:gd name="T5" fmla="*/ 10800 h 21600"/>
              <a:gd name="T6" fmla="*/ 10800 w 21600"/>
              <a:gd name="T7" fmla="*/ 0 h 21600"/>
              <a:gd name="T8" fmla="*/ 3696 w 21600"/>
              <a:gd name="T9" fmla="*/ 3696 h 21600"/>
              <a:gd name="T10" fmla="*/ 17904 w 21600"/>
              <a:gd name="T11" fmla="*/ 1790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791" y="21600"/>
                </a:lnTo>
                <a:lnTo>
                  <a:pt x="1780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536256" y="2843733"/>
            <a:ext cx="2128838" cy="1928812"/>
          </a:xfrm>
          <a:prstGeom prst="triangle">
            <a:avLst>
              <a:gd name="adj" fmla="val 50023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698380" y="5224760"/>
            <a:ext cx="187220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en-US" b="1" dirty="0" err="1" smtClean="0"/>
              <a:t>Zugvorschläge</a:t>
            </a:r>
            <a:endParaRPr lang="en-US" b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97884" y="6336009"/>
            <a:ext cx="14732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en-US" b="1" dirty="0" smtClean="0"/>
              <a:t>Spiel</a:t>
            </a:r>
            <a:endParaRPr lang="en-US" b="1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924871" y="4094459"/>
            <a:ext cx="136842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en-US" b="1" dirty="0" smtClean="0"/>
              <a:t>Computer-</a:t>
            </a:r>
            <a:br>
              <a:rPr lang="en-US" b="1" dirty="0" smtClean="0"/>
            </a:br>
            <a:r>
              <a:rPr lang="en-US" b="1" dirty="0" err="1" smtClean="0"/>
              <a:t>gegner</a:t>
            </a: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35546" y="1213556"/>
            <a:ext cx="7844681" cy="5539754"/>
          </a:xfrm>
          <a:prstGeom prst="rect">
            <a:avLst/>
          </a:prstGeom>
        </p:spPr>
        <p:txBody>
          <a:bodyPr/>
          <a:lstStyle>
            <a:lvl1pPr marL="342900" indent="-3429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Einmalige Lizenzkosten, abhängig von: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CH" sz="2400" dirty="0" smtClean="0"/>
              <a:t>Anzahl </a:t>
            </a:r>
            <a:r>
              <a:rPr lang="de-CH" sz="2400" dirty="0"/>
              <a:t>Installationen	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CH" sz="2400" dirty="0" smtClean="0"/>
              <a:t>Gewünschte </a:t>
            </a:r>
            <a:r>
              <a:rPr lang="de-CH" sz="2400" dirty="0"/>
              <a:t>Funktionen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5045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504825" y="266700"/>
            <a:ext cx="75946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08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sz="4400" b="1" dirty="0" smtClean="0">
                <a:solidFill>
                  <a:srgbClr val="FFFFFF"/>
                </a:solidFill>
              </a:rPr>
              <a:t>Demonstration</a:t>
            </a:r>
            <a:endParaRPr lang="en-US" sz="4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"/>
          <p:cNvSpPr>
            <a:spLocks noChangeArrowheads="1"/>
          </p:cNvSpPr>
          <p:nvPr/>
        </p:nvSpPr>
        <p:spPr bwMode="auto">
          <a:xfrm>
            <a:off x="3249613" y="2095822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</a:rPr>
              <a:t>e</a:t>
            </a:r>
            <a:r>
              <a:rPr lang="en-US" sz="2200" dirty="0" err="1" smtClean="0">
                <a:solidFill>
                  <a:srgbClr val="000000"/>
                </a:solidFill>
              </a:rPr>
              <a:t>ffiziente</a:t>
            </a:r>
            <a:endParaRPr lang="en-US" sz="22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Lern</a:t>
            </a:r>
            <a:r>
              <a:rPr lang="en-US" sz="2200" dirty="0" smtClean="0">
                <a:solidFill>
                  <a:srgbClr val="000000"/>
                </a:solidFill>
              </a:rPr>
              <a:t>-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software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025650" y="276860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 smtClean="0">
                <a:solidFill>
                  <a:srgbClr val="000000"/>
                </a:solidFill>
                <a:cs typeface="方正宋体" charset="0"/>
              </a:rPr>
              <a:t>intuitives</a:t>
            </a:r>
            <a:endParaRPr lang="en-US" sz="2200" dirty="0" smtClean="0">
              <a:solidFill>
                <a:srgbClr val="000000"/>
              </a:solidFill>
              <a:cs typeface="方正宋体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smtClean="0">
                <a:solidFill>
                  <a:srgbClr val="000000"/>
                </a:solidFill>
                <a:cs typeface="方正宋体" charset="0"/>
              </a:rPr>
              <a:t>Design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025650" y="417195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  <a:cs typeface="方正宋体" charset="0"/>
              </a:rPr>
              <a:t>ü</a:t>
            </a:r>
            <a:r>
              <a:rPr lang="en-US" sz="2200" dirty="0" err="1" smtClean="0">
                <a:solidFill>
                  <a:srgbClr val="000000"/>
                </a:solidFill>
                <a:cs typeface="方正宋体" charset="0"/>
              </a:rPr>
              <a:t>bersicht</a:t>
            </a:r>
            <a:r>
              <a:rPr lang="en-US" sz="2200" dirty="0" smtClean="0">
                <a:solidFill>
                  <a:srgbClr val="000000"/>
                </a:solidFill>
                <a:cs typeface="方正宋体" charset="0"/>
              </a:rPr>
              <a:t>-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smtClean="0">
                <a:solidFill>
                  <a:srgbClr val="000000"/>
                </a:solidFill>
                <a:cs typeface="方正宋体" charset="0"/>
              </a:rPr>
              <a:t>lich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473575" y="276860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  <a:cs typeface="方正宋体" charset="0"/>
              </a:rPr>
              <a:t>einfach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  <a:cs typeface="方正宋体" charset="0"/>
              </a:rPr>
              <a:t>zu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  <a:cs typeface="方正宋体" charset="0"/>
              </a:rPr>
              <a:t>erlernen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249613" y="3487738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</a:rPr>
              <a:t>k</a:t>
            </a:r>
            <a:r>
              <a:rPr lang="en-US" sz="2200" dirty="0" err="1" smtClean="0">
                <a:solidFill>
                  <a:srgbClr val="000000"/>
                </a:solidFill>
              </a:rPr>
              <a:t>osten</a:t>
            </a:r>
            <a:r>
              <a:rPr lang="en-US" sz="2200" dirty="0" smtClean="0">
                <a:solidFill>
                  <a:srgbClr val="000000"/>
                </a:solidFill>
              </a:rPr>
              <a:t>-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günstig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249613" y="4892675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erweiterbar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471988" y="417195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noFill/>
          <a:ln w="9525">
            <a:solidFill>
              <a:srgbClr val="B2C2F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037388" y="3702050"/>
            <a:ext cx="2600325" cy="2216150"/>
          </a:xfrm>
          <a:prstGeom prst="hexagon">
            <a:avLst>
              <a:gd name="adj" fmla="val 29334"/>
              <a:gd name="vf" fmla="val 115470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7932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endParaRPr lang="en-US" sz="2600" b="1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2600" b="1" dirty="0" err="1" smtClean="0">
                <a:solidFill>
                  <a:srgbClr val="000000"/>
                </a:solidFill>
              </a:rPr>
              <a:t>NecaREx</a:t>
            </a:r>
            <a:endParaRPr lang="en-US" sz="2600" b="1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</a:tabLst>
            </a:pPr>
            <a:endParaRPr lang="en-US" sz="2600" b="1" dirty="0">
              <a:solidFill>
                <a:srgbClr val="000000"/>
              </a:solidFill>
            </a:endParaRPr>
          </a:p>
        </p:txBody>
      </p:sp>
      <p:cxnSp>
        <p:nvCxnSpPr>
          <p:cNvPr id="11" name="AutoShape 9"/>
          <p:cNvCxnSpPr>
            <a:cxnSpLocks noChangeShapeType="1"/>
            <a:stCxn id="9" idx="4"/>
            <a:endCxn id="10" idx="1"/>
          </p:cNvCxnSpPr>
          <p:nvPr/>
        </p:nvCxnSpPr>
        <p:spPr bwMode="auto">
          <a:xfrm flipV="1">
            <a:off x="5219700" y="4810125"/>
            <a:ext cx="1819275" cy="11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2" name="Titel 1"/>
          <p:cNvSpPr txBox="1">
            <a:spLocks/>
          </p:cNvSpPr>
          <p:nvPr/>
        </p:nvSpPr>
        <p:spPr>
          <a:xfrm>
            <a:off x="503238" y="539477"/>
            <a:ext cx="9069387" cy="1022623"/>
          </a:xfrm>
          <a:prstGeom prst="rect">
            <a:avLst/>
          </a:prstGeom>
        </p:spPr>
        <p:txBody>
          <a:bodyPr/>
          <a:lstStyle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endParaRPr lang="de-DE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 smtClean="0">
                <a:latin typeface="Arial Black" charset="0"/>
              </a:rPr>
              <a:t>Ihr</a:t>
            </a:r>
            <a:r>
              <a:rPr lang="en-US" sz="3600" dirty="0" smtClean="0">
                <a:latin typeface="Arial Black" charset="0"/>
              </a:rPr>
              <a:t> </a:t>
            </a:r>
            <a:r>
              <a:rPr lang="en-US" sz="3600" dirty="0" err="1" smtClean="0">
                <a:latin typeface="Arial Black" charset="0"/>
              </a:rPr>
              <a:t>Nutzen</a:t>
            </a:r>
            <a:endParaRPr lang="en-US" sz="3600" dirty="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4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3152775" y="1686620"/>
            <a:ext cx="6429375" cy="898525"/>
          </a:xfrm>
          <a:prstGeom prst="roundRect">
            <a:avLst>
              <a:gd name="adj" fmla="val 11741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7F7E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200" dirty="0" err="1">
                <a:solidFill>
                  <a:srgbClr val="000000"/>
                </a:solidFill>
              </a:rPr>
              <a:t>NecaREx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als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Schiedsrichter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3152775" y="3013770"/>
            <a:ext cx="6432550" cy="879475"/>
          </a:xfrm>
          <a:prstGeom prst="roundRect">
            <a:avLst>
              <a:gd name="adj" fmla="val 11741"/>
            </a:avLst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000">
                <a:solidFill>
                  <a:srgbClr val="84838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54000" rIns="99000" bIns="54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200" dirty="0" err="1">
                <a:solidFill>
                  <a:srgbClr val="000000"/>
                </a:solidFill>
              </a:rPr>
              <a:t>NecaREx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als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Gegenspieler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3152775" y="4361558"/>
            <a:ext cx="6432550" cy="903287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000">
                <a:solidFill>
                  <a:srgbClr val="84838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54000" rIns="99000" bIns="54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Angebote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 smtClean="0">
                <a:latin typeface="Arial Black" charset="0"/>
              </a:rPr>
              <a:t>Inhalt</a:t>
            </a:r>
            <a:endParaRPr lang="en-US" sz="3600" dirty="0">
              <a:latin typeface="Arial Black" charset="0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2055813" y="1680270"/>
            <a:ext cx="917575" cy="868363"/>
          </a:xfrm>
          <a:prstGeom prst="roundRect">
            <a:avLst>
              <a:gd name="adj" fmla="val 16667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7F7E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lnSpc>
                <a:spcPct val="118000"/>
              </a:lnSpc>
              <a:tabLst>
                <a:tab pos="723900" algn="l"/>
              </a:tabLst>
            </a:pPr>
            <a:r>
              <a:rPr lang="en-US" sz="2200">
                <a:solidFill>
                  <a:srgbClr val="000000"/>
                </a:solidFill>
                <a:latin typeface="Arial Black" charset="0"/>
              </a:rPr>
              <a:t>1</a:t>
            </a: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2055813" y="3026470"/>
            <a:ext cx="917575" cy="882650"/>
          </a:xfrm>
          <a:prstGeom prst="roundRect">
            <a:avLst>
              <a:gd name="adj" fmla="val 16667"/>
            </a:avLst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000">
                <a:solidFill>
                  <a:srgbClr val="84838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9000" tIns="54000" rIns="99000" bIns="54000" anchor="ctr"/>
          <a:lstStyle/>
          <a:p>
            <a:pPr algn="ctr">
              <a:lnSpc>
                <a:spcPct val="118000"/>
              </a:lnSpc>
              <a:tabLst>
                <a:tab pos="723900" algn="l"/>
              </a:tabLst>
            </a:pPr>
            <a:r>
              <a:rPr lang="en-US" sz="2200">
                <a:solidFill>
                  <a:srgbClr val="000000"/>
                </a:solidFill>
                <a:latin typeface="Arial Black" charset="0"/>
              </a:rPr>
              <a:t>2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2055813" y="4377433"/>
            <a:ext cx="917575" cy="906462"/>
          </a:xfrm>
          <a:prstGeom prst="roundRect">
            <a:avLst>
              <a:gd name="adj" fmla="val 16667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000">
                <a:solidFill>
                  <a:srgbClr val="84838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9000" tIns="54000" rIns="99000" bIns="54000" anchor="ctr"/>
          <a:lstStyle/>
          <a:p>
            <a:pPr algn="ctr">
              <a:lnSpc>
                <a:spcPct val="118000"/>
              </a:lnSpc>
              <a:tabLst>
                <a:tab pos="723900" algn="l"/>
              </a:tabLst>
            </a:pPr>
            <a:r>
              <a:rPr lang="en-US" sz="2200">
                <a:solidFill>
                  <a:srgbClr val="000000"/>
                </a:solidFill>
                <a:latin typeface="Arial Black" charset="0"/>
              </a:rPr>
              <a:t>3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174439" y="5737820"/>
            <a:ext cx="6432550" cy="903287"/>
          </a:xfrm>
          <a:prstGeom prst="roundRect">
            <a:avLst>
              <a:gd name="adj" fmla="val 1174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lIns="99000" tIns="54000" rIns="99000" bIns="54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Demonstration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077477" y="5753695"/>
            <a:ext cx="917575" cy="906462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99000" tIns="54000" rIns="99000" bIns="54000" anchor="ctr"/>
          <a:lstStyle/>
          <a:p>
            <a:pPr algn="ctr">
              <a:lnSpc>
                <a:spcPct val="118000"/>
              </a:lnSpc>
              <a:tabLst>
                <a:tab pos="723900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Arial Black" charset="0"/>
              </a:rPr>
              <a:t>4</a:t>
            </a:r>
            <a:endParaRPr lang="en-US" sz="2200" dirty="0">
              <a:solidFill>
                <a:srgbClr val="000000"/>
              </a:solidFill>
              <a:latin typeface="Arial Bl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>
                <a:latin typeface="Arial Black" charset="0"/>
              </a:rPr>
              <a:t>NecaREx</a:t>
            </a:r>
            <a:r>
              <a:rPr lang="en-US" sz="3600" dirty="0">
                <a:latin typeface="Arial Black" charset="0"/>
              </a:rPr>
              <a:t> </a:t>
            </a:r>
            <a:r>
              <a:rPr lang="en-US" sz="3600" dirty="0" err="1">
                <a:latin typeface="Arial Black" charset="0"/>
              </a:rPr>
              <a:t>als</a:t>
            </a:r>
            <a:r>
              <a:rPr lang="en-US" sz="3600" dirty="0">
                <a:latin typeface="Arial Black" charset="0"/>
              </a:rPr>
              <a:t> </a:t>
            </a:r>
            <a:r>
              <a:rPr lang="en-US" sz="3600" dirty="0" err="1">
                <a:latin typeface="Arial Black" charset="0"/>
              </a:rPr>
              <a:t>Schiedsrichter</a:t>
            </a:r>
            <a:endParaRPr lang="en-US" sz="3600" dirty="0">
              <a:latin typeface="Arial Black" charset="0"/>
            </a:endParaRPr>
          </a:p>
        </p:txBody>
      </p:sp>
      <p:pic>
        <p:nvPicPr>
          <p:cNvPr id="1026" name="Picture 2" descr="C:\Users\Beni\Desktop\presi\1_possibleFiel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16" y="1187549"/>
            <a:ext cx="7040880" cy="61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9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>
                <a:latin typeface="Arial Black" charset="0"/>
              </a:rPr>
              <a:t>NecaREx</a:t>
            </a:r>
            <a:r>
              <a:rPr lang="en-US" sz="3600" dirty="0">
                <a:latin typeface="Arial Black" charset="0"/>
              </a:rPr>
              <a:t> </a:t>
            </a:r>
            <a:r>
              <a:rPr lang="en-US" sz="3600" dirty="0" err="1">
                <a:latin typeface="Arial Black" charset="0"/>
              </a:rPr>
              <a:t>als</a:t>
            </a:r>
            <a:r>
              <a:rPr lang="en-US" sz="3600" dirty="0">
                <a:latin typeface="Arial Black" charset="0"/>
              </a:rPr>
              <a:t> </a:t>
            </a:r>
            <a:r>
              <a:rPr lang="en-US" sz="3600" dirty="0" err="1">
                <a:latin typeface="Arial Black" charset="0"/>
              </a:rPr>
              <a:t>Schiedsrichter</a:t>
            </a:r>
            <a:endParaRPr lang="en-US" sz="3600" dirty="0">
              <a:latin typeface="Arial Black" charset="0"/>
            </a:endParaRPr>
          </a:p>
        </p:txBody>
      </p:sp>
      <p:pic>
        <p:nvPicPr>
          <p:cNvPr id="2050" name="Picture 2" descr="C:\Users\Beni\Desktop\presi\2_SchwarzerKönigImSchachBauerNichtBeweg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00" y="1188000"/>
            <a:ext cx="7040880" cy="61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9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>
                <a:latin typeface="Arial Black" charset="0"/>
              </a:rPr>
              <a:t>NecaREx</a:t>
            </a:r>
            <a:r>
              <a:rPr lang="en-US" sz="3600" dirty="0">
                <a:latin typeface="Arial Black" charset="0"/>
              </a:rPr>
              <a:t> </a:t>
            </a:r>
            <a:r>
              <a:rPr lang="en-US" sz="3600" dirty="0" err="1">
                <a:latin typeface="Arial Black" charset="0"/>
              </a:rPr>
              <a:t>als</a:t>
            </a:r>
            <a:r>
              <a:rPr lang="en-US" sz="3600" dirty="0">
                <a:latin typeface="Arial Black" charset="0"/>
              </a:rPr>
              <a:t> </a:t>
            </a:r>
            <a:r>
              <a:rPr lang="en-US" sz="3600" dirty="0" err="1">
                <a:latin typeface="Arial Black" charset="0"/>
              </a:rPr>
              <a:t>Schiedsrichter</a:t>
            </a:r>
            <a:endParaRPr lang="en-US" sz="3600" dirty="0">
              <a:latin typeface="Arial Black" charset="0"/>
            </a:endParaRPr>
          </a:p>
        </p:txBody>
      </p:sp>
      <p:pic>
        <p:nvPicPr>
          <p:cNvPr id="5122" name="Picture 2" descr="C:\Users\Beni\Desktop\presi\5_weisserKönigDarfSichNichtInsSchachStell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16" y="1188000"/>
            <a:ext cx="7040880" cy="61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9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>
                <a:latin typeface="Arial Black" charset="0"/>
              </a:rPr>
              <a:t>NecaREx</a:t>
            </a:r>
            <a:r>
              <a:rPr lang="en-US" sz="3600" dirty="0">
                <a:latin typeface="Arial Black" charset="0"/>
              </a:rPr>
              <a:t> </a:t>
            </a:r>
            <a:r>
              <a:rPr lang="en-US" sz="3600" dirty="0" err="1">
                <a:latin typeface="Arial Black" charset="0"/>
              </a:rPr>
              <a:t>als</a:t>
            </a:r>
            <a:r>
              <a:rPr lang="en-US" sz="3600" dirty="0">
                <a:latin typeface="Arial Black" charset="0"/>
              </a:rPr>
              <a:t> </a:t>
            </a:r>
            <a:r>
              <a:rPr lang="en-US" sz="3600" dirty="0" err="1">
                <a:latin typeface="Arial Black" charset="0"/>
              </a:rPr>
              <a:t>Schiedsrichter</a:t>
            </a:r>
            <a:endParaRPr lang="en-US" sz="3600" dirty="0">
              <a:latin typeface="Arial Black" charset="0"/>
            </a:endParaRPr>
          </a:p>
        </p:txBody>
      </p:sp>
      <p:pic>
        <p:nvPicPr>
          <p:cNvPr id="6146" name="Picture 2" descr="C:\Users\Beni\Desktop\presi\6_schwarzerBauerDarfNichtSeinenKönigInsSchachStell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16" y="1188000"/>
            <a:ext cx="7040880" cy="61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979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>
                <a:latin typeface="Arial Black" charset="0"/>
              </a:rPr>
              <a:t>NecaREx</a:t>
            </a:r>
            <a:r>
              <a:rPr lang="en-US" sz="3600" dirty="0">
                <a:latin typeface="Arial Black" charset="0"/>
              </a:rPr>
              <a:t> </a:t>
            </a:r>
            <a:r>
              <a:rPr lang="en-US" sz="3600" dirty="0" err="1">
                <a:latin typeface="Arial Black" charset="0"/>
              </a:rPr>
              <a:t>als</a:t>
            </a:r>
            <a:r>
              <a:rPr lang="en-US" sz="3600" dirty="0">
                <a:latin typeface="Arial Black" charset="0"/>
              </a:rPr>
              <a:t> </a:t>
            </a:r>
            <a:r>
              <a:rPr lang="en-US" sz="3600" dirty="0" err="1">
                <a:latin typeface="Arial Black" charset="0"/>
              </a:rPr>
              <a:t>Schiedsrichter</a:t>
            </a:r>
            <a:endParaRPr lang="en-US" sz="3600" dirty="0">
              <a:latin typeface="Arial Black" charset="0"/>
            </a:endParaRPr>
          </a:p>
          <a:p>
            <a:pPr>
              <a:lnSpc>
                <a:spcPct val="118000"/>
              </a:lnSpc>
            </a:pPr>
            <a:endParaRPr lang="en-US" sz="3600" dirty="0">
              <a:latin typeface="Arial Black" charset="0"/>
            </a:endParaRPr>
          </a:p>
        </p:txBody>
      </p:sp>
      <p:pic>
        <p:nvPicPr>
          <p:cNvPr id="7170" name="Picture 2" descr="C:\Users\Beni\Desktop\presi\7_schachmat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00" y="1188000"/>
            <a:ext cx="7040880" cy="61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9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 smtClean="0">
                <a:latin typeface="Arial Black" charset="0"/>
              </a:rPr>
              <a:t>NecaREx</a:t>
            </a:r>
            <a:r>
              <a:rPr lang="en-US" sz="3600" dirty="0" smtClean="0">
                <a:latin typeface="Arial Black" charset="0"/>
              </a:rPr>
              <a:t> </a:t>
            </a:r>
            <a:r>
              <a:rPr lang="en-US" sz="3600" dirty="0" err="1" smtClean="0">
                <a:latin typeface="Arial Black" charset="0"/>
              </a:rPr>
              <a:t>als</a:t>
            </a:r>
            <a:r>
              <a:rPr lang="en-US" sz="3600" dirty="0" smtClean="0">
                <a:latin typeface="Arial Black" charset="0"/>
              </a:rPr>
              <a:t> </a:t>
            </a:r>
            <a:r>
              <a:rPr lang="en-US" sz="3600" dirty="0" err="1" smtClean="0">
                <a:latin typeface="Arial Black" charset="0"/>
              </a:rPr>
              <a:t>Gegenspieler</a:t>
            </a:r>
            <a:endParaRPr lang="en-US" sz="3600" dirty="0">
              <a:latin typeface="Arial Black" charset="0"/>
            </a:endParaRPr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4659067" y="5950244"/>
            <a:ext cx="1168400" cy="1168400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M2</a:t>
            </a:r>
            <a:br>
              <a:rPr lang="en-US" sz="2200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P:38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3117300" y="5865079"/>
            <a:ext cx="1168400" cy="1168400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M1</a:t>
            </a:r>
          </a:p>
          <a:p>
            <a:pPr algn="ctr">
              <a:tabLst>
                <a:tab pos="7239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P:35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673958" y="5871218"/>
            <a:ext cx="1168400" cy="1168400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Mn</a:t>
            </a:r>
            <a:r>
              <a:rPr lang="en-US" sz="2200" dirty="0" smtClean="0">
                <a:solidFill>
                  <a:srgbClr val="000000"/>
                </a:solidFill>
              </a:rPr>
              <a:t/>
            </a:r>
            <a:br>
              <a:rPr lang="en-US" sz="2200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P:28</a:t>
            </a:r>
            <a:endParaRPr lang="en-US" sz="2200" dirty="0">
              <a:solidFill>
                <a:srgbClr val="000000"/>
              </a:solidFill>
            </a:endParaRPr>
          </a:p>
        </p:txBody>
      </p:sp>
      <p:cxnSp>
        <p:nvCxnSpPr>
          <p:cNvPr id="9" name="AutoShape 6"/>
          <p:cNvCxnSpPr>
            <a:cxnSpLocks noChangeShapeType="1"/>
            <a:endCxn id="8" idx="1"/>
          </p:cNvCxnSpPr>
          <p:nvPr/>
        </p:nvCxnSpPr>
        <p:spPr bwMode="auto">
          <a:xfrm>
            <a:off x="6491053" y="4320431"/>
            <a:ext cx="1354013" cy="172189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endCxn id="7" idx="7"/>
          </p:cNvCxnSpPr>
          <p:nvPr/>
        </p:nvCxnSpPr>
        <p:spPr bwMode="auto">
          <a:xfrm flipH="1">
            <a:off x="4114592" y="5040731"/>
            <a:ext cx="596782" cy="99545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endCxn id="6" idx="0"/>
          </p:cNvCxnSpPr>
          <p:nvPr/>
        </p:nvCxnSpPr>
        <p:spPr bwMode="auto">
          <a:xfrm flipH="1">
            <a:off x="5243267" y="5040731"/>
            <a:ext cx="38015" cy="909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218" y="2701142"/>
            <a:ext cx="2354397" cy="2339589"/>
          </a:xfrm>
          <a:prstGeom prst="rect">
            <a:avLst/>
          </a:prstGeom>
        </p:spPr>
      </p:pic>
      <p:sp>
        <p:nvSpPr>
          <p:cNvPr id="35" name="Content Placeholder 2"/>
          <p:cNvSpPr txBox="1">
            <a:spLocks/>
          </p:cNvSpPr>
          <p:nvPr/>
        </p:nvSpPr>
        <p:spPr>
          <a:xfrm>
            <a:off x="2035546" y="1213556"/>
            <a:ext cx="7844681" cy="5539754"/>
          </a:xfrm>
          <a:prstGeom prst="rect">
            <a:avLst/>
          </a:prstGeom>
        </p:spPr>
        <p:txBody>
          <a:bodyPr/>
          <a:lstStyle>
            <a:lvl1pPr marL="342900" indent="-3429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Fliegender </a:t>
            </a:r>
            <a:r>
              <a:rPr lang="de-CH" sz="2800" dirty="0" smtClean="0"/>
              <a:t>Wechsel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 smtClean="0"/>
              <a:t>Bewertung der Figuren</a:t>
            </a:r>
            <a:endParaRPr lang="de-CH" sz="2800" dirty="0"/>
          </a:p>
        </p:txBody>
      </p:sp>
      <p:sp>
        <p:nvSpPr>
          <p:cNvPr id="40" name="Oval 2"/>
          <p:cNvSpPr>
            <a:spLocks noChangeArrowheads="1"/>
          </p:cNvSpPr>
          <p:nvPr/>
        </p:nvSpPr>
        <p:spPr bwMode="auto">
          <a:xfrm>
            <a:off x="6177953" y="5954476"/>
            <a:ext cx="1168400" cy="1168400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…</a:t>
            </a:r>
            <a:endParaRPr lang="en-US" sz="2200" dirty="0">
              <a:solidFill>
                <a:srgbClr val="000000"/>
              </a:solidFill>
            </a:endParaRPr>
          </a:p>
        </p:txBody>
      </p:sp>
      <p:cxnSp>
        <p:nvCxnSpPr>
          <p:cNvPr id="50" name="AutoShape 8"/>
          <p:cNvCxnSpPr>
            <a:cxnSpLocks noChangeShapeType="1"/>
            <a:endCxn id="40" idx="0"/>
          </p:cNvCxnSpPr>
          <p:nvPr/>
        </p:nvCxnSpPr>
        <p:spPr bwMode="auto">
          <a:xfrm>
            <a:off x="6696496" y="4995809"/>
            <a:ext cx="65657" cy="9586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82849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Design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Custom</PresentationFormat>
  <Paragraphs>80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宋体</vt:lpstr>
      <vt:lpstr>Arial</vt:lpstr>
      <vt:lpstr>Arial Black</vt:lpstr>
      <vt:lpstr>Times New Roman</vt:lpstr>
      <vt:lpstr>方正宋体</vt:lpstr>
      <vt:lpstr>Office-Design</vt:lpstr>
      <vt:lpstr>NecaREx Lehren Sie Schachspielen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</dc:title>
  <dc:subject>&lt;a href="http://templates.redoffice.com/template/cateShow.php?class=mb&amp;categoryid=116&amp;sid=5772"&gt;Consulting&lt;/a&gt;</dc:subject>
  <cp:keywords>presentation background, Presentation, Black, White, Chess, Strategy, Redoffice Templates, Redoffice.com</cp:keywords>
  <dc:description>Chessboard and chessmen. This template will fit presentations on leadership, skill, strategy, challenge, chess game, etc.&lt;a href="http://templates.redoffice.com/template/cateShow.php?class=mb&amp;categoryid=116&amp;sid=5772"&gt;more about Consulting Impress Templates&lt;/a&gt;.</dc:description>
  <cp:lastModifiedBy>Sebastian Sprenger</cp:lastModifiedBy>
  <cp:revision>26</cp:revision>
  <cp:lastPrinted>1601-01-01T00:00:00Z</cp:lastPrinted>
  <dcterms:created xsi:type="dcterms:W3CDTF">2012-09-25T16:00:26Z</dcterms:created>
  <dcterms:modified xsi:type="dcterms:W3CDTF">2012-12-10T16:44:37Z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