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0" r:id="rId3"/>
    <p:sldId id="258" r:id="rId4"/>
    <p:sldId id="271" r:id="rId5"/>
    <p:sldId id="272" r:id="rId6"/>
    <p:sldId id="275" r:id="rId7"/>
    <p:sldId id="277" r:id="rId8"/>
    <p:sldId id="276" r:id="rId9"/>
    <p:sldId id="278" r:id="rId10"/>
    <p:sldId id="279" r:id="rId11"/>
    <p:sldId id="266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8" autoAdjust="0"/>
  </p:normalViewPr>
  <p:slideViewPr>
    <p:cSldViewPr>
      <p:cViewPr varScale="1">
        <p:scale>
          <a:sx n="68" d="100"/>
          <a:sy n="68" d="100"/>
        </p:scale>
        <p:origin x="708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smtClean="0"/>
              <a:t>Nadri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782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10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Flo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6891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6EB3B0-3CA7-214C-B93F-59EEFB831916}" type="slidenum">
              <a:rPr lang="en-US"/>
              <a:pPr/>
              <a:t>11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smtClean="0"/>
              <a:t>Flo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8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Nadri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59A24F2-03E5-AD4B-98CB-4B6B1551B2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0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3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Nadri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10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4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r>
              <a:rPr lang="de-DE" dirty="0" smtClean="0"/>
              <a:t>Kurz</a:t>
            </a:r>
            <a:r>
              <a:rPr lang="de-DE" baseline="0" dirty="0" smtClean="0"/>
              <a:t> Maske erklären, Links Spielfeld, Rechts Informationen/Controls</a:t>
            </a:r>
          </a:p>
          <a:p>
            <a:r>
              <a:rPr lang="de-DE" baseline="0" dirty="0" smtClean="0"/>
              <a:t>Schiedsrichter unterstützt Anfänger mit den möglichen Feldern pro Figur</a:t>
            </a:r>
            <a:endParaRPr lang="de-DE" dirty="0" smtClean="0"/>
          </a:p>
          <a:p>
            <a:r>
              <a:rPr lang="de-DE" dirty="0" smtClean="0"/>
              <a:t>Sobald eine Figur </a:t>
            </a:r>
            <a:r>
              <a:rPr lang="de-DE" dirty="0" err="1" smtClean="0"/>
              <a:t>ausgwählt</a:t>
            </a:r>
            <a:r>
              <a:rPr lang="de-DE" baseline="0" dirty="0" smtClean="0"/>
              <a:t> wird, wird ihr Feld rot eingefärbt. Die möglichen Felder der Figur sind grau hinterlegt.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Figur des Gegners eingefärbt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Eigene Figuren nicht (können nicht geschlagen werden)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8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5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r>
              <a:rPr lang="de-DE" dirty="0" smtClean="0"/>
              <a:t>Schiedsrichter</a:t>
            </a:r>
            <a:r>
              <a:rPr lang="de-DE" baseline="0" dirty="0" smtClean="0"/>
              <a:t> bewahrt Anfänger vor unerlaubten Zügen</a:t>
            </a:r>
            <a:endParaRPr lang="de-DE" dirty="0" smtClean="0"/>
          </a:p>
          <a:p>
            <a:r>
              <a:rPr lang="de-DE" dirty="0" smtClean="0"/>
              <a:t>Schwarzer König steht im Schach: Bauer hat keine möglichen Felder zur </a:t>
            </a:r>
            <a:r>
              <a:rPr lang="de-DE" dirty="0" smtClean="0"/>
              <a:t>Auswahl</a:t>
            </a:r>
          </a:p>
          <a:p>
            <a:r>
              <a:rPr lang="de-DE" dirty="0" smtClean="0"/>
              <a:t>Bei</a:t>
            </a:r>
            <a:r>
              <a:rPr lang="de-DE" baseline="0" dirty="0" smtClean="0"/>
              <a:t> z.B. Bauer C7 steht nur das Feld C6 zur Verfügung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934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6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smtClean="0"/>
              <a:t>Beni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latin typeface="Arial Black" charset="0"/>
              </a:rPr>
              <a:t>Selber</a:t>
            </a:r>
            <a:r>
              <a:rPr lang="en-US" sz="1200" dirty="0" smtClean="0">
                <a:latin typeface="Arial Black" charset="0"/>
              </a:rPr>
              <a:t> ins </a:t>
            </a:r>
            <a:r>
              <a:rPr lang="en-US" sz="1200" dirty="0" err="1" smtClean="0">
                <a:latin typeface="Arial Black" charset="0"/>
              </a:rPr>
              <a:t>Schach</a:t>
            </a:r>
            <a:r>
              <a:rPr lang="en-US" sz="1200" dirty="0" smtClean="0">
                <a:latin typeface="Arial Black" charset="0"/>
              </a:rPr>
              <a:t> </a:t>
            </a:r>
            <a:r>
              <a:rPr lang="en-US" sz="1200" dirty="0" err="1" smtClean="0">
                <a:latin typeface="Arial Black" charset="0"/>
              </a:rPr>
              <a:t>stellen</a:t>
            </a:r>
            <a:endParaRPr lang="de-DE" dirty="0" smtClean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de-DE" dirty="0" err="1" smtClean="0"/>
              <a:t>Weisser</a:t>
            </a:r>
            <a:r>
              <a:rPr lang="de-DE" dirty="0" smtClean="0"/>
              <a:t> </a:t>
            </a:r>
            <a:r>
              <a:rPr lang="de-DE" dirty="0" smtClean="0"/>
              <a:t>König hat keine möglichen Felder zur Auswahl.</a:t>
            </a:r>
            <a:r>
              <a:rPr lang="de-DE" baseline="0" dirty="0" smtClean="0"/>
              <a:t> Er </a:t>
            </a:r>
            <a:r>
              <a:rPr lang="de-DE" dirty="0" smtClean="0"/>
              <a:t>steht sonst im Schach</a:t>
            </a:r>
          </a:p>
        </p:txBody>
      </p:sp>
    </p:spTree>
    <p:extLst>
      <p:ext uri="{BB962C8B-B14F-4D97-AF65-F5344CB8AC3E}">
        <p14:creationId xmlns:p14="http://schemas.microsoft.com/office/powerpoint/2010/main" val="58431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7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latin typeface="Arial Black" charset="0"/>
              </a:rPr>
              <a:t>Eigenen</a:t>
            </a:r>
            <a:r>
              <a:rPr lang="en-US" sz="1200" dirty="0" smtClean="0">
                <a:latin typeface="Arial Black" charset="0"/>
              </a:rPr>
              <a:t> </a:t>
            </a:r>
            <a:r>
              <a:rPr lang="en-US" sz="1200" dirty="0" err="1" smtClean="0">
                <a:latin typeface="Arial Black" charset="0"/>
              </a:rPr>
              <a:t>König</a:t>
            </a:r>
            <a:r>
              <a:rPr lang="en-US" sz="1200" dirty="0" smtClean="0">
                <a:latin typeface="Arial Black" charset="0"/>
              </a:rPr>
              <a:t> ins </a:t>
            </a:r>
            <a:r>
              <a:rPr lang="en-US" sz="1200" dirty="0" err="1" smtClean="0">
                <a:latin typeface="Arial Black" charset="0"/>
              </a:rPr>
              <a:t>Schach</a:t>
            </a:r>
            <a:r>
              <a:rPr lang="en-US" sz="1200" dirty="0" smtClean="0">
                <a:latin typeface="Arial Black" charset="0"/>
              </a:rPr>
              <a:t> </a:t>
            </a:r>
            <a:r>
              <a:rPr lang="en-US" sz="1200" dirty="0" err="1" smtClean="0">
                <a:latin typeface="Arial Black" charset="0"/>
              </a:rPr>
              <a:t>stellen</a:t>
            </a:r>
            <a:endParaRPr lang="de-DE" dirty="0" smtClean="0"/>
          </a:p>
          <a:p>
            <a:r>
              <a:rPr lang="de-DE" dirty="0" smtClean="0"/>
              <a:t>Der schwarze Bauer  darf seinen König nicht ins Schach stellen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519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8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smtClean="0"/>
              <a:t>Beni</a:t>
            </a: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latin typeface="Arial Black" charset="0"/>
              </a:rPr>
              <a:t>Schachmatt</a:t>
            </a:r>
            <a:endParaRPr lang="de-DE" dirty="0" smtClean="0"/>
          </a:p>
          <a:p>
            <a:r>
              <a:rPr lang="de-DE" dirty="0" smtClean="0"/>
              <a:t>Schachmatt:</a:t>
            </a:r>
            <a:r>
              <a:rPr lang="de-DE" baseline="0" dirty="0" smtClean="0"/>
              <a:t> unten rechts sieht man, dass </a:t>
            </a:r>
            <a:r>
              <a:rPr lang="de-DE" baseline="0" dirty="0" err="1" smtClean="0"/>
              <a:t>Weiss</a:t>
            </a:r>
            <a:r>
              <a:rPr lang="de-DE" baseline="0" dirty="0" smtClean="0"/>
              <a:t> gewonnen hat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93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D847E-B1A9-5A4E-B483-8C411EA1E3FD}" type="slidenum">
              <a:rPr lang="en-US"/>
              <a:pPr/>
              <a:t>9</a:t>
            </a:fld>
            <a:endParaRPr lang="en-US"/>
          </a:p>
        </p:txBody>
      </p:sp>
      <p:sp>
        <p:nvSpPr>
          <p:cNvPr id="163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dirty="0" smtClean="0"/>
              <a:t>Bauer 1, Läufer/Springer 3, Turm 5, Dame 10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1168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Lehren</a:t>
            </a:r>
            <a:r>
              <a:rPr lang="en-US" sz="2600" dirty="0" smtClean="0">
                <a:solidFill>
                  <a:srgbClr val="9CA8CB"/>
                </a:solidFill>
              </a:rPr>
              <a:t> </a:t>
            </a:r>
            <a:r>
              <a:rPr lang="en-US" sz="2600" dirty="0" err="1" smtClean="0">
                <a:solidFill>
                  <a:srgbClr val="9CA8CB"/>
                </a:solidFill>
              </a:rPr>
              <a:t>Sie</a:t>
            </a:r>
            <a:r>
              <a:rPr lang="en-US" sz="2600" dirty="0" smtClean="0">
                <a:solidFill>
                  <a:srgbClr val="9CA8CB"/>
                </a:solidFill>
              </a:rPr>
              <a:t> </a:t>
            </a:r>
            <a:r>
              <a:rPr lang="en-US" sz="2600" dirty="0" err="1" smtClean="0">
                <a:solidFill>
                  <a:srgbClr val="9CA8CB"/>
                </a:solidFill>
              </a:rPr>
              <a:t>Schachspielen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Angebote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 flipV="1">
            <a:off x="3266256" y="5994920"/>
            <a:ext cx="4683125" cy="1111250"/>
          </a:xfrm>
          <a:custGeom>
            <a:avLst/>
            <a:gdLst>
              <a:gd name="G0" fmla="+- 2930 0 0"/>
              <a:gd name="G1" fmla="+- 21600 0 2930"/>
              <a:gd name="G2" fmla="*/ 2930 1 2"/>
              <a:gd name="G3" fmla="+- 21600 0 G2"/>
              <a:gd name="G4" fmla="+/ 2930 21600 2"/>
              <a:gd name="G5" fmla="+/ G1 0 2"/>
              <a:gd name="G6" fmla="*/ 21600 21600 2930"/>
              <a:gd name="G7" fmla="*/ G6 1 2"/>
              <a:gd name="G8" fmla="+- 21600 0 G7"/>
              <a:gd name="G9" fmla="*/ 21600 1 2"/>
              <a:gd name="G10" fmla="+- 2930 0 G9"/>
              <a:gd name="G11" fmla="?: G10 G8 0"/>
              <a:gd name="G12" fmla="?: G10 G7 21600"/>
              <a:gd name="T0" fmla="*/ 20135 w 21600"/>
              <a:gd name="T1" fmla="*/ 10800 h 21600"/>
              <a:gd name="T2" fmla="*/ 10800 w 21600"/>
              <a:gd name="T3" fmla="*/ 21600 h 21600"/>
              <a:gd name="T4" fmla="*/ 1465 w 21600"/>
              <a:gd name="T5" fmla="*/ 10800 h 21600"/>
              <a:gd name="T6" fmla="*/ 10800 w 21600"/>
              <a:gd name="T7" fmla="*/ 0 h 21600"/>
              <a:gd name="T8" fmla="*/ 3265 w 21600"/>
              <a:gd name="T9" fmla="*/ 3265 h 21600"/>
              <a:gd name="T10" fmla="*/ 18335 w 21600"/>
              <a:gd name="T11" fmla="*/ 18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930" y="21600"/>
                </a:lnTo>
                <a:lnTo>
                  <a:pt x="1867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flipV="1">
            <a:off x="3907606" y="4831283"/>
            <a:ext cx="3370263" cy="1079500"/>
          </a:xfrm>
          <a:custGeom>
            <a:avLst/>
            <a:gdLst>
              <a:gd name="G0" fmla="+- 3791 0 0"/>
              <a:gd name="G1" fmla="+- 21600 0 3791"/>
              <a:gd name="G2" fmla="*/ 3791 1 2"/>
              <a:gd name="G3" fmla="+- 21600 0 G2"/>
              <a:gd name="G4" fmla="+/ 3791 21600 2"/>
              <a:gd name="G5" fmla="+/ G1 0 2"/>
              <a:gd name="G6" fmla="*/ 21600 21600 3791"/>
              <a:gd name="G7" fmla="*/ G6 1 2"/>
              <a:gd name="G8" fmla="+- 21600 0 G7"/>
              <a:gd name="G9" fmla="*/ 21600 1 2"/>
              <a:gd name="G10" fmla="+- 3791 0 G9"/>
              <a:gd name="G11" fmla="?: G10 G8 0"/>
              <a:gd name="G12" fmla="?: G10 G7 21600"/>
              <a:gd name="T0" fmla="*/ 19704 w 21600"/>
              <a:gd name="T1" fmla="*/ 10800 h 21600"/>
              <a:gd name="T2" fmla="*/ 10800 w 21600"/>
              <a:gd name="T3" fmla="*/ 21600 h 21600"/>
              <a:gd name="T4" fmla="*/ 1896 w 21600"/>
              <a:gd name="T5" fmla="*/ 10800 h 21600"/>
              <a:gd name="T6" fmla="*/ 10800 w 21600"/>
              <a:gd name="T7" fmla="*/ 0 h 21600"/>
              <a:gd name="T8" fmla="*/ 3696 w 21600"/>
              <a:gd name="T9" fmla="*/ 3696 h 21600"/>
              <a:gd name="T10" fmla="*/ 17904 w 21600"/>
              <a:gd name="T11" fmla="*/ 1790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791" y="21600"/>
                </a:lnTo>
                <a:lnTo>
                  <a:pt x="1780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36256" y="2843733"/>
            <a:ext cx="2128838" cy="1928812"/>
          </a:xfrm>
          <a:prstGeom prst="triangle">
            <a:avLst>
              <a:gd name="adj" fmla="val 50023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98380" y="5224760"/>
            <a:ext cx="187220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 dirty="0" err="1" smtClean="0"/>
              <a:t>Zugvorschläge</a:t>
            </a:r>
            <a:endParaRPr lang="en-US" b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7884" y="6336009"/>
            <a:ext cx="14732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 dirty="0" smtClean="0"/>
              <a:t>Spiel</a:t>
            </a:r>
            <a:endParaRPr lang="en-US" b="1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924871" y="4094459"/>
            <a:ext cx="13684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b="1" dirty="0" smtClean="0"/>
              <a:t>Computer-</a:t>
            </a:r>
            <a:br>
              <a:rPr lang="en-US" b="1" dirty="0" smtClean="0"/>
            </a:br>
            <a:r>
              <a:rPr lang="en-US" b="1" dirty="0" err="1" smtClean="0"/>
              <a:t>gegner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35546" y="1213556"/>
            <a:ext cx="7844681" cy="5539754"/>
          </a:xfrm>
          <a:prstGeom prst="rect">
            <a:avLst/>
          </a:prstGeom>
        </p:spPr>
        <p:txBody>
          <a:bodyPr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Einmalige Lizenzkosten, abhängig von: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CH" sz="2400" dirty="0" smtClean="0"/>
              <a:t>Anzahl </a:t>
            </a:r>
            <a:r>
              <a:rPr lang="de-CH" sz="2400" dirty="0"/>
              <a:t>Installationen	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CH" sz="2400" dirty="0" smtClean="0"/>
              <a:t>Gewünschte </a:t>
            </a:r>
            <a:r>
              <a:rPr lang="de-CH" sz="2400" dirty="0"/>
              <a:t>Funktionen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504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sz="4400" b="1" dirty="0" smtClean="0">
                <a:solidFill>
                  <a:srgbClr val="FFFFFF"/>
                </a:solidFill>
              </a:rPr>
              <a:t>Demonstration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"/>
          <p:cNvSpPr>
            <a:spLocks noChangeArrowheads="1"/>
          </p:cNvSpPr>
          <p:nvPr/>
        </p:nvSpPr>
        <p:spPr bwMode="auto">
          <a:xfrm>
            <a:off x="3249613" y="2095822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e</a:t>
            </a:r>
            <a:r>
              <a:rPr lang="en-US" sz="2200" dirty="0" err="1" smtClean="0">
                <a:solidFill>
                  <a:srgbClr val="000000"/>
                </a:solidFill>
              </a:rPr>
              <a:t>ffiziente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Lern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025650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intuitives</a:t>
            </a:r>
            <a:endParaRPr lang="en-US" sz="2200" dirty="0" smtClean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Design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025650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ü</a:t>
            </a:r>
            <a:r>
              <a:rPr lang="en-US" sz="2200" dirty="0" err="1" smtClean="0">
                <a:solidFill>
                  <a:srgbClr val="000000"/>
                </a:solidFill>
                <a:cs typeface="方正宋体" charset="0"/>
              </a:rPr>
              <a:t>bersicht</a:t>
            </a: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smtClean="0">
                <a:solidFill>
                  <a:srgbClr val="000000"/>
                </a:solidFill>
                <a:cs typeface="方正宋体" charset="0"/>
              </a:rPr>
              <a:t>lich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73575" y="276860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einfach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zu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  <a:cs typeface="方正宋体" charset="0"/>
              </a:rPr>
              <a:t>erlernen</a:t>
            </a:r>
            <a:endParaRPr lang="en-US" sz="2200" dirty="0">
              <a:solidFill>
                <a:srgbClr val="000000"/>
              </a:solidFill>
              <a:cs typeface="方正宋体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49613" y="3487738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k</a:t>
            </a:r>
            <a:r>
              <a:rPr lang="en-US" sz="2200" dirty="0" err="1" smtClean="0">
                <a:solidFill>
                  <a:srgbClr val="000000"/>
                </a:solidFill>
              </a:rPr>
              <a:t>osten</a:t>
            </a:r>
            <a:r>
              <a:rPr lang="en-US" sz="2200" dirty="0" smtClean="0">
                <a:solidFill>
                  <a:srgbClr val="000000"/>
                </a:solidFill>
              </a:rPr>
              <a:t>-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günstig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249613" y="4892675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erweiterbar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71988" y="4171950"/>
            <a:ext cx="1517650" cy="1323975"/>
          </a:xfrm>
          <a:prstGeom prst="hexagon">
            <a:avLst>
              <a:gd name="adj" fmla="val 28657"/>
              <a:gd name="vf" fmla="val 115470"/>
            </a:avLst>
          </a:prstGeom>
          <a:noFill/>
          <a:ln w="9525">
            <a:solidFill>
              <a:srgbClr val="B2C2F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037388" y="3702050"/>
            <a:ext cx="2600325" cy="2216150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endParaRPr lang="en-US" sz="2600" b="1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NecaREx</a:t>
            </a:r>
            <a:endParaRPr lang="en-US" sz="2600" b="1" dirty="0" smtClean="0">
              <a:solidFill>
                <a:srgbClr val="000000"/>
              </a:solidFill>
            </a:endParaRPr>
          </a:p>
          <a:p>
            <a:pPr algn="ctr">
              <a:tabLst>
                <a:tab pos="723900" algn="l"/>
                <a:tab pos="1447800" algn="l"/>
                <a:tab pos="2171700" algn="l"/>
              </a:tabLst>
            </a:pPr>
            <a:endParaRPr lang="en-US" sz="2600" b="1" dirty="0">
              <a:solidFill>
                <a:srgbClr val="000000"/>
              </a:solidFill>
            </a:endParaRPr>
          </a:p>
        </p:txBody>
      </p:sp>
      <p:cxnSp>
        <p:nvCxnSpPr>
          <p:cNvPr id="11" name="AutoShape 9"/>
          <p:cNvCxnSpPr>
            <a:cxnSpLocks noChangeShapeType="1"/>
            <a:stCxn id="9" idx="4"/>
            <a:endCxn id="10" idx="1"/>
          </p:cNvCxnSpPr>
          <p:nvPr/>
        </p:nvCxnSpPr>
        <p:spPr bwMode="auto">
          <a:xfrm flipV="1">
            <a:off x="5219700" y="4810125"/>
            <a:ext cx="1819275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2" name="Titel 1"/>
          <p:cNvSpPr txBox="1">
            <a:spLocks/>
          </p:cNvSpPr>
          <p:nvPr/>
        </p:nvSpPr>
        <p:spPr>
          <a:xfrm>
            <a:off x="503238" y="539477"/>
            <a:ext cx="9069387" cy="1022623"/>
          </a:xfrm>
          <a:prstGeom prst="rect">
            <a:avLst/>
          </a:prstGeom>
        </p:spPr>
        <p:txBody>
          <a:bodyPr/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endParaRPr lang="de-DE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Ihr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Nutzen</a:t>
            </a:r>
            <a:endParaRPr lang="en-US" sz="3600" dirty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3152775" y="1686620"/>
            <a:ext cx="6429375" cy="8985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NecaREx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als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Schiedsrichter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152775" y="3013770"/>
            <a:ext cx="6432550" cy="879475"/>
          </a:xfrm>
          <a:prstGeom prst="roundRect">
            <a:avLst>
              <a:gd name="adj" fmla="val 11741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>
                <a:solidFill>
                  <a:srgbClr val="000000"/>
                </a:solidFill>
              </a:rPr>
              <a:t>NecaREx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als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Gegenspieler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3152775" y="4361558"/>
            <a:ext cx="6432550" cy="903287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Angebote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Inhalt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2055813" y="1680270"/>
            <a:ext cx="917575" cy="868363"/>
          </a:xfrm>
          <a:prstGeom prst="roundRect">
            <a:avLst>
              <a:gd name="adj" fmla="val 16667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7F7E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1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055813" y="3026470"/>
            <a:ext cx="917575" cy="882650"/>
          </a:xfrm>
          <a:prstGeom prst="roundRect">
            <a:avLst>
              <a:gd name="adj" fmla="val 16667"/>
            </a:avLst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2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2055813" y="4377433"/>
            <a:ext cx="917575" cy="906462"/>
          </a:xfrm>
          <a:prstGeom prst="roundRect">
            <a:avLst>
              <a:gd name="adj" fmla="val 16667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000">
                <a:solidFill>
                  <a:srgbClr val="84838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>
                <a:solidFill>
                  <a:srgbClr val="000000"/>
                </a:solidFill>
                <a:latin typeface="Arial Black" charset="0"/>
              </a:rPr>
              <a:t>3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3174439" y="5737820"/>
            <a:ext cx="6432550" cy="903287"/>
          </a:xfrm>
          <a:prstGeom prst="roundRect">
            <a:avLst>
              <a:gd name="adj" fmla="val 1174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99000" tIns="54000" rIns="99000" bIns="54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Demonstration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077477" y="5753695"/>
            <a:ext cx="917575" cy="90646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000" tIns="54000" rIns="99000" bIns="54000" anchor="ctr"/>
          <a:lstStyle/>
          <a:p>
            <a:pPr algn="ctr">
              <a:lnSpc>
                <a:spcPct val="118000"/>
              </a:lnSpc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Arial Black" charset="0"/>
              </a:rPr>
              <a:t>4</a:t>
            </a:r>
            <a:endParaRPr lang="en-US" sz="2200" dirty="0">
              <a:solidFill>
                <a:srgbClr val="000000"/>
              </a:solidFill>
              <a:latin typeface="Arial Bl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1026" name="Picture 2" descr="C:\Users\Beni\Desktop\presi\1_possibleFiel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7549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2050" name="Picture 2" descr="C:\Users\Beni\Desktop\presi\2_SchwarzerKönigImSchachBauerNichtBewe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0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5122" name="Picture 2" descr="C:\Users\Beni\Desktop\presi\5_weisserKönigDarfSichNichtInsSchach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</p:txBody>
      </p:sp>
      <p:pic>
        <p:nvPicPr>
          <p:cNvPr id="6146" name="Picture 2" descr="C:\Users\Beni\Desktop\presi\6_schwarzerBauerDarfNichtSeinenKönigInsSchachStell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9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>
                <a:latin typeface="Arial Black" charset="0"/>
              </a:rPr>
              <a:t>NecaREx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als</a:t>
            </a:r>
            <a:r>
              <a:rPr lang="en-US" sz="3600" dirty="0">
                <a:latin typeface="Arial Black" charset="0"/>
              </a:rPr>
              <a:t> </a:t>
            </a:r>
            <a:r>
              <a:rPr lang="en-US" sz="3600" dirty="0" err="1">
                <a:latin typeface="Arial Black" charset="0"/>
              </a:rPr>
              <a:t>Schiedsrichter</a:t>
            </a:r>
            <a:endParaRPr lang="en-US" sz="3600" dirty="0">
              <a:latin typeface="Arial Black" charset="0"/>
            </a:endParaRPr>
          </a:p>
          <a:p>
            <a:pPr>
              <a:lnSpc>
                <a:spcPct val="118000"/>
              </a:lnSpc>
            </a:pPr>
            <a:endParaRPr lang="en-US" sz="3600" dirty="0">
              <a:latin typeface="Arial Black" charset="0"/>
            </a:endParaRPr>
          </a:p>
        </p:txBody>
      </p:sp>
      <p:pic>
        <p:nvPicPr>
          <p:cNvPr id="7170" name="Picture 2" descr="C:\Users\Beni\Desktop\presi\7_schachmat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0" y="1188000"/>
            <a:ext cx="7040880" cy="61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9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39975" y="252413"/>
            <a:ext cx="72358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lnSpc>
                <a:spcPct val="118000"/>
              </a:lnSpc>
            </a:pPr>
            <a:r>
              <a:rPr lang="en-US" sz="3600" dirty="0" err="1" smtClean="0">
                <a:latin typeface="Arial Black" charset="0"/>
              </a:rPr>
              <a:t>NecaREx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als</a:t>
            </a:r>
            <a:r>
              <a:rPr lang="en-US" sz="3600" dirty="0" smtClean="0">
                <a:latin typeface="Arial Black" charset="0"/>
              </a:rPr>
              <a:t> </a:t>
            </a:r>
            <a:r>
              <a:rPr lang="en-US" sz="3600" dirty="0" err="1" smtClean="0">
                <a:latin typeface="Arial Black" charset="0"/>
              </a:rPr>
              <a:t>Gegenspieler</a:t>
            </a:r>
            <a:endParaRPr lang="en-US" sz="3600" dirty="0">
              <a:latin typeface="Arial Black" charset="0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659067" y="5950244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M2</a:t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P:38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117300" y="5865079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M1</a:t>
            </a:r>
          </a:p>
          <a:p>
            <a:pPr algn="ctr">
              <a:tabLst>
                <a:tab pos="7239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P:35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673958" y="5871218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Mn</a:t>
            </a:r>
            <a:r>
              <a:rPr lang="en-US" sz="2200" dirty="0" smtClean="0">
                <a:solidFill>
                  <a:srgbClr val="000000"/>
                </a:solidFill>
              </a:rPr>
              <a:t/>
            </a:r>
            <a:br>
              <a:rPr lang="en-US" sz="2200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P:28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9" name="AutoShape 6"/>
          <p:cNvCxnSpPr>
            <a:cxnSpLocks noChangeShapeType="1"/>
            <a:endCxn id="8" idx="1"/>
          </p:cNvCxnSpPr>
          <p:nvPr/>
        </p:nvCxnSpPr>
        <p:spPr bwMode="auto">
          <a:xfrm>
            <a:off x="6491053" y="4320431"/>
            <a:ext cx="1354013" cy="17218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endCxn id="7" idx="7"/>
          </p:cNvCxnSpPr>
          <p:nvPr/>
        </p:nvCxnSpPr>
        <p:spPr bwMode="auto">
          <a:xfrm flipH="1">
            <a:off x="4114592" y="5040731"/>
            <a:ext cx="596782" cy="9954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endCxn id="6" idx="0"/>
          </p:cNvCxnSpPr>
          <p:nvPr/>
        </p:nvCxnSpPr>
        <p:spPr bwMode="auto">
          <a:xfrm flipH="1">
            <a:off x="5243267" y="5040731"/>
            <a:ext cx="38015" cy="909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18" y="2701142"/>
            <a:ext cx="2354397" cy="2339589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>
          <a:xfrm>
            <a:off x="2035546" y="1213556"/>
            <a:ext cx="7844681" cy="5539754"/>
          </a:xfrm>
          <a:prstGeom prst="rect">
            <a:avLst/>
          </a:prstGeom>
        </p:spPr>
        <p:txBody>
          <a:bodyPr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Fliegender </a:t>
            </a:r>
            <a:r>
              <a:rPr lang="de-CH" sz="2800" dirty="0" smtClean="0"/>
              <a:t>Wechsel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 smtClean="0"/>
              <a:t>Bewertung der Figuren</a:t>
            </a:r>
            <a:endParaRPr lang="de-CH" sz="2800" dirty="0"/>
          </a:p>
        </p:txBody>
      </p:sp>
      <p:sp>
        <p:nvSpPr>
          <p:cNvPr id="40" name="Oval 2"/>
          <p:cNvSpPr>
            <a:spLocks noChangeArrowheads="1"/>
          </p:cNvSpPr>
          <p:nvPr/>
        </p:nvSpPr>
        <p:spPr bwMode="auto">
          <a:xfrm>
            <a:off x="6177953" y="5954476"/>
            <a:ext cx="1168400" cy="11684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…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50" name="AutoShape 8"/>
          <p:cNvCxnSpPr>
            <a:cxnSpLocks noChangeShapeType="1"/>
            <a:endCxn id="40" idx="0"/>
          </p:cNvCxnSpPr>
          <p:nvPr/>
        </p:nvCxnSpPr>
        <p:spPr bwMode="auto">
          <a:xfrm>
            <a:off x="6696496" y="4995809"/>
            <a:ext cx="65657" cy="95866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82849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宋体</vt:lpstr>
      <vt:lpstr>Arial</vt:lpstr>
      <vt:lpstr>Arial Black</vt:lpstr>
      <vt:lpstr>Times New Roman</vt:lpstr>
      <vt:lpstr>方正宋体</vt:lpstr>
      <vt:lpstr>Office-Design</vt:lpstr>
      <vt:lpstr>NecaREx Lehren Sie Schachspielen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Sebastian Sprenger</cp:lastModifiedBy>
  <cp:revision>27</cp:revision>
  <cp:lastPrinted>1601-01-01T00:00:00Z</cp:lastPrinted>
  <dcterms:created xsi:type="dcterms:W3CDTF">2012-09-25T16:00:26Z</dcterms:created>
  <dcterms:modified xsi:type="dcterms:W3CDTF">2012-12-10T16:46:30Z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