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7" r:id="rId2"/>
    <p:sldId id="258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4202" autoAdjust="0"/>
  </p:normalViewPr>
  <p:slideViewPr>
    <p:cSldViewPr snapToGrid="0">
      <p:cViewPr varScale="1">
        <p:scale>
          <a:sx n="110" d="100"/>
          <a:sy n="110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6CC55-B495-4F56-B8D8-0AAF305DE12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8A54E-F47A-4D8F-A2EA-0DBC428EF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3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Though, Subscribers visits are least using OTT method, but the subscribers time watching (video seconds spent) is highest using OTT</a:t>
            </a:r>
          </a:p>
          <a:p>
            <a:endParaRPr lang="en-US" b="1" dirty="0"/>
          </a:p>
          <a:p>
            <a:r>
              <a:rPr lang="en-US" b="1" dirty="0"/>
              <a:t>Number of subscribers uses:</a:t>
            </a:r>
          </a:p>
          <a:p>
            <a:r>
              <a:rPr lang="en-US" dirty="0"/>
              <a:t>Desktop medium usage : 1303 numbers of subscribers</a:t>
            </a:r>
          </a:p>
          <a:p>
            <a:r>
              <a:rPr lang="en-US" dirty="0" err="1"/>
              <a:t>Mobile_Web</a:t>
            </a:r>
            <a:r>
              <a:rPr lang="en-US" dirty="0"/>
              <a:t> usage : 1252 numbers of subscribers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A54E-F47A-4D8F-A2EA-0DBC428EFC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Though, Subscribers visits are least using OTT method, but the subscribers time watching (video seconds spent) is highest using OTT</a:t>
            </a:r>
          </a:p>
          <a:p>
            <a:endParaRPr lang="en-US" b="1" dirty="0"/>
          </a:p>
          <a:p>
            <a:r>
              <a:rPr lang="en-US" b="1" dirty="0"/>
              <a:t>Number of subscribers uses:</a:t>
            </a:r>
          </a:p>
          <a:p>
            <a:r>
              <a:rPr lang="en-US" dirty="0"/>
              <a:t>Desktop medium usage : 1303 numbers of subscribers</a:t>
            </a:r>
          </a:p>
          <a:p>
            <a:r>
              <a:rPr lang="en-US" dirty="0" err="1"/>
              <a:t>Mobile_Web</a:t>
            </a:r>
            <a:r>
              <a:rPr lang="en-US" dirty="0"/>
              <a:t> usage : 1252 numbers of subscribers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A54E-F47A-4D8F-A2EA-0DBC428EFC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Though, Subscribers visits are least using OTT method, but the subscribers time watching (video seconds spent) is highest using OTT</a:t>
            </a:r>
          </a:p>
          <a:p>
            <a:endParaRPr lang="en-US" b="1" dirty="0"/>
          </a:p>
          <a:p>
            <a:r>
              <a:rPr lang="en-US" b="1" dirty="0"/>
              <a:t>Number of subscribers uses:</a:t>
            </a:r>
          </a:p>
          <a:p>
            <a:r>
              <a:rPr lang="en-US" dirty="0"/>
              <a:t>Desktop medium usage : 1303 numbers of subscribers</a:t>
            </a:r>
          </a:p>
          <a:p>
            <a:r>
              <a:rPr lang="en-US" dirty="0" err="1"/>
              <a:t>Mobile_Web</a:t>
            </a:r>
            <a:r>
              <a:rPr lang="en-US" dirty="0"/>
              <a:t> usage : 1252 numbers of subscribers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A54E-F47A-4D8F-A2EA-0DBC428EFC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Though, Subscribers visits are least using OTT method, but the subscribers time watching (video seconds spent) is highest using OTT</a:t>
            </a:r>
          </a:p>
          <a:p>
            <a:endParaRPr lang="en-US" b="1" dirty="0"/>
          </a:p>
          <a:p>
            <a:r>
              <a:rPr lang="en-US" b="1" dirty="0"/>
              <a:t>Number of subscribers uses:</a:t>
            </a:r>
          </a:p>
          <a:p>
            <a:r>
              <a:rPr lang="en-US" dirty="0"/>
              <a:t>Desktop medium usage : 1303 numbers of subscribers</a:t>
            </a:r>
          </a:p>
          <a:p>
            <a:r>
              <a:rPr lang="en-US" dirty="0" err="1"/>
              <a:t>Mobile_Web</a:t>
            </a:r>
            <a:r>
              <a:rPr lang="en-US" dirty="0"/>
              <a:t> usage : 1252 numbers of subscribers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A54E-F47A-4D8F-A2EA-0DBC428EFC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Though, Subscribers visits are least using OTT method, but the subscribers time watching (video seconds spent) is highest using OTT</a:t>
            </a:r>
          </a:p>
          <a:p>
            <a:endParaRPr lang="en-US" b="1" dirty="0"/>
          </a:p>
          <a:p>
            <a:r>
              <a:rPr lang="en-US" b="1" dirty="0"/>
              <a:t>Number of subscribers uses:</a:t>
            </a:r>
          </a:p>
          <a:p>
            <a:r>
              <a:rPr lang="en-US" dirty="0"/>
              <a:t>Desktop medium usage : 1303 numbers of subscribers</a:t>
            </a:r>
          </a:p>
          <a:p>
            <a:r>
              <a:rPr lang="en-US" dirty="0" err="1"/>
              <a:t>Mobile_Web</a:t>
            </a:r>
            <a:r>
              <a:rPr lang="en-US" dirty="0"/>
              <a:t> usage : 1252 numbers of subscribers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8A54E-F47A-4D8F-A2EA-0DBC428EFC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172F-09BF-4C1E-85E2-30A976E6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72CE4-0DB4-4789-8BA1-B2495E45A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7" indent="0" algn="ctr">
              <a:buNone/>
              <a:defRPr sz="2000"/>
            </a:lvl2pPr>
            <a:lvl3pPr marL="914454" indent="0" algn="ctr">
              <a:buNone/>
              <a:defRPr sz="1800"/>
            </a:lvl3pPr>
            <a:lvl4pPr marL="1371682" indent="0" algn="ctr">
              <a:buNone/>
              <a:defRPr sz="1600"/>
            </a:lvl4pPr>
            <a:lvl5pPr marL="1828909" indent="0" algn="ctr">
              <a:buNone/>
              <a:defRPr sz="1600"/>
            </a:lvl5pPr>
            <a:lvl6pPr marL="2286136" indent="0" algn="ctr">
              <a:buNone/>
              <a:defRPr sz="1600"/>
            </a:lvl6pPr>
            <a:lvl7pPr marL="2743363" indent="0" algn="ctr">
              <a:buNone/>
              <a:defRPr sz="1600"/>
            </a:lvl7pPr>
            <a:lvl8pPr marL="3200591" indent="0" algn="ctr">
              <a:buNone/>
              <a:defRPr sz="1600"/>
            </a:lvl8pPr>
            <a:lvl9pPr marL="36578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BAB6-1F01-4EC5-B1EB-D5D1071B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2144C-BF4B-41A7-A10E-EA767CB5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63D3-906C-4F3B-8182-8F5916D4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6972-EB7B-42E9-BE54-9C96B366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C589D-C0CB-4782-9805-E13B8F28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23A2-A892-40D2-AC68-FEE02AB5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9531-A270-4BE1-B712-91BB51E8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DD91-FA12-4C82-8638-EDADB45B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14C68-9631-4747-9A3D-D1B2C92C7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15A7B-2B63-47C7-972C-EC16119CD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6C26C-0E94-4168-94C0-6F8AE93F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72263-56EB-4251-A6E4-15EEDC94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34736-C4D9-4AAA-8B88-C6B41899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9F3B-588A-417F-BCAF-712D3BDF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EB1C-AF46-47CE-9E04-948B1EE7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1392-86B2-4421-993C-A2F347B4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4ECD-5A25-46C4-A829-D00876D0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1FAC-103E-4A1D-BF1F-883511B1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C582-D04E-4A4D-958B-0BC137DC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AD5EA-ACB4-4165-A6C0-6FDC07FD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4C99-C3D0-4AEF-8E17-19062D93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96C1-B860-4BEC-9CF8-9E4CE5D9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4985-B48A-4E91-BBA4-4DF2D7EF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AD4A-05E3-4597-A833-1043235B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E3FB-93D0-44C7-A902-5FC3CF17C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05C29-6B33-4AA6-85AA-7215F3357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C3DC3-9703-4723-BE04-B66B7EA4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21B41-3F91-4472-B80B-7D2C6309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6B5E-4154-4E01-BAA5-3207DD4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0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A523-F052-455D-B547-EAD13FA0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6F9D0-6FF8-46C1-81A0-A35DC456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2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91" indent="0">
              <a:buNone/>
              <a:defRPr sz="1600" b="1"/>
            </a:lvl8pPr>
            <a:lvl9pPr marL="36578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860A2-E378-4455-8816-B5CDC60DC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57297-E377-47EE-A7E4-1B100FD42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2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91" indent="0">
              <a:buNone/>
              <a:defRPr sz="1600" b="1"/>
            </a:lvl8pPr>
            <a:lvl9pPr marL="36578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58D9C-4563-4128-98AA-D5D7F01F0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4C762-CDD0-4F29-A2FD-28F3FD3B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EDDC3-9F07-4E4A-8473-FD39CC7A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F4C1F-0F24-4D03-B428-F1FC95BF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03AB-C76F-4804-A49D-0F19D1C5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9C7DE-10D1-4D80-A485-F547C6A2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86D8-3A13-4746-9016-2A3F1227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8BB7B-018C-4462-998D-E98AE421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0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6CC6A-2438-41F8-8F80-E3D3463E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9B91A-1343-458C-95BE-A822ED2F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61D2D-9039-4895-BF0B-593F715B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56C1-D6FF-4B78-878B-0C56BF39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D274-50C2-4E41-83FA-04469D0B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A8548-98E3-4BB7-90F2-CDDC359E3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0"/>
            </a:lvl2pPr>
            <a:lvl3pPr marL="914454" indent="0">
              <a:buNone/>
              <a:defRPr sz="1200"/>
            </a:lvl3pPr>
            <a:lvl4pPr marL="1371682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91" indent="0">
              <a:buNone/>
              <a:defRPr sz="1000"/>
            </a:lvl8pPr>
            <a:lvl9pPr marL="36578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C4FB0-4D1B-42DF-9D24-8BE3878A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F5742-A989-40B9-846E-8D1CD221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0703-366C-4142-AD0B-C4F1820F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945C-1162-4D2A-8705-ED003272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C65D3-D422-4778-AED8-634083F14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7" indent="0">
              <a:buNone/>
              <a:defRPr sz="2800"/>
            </a:lvl2pPr>
            <a:lvl3pPr marL="914454" indent="0">
              <a:buNone/>
              <a:defRPr sz="2400"/>
            </a:lvl3pPr>
            <a:lvl4pPr marL="1371682" indent="0">
              <a:buNone/>
              <a:defRPr sz="2000"/>
            </a:lvl4pPr>
            <a:lvl5pPr marL="1828909" indent="0">
              <a:buNone/>
              <a:defRPr sz="2000"/>
            </a:lvl5pPr>
            <a:lvl6pPr marL="2286136" indent="0">
              <a:buNone/>
              <a:defRPr sz="2000"/>
            </a:lvl6pPr>
            <a:lvl7pPr marL="2743363" indent="0">
              <a:buNone/>
              <a:defRPr sz="2000"/>
            </a:lvl7pPr>
            <a:lvl8pPr marL="3200591" indent="0">
              <a:buNone/>
              <a:defRPr sz="2000"/>
            </a:lvl8pPr>
            <a:lvl9pPr marL="36578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560F-8EA9-4411-AE7B-8A0DBFDF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0"/>
            </a:lvl2pPr>
            <a:lvl3pPr marL="914454" indent="0">
              <a:buNone/>
              <a:defRPr sz="1200"/>
            </a:lvl3pPr>
            <a:lvl4pPr marL="1371682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91" indent="0">
              <a:buNone/>
              <a:defRPr sz="1000"/>
            </a:lvl8pPr>
            <a:lvl9pPr marL="36578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6149-4DD7-4F8C-8D5F-3ADE1732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D18FB-183C-489A-AFDF-D4809921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E40BD-2BC1-46A5-B22B-73C2AC39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1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77AE1-D7AD-4C14-AC27-9D2F39DE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77A3-A725-4EB3-A20D-2D910F67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7B28-9A56-48DA-B029-9E00ACEA7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8E3D-8900-4057-886D-CDB2BDCFCAA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8129-0BC1-4D26-B028-CB40817D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246F-30B8-431E-8435-31EA5083C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C3E2-9EF1-4780-A3D0-5F5CCBD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4" indent="-228614" algn="l" defTabSz="9144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1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8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5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3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0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7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04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32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7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4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2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3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63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91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18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google/lightweight_mm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CB078-631B-DE52-BEBE-83B8C7153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12" y="1"/>
            <a:ext cx="1490689" cy="77764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2AAB6D5-58DC-8ADC-1C6B-D388886D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41" y="19087"/>
            <a:ext cx="10515600" cy="1325563"/>
          </a:xfrm>
        </p:spPr>
        <p:txBody>
          <a:bodyPr/>
          <a:lstStyle/>
          <a:p>
            <a:r>
              <a:rPr lang="en-US" dirty="0"/>
              <a:t>Problem 1 : How many additional users were generated by campaign?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0F06B2-6D27-60C0-4942-E60CFE6F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59" y="1310855"/>
            <a:ext cx="9142141" cy="1195662"/>
          </a:xfrm>
        </p:spPr>
        <p:txBody>
          <a:bodyPr>
            <a:normAutofit/>
          </a:bodyPr>
          <a:lstStyle/>
          <a:p>
            <a:r>
              <a:rPr lang="en-US" sz="1400" dirty="0"/>
              <a:t>A Brand Campaign executed in city A from Mar 12, 2022, to Apr 10,2022</a:t>
            </a:r>
          </a:p>
          <a:p>
            <a:pPr lvl="1"/>
            <a:r>
              <a:rPr lang="en-US" sz="1400" b="1" i="1" u="sng" dirty="0"/>
              <a:t>Assumptions:</a:t>
            </a:r>
            <a:endParaRPr lang="en-US" sz="1000" b="1" i="1" u="sng" dirty="0"/>
          </a:p>
          <a:p>
            <a:pPr lvl="2"/>
            <a:r>
              <a:rPr lang="en-US" sz="1400" dirty="0"/>
              <a:t>Product was introduce/launched both in City A &amp; B from Jan 1</a:t>
            </a:r>
            <a:r>
              <a:rPr lang="en-US" sz="1400" baseline="30000" dirty="0"/>
              <a:t>st</a:t>
            </a:r>
            <a:r>
              <a:rPr lang="en-US" sz="1400" dirty="0"/>
              <a:t>, 2022. </a:t>
            </a:r>
          </a:p>
          <a:p>
            <a:pPr lvl="2"/>
            <a:r>
              <a:rPr lang="en-US" sz="1400" dirty="0"/>
              <a:t>A ‘new’ campaign was executed in March for city A, which lead to an increase in users 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C0EB72A-7281-221E-4A99-4B82AA060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3" y="3043027"/>
            <a:ext cx="3771111" cy="312884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BA3F4A9-4F7F-CCCA-5F0C-1035E9E7F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89" y="3043027"/>
            <a:ext cx="4232987" cy="3135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87946A-6B90-1A6B-7135-83ADE7CBD069}"/>
              </a:ext>
            </a:extLst>
          </p:cNvPr>
          <p:cNvSpPr txBox="1"/>
          <p:nvPr/>
        </p:nvSpPr>
        <p:spPr>
          <a:xfrm>
            <a:off x="37254" y="6197584"/>
            <a:ext cx="450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A: Shows the moving day average of users in City A, where green area shows the new branding campaign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2E769-7B7F-B7A1-540C-45EDB29B72F7}"/>
              </a:ext>
            </a:extLst>
          </p:cNvPr>
          <p:cNvSpPr txBox="1"/>
          <p:nvPr/>
        </p:nvSpPr>
        <p:spPr>
          <a:xfrm>
            <a:off x="4547090" y="6197585"/>
            <a:ext cx="468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B: Shows the moving week average of users in City A, where green area shows the new branding campaign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FD86D-4C6B-75D8-B949-202074FD6E77}"/>
              </a:ext>
            </a:extLst>
          </p:cNvPr>
          <p:cNvSpPr txBox="1"/>
          <p:nvPr/>
        </p:nvSpPr>
        <p:spPr>
          <a:xfrm>
            <a:off x="8863358" y="3756521"/>
            <a:ext cx="29770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Conclusion:</a:t>
            </a:r>
          </a:p>
          <a:p>
            <a:r>
              <a:rPr lang="en-US" sz="1400" dirty="0"/>
              <a:t>Overall, </a:t>
            </a:r>
            <a:r>
              <a:rPr lang="en-US" sz="1600" b="1" dirty="0"/>
              <a:t>12.5%</a:t>
            </a:r>
            <a:r>
              <a:rPr lang="en-US" sz="1600" dirty="0"/>
              <a:t> </a:t>
            </a:r>
            <a:r>
              <a:rPr lang="en-US" sz="1400" dirty="0"/>
              <a:t>increase in # of users </a:t>
            </a:r>
          </a:p>
          <a:p>
            <a:r>
              <a:rPr lang="en-US" sz="1400" dirty="0"/>
              <a:t>Avg # of users before campaign: </a:t>
            </a:r>
            <a:r>
              <a:rPr lang="en-US" sz="1400" b="1" dirty="0">
                <a:solidFill>
                  <a:srgbClr val="FF0000"/>
                </a:solidFill>
              </a:rPr>
              <a:t>104</a:t>
            </a:r>
            <a:r>
              <a:rPr lang="en-US" sz="1400" dirty="0"/>
              <a:t> </a:t>
            </a:r>
          </a:p>
          <a:p>
            <a:r>
              <a:rPr lang="en-US" sz="1400" dirty="0"/>
              <a:t>Avg # of users after campaign: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117</a:t>
            </a:r>
            <a:r>
              <a:rPr lang="en-US" sz="1400" dirty="0"/>
              <a:t> </a:t>
            </a:r>
          </a:p>
          <a:p>
            <a:r>
              <a:rPr lang="en-US" sz="1400" dirty="0"/>
              <a:t>Avg # of increase in users after executing branding campaign: </a:t>
            </a:r>
            <a:r>
              <a:rPr lang="en-US" sz="1600" b="1" dirty="0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E0A4D-4BF2-7D44-D90B-052704F1B3AC}"/>
              </a:ext>
            </a:extLst>
          </p:cNvPr>
          <p:cNvSpPr txBox="1"/>
          <p:nvPr/>
        </p:nvSpPr>
        <p:spPr>
          <a:xfrm>
            <a:off x="953130" y="2766028"/>
            <a:ext cx="2568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day averages of users in City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E4A0C-66C9-6C41-9B6D-A58D878C0906}"/>
              </a:ext>
            </a:extLst>
          </p:cNvPr>
          <p:cNvSpPr txBox="1"/>
          <p:nvPr/>
        </p:nvSpPr>
        <p:spPr>
          <a:xfrm>
            <a:off x="5366832" y="2766029"/>
            <a:ext cx="6229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Moving week averages of users in City A</a:t>
            </a:r>
          </a:p>
        </p:txBody>
      </p:sp>
    </p:spTree>
    <p:extLst>
      <p:ext uri="{BB962C8B-B14F-4D97-AF65-F5344CB8AC3E}">
        <p14:creationId xmlns:p14="http://schemas.microsoft.com/office/powerpoint/2010/main" val="295662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CB078-631B-DE52-BEBE-83B8C7153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12" y="1"/>
            <a:ext cx="1490689" cy="77764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2AAB6D5-58DC-8ADC-1C6B-D388886D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49" y="-337088"/>
            <a:ext cx="11824809" cy="1296757"/>
          </a:xfrm>
        </p:spPr>
        <p:txBody>
          <a:bodyPr>
            <a:normAutofit/>
          </a:bodyPr>
          <a:lstStyle/>
          <a:p>
            <a:r>
              <a:rPr lang="en-US" sz="4000" dirty="0"/>
              <a:t>Problem 2 : Quantify effects of different Ad Groups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C2EA0C6B-CC0D-D124-B1F4-C07A1ACBD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" y="841290"/>
            <a:ext cx="4548397" cy="2811626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99FBC61B-3983-B5E1-4BB7-F0A82C109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06" y="841290"/>
            <a:ext cx="4546976" cy="2811626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1BC3129-0878-BE8E-81DA-4C3B01ABA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1894"/>
            <a:ext cx="4548397" cy="27899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7A53A3-8A2B-7150-830A-05EEE38378C8}"/>
              </a:ext>
            </a:extLst>
          </p:cNvPr>
          <p:cNvSpPr txBox="1"/>
          <p:nvPr/>
        </p:nvSpPr>
        <p:spPr>
          <a:xfrm>
            <a:off x="2902245" y="533512"/>
            <a:ext cx="165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CPM: Cost Per Mille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9D3E12-B5BE-D4D0-66C3-30271A48A671}"/>
              </a:ext>
            </a:extLst>
          </p:cNvPr>
          <p:cNvSpPr txBox="1"/>
          <p:nvPr/>
        </p:nvSpPr>
        <p:spPr>
          <a:xfrm>
            <a:off x="2712632" y="3706572"/>
            <a:ext cx="2095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CTR: Click Through Rate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A2589-ED5D-5D99-75ED-AFE24956C9FA}"/>
              </a:ext>
            </a:extLst>
          </p:cNvPr>
          <p:cNvSpPr txBox="1"/>
          <p:nvPr/>
        </p:nvSpPr>
        <p:spPr>
          <a:xfrm>
            <a:off x="7530973" y="533511"/>
            <a:ext cx="30191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Total Spend Allocated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616830-9DE1-2D21-B774-9555A1A30832}"/>
              </a:ext>
            </a:extLst>
          </p:cNvPr>
          <p:cNvSpPr txBox="1"/>
          <p:nvPr/>
        </p:nvSpPr>
        <p:spPr>
          <a:xfrm>
            <a:off x="7946661" y="3659018"/>
            <a:ext cx="2885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Target Audience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ED64D-6432-4F0C-5F56-32A1F71E3765}"/>
              </a:ext>
            </a:extLst>
          </p:cNvPr>
          <p:cNvSpPr txBox="1"/>
          <p:nvPr/>
        </p:nvSpPr>
        <p:spPr>
          <a:xfrm>
            <a:off x="9323210" y="816045"/>
            <a:ext cx="271690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Observations:</a:t>
            </a:r>
          </a:p>
          <a:p>
            <a:pPr marL="342900" indent="-342900">
              <a:buAutoNum type="arabicPeriod"/>
            </a:pPr>
            <a:r>
              <a:rPr lang="en-US" sz="1100" b="1" dirty="0"/>
              <a:t>Brand 1 Ad group 13 </a:t>
            </a:r>
            <a:r>
              <a:rPr lang="en-US" sz="1100" dirty="0"/>
              <a:t>have highest CTR for few thousands users with a low CPM, hence a success campaign.</a:t>
            </a:r>
          </a:p>
          <a:p>
            <a:pPr marL="342900" indent="-342900">
              <a:buAutoNum type="arabicPeriod"/>
            </a:pPr>
            <a:endParaRPr lang="en-US" sz="1100" dirty="0"/>
          </a:p>
          <a:p>
            <a:pPr marL="342900" indent="-342900">
              <a:buAutoNum type="arabicPeriod"/>
            </a:pPr>
            <a:r>
              <a:rPr lang="en-US" sz="1100" b="1" dirty="0"/>
              <a:t>Brand 1 Ad Group 2 </a:t>
            </a:r>
            <a:r>
              <a:rPr lang="en-US" sz="1100" dirty="0"/>
              <a:t>being the 2</a:t>
            </a:r>
            <a:r>
              <a:rPr lang="en-US" sz="1100" baseline="30000" dirty="0"/>
              <a:t>nd</a:t>
            </a:r>
            <a:r>
              <a:rPr lang="en-US" sz="1100" dirty="0"/>
              <a:t> most successful campaign.</a:t>
            </a:r>
          </a:p>
          <a:p>
            <a:pPr marL="342900" indent="-342900">
              <a:buAutoNum type="arabicPeriod"/>
            </a:pPr>
            <a:endParaRPr lang="en-US" sz="1100" dirty="0"/>
          </a:p>
          <a:p>
            <a:pPr marL="342900" indent="-342900">
              <a:buFontTx/>
              <a:buAutoNum type="arabicPeriod"/>
            </a:pPr>
            <a:r>
              <a:rPr lang="en-US" sz="1100" b="1" dirty="0"/>
              <a:t>Brand 2 Ad Group 1 &amp; 2 </a:t>
            </a:r>
            <a:r>
              <a:rPr lang="en-US" sz="1100" dirty="0"/>
              <a:t>wasn’t a success though it had a high budget and target audience</a:t>
            </a:r>
            <a:endParaRPr lang="en-US" sz="1100" b="1" dirty="0"/>
          </a:p>
          <a:p>
            <a:pPr marL="342900" indent="-342900">
              <a:buFontTx/>
              <a:buAutoNum type="arabicPeriod"/>
            </a:pPr>
            <a:endParaRPr lang="en-US" sz="1100" b="1" dirty="0"/>
          </a:p>
          <a:p>
            <a:pPr marL="342900" indent="-342900">
              <a:buFontTx/>
              <a:buAutoNum type="arabicPeriod"/>
            </a:pPr>
            <a:r>
              <a:rPr lang="en-US" sz="1100" b="1" dirty="0"/>
              <a:t>Brand 1 Ad Group 5 </a:t>
            </a:r>
            <a:r>
              <a:rPr lang="en-US" sz="1100" dirty="0"/>
              <a:t>is having more CTR and CPM, however its not targeted well to an audience </a:t>
            </a:r>
          </a:p>
          <a:p>
            <a:pPr marL="342900" indent="-342900">
              <a:buFontTx/>
              <a:buAutoNum type="arabicPeriod"/>
            </a:pPr>
            <a:endParaRPr lang="en-US" sz="1100" dirty="0"/>
          </a:p>
          <a:p>
            <a:pPr marL="342900" indent="-342900">
              <a:buFontTx/>
              <a:buAutoNum type="arabicPeriod"/>
            </a:pPr>
            <a:r>
              <a:rPr lang="en-US" sz="1100" b="1" dirty="0"/>
              <a:t>Brand 1 Ad Group 1 &amp; 9 </a:t>
            </a:r>
            <a:r>
              <a:rPr lang="en-US" sz="1100" dirty="0"/>
              <a:t>are decently profitable. </a:t>
            </a:r>
          </a:p>
          <a:p>
            <a:pPr marL="342900" indent="-342900">
              <a:buFontTx/>
              <a:buAutoNum type="arabicPeriod"/>
            </a:pPr>
            <a:endParaRPr lang="en-US" sz="1200" dirty="0"/>
          </a:p>
          <a:p>
            <a:pPr marL="342900" indent="-342900">
              <a:buFontTx/>
              <a:buAutoNum type="arabicPeriod"/>
            </a:pPr>
            <a:endParaRPr lang="en-US" sz="1200" dirty="0"/>
          </a:p>
          <a:p>
            <a:pPr marL="342900" indent="-342900">
              <a:buFontTx/>
              <a:buAutoNum type="arabicPeriod"/>
            </a:pPr>
            <a:endParaRPr lang="en-US" sz="1200" dirty="0"/>
          </a:p>
        </p:txBody>
      </p:sp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F4EFF49E-F064-5217-9E42-0204AB449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06" y="3944511"/>
            <a:ext cx="4546976" cy="28216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5D0F06E-BB15-A2D0-EAEC-D2A1D50F0745}"/>
              </a:ext>
            </a:extLst>
          </p:cNvPr>
          <p:cNvSpPr txBox="1"/>
          <p:nvPr/>
        </p:nvSpPr>
        <p:spPr>
          <a:xfrm>
            <a:off x="9389350" y="4014349"/>
            <a:ext cx="244289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342900" indent="-342900">
              <a:buAutoNum type="arabicPeriod"/>
            </a:pPr>
            <a:r>
              <a:rPr lang="en-US" sz="1100" dirty="0"/>
              <a:t>Should re-allocate some of the budget from Brand 2 Ad group 1&amp;2 to other Ad groups like Brand 1 Ad group 13, group 6, 7, 8, etc. </a:t>
            </a:r>
          </a:p>
          <a:p>
            <a:pPr marL="342900" indent="-342900">
              <a:buAutoNum type="arabicPeriod"/>
            </a:pPr>
            <a:endParaRPr lang="en-US" sz="1100" dirty="0"/>
          </a:p>
          <a:p>
            <a:pPr marL="342900" indent="-342900">
              <a:buAutoNum type="arabicPeriod"/>
            </a:pPr>
            <a:r>
              <a:rPr lang="en-US" sz="1100" dirty="0"/>
              <a:t>Should look out for Brand 1 Ad group 5 as it has the highest CTR, needs to have more user base and budget allocated.</a:t>
            </a:r>
          </a:p>
          <a:p>
            <a:pPr marL="342900" indent="-342900">
              <a:buAutoNum type="arabicPeriod"/>
            </a:pPr>
            <a:endParaRPr lang="en-US" sz="1100" dirty="0"/>
          </a:p>
          <a:p>
            <a:pPr marL="342900" indent="-342900">
              <a:buAutoNum type="arabicPeriod"/>
            </a:pPr>
            <a:r>
              <a:rPr lang="en-US" sz="1100" dirty="0"/>
              <a:t>Low-budget Ad groups like 5,6,7,8 needs to target the right audience to be in top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CB078-631B-DE52-BEBE-83B8C7153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288" y="1"/>
            <a:ext cx="1149713" cy="59976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2AAB6D5-58DC-8ADC-1C6B-D388886D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41" y="75718"/>
            <a:ext cx="11257935" cy="70989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Problem 2 : Campaign Budget Optimization among different ad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44F5-81F0-5E98-B346-41389D0B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69" y="1017545"/>
            <a:ext cx="11927631" cy="55703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i="1" dirty="0">
                <a:solidFill>
                  <a:srgbClr val="002060"/>
                </a:solidFill>
              </a:rPr>
              <a:t>LightweightMMM(Marketing Mix Modeling): </a:t>
            </a:r>
            <a:r>
              <a:rPr lang="en-US" sz="2900" dirty="0"/>
              <a:t>It’s use to measure advertising effectiveness and inform budget allocation decisions across different campaigns/channels. (Bayesian MMM by Google) – Using Standard approached, KPI: Spend/Cost per time period </a:t>
            </a:r>
          </a:p>
          <a:p>
            <a:pPr marL="0" indent="0">
              <a:buNone/>
            </a:pPr>
            <a:endParaRPr lang="en-US" sz="1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u="sng" dirty="0">
                <a:solidFill>
                  <a:srgbClr val="202124"/>
                </a:solidFill>
                <a:latin typeface="Arial" panose="020B0604020202020204" pitchFamily="34" charset="0"/>
              </a:rPr>
              <a:t>Approach: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>
                <a:solidFill>
                  <a:srgbClr val="202124"/>
                </a:solidFill>
                <a:latin typeface="Arial" panose="020B0604020202020204" pitchFamily="34" charset="0"/>
              </a:rPr>
              <a:t>Identify relationship between Users, Impressions, Clicks and Spend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>
                <a:solidFill>
                  <a:srgbClr val="202124"/>
                </a:solidFill>
                <a:latin typeface="Arial" panose="020B0604020202020204" pitchFamily="34" charset="0"/>
              </a:rPr>
              <a:t>Deriving new KPI’s that drives the campaign decisions 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>
                <a:solidFill>
                  <a:srgbClr val="202124"/>
                </a:solidFill>
                <a:latin typeface="Arial" panose="020B0604020202020204" pitchFamily="34" charset="0"/>
              </a:rPr>
              <a:t>Identified the Market Mix Model that can be used to model 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>
                <a:solidFill>
                  <a:srgbClr val="202124"/>
                </a:solidFill>
                <a:latin typeface="Arial" panose="020B0604020202020204" pitchFamily="34" charset="0"/>
              </a:rPr>
              <a:t>Identified features and hyperparameters for effective data modeling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>
                <a:solidFill>
                  <a:srgbClr val="202124"/>
                </a:solidFill>
                <a:latin typeface="Arial" panose="020B0604020202020204" pitchFamily="34" charset="0"/>
              </a:rPr>
              <a:t>Added organic search &amp; social data as additional factors affecting model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>
                <a:solidFill>
                  <a:srgbClr val="202124"/>
                </a:solidFill>
                <a:latin typeface="Arial" panose="020B0604020202020204" pitchFamily="34" charset="0"/>
              </a:rPr>
              <a:t>Used MAPE and R2 score for model evaluation. </a:t>
            </a:r>
          </a:p>
          <a:p>
            <a:pPr marL="0" indent="0">
              <a:buNone/>
            </a:pPr>
            <a:endParaRPr lang="en-US" sz="105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05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sng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Model Outcomes:</a:t>
            </a:r>
            <a:endParaRPr lang="en-US" sz="16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 dirty="0"/>
              <a:t>1.  </a:t>
            </a:r>
            <a:r>
              <a:rPr lang="en-US" sz="1500" i="1" dirty="0"/>
              <a:t>Spend(Target) &lt;- </a:t>
            </a:r>
            <a:r>
              <a:rPr lang="en-US" sz="1500" b="1" i="1" dirty="0"/>
              <a:t>7.9% MAPE score </a:t>
            </a:r>
            <a:r>
              <a:rPr lang="en-US" sz="1500" i="1" dirty="0"/>
              <a:t>in training,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/>
              <a:t>	</a:t>
            </a:r>
            <a:r>
              <a:rPr lang="en-US" sz="1500" b="1" i="1" dirty="0"/>
              <a:t>16.7% Score </a:t>
            </a:r>
            <a:r>
              <a:rPr lang="en-US" sz="1500" i="1" dirty="0"/>
              <a:t>in testing, R2=89%(features: Impression, CPC)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/>
              <a:t>2.  CPC(Target) &lt;-</a:t>
            </a:r>
            <a:r>
              <a:rPr lang="en-US" sz="1500" b="1" i="1" dirty="0"/>
              <a:t> 2.6% MAPE score </a:t>
            </a:r>
            <a:r>
              <a:rPr lang="en-US" sz="1500" i="1" dirty="0"/>
              <a:t>in training,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/>
              <a:t>	</a:t>
            </a:r>
            <a:r>
              <a:rPr lang="en-US" sz="1500" b="1" i="1" dirty="0"/>
              <a:t>10.7% Score</a:t>
            </a:r>
            <a:r>
              <a:rPr lang="en-US" sz="1500" i="1" dirty="0"/>
              <a:t> in testing, R2=70%(features: Impression, CPM)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/>
              <a:t>3. </a:t>
            </a:r>
            <a:r>
              <a:rPr lang="en-US" sz="1500" i="1" dirty="0">
                <a:solidFill>
                  <a:srgbClr val="FF0000"/>
                </a:solidFill>
              </a:rPr>
              <a:t>Users(Target)&lt;-</a:t>
            </a:r>
            <a:r>
              <a:rPr lang="en-US" sz="1500" b="1" i="1" dirty="0">
                <a:solidFill>
                  <a:srgbClr val="FF0000"/>
                </a:solidFill>
              </a:rPr>
              <a:t>0.04% MAPE score </a:t>
            </a:r>
            <a:r>
              <a:rPr lang="en-US" sz="1500" i="1" dirty="0">
                <a:solidFill>
                  <a:srgbClr val="FF0000"/>
                </a:solidFill>
              </a:rPr>
              <a:t>in training,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i="1" dirty="0">
                <a:solidFill>
                  <a:srgbClr val="FF0000"/>
                </a:solidFill>
              </a:rPr>
              <a:t>	</a:t>
            </a:r>
            <a:r>
              <a:rPr lang="en-US" sz="1500" b="1" i="1" dirty="0">
                <a:solidFill>
                  <a:srgbClr val="FF0000"/>
                </a:solidFill>
              </a:rPr>
              <a:t>1.3% score </a:t>
            </a:r>
            <a:r>
              <a:rPr lang="en-US" sz="1500" i="1" dirty="0">
                <a:solidFill>
                  <a:srgbClr val="FF0000"/>
                </a:solidFill>
              </a:rPr>
              <a:t>in testing, R2=100 %(features: Impression, CPC)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u="sng" dirty="0"/>
              <a:t>Model Evaluation: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500" dirty="0"/>
              <a:t>Model Performed well with training data, however with test data, the accuracy drops reasons: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500" dirty="0"/>
              <a:t>It accounts for few months of data and validation data set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500" dirty="0"/>
              <a:t>Requires more training with more data points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500" dirty="0"/>
              <a:t>Outliers driving the performance as we see some extreme spikes which model is trying to learn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500" dirty="0"/>
              <a:t>Model 3 is an overfitted in training set, it can be bcoz of coefficients represent the noise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400" i="1" dirty="0"/>
              <a:t>Fails to form genuine relationship, as the fluctuations in the data are learned too well and it can’t be applied to new data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100" i="1" dirty="0"/>
          </a:p>
          <a:p>
            <a:pPr marL="342900" indent="-342900">
              <a:buAutoNum type="arabicPeriod"/>
            </a:pPr>
            <a:endParaRPr lang="en-US" sz="10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CF22A-5A3F-39E1-B472-E0F2BC223C02}"/>
              </a:ext>
            </a:extLst>
          </p:cNvPr>
          <p:cNvSpPr txBox="1"/>
          <p:nvPr/>
        </p:nvSpPr>
        <p:spPr>
          <a:xfrm>
            <a:off x="-15941" y="6622352"/>
            <a:ext cx="3627821" cy="2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Reference: </a:t>
            </a:r>
            <a:r>
              <a:rPr lang="en-US" sz="900" dirty="0">
                <a:hlinkClick r:id="rId4"/>
              </a:rPr>
              <a:t>https://github.com/google/lightweight_mmm</a:t>
            </a:r>
            <a:endParaRPr lang="en-US" sz="900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8D7B3DC-ACCE-D131-AD1F-189726AB9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51" y="1946361"/>
            <a:ext cx="2538604" cy="197945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880CD97-624E-17B2-7055-2ACA91D1E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340" y="1946361"/>
            <a:ext cx="2362416" cy="18875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EAE53A-FD6F-C451-289D-AF22DBE32B89}"/>
              </a:ext>
            </a:extLst>
          </p:cNvPr>
          <p:cNvSpPr txBox="1"/>
          <p:nvPr/>
        </p:nvSpPr>
        <p:spPr>
          <a:xfrm>
            <a:off x="5520400" y="1747310"/>
            <a:ext cx="2018847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Model 1: Budget 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7FC0A3-B0F5-2F9C-502D-B681282E9798}"/>
              </a:ext>
            </a:extLst>
          </p:cNvPr>
          <p:cNvSpPr txBox="1"/>
          <p:nvPr/>
        </p:nvSpPr>
        <p:spPr>
          <a:xfrm>
            <a:off x="9998560" y="1730504"/>
            <a:ext cx="21655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Model 2: Cost per Click Optimization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391421-44D9-8778-ABCD-0A0724474F27}"/>
              </a:ext>
            </a:extLst>
          </p:cNvPr>
          <p:cNvSpPr txBox="1"/>
          <p:nvPr/>
        </p:nvSpPr>
        <p:spPr>
          <a:xfrm>
            <a:off x="8028378" y="5182071"/>
            <a:ext cx="41106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900" b="0" i="1" u="sng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Model info</a:t>
            </a:r>
            <a:endParaRPr lang="en-US" sz="900" b="0" i="0" u="sng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National level: Hill-</a:t>
            </a:r>
            <a:r>
              <a:rPr lang="en-US" sz="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Adstock</a:t>
            </a:r>
            <a:r>
              <a:rPr lang="en-US" sz="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Model (since it accounts for diminishing returns to the o/p)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Frequency Selected (Daily, considering the seasonality of the entire year)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202124"/>
                </a:solidFill>
                <a:latin typeface="Arial" panose="020B0604020202020204" pitchFamily="34" charset="0"/>
              </a:rPr>
              <a:t>Weekday_seasonality</a:t>
            </a:r>
            <a:r>
              <a:rPr lang="en-US" sz="800" dirty="0">
                <a:solidFill>
                  <a:srgbClr val="202124"/>
                </a:solidFill>
                <a:latin typeface="Arial" panose="020B0604020202020204" pitchFamily="34" charset="0"/>
              </a:rPr>
              <a:t>=true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Seasonality_frequency </a:t>
            </a:r>
            <a:r>
              <a:rPr lang="en-US" sz="800" dirty="0">
                <a:solidFill>
                  <a:srgbClr val="202124"/>
                </a:solidFill>
                <a:latin typeface="Arial" panose="020B0604020202020204" pitchFamily="34" charset="0"/>
              </a:rPr>
              <a:t>= 365</a:t>
            </a:r>
            <a:endParaRPr lang="en-US" sz="800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Feature Engineering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02124"/>
                </a:solidFill>
                <a:latin typeface="Arial" panose="020B0604020202020204" pitchFamily="34" charset="0"/>
              </a:rPr>
              <a:t> Impressions : Transformed per time period by Ad groups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02124"/>
                </a:solidFill>
                <a:latin typeface="Arial" panose="020B0604020202020204" pitchFamily="34" charset="0"/>
              </a:rPr>
              <a:t> Extra features: Based on target variable using randint created organic search and social data points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02124"/>
                </a:solidFill>
                <a:latin typeface="Arial" panose="020B0604020202020204" pitchFamily="34" charset="0"/>
              </a:rPr>
              <a:t> Target: Used Spend/Target Audience as KPI in model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02124"/>
                </a:solidFill>
                <a:latin typeface="Arial" panose="020B0604020202020204" pitchFamily="34" charset="0"/>
              </a:rPr>
              <a:t> Costs: Cost per Clicks or Cost per Mille per ad group</a:t>
            </a:r>
            <a:endParaRPr lang="en-US" sz="800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Criteria used to split between training and validation </a:t>
            </a:r>
          </a:p>
          <a:p>
            <a:pPr lvl="1" fontAlgn="base">
              <a:spcBef>
                <a:spcPts val="0"/>
              </a:spcBef>
            </a:pPr>
            <a:r>
              <a:rPr lang="en-US" sz="800" dirty="0">
                <a:solidFill>
                  <a:srgbClr val="202124"/>
                </a:solidFill>
                <a:latin typeface="Arial" panose="020B0604020202020204" pitchFamily="34" charset="0"/>
              </a:rPr>
              <a:t>Split by time (took last 28 days for validation)</a:t>
            </a:r>
            <a:endParaRPr lang="en-US" sz="800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521AF9FD-4B8C-BBE3-9329-8E259CD24C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32" y="3646073"/>
            <a:ext cx="2209340" cy="1581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48DE79-9C53-B284-623E-8A7AD7E7A7BA}"/>
              </a:ext>
            </a:extLst>
          </p:cNvPr>
          <p:cNvSpPr txBox="1"/>
          <p:nvPr/>
        </p:nvSpPr>
        <p:spPr>
          <a:xfrm>
            <a:off x="7624004" y="3457761"/>
            <a:ext cx="2328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Model 3: Target Audience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5660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CB078-631B-DE52-BEBE-83B8C7153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12" y="1"/>
            <a:ext cx="1490689" cy="77764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2AAB6D5-58DC-8ADC-1C6B-D388886D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41" y="19087"/>
            <a:ext cx="10515600" cy="1325563"/>
          </a:xfrm>
        </p:spPr>
        <p:txBody>
          <a:bodyPr/>
          <a:lstStyle/>
          <a:p>
            <a:r>
              <a:rPr lang="en-US" dirty="0"/>
              <a:t>Problem 3 : Consumption Table Findings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32DC0B8-A169-E766-0A7D-4AE311505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2" y="1500368"/>
            <a:ext cx="6595706" cy="3092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FEAC52-9CEA-0A44-2CC7-03913E7FEA37}"/>
              </a:ext>
            </a:extLst>
          </p:cNvPr>
          <p:cNvSpPr txBox="1"/>
          <p:nvPr/>
        </p:nvSpPr>
        <p:spPr>
          <a:xfrm>
            <a:off x="0" y="1131036"/>
            <a:ext cx="26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#1: Best Performing Titles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E8682-3786-C15D-D2CF-6D64670F5F6A}"/>
              </a:ext>
            </a:extLst>
          </p:cNvPr>
          <p:cNvSpPr txBox="1"/>
          <p:nvPr/>
        </p:nvSpPr>
        <p:spPr>
          <a:xfrm>
            <a:off x="0" y="4749078"/>
            <a:ext cx="406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#2: Unique Users at risk of not Renewing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FA4E209-2910-3A7D-3596-682294AD7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27033"/>
              </p:ext>
            </p:extLst>
          </p:nvPr>
        </p:nvGraphicFramePr>
        <p:xfrm>
          <a:off x="43907" y="5265399"/>
          <a:ext cx="68875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459">
                  <a:extLst>
                    <a:ext uri="{9D8B030D-6E8A-4147-A177-3AD203B41FA5}">
                      <a16:colId xmlns:a16="http://schemas.microsoft.com/office/drawing/2014/main" val="107022464"/>
                    </a:ext>
                  </a:extLst>
                </a:gridCol>
                <a:gridCol w="2052918">
                  <a:extLst>
                    <a:ext uri="{9D8B030D-6E8A-4147-A177-3AD203B41FA5}">
                      <a16:colId xmlns:a16="http://schemas.microsoft.com/office/drawing/2014/main" val="3792812018"/>
                    </a:ext>
                  </a:extLst>
                </a:gridCol>
                <a:gridCol w="1908659">
                  <a:extLst>
                    <a:ext uri="{9D8B030D-6E8A-4147-A177-3AD203B41FA5}">
                      <a16:colId xmlns:a16="http://schemas.microsoft.com/office/drawing/2014/main" val="1858189542"/>
                    </a:ext>
                  </a:extLst>
                </a:gridCol>
                <a:gridCol w="1087491">
                  <a:extLst>
                    <a:ext uri="{9D8B030D-6E8A-4147-A177-3AD203B41FA5}">
                      <a16:colId xmlns:a16="http://schemas.microsoft.com/office/drawing/2014/main" val="4234856343"/>
                    </a:ext>
                  </a:extLst>
                </a:gridCol>
              </a:tblGrid>
              <a:tr h="2827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unique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Screen time in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Screen time in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935050"/>
                  </a:ext>
                </a:extLst>
              </a:tr>
              <a:tr h="2800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78542"/>
                  </a:ext>
                </a:extLst>
              </a:tr>
              <a:tr h="2323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8764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E79277-245D-60EB-E195-B88269EC3185}"/>
              </a:ext>
            </a:extLst>
          </p:cNvPr>
          <p:cNvSpPr txBox="1"/>
          <p:nvPr/>
        </p:nvSpPr>
        <p:spPr>
          <a:xfrm>
            <a:off x="-15941" y="6232208"/>
            <a:ext cx="7000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Conclusion: </a:t>
            </a:r>
            <a:r>
              <a:rPr lang="en-US" dirty="0"/>
              <a:t>About #6219 unique users are likely at risk of not Renewing, </a:t>
            </a:r>
          </a:p>
          <a:p>
            <a:r>
              <a:rPr lang="en-US" dirty="0"/>
              <a:t>since the last 2 weeks avg screen time is 0-8 secs for all the users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CEA86-A3C1-1EF4-D160-C727460D5662}"/>
              </a:ext>
            </a:extLst>
          </p:cNvPr>
          <p:cNvSpPr txBox="1"/>
          <p:nvPr/>
        </p:nvSpPr>
        <p:spPr>
          <a:xfrm>
            <a:off x="7141578" y="1344496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#3: Recommendations to users who watched HALO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EB50EA-ED45-D765-586B-A5B01F114B49}"/>
              </a:ext>
            </a:extLst>
          </p:cNvPr>
          <p:cNvSpPr txBox="1"/>
          <p:nvPr/>
        </p:nvSpPr>
        <p:spPr>
          <a:xfrm>
            <a:off x="7508248" y="5456308"/>
            <a:ext cx="4304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Conclusion: </a:t>
            </a:r>
            <a:r>
              <a:rPr lang="en-US" sz="1200" dirty="0"/>
              <a:t>Using the screen time by users who watched HALO, here are top 25 video series recommendation based on screen time clusters by time.</a:t>
            </a:r>
          </a:p>
          <a:p>
            <a:r>
              <a:rPr lang="en-US" sz="1200" dirty="0"/>
              <a:t>‘ACAPULCO SHORE’ has the highest screen time, being the closet neighbor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1D5A5E4-8080-38BF-E11F-AC3F01ADD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334" y="1713828"/>
            <a:ext cx="2346786" cy="36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3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CB078-631B-DE52-BEBE-83B8C7153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12" y="1"/>
            <a:ext cx="1490689" cy="77764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E2D97A1-2667-96F6-97F5-5F326D21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12" y="-151709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18A83-BC8A-AACD-A9A2-469620E6543F}"/>
              </a:ext>
            </a:extLst>
          </p:cNvPr>
          <p:cNvSpPr txBox="1"/>
          <p:nvPr/>
        </p:nvSpPr>
        <p:spPr>
          <a:xfrm>
            <a:off x="564543" y="1173854"/>
            <a:ext cx="9629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Used averages as a metrics for Problem 1 to determine the campaign 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Campaign Budget Optimization(CBO) is quite vital for problem 2, for which my approach was: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Identifying Market-Mix Model for the dataset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Assumptions: Target users is dependent variable ( it can be newsletters, social media, email-list, etc..)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Spend is the Cost per Mille(1000 impressions) and used to determine the budget for each ad group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Media inputs are impressions created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Screen time played a vital role in answering all questions for problem 3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Recommendations were provided based on HALO watchers screen time with other video series and identified top 25 video series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Likely users to leave based on their screen time, risk-buckets based on avg time spend by users which in this case was ranging 0-8 secs per user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6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11072</TotalTime>
  <Words>1300</Words>
  <Application>Microsoft Macintosh PowerPoint</Application>
  <PresentationFormat>Widescreen</PresentationFormat>
  <Paragraphs>140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Problem 1 : How many additional users were generated by campaign?</vt:lpstr>
      <vt:lpstr>Problem 2 : Quantify effects of different Ad Groups</vt:lpstr>
      <vt:lpstr>Problem 2 : Campaign Budget Optimization among different ad groups</vt:lpstr>
      <vt:lpstr>Problem 3 : Consumption Table Findings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</dc:creator>
  <cp:lastModifiedBy>Prerak Manish Shah</cp:lastModifiedBy>
  <cp:revision>253</cp:revision>
  <dcterms:created xsi:type="dcterms:W3CDTF">2021-07-01T23:58:36Z</dcterms:created>
  <dcterms:modified xsi:type="dcterms:W3CDTF">2022-11-16T22:57:21Z</dcterms:modified>
</cp:coreProperties>
</file>