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FE708B-3E26-4276-97A8-7304D5AE17A1}">
  <a:tblStyle styleId="{B3FE708B-3E26-4276-97A8-7304D5AE17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a3497cc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3497cc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5cc14c26b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cc14c26b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Å dele med venner er en ting, men har dere tenkt på hvor mye bedriftene som tilbyr tjenestene faktisk vet om deg? </a:t>
            </a:r>
            <a:endParaRPr sz="1800"/>
          </a:p>
          <a:p>
            <a:pPr indent="-342900" lvl="0" marL="457200" rtl="0" algn="l">
              <a:spcBef>
                <a:spcPts val="0"/>
              </a:spcBef>
              <a:spcAft>
                <a:spcPts val="0"/>
              </a:spcAft>
              <a:buSzPts val="1800"/>
              <a:buChar char="●"/>
            </a:pPr>
            <a:r>
              <a:rPr lang="en" sz="1800"/>
              <a:t>F.eks Google. Hvor mye kan de finne ut om deg med all dataen som er lagret hvis de vil? De vet hvor du er til enhver tid, når ditt neste fly er, og alt du har lurt på.</a:t>
            </a:r>
            <a:endParaRPr sz="1800"/>
          </a:p>
          <a:p>
            <a:pPr indent="-342900" lvl="0" marL="457200" rtl="0" algn="l">
              <a:spcBef>
                <a:spcPts val="0"/>
              </a:spcBef>
              <a:spcAft>
                <a:spcPts val="0"/>
              </a:spcAft>
              <a:buSzPts val="1800"/>
              <a:buChar char="●"/>
            </a:pPr>
            <a:r>
              <a:rPr lang="en" sz="1800"/>
              <a:t>Sånn som det er nå må vi bare stole på at de er "snille" og ikke kommer til å misbruke all dataen vår.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Ved å dele personopplysninger eller annen data som posisjon så er det ofte av en grunn. Deler du posisjonen din med ATB kan de finne nærmeste busstopp for deg, eller oppgir alderen din til en app kan de tilpasse innholdet til din "målgruppe". </a:t>
            </a:r>
            <a:endParaRPr sz="1800"/>
          </a:p>
          <a:p>
            <a:pPr indent="-342900" lvl="0" marL="457200" rtl="0" algn="l">
              <a:spcBef>
                <a:spcPts val="0"/>
              </a:spcBef>
              <a:spcAft>
                <a:spcPts val="0"/>
              </a:spcAft>
              <a:buSzPts val="1800"/>
              <a:buChar char="●"/>
            </a:pPr>
            <a:r>
              <a:rPr lang="en" sz="1800"/>
              <a:t>Du gir altså bort personopplysningene dine mot at noen kan tilby en bedre tjeneste. </a:t>
            </a:r>
            <a:endParaRPr sz="1800"/>
          </a:p>
          <a:p>
            <a:pPr indent="-342900" lvl="0" marL="457200" rtl="0" algn="l">
              <a:spcBef>
                <a:spcPts val="0"/>
              </a:spcBef>
              <a:spcAft>
                <a:spcPts val="0"/>
              </a:spcAft>
              <a:buSzPts val="1800"/>
              <a:buChar char="●"/>
            </a:pPr>
            <a:r>
              <a:rPr lang="en" sz="1800"/>
              <a:t>Det blir et slags trade-off mellom hvor mye ønsker man å dele versus hva du får igjen for det? Dette er noe av det vi er veldig interesserte i. (Kan referere til studie)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Har dere hørt uttrykket at man betaler med informasjonen sin? Selv om en tjeneste er "gratis", så kan selskapene tjene enorme summer på å selge din informasjon videre. Et veldig godt eksempel er Facebook eller Google som kan selge det videre til reklame-firmaer som så retter reklame mot akkurat deg. Er dette greit? (Eksempel med ar man er sårbar)</a:t>
            </a:r>
            <a:endParaRPr sz="1800"/>
          </a:p>
          <a:p>
            <a:pPr indent="-342900" lvl="0" marL="457200" rtl="0" algn="l">
              <a:spcBef>
                <a:spcPts val="0"/>
              </a:spcBef>
              <a:spcAft>
                <a:spcPts val="0"/>
              </a:spcAft>
              <a:buSzPts val="1800"/>
              <a:buChar char="●"/>
            </a:pPr>
            <a:r>
              <a:rPr lang="en" sz="1800"/>
              <a:t>Eller f.eks Snapchat som dere så i kahooten. Alle bilder som sendes der har de rett til å bruke akkurat som de selv ønsker - det har man godtatt i personvernerklæringen i det du laster ned appen.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Dette er noen av de tingene vi ønsker å finne ut mer av. For å gjøre folk mer bevisste på hva de deler ønsker vi å lage et slags spill, og derfor trenger vi deres hjelp til å komme med gode ideer og innspill </a:t>
            </a:r>
            <a:endParaRPr sz="18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813e7d1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813e7d1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5cc14c26b_4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cc14c26b_4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Et spill som ikke har som hovedfokus å underholde - men å lære bort, endre en holdning, øke ferdigheter osv.</a:t>
            </a:r>
            <a:endParaRPr sz="1800"/>
          </a:p>
          <a:p>
            <a:pPr indent="0" lvl="0" marL="0" rtl="0" algn="l">
              <a:spcBef>
                <a:spcPts val="0"/>
              </a:spcBef>
              <a:spcAft>
                <a:spcPts val="0"/>
              </a:spcAft>
              <a:buNone/>
            </a:pPr>
            <a:r>
              <a:rPr lang="en" sz="1800"/>
              <a:t>Selv om underholdning ikke er hovedfokuset er det et viktig virkemiddel ved serious games.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Vi fokuserer på 3 aspekter:</a:t>
            </a:r>
            <a:endParaRPr sz="1800"/>
          </a:p>
          <a:p>
            <a:pPr indent="-342900" lvl="0" marL="457200" rtl="0" algn="l">
              <a:spcBef>
                <a:spcPts val="0"/>
              </a:spcBef>
              <a:spcAft>
                <a:spcPts val="0"/>
              </a:spcAft>
              <a:buSzPts val="1800"/>
              <a:buChar char="●"/>
            </a:pPr>
            <a:r>
              <a:rPr lang="en" sz="1800"/>
              <a:t>Reality - hva slags problem skal spillet løse?</a:t>
            </a:r>
            <a:endParaRPr sz="1800"/>
          </a:p>
          <a:p>
            <a:pPr indent="-342900" lvl="0" marL="457200" rtl="0" algn="l">
              <a:spcBef>
                <a:spcPts val="0"/>
              </a:spcBef>
              <a:spcAft>
                <a:spcPts val="0"/>
              </a:spcAft>
              <a:buSzPts val="1800"/>
              <a:buChar char="●"/>
            </a:pPr>
            <a:r>
              <a:rPr lang="en" sz="1800"/>
              <a:t>Meaning - hva skal spillet gjøre deg bedre til? Endre holdninger? Trene deg i en krisesituasjon?</a:t>
            </a:r>
            <a:endParaRPr sz="1800"/>
          </a:p>
          <a:p>
            <a:pPr indent="-342900" lvl="0" marL="457200" rtl="0" algn="l">
              <a:spcBef>
                <a:spcPts val="0"/>
              </a:spcBef>
              <a:spcAft>
                <a:spcPts val="0"/>
              </a:spcAft>
              <a:buSzPts val="1800"/>
              <a:buChar char="●"/>
            </a:pPr>
            <a:r>
              <a:rPr lang="en" sz="1800"/>
              <a:t>Play - hvordan kan dette gjøres til et morsomt spill som kan spilles igjen og igjen?</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93aa6ca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3aa6ca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7071f0d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7071f0d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813e7d1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13e7d1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813e7d1d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13e7d1d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813e7d1d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813e7d1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813e7d1d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813e7d1d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28a3ad83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a3ad83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Tentativ plan. </a:t>
            </a:r>
            <a:endParaRPr/>
          </a:p>
          <a:p>
            <a:pPr indent="0" lvl="0" marL="0" rtl="0" algn="l">
              <a:spcBef>
                <a:spcPts val="0"/>
              </a:spcBef>
              <a:spcAft>
                <a:spcPts val="0"/>
              </a:spcAft>
              <a:buNone/>
            </a:pPr>
            <a:r>
              <a:rPr lang="en"/>
              <a:t>Har litt ekstra tid på slutten av dagen.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813e7d1d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813e7d1d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813e7d1d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813e7d1d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813e7d1d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813e7d1d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7071f0d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071f0d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7071f0d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7071f0d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7071f0db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7071f0db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7071f0db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7071f0db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7071f0d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7071f0d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7071f0db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071f0db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7071f0db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7071f0db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7071f0d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7071f0d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7071f0db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7071f0db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5cc14c26b_4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cc14c26b_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7071f0d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7071f0d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280b4c32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0b4c32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7071f0d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071f0d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813e7d1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13e7d1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93aa6ca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3aa6ca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80b4c32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0b4c32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Handler kort om lagring, gjenbruk, videre formiddling og visning av personinfo online.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bg>
      <p:bgPr>
        <a:solidFill>
          <a:srgbClr val="CFE2F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617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311700" y="3286550"/>
            <a:ext cx="8520600" cy="1467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idx="2" type="body"/>
          </p:nvPr>
        </p:nvSpPr>
        <p:spPr>
          <a:xfrm>
            <a:off x="6432600" y="1464350"/>
            <a:ext cx="2399700" cy="1467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vlIkRhFhgPw"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barneombudet.no/dine-rettigheter/til-a-vaere-meg/privatli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4YePoCdtKnM"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3392925"/>
            <a:ext cx="8520600" cy="792600"/>
          </a:xfrm>
          <a:prstGeom prst="rect">
            <a:avLst/>
          </a:prstGeom>
          <a:ln>
            <a:noFill/>
          </a:ln>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lang="en" sz="2400">
                <a:solidFill>
                  <a:srgbClr val="000000"/>
                </a:solidFill>
              </a:rPr>
              <a:t>Serious Privacy Game Workshop</a:t>
            </a:r>
            <a:endParaRPr sz="2400">
              <a:solidFill>
                <a:srgbClr val="000000"/>
              </a:solidFill>
            </a:endParaRPr>
          </a:p>
          <a:p>
            <a:pPr indent="0" lvl="0" marL="0" rtl="0" algn="ctr">
              <a:spcBef>
                <a:spcPts val="400"/>
              </a:spcBef>
              <a:spcAft>
                <a:spcPts val="0"/>
              </a:spcAft>
              <a:buNone/>
            </a:pPr>
            <a:r>
              <a:t/>
            </a:r>
            <a:endParaRPr sz="2400">
              <a:solidFill>
                <a:srgbClr val="000000"/>
              </a:solidFill>
            </a:endParaRPr>
          </a:p>
        </p:txBody>
      </p:sp>
      <p:pic>
        <p:nvPicPr>
          <p:cNvPr id="60" name="Google Shape;60;p14"/>
          <p:cNvPicPr preferRelativeResize="0"/>
          <p:nvPr/>
        </p:nvPicPr>
        <p:blipFill>
          <a:blip r:embed="rId3">
            <a:alphaModFix/>
          </a:blip>
          <a:stretch>
            <a:fillRect/>
          </a:stretch>
        </p:blipFill>
        <p:spPr>
          <a:xfrm>
            <a:off x="2512288" y="863600"/>
            <a:ext cx="4119421" cy="252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Du bestemmer er en nettressurs om personvern og nettvett for barn og unge i alderen 9 til 18 år. Målet med opplegget er å gi økt bevissthet, refleksjon og kunnskap om personvern og de valgene ungdommene gjør ved bruk av digitale medier. Digital dømmekraft handler om å gjøre elevene til ansvarlige og trygge nettbrukere." id="118" name="Google Shape;118;p23" title="Hva er digital dømmekraft?">
            <a:hlinkClick r:id="rId3"/>
          </p:cNvPr>
          <p:cNvPicPr preferRelativeResize="0"/>
          <p:nvPr/>
        </p:nvPicPr>
        <p:blipFill>
          <a:blip r:embed="rId4">
            <a:alphaModFix/>
          </a:blip>
          <a:stretch>
            <a:fillRect/>
          </a:stretch>
        </p:blipFill>
        <p:spPr>
          <a:xfrm>
            <a:off x="1143006" y="0"/>
            <a:ext cx="6857982"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Hvordan kan bedrifter misbruke informasjon som du deler?</a:t>
            </a:r>
            <a:endParaRPr/>
          </a:p>
        </p:txBody>
      </p:sp>
      <p:sp>
        <p:nvSpPr>
          <p:cNvPr id="124" name="Google Shape;124;p24"/>
          <p:cNvSpPr txBox="1"/>
          <p:nvPr>
            <p:ph idx="1" type="body"/>
          </p:nvPr>
        </p:nvSpPr>
        <p:spPr>
          <a:xfrm>
            <a:off x="311700" y="1516175"/>
            <a:ext cx="8520600" cy="305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Hvor mye vet Google om deg?</a:t>
            </a:r>
            <a:endParaRPr/>
          </a:p>
          <a:p>
            <a:pPr indent="-342900" lvl="0" marL="457200" rtl="0" algn="l">
              <a:spcBef>
                <a:spcPts val="0"/>
              </a:spcBef>
              <a:spcAft>
                <a:spcPts val="0"/>
              </a:spcAft>
              <a:buSzPts val="1800"/>
              <a:buChar char="●"/>
            </a:pPr>
            <a:r>
              <a:rPr lang="en"/>
              <a:t>Trade-off mellom å dele informasjon vs å få bedre tjenester</a:t>
            </a:r>
            <a:endParaRPr/>
          </a:p>
          <a:p>
            <a:pPr indent="-342900" lvl="0" marL="457200" rtl="0" algn="l">
              <a:spcBef>
                <a:spcPts val="0"/>
              </a:spcBef>
              <a:spcAft>
                <a:spcPts val="0"/>
              </a:spcAft>
              <a:buSzPts val="1800"/>
              <a:buChar char="●"/>
            </a:pPr>
            <a:r>
              <a:rPr lang="en"/>
              <a:t>Betaler man med informasjonen sin?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Hvorfor er personvern viktig?</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Respekt for individed</a:t>
            </a:r>
            <a:endParaRPr/>
          </a:p>
          <a:p>
            <a:pPr indent="-342900" lvl="0" marL="457200" rtl="0" algn="l">
              <a:spcBef>
                <a:spcPts val="0"/>
              </a:spcBef>
              <a:spcAft>
                <a:spcPts val="0"/>
              </a:spcAft>
              <a:buSzPts val="1800"/>
              <a:buChar char="-"/>
            </a:pPr>
            <a:r>
              <a:rPr lang="en"/>
              <a:t>Begrense makt</a:t>
            </a:r>
            <a:endParaRPr/>
          </a:p>
          <a:p>
            <a:pPr indent="-342900" lvl="0" marL="457200" rtl="0" algn="l">
              <a:spcBef>
                <a:spcPts val="0"/>
              </a:spcBef>
              <a:spcAft>
                <a:spcPts val="0"/>
              </a:spcAft>
              <a:buSzPts val="1800"/>
              <a:buChar char="-"/>
            </a:pPr>
            <a:r>
              <a:rPr lang="en"/>
              <a:t>Tillit	</a:t>
            </a:r>
            <a:endParaRPr/>
          </a:p>
          <a:p>
            <a:pPr indent="-342900" lvl="0" marL="457200" rtl="0" algn="l">
              <a:spcBef>
                <a:spcPts val="0"/>
              </a:spcBef>
              <a:spcAft>
                <a:spcPts val="0"/>
              </a:spcAft>
              <a:buSzPts val="1800"/>
              <a:buChar char="-"/>
            </a:pPr>
            <a:r>
              <a:rPr lang="en"/>
              <a:t>Sosiale grenser</a:t>
            </a:r>
            <a:endParaRPr/>
          </a:p>
          <a:p>
            <a:pPr indent="-342900" lvl="0" marL="457200" rtl="0" algn="l">
              <a:spcBef>
                <a:spcPts val="0"/>
              </a:spcBef>
              <a:spcAft>
                <a:spcPts val="0"/>
              </a:spcAft>
              <a:buSzPts val="1800"/>
              <a:buChar char="-"/>
            </a:pPr>
            <a:r>
              <a:rPr lang="en"/>
              <a:t>Kontroll over eget liv</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Hva er Serious Games?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a:off x="1561411" y="1618950"/>
            <a:ext cx="6021173" cy="281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Spill-Idé Workshop!</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Mål for økten:</a:t>
            </a:r>
            <a:endParaRPr/>
          </a:p>
          <a:p>
            <a:pPr indent="0" lvl="0" marL="0" rtl="0" algn="l">
              <a:spcBef>
                <a:spcPts val="1600"/>
              </a:spcBef>
              <a:spcAft>
                <a:spcPts val="0"/>
              </a:spcAft>
              <a:buNone/>
            </a:pPr>
            <a:r>
              <a:rPr lang="en"/>
              <a:t>Å lage et spill som øker oppmerksomhet rundt personvern mens vi diskuterer personvern.</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Workshop oversikt</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8"/>
          <p:cNvPicPr preferRelativeResize="0"/>
          <p:nvPr/>
        </p:nvPicPr>
        <p:blipFill>
          <a:blip r:embed="rId3">
            <a:alphaModFix/>
          </a:blip>
          <a:stretch>
            <a:fillRect/>
          </a:stretch>
        </p:blipFill>
        <p:spPr>
          <a:xfrm>
            <a:off x="0" y="831343"/>
            <a:ext cx="9143998" cy="4312164"/>
          </a:xfrm>
          <a:prstGeom prst="rect">
            <a:avLst/>
          </a:prstGeom>
          <a:noFill/>
          <a:ln>
            <a:noFill/>
          </a:ln>
        </p:spPr>
      </p:pic>
      <p:pic>
        <p:nvPicPr>
          <p:cNvPr id="151" name="Google Shape;151;p28"/>
          <p:cNvPicPr preferRelativeResize="0"/>
          <p:nvPr/>
        </p:nvPicPr>
        <p:blipFill>
          <a:blip r:embed="rId4">
            <a:alphaModFix/>
          </a:blip>
          <a:stretch>
            <a:fillRect/>
          </a:stretch>
        </p:blipFill>
        <p:spPr>
          <a:xfrm>
            <a:off x="8068300" y="975850"/>
            <a:ext cx="1075700" cy="863450"/>
          </a:xfrm>
          <a:prstGeom prst="rect">
            <a:avLst/>
          </a:prstGeom>
          <a:noFill/>
          <a:ln>
            <a:noFill/>
          </a:ln>
        </p:spPr>
      </p:pic>
      <p:pic>
        <p:nvPicPr>
          <p:cNvPr id="152" name="Google Shape;152;p28"/>
          <p:cNvPicPr preferRelativeResize="0"/>
          <p:nvPr/>
        </p:nvPicPr>
        <p:blipFill>
          <a:blip r:embed="rId4">
            <a:alphaModFix/>
          </a:blip>
          <a:stretch>
            <a:fillRect/>
          </a:stretch>
        </p:blipFill>
        <p:spPr>
          <a:xfrm>
            <a:off x="8068300" y="3006975"/>
            <a:ext cx="1075700" cy="86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9"/>
          <p:cNvPicPr preferRelativeResize="0"/>
          <p:nvPr/>
        </p:nvPicPr>
        <p:blipFill>
          <a:blip r:embed="rId3">
            <a:alphaModFix/>
          </a:blip>
          <a:stretch>
            <a:fillRect/>
          </a:stretch>
        </p:blipFill>
        <p:spPr>
          <a:xfrm>
            <a:off x="1619250" y="476250"/>
            <a:ext cx="5905500" cy="41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30"/>
          <p:cNvPicPr preferRelativeResize="0"/>
          <p:nvPr/>
        </p:nvPicPr>
        <p:blipFill>
          <a:blip r:embed="rId3">
            <a:alphaModFix/>
          </a:blip>
          <a:stretch>
            <a:fillRect/>
          </a:stretch>
        </p:blipFill>
        <p:spPr>
          <a:xfrm>
            <a:off x="1595438" y="452438"/>
            <a:ext cx="5953125" cy="423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31"/>
          <p:cNvPicPr preferRelativeResize="0"/>
          <p:nvPr/>
        </p:nvPicPr>
        <p:blipFill>
          <a:blip r:embed="rId3">
            <a:alphaModFix/>
          </a:blip>
          <a:stretch>
            <a:fillRect/>
          </a:stretch>
        </p:blipFill>
        <p:spPr>
          <a:xfrm>
            <a:off x="1614488" y="476250"/>
            <a:ext cx="5915025" cy="419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32"/>
          <p:cNvPicPr preferRelativeResize="0"/>
          <p:nvPr/>
        </p:nvPicPr>
        <p:blipFill>
          <a:blip r:embed="rId3">
            <a:alphaModFix/>
          </a:blip>
          <a:stretch>
            <a:fillRect/>
          </a:stretch>
        </p:blipFill>
        <p:spPr>
          <a:xfrm>
            <a:off x="1604963" y="466725"/>
            <a:ext cx="5934075" cy="42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Dagens plan</a:t>
            </a:r>
            <a:endParaRPr/>
          </a:p>
        </p:txBody>
      </p:sp>
      <p:graphicFrame>
        <p:nvGraphicFramePr>
          <p:cNvPr id="66" name="Google Shape;66;p15"/>
          <p:cNvGraphicFramePr/>
          <p:nvPr/>
        </p:nvGraphicFramePr>
        <p:xfrm>
          <a:off x="905900" y="1474030"/>
          <a:ext cx="3000000" cy="3000000"/>
        </p:xfrm>
        <a:graphic>
          <a:graphicData uri="http://schemas.openxmlformats.org/drawingml/2006/table">
            <a:tbl>
              <a:tblPr>
                <a:noFill/>
                <a:tableStyleId>{B3FE708B-3E26-4276-97A8-7304D5AE17A1}</a:tableStyleId>
              </a:tblPr>
              <a:tblGrid>
                <a:gridCol w="1120100"/>
                <a:gridCol w="3455275"/>
                <a:gridCol w="2287675"/>
              </a:tblGrid>
              <a:tr h="345300">
                <a:tc>
                  <a:txBody>
                    <a:bodyPr>
                      <a:noAutofit/>
                    </a:bodyPr>
                    <a:lstStyle/>
                    <a:p>
                      <a:pPr indent="0" lvl="0" marL="0" rtl="0" algn="l">
                        <a:spcBef>
                          <a:spcPts val="0"/>
                        </a:spcBef>
                        <a:spcAft>
                          <a:spcPts val="0"/>
                        </a:spcAft>
                        <a:buNone/>
                      </a:pPr>
                      <a:r>
                        <a:rPr b="1" lang="en">
                          <a:solidFill>
                            <a:srgbClr val="FFFFFF"/>
                          </a:solidFill>
                        </a:rPr>
                        <a:t>Klokka</a:t>
                      </a:r>
                      <a:endParaRPr b="1">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b="1" lang="en">
                          <a:solidFill>
                            <a:srgbClr val="FFFFFF"/>
                          </a:solidFill>
                        </a:rPr>
                        <a:t>Aktivitet</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FFFFFF"/>
                          </a:solidFill>
                        </a:rPr>
                        <a:t>Varighet</a:t>
                      </a:r>
                      <a:endParaRPr b="1">
                        <a:solidFill>
                          <a:srgbClr val="FFFFFF"/>
                        </a:solidFill>
                      </a:endParaRPr>
                    </a:p>
                  </a:txBody>
                  <a:tcPr marT="91425" marB="91425" marR="91425" marL="91425"/>
                </a:tc>
              </a:tr>
              <a:tr h="348650">
                <a:tc>
                  <a:txBody>
                    <a:bodyPr>
                      <a:noAutofit/>
                    </a:bodyPr>
                    <a:lstStyle/>
                    <a:p>
                      <a:pPr indent="0" lvl="0" marL="0" rtl="0" algn="l">
                        <a:spcBef>
                          <a:spcPts val="0"/>
                        </a:spcBef>
                        <a:spcAft>
                          <a:spcPts val="0"/>
                        </a:spcAft>
                        <a:buNone/>
                      </a:pPr>
                      <a:r>
                        <a:rPr lang="en">
                          <a:solidFill>
                            <a:srgbClr val="FFFFFF"/>
                          </a:solidFill>
                        </a:rPr>
                        <a:t>8</a:t>
                      </a:r>
                      <a:r>
                        <a:rPr lang="en">
                          <a:solidFill>
                            <a:srgbClr val="FFFFFF"/>
                          </a:solidFill>
                        </a:rPr>
                        <a:t>:10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FFFF"/>
                          </a:solidFill>
                        </a:rPr>
                        <a:t>Intro</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5</a:t>
                      </a:r>
                      <a:r>
                        <a:rPr lang="en">
                          <a:solidFill>
                            <a:srgbClr val="FFFFFF"/>
                          </a:solidFill>
                        </a:rPr>
                        <a:t> </a:t>
                      </a:r>
                      <a:r>
                        <a:rPr lang="en">
                          <a:solidFill>
                            <a:srgbClr val="FFFFFF"/>
                          </a:solidFill>
                        </a:rPr>
                        <a:t>min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48650">
                <a:tc>
                  <a:txBody>
                    <a:bodyPr>
                      <a:noAutofit/>
                    </a:bodyPr>
                    <a:lstStyle/>
                    <a:p>
                      <a:pPr indent="0" lvl="0" marL="0" rtl="0" algn="l">
                        <a:spcBef>
                          <a:spcPts val="0"/>
                        </a:spcBef>
                        <a:spcAft>
                          <a:spcPts val="0"/>
                        </a:spcAft>
                        <a:buNone/>
                      </a:pPr>
                      <a:r>
                        <a:rPr lang="en">
                          <a:solidFill>
                            <a:srgbClr val="FFFFFF"/>
                          </a:solidFill>
                        </a:rPr>
                        <a:t>8:15</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FFFF"/>
                          </a:solidFill>
                        </a:rPr>
                        <a:t>Hva er personvern på internett?</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10</a:t>
                      </a:r>
                      <a:r>
                        <a:rPr lang="en">
                          <a:solidFill>
                            <a:srgbClr val="FFFFFF"/>
                          </a:solidFill>
                        </a:rPr>
                        <a:t> </a:t>
                      </a:r>
                      <a:r>
                        <a:rPr lang="en">
                          <a:solidFill>
                            <a:srgbClr val="FFFFFF"/>
                          </a:solidFill>
                        </a:rPr>
                        <a:t>min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48650">
                <a:tc>
                  <a:txBody>
                    <a:bodyPr>
                      <a:noAutofit/>
                    </a:bodyPr>
                    <a:lstStyle/>
                    <a:p>
                      <a:pPr indent="0" lvl="0" marL="0" rtl="0" algn="l">
                        <a:spcBef>
                          <a:spcPts val="0"/>
                        </a:spcBef>
                        <a:spcAft>
                          <a:spcPts val="0"/>
                        </a:spcAft>
                        <a:buNone/>
                      </a:pPr>
                      <a:r>
                        <a:rPr lang="en">
                          <a:solidFill>
                            <a:srgbClr val="FFFFFF"/>
                          </a:solidFill>
                        </a:rPr>
                        <a:t>8:25</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FFFF"/>
                          </a:solidFill>
                        </a:rPr>
                        <a:t>Spill-Idé Workshop</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~1.5t</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8650">
                <a:tc>
                  <a:txBody>
                    <a:bodyPr>
                      <a:noAutofit/>
                    </a:bodyPr>
                    <a:lstStyle/>
                    <a:p>
                      <a:pPr indent="0" lvl="0" marL="0" rtl="0" algn="l">
                        <a:spcBef>
                          <a:spcPts val="0"/>
                        </a:spcBef>
                        <a:spcAft>
                          <a:spcPts val="0"/>
                        </a:spcAft>
                        <a:buNone/>
                      </a:pPr>
                      <a:r>
                        <a:rPr lang="en">
                          <a:solidFill>
                            <a:srgbClr val="FFFFFF"/>
                          </a:solidFill>
                        </a:rPr>
                        <a:t>~10</a:t>
                      </a:r>
                      <a:r>
                        <a:rPr lang="en">
                          <a:solidFill>
                            <a:srgbClr val="FFFFFF"/>
                          </a:solidFill>
                        </a:rPr>
                        <a:t>:00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FFFF"/>
                          </a:solidFill>
                        </a:rPr>
                        <a:t>Ferdig</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33"/>
          <p:cNvPicPr preferRelativeResize="0"/>
          <p:nvPr/>
        </p:nvPicPr>
        <p:blipFill>
          <a:blip r:embed="rId3">
            <a:alphaModFix/>
          </a:blip>
          <a:stretch>
            <a:fillRect/>
          </a:stretch>
        </p:blipFill>
        <p:spPr>
          <a:xfrm>
            <a:off x="1600200" y="457200"/>
            <a:ext cx="5943600" cy="422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4"/>
          <p:cNvPicPr preferRelativeResize="0"/>
          <p:nvPr/>
        </p:nvPicPr>
        <p:blipFill>
          <a:blip r:embed="rId3">
            <a:alphaModFix/>
          </a:blip>
          <a:stretch>
            <a:fillRect/>
          </a:stretch>
        </p:blipFill>
        <p:spPr>
          <a:xfrm>
            <a:off x="1604963" y="466725"/>
            <a:ext cx="5934075" cy="4210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1" name="Google Shape;201;p35"/>
          <p:cNvPicPr preferRelativeResize="0"/>
          <p:nvPr/>
        </p:nvPicPr>
        <p:blipFill>
          <a:blip r:embed="rId3">
            <a:alphaModFix/>
          </a:blip>
          <a:stretch>
            <a:fillRect/>
          </a:stretch>
        </p:blipFill>
        <p:spPr>
          <a:xfrm>
            <a:off x="1609725" y="461963"/>
            <a:ext cx="5924550" cy="4219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Reality: Lag en situasjon om personvern</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36"/>
          <p:cNvPicPr preferRelativeResize="0"/>
          <p:nvPr/>
        </p:nvPicPr>
        <p:blipFill>
          <a:blip r:embed="rId3">
            <a:alphaModFix/>
          </a:blip>
          <a:stretch>
            <a:fillRect/>
          </a:stretch>
        </p:blipFill>
        <p:spPr>
          <a:xfrm>
            <a:off x="0" y="831343"/>
            <a:ext cx="9143998" cy="4312164"/>
          </a:xfrm>
          <a:prstGeom prst="rect">
            <a:avLst/>
          </a:prstGeom>
          <a:noFill/>
          <a:ln>
            <a:noFill/>
          </a:ln>
        </p:spPr>
      </p:pic>
      <p:pic>
        <p:nvPicPr>
          <p:cNvPr id="209" name="Google Shape;209;p36"/>
          <p:cNvPicPr preferRelativeResize="0"/>
          <p:nvPr/>
        </p:nvPicPr>
        <p:blipFill>
          <a:blip r:embed="rId4">
            <a:alphaModFix/>
          </a:blip>
          <a:stretch>
            <a:fillRect/>
          </a:stretch>
        </p:blipFill>
        <p:spPr>
          <a:xfrm>
            <a:off x="8068300" y="975850"/>
            <a:ext cx="1075700" cy="863450"/>
          </a:xfrm>
          <a:prstGeom prst="rect">
            <a:avLst/>
          </a:prstGeom>
          <a:noFill/>
          <a:ln>
            <a:noFill/>
          </a:ln>
        </p:spPr>
      </p:pic>
      <p:pic>
        <p:nvPicPr>
          <p:cNvPr id="210" name="Google Shape;210;p36"/>
          <p:cNvPicPr preferRelativeResize="0"/>
          <p:nvPr/>
        </p:nvPicPr>
        <p:blipFill>
          <a:blip r:embed="rId4">
            <a:alphaModFix/>
          </a:blip>
          <a:stretch>
            <a:fillRect/>
          </a:stretch>
        </p:blipFill>
        <p:spPr>
          <a:xfrm>
            <a:off x="8068300" y="3006975"/>
            <a:ext cx="1075700" cy="86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Meaning: Gjør </a:t>
            </a:r>
            <a:r>
              <a:rPr lang="en"/>
              <a:t>oppmerksom</a:t>
            </a:r>
            <a:r>
              <a:rPr lang="en"/>
              <a:t> på personvern</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37"/>
          <p:cNvPicPr preferRelativeResize="0"/>
          <p:nvPr/>
        </p:nvPicPr>
        <p:blipFill>
          <a:blip r:embed="rId3">
            <a:alphaModFix/>
          </a:blip>
          <a:stretch>
            <a:fillRect/>
          </a:stretch>
        </p:blipFill>
        <p:spPr>
          <a:xfrm>
            <a:off x="0" y="831343"/>
            <a:ext cx="9143998" cy="4312164"/>
          </a:xfrm>
          <a:prstGeom prst="rect">
            <a:avLst/>
          </a:prstGeom>
          <a:noFill/>
          <a:ln>
            <a:noFill/>
          </a:ln>
        </p:spPr>
      </p:pic>
      <p:pic>
        <p:nvPicPr>
          <p:cNvPr id="218" name="Google Shape;218;p37"/>
          <p:cNvPicPr preferRelativeResize="0"/>
          <p:nvPr/>
        </p:nvPicPr>
        <p:blipFill>
          <a:blip r:embed="rId4">
            <a:alphaModFix/>
          </a:blip>
          <a:stretch>
            <a:fillRect/>
          </a:stretch>
        </p:blipFill>
        <p:spPr>
          <a:xfrm>
            <a:off x="8068300" y="975850"/>
            <a:ext cx="1075700" cy="863450"/>
          </a:xfrm>
          <a:prstGeom prst="rect">
            <a:avLst/>
          </a:prstGeom>
          <a:noFill/>
          <a:ln>
            <a:noFill/>
          </a:ln>
        </p:spPr>
      </p:pic>
      <p:pic>
        <p:nvPicPr>
          <p:cNvPr id="219" name="Google Shape;219;p37"/>
          <p:cNvPicPr preferRelativeResize="0"/>
          <p:nvPr/>
        </p:nvPicPr>
        <p:blipFill>
          <a:blip r:embed="rId4">
            <a:alphaModFix/>
          </a:blip>
          <a:stretch>
            <a:fillRect/>
          </a:stretch>
        </p:blipFill>
        <p:spPr>
          <a:xfrm>
            <a:off x="8068300" y="3006975"/>
            <a:ext cx="1075700" cy="863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 til presentasjon</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Husk:</a:t>
            </a:r>
            <a:endParaRPr/>
          </a:p>
          <a:p>
            <a:pPr indent="-342900" lvl="0" marL="457200" rtl="0" algn="l">
              <a:spcBef>
                <a:spcPts val="1600"/>
              </a:spcBef>
              <a:spcAft>
                <a:spcPts val="0"/>
              </a:spcAft>
              <a:buSzPts val="1800"/>
              <a:buChar char="●"/>
            </a:pPr>
            <a:r>
              <a:rPr lang="en"/>
              <a:t>Hva er </a:t>
            </a:r>
            <a:r>
              <a:rPr lang="en"/>
              <a:t>personvern problemet</a:t>
            </a:r>
            <a:r>
              <a:rPr lang="en"/>
              <a:t>?</a:t>
            </a:r>
            <a:endParaRPr/>
          </a:p>
          <a:p>
            <a:pPr indent="-342900" lvl="0" marL="457200" rtl="0" algn="l">
              <a:spcBef>
                <a:spcPts val="0"/>
              </a:spcBef>
              <a:spcAft>
                <a:spcPts val="0"/>
              </a:spcAft>
              <a:buSzPts val="1800"/>
              <a:buChar char="●"/>
            </a:pPr>
            <a:r>
              <a:rPr lang="en"/>
              <a:t>Hvilket spill endrer dere?</a:t>
            </a:r>
            <a:endParaRPr/>
          </a:p>
          <a:p>
            <a:pPr indent="-342900" lvl="0" marL="457200" rtl="0" algn="l">
              <a:spcBef>
                <a:spcPts val="0"/>
              </a:spcBef>
              <a:spcAft>
                <a:spcPts val="0"/>
              </a:spcAft>
              <a:buSzPts val="1800"/>
              <a:buChar char="●"/>
            </a:pPr>
            <a:r>
              <a:rPr lang="en"/>
              <a:t>Hvordan gjør dette spilleren mer oppmerksom på problemet?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Meaning: Gjør oppmerksom på personvern</a:t>
            </a:r>
            <a:endParaRPr/>
          </a:p>
        </p:txBody>
      </p:sp>
      <p:sp>
        <p:nvSpPr>
          <p:cNvPr id="231" name="Google Shape;23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39"/>
          <p:cNvPicPr preferRelativeResize="0"/>
          <p:nvPr/>
        </p:nvPicPr>
        <p:blipFill>
          <a:blip r:embed="rId3">
            <a:alphaModFix/>
          </a:blip>
          <a:stretch>
            <a:fillRect/>
          </a:stretch>
        </p:blipFill>
        <p:spPr>
          <a:xfrm>
            <a:off x="0" y="831343"/>
            <a:ext cx="9143998" cy="4312164"/>
          </a:xfrm>
          <a:prstGeom prst="rect">
            <a:avLst/>
          </a:prstGeom>
          <a:noFill/>
          <a:ln>
            <a:noFill/>
          </a:ln>
        </p:spPr>
      </p:pic>
      <p:pic>
        <p:nvPicPr>
          <p:cNvPr id="233" name="Google Shape;233;p39"/>
          <p:cNvPicPr preferRelativeResize="0"/>
          <p:nvPr/>
        </p:nvPicPr>
        <p:blipFill>
          <a:blip r:embed="rId4">
            <a:alphaModFix/>
          </a:blip>
          <a:stretch>
            <a:fillRect/>
          </a:stretch>
        </p:blipFill>
        <p:spPr>
          <a:xfrm>
            <a:off x="8068300" y="975850"/>
            <a:ext cx="1075700" cy="863450"/>
          </a:xfrm>
          <a:prstGeom prst="rect">
            <a:avLst/>
          </a:prstGeom>
          <a:noFill/>
          <a:ln>
            <a:noFill/>
          </a:ln>
        </p:spPr>
      </p:pic>
      <p:pic>
        <p:nvPicPr>
          <p:cNvPr id="234" name="Google Shape;234;p39"/>
          <p:cNvPicPr preferRelativeResize="0"/>
          <p:nvPr/>
        </p:nvPicPr>
        <p:blipFill>
          <a:blip r:embed="rId5">
            <a:alphaModFix/>
          </a:blip>
          <a:stretch>
            <a:fillRect/>
          </a:stretch>
        </p:blipFill>
        <p:spPr>
          <a:xfrm>
            <a:off x="8068300" y="3006975"/>
            <a:ext cx="1075700" cy="863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Lag et spill personvern situasjonen</a:t>
            </a:r>
            <a:endParaRPr/>
          </a:p>
        </p:txBody>
      </p:sp>
      <p:sp>
        <p:nvSpPr>
          <p:cNvPr id="240" name="Google Shape;24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40"/>
          <p:cNvPicPr preferRelativeResize="0"/>
          <p:nvPr/>
        </p:nvPicPr>
        <p:blipFill>
          <a:blip r:embed="rId3">
            <a:alphaModFix/>
          </a:blip>
          <a:stretch>
            <a:fillRect/>
          </a:stretch>
        </p:blipFill>
        <p:spPr>
          <a:xfrm>
            <a:off x="0" y="831343"/>
            <a:ext cx="9143998" cy="4312164"/>
          </a:xfrm>
          <a:prstGeom prst="rect">
            <a:avLst/>
          </a:prstGeom>
          <a:noFill/>
          <a:ln>
            <a:noFill/>
          </a:ln>
        </p:spPr>
      </p:pic>
      <p:pic>
        <p:nvPicPr>
          <p:cNvPr id="242" name="Google Shape;242;p40"/>
          <p:cNvPicPr preferRelativeResize="0"/>
          <p:nvPr/>
        </p:nvPicPr>
        <p:blipFill>
          <a:blip r:embed="rId4">
            <a:alphaModFix/>
          </a:blip>
          <a:stretch>
            <a:fillRect/>
          </a:stretch>
        </p:blipFill>
        <p:spPr>
          <a:xfrm>
            <a:off x="8068300" y="975850"/>
            <a:ext cx="1075700" cy="863450"/>
          </a:xfrm>
          <a:prstGeom prst="rect">
            <a:avLst/>
          </a:prstGeom>
          <a:noFill/>
          <a:ln>
            <a:noFill/>
          </a:ln>
        </p:spPr>
      </p:pic>
      <p:pic>
        <p:nvPicPr>
          <p:cNvPr id="243" name="Google Shape;243;p40"/>
          <p:cNvPicPr preferRelativeResize="0"/>
          <p:nvPr/>
        </p:nvPicPr>
        <p:blipFill>
          <a:blip r:embed="rId4">
            <a:alphaModFix/>
          </a:blip>
          <a:stretch>
            <a:fillRect/>
          </a:stretch>
        </p:blipFill>
        <p:spPr>
          <a:xfrm>
            <a:off x="8068300" y="3006975"/>
            <a:ext cx="1075700" cy="863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Forklar hvordan en spiller spillet</a:t>
            </a:r>
            <a:endParaRPr/>
          </a:p>
        </p:txBody>
      </p:sp>
      <p:sp>
        <p:nvSpPr>
          <p:cNvPr id="249" name="Google Shape;24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0" name="Google Shape;250;p41"/>
          <p:cNvPicPr preferRelativeResize="0"/>
          <p:nvPr/>
        </p:nvPicPr>
        <p:blipFill>
          <a:blip r:embed="rId3">
            <a:alphaModFix/>
          </a:blip>
          <a:stretch>
            <a:fillRect/>
          </a:stretch>
        </p:blipFill>
        <p:spPr>
          <a:xfrm>
            <a:off x="0" y="831343"/>
            <a:ext cx="9143998" cy="4312164"/>
          </a:xfrm>
          <a:prstGeom prst="rect">
            <a:avLst/>
          </a:prstGeom>
          <a:noFill/>
          <a:ln>
            <a:noFill/>
          </a:ln>
        </p:spPr>
      </p:pic>
      <p:pic>
        <p:nvPicPr>
          <p:cNvPr id="251" name="Google Shape;251;p41"/>
          <p:cNvPicPr preferRelativeResize="0"/>
          <p:nvPr/>
        </p:nvPicPr>
        <p:blipFill>
          <a:blip r:embed="rId4">
            <a:alphaModFix/>
          </a:blip>
          <a:stretch>
            <a:fillRect/>
          </a:stretch>
        </p:blipFill>
        <p:spPr>
          <a:xfrm>
            <a:off x="8068300" y="975850"/>
            <a:ext cx="1075700" cy="863450"/>
          </a:xfrm>
          <a:prstGeom prst="rect">
            <a:avLst/>
          </a:prstGeom>
          <a:noFill/>
          <a:ln>
            <a:noFill/>
          </a:ln>
        </p:spPr>
      </p:pic>
      <p:pic>
        <p:nvPicPr>
          <p:cNvPr id="252" name="Google Shape;252;p41"/>
          <p:cNvPicPr preferRelativeResize="0"/>
          <p:nvPr/>
        </p:nvPicPr>
        <p:blipFill>
          <a:blip r:embed="rId4">
            <a:alphaModFix/>
          </a:blip>
          <a:stretch>
            <a:fillRect/>
          </a:stretch>
        </p:blipFill>
        <p:spPr>
          <a:xfrm>
            <a:off x="8068300" y="3006975"/>
            <a:ext cx="1075700" cy="863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 til presentasjon</a:t>
            </a:r>
            <a:endParaRPr/>
          </a:p>
        </p:txBody>
      </p:sp>
      <p:sp>
        <p:nvSpPr>
          <p:cNvPr id="258" name="Google Shape;25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Tape sammen delene</a:t>
            </a:r>
            <a:endParaRPr/>
          </a:p>
          <a:p>
            <a:pPr indent="0" lvl="0" marL="0" rtl="0" algn="l">
              <a:spcBef>
                <a:spcPts val="1600"/>
              </a:spcBef>
              <a:spcAft>
                <a:spcPts val="0"/>
              </a:spcAft>
              <a:buNone/>
            </a:pPr>
            <a:r>
              <a:rPr lang="en"/>
              <a:t>Husk:</a:t>
            </a:r>
            <a:endParaRPr/>
          </a:p>
          <a:p>
            <a:pPr indent="-342900" lvl="0" marL="457200" rtl="0" algn="l">
              <a:spcBef>
                <a:spcPts val="1600"/>
              </a:spcBef>
              <a:spcAft>
                <a:spcPts val="0"/>
              </a:spcAft>
              <a:buSzPts val="1800"/>
              <a:buChar char="●"/>
            </a:pPr>
            <a:r>
              <a:rPr lang="en"/>
              <a:t>Hva er </a:t>
            </a:r>
            <a:r>
              <a:rPr lang="en"/>
              <a:t>spill ideen</a:t>
            </a:r>
            <a:r>
              <a:rPr lang="en"/>
              <a:t> deres?</a:t>
            </a:r>
            <a:endParaRPr/>
          </a:p>
          <a:p>
            <a:pPr indent="-342900" lvl="0" marL="457200" rtl="0" algn="l">
              <a:spcBef>
                <a:spcPts val="0"/>
              </a:spcBef>
              <a:spcAft>
                <a:spcPts val="0"/>
              </a:spcAft>
              <a:buSzPts val="1800"/>
              <a:buChar char="●"/>
            </a:pPr>
            <a:r>
              <a:rPr lang="en"/>
              <a:t>Hvordan spiller man spillet?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Hva er dette?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Denne workshoppen er en del av en masteroppgave ved Informatikk ved NTNU</a:t>
            </a:r>
            <a:endParaRPr/>
          </a:p>
          <a:p>
            <a:pPr indent="-342900" lvl="0" marL="457200" rtl="0" algn="l">
              <a:spcBef>
                <a:spcPts val="0"/>
              </a:spcBef>
              <a:spcAft>
                <a:spcPts val="0"/>
              </a:spcAft>
              <a:buSzPts val="1800"/>
              <a:buChar char="-"/>
            </a:pPr>
            <a:r>
              <a:rPr lang="en"/>
              <a:t>Det samles derfor data</a:t>
            </a:r>
            <a:endParaRPr/>
          </a:p>
          <a:p>
            <a:pPr indent="-317500" lvl="1" marL="914400" rtl="0" algn="l">
              <a:spcBef>
                <a:spcPts val="0"/>
              </a:spcBef>
              <a:spcAft>
                <a:spcPts val="0"/>
              </a:spcAft>
              <a:buSzPts val="1400"/>
              <a:buChar char="-"/>
            </a:pPr>
            <a:r>
              <a:rPr lang="en"/>
              <a:t>2 spørreskjema + observasjoner </a:t>
            </a:r>
            <a:endParaRPr/>
          </a:p>
          <a:p>
            <a:pPr indent="-317500" lvl="1" marL="914400" rtl="0" algn="l">
              <a:spcBef>
                <a:spcPts val="0"/>
              </a:spcBef>
              <a:spcAft>
                <a:spcPts val="0"/>
              </a:spcAft>
              <a:buSzPts val="1400"/>
              <a:buChar char="-"/>
            </a:pPr>
            <a:r>
              <a:rPr lang="en"/>
              <a:t>Bilder av prettene underveis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2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Forklar hvordan en spiller spillet</a:t>
            </a:r>
            <a:endParaRPr/>
          </a:p>
        </p:txBody>
      </p:sp>
      <p:sp>
        <p:nvSpPr>
          <p:cNvPr id="264" name="Google Shape;26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5" name="Google Shape;265;p43"/>
          <p:cNvPicPr preferRelativeResize="0"/>
          <p:nvPr/>
        </p:nvPicPr>
        <p:blipFill>
          <a:blip r:embed="rId3">
            <a:alphaModFix/>
          </a:blip>
          <a:stretch>
            <a:fillRect/>
          </a:stretch>
        </p:blipFill>
        <p:spPr>
          <a:xfrm>
            <a:off x="0" y="831343"/>
            <a:ext cx="9143998" cy="4312164"/>
          </a:xfrm>
          <a:prstGeom prst="rect">
            <a:avLst/>
          </a:prstGeom>
          <a:noFill/>
          <a:ln>
            <a:noFill/>
          </a:ln>
        </p:spPr>
      </p:pic>
      <p:pic>
        <p:nvPicPr>
          <p:cNvPr id="266" name="Google Shape;266;p43"/>
          <p:cNvPicPr preferRelativeResize="0"/>
          <p:nvPr/>
        </p:nvPicPr>
        <p:blipFill>
          <a:blip r:embed="rId4">
            <a:alphaModFix/>
          </a:blip>
          <a:stretch>
            <a:fillRect/>
          </a:stretch>
        </p:blipFill>
        <p:spPr>
          <a:xfrm>
            <a:off x="8068300" y="975850"/>
            <a:ext cx="1075700" cy="863450"/>
          </a:xfrm>
          <a:prstGeom prst="rect">
            <a:avLst/>
          </a:prstGeom>
          <a:noFill/>
          <a:ln>
            <a:noFill/>
          </a:ln>
        </p:spPr>
      </p:pic>
      <p:pic>
        <p:nvPicPr>
          <p:cNvPr id="267" name="Google Shape;267;p43"/>
          <p:cNvPicPr preferRelativeResize="0"/>
          <p:nvPr/>
        </p:nvPicPr>
        <p:blipFill>
          <a:blip r:embed="rId5">
            <a:alphaModFix/>
          </a:blip>
          <a:stretch>
            <a:fillRect/>
          </a:stretch>
        </p:blipFill>
        <p:spPr>
          <a:xfrm>
            <a:off x="8068300" y="3006975"/>
            <a:ext cx="1075700" cy="863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Vurdering av Workshop</a:t>
            </a:r>
            <a:endParaRPr/>
          </a:p>
        </p:txBody>
      </p:sp>
      <p:sp>
        <p:nvSpPr>
          <p:cNvPr id="273" name="Google Shape;27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Mål</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Mål for økten:</a:t>
            </a:r>
            <a:endParaRPr/>
          </a:p>
          <a:p>
            <a:pPr indent="0" lvl="0" marL="0" rtl="0" algn="l">
              <a:spcBef>
                <a:spcPts val="1600"/>
              </a:spcBef>
              <a:spcAft>
                <a:spcPts val="1600"/>
              </a:spcAft>
              <a:buNone/>
            </a:pPr>
            <a:r>
              <a:rPr lang="en"/>
              <a:t>Å lage et spill som øker oppmerksomhet rundt personvern mens vi diskuterer personvern.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Spørreundersøkelse</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8"/>
          <p:cNvPicPr preferRelativeResize="0"/>
          <p:nvPr/>
        </p:nvPicPr>
        <p:blipFill>
          <a:blip r:embed="rId3">
            <a:alphaModFix/>
          </a:blip>
          <a:stretch>
            <a:fillRect/>
          </a:stretch>
        </p:blipFill>
        <p:spPr>
          <a:xfrm>
            <a:off x="2581275" y="1943100"/>
            <a:ext cx="3981450" cy="12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Hva er personvern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Personvern handler om at alle har rett til et privatliv. </a:t>
            </a:r>
            <a:endParaRPr/>
          </a:p>
          <a:p>
            <a:pPr indent="0" lvl="0" marL="0" rtl="0" algn="l">
              <a:spcBef>
                <a:spcPts val="1600"/>
              </a:spcBef>
              <a:spcAft>
                <a:spcPts val="0"/>
              </a:spcAft>
              <a:buNone/>
            </a:pPr>
            <a:r>
              <a:rPr lang="en"/>
              <a:t>Å ha et privatliv vil si at du skal kunne ha hemmeligheter.</a:t>
            </a:r>
            <a:endParaRPr/>
          </a:p>
          <a:p>
            <a:pPr indent="0" lvl="0" marL="0" rtl="0" algn="l">
              <a:spcBef>
                <a:spcPts val="1600"/>
              </a:spcBef>
              <a:spcAft>
                <a:spcPts val="0"/>
              </a:spcAft>
              <a:buNone/>
            </a:pPr>
            <a:r>
              <a:rPr lang="en"/>
              <a:t>Det vil også si at andre ikke har lov til å spre falske rykter om deg.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3"/>
              </a:rPr>
              <a:t>http://barneombudet.no/dine-rettigheter/til-a-vaere-meg/privatliv/</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Personvern på internett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Fra www.dubestemmer.no av Datatilsynet" id="104" name="Google Shape;104;p21" title="du bestemmer - Konferansetime">
            <a:hlinkClick r:id="rId3"/>
          </p:cNvPr>
          <p:cNvPicPr preferRelativeResize="0"/>
          <p:nvPr/>
        </p:nvPicPr>
        <p:blipFill>
          <a:blip r:embed="rId4">
            <a:alphaModFix/>
          </a:blip>
          <a:stretch>
            <a:fillRect/>
          </a:stretch>
        </p:blipFill>
        <p:spPr>
          <a:xfrm>
            <a:off x="1142987" y="0"/>
            <a:ext cx="685802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Personvern og internet</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2"/>
          <p:cNvPicPr preferRelativeResize="0"/>
          <p:nvPr/>
        </p:nvPicPr>
        <p:blipFill>
          <a:blip r:embed="rId3">
            <a:alphaModFix/>
          </a:blip>
          <a:stretch>
            <a:fillRect/>
          </a:stretch>
        </p:blipFill>
        <p:spPr>
          <a:xfrm>
            <a:off x="2579925" y="1990725"/>
            <a:ext cx="3984150" cy="224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