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5D9E7-A7F5-EC75-1EE3-5E856F31793F}" v="8" dt="2023-11-20T04:46:50.336"/>
    <p1510:client id="{12F981CB-9CDC-C70C-B910-68C525D5A594}" v="78" dt="2023-11-19T23:28:54.266"/>
    <p1510:client id="{9C3E98B4-C308-40CC-8EBC-1EDDC31F8A44}" v="173" dt="2023-11-19T18:59:54.269"/>
    <p1510:client id="{EFEE85F9-F83C-33B6-D325-AF7710348492}" v="880" dt="2023-11-19T23:11:13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9" y="1076635"/>
            <a:ext cx="6956066" cy="3495365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MSc in Artificial Intelligence and Machine Learning</a:t>
            </a:r>
            <a:endParaRPr lang="en-US" sz="2000" b="0">
              <a:ea typeface="+mj-lt"/>
              <a:cs typeface="+mj-lt"/>
            </a:endParaRPr>
          </a:p>
          <a:p>
            <a:br>
              <a:rPr lang="en-US" sz="1600">
                <a:ea typeface="+mj-lt"/>
                <a:cs typeface="+mj-lt"/>
              </a:rPr>
            </a:br>
            <a:r>
              <a:rPr lang="en-US" sz="1600">
                <a:solidFill>
                  <a:srgbClr val="5A5A5A"/>
                </a:solidFill>
                <a:ea typeface="+mj-lt"/>
                <a:cs typeface="+mj-lt"/>
              </a:rPr>
              <a:t>CS6271 - Evolutionary Algorithms and Humanoid Robotics 2023</a:t>
            </a:r>
            <a:endParaRPr lang="en-US" sz="1600" b="0">
              <a:solidFill>
                <a:srgbClr val="5A5A5A"/>
              </a:solidFill>
              <a:ea typeface="+mj-lt"/>
              <a:cs typeface="+mj-lt"/>
            </a:endParaRPr>
          </a:p>
          <a:p>
            <a:br>
              <a:rPr lang="en-US" sz="1400">
                <a:ea typeface="+mj-lt"/>
                <a:cs typeface="+mj-lt"/>
              </a:rPr>
            </a:br>
            <a:r>
              <a:rPr lang="en-US" sz="1400">
                <a:ea typeface="+mj-lt"/>
                <a:cs typeface="+mj-lt"/>
              </a:rPr>
              <a:t>Final Project (Kaggle Competition)</a:t>
            </a:r>
            <a:br>
              <a:rPr lang="en-US" sz="1400">
                <a:ea typeface="+mj-lt"/>
                <a:cs typeface="+mj-lt"/>
              </a:rPr>
            </a:br>
            <a:br>
              <a:rPr lang="en-US" sz="1400">
                <a:ea typeface="+mj-lt"/>
                <a:cs typeface="+mj-lt"/>
              </a:rPr>
            </a:br>
            <a:endParaRPr lang="en-US" sz="1400">
              <a:ea typeface="+mj-lt"/>
              <a:cs typeface="+mj-lt"/>
            </a:endParaRPr>
          </a:p>
          <a:p>
            <a:r>
              <a:rPr lang="en-US" sz="3600"/>
              <a:t>Predicting annual income using census income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491" y="4572000"/>
            <a:ext cx="6954394" cy="1542681"/>
          </a:xfrm>
        </p:spPr>
        <p:txBody>
          <a:bodyPr anchor="b">
            <a:normAutofit fontScale="85000" lnSpcReduction="20000"/>
          </a:bodyPr>
          <a:lstStyle/>
          <a:p>
            <a:r>
              <a:rPr lang="en-US"/>
              <a:t>Module leader: Conor Ryan</a:t>
            </a:r>
          </a:p>
          <a:p>
            <a:r>
              <a:rPr lang="en-US"/>
              <a:t>Developers: </a:t>
            </a:r>
          </a:p>
          <a:p>
            <a:r>
              <a:rPr lang="en-US"/>
              <a:t>Siddharth Prince - 23052058, </a:t>
            </a:r>
          </a:p>
          <a:p>
            <a:r>
              <a:rPr lang="en-US"/>
              <a:t>Pratik Verma - 23007575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ogo with green text&#10;&#10;Description automatically generated">
            <a:extLst>
              <a:ext uri="{FF2B5EF4-FFF2-40B4-BE49-F238E27FC236}">
                <a16:creationId xmlns:a16="http://schemas.microsoft.com/office/drawing/2014/main" id="{CB57E558-7007-A4DC-2550-DB9D7D54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846" y="1143000"/>
            <a:ext cx="2636159" cy="12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249F-A9B7-F1F6-217F-269CCB60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7025-C504-2AEE-A2D2-BFEE7191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Pratik Verma – 23007575</a:t>
            </a:r>
          </a:p>
          <a:p>
            <a:r>
              <a:rPr lang="en-US"/>
              <a:t>Siddharth Prince – 23052058</a:t>
            </a:r>
          </a:p>
        </p:txBody>
      </p:sp>
    </p:spTree>
    <p:extLst>
      <p:ext uri="{BB962C8B-B14F-4D97-AF65-F5344CB8AC3E}">
        <p14:creationId xmlns:p14="http://schemas.microsoft.com/office/powerpoint/2010/main" val="8579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86C6-78CC-E104-C9BA-957C38DD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BAFD-044D-6798-BF87-42FE839D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Evolve a Grammatical Evolution model to predict annual income</a:t>
            </a:r>
          </a:p>
          <a:p>
            <a:pPr lvl="1"/>
            <a:r>
              <a:rPr lang="en-US"/>
              <a:t>Dataset: modified Census Income dataset</a:t>
            </a:r>
          </a:p>
          <a:p>
            <a:r>
              <a:rPr lang="en-US" dirty="0"/>
              <a:t>Be competitive in the Kaggle leaderboard :)</a:t>
            </a:r>
          </a:p>
        </p:txBody>
      </p:sp>
    </p:spTree>
    <p:extLst>
      <p:ext uri="{BB962C8B-B14F-4D97-AF65-F5344CB8AC3E}">
        <p14:creationId xmlns:p14="http://schemas.microsoft.com/office/powerpoint/2010/main" val="267756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085D-51B1-90FD-A163-FF67B47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714679"/>
          </a:xfrm>
        </p:spPr>
        <p:txBody>
          <a:bodyPr/>
          <a:lstStyle/>
          <a:p>
            <a:r>
              <a:rPr lang="en-US"/>
              <a:t>Grammar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3F22-4360-4E9B-93A9-59D5FF04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36031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on the grammar for the Heart Disease example</a:t>
            </a:r>
          </a:p>
          <a:p>
            <a:r>
              <a:rPr lang="en-US"/>
              <a:t>Added if_ codon under conditional branches</a:t>
            </a:r>
          </a:p>
          <a:p>
            <a:r>
              <a:rPr lang="en-US"/>
              <a:t>Updated the Boolean and non-Boolean feature codons according to the new data set</a:t>
            </a:r>
          </a:p>
          <a:p>
            <a:r>
              <a:rPr lang="en-US"/>
              <a:t>Tried including NAND_ and NOR_ logical operators (didn't produce better results)</a:t>
            </a: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51C99BF-0D43-8297-6CEE-DF986FAD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4071241"/>
            <a:ext cx="10104407" cy="24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F91A-4FBA-78E0-6FA3-A5EFC698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7BA5-0E5D-3253-B8DF-C5D9E3E5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Tried label encoding, one-hot encoding worked better</a:t>
            </a:r>
          </a:p>
          <a:p>
            <a:r>
              <a:rPr lang="en-US" err="1"/>
              <a:t>Normalisation</a:t>
            </a:r>
            <a:r>
              <a:rPr lang="en-US"/>
              <a:t> 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Using min and max value of features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Standard Scaling</a:t>
            </a:r>
          </a:p>
          <a:p>
            <a:r>
              <a:rPr lang="en-US"/>
              <a:t>Tried other ideas, but didn't work out...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Creating a new feature, 'net-capital' from capital-gain and capital-loss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Dropping capital-gain and loss features: most entries have zero values for both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Imputation</a:t>
            </a:r>
          </a:p>
          <a:p>
            <a:pPr lvl="2">
              <a:buFont typeface="Wingdings" panose="020B0504020202020204" pitchFamily="34" charset="0"/>
              <a:buChar char="§"/>
            </a:pPr>
            <a:r>
              <a:rPr lang="en-US"/>
              <a:t>Simple</a:t>
            </a:r>
          </a:p>
          <a:p>
            <a:pPr lvl="2">
              <a:buFont typeface="Wingdings" panose="020B0504020202020204" pitchFamily="34" charset="0"/>
              <a:buChar char="§"/>
            </a:pPr>
            <a:r>
              <a:rPr lang="en-US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6840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D64-0FEE-022E-8DD0-DF1D559F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791021"/>
          </a:xfrm>
        </p:spPr>
        <p:txBody>
          <a:bodyPr/>
          <a:lstStyle/>
          <a:p>
            <a:r>
              <a:rPr lang="en-US"/>
              <a:t>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154D-66F2-0C6D-4AD1-58E98B0E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44571"/>
            <a:ext cx="9922764" cy="45575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Arial"/>
                <a:cs typeface="Arial"/>
              </a:rPr>
              <a:t>Best setup:</a:t>
            </a:r>
            <a:endParaRPr lang="en-US" sz="2000" dirty="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ea typeface="+mn-lt"/>
                <a:cs typeface="Arial"/>
              </a:rPr>
              <a:t>Population = 1000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ea typeface="+mn-lt"/>
                <a:cs typeface="Arial"/>
              </a:rPr>
              <a:t>Max gens = 150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ea typeface="+mn-lt"/>
                <a:cs typeface="Arial"/>
              </a:rPr>
              <a:t>P_crossover</a:t>
            </a:r>
            <a:r>
              <a:rPr lang="en-US" sz="2000" dirty="0">
                <a:latin typeface="Arial"/>
                <a:ea typeface="+mn-lt"/>
                <a:cs typeface="Arial"/>
              </a:rPr>
              <a:t> = </a:t>
            </a:r>
            <a:r>
              <a:rPr lang="en-US" sz="2000">
                <a:latin typeface="Arial"/>
                <a:ea typeface="+mn-lt"/>
                <a:cs typeface="Arial"/>
              </a:rPr>
              <a:t>0.7</a:t>
            </a:r>
            <a:endParaRPr lang="en-US" sz="2000" dirty="0">
              <a:latin typeface="Arial"/>
              <a:ea typeface="+mn-lt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 err="1">
                <a:latin typeface="Arial"/>
                <a:ea typeface="+mn-lt"/>
                <a:cs typeface="Arial"/>
              </a:rPr>
              <a:t>P_mutation</a:t>
            </a:r>
            <a:r>
              <a:rPr lang="en-US" sz="2000" dirty="0">
                <a:latin typeface="Arial"/>
                <a:ea typeface="+mn-lt"/>
                <a:cs typeface="Arial"/>
              </a:rPr>
              <a:t> = 0.02,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ea typeface="+mn-lt"/>
                <a:cs typeface="Arial"/>
              </a:rPr>
              <a:t>Elite size = 1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 err="1">
                <a:latin typeface="Arial"/>
                <a:ea typeface="+mn-lt"/>
                <a:cs typeface="Arial"/>
              </a:rPr>
              <a:t>HoF</a:t>
            </a:r>
            <a:r>
              <a:rPr lang="en-US" sz="2000" dirty="0">
                <a:latin typeface="Arial"/>
                <a:ea typeface="+mn-lt"/>
                <a:cs typeface="Arial"/>
              </a:rPr>
              <a:t> size = 3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ea typeface="+mn-lt"/>
                <a:cs typeface="Arial"/>
              </a:rPr>
              <a:t>Tournament size = 3 </a:t>
            </a:r>
            <a:endParaRPr lang="en-US" sz="2000" dirty="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Best fitness = 0.2115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Kaggle public score: 0.7864</a:t>
            </a: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pPr>
              <a:buFont typeface="Courier New,monospace" panose="020B05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370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13E-7E88-D88E-2123-93AFFBBB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76226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Setups – contd.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82E8-BBC4-3D1F-B057-BA4E54EB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58307"/>
            <a:ext cx="9922764" cy="4672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Arial"/>
                <a:cs typeface="Arial"/>
              </a:rPr>
              <a:t>Other setups (different parameter variation):</a:t>
            </a:r>
            <a:endParaRPr lang="en-US" sz="200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Population = 1000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Max gens = 150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P_crossover</a:t>
            </a:r>
            <a:r>
              <a:rPr lang="en-US" sz="2000">
                <a:latin typeface="Arial"/>
                <a:cs typeface="Arial"/>
              </a:rPr>
              <a:t> = 0.8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P_mutation</a:t>
            </a:r>
            <a:r>
              <a:rPr lang="en-US" sz="2000">
                <a:latin typeface="Arial"/>
                <a:cs typeface="Arial"/>
              </a:rPr>
              <a:t> = 0.02,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Elite size = 2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HoF</a:t>
            </a:r>
            <a:r>
              <a:rPr lang="en-US" sz="2000">
                <a:latin typeface="Arial"/>
                <a:cs typeface="Arial"/>
              </a:rPr>
              <a:t> size = 4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Tournament size = 6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Best fitness = 0.2121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Kaggle public score: 0.7824</a:t>
            </a: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13E-7E88-D88E-2123-93AFFBBB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76226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Setups – contd.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82E8-BBC4-3D1F-B057-BA4E54EB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58307"/>
            <a:ext cx="9922764" cy="4672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Arial"/>
                <a:cs typeface="Arial"/>
              </a:rPr>
              <a:t>Other setups (with simple Imputation </a:t>
            </a:r>
            <a:r>
              <a:rPr lang="en-US" sz="2000" b="1" err="1">
                <a:latin typeface="Arial"/>
                <a:cs typeface="Arial"/>
              </a:rPr>
              <a:t>i.e</a:t>
            </a:r>
            <a:r>
              <a:rPr lang="en-US" sz="2000" b="1">
                <a:latin typeface="Arial"/>
                <a:cs typeface="Arial"/>
              </a:rPr>
              <a:t>, replacing with median):</a:t>
            </a:r>
            <a:endParaRPr lang="en-US" sz="200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Population = 1000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Max gens = 150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P_crossover</a:t>
            </a:r>
            <a:r>
              <a:rPr lang="en-US" sz="2000">
                <a:latin typeface="Arial"/>
                <a:cs typeface="Arial"/>
              </a:rPr>
              <a:t> = 0.8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P_mutation</a:t>
            </a:r>
            <a:r>
              <a:rPr lang="en-US" sz="2000">
                <a:latin typeface="Arial"/>
                <a:cs typeface="Arial"/>
              </a:rPr>
              <a:t> = 0.02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Elite size = 2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HoF</a:t>
            </a:r>
            <a:r>
              <a:rPr lang="en-US" sz="2000">
                <a:latin typeface="Arial"/>
                <a:cs typeface="Arial"/>
              </a:rPr>
              <a:t> size = 4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Tournament size = 6 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Best fitness = 0.2186</a:t>
            </a:r>
          </a:p>
          <a:p>
            <a:pPr lvl="1">
              <a:buFont typeface="Courier New,monospace" panose="020B0504020202020204" pitchFamily="34" charset="0"/>
              <a:buChar char="o"/>
            </a:pPr>
            <a:r>
              <a:rPr lang="en-US" sz="2000">
                <a:latin typeface="Arial"/>
                <a:cs typeface="Arial"/>
              </a:rPr>
              <a:t>Kaggle public score: 0.7764</a:t>
            </a: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pPr lvl="1">
              <a:buFont typeface="Courier New,monospace" panose="020B0504020202020204" pitchFamily="34" charset="0"/>
              <a:buChar char="o"/>
            </a:pPr>
            <a:endParaRPr lang="en-US" sz="1700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AFC8-3DCD-46DD-0E86-4311828E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7FB0-65B5-593F-83E4-7A81EDB1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Some amount of preprocessing had a positive outcome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Scaling data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Grammar changes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One-hot encoding</a:t>
            </a:r>
          </a:p>
          <a:p>
            <a:r>
              <a:rPr lang="en-US"/>
              <a:t>Training data set &lt; testing data set</a:t>
            </a:r>
          </a:p>
        </p:txBody>
      </p:sp>
    </p:spTree>
    <p:extLst>
      <p:ext uri="{BB962C8B-B14F-4D97-AF65-F5344CB8AC3E}">
        <p14:creationId xmlns:p14="http://schemas.microsoft.com/office/powerpoint/2010/main" val="2471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1257-FAE1-D978-B50B-0214A47C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F3A9-F6F3-3F43-0932-F08EB2BF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Further explorations: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Try other pre-processing techniques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Different feature engineering techniques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Better augment zero entries under features such as capital gain and capital loss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/>
              <a:t>More parameter tuning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41467894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MSc in Artificial Intelligence and Machine Learning  CS6271 - Evolutionary Algorithms and Humanoid Robotics 2023  Final Project (Kaggle Competition)   Predicting annual income using census income dataset</vt:lpstr>
      <vt:lpstr>Objective</vt:lpstr>
      <vt:lpstr>Grammar Definition</vt:lpstr>
      <vt:lpstr>Pre-processing</vt:lpstr>
      <vt:lpstr>Setups</vt:lpstr>
      <vt:lpstr>Setups – contd. </vt:lpstr>
      <vt:lpstr>Setups – contd. </vt:lpstr>
      <vt:lpstr>Results &amp; Observations</vt:lpstr>
      <vt:lpstr>Conclusion</vt:lpstr>
      <vt:lpstr>Project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ULStudent:SIDDHARTH.PRINCE</cp:lastModifiedBy>
  <cp:revision>7</cp:revision>
  <dcterms:created xsi:type="dcterms:W3CDTF">2023-11-19T18:29:14Z</dcterms:created>
  <dcterms:modified xsi:type="dcterms:W3CDTF">2023-11-20T04:46:51Z</dcterms:modified>
</cp:coreProperties>
</file>