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4"/>
  </p:sldMasterIdLst>
  <p:sldIdLst>
    <p:sldId id="257" r:id="rId5"/>
    <p:sldId id="281" r:id="rId6"/>
    <p:sldId id="294" r:id="rId7"/>
    <p:sldId id="295" r:id="rId8"/>
    <p:sldId id="293" r:id="rId9"/>
    <p:sldId id="288" r:id="rId10"/>
    <p:sldId id="289" r:id="rId11"/>
    <p:sldId id="290" r:id="rId12"/>
    <p:sldId id="291" r:id="rId13"/>
    <p:sldId id="292"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custT="1"/>
      <dgm:spPr/>
      <dgm:t>
        <a:bodyPr/>
        <a:lstStyle/>
        <a:p>
          <a:r>
            <a:rPr lang="en-US" sz="1600" dirty="0"/>
            <a:t>Part 1</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custT="1"/>
      <dgm:spPr/>
      <dgm:t>
        <a:bodyPr/>
        <a:lstStyle/>
        <a:p>
          <a:r>
            <a:rPr lang="en-US" altLang="zh-CN" sz="1600" b="0" i="0" dirty="0"/>
            <a:t>git install</a:t>
          </a:r>
          <a:endParaRPr lang="en-US" sz="1600" b="0" i="0"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custT="1"/>
      <dgm:spPr/>
      <dgm:t>
        <a:bodyPr/>
        <a:lstStyle/>
        <a:p>
          <a:r>
            <a:rPr lang="en-US" sz="1800" dirty="0"/>
            <a:t>Part 2</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custT="1"/>
      <dgm:spPr/>
      <dgm:t>
        <a:bodyPr/>
        <a:lstStyle/>
        <a:p>
          <a:r>
            <a:rPr lang="en-US" altLang="zh-CN" sz="1600" dirty="0"/>
            <a:t>git commands</a:t>
          </a:r>
          <a:endParaRPr lang="en-US" sz="1600" dirty="0"/>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custT="1"/>
      <dgm:spPr/>
      <dgm:t>
        <a:bodyPr/>
        <a:lstStyle/>
        <a:p>
          <a:r>
            <a:rPr lang="en-US" sz="1800" dirty="0"/>
            <a:t>Part  3</a:t>
          </a:r>
          <a:endParaRPr lang="en-US" sz="1200" dirty="0"/>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custT="1"/>
      <dgm:spPr/>
      <dgm:t>
        <a:bodyPr/>
        <a:lstStyle/>
        <a:p>
          <a:r>
            <a:rPr lang="en-US" sz="1600" dirty="0"/>
            <a:t>example</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00750" y="587328"/>
          <a:ext cx="41798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Part 1</a:t>
          </a:r>
        </a:p>
      </dsp:txBody>
      <dsp:txXfrm rot="5400000">
        <a:off x="1027533" y="1901353"/>
        <a:ext cx="2984826" cy="377180"/>
      </dsp:txXfrm>
    </dsp:sp>
    <dsp:sp modelId="{5A1B764B-0DC5-47CD-BDEA-9E67799496EC}">
      <dsp:nvSpPr>
        <dsp:cNvPr id="0" name=""/>
        <dsp:cNvSpPr/>
      </dsp:nvSpPr>
      <dsp:spPr>
        <a:xfrm>
          <a:off x="5385" y="0"/>
          <a:ext cx="5008717" cy="146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en-US" altLang="zh-CN" sz="1600" b="0" i="0" kern="1200" dirty="0"/>
            <a:t>git install</a:t>
          </a:r>
          <a:endParaRPr lang="en-US" sz="1600" b="0" i="0" kern="1200" dirty="0"/>
        </a:p>
      </dsp:txBody>
      <dsp:txXfrm>
        <a:off x="5385" y="0"/>
        <a:ext cx="5008717" cy="1462960"/>
      </dsp:txXfrm>
    </dsp:sp>
    <dsp:sp modelId="{122B38A3-0442-4747-820C-1F37877E2B0E}">
      <dsp:nvSpPr>
        <dsp:cNvPr id="0" name=""/>
        <dsp:cNvSpPr/>
      </dsp:nvSpPr>
      <dsp:spPr>
        <a:xfrm>
          <a:off x="2509744" y="1546558"/>
          <a:ext cx="0" cy="334390"/>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67945" y="1462960"/>
          <a:ext cx="83597" cy="83597"/>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880949"/>
          <a:ext cx="3005230" cy="41798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t>Part 2</a:t>
          </a:r>
        </a:p>
      </dsp:txBody>
      <dsp:txXfrm>
        <a:off x="4012359" y="1880949"/>
        <a:ext cx="3005230" cy="417988"/>
      </dsp:txXfrm>
    </dsp:sp>
    <dsp:sp modelId="{DF65791B-462E-4589-B98D-F60587330CA8}">
      <dsp:nvSpPr>
        <dsp:cNvPr id="0" name=""/>
        <dsp:cNvSpPr/>
      </dsp:nvSpPr>
      <dsp:spPr>
        <a:xfrm>
          <a:off x="3010616" y="2716926"/>
          <a:ext cx="5008717" cy="146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a:lnSpc>
              <a:spcPct val="90000"/>
            </a:lnSpc>
            <a:spcBef>
              <a:spcPct val="0"/>
            </a:spcBef>
            <a:spcAft>
              <a:spcPct val="35000"/>
            </a:spcAft>
            <a:buNone/>
          </a:pPr>
          <a:r>
            <a:rPr lang="en-US" altLang="zh-CN" sz="1600" kern="1200" dirty="0"/>
            <a:t>git commands</a:t>
          </a:r>
          <a:endParaRPr lang="en-US" sz="1600" kern="1200" dirty="0"/>
        </a:p>
      </dsp:txBody>
      <dsp:txXfrm>
        <a:off x="3010616" y="2716926"/>
        <a:ext cx="5008717" cy="1462960"/>
      </dsp:txXfrm>
    </dsp:sp>
    <dsp:sp modelId="{DBA410EB-5F61-4F46-92D9-C5B0AA59EE15}">
      <dsp:nvSpPr>
        <dsp:cNvPr id="0" name=""/>
        <dsp:cNvSpPr/>
      </dsp:nvSpPr>
      <dsp:spPr>
        <a:xfrm>
          <a:off x="5514975" y="2298937"/>
          <a:ext cx="0" cy="334390"/>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3176" y="2633328"/>
          <a:ext cx="83597" cy="83597"/>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11211" y="587328"/>
          <a:ext cx="41798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t>Part  3</a:t>
          </a:r>
          <a:endParaRPr lang="en-US" sz="1200" kern="1200" dirty="0"/>
        </a:p>
      </dsp:txBody>
      <dsp:txXfrm rot="-5400000">
        <a:off x="7017590" y="1901353"/>
        <a:ext cx="2984826" cy="377180"/>
      </dsp:txXfrm>
    </dsp:sp>
    <dsp:sp modelId="{B4723E2A-4FF1-452A-BD25-8EC364F15A6F}">
      <dsp:nvSpPr>
        <dsp:cNvPr id="0" name=""/>
        <dsp:cNvSpPr/>
      </dsp:nvSpPr>
      <dsp:spPr>
        <a:xfrm>
          <a:off x="6015846" y="0"/>
          <a:ext cx="5008717" cy="146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en-US" sz="1600" kern="1200" dirty="0"/>
            <a:t>example</a:t>
          </a:r>
        </a:p>
      </dsp:txBody>
      <dsp:txXfrm>
        <a:off x="6015846" y="0"/>
        <a:ext cx="5008717" cy="1462960"/>
      </dsp:txXfrm>
    </dsp:sp>
    <dsp:sp modelId="{440E9361-37D2-4157-AF38-7B49AD23708B}">
      <dsp:nvSpPr>
        <dsp:cNvPr id="0" name=""/>
        <dsp:cNvSpPr/>
      </dsp:nvSpPr>
      <dsp:spPr>
        <a:xfrm>
          <a:off x="8520205" y="1546558"/>
          <a:ext cx="0" cy="334390"/>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78406" y="1462960"/>
          <a:ext cx="83597" cy="83597"/>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3/26/2020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3/26/2020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3/26/2020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3/26/2020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3/26/2020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3/26/2020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009347"/>
          </a:xfrm>
        </p:spPr>
        <p:txBody>
          <a:bodyPr>
            <a:normAutofit/>
          </a:bodyPr>
          <a:lstStyle/>
          <a:p>
            <a:r>
              <a:rPr lang="en-US" dirty="0"/>
              <a:t>Learning Python from 0 to 0.1</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029779"/>
            <a:ext cx="10993546" cy="933900"/>
          </a:xfrm>
        </p:spPr>
        <p:txBody>
          <a:bodyPr>
            <a:normAutofit/>
          </a:bodyPr>
          <a:lstStyle/>
          <a:p>
            <a:r>
              <a:rPr lang="en-US" dirty="0"/>
              <a:t>Git usage</a:t>
            </a:r>
          </a:p>
          <a:p>
            <a:r>
              <a:rPr lang="en-US" dirty="0"/>
              <a:t>																		Sprindy</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41047" y="3050209"/>
            <a:ext cx="11368353" cy="3342124"/>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altLang="zh-CN" dirty="0"/>
              <a:t>git commands – git show</a:t>
            </a:r>
            <a:endParaRPr lang="en-US" dirty="0"/>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normAutofit fontScale="92500" lnSpcReduction="20000"/>
          </a:bodyPr>
          <a:lstStyle/>
          <a:p>
            <a:r>
              <a:rPr lang="en-US" altLang="zh-CN" dirty="0"/>
              <a:t>git clone</a:t>
            </a:r>
          </a:p>
          <a:p>
            <a:r>
              <a:rPr lang="en-US" altLang="zh-CN" dirty="0"/>
              <a:t>git status</a:t>
            </a:r>
          </a:p>
          <a:p>
            <a:r>
              <a:rPr lang="en-US" altLang="zh-CN" dirty="0"/>
              <a:t>git pull</a:t>
            </a:r>
          </a:p>
          <a:p>
            <a:r>
              <a:rPr lang="en-US" altLang="zh-CN" dirty="0"/>
              <a:t>git checkout</a:t>
            </a:r>
          </a:p>
          <a:p>
            <a:r>
              <a:rPr lang="en-US" altLang="zh-CN" dirty="0"/>
              <a:t>git diff</a:t>
            </a:r>
          </a:p>
          <a:p>
            <a:r>
              <a:rPr lang="en-US" altLang="zh-CN" dirty="0"/>
              <a:t>git log</a:t>
            </a:r>
          </a:p>
          <a:p>
            <a:r>
              <a:rPr lang="en-US" altLang="zh-CN" b="1" dirty="0">
                <a:highlight>
                  <a:srgbClr val="FFFF00"/>
                </a:highlight>
              </a:rPr>
              <a:t>git show</a:t>
            </a:r>
          </a:p>
          <a:p>
            <a:pPr marL="0" indent="0">
              <a:buNone/>
            </a:pPr>
            <a:endParaRPr lang="en-US" altLang="zh-CN" dirty="0"/>
          </a:p>
          <a:p>
            <a:pPr marL="0" indent="0">
              <a:buNone/>
            </a:pPr>
            <a:endParaRPr lang="en-US" altLang="zh-CN" dirty="0"/>
          </a:p>
          <a:p>
            <a:endParaRPr lang="en-US" altLang="zh-CN" dirty="0"/>
          </a:p>
          <a:p>
            <a:pPr marL="0" indent="0">
              <a:buNone/>
            </a:pPr>
            <a:r>
              <a:rPr lang="en-US" altLang="zh-CN" dirty="0"/>
              <a:t>git show</a:t>
            </a:r>
            <a:r>
              <a:rPr lang="zh-CN" altLang="en-US" dirty="0"/>
              <a:t>：</a:t>
            </a:r>
            <a:r>
              <a:rPr lang="zh-CN" altLang="en-US" sz="1500" dirty="0"/>
              <a:t>查看某次具体的改动</a:t>
            </a:r>
            <a:endParaRPr lang="en-US" altLang="zh-CN" dirty="0"/>
          </a:p>
          <a:p>
            <a:pPr marL="0" indent="0">
              <a:buNone/>
            </a:pPr>
            <a:r>
              <a:rPr lang="zh-CN" altLang="en-US" dirty="0">
                <a:solidFill>
                  <a:srgbClr val="FF0000"/>
                </a:solidFill>
              </a:rPr>
              <a:t>输入‘</a:t>
            </a:r>
            <a:r>
              <a:rPr lang="en-US" altLang="zh-CN" dirty="0">
                <a:solidFill>
                  <a:srgbClr val="FF0000"/>
                </a:solidFill>
              </a:rPr>
              <a:t>q</a:t>
            </a:r>
            <a:r>
              <a:rPr lang="zh-CN" altLang="en-US" dirty="0">
                <a:solidFill>
                  <a:srgbClr val="FF0000"/>
                </a:solidFill>
              </a:rPr>
              <a:t>’退出</a:t>
            </a:r>
            <a:endParaRPr lang="en-US" dirty="0">
              <a:solidFill>
                <a:srgbClr val="FF0000"/>
              </a:solidFill>
            </a:endParaRPr>
          </a:p>
        </p:txBody>
      </p:sp>
      <p:pic>
        <p:nvPicPr>
          <p:cNvPr id="5" name="Picture 4">
            <a:extLst>
              <a:ext uri="{FF2B5EF4-FFF2-40B4-BE49-F238E27FC236}">
                <a16:creationId xmlns:a16="http://schemas.microsoft.com/office/drawing/2014/main" id="{78B59795-5E41-4682-AFE8-84815D17A31E}"/>
              </a:ext>
            </a:extLst>
          </p:cNvPr>
          <p:cNvPicPr>
            <a:picLocks noChangeAspect="1"/>
          </p:cNvPicPr>
          <p:nvPr/>
        </p:nvPicPr>
        <p:blipFill>
          <a:blip r:embed="rId2"/>
          <a:stretch>
            <a:fillRect/>
          </a:stretch>
        </p:blipFill>
        <p:spPr>
          <a:xfrm>
            <a:off x="3321960" y="1795244"/>
            <a:ext cx="8288847" cy="4521189"/>
          </a:xfrm>
          <a:prstGeom prst="rect">
            <a:avLst/>
          </a:prstGeom>
        </p:spPr>
      </p:pic>
    </p:spTree>
    <p:extLst>
      <p:ext uri="{BB962C8B-B14F-4D97-AF65-F5344CB8AC3E}">
        <p14:creationId xmlns:p14="http://schemas.microsoft.com/office/powerpoint/2010/main" val="3401213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767857" y="933450"/>
            <a:ext cx="3031852" cy="1722419"/>
          </a:xfrm>
        </p:spPr>
        <p:txBody>
          <a:bodyPr anchor="b">
            <a:normAutofit/>
          </a:bodyPr>
          <a:lstStyle/>
          <a:p>
            <a:r>
              <a:rPr lang="en-US" dirty="0"/>
              <a:t>QA</a:t>
            </a:r>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type="body" sz="half" idx="2"/>
          </p:nvPr>
        </p:nvSpPr>
        <p:spPr>
          <a:xfrm>
            <a:off x="767857" y="2836654"/>
            <a:ext cx="3031852" cy="3001392"/>
          </a:xfrm>
        </p:spPr>
        <p:txBody>
          <a:bodyPr anchor="t">
            <a:normAutofit/>
          </a:bodyPr>
          <a:lstStyle/>
          <a:p>
            <a:endParaRPr lang="en-US" altLang="zh-CN" b="1" dirty="0"/>
          </a:p>
          <a:p>
            <a:endParaRPr lang="en-US" altLang="zh-CN" b="1" dirty="0"/>
          </a:p>
          <a:p>
            <a:endParaRPr lang="en-US" altLang="zh-CN" b="1" dirty="0"/>
          </a:p>
          <a:p>
            <a:endParaRPr lang="en-US" altLang="zh-CN" b="1" dirty="0"/>
          </a:p>
        </p:txBody>
      </p:sp>
      <p:pic>
        <p:nvPicPr>
          <p:cNvPr id="5" name="Picture 4">
            <a:extLst>
              <a:ext uri="{FF2B5EF4-FFF2-40B4-BE49-F238E27FC236}">
                <a16:creationId xmlns:a16="http://schemas.microsoft.com/office/drawing/2014/main" id="{96C797DB-CF06-4FB7-A1AF-2D8ECAEC40D0}"/>
              </a:ext>
            </a:extLst>
          </p:cNvPr>
          <p:cNvPicPr>
            <a:picLocks noChangeAspect="1"/>
          </p:cNvPicPr>
          <p:nvPr/>
        </p:nvPicPr>
        <p:blipFill>
          <a:blip r:embed="rId2"/>
          <a:stretch>
            <a:fillRect/>
          </a:stretch>
        </p:blipFill>
        <p:spPr>
          <a:xfrm>
            <a:off x="5872065" y="2210674"/>
            <a:ext cx="2743200" cy="2809875"/>
          </a:xfrm>
          <a:prstGeom prst="rect">
            <a:avLst/>
          </a:prstGeom>
        </p:spPr>
      </p:pic>
    </p:spTree>
    <p:extLst>
      <p:ext uri="{BB962C8B-B14F-4D97-AF65-F5344CB8AC3E}">
        <p14:creationId xmlns:p14="http://schemas.microsoft.com/office/powerpoint/2010/main" val="157448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altLang="zh-CN" dirty="0"/>
              <a:t>git usage – guideline</a:t>
            </a:r>
            <a:endParaRPr lang="en-US" dirty="0"/>
          </a:p>
        </p:txBody>
      </p:sp>
      <p:graphicFrame>
        <p:nvGraphicFramePr>
          <p:cNvPr id="6" name="Content Placeholder 2">
            <a:extLst>
              <a:ext uri="{FF2B5EF4-FFF2-40B4-BE49-F238E27FC236}">
                <a16:creationId xmlns:a16="http://schemas.microsoft.com/office/drawing/2014/main" id="{F7591497-728D-4596-B092-EDF4F7803DBB}"/>
              </a:ext>
            </a:extLst>
          </p:cNvPr>
          <p:cNvGraphicFramePr>
            <a:graphicFrameLocks noGrp="1"/>
          </p:cNvGraphicFramePr>
          <p:nvPr>
            <p:ph idx="1"/>
            <p:extLst>
              <p:ext uri="{D42A27DB-BD31-4B8C-83A1-F6EECF244321}">
                <p14:modId xmlns:p14="http://schemas.microsoft.com/office/powerpoint/2010/main" val="4010902661"/>
              </p:ext>
            </p:extLst>
          </p:nvPr>
        </p:nvGraphicFramePr>
        <p:xfrm>
          <a:off x="581025" y="1795463"/>
          <a:ext cx="11029950" cy="4179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7766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altLang="zh-CN" dirty="0"/>
              <a:t>git install -- windows</a:t>
            </a:r>
            <a:endParaRPr lang="en-US" dirty="0"/>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normAutofit/>
          </a:bodyPr>
          <a:lstStyle/>
          <a:p>
            <a:r>
              <a:rPr lang="zh-CN" altLang="en-US" dirty="0">
                <a:hlinkClick r:id="rId2"/>
              </a:rPr>
              <a:t>下载：</a:t>
            </a:r>
            <a:r>
              <a:rPr lang="en-US" altLang="zh-CN" dirty="0">
                <a:hlinkClick r:id="rId2"/>
              </a:rPr>
              <a:t> </a:t>
            </a:r>
            <a:r>
              <a:rPr lang="en-US" dirty="0">
                <a:hlinkClick r:id="rId2"/>
              </a:rPr>
              <a:t>https://git-scm.com/downloads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zh-CN" altLang="en-US" dirty="0"/>
              <a:t>安装就是默认下一步</a:t>
            </a:r>
            <a:endParaRPr lang="en-US" dirty="0"/>
          </a:p>
        </p:txBody>
      </p:sp>
      <p:pic>
        <p:nvPicPr>
          <p:cNvPr id="6" name="Picture 5">
            <a:extLst>
              <a:ext uri="{FF2B5EF4-FFF2-40B4-BE49-F238E27FC236}">
                <a16:creationId xmlns:a16="http://schemas.microsoft.com/office/drawing/2014/main" id="{E8D3DC32-78FA-4D94-8972-7BC1D427D395}"/>
              </a:ext>
            </a:extLst>
          </p:cNvPr>
          <p:cNvPicPr>
            <a:picLocks noChangeAspect="1"/>
          </p:cNvPicPr>
          <p:nvPr/>
        </p:nvPicPr>
        <p:blipFill>
          <a:blip r:embed="rId3"/>
          <a:stretch>
            <a:fillRect/>
          </a:stretch>
        </p:blipFill>
        <p:spPr>
          <a:xfrm>
            <a:off x="951912" y="2962190"/>
            <a:ext cx="6756085" cy="2483545"/>
          </a:xfrm>
          <a:prstGeom prst="rect">
            <a:avLst/>
          </a:prstGeom>
        </p:spPr>
      </p:pic>
      <p:pic>
        <p:nvPicPr>
          <p:cNvPr id="7" name="Picture 6">
            <a:extLst>
              <a:ext uri="{FF2B5EF4-FFF2-40B4-BE49-F238E27FC236}">
                <a16:creationId xmlns:a16="http://schemas.microsoft.com/office/drawing/2014/main" id="{15E63FD1-6B27-4256-8D06-73D05CD70D42}"/>
              </a:ext>
            </a:extLst>
          </p:cNvPr>
          <p:cNvPicPr>
            <a:picLocks noChangeAspect="1"/>
          </p:cNvPicPr>
          <p:nvPr/>
        </p:nvPicPr>
        <p:blipFill>
          <a:blip r:embed="rId4"/>
          <a:stretch>
            <a:fillRect/>
          </a:stretch>
        </p:blipFill>
        <p:spPr>
          <a:xfrm>
            <a:off x="4918089" y="1976773"/>
            <a:ext cx="5895975" cy="1933575"/>
          </a:xfrm>
          <a:prstGeom prst="rect">
            <a:avLst/>
          </a:prstGeom>
        </p:spPr>
      </p:pic>
    </p:spTree>
    <p:extLst>
      <p:ext uri="{BB962C8B-B14F-4D97-AF65-F5344CB8AC3E}">
        <p14:creationId xmlns:p14="http://schemas.microsoft.com/office/powerpoint/2010/main" val="2538029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F523D3-25B4-40C1-93C9-836B7EE7B275}"/>
              </a:ext>
            </a:extLst>
          </p:cNvPr>
          <p:cNvPicPr>
            <a:picLocks noChangeAspect="1"/>
          </p:cNvPicPr>
          <p:nvPr/>
        </p:nvPicPr>
        <p:blipFill>
          <a:blip r:embed="rId2"/>
          <a:stretch>
            <a:fillRect/>
          </a:stretch>
        </p:blipFill>
        <p:spPr>
          <a:xfrm>
            <a:off x="5915251" y="4674740"/>
            <a:ext cx="5695556" cy="1914017"/>
          </a:xfrm>
          <a:prstGeom prst="rect">
            <a:avLst/>
          </a:prstGeom>
        </p:spPr>
      </p:pic>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altLang="zh-CN" dirty="0"/>
              <a:t>git commands – git clone</a:t>
            </a:r>
            <a:endParaRPr lang="en-US" dirty="0"/>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normAutofit/>
          </a:bodyPr>
          <a:lstStyle/>
          <a:p>
            <a:r>
              <a:rPr lang="en-US" altLang="zh-CN" b="1" dirty="0">
                <a:highlight>
                  <a:srgbClr val="FFFF00"/>
                </a:highlight>
              </a:rPr>
              <a:t>git clone</a:t>
            </a:r>
          </a:p>
          <a:p>
            <a:r>
              <a:rPr lang="en-US" altLang="zh-CN" b="1" dirty="0"/>
              <a:t>git status</a:t>
            </a:r>
          </a:p>
          <a:p>
            <a:r>
              <a:rPr lang="en-US" altLang="zh-CN" dirty="0"/>
              <a:t>git pull</a:t>
            </a:r>
          </a:p>
          <a:p>
            <a:r>
              <a:rPr lang="en-US" altLang="zh-CN" dirty="0"/>
              <a:t>git checkout</a:t>
            </a:r>
          </a:p>
          <a:p>
            <a:r>
              <a:rPr lang="en-US" altLang="zh-CN" dirty="0"/>
              <a:t>git diff</a:t>
            </a:r>
          </a:p>
          <a:p>
            <a:r>
              <a:rPr lang="en-US" altLang="zh-CN" dirty="0"/>
              <a:t>git log</a:t>
            </a:r>
          </a:p>
          <a:p>
            <a:r>
              <a:rPr lang="en-US" altLang="zh-CN" dirty="0"/>
              <a:t>git show</a:t>
            </a:r>
          </a:p>
          <a:p>
            <a:pPr marL="0" indent="0">
              <a:buNone/>
            </a:pPr>
            <a:endParaRPr lang="en-US" altLang="zh-CN" dirty="0"/>
          </a:p>
          <a:p>
            <a:r>
              <a:rPr lang="en-US" altLang="zh-CN" sz="1400" dirty="0"/>
              <a:t>git clone </a:t>
            </a:r>
            <a:r>
              <a:rPr lang="en-US" altLang="zh-CN" sz="1400" dirty="0" err="1"/>
              <a:t>git@github.com:sprindy</a:t>
            </a:r>
            <a:r>
              <a:rPr lang="en-US" altLang="zh-CN" sz="1400" dirty="0"/>
              <a:t>/python_from_0_to_0.1.git </a:t>
            </a:r>
          </a:p>
          <a:p>
            <a:pPr marL="0" indent="0">
              <a:buNone/>
            </a:pPr>
            <a:r>
              <a:rPr lang="en-US" altLang="zh-CN" dirty="0"/>
              <a:t>git clone</a:t>
            </a:r>
            <a:r>
              <a:rPr lang="zh-CN" altLang="en-US" dirty="0"/>
              <a:t>：复制代码到本地</a:t>
            </a:r>
            <a:endParaRPr lang="en-US" dirty="0"/>
          </a:p>
        </p:txBody>
      </p:sp>
      <p:pic>
        <p:nvPicPr>
          <p:cNvPr id="4" name="Picture 3">
            <a:extLst>
              <a:ext uri="{FF2B5EF4-FFF2-40B4-BE49-F238E27FC236}">
                <a16:creationId xmlns:a16="http://schemas.microsoft.com/office/drawing/2014/main" id="{0BB0FE06-2DD3-4B2D-900E-A452056F64DF}"/>
              </a:ext>
            </a:extLst>
          </p:cNvPr>
          <p:cNvPicPr>
            <a:picLocks noChangeAspect="1"/>
          </p:cNvPicPr>
          <p:nvPr/>
        </p:nvPicPr>
        <p:blipFill>
          <a:blip r:embed="rId3"/>
          <a:stretch>
            <a:fillRect/>
          </a:stretch>
        </p:blipFill>
        <p:spPr>
          <a:xfrm>
            <a:off x="2351406" y="1501629"/>
            <a:ext cx="6082296" cy="3173111"/>
          </a:xfrm>
          <a:prstGeom prst="rect">
            <a:avLst/>
          </a:prstGeom>
        </p:spPr>
      </p:pic>
    </p:spTree>
    <p:extLst>
      <p:ext uri="{BB962C8B-B14F-4D97-AF65-F5344CB8AC3E}">
        <p14:creationId xmlns:p14="http://schemas.microsoft.com/office/powerpoint/2010/main" val="4086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altLang="zh-CN" dirty="0"/>
              <a:t>git commands – git status</a:t>
            </a:r>
            <a:endParaRPr lang="en-US" dirty="0"/>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normAutofit fontScale="92500" lnSpcReduction="10000"/>
          </a:bodyPr>
          <a:lstStyle/>
          <a:p>
            <a:r>
              <a:rPr lang="en-US" altLang="zh-CN" dirty="0"/>
              <a:t>Git clone</a:t>
            </a:r>
          </a:p>
          <a:p>
            <a:r>
              <a:rPr lang="en-US" altLang="zh-CN" b="1" dirty="0">
                <a:highlight>
                  <a:srgbClr val="FFFF00"/>
                </a:highlight>
              </a:rPr>
              <a:t>git status</a:t>
            </a:r>
          </a:p>
          <a:p>
            <a:r>
              <a:rPr lang="en-US" altLang="zh-CN" dirty="0"/>
              <a:t>git pull</a:t>
            </a:r>
          </a:p>
          <a:p>
            <a:r>
              <a:rPr lang="en-US" altLang="zh-CN" dirty="0"/>
              <a:t>git checkout</a:t>
            </a:r>
          </a:p>
          <a:p>
            <a:r>
              <a:rPr lang="en-US" altLang="zh-CN" dirty="0"/>
              <a:t>git diff</a:t>
            </a:r>
          </a:p>
          <a:p>
            <a:r>
              <a:rPr lang="en-US" altLang="zh-CN" dirty="0"/>
              <a:t>git log</a:t>
            </a:r>
          </a:p>
          <a:p>
            <a:r>
              <a:rPr lang="en-US" altLang="zh-CN" dirty="0"/>
              <a:t>git show</a:t>
            </a:r>
          </a:p>
          <a:p>
            <a:pPr marL="0" indent="0">
              <a:buNone/>
            </a:pPr>
            <a:endParaRPr lang="en-US" altLang="zh-CN" dirty="0"/>
          </a:p>
          <a:p>
            <a:pPr marL="0" indent="0">
              <a:buNone/>
            </a:pPr>
            <a:endParaRPr lang="en-US" altLang="zh-CN" dirty="0"/>
          </a:p>
          <a:p>
            <a:endParaRPr lang="en-US" altLang="zh-CN" dirty="0"/>
          </a:p>
          <a:p>
            <a:pPr marL="0" indent="0">
              <a:buNone/>
            </a:pPr>
            <a:r>
              <a:rPr lang="en-US" altLang="zh-CN" dirty="0"/>
              <a:t>git status</a:t>
            </a:r>
            <a:r>
              <a:rPr lang="zh-CN" altLang="en-US" dirty="0"/>
              <a:t>： 查看本地代码的（改动）状况</a:t>
            </a:r>
            <a:endParaRPr lang="en-US" dirty="0"/>
          </a:p>
        </p:txBody>
      </p:sp>
      <p:pic>
        <p:nvPicPr>
          <p:cNvPr id="6" name="Picture 5">
            <a:extLst>
              <a:ext uri="{FF2B5EF4-FFF2-40B4-BE49-F238E27FC236}">
                <a16:creationId xmlns:a16="http://schemas.microsoft.com/office/drawing/2014/main" id="{BD6020AB-AC11-43EA-A2F8-DD5D255F5B6B}"/>
              </a:ext>
            </a:extLst>
          </p:cNvPr>
          <p:cNvPicPr>
            <a:picLocks noChangeAspect="1"/>
          </p:cNvPicPr>
          <p:nvPr/>
        </p:nvPicPr>
        <p:blipFill>
          <a:blip r:embed="rId2"/>
          <a:stretch>
            <a:fillRect/>
          </a:stretch>
        </p:blipFill>
        <p:spPr>
          <a:xfrm>
            <a:off x="2795587" y="1743075"/>
            <a:ext cx="6600825" cy="3371850"/>
          </a:xfrm>
          <a:prstGeom prst="rect">
            <a:avLst/>
          </a:prstGeom>
        </p:spPr>
      </p:pic>
    </p:spTree>
    <p:extLst>
      <p:ext uri="{BB962C8B-B14F-4D97-AF65-F5344CB8AC3E}">
        <p14:creationId xmlns:p14="http://schemas.microsoft.com/office/powerpoint/2010/main" val="267533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altLang="zh-CN" dirty="0"/>
              <a:t>git commands – git pull</a:t>
            </a:r>
            <a:endParaRPr lang="en-US" dirty="0"/>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normAutofit fontScale="92500" lnSpcReduction="10000"/>
          </a:bodyPr>
          <a:lstStyle/>
          <a:p>
            <a:r>
              <a:rPr lang="en-US" altLang="zh-CN" dirty="0"/>
              <a:t>git clone</a:t>
            </a:r>
          </a:p>
          <a:p>
            <a:r>
              <a:rPr lang="en-US" altLang="zh-CN" dirty="0"/>
              <a:t>git status</a:t>
            </a:r>
          </a:p>
          <a:p>
            <a:r>
              <a:rPr lang="en-US" altLang="zh-CN" b="1" dirty="0">
                <a:highlight>
                  <a:srgbClr val="FFFF00"/>
                </a:highlight>
              </a:rPr>
              <a:t>git pull</a:t>
            </a:r>
          </a:p>
          <a:p>
            <a:r>
              <a:rPr lang="en-US" altLang="zh-CN" dirty="0"/>
              <a:t>git checkout</a:t>
            </a:r>
          </a:p>
          <a:p>
            <a:r>
              <a:rPr lang="en-US" altLang="zh-CN" dirty="0"/>
              <a:t>git diff</a:t>
            </a:r>
          </a:p>
          <a:p>
            <a:r>
              <a:rPr lang="en-US" altLang="zh-CN" dirty="0"/>
              <a:t>git log</a:t>
            </a:r>
          </a:p>
          <a:p>
            <a:r>
              <a:rPr lang="en-US" altLang="zh-CN" dirty="0"/>
              <a:t>git show</a:t>
            </a:r>
          </a:p>
          <a:p>
            <a:pPr marL="0" indent="0">
              <a:buNone/>
            </a:pPr>
            <a:endParaRPr lang="en-US" altLang="zh-CN" dirty="0"/>
          </a:p>
          <a:p>
            <a:pPr marL="0" indent="0">
              <a:buNone/>
            </a:pPr>
            <a:endParaRPr lang="en-US" altLang="zh-CN" dirty="0"/>
          </a:p>
          <a:p>
            <a:endParaRPr lang="en-US" altLang="zh-CN" dirty="0"/>
          </a:p>
          <a:p>
            <a:pPr marL="0" indent="0">
              <a:buNone/>
            </a:pPr>
            <a:r>
              <a:rPr lang="en-US" altLang="zh-CN" dirty="0"/>
              <a:t>git pull: </a:t>
            </a:r>
            <a:r>
              <a:rPr lang="zh-CN" altLang="en-US" dirty="0"/>
              <a:t>从</a:t>
            </a:r>
            <a:r>
              <a:rPr lang="en-US" altLang="zh-CN" dirty="0"/>
              <a:t>server(</a:t>
            </a:r>
            <a:r>
              <a:rPr lang="zh-CN" altLang="en-US" dirty="0"/>
              <a:t>网站</a:t>
            </a:r>
            <a:r>
              <a:rPr lang="en-US" altLang="zh-CN" dirty="0"/>
              <a:t>) copy(pull)</a:t>
            </a:r>
            <a:r>
              <a:rPr lang="zh-CN" altLang="en-US" dirty="0"/>
              <a:t>到本地</a:t>
            </a:r>
            <a:endParaRPr lang="en-US" dirty="0"/>
          </a:p>
        </p:txBody>
      </p:sp>
      <p:pic>
        <p:nvPicPr>
          <p:cNvPr id="4" name="Picture 3">
            <a:extLst>
              <a:ext uri="{FF2B5EF4-FFF2-40B4-BE49-F238E27FC236}">
                <a16:creationId xmlns:a16="http://schemas.microsoft.com/office/drawing/2014/main" id="{EB44F518-4C93-4557-9AB5-2F538C14E8BE}"/>
              </a:ext>
            </a:extLst>
          </p:cNvPr>
          <p:cNvPicPr>
            <a:picLocks noChangeAspect="1"/>
          </p:cNvPicPr>
          <p:nvPr/>
        </p:nvPicPr>
        <p:blipFill>
          <a:blip r:embed="rId2"/>
          <a:stretch>
            <a:fillRect/>
          </a:stretch>
        </p:blipFill>
        <p:spPr>
          <a:xfrm>
            <a:off x="4228227" y="1501629"/>
            <a:ext cx="6627127" cy="4110945"/>
          </a:xfrm>
          <a:prstGeom prst="rect">
            <a:avLst/>
          </a:prstGeom>
        </p:spPr>
      </p:pic>
    </p:spTree>
    <p:extLst>
      <p:ext uri="{BB962C8B-B14F-4D97-AF65-F5344CB8AC3E}">
        <p14:creationId xmlns:p14="http://schemas.microsoft.com/office/powerpoint/2010/main" val="1633230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altLang="zh-CN" dirty="0"/>
              <a:t>git commands – git checkout</a:t>
            </a:r>
            <a:endParaRPr lang="en-US" dirty="0"/>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normAutofit fontScale="92500" lnSpcReduction="20000"/>
          </a:bodyPr>
          <a:lstStyle/>
          <a:p>
            <a:r>
              <a:rPr lang="en-US" altLang="zh-CN" dirty="0"/>
              <a:t>git clone</a:t>
            </a:r>
          </a:p>
          <a:p>
            <a:r>
              <a:rPr lang="en-US" altLang="zh-CN" dirty="0"/>
              <a:t>git status</a:t>
            </a:r>
          </a:p>
          <a:p>
            <a:r>
              <a:rPr lang="en-US" altLang="zh-CN" dirty="0"/>
              <a:t>git pull</a:t>
            </a:r>
          </a:p>
          <a:p>
            <a:r>
              <a:rPr lang="en-US" altLang="zh-CN" b="1" dirty="0">
                <a:highlight>
                  <a:srgbClr val="FFFF00"/>
                </a:highlight>
              </a:rPr>
              <a:t>git checkout</a:t>
            </a:r>
          </a:p>
          <a:p>
            <a:r>
              <a:rPr lang="en-US" altLang="zh-CN" dirty="0"/>
              <a:t>git diff</a:t>
            </a:r>
          </a:p>
          <a:p>
            <a:r>
              <a:rPr lang="en-US" altLang="zh-CN" dirty="0"/>
              <a:t>git log</a:t>
            </a:r>
          </a:p>
          <a:p>
            <a:r>
              <a:rPr lang="en-US" altLang="zh-CN" dirty="0"/>
              <a:t>git show</a:t>
            </a:r>
          </a:p>
          <a:p>
            <a:pPr marL="0" indent="0">
              <a:buNone/>
            </a:pPr>
            <a:endParaRPr lang="en-US" altLang="zh-CN" dirty="0"/>
          </a:p>
          <a:p>
            <a:pPr marL="0" indent="0">
              <a:buNone/>
            </a:pPr>
            <a:endParaRPr lang="en-US" altLang="zh-CN" dirty="0"/>
          </a:p>
          <a:p>
            <a:endParaRPr lang="en-US" altLang="zh-CN" dirty="0"/>
          </a:p>
          <a:p>
            <a:pPr marL="0" indent="0">
              <a:buNone/>
            </a:pPr>
            <a:r>
              <a:rPr lang="en-US" altLang="zh-CN" dirty="0"/>
              <a:t>git checkout</a:t>
            </a:r>
            <a:r>
              <a:rPr lang="zh-CN" altLang="en-US" dirty="0"/>
              <a:t>： 清除</a:t>
            </a:r>
            <a:r>
              <a:rPr lang="en-US" altLang="zh-CN" dirty="0"/>
              <a:t>/</a:t>
            </a:r>
            <a:r>
              <a:rPr lang="zh-CN" altLang="en-US" dirty="0"/>
              <a:t>放弃本地代码的改动</a:t>
            </a:r>
            <a:endParaRPr lang="en-US" altLang="zh-CN" dirty="0"/>
          </a:p>
          <a:p>
            <a:pPr marL="0" indent="0">
              <a:buNone/>
            </a:pPr>
            <a:r>
              <a:rPr lang="zh-CN" altLang="en-US" dirty="0">
                <a:solidFill>
                  <a:srgbClr val="FF0000"/>
                </a:solidFill>
              </a:rPr>
              <a:t>不熟练的时候一定要备份！！！</a:t>
            </a:r>
            <a:endParaRPr lang="en-US" dirty="0">
              <a:solidFill>
                <a:srgbClr val="FF0000"/>
              </a:solidFill>
            </a:endParaRPr>
          </a:p>
        </p:txBody>
      </p:sp>
      <p:pic>
        <p:nvPicPr>
          <p:cNvPr id="6" name="Picture 5">
            <a:extLst>
              <a:ext uri="{FF2B5EF4-FFF2-40B4-BE49-F238E27FC236}">
                <a16:creationId xmlns:a16="http://schemas.microsoft.com/office/drawing/2014/main" id="{BD6020AB-AC11-43EA-A2F8-DD5D255F5B6B}"/>
              </a:ext>
            </a:extLst>
          </p:cNvPr>
          <p:cNvPicPr>
            <a:picLocks noChangeAspect="1"/>
          </p:cNvPicPr>
          <p:nvPr/>
        </p:nvPicPr>
        <p:blipFill>
          <a:blip r:embed="rId2"/>
          <a:stretch>
            <a:fillRect/>
          </a:stretch>
        </p:blipFill>
        <p:spPr>
          <a:xfrm>
            <a:off x="2240317" y="1516310"/>
            <a:ext cx="4955841" cy="2531555"/>
          </a:xfrm>
          <a:prstGeom prst="rect">
            <a:avLst/>
          </a:prstGeom>
        </p:spPr>
      </p:pic>
      <p:pic>
        <p:nvPicPr>
          <p:cNvPr id="4" name="Picture 3">
            <a:extLst>
              <a:ext uri="{FF2B5EF4-FFF2-40B4-BE49-F238E27FC236}">
                <a16:creationId xmlns:a16="http://schemas.microsoft.com/office/drawing/2014/main" id="{AEE84BEA-9411-4018-8021-54CECC48E0CE}"/>
              </a:ext>
            </a:extLst>
          </p:cNvPr>
          <p:cNvPicPr>
            <a:picLocks noChangeAspect="1"/>
          </p:cNvPicPr>
          <p:nvPr/>
        </p:nvPicPr>
        <p:blipFill>
          <a:blip r:embed="rId3"/>
          <a:stretch>
            <a:fillRect/>
          </a:stretch>
        </p:blipFill>
        <p:spPr>
          <a:xfrm>
            <a:off x="5845202" y="3626359"/>
            <a:ext cx="5529437" cy="3027465"/>
          </a:xfrm>
          <a:prstGeom prst="rect">
            <a:avLst/>
          </a:prstGeom>
        </p:spPr>
      </p:pic>
    </p:spTree>
    <p:extLst>
      <p:ext uri="{BB962C8B-B14F-4D97-AF65-F5344CB8AC3E}">
        <p14:creationId xmlns:p14="http://schemas.microsoft.com/office/powerpoint/2010/main" val="2989419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altLang="zh-CN" dirty="0"/>
              <a:t>git commands – git diff</a:t>
            </a:r>
            <a:endParaRPr lang="en-US" dirty="0"/>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normAutofit fontScale="92500" lnSpcReduction="10000"/>
          </a:bodyPr>
          <a:lstStyle/>
          <a:p>
            <a:r>
              <a:rPr lang="en-US" altLang="zh-CN" dirty="0"/>
              <a:t>git clone</a:t>
            </a:r>
          </a:p>
          <a:p>
            <a:r>
              <a:rPr lang="en-US" altLang="zh-CN" dirty="0"/>
              <a:t>git status</a:t>
            </a:r>
          </a:p>
          <a:p>
            <a:r>
              <a:rPr lang="en-US" altLang="zh-CN" dirty="0"/>
              <a:t>git pull</a:t>
            </a:r>
          </a:p>
          <a:p>
            <a:r>
              <a:rPr lang="en-US" altLang="zh-CN" dirty="0"/>
              <a:t>git checkout</a:t>
            </a:r>
          </a:p>
          <a:p>
            <a:r>
              <a:rPr lang="en-US" altLang="zh-CN" b="1" dirty="0">
                <a:highlight>
                  <a:srgbClr val="FFFF00"/>
                </a:highlight>
              </a:rPr>
              <a:t>git diff</a:t>
            </a:r>
          </a:p>
          <a:p>
            <a:r>
              <a:rPr lang="en-US" altLang="zh-CN" dirty="0"/>
              <a:t>git log</a:t>
            </a:r>
          </a:p>
          <a:p>
            <a:r>
              <a:rPr lang="en-US" altLang="zh-CN" dirty="0"/>
              <a:t>git show</a:t>
            </a:r>
          </a:p>
          <a:p>
            <a:pPr marL="0" indent="0">
              <a:buNone/>
            </a:pPr>
            <a:endParaRPr lang="en-US" altLang="zh-CN" dirty="0"/>
          </a:p>
          <a:p>
            <a:pPr marL="0" indent="0">
              <a:buNone/>
            </a:pPr>
            <a:endParaRPr lang="en-US" altLang="zh-CN" dirty="0"/>
          </a:p>
          <a:p>
            <a:endParaRPr lang="en-US" altLang="zh-CN" dirty="0"/>
          </a:p>
          <a:p>
            <a:pPr marL="0" indent="0">
              <a:buNone/>
            </a:pPr>
            <a:r>
              <a:rPr lang="en-US" altLang="zh-CN" dirty="0"/>
              <a:t>git diff</a:t>
            </a:r>
            <a:r>
              <a:rPr lang="zh-CN" altLang="en-US" dirty="0"/>
              <a:t>： 查看本地代码的改动</a:t>
            </a:r>
            <a:endParaRPr lang="en-US" dirty="0"/>
          </a:p>
        </p:txBody>
      </p:sp>
      <p:pic>
        <p:nvPicPr>
          <p:cNvPr id="5" name="Picture 4">
            <a:extLst>
              <a:ext uri="{FF2B5EF4-FFF2-40B4-BE49-F238E27FC236}">
                <a16:creationId xmlns:a16="http://schemas.microsoft.com/office/drawing/2014/main" id="{A64D0A21-43E3-4E61-B125-B7D8E106016C}"/>
              </a:ext>
            </a:extLst>
          </p:cNvPr>
          <p:cNvPicPr>
            <a:picLocks noChangeAspect="1"/>
          </p:cNvPicPr>
          <p:nvPr/>
        </p:nvPicPr>
        <p:blipFill>
          <a:blip r:embed="rId2"/>
          <a:stretch>
            <a:fillRect/>
          </a:stretch>
        </p:blipFill>
        <p:spPr>
          <a:xfrm>
            <a:off x="4622335" y="1501630"/>
            <a:ext cx="5167618" cy="5005900"/>
          </a:xfrm>
          <a:prstGeom prst="rect">
            <a:avLst/>
          </a:prstGeom>
        </p:spPr>
      </p:pic>
    </p:spTree>
    <p:extLst>
      <p:ext uri="{BB962C8B-B14F-4D97-AF65-F5344CB8AC3E}">
        <p14:creationId xmlns:p14="http://schemas.microsoft.com/office/powerpoint/2010/main" val="4049663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altLang="zh-CN" dirty="0"/>
              <a:t>git commands – git log</a:t>
            </a:r>
            <a:endParaRPr lang="en-US" dirty="0"/>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normAutofit fontScale="92500" lnSpcReduction="20000"/>
          </a:bodyPr>
          <a:lstStyle/>
          <a:p>
            <a:r>
              <a:rPr lang="en-US" altLang="zh-CN" dirty="0"/>
              <a:t>git clone</a:t>
            </a:r>
          </a:p>
          <a:p>
            <a:r>
              <a:rPr lang="en-US" altLang="zh-CN" dirty="0"/>
              <a:t>git status</a:t>
            </a:r>
          </a:p>
          <a:p>
            <a:r>
              <a:rPr lang="en-US" altLang="zh-CN" dirty="0"/>
              <a:t>git pull</a:t>
            </a:r>
          </a:p>
          <a:p>
            <a:r>
              <a:rPr lang="en-US" altLang="zh-CN" dirty="0"/>
              <a:t>git checkout</a:t>
            </a:r>
          </a:p>
          <a:p>
            <a:r>
              <a:rPr lang="en-US" altLang="zh-CN" dirty="0"/>
              <a:t>git diff</a:t>
            </a:r>
          </a:p>
          <a:p>
            <a:r>
              <a:rPr lang="en-US" altLang="zh-CN" b="1" dirty="0">
                <a:highlight>
                  <a:srgbClr val="FFFF00"/>
                </a:highlight>
              </a:rPr>
              <a:t>git log</a:t>
            </a:r>
          </a:p>
          <a:p>
            <a:r>
              <a:rPr lang="en-US" altLang="zh-CN" dirty="0"/>
              <a:t>git show</a:t>
            </a:r>
          </a:p>
          <a:p>
            <a:pPr marL="0" indent="0">
              <a:buNone/>
            </a:pPr>
            <a:endParaRPr lang="en-US" altLang="zh-CN" dirty="0"/>
          </a:p>
          <a:p>
            <a:pPr marL="0" indent="0">
              <a:buNone/>
            </a:pPr>
            <a:endParaRPr lang="en-US" altLang="zh-CN" dirty="0"/>
          </a:p>
          <a:p>
            <a:endParaRPr lang="en-US" altLang="zh-CN" dirty="0"/>
          </a:p>
          <a:p>
            <a:pPr marL="0" indent="0">
              <a:buNone/>
            </a:pPr>
            <a:r>
              <a:rPr lang="en-US" altLang="zh-CN" dirty="0"/>
              <a:t>git log</a:t>
            </a:r>
            <a:r>
              <a:rPr lang="zh-CN" altLang="en-US" dirty="0"/>
              <a:t>： 查看改动记录</a:t>
            </a:r>
            <a:endParaRPr lang="en-US" altLang="zh-CN" dirty="0"/>
          </a:p>
          <a:p>
            <a:pPr marL="0" indent="0">
              <a:buNone/>
            </a:pPr>
            <a:r>
              <a:rPr lang="zh-CN" altLang="en-US" dirty="0">
                <a:solidFill>
                  <a:srgbClr val="FF0000"/>
                </a:solidFill>
              </a:rPr>
              <a:t>输入‘</a:t>
            </a:r>
            <a:r>
              <a:rPr lang="en-US" altLang="zh-CN" dirty="0">
                <a:solidFill>
                  <a:srgbClr val="FF0000"/>
                </a:solidFill>
              </a:rPr>
              <a:t>q</a:t>
            </a:r>
            <a:r>
              <a:rPr lang="zh-CN" altLang="en-US" dirty="0">
                <a:solidFill>
                  <a:srgbClr val="FF0000"/>
                </a:solidFill>
              </a:rPr>
              <a:t>’退出</a:t>
            </a:r>
            <a:endParaRPr lang="en-US" dirty="0">
              <a:solidFill>
                <a:srgbClr val="FF0000"/>
              </a:solidFill>
            </a:endParaRPr>
          </a:p>
        </p:txBody>
      </p:sp>
      <p:pic>
        <p:nvPicPr>
          <p:cNvPr id="4" name="Picture 3">
            <a:extLst>
              <a:ext uri="{FF2B5EF4-FFF2-40B4-BE49-F238E27FC236}">
                <a16:creationId xmlns:a16="http://schemas.microsoft.com/office/drawing/2014/main" id="{6976BBBD-171D-4CEA-B04C-44068CED25E9}"/>
              </a:ext>
            </a:extLst>
          </p:cNvPr>
          <p:cNvPicPr>
            <a:picLocks noChangeAspect="1"/>
          </p:cNvPicPr>
          <p:nvPr/>
        </p:nvPicPr>
        <p:blipFill>
          <a:blip r:embed="rId2"/>
          <a:stretch>
            <a:fillRect/>
          </a:stretch>
        </p:blipFill>
        <p:spPr>
          <a:xfrm>
            <a:off x="3665989" y="1552670"/>
            <a:ext cx="6912092" cy="4665254"/>
          </a:xfrm>
          <a:prstGeom prst="rect">
            <a:avLst/>
          </a:prstGeom>
        </p:spPr>
      </p:pic>
    </p:spTree>
    <p:extLst>
      <p:ext uri="{BB962C8B-B14F-4D97-AF65-F5344CB8AC3E}">
        <p14:creationId xmlns:p14="http://schemas.microsoft.com/office/powerpoint/2010/main" val="116196744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184E4CF53A92449F99C4582BFAD0DB" ma:contentTypeVersion="15" ma:contentTypeDescription="Create a new document." ma:contentTypeScope="" ma:versionID="0301f17ac60020114c627324bea27ee9">
  <xsd:schema xmlns:xsd="http://www.w3.org/2001/XMLSchema" xmlns:xs="http://www.w3.org/2001/XMLSchema" xmlns:p="http://schemas.microsoft.com/office/2006/metadata/properties" xmlns:ns1="http://schemas.microsoft.com/sharepoint/v3" xmlns:ns3="fde1c3e8-13f4-4c06-840a-bfe3347a7cc9" xmlns:ns4="1df86127-3ca4-4feb-b39b-dfac0ce587d5" targetNamespace="http://schemas.microsoft.com/office/2006/metadata/properties" ma:root="true" ma:fieldsID="c343b8e948bf2a7e8a462aeaca308509" ns1:_="" ns3:_="" ns4:_="">
    <xsd:import namespace="http://schemas.microsoft.com/sharepoint/v3"/>
    <xsd:import namespace="fde1c3e8-13f4-4c06-840a-bfe3347a7cc9"/>
    <xsd:import namespace="1df86127-3ca4-4feb-b39b-dfac0ce587d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OCR" minOccurs="0"/>
                <xsd:element ref="ns1:_ip_UnifiedCompliancePolicyProperties" minOccurs="0"/>
                <xsd:element ref="ns1:_ip_UnifiedCompliancePolicyUIAction"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e1c3e8-13f4-4c06-840a-bfe3347a7c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f86127-3ca4-4feb-b39b-dfac0ce587d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B9A6C8-9CC1-4783-B232-D682E0A819DF}">
  <ds:schemaRefs>
    <ds:schemaRef ds:uri="http://www.w3.org/XML/1998/namespace"/>
    <ds:schemaRef ds:uri="http://schemas.openxmlformats.org/package/2006/metadata/core-properties"/>
    <ds:schemaRef ds:uri="http://purl.org/dc/dcmitype/"/>
    <ds:schemaRef ds:uri="http://purl.org/dc/terms/"/>
    <ds:schemaRef ds:uri="http://purl.org/dc/elements/1.1/"/>
    <ds:schemaRef ds:uri="http://schemas.microsoft.com/office/2006/metadata/properties"/>
    <ds:schemaRef ds:uri="http://schemas.microsoft.com/office/2006/documentManagement/types"/>
    <ds:schemaRef ds:uri="http://schemas.microsoft.com/office/infopath/2007/PartnerControls"/>
    <ds:schemaRef ds:uri="1df86127-3ca4-4feb-b39b-dfac0ce587d5"/>
    <ds:schemaRef ds:uri="fde1c3e8-13f4-4c06-840a-bfe3347a7cc9"/>
    <ds:schemaRef ds:uri="http://schemas.microsoft.com/sharepoint/v3"/>
  </ds:schemaRefs>
</ds:datastoreItem>
</file>

<file path=customXml/itemProps2.xml><?xml version="1.0" encoding="utf-8"?>
<ds:datastoreItem xmlns:ds="http://schemas.openxmlformats.org/officeDocument/2006/customXml" ds:itemID="{74AD750B-BB5F-4710-AD9C-61D7D1292E7D}">
  <ds:schemaRefs>
    <ds:schemaRef ds:uri="http://schemas.microsoft.com/sharepoint/v3/contenttype/forms"/>
  </ds:schemaRefs>
</ds:datastoreItem>
</file>

<file path=customXml/itemProps3.xml><?xml version="1.0" encoding="utf-8"?>
<ds:datastoreItem xmlns:ds="http://schemas.openxmlformats.org/officeDocument/2006/customXml" ds:itemID="{D1F5E885-7696-41D8-AFB3-6251D5A75F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de1c3e8-13f4-4c06-840a-bfe3347a7cc9"/>
    <ds:schemaRef ds:uri="1df86127-3ca4-4feb-b39b-dfac0ce587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279</Words>
  <Application>Microsoft Office PowerPoint</Application>
  <PresentationFormat>Widescreen</PresentationFormat>
  <Paragraphs>110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Franklin Gothic Book</vt:lpstr>
      <vt:lpstr>Franklin Gothic Demi</vt:lpstr>
      <vt:lpstr>Wingdings 2</vt:lpstr>
      <vt:lpstr>DividendVTI</vt:lpstr>
      <vt:lpstr>Learning Python from 0 to 0.1</vt:lpstr>
      <vt:lpstr>git usage – guideline</vt:lpstr>
      <vt:lpstr>git install -- windows</vt:lpstr>
      <vt:lpstr>git commands – git clone</vt:lpstr>
      <vt:lpstr>git commands – git status</vt:lpstr>
      <vt:lpstr>git commands – git pull</vt:lpstr>
      <vt:lpstr>git commands – git checkout</vt:lpstr>
      <vt:lpstr>git commands – git diff</vt:lpstr>
      <vt:lpstr>git commands – git log</vt:lpstr>
      <vt:lpstr>git commands – git show</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2020-03-17T14:07:50Z</dcterms:created>
  <dcterms:modified xsi:type="dcterms:W3CDTF">2020-03-26T03:48:00Z</dcterms:modified>
</cp:coreProperties>
</file>