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58" r:id="rId6"/>
    <p:sldId id="277" r:id="rId7"/>
    <p:sldId id="280" r:id="rId8"/>
    <p:sldId id="281" r:id="rId9"/>
    <p:sldId id="282" r:id="rId10"/>
    <p:sldId id="283" r:id="rId11"/>
    <p:sldId id="284" r:id="rId12"/>
    <p:sldId id="285" r:id="rId13"/>
    <p:sldId id="286" r:id="rId14"/>
    <p:sldId id="279"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600" dirty="0"/>
            <a:t>Part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altLang="zh-CN" sz="1600" b="0" i="0" dirty="0"/>
            <a:t>Homework of lesson 02</a:t>
          </a:r>
          <a:endParaRPr lang="en-US" sz="1600" b="0" i="0"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800" dirty="0"/>
            <a:t>Part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zh-CN" altLang="en-US" sz="1600" dirty="0"/>
            <a:t>基本语法</a:t>
          </a:r>
          <a:endParaRPr lang="en-US" sz="1600"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800" dirty="0"/>
            <a:t>Part  3</a:t>
          </a:r>
          <a:endParaRPr lang="en-US" sz="1200"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zh-CN" altLang="en-US" sz="1600" dirty="0"/>
            <a:t>自动字幕生成的例子</a:t>
          </a:r>
          <a:endParaRPr lang="en-US" sz="1600"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Part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altLang="zh-CN" sz="1600" b="0" i="0" kern="1200" dirty="0"/>
            <a:t>Homework of lesson 02</a:t>
          </a:r>
          <a:endParaRPr lang="en-US" sz="1600" b="0" i="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Part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zh-CN" altLang="en-US" sz="1600" kern="1200" dirty="0"/>
            <a:t>基本语法</a:t>
          </a:r>
          <a:endParaRPr lang="en-US" sz="16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Part  3</a:t>
          </a:r>
          <a:endParaRPr lang="en-US" sz="12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zh-CN" altLang="en-US" sz="1600" kern="1200" dirty="0"/>
            <a:t>自动字幕生成的例子</a:t>
          </a:r>
          <a:endParaRPr lang="en-US" sz="16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omments" Target="../comments/comment9.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scii-code.com/" TargetMode="Externa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a:normAutofit/>
          </a:bodyPr>
          <a:lstStyle/>
          <a:p>
            <a:r>
              <a:rPr lang="en-US" dirty="0"/>
              <a:t>Learning Python from 0 to 0.1</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29779"/>
            <a:ext cx="10993546" cy="933900"/>
          </a:xfrm>
        </p:spPr>
        <p:txBody>
          <a:bodyPr>
            <a:normAutofit/>
          </a:bodyPr>
          <a:lstStyle/>
          <a:p>
            <a:r>
              <a:rPr lang="en-US" dirty="0"/>
              <a:t>Lesson 3  Hello python!</a:t>
            </a:r>
          </a:p>
          <a:p>
            <a:r>
              <a:rPr lang="en-US" dirty="0"/>
              <a:t>																		Sprindy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1047" y="3050209"/>
            <a:ext cx="11368353" cy="334212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a:t>
            </a:r>
            <a:r>
              <a:rPr lang="en-US" altLang="zh-CN" dirty="0"/>
              <a:t>-- FOR loop</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endParaRPr lang="en-US" altLang="zh-CN" dirty="0"/>
          </a:p>
          <a:p>
            <a:endParaRPr lang="en-US" altLang="zh-CN" dirty="0"/>
          </a:p>
          <a:p>
            <a:endParaRPr lang="en-US" altLang="zh-CN" dirty="0"/>
          </a:p>
          <a:p>
            <a:r>
              <a:rPr lang="zh-CN" altLang="en-US" dirty="0"/>
              <a:t>只要，就</a:t>
            </a:r>
            <a:endParaRPr lang="en-US" altLang="zh-CN" dirty="0"/>
          </a:p>
          <a:p>
            <a:pPr marL="0" indent="0">
              <a:buNone/>
            </a:pPr>
            <a:endParaRPr lang="en-US" dirty="0"/>
          </a:p>
        </p:txBody>
      </p:sp>
      <p:pic>
        <p:nvPicPr>
          <p:cNvPr id="4" name="Picture 3">
            <a:extLst>
              <a:ext uri="{FF2B5EF4-FFF2-40B4-BE49-F238E27FC236}">
                <a16:creationId xmlns:a16="http://schemas.microsoft.com/office/drawing/2014/main" id="{2BE11A09-35EA-443B-8EFA-BB76B76747C2}"/>
              </a:ext>
            </a:extLst>
          </p:cNvPr>
          <p:cNvPicPr>
            <a:picLocks noChangeAspect="1"/>
          </p:cNvPicPr>
          <p:nvPr/>
        </p:nvPicPr>
        <p:blipFill>
          <a:blip r:embed="rId2"/>
          <a:stretch>
            <a:fillRect/>
          </a:stretch>
        </p:blipFill>
        <p:spPr>
          <a:xfrm>
            <a:off x="3638938" y="1683247"/>
            <a:ext cx="4040156" cy="4821886"/>
          </a:xfrm>
          <a:prstGeom prst="rect">
            <a:avLst/>
          </a:prstGeom>
        </p:spPr>
      </p:pic>
    </p:spTree>
    <p:extLst>
      <p:ext uri="{BB962C8B-B14F-4D97-AF65-F5344CB8AC3E}">
        <p14:creationId xmlns:p14="http://schemas.microsoft.com/office/powerpoint/2010/main" val="17638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Automatic subtitle generation </a:t>
            </a:r>
            <a:r>
              <a:rPr lang="en-US" dirty="0"/>
              <a:t>through </a:t>
            </a:r>
            <a:r>
              <a:rPr lang="en-US" dirty="0" err="1"/>
              <a:t>autosub</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r>
              <a:rPr lang="zh-CN" altLang="en-US" dirty="0"/>
              <a:t>通过</a:t>
            </a:r>
            <a:r>
              <a:rPr lang="en-US" altLang="zh-CN" dirty="0" err="1"/>
              <a:t>autosub</a:t>
            </a:r>
            <a:r>
              <a:rPr lang="zh-CN" altLang="en-US" dirty="0"/>
              <a:t>自动提取视频文件里的字幕</a:t>
            </a:r>
            <a:endParaRPr lang="en-US" altLang="zh-CN" dirty="0"/>
          </a:p>
          <a:p>
            <a:r>
              <a:rPr lang="en-US" dirty="0" err="1"/>
              <a:t>Autosub</a:t>
            </a:r>
            <a:r>
              <a:rPr lang="en-US" dirty="0"/>
              <a:t> is a utility for </a:t>
            </a:r>
            <a:r>
              <a:rPr lang="en-US" dirty="0">
                <a:highlight>
                  <a:srgbClr val="FFFF00"/>
                </a:highlight>
              </a:rPr>
              <a:t>automatic speech recognition and subtitle generation</a:t>
            </a:r>
            <a:r>
              <a:rPr lang="en-US" dirty="0"/>
              <a:t>. It takes a video or an audio file as input, performs voice activity detection to find speech regions, makes parallel requests to </a:t>
            </a:r>
            <a:r>
              <a:rPr lang="en-US" dirty="0">
                <a:highlight>
                  <a:srgbClr val="FFFF00"/>
                </a:highlight>
              </a:rPr>
              <a:t>Google Web Speech API </a:t>
            </a:r>
            <a:r>
              <a:rPr lang="en-US" dirty="0"/>
              <a:t>to generate transcriptions for those regions, (optionally) translates them to a different language, and finally saves the resulting subtitles to disk. It supports a variety of input and output languages (to see which, run the utility with –list-</a:t>
            </a:r>
            <a:r>
              <a:rPr lang="en-US" dirty="0" err="1"/>
              <a:t>src</a:t>
            </a:r>
            <a:r>
              <a:rPr lang="en-US" dirty="0"/>
              <a:t>-languages and –list-</a:t>
            </a:r>
            <a:r>
              <a:rPr lang="en-US" dirty="0" err="1"/>
              <a:t>dst</a:t>
            </a:r>
            <a:r>
              <a:rPr lang="en-US" dirty="0"/>
              <a:t>-languages as arguments respectively) and can currently produce subtitles in either the SRT format or simple JSON.</a:t>
            </a:r>
            <a:endParaRPr lang="en-US" altLang="zh-CN" dirty="0"/>
          </a:p>
          <a:p>
            <a:r>
              <a:rPr lang="en-US" altLang="zh-CN" dirty="0"/>
              <a:t>Ubuntu 16.04 + Python 2.7</a:t>
            </a:r>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9D365C05-C035-4C28-9D7E-402FA2F39F64}"/>
              </a:ext>
            </a:extLst>
          </p:cNvPr>
          <p:cNvPicPr>
            <a:picLocks noChangeAspect="1"/>
          </p:cNvPicPr>
          <p:nvPr/>
        </p:nvPicPr>
        <p:blipFill>
          <a:blip r:embed="rId2"/>
          <a:stretch>
            <a:fillRect/>
          </a:stretch>
        </p:blipFill>
        <p:spPr>
          <a:xfrm>
            <a:off x="581192" y="4644843"/>
            <a:ext cx="5210175" cy="190500"/>
          </a:xfrm>
          <a:prstGeom prst="rect">
            <a:avLst/>
          </a:prstGeom>
        </p:spPr>
      </p:pic>
      <p:pic>
        <p:nvPicPr>
          <p:cNvPr id="5" name="Picture 4">
            <a:extLst>
              <a:ext uri="{FF2B5EF4-FFF2-40B4-BE49-F238E27FC236}">
                <a16:creationId xmlns:a16="http://schemas.microsoft.com/office/drawing/2014/main" id="{A9211988-50BB-48F2-9FDD-84BEB808765C}"/>
              </a:ext>
            </a:extLst>
          </p:cNvPr>
          <p:cNvPicPr>
            <a:picLocks noChangeAspect="1"/>
          </p:cNvPicPr>
          <p:nvPr/>
        </p:nvPicPr>
        <p:blipFill>
          <a:blip r:embed="rId3"/>
          <a:stretch>
            <a:fillRect/>
          </a:stretch>
        </p:blipFill>
        <p:spPr>
          <a:xfrm>
            <a:off x="581192" y="4845829"/>
            <a:ext cx="4930375" cy="154376"/>
          </a:xfrm>
          <a:prstGeom prst="rect">
            <a:avLst/>
          </a:prstGeom>
        </p:spPr>
      </p:pic>
      <p:pic>
        <p:nvPicPr>
          <p:cNvPr id="8" name="Picture 7">
            <a:extLst>
              <a:ext uri="{FF2B5EF4-FFF2-40B4-BE49-F238E27FC236}">
                <a16:creationId xmlns:a16="http://schemas.microsoft.com/office/drawing/2014/main" id="{62E80038-35D5-46E2-A65A-899903B112E3}"/>
              </a:ext>
            </a:extLst>
          </p:cNvPr>
          <p:cNvPicPr>
            <a:picLocks noChangeAspect="1"/>
          </p:cNvPicPr>
          <p:nvPr/>
        </p:nvPicPr>
        <p:blipFill>
          <a:blip r:embed="rId4"/>
          <a:stretch>
            <a:fillRect/>
          </a:stretch>
        </p:blipFill>
        <p:spPr>
          <a:xfrm>
            <a:off x="581192" y="5036581"/>
            <a:ext cx="11255674" cy="396676"/>
          </a:xfrm>
          <a:prstGeom prst="rect">
            <a:avLst/>
          </a:prstGeom>
        </p:spPr>
      </p:pic>
      <p:pic>
        <p:nvPicPr>
          <p:cNvPr id="9" name="Picture 8">
            <a:extLst>
              <a:ext uri="{FF2B5EF4-FFF2-40B4-BE49-F238E27FC236}">
                <a16:creationId xmlns:a16="http://schemas.microsoft.com/office/drawing/2014/main" id="{C29CB62F-8D49-4358-9D7A-8BD32B0B03A7}"/>
              </a:ext>
            </a:extLst>
          </p:cNvPr>
          <p:cNvPicPr>
            <a:picLocks noChangeAspect="1"/>
          </p:cNvPicPr>
          <p:nvPr/>
        </p:nvPicPr>
        <p:blipFill>
          <a:blip r:embed="rId5"/>
          <a:stretch>
            <a:fillRect/>
          </a:stretch>
        </p:blipFill>
        <p:spPr>
          <a:xfrm>
            <a:off x="581192" y="5433257"/>
            <a:ext cx="11255674" cy="430198"/>
          </a:xfrm>
          <a:prstGeom prst="rect">
            <a:avLst/>
          </a:prstGeom>
        </p:spPr>
      </p:pic>
    </p:spTree>
    <p:extLst>
      <p:ext uri="{BB962C8B-B14F-4D97-AF65-F5344CB8AC3E}">
        <p14:creationId xmlns:p14="http://schemas.microsoft.com/office/powerpoint/2010/main" val="251241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767857" y="933450"/>
            <a:ext cx="3031852" cy="1722419"/>
          </a:xfrm>
        </p:spPr>
        <p:txBody>
          <a:bodyPr anchor="b">
            <a:normAutofit/>
          </a:bodyPr>
          <a:lstStyle/>
          <a:p>
            <a:r>
              <a:rPr lang="en-US" dirty="0"/>
              <a:t>QA</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type="body" sz="half" idx="2"/>
          </p:nvPr>
        </p:nvSpPr>
        <p:spPr>
          <a:xfrm>
            <a:off x="767857" y="2836654"/>
            <a:ext cx="3031852" cy="3001392"/>
          </a:xfrm>
        </p:spPr>
        <p:txBody>
          <a:bodyPr anchor="t">
            <a:normAutofit/>
          </a:bodyPr>
          <a:lstStyle/>
          <a:p>
            <a:endParaRPr lang="en-US" altLang="zh-CN" b="1" dirty="0"/>
          </a:p>
          <a:p>
            <a:endParaRPr lang="en-US" altLang="zh-CN" b="1" dirty="0"/>
          </a:p>
          <a:p>
            <a:endParaRPr lang="en-US" altLang="zh-CN" b="1" dirty="0"/>
          </a:p>
          <a:p>
            <a:endParaRPr lang="en-US" altLang="zh-CN" b="1" dirty="0"/>
          </a:p>
        </p:txBody>
      </p:sp>
      <p:pic>
        <p:nvPicPr>
          <p:cNvPr id="5" name="Picture 4">
            <a:extLst>
              <a:ext uri="{FF2B5EF4-FFF2-40B4-BE49-F238E27FC236}">
                <a16:creationId xmlns:a16="http://schemas.microsoft.com/office/drawing/2014/main" id="{96C797DB-CF06-4FB7-A1AF-2D8ECAEC40D0}"/>
              </a:ext>
            </a:extLst>
          </p:cNvPr>
          <p:cNvPicPr>
            <a:picLocks noChangeAspect="1"/>
          </p:cNvPicPr>
          <p:nvPr/>
        </p:nvPicPr>
        <p:blipFill>
          <a:blip r:embed="rId2"/>
          <a:stretch>
            <a:fillRect/>
          </a:stretch>
        </p:blipFill>
        <p:spPr>
          <a:xfrm>
            <a:off x="5872065" y="2210674"/>
            <a:ext cx="2743200" cy="2809875"/>
          </a:xfrm>
          <a:prstGeom prst="rect">
            <a:avLst/>
          </a:prstGeom>
        </p:spPr>
      </p:pic>
    </p:spTree>
    <p:extLst>
      <p:ext uri="{BB962C8B-B14F-4D97-AF65-F5344CB8AC3E}">
        <p14:creationId xmlns:p14="http://schemas.microsoft.com/office/powerpoint/2010/main" val="157448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Lesson 1  Hello python!</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80210327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Homework of lesson 02</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r>
              <a:rPr lang="zh-CN" altLang="en-US" dirty="0"/>
              <a:t>求和： 从</a:t>
            </a:r>
            <a:r>
              <a:rPr lang="en-US" altLang="zh-CN" dirty="0"/>
              <a:t>1</a:t>
            </a:r>
            <a:r>
              <a:rPr lang="zh-CN" altLang="en-US" dirty="0"/>
              <a:t>加到</a:t>
            </a:r>
            <a:r>
              <a:rPr lang="en-US" altLang="zh-CN" dirty="0"/>
              <a:t>100</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0FFC440A-AE80-4653-A030-AC59339EC0A1}"/>
              </a:ext>
            </a:extLst>
          </p:cNvPr>
          <p:cNvPicPr>
            <a:picLocks noChangeAspect="1"/>
          </p:cNvPicPr>
          <p:nvPr/>
        </p:nvPicPr>
        <p:blipFill>
          <a:blip r:embed="rId2"/>
          <a:stretch>
            <a:fillRect/>
          </a:stretch>
        </p:blipFill>
        <p:spPr>
          <a:xfrm>
            <a:off x="872148" y="2604083"/>
            <a:ext cx="3686175" cy="2438400"/>
          </a:xfrm>
          <a:prstGeom prst="rect">
            <a:avLst/>
          </a:prstGeom>
        </p:spPr>
      </p:pic>
      <p:pic>
        <p:nvPicPr>
          <p:cNvPr id="7" name="Picture 6">
            <a:extLst>
              <a:ext uri="{FF2B5EF4-FFF2-40B4-BE49-F238E27FC236}">
                <a16:creationId xmlns:a16="http://schemas.microsoft.com/office/drawing/2014/main" id="{9D4D68E7-FF24-4A6B-ADD7-C9888E0CE533}"/>
              </a:ext>
            </a:extLst>
          </p:cNvPr>
          <p:cNvPicPr>
            <a:picLocks noChangeAspect="1"/>
          </p:cNvPicPr>
          <p:nvPr/>
        </p:nvPicPr>
        <p:blipFill>
          <a:blip r:embed="rId3"/>
          <a:stretch>
            <a:fillRect/>
          </a:stretch>
        </p:blipFill>
        <p:spPr>
          <a:xfrm>
            <a:off x="6095999" y="2833382"/>
            <a:ext cx="2628900" cy="1828800"/>
          </a:xfrm>
          <a:prstGeom prst="rect">
            <a:avLst/>
          </a:prstGeom>
        </p:spPr>
      </p:pic>
    </p:spTree>
    <p:extLst>
      <p:ext uri="{BB962C8B-B14F-4D97-AF65-F5344CB8AC3E}">
        <p14:creationId xmlns:p14="http://schemas.microsoft.com/office/powerpoint/2010/main" val="300429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 ASCII table</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3"/>
            <a:ext cx="11029615" cy="4988111"/>
          </a:xfrm>
        </p:spPr>
        <p:txBody>
          <a:bodyPr>
            <a:normAutofit fontScale="25000" lnSpcReduction="20000"/>
          </a:bodyPr>
          <a:lstStyle/>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r>
              <a:rPr lang="en-US" sz="8000" dirty="0">
                <a:hlinkClick r:id="rId2"/>
              </a:rPr>
              <a:t>https://www.ascii-code.com/</a:t>
            </a:r>
            <a:r>
              <a:rPr lang="en-US" sz="8000" dirty="0"/>
              <a:t>   </a:t>
            </a:r>
            <a:r>
              <a:rPr lang="zh-CN" altLang="en-US" sz="8000" dirty="0"/>
              <a:t>计算机编程语言的“字母表”</a:t>
            </a:r>
            <a:endParaRPr lang="en-US" altLang="zh-CN" sz="8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CB364AF1-314D-4AA7-8867-C441D5B2A49C}"/>
              </a:ext>
            </a:extLst>
          </p:cNvPr>
          <p:cNvPicPr>
            <a:picLocks noChangeAspect="1"/>
          </p:cNvPicPr>
          <p:nvPr/>
        </p:nvPicPr>
        <p:blipFill>
          <a:blip r:embed="rId3"/>
          <a:stretch>
            <a:fillRect/>
          </a:stretch>
        </p:blipFill>
        <p:spPr>
          <a:xfrm>
            <a:off x="2332653" y="1501628"/>
            <a:ext cx="7064455" cy="4861849"/>
          </a:xfrm>
          <a:prstGeom prst="rect">
            <a:avLst/>
          </a:prstGeom>
        </p:spPr>
      </p:pic>
    </p:spTree>
    <p:extLst>
      <p:ext uri="{BB962C8B-B14F-4D97-AF65-F5344CB8AC3E}">
        <p14:creationId xmlns:p14="http://schemas.microsoft.com/office/powerpoint/2010/main" val="28985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a:t>
            </a:r>
            <a:r>
              <a:rPr lang="en-US" altLang="zh-CN" dirty="0"/>
              <a:t>-- List</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23A44ECE-3554-4399-9B53-C7064ADEA0A6}"/>
              </a:ext>
            </a:extLst>
          </p:cNvPr>
          <p:cNvPicPr>
            <a:picLocks noChangeAspect="1"/>
          </p:cNvPicPr>
          <p:nvPr/>
        </p:nvPicPr>
        <p:blipFill>
          <a:blip r:embed="rId2"/>
          <a:stretch>
            <a:fillRect/>
          </a:stretch>
        </p:blipFill>
        <p:spPr>
          <a:xfrm>
            <a:off x="2052637" y="1966912"/>
            <a:ext cx="8086725" cy="2924175"/>
          </a:xfrm>
          <a:prstGeom prst="rect">
            <a:avLst/>
          </a:prstGeom>
        </p:spPr>
      </p:pic>
    </p:spTree>
    <p:extLst>
      <p:ext uri="{BB962C8B-B14F-4D97-AF65-F5344CB8AC3E}">
        <p14:creationId xmlns:p14="http://schemas.microsoft.com/office/powerpoint/2010/main" val="260776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a:t>
            </a:r>
            <a:r>
              <a:rPr lang="en-US" altLang="zh-CN" dirty="0"/>
              <a:t>-- List</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0465BFAF-09BC-4E19-ACED-0326F3A1945D}"/>
              </a:ext>
            </a:extLst>
          </p:cNvPr>
          <p:cNvPicPr>
            <a:picLocks noChangeAspect="1"/>
          </p:cNvPicPr>
          <p:nvPr/>
        </p:nvPicPr>
        <p:blipFill>
          <a:blip r:embed="rId2"/>
          <a:stretch>
            <a:fillRect/>
          </a:stretch>
        </p:blipFill>
        <p:spPr>
          <a:xfrm>
            <a:off x="1740353" y="1966009"/>
            <a:ext cx="8058150" cy="3838575"/>
          </a:xfrm>
          <a:prstGeom prst="rect">
            <a:avLst/>
          </a:prstGeom>
        </p:spPr>
      </p:pic>
    </p:spTree>
    <p:extLst>
      <p:ext uri="{BB962C8B-B14F-4D97-AF65-F5344CB8AC3E}">
        <p14:creationId xmlns:p14="http://schemas.microsoft.com/office/powerpoint/2010/main" val="189258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a:t>
            </a:r>
            <a:r>
              <a:rPr lang="en-US" altLang="zh-CN" dirty="0"/>
              <a:t>-- List</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r>
              <a:rPr lang="zh-CN" altLang="en-US" dirty="0"/>
              <a:t>列表里元素的增加，（班里新来一个同学）</a:t>
            </a:r>
            <a:endParaRPr lang="en-US" altLang="zh-CN" dirty="0"/>
          </a:p>
          <a:p>
            <a:r>
              <a:rPr lang="zh-CN" altLang="en-US" dirty="0"/>
              <a:t>列表里元素的修改，（班里交换了一个同学）</a:t>
            </a:r>
            <a:endParaRPr lang="en-US" altLang="zh-CN" dirty="0"/>
          </a:p>
          <a:p>
            <a:r>
              <a:rPr lang="zh-CN" altLang="en-US" dirty="0"/>
              <a:t>列表里元素的删除，（班里走了一个同学）</a:t>
            </a:r>
            <a:endParaRPr lang="en-US" altLang="zh-CN" dirty="0"/>
          </a:p>
          <a:p>
            <a:r>
              <a:rPr lang="zh-CN" altLang="en-US" dirty="0"/>
              <a:t>列表里元素的个数统计，（班里一共有多少同学）</a:t>
            </a:r>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spTree>
    <p:extLst>
      <p:ext uri="{BB962C8B-B14F-4D97-AF65-F5344CB8AC3E}">
        <p14:creationId xmlns:p14="http://schemas.microsoft.com/office/powerpoint/2010/main" val="86254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a:t>
            </a:r>
            <a:r>
              <a:rPr lang="en-US" altLang="zh-CN" dirty="0"/>
              <a:t>-- if</a:t>
            </a:r>
            <a:r>
              <a:rPr lang="zh-CN" altLang="en-US" dirty="0"/>
              <a:t> </a:t>
            </a:r>
            <a:r>
              <a:rPr lang="en-US" altLang="zh-CN" dirty="0"/>
              <a:t>condition</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endParaRPr lang="en-US" altLang="zh-CN" dirty="0"/>
          </a:p>
          <a:p>
            <a:endParaRPr lang="en-US" altLang="zh-CN" dirty="0"/>
          </a:p>
          <a:p>
            <a:endParaRPr lang="en-US" altLang="zh-CN" dirty="0"/>
          </a:p>
          <a:p>
            <a:r>
              <a:rPr lang="zh-CN" altLang="en-US" dirty="0"/>
              <a:t>只有，才</a:t>
            </a:r>
            <a:endParaRPr lang="en-US" altLang="zh-CN" dirty="0"/>
          </a:p>
          <a:p>
            <a:pPr marL="0" indent="0">
              <a:buNone/>
            </a:pPr>
            <a:endParaRPr lang="en-US" dirty="0"/>
          </a:p>
        </p:txBody>
      </p:sp>
      <p:pic>
        <p:nvPicPr>
          <p:cNvPr id="4" name="Picture 3">
            <a:extLst>
              <a:ext uri="{FF2B5EF4-FFF2-40B4-BE49-F238E27FC236}">
                <a16:creationId xmlns:a16="http://schemas.microsoft.com/office/drawing/2014/main" id="{9A2E25F1-8F16-4E26-A4DC-747D125142BB}"/>
              </a:ext>
            </a:extLst>
          </p:cNvPr>
          <p:cNvPicPr>
            <a:picLocks noChangeAspect="1"/>
          </p:cNvPicPr>
          <p:nvPr/>
        </p:nvPicPr>
        <p:blipFill>
          <a:blip r:embed="rId2"/>
          <a:stretch>
            <a:fillRect/>
          </a:stretch>
        </p:blipFill>
        <p:spPr>
          <a:xfrm>
            <a:off x="3471862" y="1669104"/>
            <a:ext cx="5248275" cy="4676775"/>
          </a:xfrm>
          <a:prstGeom prst="rect">
            <a:avLst/>
          </a:prstGeom>
        </p:spPr>
      </p:pic>
    </p:spTree>
    <p:extLst>
      <p:ext uri="{BB962C8B-B14F-4D97-AF65-F5344CB8AC3E}">
        <p14:creationId xmlns:p14="http://schemas.microsoft.com/office/powerpoint/2010/main" val="338895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  </a:t>
            </a:r>
            <a:r>
              <a:rPr lang="en-US" altLang="zh-CN" dirty="0"/>
              <a:t>-- while loop</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endParaRPr lang="en-US" altLang="zh-CN" dirty="0"/>
          </a:p>
          <a:p>
            <a:endParaRPr lang="en-US" altLang="zh-CN" dirty="0"/>
          </a:p>
          <a:p>
            <a:endParaRPr lang="en-US" altLang="zh-CN" dirty="0"/>
          </a:p>
          <a:p>
            <a:r>
              <a:rPr lang="zh-CN" altLang="en-US" dirty="0"/>
              <a:t>只要，就</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1DB617FE-6F20-4F14-9433-0A57428131E9}"/>
              </a:ext>
            </a:extLst>
          </p:cNvPr>
          <p:cNvPicPr>
            <a:picLocks noChangeAspect="1"/>
          </p:cNvPicPr>
          <p:nvPr/>
        </p:nvPicPr>
        <p:blipFill>
          <a:blip r:embed="rId2"/>
          <a:stretch>
            <a:fillRect/>
          </a:stretch>
        </p:blipFill>
        <p:spPr>
          <a:xfrm>
            <a:off x="2838275" y="1761688"/>
            <a:ext cx="3632558" cy="4654215"/>
          </a:xfrm>
          <a:prstGeom prst="rect">
            <a:avLst/>
          </a:prstGeom>
        </p:spPr>
      </p:pic>
      <p:pic>
        <p:nvPicPr>
          <p:cNvPr id="6" name="Picture 5">
            <a:extLst>
              <a:ext uri="{FF2B5EF4-FFF2-40B4-BE49-F238E27FC236}">
                <a16:creationId xmlns:a16="http://schemas.microsoft.com/office/drawing/2014/main" id="{BF951546-C785-43ED-BAE2-2E5770A7CBAF}"/>
              </a:ext>
            </a:extLst>
          </p:cNvPr>
          <p:cNvPicPr>
            <a:picLocks noChangeAspect="1"/>
          </p:cNvPicPr>
          <p:nvPr/>
        </p:nvPicPr>
        <p:blipFill>
          <a:blip r:embed="rId3"/>
          <a:stretch>
            <a:fillRect/>
          </a:stretch>
        </p:blipFill>
        <p:spPr>
          <a:xfrm>
            <a:off x="7192970" y="1795244"/>
            <a:ext cx="3695700" cy="4238625"/>
          </a:xfrm>
          <a:prstGeom prst="rect">
            <a:avLst/>
          </a:prstGeom>
        </p:spPr>
      </p:pic>
    </p:spTree>
    <p:extLst>
      <p:ext uri="{BB962C8B-B14F-4D97-AF65-F5344CB8AC3E}">
        <p14:creationId xmlns:p14="http://schemas.microsoft.com/office/powerpoint/2010/main" val="36827566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184E4CF53A92449F99C4582BFAD0DB" ma:contentTypeVersion="15" ma:contentTypeDescription="Create a new document." ma:contentTypeScope="" ma:versionID="0301f17ac60020114c627324bea27ee9">
  <xsd:schema xmlns:xsd="http://www.w3.org/2001/XMLSchema" xmlns:xs="http://www.w3.org/2001/XMLSchema" xmlns:p="http://schemas.microsoft.com/office/2006/metadata/properties" xmlns:ns1="http://schemas.microsoft.com/sharepoint/v3" xmlns:ns3="fde1c3e8-13f4-4c06-840a-bfe3347a7cc9" xmlns:ns4="1df86127-3ca4-4feb-b39b-dfac0ce587d5" targetNamespace="http://schemas.microsoft.com/office/2006/metadata/properties" ma:root="true" ma:fieldsID="c343b8e948bf2a7e8a462aeaca308509" ns1:_="" ns3:_="" ns4:_="">
    <xsd:import namespace="http://schemas.microsoft.com/sharepoint/v3"/>
    <xsd:import namespace="fde1c3e8-13f4-4c06-840a-bfe3347a7cc9"/>
    <xsd:import namespace="1df86127-3ca4-4feb-b39b-dfac0ce587d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e1c3e8-13f4-4c06-840a-bfe3347a7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f86127-3ca4-4feb-b39b-dfac0ce587d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1F5E885-7696-41D8-AFB3-6251D5A75F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e1c3e8-13f4-4c06-840a-bfe3347a7cc9"/>
    <ds:schemaRef ds:uri="1df86127-3ca4-4feb-b39b-dfac0ce587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AD750B-BB5F-4710-AD9C-61D7D1292E7D}">
  <ds:schemaRefs>
    <ds:schemaRef ds:uri="http://schemas.microsoft.com/sharepoint/v3/contenttype/forms"/>
  </ds:schemaRefs>
</ds:datastoreItem>
</file>

<file path=customXml/itemProps3.xml><?xml version="1.0" encoding="utf-8"?>
<ds:datastoreItem xmlns:ds="http://schemas.openxmlformats.org/officeDocument/2006/customXml" ds:itemID="{ADB9A6C8-9CC1-4783-B232-D682E0A819DF}">
  <ds:schemaRefs>
    <ds:schemaRef ds:uri="http://www.w3.org/XML/1998/namespace"/>
    <ds:schemaRef ds:uri="http://schemas.openxmlformats.org/package/2006/metadata/core-propertie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1df86127-3ca4-4feb-b39b-dfac0ce587d5"/>
    <ds:schemaRef ds:uri="fde1c3e8-13f4-4c06-840a-bfe3347a7cc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290</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Learning Python from 0 to 0.1</vt:lpstr>
      <vt:lpstr>Lesson 1  Hello python!</vt:lpstr>
      <vt:lpstr>Homework of lesson 02</vt:lpstr>
      <vt:lpstr>Basic Syntax of python  -- ASCII table</vt:lpstr>
      <vt:lpstr>Basic Syntax of python  -- List</vt:lpstr>
      <vt:lpstr>Basic Syntax of python  -- List</vt:lpstr>
      <vt:lpstr>Basic Syntax of python  -- List</vt:lpstr>
      <vt:lpstr>Basic Syntax of python  -- if condition</vt:lpstr>
      <vt:lpstr>Basic Syntax of python  -- while loop</vt:lpstr>
      <vt:lpstr>Basic Syntax of python  -- FOR loop</vt:lpstr>
      <vt:lpstr>Automatic subtitle generation through autosub</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2020-03-17T14:07:50Z</dcterms:created>
  <dcterms:modified xsi:type="dcterms:W3CDTF">2020-03-25T11:08:26Z</dcterms:modified>
</cp:coreProperties>
</file>