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4" r:id="rId2"/>
    <p:sldId id="350" r:id="rId3"/>
    <p:sldId id="360" r:id="rId4"/>
    <p:sldId id="361" r:id="rId5"/>
    <p:sldId id="363" r:id="rId6"/>
    <p:sldId id="357" r:id="rId7"/>
    <p:sldId id="354" r:id="rId8"/>
    <p:sldId id="358" r:id="rId9"/>
    <p:sldId id="365" r:id="rId10"/>
    <p:sldId id="359" r:id="rId11"/>
    <p:sldId id="362" r:id="rId12"/>
    <p:sldId id="364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2DB"/>
    <a:srgbClr val="F79600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48" autoAdjust="0"/>
    <p:restoredTop sz="99881" autoAdjust="0"/>
  </p:normalViewPr>
  <p:slideViewPr>
    <p:cSldViewPr>
      <p:cViewPr>
        <p:scale>
          <a:sx n="86" d="100"/>
          <a:sy n="86" d="100"/>
        </p:scale>
        <p:origin x="-1866" y="-61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65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76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62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8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5%A4%9A%E6%99%AE%E5%8B%92%E6%95%88%E5%BA%9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275606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339753" y="1955220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39753" y="3416682"/>
            <a:ext cx="894259" cy="523220"/>
            <a:chOff x="2215144" y="3018134"/>
            <a:chExt cx="1244730" cy="959255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339753" y="4151849"/>
            <a:ext cx="894259" cy="523220"/>
            <a:chOff x="2215144" y="4047039"/>
            <a:chExt cx="1244730" cy="959256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959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288917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摄像头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19006" y="1983070"/>
            <a:ext cx="3857250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激光雷达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019006" y="4183665"/>
            <a:ext cx="3857250" cy="459690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841196" y="3118548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GPS/IMU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019006" y="3452711"/>
            <a:ext cx="3857250" cy="459690"/>
            <a:chOff x="4315150" y="2341731"/>
            <a:chExt cx="3857250" cy="540057"/>
          </a:xfrm>
        </p:grpSpPr>
        <p:sp>
          <p:nvSpPr>
            <p:cNvPr id="6" name="矩形 5"/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超声波传感器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339753" y="2679737"/>
            <a:ext cx="894259" cy="496081"/>
            <a:chOff x="2215144" y="3018134"/>
            <a:chExt cx="1244730" cy="909499"/>
          </a:xfrm>
        </p:grpSpPr>
        <p:sp>
          <p:nvSpPr>
            <p:cNvPr id="58" name="平行四边形 57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9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19006" y="2715766"/>
            <a:ext cx="3857250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6" y="2424395"/>
              <a:ext cx="321825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3534057" y="2786129"/>
            <a:ext cx="2827147" cy="346249"/>
          </a:xfrm>
          <a:prstGeom prst="rect">
            <a:avLst/>
          </a:prstGeom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毫米波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雷达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57880" y="200199"/>
            <a:ext cx="37141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5.GPS/IMU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851428"/>
            <a:ext cx="79208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1.GPS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的原理是三角定位原理，它是基于地球的经纬度物理坐标进行定位的。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但无线电信号的传播时间多少会受到传播介质的影响的。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的精度不够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频率不太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      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10Hz</a:t>
            </a: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的技术：在地面上建基站（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 Station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），基站在建立时，可以得到基站的精确位置信息（经纬度）。同时基站具有接收卫星信号的功能。根据基站的精确位置和信号传播的时间，反推此时天气原因导致的信号传播误差，之后利用该误差修正车载的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信号，即可降低云层、天气等对信号传输的影响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1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使无人车的定位精度从</a:t>
            </a:r>
            <a:r>
              <a:rPr lang="en-US" altLang="zh-CN" sz="1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米级别提升至米级</a:t>
            </a:r>
            <a:r>
              <a:rPr lang="zh-CN" altLang="en-US" sz="1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差分</a:t>
            </a:r>
            <a:r>
              <a:rPr lang="en-US" altLang="zh-CN" sz="1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sz="1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可以解决定位的精度问题，但是解决不了遮挡和反射问题</a:t>
            </a:r>
            <a:r>
              <a:rPr lang="zh-CN" altLang="en-US" sz="1600" dirty="0">
                <a:solidFill>
                  <a:srgbClr val="7030A0"/>
                </a:solidFill>
              </a:rPr>
              <a:t>。</a:t>
            </a:r>
            <a:endParaRPr lang="en-US" altLang="zh-CN" sz="16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1259632" y="1707654"/>
            <a:ext cx="45719" cy="2880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30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57880" y="200199"/>
            <a:ext cx="37141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5.GPS/IMU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699542"/>
            <a:ext cx="792088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Inertial Measurement Unit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）惯性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测量单元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能让无人驾驶系统更高频率地获取定位信息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，引入的频率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更高的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传感器。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得到的经纬度信息作为输入信号传入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再通过串口线与控制器相连接，以此获取更高频率的定位结果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原理：以牛顿力学定律为基础，通过测量载体在惯性参考系的加速度，将它对时间进行积分，且把它变换到导航坐标系中，就能够得到在导航坐标系中的速度、偏航角和位置等信息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精度</a:t>
            </a:r>
            <a:r>
              <a:rPr lang="zh-CN" altLang="en-US" sz="1400" dirty="0"/>
              <a:t> </a:t>
            </a:r>
            <a:r>
              <a:rPr lang="zh-CN" altLang="en-US" sz="1400" dirty="0" smtClean="0"/>
              <a:t>          </a:t>
            </a:r>
            <a:r>
              <a:rPr lang="zh-CN" altLang="en-US" sz="1400" b="1" dirty="0" smtClean="0"/>
              <a:t>短</a:t>
            </a:r>
            <a:r>
              <a:rPr lang="zh-CN" altLang="en-US" sz="1400" b="1" dirty="0"/>
              <a:t>时间内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的推算精度高，不会有太大的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误差   </a:t>
            </a:r>
            <a:r>
              <a:rPr lang="zh-CN" altLang="en-US" sz="1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但累计误差比较大</a:t>
            </a:r>
            <a:endParaRPr lang="en-US" altLang="zh-CN" sz="1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频率        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100Hz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成本        取决于无人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驾驶汽车对定位精度的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/>
              <a:t>黄金搭档：</a:t>
            </a:r>
            <a:r>
              <a:rPr lang="en-US" altLang="zh-CN" sz="1400" b="1" dirty="0"/>
              <a:t>GPS + </a:t>
            </a:r>
            <a:r>
              <a:rPr lang="en-US" altLang="zh-CN" sz="1400" b="1" dirty="0" smtClean="0"/>
              <a:t>IMU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sz="1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经济的方案</a:t>
            </a:r>
            <a:endParaRPr lang="en-US" altLang="zh-CN" sz="1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547664" y="2499742"/>
            <a:ext cx="72008" cy="7920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313578"/>
            <a:ext cx="3488085" cy="176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33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57880" y="200199"/>
            <a:ext cx="37141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5.GPS/IMU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699542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SLAM</a:t>
            </a:r>
            <a:r>
              <a:rPr lang="en-US" altLang="zh-CN" sz="1400" dirty="0"/>
              <a:t>(simultaneous localization and mapping</a:t>
            </a:r>
            <a:r>
              <a:rPr lang="en-US" altLang="zh-CN" sz="1400" dirty="0" smtClean="0"/>
              <a:t>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即时定位与地图构建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根据提前建好的地图和实时的感知结果做匹配，获取当前无人车的位置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并通过在所有的接收机上安装原子钟，能达到</a:t>
            </a:r>
            <a:r>
              <a:rPr lang="zh-CN" altLang="en-US" sz="1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纳米级的测量精度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需要解决的最大问题在于地图的容量过大，稍微大一点的区域，就对硬盘的容量要求很高。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基于视觉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基于激光雷达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制作出足够轻量化的地图，成为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SLAM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技术商业化的关键。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857880" y="2499742"/>
            <a:ext cx="45719" cy="3600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30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项目概况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7486" y="2283717"/>
            <a:ext cx="1303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监控影像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61241" y="2283719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交通标示识别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83182" y="228371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障碍物检测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1339" y="3613825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前方碰撞预警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38318" y="3613825"/>
            <a:ext cx="153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自动紧急制动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27320" y="3613823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电子驻车</a:t>
            </a:r>
          </a:p>
        </p:txBody>
      </p:sp>
      <p:sp>
        <p:nvSpPr>
          <p:cNvPr id="40" name="流程图: 合并 39"/>
          <p:cNvSpPr/>
          <p:nvPr/>
        </p:nvSpPr>
        <p:spPr>
          <a:xfrm>
            <a:off x="1169364" y="2696715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>
            <a:off x="2590185" y="2696715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合并 41"/>
          <p:cNvSpPr/>
          <p:nvPr/>
        </p:nvSpPr>
        <p:spPr>
          <a:xfrm>
            <a:off x="3963202" y="2696715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合并 42"/>
          <p:cNvSpPr/>
          <p:nvPr/>
        </p:nvSpPr>
        <p:spPr>
          <a:xfrm>
            <a:off x="1169305" y="4026820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合并 43"/>
          <p:cNvSpPr/>
          <p:nvPr/>
        </p:nvSpPr>
        <p:spPr>
          <a:xfrm>
            <a:off x="2566284" y="4026820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合并 44"/>
          <p:cNvSpPr/>
          <p:nvPr/>
        </p:nvSpPr>
        <p:spPr>
          <a:xfrm>
            <a:off x="3963384" y="4026820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1169364" y="2139702"/>
            <a:ext cx="1080120" cy="9361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2589266" y="2139702"/>
            <a:ext cx="1080120" cy="9361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963262" y="2139702"/>
            <a:ext cx="1080120" cy="9361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169364" y="3469807"/>
            <a:ext cx="1080120" cy="9361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2566404" y="3469807"/>
            <a:ext cx="1080120" cy="9361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3963384" y="3469807"/>
            <a:ext cx="1080120" cy="9361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5138" y="1189966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具体场景：厂区内部，封闭道路，沿固定线路行驶，无高大建筑物遮挡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82488" y="771547"/>
            <a:ext cx="3929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VAD01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自动驾驶项目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Picture 2" descr="E:\XY兴云新能源\XY企管-JQ\02同事\XYP姜泉\自动泊车\01车辆信息\3038397532971334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475" y="2075701"/>
            <a:ext cx="2916567" cy="218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653052" y="4405911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试验用样车</a:t>
            </a:r>
          </a:p>
        </p:txBody>
      </p:sp>
    </p:spTree>
    <p:extLst>
      <p:ext uri="{BB962C8B-B14F-4D97-AF65-F5344CB8AC3E}">
        <p14:creationId xmlns:p14="http://schemas.microsoft.com/office/powerpoint/2010/main" val="35471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PPT\ADAS\1103cadc91471e40da4bf574b5da4c5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59"/>
          <a:stretch/>
        </p:blipFill>
        <p:spPr bwMode="auto">
          <a:xfrm rot="16200000">
            <a:off x="2769105" y="523441"/>
            <a:ext cx="2021613" cy="415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 flipV="1">
            <a:off x="1835696" y="1419622"/>
            <a:ext cx="288032" cy="5040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800796" y="3147814"/>
            <a:ext cx="322932" cy="57606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436096" y="1446025"/>
            <a:ext cx="288032" cy="50405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436096" y="3147814"/>
            <a:ext cx="322932" cy="57606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26" idx="0"/>
          </p:cNvCxnSpPr>
          <p:nvPr/>
        </p:nvCxnSpPr>
        <p:spPr>
          <a:xfrm flipH="1">
            <a:off x="1547664" y="2599310"/>
            <a:ext cx="156378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907704" y="1131590"/>
            <a:ext cx="936104" cy="288032"/>
          </a:xfrm>
          <a:prstGeom prst="roundRect">
            <a:avLst/>
          </a:prstGeom>
          <a:noFill/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超声波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256076" y="1131590"/>
            <a:ext cx="936104" cy="288032"/>
          </a:xfrm>
          <a:prstGeom prst="roundRect">
            <a:avLst/>
          </a:prstGeom>
          <a:noFill/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超声波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414962" y="3723878"/>
            <a:ext cx="936104" cy="288032"/>
          </a:xfrm>
          <a:prstGeom prst="roundRect">
            <a:avLst/>
          </a:prstGeom>
          <a:noFill/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超声波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907704" y="3723878"/>
            <a:ext cx="936104" cy="288032"/>
          </a:xfrm>
          <a:prstGeom prst="roundRect">
            <a:avLst/>
          </a:prstGeom>
          <a:noFill/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超声波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11560" y="2455292"/>
            <a:ext cx="936104" cy="288032"/>
          </a:xfrm>
          <a:prstGeom prst="roundRect">
            <a:avLst/>
          </a:prstGeom>
          <a:noFill/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毫米波雷达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635896" y="1131590"/>
            <a:ext cx="936104" cy="288032"/>
          </a:xfrm>
          <a:prstGeom prst="roundRect">
            <a:avLst/>
          </a:prstGeom>
          <a:noFill/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激光雷达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H="1" flipV="1">
            <a:off x="3311859" y="2571750"/>
            <a:ext cx="468053" cy="11521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3311859" y="3723878"/>
            <a:ext cx="936104" cy="288032"/>
          </a:xfrm>
          <a:prstGeom prst="roundRect">
            <a:avLst/>
          </a:prstGeom>
          <a:noFill/>
          <a:ln>
            <a:solidFill>
              <a:srgbClr val="3992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摄像头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6" name="直接连接符 35"/>
          <p:cNvCxnSpPr>
            <a:endCxn id="24" idx="2"/>
          </p:cNvCxnSpPr>
          <p:nvPr/>
        </p:nvCxnSpPr>
        <p:spPr>
          <a:xfrm flipH="1" flipV="1">
            <a:off x="4103948" y="1419622"/>
            <a:ext cx="2" cy="10801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32240" y="1714912"/>
            <a:ext cx="1944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个短距摄像头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个激光雷达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个短距毫米波雷达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个超声波传感器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itle 1"/>
          <p:cNvSpPr txBox="1"/>
          <p:nvPr/>
        </p:nvSpPr>
        <p:spPr>
          <a:xfrm>
            <a:off x="857880" y="200199"/>
            <a:ext cx="37141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传感器布置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82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摄像头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24328" y="2214577"/>
            <a:ext cx="1303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监控影像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36206" y="2917814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基于单摄像头或多向摄像头的监控方案，环视影像或仅前视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流程图: 合并 39"/>
          <p:cNvSpPr/>
          <p:nvPr/>
        </p:nvSpPr>
        <p:spPr>
          <a:xfrm>
            <a:off x="7636206" y="2627572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7636206" y="2070559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759" y="805768"/>
            <a:ext cx="5819117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摄像机根据镜头和布置方式的不同主要有以下四种：单目摄像机、双目摄像机、三目摄像机和环视摄像机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很多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图像算法的研究都是基于单目摄像机开发的，因此相对于其他类别的摄像机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，单目摄像机的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算法成熟度更高。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单目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摄像机的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先天缺陷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的视野完全取决于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镜头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                                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目测距的精度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较低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虽然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双目能得到较高精度的测距结果和提供图像分割的能力，但是它与单目一样，镜头的视野完全依赖于镜头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而且</a:t>
            </a:r>
            <a:r>
              <a:rPr lang="zh-CN" altLang="en-US" sz="1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双目测距原理对两个镜头的安装位置和距离要求较多，这就会给相机的标定带来麻烦</a:t>
            </a:r>
            <a:r>
              <a:rPr lang="zh-CN" altLang="en-US" sz="1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/>
              <a:t>3.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对摄像机来说，感知的范围要么损失视野，要么损失距离。三目摄像机能较好地弥补感知范围的问题。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标定</a:t>
            </a:r>
            <a:r>
              <a:rPr lang="zh-CN" altLang="en-US" sz="1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三个摄像机</a:t>
            </a:r>
            <a:r>
              <a:rPr lang="zh-CN" altLang="en-US" sz="1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，工作量</a:t>
            </a:r>
            <a:r>
              <a:rPr lang="zh-CN" altLang="en-US" sz="1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1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大。软件部分关联</a:t>
            </a:r>
            <a:r>
              <a:rPr lang="zh-CN" altLang="en-US" sz="1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三个摄像机的数据</a:t>
            </a:r>
            <a:r>
              <a:rPr lang="zh-CN" altLang="en-US" sz="1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，算法要求高</a:t>
            </a:r>
            <a:r>
              <a:rPr lang="zh-CN" altLang="en-US" sz="1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2782975" y="1971918"/>
            <a:ext cx="45719" cy="4517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143441" y="1131588"/>
            <a:ext cx="158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车载传感器</a:t>
            </a:r>
            <a:r>
              <a:rPr lang="zh-CN" altLang="en-US" dirty="0" smtClean="0">
                <a:solidFill>
                  <a:srgbClr val="FF0000"/>
                </a:solidFill>
              </a:rPr>
              <a:t>中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感知</a:t>
            </a:r>
            <a:r>
              <a:rPr lang="zh-CN" altLang="en-US" dirty="0">
                <a:solidFill>
                  <a:srgbClr val="FF0000"/>
                </a:solidFill>
              </a:rPr>
              <a:t>能力最强</a:t>
            </a:r>
          </a:p>
        </p:txBody>
      </p:sp>
    </p:spTree>
    <p:extLst>
      <p:ext uri="{BB962C8B-B14F-4D97-AF65-F5344CB8AC3E}">
        <p14:creationId xmlns:p14="http://schemas.microsoft.com/office/powerpoint/2010/main" val="414659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摄像头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24328" y="2214577"/>
            <a:ext cx="1303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监控影像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36206" y="2917814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基于单摄像头或多向摄像头的监控方案，环视影像或仅前视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流程图: 合并 39"/>
          <p:cNvSpPr/>
          <p:nvPr/>
        </p:nvSpPr>
        <p:spPr>
          <a:xfrm>
            <a:off x="7636206" y="2627572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7636206" y="2070559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43441" y="1131588"/>
            <a:ext cx="158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车载传感器</a:t>
            </a:r>
            <a:r>
              <a:rPr lang="zh-CN" altLang="en-US" dirty="0" smtClean="0">
                <a:solidFill>
                  <a:srgbClr val="FF0000"/>
                </a:solidFill>
              </a:rPr>
              <a:t>中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感知</a:t>
            </a:r>
            <a:r>
              <a:rPr lang="zh-CN" altLang="en-US" dirty="0">
                <a:solidFill>
                  <a:srgbClr val="FF0000"/>
                </a:solidFill>
              </a:rPr>
              <a:t>能力最强</a:t>
            </a:r>
          </a:p>
        </p:txBody>
      </p:sp>
      <p:sp>
        <p:nvSpPr>
          <p:cNvPr id="6" name="矩形 5"/>
          <p:cNvSpPr/>
          <p:nvPr/>
        </p:nvSpPr>
        <p:spPr>
          <a:xfrm>
            <a:off x="857880" y="854588"/>
            <a:ext cx="587436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环视摄像机的镜头是鱼眼镜头，而且安装位置是朝向地面的。某些高配车型上会有“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360°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全景显示”功能，所用到的就是环视摄像机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鱼眼摄像机为了获取足够大的视野，代价是图像的畸变严重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可以通过还原和拼接的方法实现从车顶往下看的效果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环视摄像机的感知范围并不大，主要用于车身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5~10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米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内的障碍物检测、自主泊车时的库位线识别等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7030A0"/>
                </a:solidFill>
              </a:rPr>
              <a:t>摄像机在无人车上</a:t>
            </a:r>
            <a:r>
              <a:rPr lang="zh-CN" altLang="en-US" sz="1400" dirty="0" smtClean="0">
                <a:solidFill>
                  <a:srgbClr val="7030A0"/>
                </a:solidFill>
              </a:rPr>
              <a:t>的两大</a:t>
            </a:r>
            <a:r>
              <a:rPr lang="zh-CN" altLang="en-US" sz="1400" dirty="0">
                <a:solidFill>
                  <a:srgbClr val="7030A0"/>
                </a:solidFill>
              </a:rPr>
              <a:t>类</a:t>
            </a:r>
            <a:r>
              <a:rPr lang="zh-CN" altLang="en-US" sz="1400" dirty="0" smtClean="0">
                <a:solidFill>
                  <a:srgbClr val="7030A0"/>
                </a:solidFill>
              </a:rPr>
              <a:t>功能：</a:t>
            </a:r>
            <a:endParaRPr lang="en-US" altLang="zh-CN" sz="1400" dirty="0" smtClean="0">
              <a:solidFill>
                <a:srgbClr val="7030A0"/>
              </a:solidFill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感知能力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    </a:t>
            </a:r>
            <a:r>
              <a:rPr lang="zh-CN" altLang="en-US" sz="1400" dirty="0" smtClean="0">
                <a:solidFill>
                  <a:srgbClr val="FF0000"/>
                </a:solidFill>
              </a:rPr>
              <a:t>视觉</a:t>
            </a:r>
            <a:r>
              <a:rPr lang="en-US" altLang="zh-CN" sz="1400" dirty="0">
                <a:solidFill>
                  <a:srgbClr val="FF0000"/>
                </a:solidFill>
              </a:rPr>
              <a:t>SLAM</a:t>
            </a:r>
            <a:r>
              <a:rPr lang="zh-CN" altLang="en-US" sz="1400" dirty="0">
                <a:solidFill>
                  <a:srgbClr val="FF0000"/>
                </a:solidFill>
              </a:rPr>
              <a:t>技术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971600" y="2845806"/>
            <a:ext cx="45719" cy="3740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28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844" y="2231299"/>
            <a:ext cx="1540908" cy="244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/>
          <p:nvPr/>
        </p:nvSpPr>
        <p:spPr>
          <a:xfrm>
            <a:off x="857880" y="200199"/>
            <a:ext cx="37141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激光雷达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843238"/>
            <a:ext cx="619268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工作原理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：发射点云数据，雷达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模块根据发送和接收信号的时间间隔乘以光速，再除以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，即可计算出发射器与物体的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距离。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能完美解决测距的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安装位置     无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人车的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四周  单线激光雷达 四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激光雷达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/>
              <a:t>                  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人车的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车顶  </a:t>
            </a:r>
            <a:r>
              <a:rPr lang="en-US" altLang="zh-CN" sz="1400" dirty="0"/>
              <a:t>16/32/64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线激光雷达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单线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激光雷达是目前成本最低的激光雷达。成本低，意味着量产的可能性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1400" dirty="0" smtClean="0"/>
              <a:t>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但其因缺少一个维度，不能测量高度。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/>
              <a:t>单</a:t>
            </a:r>
            <a:r>
              <a:rPr lang="zh-CN" altLang="en-US" sz="1400" b="1" dirty="0"/>
              <a:t>帧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的点云坐标，可得障碍物的距离。</a:t>
            </a:r>
          </a:p>
          <a:p>
            <a:r>
              <a:rPr lang="zh-CN" altLang="en-US" sz="1400" b="1" dirty="0" smtClean="0"/>
              <a:t>多</a:t>
            </a:r>
            <a:r>
              <a:rPr lang="zh-CN" altLang="en-US" sz="1400" b="1" dirty="0"/>
              <a:t>帧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的点云的坐标，对距离信息做微分处理可得障碍物的速度。</a:t>
            </a: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最大的问题：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成本问题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考察及推荐情况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，结合项目实际确定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采用激光雷达型号：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VLP-16</a:t>
            </a:r>
            <a:r>
              <a:rPr lang="zh-CN" altLang="en-US" sz="1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   </a:t>
            </a:r>
            <a:r>
              <a:rPr lang="en-US" altLang="zh-CN" sz="1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100m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优势：最少线数但能满足需求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96276" y="2941955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利用图像以及雷达识别算法，识别车辆行进方向中、短距离的障碍物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合并 9"/>
          <p:cNvSpPr/>
          <p:nvPr/>
        </p:nvSpPr>
        <p:spPr>
          <a:xfrm>
            <a:off x="7596276" y="2651713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596336" y="2094700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16256" y="223876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障碍物检测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1619672" y="1536632"/>
            <a:ext cx="144016" cy="4590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67" y="1118087"/>
            <a:ext cx="2179349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44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57880" y="200199"/>
            <a:ext cx="328207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毫米波雷达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696757"/>
            <a:ext cx="648072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10GHz~200GHz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的电磁波，波长在毫米量级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应用在自动驾驶领域的毫米波雷达主要有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个频段，分别是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24GHz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77GHz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79GHz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。频段越高所能达到的测量距离越远。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毫米波雷达相比于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激光雷达的优势：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更强的穿透性，能够轻松地穿透保险杠上的塑料，因此常被安装在汽车的保险杠内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。尤其针对雾霾，沙尘等天气，受天气的影响小；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而且价格相对比激光雷达便宜。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但是不能测量高度数据。</a:t>
            </a:r>
            <a:endParaRPr lang="en-US" altLang="zh-CN" sz="14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由于毫米波的测距和测速原理都是基于多普勒效应，因此与激光的笛卡尔（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XYZ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）坐标系不同，毫米波雷达的原始数据是基于（距离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角度）极坐标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应用毫米波雷达有一下三点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挑战：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/>
              <a:t>1</a:t>
            </a:r>
            <a:r>
              <a:rPr lang="zh-CN" altLang="en-US" sz="1400" b="1" dirty="0"/>
              <a:t>：数据稳定性</a:t>
            </a:r>
            <a:r>
              <a:rPr lang="zh-CN" altLang="en-US" sz="1400" b="1" dirty="0" smtClean="0"/>
              <a:t>差</a:t>
            </a:r>
            <a:endParaRPr lang="en-US" altLang="zh-CN" sz="1400" b="1" dirty="0" smtClean="0"/>
          </a:p>
          <a:p>
            <a:r>
              <a:rPr lang="en-US" altLang="zh-CN" sz="1400" b="1" dirty="0"/>
              <a:t>2</a:t>
            </a:r>
            <a:r>
              <a:rPr lang="zh-CN" altLang="en-US" sz="1400" b="1" dirty="0"/>
              <a:t>：对金属</a:t>
            </a:r>
            <a:r>
              <a:rPr lang="zh-CN" altLang="en-US" sz="1400" b="1" dirty="0" smtClean="0"/>
              <a:t>敏感</a:t>
            </a:r>
            <a:endParaRPr lang="en-US" altLang="zh-CN" sz="1400" b="1" dirty="0" smtClean="0"/>
          </a:p>
          <a:p>
            <a:r>
              <a:rPr lang="en-US" altLang="zh-CN" sz="1400" b="1" dirty="0"/>
              <a:t>3</a:t>
            </a:r>
            <a:r>
              <a:rPr lang="zh-CN" altLang="en-US" sz="1400" b="1" dirty="0"/>
              <a:t>：高度信息</a:t>
            </a:r>
            <a:r>
              <a:rPr lang="zh-CN" altLang="en-US" sz="1400" b="1" dirty="0" smtClean="0"/>
              <a:t>缺失</a:t>
            </a:r>
            <a:endParaRPr lang="en-US" altLang="zh-CN" sz="1400" b="1" dirty="0" smtClean="0"/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根据考察及推荐情况，结合项目实际确定采用激光雷达型号：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大陆</a:t>
            </a:r>
            <a:r>
              <a:rPr lang="en-US" altLang="zh-CN" sz="1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ARS408</a:t>
            </a:r>
            <a:r>
              <a:rPr lang="zh-CN" altLang="en-US" sz="1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长距毫米波雷达 </a:t>
            </a:r>
            <a:r>
              <a:rPr lang="en-US" altLang="zh-CN" sz="1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77GHz   160-180m</a:t>
            </a:r>
            <a:endParaRPr lang="zh-CN" altLang="en-US" sz="1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68284" y="2941955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利用图像以及雷达识别算法，识别车辆行进方向中、短距离的障碍物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合并 6"/>
          <p:cNvSpPr/>
          <p:nvPr/>
        </p:nvSpPr>
        <p:spPr>
          <a:xfrm>
            <a:off x="7668284" y="2651713"/>
            <a:ext cx="1080120" cy="137925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668344" y="2094700"/>
            <a:ext cx="1080120" cy="273630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88264" y="223876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障碍物检测</a:t>
            </a:r>
          </a:p>
        </p:txBody>
      </p:sp>
    </p:spTree>
    <p:extLst>
      <p:ext uri="{BB962C8B-B14F-4D97-AF65-F5344CB8AC3E}">
        <p14:creationId xmlns:p14="http://schemas.microsoft.com/office/powerpoint/2010/main" val="246153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57880" y="200199"/>
            <a:ext cx="37141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超声波传感器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560" y="850669"/>
            <a:ext cx="63367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人耳能听到的声音频率为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20Hz-20000Hz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，高于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20000Hz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即为超声波，它是一种机械波。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超声波传感器是将超声波信号转换成其他能量信号（通常是电信号）的传感器。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超声波碰到杂质或分界面会产生显著反射形成反射成回波，碰到活动物体能产生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多普勒效应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主要性能指标：工作频率，工作温度，灵敏度，指向性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测距原理：根据空气中超声波传播的速度，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s=340t/2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传播速度容易受天气情况的影响；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散射角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大，方向性差，相对较远的目标回拨信号弱，影响测量的精度。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短距离测量中有</a:t>
            </a:r>
            <a:r>
              <a:rPr lang="zh-CN" altLang="en-US" sz="1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en-US" altLang="zh-CN" sz="14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测量距离</a:t>
            </a:r>
            <a:r>
              <a:rPr lang="en-US" altLang="zh-CN" sz="1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3-10m</a:t>
            </a:r>
          </a:p>
          <a:p>
            <a:r>
              <a:rPr lang="zh-CN" altLang="en-US" sz="1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主要用于倒车雷达，盲区</a:t>
            </a:r>
            <a:r>
              <a:rPr lang="zh-CN" altLang="en-US" sz="1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endParaRPr lang="en-US" altLang="zh-CN" sz="14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提供串口：</a:t>
            </a:r>
            <a:r>
              <a:rPr lang="en-US" altLang="zh-CN" sz="1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RS232/485</a:t>
            </a:r>
            <a:endParaRPr lang="zh-CN" altLang="en-US" sz="1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013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57880" y="200199"/>
            <a:ext cx="37141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超声波传感器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880" y="912012"/>
            <a:ext cx="5802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超声波传感器的前装和后装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  在整车出厂前安装  一般支持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CAN/LIN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  在整车出场后安装  一般仅支持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411851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1323</Words>
  <Application>Microsoft Office PowerPoint</Application>
  <PresentationFormat>全屏显示(16:9)</PresentationFormat>
  <Paragraphs>141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subject>丫丫精饰</dc:subject>
  <dc:creator>丫丫精饰</dc:creator>
  <cp:keywords>https:/cyppt.taobao.com</cp:keywords>
  <dc:description>https://cyppt.taobao.com/</dc:description>
  <cp:lastModifiedBy>兴云动力科技-李贞</cp:lastModifiedBy>
  <cp:revision>385</cp:revision>
  <dcterms:created xsi:type="dcterms:W3CDTF">2015-12-11T17:46:00Z</dcterms:created>
  <dcterms:modified xsi:type="dcterms:W3CDTF">2018-03-22T05:41:32Z</dcterms:modified>
  <cp:category>https://cyppt.taobao.com/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2052-10.1.0.7022</vt:lpwstr>
  </property>
</Properties>
</file>