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9" r:id="rId4"/>
    <p:sldId id="257" r:id="rId5"/>
    <p:sldId id="258" r:id="rId6"/>
    <p:sldId id="276" r:id="rId7"/>
    <p:sldId id="260" r:id="rId8"/>
    <p:sldId id="273" r:id="rId9"/>
    <p:sldId id="274" r:id="rId10"/>
    <p:sldId id="264" r:id="rId11"/>
    <p:sldId id="265" r:id="rId12"/>
    <p:sldId id="277" r:id="rId13"/>
    <p:sldId id="266" r:id="rId14"/>
    <p:sldId id="267" r:id="rId15"/>
    <p:sldId id="278" r:id="rId16"/>
    <p:sldId id="279" r:id="rId17"/>
    <p:sldId id="262" r:id="rId18"/>
    <p:sldId id="263" r:id="rId19"/>
    <p:sldId id="261" r:id="rId20"/>
    <p:sldId id="268" r:id="rId21"/>
    <p:sldId id="27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2018/3/28</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t>AEB</a:t>
            </a:r>
            <a:r>
              <a:rPr lang="zh-CN" altLang="en-US" sz="4800" dirty="0" smtClean="0"/>
              <a:t>系统方案对比</a:t>
            </a:r>
            <a:endParaRPr lang="zh-CN" altLang="en-US" sz="4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87891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412776"/>
            <a:ext cx="7660373" cy="5445224"/>
          </a:xfrm>
        </p:spPr>
        <p:txBody>
          <a:bodyPr>
            <a:normAutofit fontScale="62500" lnSpcReduction="20000"/>
          </a:bodyPr>
          <a:lstStyle/>
          <a:p>
            <a:pPr marL="0" indent="0">
              <a:buNone/>
            </a:pPr>
            <a:r>
              <a:rPr lang="zh-CN" altLang="en-US" dirty="0" smtClean="0"/>
              <a:t>城市</a:t>
            </a:r>
            <a:r>
              <a:rPr lang="zh-CN" altLang="en-US" dirty="0"/>
              <a:t>紧急制动功能是预碰撞安全系统（</a:t>
            </a:r>
            <a:r>
              <a:rPr lang="en-US" altLang="zh-CN" dirty="0" err="1"/>
              <a:t>FrontAssist</a:t>
            </a:r>
            <a:r>
              <a:rPr lang="zh-CN" altLang="en-US" dirty="0"/>
              <a:t>）的一部分，打开预碰撞安全系统后该功能</a:t>
            </a:r>
            <a:r>
              <a:rPr lang="zh-CN" altLang="en-US" dirty="0" smtClean="0"/>
              <a:t>即启用</a:t>
            </a:r>
            <a:r>
              <a:rPr lang="zh-CN" altLang="en-US" dirty="0"/>
              <a:t>。</a:t>
            </a:r>
            <a:br>
              <a:rPr lang="zh-CN" altLang="en-US" dirty="0"/>
            </a:br>
            <a:r>
              <a:rPr lang="zh-CN" altLang="en-US" b="1" dirty="0" smtClean="0"/>
              <a:t>车</a:t>
            </a:r>
            <a:r>
              <a:rPr lang="zh-CN" altLang="en-US" b="1" dirty="0"/>
              <a:t>距警告</a:t>
            </a:r>
            <a:br>
              <a:rPr lang="zh-CN" altLang="en-US" b="1" dirty="0"/>
            </a:br>
            <a:r>
              <a:rPr lang="zh-CN" altLang="en-US" dirty="0"/>
              <a:t>如果系统识别到跟车过近存在安全危险，则可以在从约 </a:t>
            </a:r>
            <a:r>
              <a:rPr lang="en-US" altLang="zh-CN" dirty="0"/>
              <a:t>65 km/h </a:t>
            </a:r>
            <a:r>
              <a:rPr lang="zh-CN" altLang="en-US" dirty="0"/>
              <a:t>至 </a:t>
            </a:r>
            <a:r>
              <a:rPr lang="en-US" altLang="zh-CN" dirty="0"/>
              <a:t>250 km/h </a:t>
            </a:r>
            <a:r>
              <a:rPr lang="zh-CN" altLang="en-US" dirty="0"/>
              <a:t>的车速范围内通过组合仪表显示屏的显示向驾驶员示警 </a:t>
            </a:r>
            <a:r>
              <a:rPr lang="zh-CN" altLang="en-US" dirty="0" smtClean="0"/>
              <a:t>。</a:t>
            </a:r>
            <a:r>
              <a:rPr lang="zh-CN" altLang="en-US" dirty="0"/>
              <a:t>警告时刻因交通情况和驾驶员行为可能不同。</a:t>
            </a:r>
            <a:br>
              <a:rPr lang="zh-CN" altLang="en-US" dirty="0"/>
            </a:br>
            <a:r>
              <a:rPr lang="zh-CN" altLang="en-US" b="1" dirty="0"/>
              <a:t>预警</a:t>
            </a:r>
            <a:r>
              <a:rPr lang="zh-CN" altLang="en-US" dirty="0"/>
              <a:t/>
            </a:r>
            <a:br>
              <a:rPr lang="zh-CN" altLang="en-US" dirty="0"/>
            </a:br>
            <a:r>
              <a:rPr lang="zh-CN" altLang="en-US" dirty="0"/>
              <a:t>如果系统识别到可能与前车发生碰撞，则可以在从约 </a:t>
            </a:r>
            <a:r>
              <a:rPr lang="en-US" altLang="zh-CN" dirty="0"/>
              <a:t>30 km/h </a:t>
            </a:r>
            <a:r>
              <a:rPr lang="zh-CN" altLang="en-US" dirty="0"/>
              <a:t>至 </a:t>
            </a:r>
            <a:r>
              <a:rPr lang="en-US" altLang="zh-CN" dirty="0"/>
              <a:t>250 km/h </a:t>
            </a:r>
            <a:r>
              <a:rPr lang="zh-CN" altLang="en-US" dirty="0"/>
              <a:t>的车速范围内通过组合仪表显示屏的显示向驾驶员示警 </a:t>
            </a:r>
            <a:r>
              <a:rPr lang="zh-CN" altLang="en-US" dirty="0" smtClean="0"/>
              <a:t>。</a:t>
            </a:r>
            <a:r>
              <a:rPr lang="zh-CN" altLang="en-US" dirty="0"/>
              <a:t>警告时刻因交通情况和驾驶员行为可能不同，同时轿车为可能的紧急制动作好准备 。</a:t>
            </a:r>
            <a:br>
              <a:rPr lang="zh-CN" altLang="en-US" dirty="0"/>
            </a:br>
            <a:r>
              <a:rPr lang="zh-CN" altLang="en-US" b="1" dirty="0"/>
              <a:t>紧急警告</a:t>
            </a:r>
            <a:r>
              <a:rPr lang="zh-CN" altLang="en-US" dirty="0"/>
              <a:t/>
            </a:r>
            <a:br>
              <a:rPr lang="zh-CN" altLang="en-US" dirty="0"/>
            </a:br>
            <a:r>
              <a:rPr lang="zh-CN" altLang="en-US" dirty="0"/>
              <a:t>如果驾驶员仍未对此预警作出反应，则可能在从约</a:t>
            </a:r>
            <a:r>
              <a:rPr lang="en-US" altLang="zh-CN" dirty="0"/>
              <a:t>30 km/h </a:t>
            </a:r>
            <a:r>
              <a:rPr lang="zh-CN" altLang="en-US" dirty="0"/>
              <a:t>至 </a:t>
            </a:r>
            <a:r>
              <a:rPr lang="en-US" altLang="zh-CN" dirty="0"/>
              <a:t>250 km/h </a:t>
            </a:r>
            <a:r>
              <a:rPr lang="zh-CN" altLang="en-US" dirty="0"/>
              <a:t>的车速范围内通过系统的一次主动制动干预施加短暂的制动，提醒驾驶员注意碰撞危险。警告时刻因交通情况和驾驶员行为可能不同。</a:t>
            </a:r>
            <a:br>
              <a:rPr lang="zh-CN" altLang="en-US" dirty="0"/>
            </a:br>
            <a:r>
              <a:rPr lang="zh-CN" altLang="en-US" b="1" dirty="0"/>
              <a:t>自动制动</a:t>
            </a:r>
            <a:r>
              <a:rPr lang="zh-CN" altLang="en-US" dirty="0"/>
              <a:t/>
            </a:r>
            <a:br>
              <a:rPr lang="zh-CN" altLang="en-US" dirty="0"/>
            </a:br>
            <a:r>
              <a:rPr lang="zh-CN" altLang="en-US" dirty="0"/>
              <a:t>如果驾驶员对此紧急警告也未作出反应，则系统可以在从约 </a:t>
            </a:r>
            <a:r>
              <a:rPr lang="en-US" altLang="zh-CN" dirty="0"/>
              <a:t>5 km/h </a:t>
            </a:r>
            <a:r>
              <a:rPr lang="zh-CN" altLang="en-US" dirty="0"/>
              <a:t>至 </a:t>
            </a:r>
            <a:r>
              <a:rPr lang="en-US" altLang="zh-CN" dirty="0"/>
              <a:t>250 km/h </a:t>
            </a:r>
            <a:r>
              <a:rPr lang="zh-CN" altLang="en-US" dirty="0"/>
              <a:t>以逐渐增强的制动力自动制动汽车。以降低可能发生碰撞时的车速，通过此方式可达到降低事故后果。</a:t>
            </a:r>
            <a:br>
              <a:rPr lang="zh-CN" altLang="en-US" dirty="0"/>
            </a:br>
            <a:r>
              <a:rPr lang="zh-CN" altLang="en-US" b="1" dirty="0"/>
              <a:t>制动辅助</a:t>
            </a:r>
            <a:r>
              <a:rPr lang="zh-CN" altLang="en-US" dirty="0"/>
              <a:t/>
            </a:r>
            <a:br>
              <a:rPr lang="zh-CN" altLang="en-US" dirty="0"/>
            </a:br>
            <a:r>
              <a:rPr lang="zh-CN" altLang="en-US" dirty="0"/>
              <a:t>如果预碰撞安全系统监测到面临碰撞危险时驾驶员施加的制动力不足，则系统会在从约 </a:t>
            </a:r>
            <a:r>
              <a:rPr lang="en-US" altLang="zh-CN" dirty="0"/>
              <a:t>5 km/h </a:t>
            </a:r>
            <a:r>
              <a:rPr lang="zh-CN" altLang="en-US" dirty="0"/>
              <a:t>至</a:t>
            </a:r>
            <a:r>
              <a:rPr lang="en-US" altLang="zh-CN" dirty="0"/>
              <a:t>250 km/h </a:t>
            </a:r>
            <a:r>
              <a:rPr lang="zh-CN" altLang="en-US" dirty="0"/>
              <a:t>的车速范围内自动提高制动力，以降低可能发生碰撞时的车速。通过此方式可降低事故后果。</a:t>
            </a:r>
            <a:br>
              <a:rPr lang="zh-CN" altLang="en-US" dirty="0"/>
            </a:br>
            <a:r>
              <a:rPr lang="zh-CN" altLang="en-US" b="1" dirty="0"/>
              <a:t>城市紧急制动功能</a:t>
            </a:r>
            <a:r>
              <a:rPr lang="zh-CN" altLang="en-US" dirty="0"/>
              <a:t/>
            </a:r>
            <a:br>
              <a:rPr lang="zh-CN" altLang="en-US" dirty="0"/>
            </a:br>
            <a:r>
              <a:rPr lang="zh-CN" altLang="en-US" dirty="0"/>
              <a:t>如果驾驶员在约 </a:t>
            </a:r>
            <a:r>
              <a:rPr lang="en-US" altLang="zh-CN" dirty="0"/>
              <a:t>5 km/h </a:t>
            </a:r>
            <a:r>
              <a:rPr lang="zh-CN" altLang="en-US" dirty="0"/>
              <a:t>至 </a:t>
            </a:r>
            <a:r>
              <a:rPr lang="en-US" altLang="zh-CN" dirty="0"/>
              <a:t>45 km/h </a:t>
            </a:r>
            <a:r>
              <a:rPr lang="zh-CN" altLang="en-US" dirty="0"/>
              <a:t>车速范围内未对可能发生的碰撞作出反应，则系统可能在无此警告的情况下用逐级增大的制动力使轿车减速，以降低可能发生碰撞时的车速。通过此方式可降低事故后果</a:t>
            </a:r>
            <a:r>
              <a:rPr lang="zh-CN" altLang="en-US" dirty="0" smtClean="0"/>
              <a:t>。</a:t>
            </a:r>
            <a:endParaRPr lang="zh-CN" altLang="en-US" dirty="0"/>
          </a:p>
        </p:txBody>
      </p:sp>
      <p:sp>
        <p:nvSpPr>
          <p:cNvPr id="3" name="标题 2"/>
          <p:cNvSpPr>
            <a:spLocks noGrp="1"/>
          </p:cNvSpPr>
          <p:nvPr>
            <p:ph type="title"/>
          </p:nvPr>
        </p:nvSpPr>
        <p:spPr/>
        <p:txBody>
          <a:bodyPr>
            <a:normAutofit/>
          </a:bodyPr>
          <a:lstStyle/>
          <a:p>
            <a:r>
              <a:rPr lang="zh-CN" altLang="en-US" sz="3600" dirty="0" smtClean="0"/>
              <a:t>三、大众迈腾</a:t>
            </a:r>
            <a:r>
              <a:rPr lang="en-US" altLang="zh-CN" sz="3600" dirty="0" smtClean="0"/>
              <a:t>Front Assist</a:t>
            </a:r>
            <a:r>
              <a:rPr lang="zh-CN" altLang="en-US" sz="3600" dirty="0" smtClean="0"/>
              <a:t>系统</a:t>
            </a:r>
            <a:endParaRPr lang="zh-CN" altLang="en-US" sz="3600" dirty="0"/>
          </a:p>
        </p:txBody>
      </p:sp>
    </p:spTree>
    <p:extLst>
      <p:ext uri="{BB962C8B-B14F-4D97-AF65-F5344CB8AC3E}">
        <p14:creationId xmlns:p14="http://schemas.microsoft.com/office/powerpoint/2010/main" val="259647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72816"/>
            <a:ext cx="7408333" cy="3450696"/>
          </a:xfrm>
        </p:spPr>
        <p:txBody>
          <a:bodyPr>
            <a:normAutofit fontScale="92500" lnSpcReduction="10000"/>
          </a:bodyPr>
          <a:lstStyle/>
          <a:p>
            <a:r>
              <a:rPr lang="zh-CN" altLang="en-US" dirty="0" smtClean="0"/>
              <a:t>可以降低低速时的碰撞危险，即低速时可以帮助制动，</a:t>
            </a:r>
            <a:r>
              <a:rPr lang="zh-CN" altLang="en-US" dirty="0"/>
              <a:t>根据一些大数据提供的支持，</a:t>
            </a:r>
            <a:r>
              <a:rPr lang="en-US" altLang="zh-CN" dirty="0"/>
              <a:t>75%</a:t>
            </a:r>
            <a:r>
              <a:rPr lang="zh-CN" altLang="en-US" dirty="0"/>
              <a:t>的追尾事故都发生在时速较低情况下，而这些事故产生的原因有一半是因为驾驶员根本没有踩刹车或者正前方车辆突然减速或刹车。而城市安全系统也是在低速行驶的时候才会</a:t>
            </a:r>
            <a:r>
              <a:rPr lang="zh-CN" altLang="en-US" dirty="0" smtClean="0"/>
              <a:t>发挥作用</a:t>
            </a:r>
            <a:r>
              <a:rPr lang="zh-CN" altLang="en-US" dirty="0"/>
              <a:t>，相当于替代驾驶员进行制动</a:t>
            </a:r>
            <a:r>
              <a:rPr lang="zh-CN" altLang="en-US" dirty="0" smtClean="0"/>
              <a:t>。</a:t>
            </a:r>
            <a:endParaRPr lang="en-US" altLang="zh-CN" dirty="0" smtClean="0"/>
          </a:p>
          <a:p>
            <a:r>
              <a:rPr lang="zh-CN" altLang="en-US" dirty="0"/>
              <a:t>这套系统通过前挡风玻璃的传感侦测器探测与前方物体的距离，当发现车辆与前方物体的距离快速减少，而驾驶员并未主动采取刹车行动的时候，这套系统就会马上介入并主动采取刹车动作。</a:t>
            </a:r>
            <a:endParaRPr lang="en-US" altLang="zh-CN" dirty="0" smtClean="0"/>
          </a:p>
        </p:txBody>
      </p:sp>
      <p:sp>
        <p:nvSpPr>
          <p:cNvPr id="3" name="标题 2"/>
          <p:cNvSpPr>
            <a:spLocks noGrp="1"/>
          </p:cNvSpPr>
          <p:nvPr>
            <p:ph type="title"/>
          </p:nvPr>
        </p:nvSpPr>
        <p:spPr/>
        <p:txBody>
          <a:bodyPr>
            <a:normAutofit/>
          </a:bodyPr>
          <a:lstStyle/>
          <a:p>
            <a:r>
              <a:rPr lang="zh-CN" altLang="en-US" sz="3600" dirty="0" smtClean="0"/>
              <a:t>四、沃尔沃</a:t>
            </a:r>
            <a:r>
              <a:rPr lang="en-US" altLang="zh-CN" sz="3600" dirty="0" smtClean="0"/>
              <a:t>city-safe</a:t>
            </a:r>
            <a:r>
              <a:rPr lang="zh-CN" altLang="en-US" sz="3600" dirty="0" smtClean="0"/>
              <a:t>安全系统</a:t>
            </a:r>
            <a:endParaRPr lang="zh-CN" altLang="en-US" sz="3600" dirty="0"/>
          </a:p>
        </p:txBody>
      </p:sp>
    </p:spTree>
    <p:extLst>
      <p:ext uri="{BB962C8B-B14F-4D97-AF65-F5344CB8AC3E}">
        <p14:creationId xmlns:p14="http://schemas.microsoft.com/office/powerpoint/2010/main" val="96431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00808"/>
            <a:ext cx="7408333" cy="3450696"/>
          </a:xfrm>
        </p:spPr>
        <p:txBody>
          <a:bodyPr>
            <a:normAutofit lnSpcReduction="10000"/>
          </a:bodyPr>
          <a:lstStyle/>
          <a:p>
            <a:r>
              <a:rPr lang="en-US" altLang="zh-CN" sz="2000" dirty="0" smtClean="0"/>
              <a:t>CWBA</a:t>
            </a:r>
            <a:r>
              <a:rPr lang="zh-CN" altLang="en-US" sz="2000" dirty="0"/>
              <a:t>“</a:t>
            </a:r>
            <a:r>
              <a:rPr lang="en-US" altLang="zh-CN" sz="2000" dirty="0"/>
              <a:t>Collision Warning with Brake Assist”</a:t>
            </a:r>
            <a:r>
              <a:rPr lang="zh-CN" altLang="en-US" sz="2000" dirty="0" smtClean="0"/>
              <a:t>系统</a:t>
            </a:r>
            <a:r>
              <a:rPr lang="zh-CN" altLang="en-US" sz="2000" dirty="0"/>
              <a:t>最早运用</a:t>
            </a:r>
            <a:r>
              <a:rPr lang="zh-CN" altLang="en-US" sz="2000" dirty="0" smtClean="0"/>
              <a:t>在</a:t>
            </a:r>
            <a:r>
              <a:rPr lang="en-US" altLang="zh-CN" sz="2000" dirty="0" smtClean="0"/>
              <a:t>2006</a:t>
            </a:r>
            <a:r>
              <a:rPr lang="zh-CN" altLang="en-US" sz="2000" dirty="0" smtClean="0"/>
              <a:t>年</a:t>
            </a:r>
            <a:r>
              <a:rPr lang="zh-CN" altLang="en-US" sz="2000" dirty="0"/>
              <a:t>的沃尔</a:t>
            </a:r>
            <a:r>
              <a:rPr lang="zh-CN" altLang="en-US" sz="2000" dirty="0" smtClean="0"/>
              <a:t>沃</a:t>
            </a:r>
            <a:r>
              <a:rPr lang="en-US" altLang="zh-CN" sz="2000" dirty="0" smtClean="0"/>
              <a:t>S80</a:t>
            </a:r>
            <a:r>
              <a:rPr lang="zh-CN" altLang="en-US" sz="2000" dirty="0" smtClean="0"/>
              <a:t>轿车</a:t>
            </a:r>
            <a:r>
              <a:rPr lang="zh-CN" altLang="en-US" sz="2000" dirty="0"/>
              <a:t>上</a:t>
            </a:r>
            <a:r>
              <a:rPr lang="zh-CN" altLang="en-US" sz="2000" dirty="0" smtClean="0"/>
              <a:t>，当时</a:t>
            </a:r>
            <a:r>
              <a:rPr lang="zh-CN" altLang="en-US" sz="2000" dirty="0"/>
              <a:t>这套系统被</a:t>
            </a:r>
            <a:r>
              <a:rPr lang="zh-CN" altLang="en-US" sz="2000" dirty="0" smtClean="0"/>
              <a:t>称作“</a:t>
            </a:r>
            <a:r>
              <a:rPr lang="en-US" altLang="zh-CN" sz="2000" dirty="0" smtClean="0"/>
              <a:t>Collision</a:t>
            </a:r>
            <a:r>
              <a:rPr lang="en-US" altLang="zh-CN" sz="2000" dirty="0"/>
              <a:t> </a:t>
            </a:r>
            <a:r>
              <a:rPr lang="en-US" altLang="zh-CN" sz="2000" dirty="0" smtClean="0"/>
              <a:t>Warning</a:t>
            </a:r>
            <a:r>
              <a:rPr lang="en-US" altLang="zh-CN" sz="2000" dirty="0"/>
              <a:t> </a:t>
            </a:r>
            <a:r>
              <a:rPr lang="en-US" altLang="zh-CN" sz="2000" dirty="0" smtClean="0"/>
              <a:t>with</a:t>
            </a:r>
            <a:r>
              <a:rPr lang="en-US" altLang="zh-CN" sz="2000" dirty="0"/>
              <a:t> </a:t>
            </a:r>
            <a:r>
              <a:rPr lang="en-US" altLang="zh-CN" sz="2000" dirty="0" smtClean="0"/>
              <a:t>Brake</a:t>
            </a:r>
            <a:r>
              <a:rPr lang="en-US" altLang="zh-CN" sz="2000" dirty="0"/>
              <a:t> </a:t>
            </a:r>
            <a:r>
              <a:rPr lang="en-US" altLang="zh-CN" sz="2000" dirty="0" smtClean="0"/>
              <a:t>Support”</a:t>
            </a:r>
            <a:r>
              <a:rPr lang="zh-CN" altLang="en-US" sz="2000" dirty="0" smtClean="0"/>
              <a:t>，并不</a:t>
            </a:r>
            <a:r>
              <a:rPr lang="zh-CN" altLang="en-US" sz="2000" dirty="0"/>
              <a:t>带自动制动的功能。</a:t>
            </a:r>
          </a:p>
          <a:p>
            <a:endParaRPr lang="en-US" altLang="zh-CN" sz="2000" dirty="0" smtClean="0"/>
          </a:p>
          <a:p>
            <a:r>
              <a:rPr lang="en-US" altLang="zh-CN" sz="2000" dirty="0" smtClean="0"/>
              <a:t>2007</a:t>
            </a:r>
            <a:r>
              <a:rPr lang="zh-CN" altLang="en-US" sz="2000" dirty="0" smtClean="0"/>
              <a:t>年</a:t>
            </a:r>
            <a:r>
              <a:rPr lang="zh-CN" altLang="en-US" sz="2000" dirty="0"/>
              <a:t>这套系统进行了升级，成为了现在所说</a:t>
            </a:r>
            <a:r>
              <a:rPr lang="zh-CN" altLang="en-US" sz="2000" dirty="0" smtClean="0"/>
              <a:t>的“</a:t>
            </a:r>
            <a:r>
              <a:rPr lang="en-US" altLang="zh-CN" sz="2000" dirty="0" smtClean="0"/>
              <a:t>CWBA”</a:t>
            </a:r>
            <a:r>
              <a:rPr lang="zh-CN" altLang="en-US" sz="2000" dirty="0"/>
              <a:t>，</a:t>
            </a:r>
            <a:r>
              <a:rPr lang="zh-CN" altLang="en-US" sz="2000" dirty="0" smtClean="0"/>
              <a:t>但</a:t>
            </a:r>
            <a:r>
              <a:rPr lang="en-US" altLang="zh-CN" sz="2000" dirty="0" smtClean="0"/>
              <a:t>VOLVO</a:t>
            </a:r>
            <a:r>
              <a:rPr lang="zh-CN" altLang="en-US" sz="2000" dirty="0" smtClean="0"/>
              <a:t>官方</a:t>
            </a:r>
            <a:r>
              <a:rPr lang="zh-CN" altLang="en-US" sz="2000" dirty="0"/>
              <a:t>缩写为</a:t>
            </a:r>
            <a:r>
              <a:rPr lang="zh-CN" altLang="en-US" sz="2000" dirty="0" smtClean="0"/>
              <a:t>“</a:t>
            </a:r>
            <a:r>
              <a:rPr lang="en-US" altLang="zh-CN" sz="2000" dirty="0" smtClean="0"/>
              <a:t>CWAB”</a:t>
            </a:r>
            <a:r>
              <a:rPr lang="zh-CN" altLang="en-US" sz="2000" dirty="0"/>
              <a:t>。这套系统与之前系统</a:t>
            </a:r>
            <a:r>
              <a:rPr lang="zh-CN" altLang="en-US" sz="2000" dirty="0" smtClean="0"/>
              <a:t>的差别</a:t>
            </a:r>
            <a:r>
              <a:rPr lang="zh-CN" altLang="en-US" sz="2000" dirty="0"/>
              <a:t>在于增加了自动刹车的功能</a:t>
            </a:r>
            <a:r>
              <a:rPr lang="zh-CN" altLang="en-US" sz="2000" dirty="0" smtClean="0"/>
              <a:t>，也就是</a:t>
            </a:r>
            <a:r>
              <a:rPr lang="zh-CN" altLang="en-US" sz="2000" dirty="0"/>
              <a:t>当驾驶员对警示没有反应时</a:t>
            </a:r>
            <a:r>
              <a:rPr lang="zh-CN" altLang="en-US" sz="2000" dirty="0" smtClean="0"/>
              <a:t>，系统</a:t>
            </a:r>
            <a:r>
              <a:rPr lang="zh-CN" altLang="en-US" sz="2000" dirty="0"/>
              <a:t>检测到与前车</a:t>
            </a:r>
            <a:r>
              <a:rPr lang="zh-CN" altLang="en-US" sz="2000" dirty="0" smtClean="0"/>
              <a:t>的碰撞</a:t>
            </a:r>
            <a:r>
              <a:rPr lang="zh-CN" altLang="en-US" sz="2000" dirty="0"/>
              <a:t>已经在所难免</a:t>
            </a:r>
            <a:r>
              <a:rPr lang="zh-CN" altLang="en-US" sz="2000" dirty="0" smtClean="0"/>
              <a:t>，这时</a:t>
            </a:r>
            <a:r>
              <a:rPr lang="zh-CN" altLang="en-US" sz="2000" dirty="0"/>
              <a:t>车辆会自动实施制动</a:t>
            </a:r>
            <a:r>
              <a:rPr lang="zh-CN" altLang="en-US" sz="2000" dirty="0" smtClean="0"/>
              <a:t>。最终</a:t>
            </a:r>
            <a:r>
              <a:rPr lang="zh-CN" altLang="en-US" sz="2000" dirty="0"/>
              <a:t>的效果是</a:t>
            </a:r>
            <a:r>
              <a:rPr lang="zh-CN" altLang="en-US" sz="2000" dirty="0" smtClean="0"/>
              <a:t>，车辆</a:t>
            </a:r>
            <a:r>
              <a:rPr lang="zh-CN" altLang="en-US" sz="2000" dirty="0"/>
              <a:t>会以一个相对较低的</a:t>
            </a:r>
            <a:r>
              <a:rPr lang="zh-CN" altLang="en-US" sz="2000" dirty="0" smtClean="0"/>
              <a:t>速度</a:t>
            </a:r>
            <a:r>
              <a:rPr lang="zh-CN" altLang="en-US" sz="2000" dirty="0"/>
              <a:t>与前车发生</a:t>
            </a:r>
            <a:r>
              <a:rPr lang="zh-CN" altLang="en-US" sz="2000" dirty="0" smtClean="0"/>
              <a:t>碰撞。</a:t>
            </a:r>
            <a:endParaRPr lang="zh-CN" altLang="en-US" sz="2000" dirty="0"/>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1180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b="1" dirty="0" smtClean="0"/>
              <a:t>五、斯巴鲁</a:t>
            </a:r>
            <a:r>
              <a:rPr lang="en-US" altLang="zh-CN" sz="3600" b="1" dirty="0" err="1" smtClean="0"/>
              <a:t>EyeSight</a:t>
            </a:r>
            <a:r>
              <a:rPr lang="en-US" altLang="zh-CN" sz="3600" b="1" dirty="0" smtClean="0"/>
              <a:t> </a:t>
            </a:r>
            <a:r>
              <a:rPr lang="zh-CN" altLang="en-US" sz="3600" b="1" dirty="0"/>
              <a:t>驾驶</a:t>
            </a:r>
            <a:r>
              <a:rPr lang="zh-CN" altLang="en-US" sz="3600" b="1" dirty="0" smtClean="0"/>
              <a:t>辅助系统 </a:t>
            </a:r>
            <a:endParaRPr lang="zh-CN" altLang="en-US" sz="3600" dirty="0"/>
          </a:p>
        </p:txBody>
      </p:sp>
      <p:sp>
        <p:nvSpPr>
          <p:cNvPr id="4" name="内容占位符 3"/>
          <p:cNvSpPr>
            <a:spLocks noGrp="1"/>
          </p:cNvSpPr>
          <p:nvPr>
            <p:ph idx="1"/>
          </p:nvPr>
        </p:nvSpPr>
        <p:spPr>
          <a:xfrm>
            <a:off x="899592" y="2060848"/>
            <a:ext cx="7408333" cy="3450696"/>
          </a:xfrm>
        </p:spPr>
        <p:txBody>
          <a:bodyPr>
            <a:normAutofit/>
          </a:bodyPr>
          <a:lstStyle/>
          <a:p>
            <a:r>
              <a:rPr lang="zh-CN" altLang="en-US" sz="2000" dirty="0" smtClean="0"/>
              <a:t>当有碰撞危险时，提醒驾驶员注意</a:t>
            </a:r>
            <a:endParaRPr lang="en-US" altLang="zh-CN" sz="2000" dirty="0" smtClean="0"/>
          </a:p>
          <a:p>
            <a:r>
              <a:rPr lang="zh-CN" altLang="en-US" sz="2000" dirty="0" smtClean="0"/>
              <a:t>如果驾驶员没有进行回避操作，将进行主动制动，自动减速或者停车</a:t>
            </a:r>
            <a:endParaRPr lang="en-US" altLang="zh-CN" sz="2000" dirty="0" smtClean="0"/>
          </a:p>
          <a:p>
            <a:r>
              <a:rPr lang="zh-CN" altLang="en-US" sz="2000" dirty="0" smtClean="0"/>
              <a:t>如果与前车的速度差小于约</a:t>
            </a:r>
            <a:r>
              <a:rPr lang="en-US" altLang="zh-CN" sz="2000" dirty="0" smtClean="0"/>
              <a:t>50km/h</a:t>
            </a:r>
            <a:r>
              <a:rPr lang="zh-CN" altLang="en-US" sz="2000" dirty="0" smtClean="0"/>
              <a:t>，可以预防碰撞或者降低伤害</a:t>
            </a:r>
            <a:endParaRPr lang="zh-CN" altLang="en-US" sz="2000" dirty="0"/>
          </a:p>
        </p:txBody>
      </p:sp>
    </p:spTree>
    <p:extLst>
      <p:ext uri="{BB962C8B-B14F-4D97-AF65-F5344CB8AC3E}">
        <p14:creationId xmlns:p14="http://schemas.microsoft.com/office/powerpoint/2010/main" val="84115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1628800"/>
            <a:ext cx="7408333" cy="3738728"/>
          </a:xfrm>
        </p:spPr>
        <p:txBody>
          <a:bodyPr>
            <a:normAutofit fontScale="77500" lnSpcReduction="20000"/>
          </a:bodyPr>
          <a:lstStyle/>
          <a:p>
            <a:r>
              <a:rPr lang="en-US" altLang="zh-CN" dirty="0" err="1"/>
              <a:t>EyeSight</a:t>
            </a:r>
            <a:r>
              <a:rPr lang="en-US" altLang="zh-CN" dirty="0"/>
              <a:t> </a:t>
            </a:r>
            <a:r>
              <a:rPr lang="zh-CN" altLang="en-US" dirty="0"/>
              <a:t>驾驶辅助系统的目的是辅助驾驶员在驾驶过程中做出更好的判断</a:t>
            </a:r>
            <a:r>
              <a:rPr lang="en-US" altLang="zh-CN" dirty="0"/>
              <a:t>,</a:t>
            </a:r>
            <a:r>
              <a:rPr lang="zh-CN" altLang="en-US" dirty="0"/>
              <a:t>从而降低事故或伤害的风险</a:t>
            </a:r>
            <a:r>
              <a:rPr lang="en-US" altLang="zh-CN" dirty="0"/>
              <a:t>,</a:t>
            </a:r>
            <a:r>
              <a:rPr lang="zh-CN" altLang="en-US" dirty="0"/>
              <a:t>同时帮助驾驶员减轻驾驶负担。并不是防止驾驶员走神 </a:t>
            </a:r>
            <a:r>
              <a:rPr lang="en-US" altLang="zh-CN" dirty="0"/>
              <a:t>( </a:t>
            </a:r>
            <a:r>
              <a:rPr lang="zh-CN" altLang="en-US" dirty="0"/>
              <a:t>比如左顾右盼、精神不集中等 </a:t>
            </a:r>
            <a:r>
              <a:rPr lang="en-US" altLang="zh-CN" dirty="0"/>
              <a:t>),</a:t>
            </a:r>
            <a:r>
              <a:rPr lang="zh-CN" altLang="en-US" dirty="0"/>
              <a:t>以及支持恶劣天气、视线不佳状态下驾驶的装置。也不是在任何状况下都可以预防碰撞。驾驶时</a:t>
            </a:r>
            <a:r>
              <a:rPr lang="en-US" altLang="zh-CN" dirty="0"/>
              <a:t>,</a:t>
            </a:r>
            <a:r>
              <a:rPr lang="zh-CN" altLang="en-US" dirty="0"/>
              <a:t>要时刻注意与前车的距离、周围的情况、以及驾驶环境</a:t>
            </a:r>
            <a:r>
              <a:rPr lang="en-US" altLang="zh-CN" dirty="0"/>
              <a:t>,</a:t>
            </a:r>
            <a:r>
              <a:rPr lang="zh-CN" altLang="en-US" dirty="0"/>
              <a:t>在必要时</a:t>
            </a:r>
            <a:r>
              <a:rPr lang="en-US" altLang="zh-CN" dirty="0"/>
              <a:t>,</a:t>
            </a:r>
            <a:r>
              <a:rPr lang="zh-CN" altLang="en-US" dirty="0"/>
              <a:t>进行制动等操作。请务必注意保持车距</a:t>
            </a:r>
            <a:r>
              <a:rPr lang="en-US" altLang="zh-CN" dirty="0"/>
              <a:t>,</a:t>
            </a:r>
            <a:r>
              <a:rPr lang="zh-CN" altLang="en-US" dirty="0"/>
              <a:t>安全驾驶</a:t>
            </a:r>
            <a:r>
              <a:rPr lang="zh-CN" altLang="en-US" dirty="0" smtClean="0"/>
              <a:t>。</a:t>
            </a:r>
            <a:endParaRPr lang="en-US" altLang="zh-CN" dirty="0" smtClean="0"/>
          </a:p>
          <a:p>
            <a:endParaRPr lang="en-US" altLang="zh-CN" dirty="0" smtClean="0"/>
          </a:p>
          <a:p>
            <a:r>
              <a:rPr lang="zh-CN" altLang="en-US" dirty="0" smtClean="0"/>
              <a:t>斯</a:t>
            </a:r>
            <a:r>
              <a:rPr lang="zh-CN" altLang="en-US" dirty="0"/>
              <a:t>巴鲁的防碰撞制动系统（</a:t>
            </a:r>
            <a:r>
              <a:rPr lang="en-US" altLang="zh-CN" dirty="0"/>
              <a:t>PCB</a:t>
            </a:r>
            <a:r>
              <a:rPr lang="zh-CN" altLang="en-US" dirty="0"/>
              <a:t>）功能是在驾驶者没有继续踩油门的情况下才会启动，将更大的控制权交还给了驾驶者。这样做的弊端是如果驾驶者在慌乱下如果仍然脚踩油门或猛打方向，车辆是无法紧急刹停的，但优点是如果驾驶员与前车拉近距离加速超车，不会出现突然刹停以致车辆出现追尾等事故。综合来说，我们也认为将驾驶权交还给驾驶者应该是更科学的应用方式。</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7421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772816"/>
            <a:ext cx="7408333" cy="3450696"/>
          </a:xfrm>
        </p:spPr>
        <p:txBody>
          <a:bodyPr>
            <a:normAutofit/>
          </a:bodyPr>
          <a:lstStyle/>
          <a:p>
            <a:r>
              <a:rPr lang="zh-CN" altLang="en-US" sz="2000" dirty="0"/>
              <a:t>本田</a:t>
            </a:r>
            <a:r>
              <a:rPr lang="zh-CN" altLang="en-US" sz="2000" dirty="0" smtClean="0"/>
              <a:t>的</a:t>
            </a:r>
            <a:r>
              <a:rPr lang="en-US" altLang="zh-CN" sz="2000" dirty="0" smtClean="0"/>
              <a:t>CMBS</a:t>
            </a:r>
            <a:r>
              <a:rPr lang="zh-CN" altLang="en-US" sz="2000" dirty="0" smtClean="0"/>
              <a:t>（</a:t>
            </a:r>
            <a:r>
              <a:rPr lang="en-US" altLang="zh-CN" sz="2000" dirty="0" smtClean="0"/>
              <a:t>Collision</a:t>
            </a:r>
            <a:r>
              <a:rPr lang="en-US" altLang="zh-CN" sz="2000" dirty="0"/>
              <a:t> Mitigation Brake </a:t>
            </a:r>
            <a:r>
              <a:rPr lang="en-US" altLang="zh-CN" sz="2000" dirty="0" smtClean="0"/>
              <a:t>System</a:t>
            </a:r>
            <a:r>
              <a:rPr lang="zh-CN" altLang="en-US" sz="2000" dirty="0" smtClean="0"/>
              <a:t>）</a:t>
            </a:r>
            <a:r>
              <a:rPr lang="zh-CN" altLang="en-US" sz="2000" dirty="0"/>
              <a:t>系统最初研发始</a:t>
            </a:r>
            <a:r>
              <a:rPr lang="zh-CN" altLang="en-US" sz="2000" dirty="0" smtClean="0"/>
              <a:t>于</a:t>
            </a:r>
            <a:r>
              <a:rPr lang="en-US" altLang="zh-CN" sz="2000" dirty="0" smtClean="0"/>
              <a:t>2003</a:t>
            </a:r>
            <a:r>
              <a:rPr lang="zh-CN" altLang="en-US" sz="2000" dirty="0" smtClean="0"/>
              <a:t>年</a:t>
            </a:r>
            <a:r>
              <a:rPr lang="zh-CN" altLang="en-US" sz="2000" dirty="0"/>
              <a:t>，</a:t>
            </a:r>
            <a:r>
              <a:rPr lang="zh-CN" altLang="en-US" sz="2000" dirty="0" smtClean="0"/>
              <a:t>最初</a:t>
            </a:r>
            <a:r>
              <a:rPr lang="zh-CN" altLang="en-US" sz="2000" dirty="0"/>
              <a:t>装备美版雅阁，随后开始在讴歌的部分车型上（</a:t>
            </a:r>
            <a:r>
              <a:rPr lang="zh-CN" altLang="en-US" sz="2000" dirty="0" smtClean="0"/>
              <a:t>包括</a:t>
            </a:r>
            <a:r>
              <a:rPr lang="en-US" altLang="zh-CN" sz="2000" dirty="0" smtClean="0"/>
              <a:t>RL</a:t>
            </a:r>
            <a:r>
              <a:rPr lang="zh-CN" altLang="en-US" sz="2000" dirty="0" smtClean="0"/>
              <a:t>、</a:t>
            </a:r>
            <a:r>
              <a:rPr lang="en-US" altLang="zh-CN" sz="2000" dirty="0" smtClean="0"/>
              <a:t>MDX</a:t>
            </a:r>
            <a:r>
              <a:rPr lang="zh-CN" altLang="en-US" sz="2000" dirty="0" smtClean="0"/>
              <a:t>和</a:t>
            </a:r>
            <a:r>
              <a:rPr lang="en-US" altLang="zh-CN" sz="2000" dirty="0" smtClean="0"/>
              <a:t>ZDX</a:t>
            </a:r>
            <a:r>
              <a:rPr lang="zh-CN" altLang="en-US" sz="2000" dirty="0" smtClean="0"/>
              <a:t>）</a:t>
            </a:r>
            <a:r>
              <a:rPr lang="zh-CN" altLang="en-US" sz="2000" dirty="0"/>
              <a:t>装备。这套由</a:t>
            </a:r>
            <a:r>
              <a:rPr lang="zh-CN" altLang="en-US" sz="2000" dirty="0" smtClean="0"/>
              <a:t>本田自己</a:t>
            </a:r>
            <a:r>
              <a:rPr lang="zh-CN" altLang="en-US" sz="2000" dirty="0"/>
              <a:t>开发</a:t>
            </a:r>
            <a:r>
              <a:rPr lang="zh-CN" altLang="en-US" sz="2000" dirty="0" smtClean="0"/>
              <a:t>的“碰撞缓解制动系统”</a:t>
            </a:r>
            <a:r>
              <a:rPr lang="zh-CN" altLang="en-US" sz="2000" dirty="0"/>
              <a:t>其主要原理是</a:t>
            </a:r>
            <a:r>
              <a:rPr lang="zh-CN" altLang="en-US" sz="2000" dirty="0" smtClean="0"/>
              <a:t>，当</a:t>
            </a:r>
            <a:r>
              <a:rPr lang="zh-CN" altLang="en-US" sz="2000" dirty="0"/>
              <a:t>毫米波雷达探测到前方行驶的车辆，</a:t>
            </a:r>
            <a:r>
              <a:rPr lang="zh-CN" altLang="en-US" sz="2000" dirty="0" smtClean="0"/>
              <a:t>判断</a:t>
            </a:r>
            <a:r>
              <a:rPr lang="zh-CN" altLang="en-US" sz="2000" dirty="0"/>
              <a:t>有追尾的危险时用警报的方式提醒驾驶员</a:t>
            </a:r>
            <a:r>
              <a:rPr lang="zh-CN" altLang="en-US" sz="2000" dirty="0" smtClean="0"/>
              <a:t>，继续</a:t>
            </a:r>
            <a:r>
              <a:rPr lang="zh-CN" altLang="en-US" sz="2000" dirty="0"/>
              <a:t>接近前车时轻轻制动</a:t>
            </a:r>
            <a:r>
              <a:rPr lang="zh-CN" altLang="en-US" sz="2000" dirty="0" smtClean="0"/>
              <a:t>，以</a:t>
            </a:r>
            <a:r>
              <a:rPr lang="zh-CN" altLang="en-US" sz="2000" dirty="0"/>
              <a:t>身体感受进行</a:t>
            </a:r>
            <a:r>
              <a:rPr lang="zh-CN" altLang="en-US" sz="2000" dirty="0" smtClean="0"/>
              <a:t>警告</a:t>
            </a:r>
            <a:r>
              <a:rPr lang="zh-CN" altLang="en-US" sz="2000" dirty="0"/>
              <a:t>。当判断出难以避免追尾时</a:t>
            </a:r>
            <a:r>
              <a:rPr lang="zh-CN" altLang="en-US" sz="2000" dirty="0" smtClean="0"/>
              <a:t>，</a:t>
            </a:r>
            <a:r>
              <a:rPr lang="en-US" altLang="zh-CN" sz="2000" dirty="0" smtClean="0"/>
              <a:t>CMBS</a:t>
            </a:r>
            <a:r>
              <a:rPr lang="zh-CN" altLang="en-US" sz="2000" dirty="0" smtClean="0"/>
              <a:t>会</a:t>
            </a:r>
            <a:r>
              <a:rPr lang="zh-CN" altLang="en-US" sz="2000" dirty="0"/>
              <a:t>采取强烈制动措施，和驾驶员自身的制动一起</a:t>
            </a:r>
            <a:r>
              <a:rPr lang="zh-CN" altLang="en-US" sz="2000" dirty="0" smtClean="0"/>
              <a:t>降低追尾</a:t>
            </a:r>
            <a:r>
              <a:rPr lang="zh-CN" altLang="en-US" sz="2000" dirty="0"/>
              <a:t>车速，以便有效地帮助驾驶员避免和降低一旦追尾时的损伤。</a:t>
            </a:r>
          </a:p>
          <a:p>
            <a:endParaRPr lang="zh-CN" altLang="en-US" dirty="0"/>
          </a:p>
        </p:txBody>
      </p:sp>
      <p:sp>
        <p:nvSpPr>
          <p:cNvPr id="3" name="标题 2"/>
          <p:cNvSpPr>
            <a:spLocks noGrp="1"/>
          </p:cNvSpPr>
          <p:nvPr>
            <p:ph type="title"/>
          </p:nvPr>
        </p:nvSpPr>
        <p:spPr/>
        <p:txBody>
          <a:bodyPr>
            <a:normAutofit/>
          </a:bodyPr>
          <a:lstStyle/>
          <a:p>
            <a:r>
              <a:rPr lang="zh-CN" altLang="en-US" sz="3600" dirty="0" smtClean="0"/>
              <a:t>六、本田</a:t>
            </a:r>
            <a:r>
              <a:rPr lang="en-US" altLang="zh-CN" sz="3600" dirty="0" smtClean="0"/>
              <a:t>CMBS</a:t>
            </a:r>
            <a:r>
              <a:rPr lang="zh-CN" altLang="en-US" sz="3600" dirty="0" smtClean="0"/>
              <a:t>系统</a:t>
            </a:r>
            <a:endParaRPr lang="zh-CN" altLang="en-US" sz="3600" dirty="0"/>
          </a:p>
        </p:txBody>
      </p:sp>
    </p:spTree>
    <p:extLst>
      <p:ext uri="{BB962C8B-B14F-4D97-AF65-F5344CB8AC3E}">
        <p14:creationId xmlns:p14="http://schemas.microsoft.com/office/powerpoint/2010/main" val="323260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0057" y="1124744"/>
            <a:ext cx="7408333" cy="3450696"/>
          </a:xfrm>
        </p:spPr>
        <p:txBody>
          <a:bodyPr>
            <a:normAutofit/>
          </a:bodyPr>
          <a:lstStyle/>
          <a:p>
            <a:endParaRPr lang="zh-CN" altLang="en-US" dirty="0"/>
          </a:p>
          <a:p>
            <a:r>
              <a:rPr lang="zh-CN" altLang="en-US" sz="2000" dirty="0"/>
              <a:t>当驾驶者所在车辆的车速</a:t>
            </a:r>
            <a:r>
              <a:rPr lang="zh-CN" altLang="en-US" sz="2000" dirty="0" smtClean="0"/>
              <a:t>高于</a:t>
            </a:r>
            <a:r>
              <a:rPr lang="en-US" altLang="zh-CN" sz="2000" dirty="0" smtClean="0"/>
              <a:t>10</a:t>
            </a:r>
            <a:r>
              <a:rPr lang="zh-CN" altLang="en-US" sz="2000" dirty="0" smtClean="0"/>
              <a:t>英里（</a:t>
            </a:r>
            <a:r>
              <a:rPr lang="en-US" altLang="zh-CN" sz="2000" dirty="0" smtClean="0"/>
              <a:t>15</a:t>
            </a:r>
            <a:r>
              <a:rPr lang="zh-CN" altLang="en-US" sz="2000" dirty="0" smtClean="0"/>
              <a:t>公里），</a:t>
            </a:r>
            <a:r>
              <a:rPr lang="en-US" altLang="zh-CN" sz="2000" dirty="0" smtClean="0"/>
              <a:t>CMBS</a:t>
            </a:r>
            <a:r>
              <a:rPr lang="zh-CN" altLang="en-US" sz="2000" dirty="0" smtClean="0"/>
              <a:t>系统</a:t>
            </a:r>
            <a:r>
              <a:rPr lang="zh-CN" altLang="en-US" sz="2000" dirty="0"/>
              <a:t>启动，通过车头的</a:t>
            </a:r>
            <a:r>
              <a:rPr lang="zh-CN" altLang="en-US" sz="2000" dirty="0" smtClean="0"/>
              <a:t>传感器探测</a:t>
            </a:r>
            <a:r>
              <a:rPr lang="zh-CN" altLang="en-US" sz="2000" dirty="0"/>
              <a:t>与前车之间的距离</a:t>
            </a:r>
            <a:r>
              <a:rPr lang="zh-CN" altLang="en-US" sz="2000" dirty="0" smtClean="0"/>
              <a:t>，当</a:t>
            </a:r>
            <a:r>
              <a:rPr lang="zh-CN" altLang="en-US" sz="2000" dirty="0"/>
              <a:t>系统认为有可能导致追尾时</a:t>
            </a:r>
            <a:r>
              <a:rPr lang="zh-CN" altLang="en-US" sz="2000" dirty="0" smtClean="0"/>
              <a:t>，除开</a:t>
            </a:r>
            <a:r>
              <a:rPr lang="zh-CN" altLang="en-US" sz="2000" dirty="0"/>
              <a:t>提醒驾驶者和制动之外</a:t>
            </a:r>
            <a:r>
              <a:rPr lang="zh-CN" altLang="en-US" sz="2000" dirty="0" smtClean="0"/>
              <a:t>，也会自动</a:t>
            </a:r>
            <a:r>
              <a:rPr lang="zh-CN" altLang="en-US" sz="2000" dirty="0"/>
              <a:t>收紧安全带</a:t>
            </a:r>
            <a:r>
              <a:rPr lang="zh-CN" altLang="en-US" sz="2000" dirty="0" smtClean="0"/>
              <a:t>（</a:t>
            </a:r>
            <a:r>
              <a:rPr lang="en-US" altLang="zh-CN" sz="2000" dirty="0" smtClean="0"/>
              <a:t>E-</a:t>
            </a:r>
            <a:r>
              <a:rPr lang="en-US" altLang="zh-CN" sz="2000" dirty="0"/>
              <a:t>-</a:t>
            </a:r>
            <a:r>
              <a:rPr lang="en-US" altLang="zh-CN" sz="2000" dirty="0" err="1" smtClean="0"/>
              <a:t>Pretensioner</a:t>
            </a:r>
            <a:r>
              <a:rPr lang="zh-CN" altLang="en-US" sz="2000" dirty="0" smtClean="0"/>
              <a:t>系统</a:t>
            </a:r>
            <a:r>
              <a:rPr lang="zh-CN" altLang="en-US" sz="2000" dirty="0"/>
              <a:t>），确保对前排乘客的约束作用。同时，在车辆</a:t>
            </a:r>
            <a:r>
              <a:rPr lang="zh-CN" altLang="en-US" sz="2000" dirty="0" smtClean="0"/>
              <a:t>自动</a:t>
            </a:r>
            <a:r>
              <a:rPr lang="zh-CN" altLang="en-US" sz="2000" dirty="0"/>
              <a:t>制动时，也会点亮刹车灯，提示后车保持安全距离。当本车与前车车速的差距</a:t>
            </a:r>
            <a:r>
              <a:rPr lang="zh-CN" altLang="en-US" sz="2000" dirty="0" smtClean="0"/>
              <a:t>小于</a:t>
            </a:r>
            <a:r>
              <a:rPr lang="en-US" altLang="zh-CN" sz="2000" dirty="0" smtClean="0"/>
              <a:t>10</a:t>
            </a:r>
            <a:r>
              <a:rPr lang="zh-CN" altLang="en-US" sz="2000" dirty="0" smtClean="0"/>
              <a:t>英里（</a:t>
            </a:r>
            <a:r>
              <a:rPr lang="en-US" altLang="zh-CN" sz="2000" dirty="0" smtClean="0"/>
              <a:t>15</a:t>
            </a:r>
            <a:r>
              <a:rPr lang="zh-CN" altLang="en-US" sz="2000" dirty="0" smtClean="0"/>
              <a:t>公里</a:t>
            </a:r>
            <a:r>
              <a:rPr lang="zh-CN" altLang="en-US" sz="2000" dirty="0"/>
              <a:t>）时，这套系统将不起作用。</a:t>
            </a:r>
          </a:p>
          <a:p>
            <a:endParaRPr lang="zh-CN" altLang="en-US" dirty="0"/>
          </a:p>
        </p:txBody>
      </p:sp>
      <p:sp>
        <p:nvSpPr>
          <p:cNvPr id="3" name="标题 2"/>
          <p:cNvSpPr>
            <a:spLocks noGrp="1"/>
          </p:cNvSpPr>
          <p:nvPr>
            <p:ph type="title"/>
          </p:nvPr>
        </p:nvSpPr>
        <p:spPr/>
        <p:txBody>
          <a:bodyPr/>
          <a:lstStyle/>
          <a:p>
            <a:endParaRPr lang="zh-CN" altLang="en-US"/>
          </a:p>
        </p:txBody>
      </p:sp>
      <p:pic>
        <p:nvPicPr>
          <p:cNvPr id="2050" name="Picture 2" descr="C:\Users\xyp00142\Desktop\备用资料\untitled.png"/>
          <p:cNvPicPr>
            <a:picLocks noChangeAspect="1" noChangeArrowheads="1"/>
          </p:cNvPicPr>
          <p:nvPr/>
        </p:nvPicPr>
        <p:blipFill rotWithShape="1">
          <a:blip r:embed="rId2">
            <a:extLst>
              <a:ext uri="{28A0092B-C50C-407E-A947-70E740481C1C}">
                <a14:useLocalDpi xmlns:a14="http://schemas.microsoft.com/office/drawing/2010/main" val="0"/>
              </a:ext>
            </a:extLst>
          </a:blip>
          <a:srcRect l="19399" t="59941" r="18951"/>
          <a:stretch/>
        </p:blipFill>
        <p:spPr bwMode="auto">
          <a:xfrm>
            <a:off x="4932040" y="3573016"/>
            <a:ext cx="3898398" cy="306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1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smtClean="0"/>
              <a:t>七、日产</a:t>
            </a:r>
            <a:r>
              <a:rPr lang="en-US" altLang="zh-CN" sz="3600" dirty="0" smtClean="0"/>
              <a:t>FEB</a:t>
            </a:r>
            <a:r>
              <a:rPr lang="zh-CN" altLang="en-US" sz="3600" dirty="0" smtClean="0"/>
              <a:t>系统</a:t>
            </a:r>
            <a:endParaRPr lang="zh-CN" altLang="en-US" sz="3600" dirty="0"/>
          </a:p>
        </p:txBody>
      </p:sp>
      <p:pic>
        <p:nvPicPr>
          <p:cNvPr id="1026" name="Picture 2" descr="C:\Users\xyp00142\Desktop\备用资料\1027237-120F311321953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6595117" cy="450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3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628800"/>
            <a:ext cx="7408333" cy="4032448"/>
          </a:xfrm>
        </p:spPr>
        <p:txBody>
          <a:bodyPr>
            <a:normAutofit fontScale="85000" lnSpcReduction="10000"/>
          </a:bodyPr>
          <a:lstStyle/>
          <a:p>
            <a:r>
              <a:rPr lang="zh-CN" altLang="en-US" dirty="0"/>
              <a:t>该系统由前车追随功能</a:t>
            </a:r>
            <a:r>
              <a:rPr lang="en-US" altLang="zh-CN" dirty="0"/>
              <a:t>ACC</a:t>
            </a:r>
            <a:r>
              <a:rPr lang="zh-CN" altLang="en-US" dirty="0"/>
              <a:t>的自动制动器</a:t>
            </a:r>
            <a:r>
              <a:rPr lang="en-US" altLang="zh-CN" dirty="0"/>
              <a:t>(</a:t>
            </a:r>
            <a:r>
              <a:rPr lang="zh-CN" altLang="en-US" dirty="0"/>
              <a:t>最大</a:t>
            </a:r>
            <a:r>
              <a:rPr lang="en-US" altLang="zh-CN" dirty="0"/>
              <a:t>0.25G)</a:t>
            </a:r>
            <a:r>
              <a:rPr lang="zh-CN" altLang="en-US" dirty="0"/>
              <a:t>和避免碰撞的自动制动器</a:t>
            </a:r>
            <a:r>
              <a:rPr lang="en-US" altLang="zh-CN" dirty="0"/>
              <a:t>(</a:t>
            </a:r>
            <a:r>
              <a:rPr lang="zh-CN" altLang="en-US" dirty="0"/>
              <a:t>最大</a:t>
            </a:r>
            <a:r>
              <a:rPr lang="en-US" altLang="zh-CN" dirty="0"/>
              <a:t>1.0G</a:t>
            </a:r>
            <a:r>
              <a:rPr lang="zh-CN" altLang="en-US" dirty="0"/>
              <a:t>左右</a:t>
            </a:r>
            <a:r>
              <a:rPr lang="en-US" altLang="zh-CN" dirty="0"/>
              <a:t>)</a:t>
            </a:r>
            <a:r>
              <a:rPr lang="zh-CN" altLang="en-US" dirty="0"/>
              <a:t>组合而成</a:t>
            </a:r>
            <a:r>
              <a:rPr lang="zh-CN" altLang="en-US" dirty="0" smtClean="0"/>
              <a:t>。</a:t>
            </a:r>
            <a:endParaRPr lang="en-US" altLang="zh-CN" dirty="0" smtClean="0"/>
          </a:p>
          <a:p>
            <a:r>
              <a:rPr lang="zh-CN" altLang="en-US" dirty="0" smtClean="0"/>
              <a:t>根据</a:t>
            </a:r>
            <a:r>
              <a:rPr lang="zh-CN" altLang="en-US" dirty="0"/>
              <a:t>日本国土交通省技术指针的规定，如果</a:t>
            </a:r>
            <a:r>
              <a:rPr lang="en-US" altLang="zh-CN" dirty="0"/>
              <a:t>ACC</a:t>
            </a:r>
            <a:r>
              <a:rPr lang="zh-CN" altLang="en-US" dirty="0"/>
              <a:t>开着，即使时速在</a:t>
            </a:r>
            <a:r>
              <a:rPr lang="en-US" altLang="zh-CN" dirty="0"/>
              <a:t>60km/h</a:t>
            </a:r>
            <a:r>
              <a:rPr lang="zh-CN" altLang="en-US" dirty="0"/>
              <a:t>以上也能够停止，而如果</a:t>
            </a:r>
            <a:r>
              <a:rPr lang="en-US" altLang="zh-CN" dirty="0"/>
              <a:t>ACC</a:t>
            </a:r>
            <a:r>
              <a:rPr lang="zh-CN" altLang="en-US" dirty="0"/>
              <a:t>未打开，则不允许启动</a:t>
            </a:r>
            <a:r>
              <a:rPr lang="en-US" altLang="zh-CN" dirty="0"/>
              <a:t>ACC</a:t>
            </a:r>
            <a:r>
              <a:rPr lang="zh-CN" altLang="en-US" dirty="0"/>
              <a:t>的自动制动器。日产已向日本国土交通省提议，只要遇到危险驾驶员有减速意志，在不开启</a:t>
            </a:r>
            <a:r>
              <a:rPr lang="en-US" altLang="zh-CN" dirty="0"/>
              <a:t>ACC</a:t>
            </a:r>
            <a:r>
              <a:rPr lang="zh-CN" altLang="en-US" dirty="0"/>
              <a:t>的情况下也应该可以减速，而交通省正在考虑接纳这项提议。如果获得批准，日产以外的厂商也将能够导入支持高时速的避免碰撞系统。日产结合</a:t>
            </a:r>
            <a:r>
              <a:rPr lang="en-US" altLang="zh-CN" dirty="0"/>
              <a:t>ACC</a:t>
            </a:r>
            <a:r>
              <a:rPr lang="zh-CN" altLang="en-US" dirty="0"/>
              <a:t>概念的避免碰撞安全系统</a:t>
            </a:r>
            <a:r>
              <a:rPr lang="zh-CN" altLang="en-US" dirty="0" smtClean="0"/>
              <a:t>，</a:t>
            </a:r>
            <a:r>
              <a:rPr lang="zh-CN" altLang="en-US" dirty="0"/>
              <a:t>优点</a:t>
            </a:r>
            <a:r>
              <a:rPr lang="zh-CN" altLang="en-US" dirty="0" smtClean="0"/>
              <a:t>不</a:t>
            </a:r>
            <a:r>
              <a:rPr lang="zh-CN" altLang="en-US" dirty="0"/>
              <a:t>仅仅在于能够支持较高的</a:t>
            </a:r>
            <a:r>
              <a:rPr lang="zh-CN" altLang="en-US" dirty="0" smtClean="0"/>
              <a:t>时速</a:t>
            </a:r>
            <a:r>
              <a:rPr lang="zh-CN" altLang="en-US" dirty="0"/>
              <a:t>。</a:t>
            </a:r>
            <a:r>
              <a:rPr lang="zh-CN" altLang="en-US" dirty="0" smtClean="0"/>
              <a:t>由于</a:t>
            </a:r>
            <a:r>
              <a:rPr lang="zh-CN" altLang="en-US" dirty="0"/>
              <a:t>在早期进行弱制动，因此在碰撞前</a:t>
            </a:r>
            <a:r>
              <a:rPr lang="en-US" altLang="zh-CN" dirty="0"/>
              <a:t>1.4</a:t>
            </a:r>
            <a:r>
              <a:rPr lang="zh-CN" altLang="en-US" dirty="0"/>
              <a:t>秒内启动的自动制动器即使制动力弱也没关系。因此，不仅能够减轻紧急制动时对乘客的影响，还能够减小被后方车辆追尾的危险性，由于启动时间早，传感器也可以不采用高性能产品，这样有利于节省研发成本。</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60523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988840"/>
            <a:ext cx="8820472" cy="3615333"/>
          </a:xfrm>
        </p:spPr>
      </p:pic>
      <p:sp>
        <p:nvSpPr>
          <p:cNvPr id="3" name="标题 2"/>
          <p:cNvSpPr>
            <a:spLocks noGrp="1"/>
          </p:cNvSpPr>
          <p:nvPr>
            <p:ph type="title"/>
          </p:nvPr>
        </p:nvSpPr>
        <p:spPr/>
        <p:txBody>
          <a:bodyPr>
            <a:normAutofit/>
          </a:bodyPr>
          <a:lstStyle/>
          <a:p>
            <a:r>
              <a:rPr lang="zh-CN" altLang="en-US" sz="3600" dirty="0" smtClean="0"/>
              <a:t>各公司方案对比</a:t>
            </a:r>
            <a:endParaRPr lang="zh-CN" altLang="en-US" sz="3600" dirty="0"/>
          </a:p>
        </p:txBody>
      </p:sp>
    </p:spTree>
    <p:extLst>
      <p:ext uri="{BB962C8B-B14F-4D97-AF65-F5344CB8AC3E}">
        <p14:creationId xmlns:p14="http://schemas.microsoft.com/office/powerpoint/2010/main" val="894719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2132856"/>
            <a:ext cx="7408333" cy="3450696"/>
          </a:xfrm>
        </p:spPr>
        <p:txBody>
          <a:bodyPr>
            <a:normAutofit lnSpcReduction="10000"/>
          </a:bodyPr>
          <a:lstStyle/>
          <a:p>
            <a:r>
              <a:rPr lang="en-US" altLang="zh-CN" sz="2000" dirty="0" smtClean="0"/>
              <a:t>AEB</a:t>
            </a:r>
            <a:r>
              <a:rPr lang="zh-CN" altLang="en-US" sz="2000" dirty="0" smtClean="0"/>
              <a:t>即</a:t>
            </a:r>
            <a:r>
              <a:rPr lang="en-US" altLang="zh-CN" sz="2000" dirty="0"/>
              <a:t>Autonomous Emergency </a:t>
            </a:r>
            <a:r>
              <a:rPr lang="en-US" altLang="zh-CN" sz="2000" dirty="0" smtClean="0"/>
              <a:t>Braking</a:t>
            </a:r>
            <a:r>
              <a:rPr lang="zh-CN" altLang="en-US" sz="2000" dirty="0"/>
              <a:t>自动紧急刹车系统</a:t>
            </a:r>
            <a:endParaRPr lang="en-US" altLang="zh-CN" sz="2000" dirty="0" smtClean="0"/>
          </a:p>
          <a:p>
            <a:r>
              <a:rPr lang="zh-CN" altLang="en-US" sz="2000" dirty="0" smtClean="0"/>
              <a:t>感知</a:t>
            </a:r>
            <a:r>
              <a:rPr lang="en-US" altLang="zh-CN" sz="2000" dirty="0"/>
              <a:t>—</a:t>
            </a:r>
            <a:r>
              <a:rPr lang="zh-CN" altLang="en-US" sz="2000" dirty="0" smtClean="0"/>
              <a:t>运算</a:t>
            </a:r>
            <a:r>
              <a:rPr lang="en-US" altLang="zh-CN" sz="2000" dirty="0" smtClean="0"/>
              <a:t>—</a:t>
            </a:r>
            <a:r>
              <a:rPr lang="zh-CN" altLang="en-US" sz="2000" dirty="0" smtClean="0"/>
              <a:t>执行   循环的闭环过程</a:t>
            </a:r>
            <a:endParaRPr lang="en-US" altLang="zh-CN" sz="2000" dirty="0" smtClean="0"/>
          </a:p>
          <a:p>
            <a:r>
              <a:rPr lang="zh-CN" altLang="en-US" sz="2000" dirty="0" smtClean="0"/>
              <a:t>雷达</a:t>
            </a:r>
            <a:r>
              <a:rPr lang="zh-CN" altLang="en-US" sz="2000" dirty="0"/>
              <a:t>实时地</a:t>
            </a:r>
            <a:r>
              <a:rPr lang="zh-CN" altLang="en-US" sz="2000" dirty="0" smtClean="0"/>
              <a:t>测出与障碍物</a:t>
            </a:r>
            <a:r>
              <a:rPr lang="zh-CN" altLang="en-US" sz="2000" dirty="0"/>
              <a:t>的</a:t>
            </a:r>
            <a:r>
              <a:rPr lang="zh-CN" altLang="en-US" sz="2000" dirty="0" smtClean="0"/>
              <a:t>距离，利用</a:t>
            </a:r>
            <a:r>
              <a:rPr lang="zh-CN" altLang="en-US" sz="2000" dirty="0"/>
              <a:t>安全距离模型实时计算当前条件下的</a:t>
            </a:r>
            <a:r>
              <a:rPr lang="zh-CN" altLang="en-US" sz="2000" dirty="0" smtClean="0"/>
              <a:t>安全距离</a:t>
            </a:r>
            <a:r>
              <a:rPr lang="zh-CN" altLang="en-US" sz="2000" dirty="0"/>
              <a:t>，并与雷达测出的距离进行对比来确定安全</a:t>
            </a:r>
            <a:r>
              <a:rPr lang="zh-CN" altLang="en-US" sz="2000" dirty="0" smtClean="0"/>
              <a:t>状态，当实际</a:t>
            </a:r>
            <a:r>
              <a:rPr lang="zh-CN" altLang="en-US" sz="2000" dirty="0"/>
              <a:t>距离小于</a:t>
            </a:r>
            <a:r>
              <a:rPr lang="zh-CN" altLang="en-US" sz="2000" dirty="0" smtClean="0"/>
              <a:t>安全距离时，</a:t>
            </a:r>
            <a:r>
              <a:rPr lang="zh-CN" altLang="en-US" sz="2000" dirty="0"/>
              <a:t>如果</a:t>
            </a:r>
            <a:r>
              <a:rPr lang="zh-CN" altLang="en-US" sz="2000" dirty="0" smtClean="0"/>
              <a:t>驾驶员</a:t>
            </a:r>
            <a:r>
              <a:rPr lang="zh-CN" altLang="en-US" sz="2000" dirty="0"/>
              <a:t>没有来得及踩制动踏板的情况</a:t>
            </a:r>
            <a:r>
              <a:rPr lang="zh-CN" altLang="en-US" sz="2000" dirty="0" smtClean="0"/>
              <a:t>下，系统紧急制动</a:t>
            </a:r>
            <a:r>
              <a:rPr lang="zh-CN" altLang="en-US" sz="2000" dirty="0"/>
              <a:t>从而避免</a:t>
            </a:r>
            <a:r>
              <a:rPr lang="zh-CN" altLang="en-US" sz="2000" dirty="0" smtClean="0"/>
              <a:t>碰撞。</a:t>
            </a:r>
            <a:endParaRPr lang="en-US" altLang="zh-CN" sz="2000" dirty="0" smtClean="0"/>
          </a:p>
          <a:p>
            <a:r>
              <a:rPr lang="zh-CN" altLang="en-US" sz="2000" dirty="0" smtClean="0"/>
              <a:t>可以利用基于模型的控制开发策略，在</a:t>
            </a:r>
            <a:r>
              <a:rPr lang="en-US" altLang="zh-CN" sz="2000" dirty="0" smtClean="0"/>
              <a:t>Simulink</a:t>
            </a:r>
            <a:r>
              <a:rPr lang="zh-CN" altLang="en-US" sz="2000" dirty="0" smtClean="0"/>
              <a:t>建立</a:t>
            </a:r>
            <a:r>
              <a:rPr lang="zh-CN" altLang="en-US" sz="2000" dirty="0"/>
              <a:t>的控制</a:t>
            </a:r>
            <a:r>
              <a:rPr lang="zh-CN" altLang="en-US" sz="2000" dirty="0" smtClean="0"/>
              <a:t>模型应包括</a:t>
            </a:r>
            <a:r>
              <a:rPr lang="en-US" altLang="zh-CN" sz="2000" dirty="0" smtClean="0"/>
              <a:t>3</a:t>
            </a:r>
            <a:r>
              <a:rPr lang="zh-CN" altLang="en-US" sz="2000" dirty="0" smtClean="0"/>
              <a:t>个</a:t>
            </a:r>
            <a:r>
              <a:rPr lang="zh-CN" altLang="en-US" sz="2000" dirty="0"/>
              <a:t>部分</a:t>
            </a:r>
            <a:r>
              <a:rPr lang="zh-CN" altLang="en-US" sz="2000" dirty="0" smtClean="0"/>
              <a:t>：信号处理</a:t>
            </a:r>
            <a:r>
              <a:rPr lang="zh-CN" altLang="en-US" sz="2000" dirty="0"/>
              <a:t>模块</a:t>
            </a:r>
            <a:r>
              <a:rPr lang="zh-CN" altLang="en-US" sz="2000" dirty="0" smtClean="0"/>
              <a:t>、安全距离</a:t>
            </a:r>
            <a:r>
              <a:rPr lang="zh-CN" altLang="en-US" sz="2000" dirty="0"/>
              <a:t>测算模块</a:t>
            </a:r>
            <a:r>
              <a:rPr lang="zh-CN" altLang="en-US" sz="2000" dirty="0" smtClean="0"/>
              <a:t>、制动</a:t>
            </a:r>
            <a:r>
              <a:rPr lang="zh-CN" altLang="en-US" sz="2000" dirty="0"/>
              <a:t>执行模块。</a:t>
            </a:r>
          </a:p>
          <a:p>
            <a:r>
              <a:rPr lang="zh-CN" altLang="en-US" sz="2000" dirty="0"/>
              <a:t>实际上，</a:t>
            </a:r>
            <a:r>
              <a:rPr lang="en-US" altLang="zh-CN" sz="2000" dirty="0"/>
              <a:t>AEB</a:t>
            </a:r>
            <a:r>
              <a:rPr lang="zh-CN" altLang="en-US" sz="2000" dirty="0"/>
              <a:t>并不是独立的装置，而是众多主动和被动安全系统的集合。</a:t>
            </a:r>
          </a:p>
          <a:p>
            <a:endParaRPr lang="zh-CN" altLang="en-US" dirty="0"/>
          </a:p>
          <a:p>
            <a:endParaRPr lang="en-US" altLang="zh-CN" dirty="0"/>
          </a:p>
        </p:txBody>
      </p:sp>
      <p:sp>
        <p:nvSpPr>
          <p:cNvPr id="3" name="标题 2"/>
          <p:cNvSpPr>
            <a:spLocks noGrp="1"/>
          </p:cNvSpPr>
          <p:nvPr>
            <p:ph type="title"/>
          </p:nvPr>
        </p:nvSpPr>
        <p:spPr>
          <a:xfrm>
            <a:off x="457200" y="620688"/>
            <a:ext cx="8229600" cy="970368"/>
          </a:xfrm>
        </p:spPr>
        <p:txBody>
          <a:bodyPr>
            <a:normAutofit fontScale="90000"/>
          </a:bodyPr>
          <a:lstStyle/>
          <a:p>
            <a:r>
              <a:rPr lang="en-US" altLang="zh-CN" dirty="0"/>
              <a:t/>
            </a:r>
            <a:br>
              <a:rPr lang="en-US" altLang="zh-CN" dirty="0"/>
            </a:br>
            <a:r>
              <a:rPr lang="en-US" altLang="zh-CN" sz="4000" dirty="0" smtClean="0"/>
              <a:t>AEB</a:t>
            </a:r>
            <a:r>
              <a:rPr lang="zh-CN" altLang="en-US" sz="4000" dirty="0" smtClean="0"/>
              <a:t>系统</a:t>
            </a:r>
            <a:r>
              <a:rPr lang="zh-CN" altLang="en-US" sz="4000" dirty="0"/>
              <a:t>基本</a:t>
            </a:r>
            <a:r>
              <a:rPr lang="zh-CN" altLang="en-US" sz="4000" dirty="0" smtClean="0"/>
              <a:t>原理</a:t>
            </a:r>
            <a:r>
              <a:rPr lang="zh-CN" altLang="en-US" dirty="0"/>
              <a:t/>
            </a:r>
            <a:br>
              <a:rPr lang="zh-CN" altLang="en-US" dirty="0"/>
            </a:br>
            <a:endParaRPr lang="zh-CN" altLang="en-US" dirty="0"/>
          </a:p>
        </p:txBody>
      </p:sp>
    </p:spTree>
    <p:extLst>
      <p:ext uri="{BB962C8B-B14F-4D97-AF65-F5344CB8AC3E}">
        <p14:creationId xmlns:p14="http://schemas.microsoft.com/office/powerpoint/2010/main" val="418186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1988840"/>
            <a:ext cx="7408333" cy="3450696"/>
          </a:xfrm>
        </p:spPr>
        <p:txBody>
          <a:bodyPr>
            <a:normAutofit/>
          </a:bodyPr>
          <a:lstStyle/>
          <a:p>
            <a:r>
              <a:rPr lang="zh-CN" altLang="en-US" sz="2000" dirty="0"/>
              <a:t>以</a:t>
            </a:r>
            <a:r>
              <a:rPr lang="zh-CN" altLang="en-US" sz="2000" dirty="0" smtClean="0"/>
              <a:t>车</a:t>
            </a:r>
            <a:r>
              <a:rPr lang="zh-CN" altLang="en-US" sz="2000" dirty="0"/>
              <a:t>的速度</a:t>
            </a:r>
            <a:r>
              <a:rPr lang="zh-CN" altLang="en-US" sz="2000" dirty="0" smtClean="0"/>
              <a:t>和减速度以及车与障碍物之间</a:t>
            </a:r>
            <a:r>
              <a:rPr lang="zh-CN" altLang="en-US" sz="2000" dirty="0"/>
              <a:t>的距离等</a:t>
            </a:r>
            <a:r>
              <a:rPr lang="zh-CN" altLang="en-US" sz="2000" dirty="0" smtClean="0"/>
              <a:t>参数利用安全距离模型</a:t>
            </a:r>
            <a:r>
              <a:rPr lang="zh-CN" altLang="en-US" sz="2000" dirty="0"/>
              <a:t>进行碰撞危险</a:t>
            </a:r>
            <a:r>
              <a:rPr lang="zh-CN" altLang="en-US" sz="2000" dirty="0" smtClean="0"/>
              <a:t>判断，然后</a:t>
            </a:r>
            <a:r>
              <a:rPr lang="zh-CN" altLang="en-US" sz="2000" dirty="0"/>
              <a:t>分别作出</a:t>
            </a:r>
            <a:r>
              <a:rPr lang="zh-CN" altLang="en-US" sz="2000" dirty="0" smtClean="0"/>
              <a:t>报警</a:t>
            </a:r>
            <a:r>
              <a:rPr lang="en-US" altLang="zh-CN" sz="2000" dirty="0"/>
              <a:t>,</a:t>
            </a:r>
            <a:r>
              <a:rPr lang="zh-CN" altLang="en-US" sz="2000" dirty="0" smtClean="0"/>
              <a:t>制动</a:t>
            </a:r>
            <a:r>
              <a:rPr lang="zh-CN" altLang="en-US" sz="2000" dirty="0"/>
              <a:t>或</a:t>
            </a:r>
            <a:r>
              <a:rPr lang="zh-CN" altLang="en-US" sz="2000" dirty="0" smtClean="0"/>
              <a:t>不</a:t>
            </a:r>
            <a:r>
              <a:rPr lang="zh-CN" altLang="en-US" sz="2000" dirty="0"/>
              <a:t>报警的</a:t>
            </a:r>
            <a:r>
              <a:rPr lang="zh-CN" altLang="en-US" sz="2000" dirty="0" smtClean="0"/>
              <a:t>处理</a:t>
            </a:r>
            <a:endParaRPr lang="en-US" altLang="zh-CN" sz="2000" dirty="0"/>
          </a:p>
          <a:p>
            <a:r>
              <a:rPr lang="zh-CN" altLang="en-US" sz="2000" dirty="0" smtClean="0"/>
              <a:t>由雷达获取前方障碍物的速度和距离信息</a:t>
            </a:r>
            <a:endParaRPr lang="en-US" altLang="zh-CN" sz="2000" dirty="0" smtClean="0"/>
          </a:p>
          <a:p>
            <a:endParaRPr lang="zh-CN" altLang="en-US" dirty="0"/>
          </a:p>
        </p:txBody>
      </p:sp>
      <p:sp>
        <p:nvSpPr>
          <p:cNvPr id="3" name="标题 2"/>
          <p:cNvSpPr>
            <a:spLocks noGrp="1"/>
          </p:cNvSpPr>
          <p:nvPr>
            <p:ph type="title"/>
          </p:nvPr>
        </p:nvSpPr>
        <p:spPr/>
        <p:txBody>
          <a:bodyPr>
            <a:normAutofit/>
          </a:bodyPr>
          <a:lstStyle/>
          <a:p>
            <a:r>
              <a:rPr lang="zh-CN" altLang="en-US" sz="2800" dirty="0" smtClean="0"/>
              <a:t>根据汽车</a:t>
            </a:r>
            <a:r>
              <a:rPr lang="zh-CN" altLang="en-US" sz="2800" dirty="0"/>
              <a:t>防碰撞报警与制动距离的确定</a:t>
            </a:r>
          </a:p>
        </p:txBody>
      </p:sp>
      <p:pic>
        <p:nvPicPr>
          <p:cNvPr id="1026" name="Picture 2" descr="C:\Users\xyp00142\Desktop\备用资料\微信截图_201803271438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55" y="3573016"/>
            <a:ext cx="4823072" cy="277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3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356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916832"/>
            <a:ext cx="7408333" cy="3450696"/>
          </a:xfrm>
        </p:spPr>
        <p:txBody>
          <a:bodyPr>
            <a:normAutofit/>
          </a:bodyPr>
          <a:lstStyle/>
          <a:p>
            <a:r>
              <a:rPr lang="zh-CN" altLang="en-US" sz="2000" dirty="0"/>
              <a:t>丰田的预碰撞安全系统</a:t>
            </a:r>
            <a:r>
              <a:rPr lang="zh-CN" altLang="en-US" sz="2000" dirty="0" smtClean="0"/>
              <a:t>称为</a:t>
            </a:r>
            <a:r>
              <a:rPr lang="en-US" altLang="zh-CN" sz="2000" dirty="0" smtClean="0"/>
              <a:t>Pre-Collision</a:t>
            </a:r>
            <a:r>
              <a:rPr lang="en-US" altLang="zh-CN" sz="2000" dirty="0"/>
              <a:t> </a:t>
            </a:r>
            <a:r>
              <a:rPr lang="en-US" altLang="zh-CN" sz="2000" dirty="0" smtClean="0"/>
              <a:t>System</a:t>
            </a:r>
            <a:r>
              <a:rPr lang="zh-CN" altLang="en-US" sz="2000" dirty="0" smtClean="0"/>
              <a:t>，简称</a:t>
            </a:r>
            <a:r>
              <a:rPr lang="en-US" altLang="zh-CN" sz="2000" dirty="0" smtClean="0"/>
              <a:t>PCS</a:t>
            </a:r>
            <a:r>
              <a:rPr lang="zh-CN" altLang="en-US" sz="2000" dirty="0" smtClean="0"/>
              <a:t>。</a:t>
            </a:r>
            <a:endParaRPr lang="en-US" altLang="zh-CN" sz="2000" dirty="0" smtClean="0"/>
          </a:p>
          <a:p>
            <a:r>
              <a:rPr lang="zh-CN" altLang="en-US" sz="2000" dirty="0"/>
              <a:t>其</a:t>
            </a:r>
            <a:r>
              <a:rPr lang="zh-CN" altLang="en-US" sz="2000" dirty="0" smtClean="0"/>
              <a:t>凭借</a:t>
            </a:r>
            <a:r>
              <a:rPr lang="zh-CN" altLang="en-US" sz="2000" dirty="0"/>
              <a:t>在电子技术方面</a:t>
            </a:r>
            <a:r>
              <a:rPr lang="zh-CN" altLang="en-US" sz="2000" dirty="0" smtClean="0"/>
              <a:t>的优势帮助</a:t>
            </a:r>
            <a:r>
              <a:rPr lang="zh-CN" altLang="en-US" sz="2000" dirty="0"/>
              <a:t>驾驶者提前检测碰撞的风险并最大程度降低碰撞损伤</a:t>
            </a:r>
            <a:r>
              <a:rPr lang="zh-CN" altLang="en-US" sz="2000" dirty="0" smtClean="0"/>
              <a:t>。</a:t>
            </a:r>
            <a:endParaRPr lang="en-US" altLang="zh-CN" sz="2000" dirty="0" smtClean="0"/>
          </a:p>
          <a:p>
            <a:r>
              <a:rPr lang="zh-CN" altLang="en-US" sz="2000" dirty="0" smtClean="0"/>
              <a:t>当 </a:t>
            </a:r>
            <a:r>
              <a:rPr lang="en-US" altLang="zh-CN" sz="2000" dirty="0"/>
              <a:t>PCS </a:t>
            </a:r>
            <a:r>
              <a:rPr lang="zh-CN" altLang="en-US" sz="2000" dirty="0"/>
              <a:t>检测到发生碰撞的可能性时，该系统将向驾驶者发出声光警报，使其制动刹车。若该系统判定碰撞已经不可避免，该系统会自动刹车从而最大程度降低碰撞损伤。 </a:t>
            </a:r>
          </a:p>
          <a:p>
            <a:pPr marL="0" indent="0">
              <a:buNone/>
            </a:pPr>
            <a:r>
              <a:rPr lang="en-US" altLang="zh-CN" dirty="0" smtClean="0"/>
              <a:t>    </a:t>
            </a:r>
            <a:endParaRPr lang="zh-CN" altLang="en-US" dirty="0"/>
          </a:p>
        </p:txBody>
      </p:sp>
      <p:sp>
        <p:nvSpPr>
          <p:cNvPr id="3" name="标题 2"/>
          <p:cNvSpPr>
            <a:spLocks noGrp="1"/>
          </p:cNvSpPr>
          <p:nvPr>
            <p:ph type="title"/>
          </p:nvPr>
        </p:nvSpPr>
        <p:spPr/>
        <p:txBody>
          <a:bodyPr>
            <a:normAutofit/>
          </a:bodyPr>
          <a:lstStyle/>
          <a:p>
            <a:r>
              <a:rPr lang="zh-CN" altLang="en-US" sz="3600" dirty="0" smtClean="0"/>
              <a:t>一、丰田</a:t>
            </a:r>
            <a:r>
              <a:rPr lang="en-US" altLang="zh-CN" sz="3600" dirty="0" smtClean="0"/>
              <a:t>Pre-Collision</a:t>
            </a:r>
            <a:r>
              <a:rPr lang="en-US" altLang="zh-CN" sz="3600" dirty="0"/>
              <a:t> System</a:t>
            </a:r>
            <a:endParaRPr lang="zh-CN" altLang="en-US" sz="3600" dirty="0"/>
          </a:p>
        </p:txBody>
      </p:sp>
    </p:spTree>
    <p:extLst>
      <p:ext uri="{BB962C8B-B14F-4D97-AF65-F5344CB8AC3E}">
        <p14:creationId xmlns:p14="http://schemas.microsoft.com/office/powerpoint/2010/main" val="2872419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200" dirty="0"/>
              <a:t>碰撞发生</a:t>
            </a:r>
            <a:r>
              <a:rPr lang="zh-CN" altLang="en-US" sz="3200" dirty="0" smtClean="0"/>
              <a:t>前</a:t>
            </a:r>
            <a:r>
              <a:rPr lang="en-US" altLang="zh-CN" sz="3200" dirty="0" smtClean="0"/>
              <a:t>PCS</a:t>
            </a:r>
            <a:r>
              <a:rPr lang="zh-CN" altLang="en-US" sz="3200" dirty="0"/>
              <a:t>系统</a:t>
            </a:r>
            <a:r>
              <a:rPr lang="zh-CN" altLang="en-US" sz="3200" dirty="0" smtClean="0"/>
              <a:t>操作</a:t>
            </a:r>
            <a:endParaRPr lang="zh-CN" altLang="en-US" sz="3200" dirty="0"/>
          </a:p>
        </p:txBody>
      </p:sp>
      <p:pic>
        <p:nvPicPr>
          <p:cNvPr id="1026" name="Picture 2" descr="C:\Users\xyp00142\Desktop\微信截图_2018032614254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118707" cy="499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948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2060848"/>
            <a:ext cx="7408333" cy="3600400"/>
          </a:xfrm>
        </p:spPr>
        <p:txBody>
          <a:bodyPr>
            <a:noAutofit/>
          </a:bodyPr>
          <a:lstStyle/>
          <a:p>
            <a:r>
              <a:rPr lang="zh-CN" altLang="en-US" sz="2000" dirty="0" smtClean="0"/>
              <a:t>*</a:t>
            </a:r>
            <a:r>
              <a:rPr lang="en-US" altLang="zh-CN" sz="2000" dirty="0" smtClean="0"/>
              <a:t>1</a:t>
            </a:r>
            <a:r>
              <a:rPr lang="zh-CN" altLang="en-US" sz="2000" dirty="0" smtClean="0"/>
              <a:t>：</a:t>
            </a:r>
            <a:r>
              <a:rPr lang="zh-CN" altLang="en-US" sz="2000" dirty="0"/>
              <a:t>当驾驶员以 </a:t>
            </a:r>
            <a:r>
              <a:rPr lang="en-US" altLang="zh-CN" sz="2000" dirty="0"/>
              <a:t>80 km/h </a:t>
            </a:r>
            <a:r>
              <a:rPr lang="zh-CN" altLang="en-US" sz="2000" dirty="0"/>
              <a:t>的速度行驶，且前方车辆以 </a:t>
            </a:r>
            <a:r>
              <a:rPr lang="en-US" altLang="zh-CN" sz="2000" dirty="0"/>
              <a:t>20 km/h </a:t>
            </a:r>
            <a:r>
              <a:rPr lang="zh-CN" altLang="en-US" sz="2000" dirty="0"/>
              <a:t>的速度行驶时，预碰撞制动辅助系统能够以高达 </a:t>
            </a:r>
            <a:r>
              <a:rPr lang="en-US" altLang="zh-CN" sz="2000" dirty="0"/>
              <a:t>60 km/h </a:t>
            </a:r>
            <a:r>
              <a:rPr lang="zh-CN" altLang="en-US" sz="2000" dirty="0"/>
              <a:t>的速度进行减速。</a:t>
            </a:r>
            <a:br>
              <a:rPr lang="zh-CN" altLang="en-US" sz="2000" dirty="0"/>
            </a:br>
            <a:r>
              <a:rPr lang="zh-CN" altLang="en-US" sz="2000" dirty="0"/>
              <a:t>*</a:t>
            </a:r>
            <a:r>
              <a:rPr lang="en-US" altLang="zh-CN" sz="2000" dirty="0"/>
              <a:t>2</a:t>
            </a:r>
            <a:r>
              <a:rPr lang="zh-CN" altLang="en-US" sz="2000" dirty="0"/>
              <a:t>：当驾驶员以 </a:t>
            </a:r>
            <a:r>
              <a:rPr lang="en-US" altLang="zh-CN" sz="2000" dirty="0"/>
              <a:t>50 km/h </a:t>
            </a:r>
            <a:r>
              <a:rPr lang="zh-CN" altLang="en-US" sz="2000" dirty="0"/>
              <a:t>的速度行驶，且前方车辆以 </a:t>
            </a:r>
            <a:r>
              <a:rPr lang="en-US" altLang="zh-CN" sz="2000" dirty="0"/>
              <a:t>20 km/h </a:t>
            </a:r>
            <a:r>
              <a:rPr lang="zh-CN" altLang="en-US" sz="2000" dirty="0"/>
              <a:t>的速度行驶时，即时驾驶员未踩动刹车，预防碰撞制动系统仍可降低车速。（该系统因天气和路况效果有所不同。</a:t>
            </a:r>
            <a:r>
              <a:rPr lang="zh-CN" altLang="en-US" sz="2000" dirty="0" smtClean="0"/>
              <a:t>）</a:t>
            </a:r>
            <a:endParaRPr lang="zh-CN" altLang="en-US" sz="2000"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804618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628800"/>
            <a:ext cx="7408333" cy="3888432"/>
          </a:xfrm>
        </p:spPr>
        <p:txBody>
          <a:bodyPr>
            <a:normAutofit fontScale="85000" lnSpcReduction="20000"/>
          </a:bodyPr>
          <a:lstStyle/>
          <a:p>
            <a:r>
              <a:rPr lang="zh-CN" altLang="en-US" dirty="0"/>
              <a:t>丰田的预碰撞安全系统最早出现在</a:t>
            </a:r>
            <a:r>
              <a:rPr lang="en-US" altLang="zh-CN" dirty="0"/>
              <a:t>2003</a:t>
            </a:r>
            <a:r>
              <a:rPr lang="zh-CN" altLang="en-US" dirty="0"/>
              <a:t>年，装备在雷克萨斯</a:t>
            </a:r>
            <a:r>
              <a:rPr lang="en-US" altLang="zh-CN" dirty="0"/>
              <a:t>LX</a:t>
            </a:r>
            <a:r>
              <a:rPr lang="zh-CN" altLang="en-US" dirty="0"/>
              <a:t>和</a:t>
            </a:r>
            <a:r>
              <a:rPr lang="en-US" altLang="zh-CN" dirty="0"/>
              <a:t>RX</a:t>
            </a:r>
            <a:r>
              <a:rPr lang="zh-CN" altLang="en-US" dirty="0"/>
              <a:t>车型上。这套系统的传感器是装在车头的一个毫米波雷达。自动探测前方障碍物，测算出发生碰撞的可能性。若系统判断碰撞的可能性很大，则会发出警报声，提示驾驶员规避；此时其他主动安全设备也将被整合起来，刹车辅助（</a:t>
            </a:r>
            <a:r>
              <a:rPr lang="en-US" altLang="zh-CN" dirty="0"/>
              <a:t>BA</a:t>
            </a:r>
            <a:r>
              <a:rPr lang="zh-CN" altLang="en-US" dirty="0"/>
              <a:t>）会进入准备状态，协助驾驶员给车辆制动；若该系统检测到不可避免的碰撞，且驾驶员未制动制动，其将自动启用刹车以降低车速</a:t>
            </a:r>
            <a:endParaRPr lang="en-US" altLang="zh-CN" dirty="0" smtClean="0"/>
          </a:p>
          <a:p>
            <a:endParaRPr lang="en-US" altLang="zh-CN" dirty="0"/>
          </a:p>
          <a:p>
            <a:r>
              <a:rPr lang="zh-CN" altLang="en-US" dirty="0" smtClean="0"/>
              <a:t>经历</a:t>
            </a:r>
            <a:r>
              <a:rPr lang="zh-CN" altLang="en-US" dirty="0"/>
              <a:t>了几年的发展</a:t>
            </a:r>
            <a:r>
              <a:rPr lang="zh-CN" altLang="en-US" dirty="0" smtClean="0"/>
              <a:t>，丰田的</a:t>
            </a:r>
            <a:r>
              <a:rPr lang="en-US" altLang="zh-CN" dirty="0" smtClean="0"/>
              <a:t>PCS</a:t>
            </a:r>
            <a:r>
              <a:rPr lang="zh-CN" altLang="en-US" dirty="0" smtClean="0"/>
              <a:t>也</a:t>
            </a:r>
            <a:r>
              <a:rPr lang="zh-CN" altLang="en-US" dirty="0"/>
              <a:t>进行了一定的改进</a:t>
            </a:r>
            <a:r>
              <a:rPr lang="zh-CN" altLang="en-US" dirty="0" smtClean="0"/>
              <a:t>。一部分</a:t>
            </a:r>
            <a:r>
              <a:rPr lang="zh-CN" altLang="en-US" dirty="0"/>
              <a:t>车型</a:t>
            </a:r>
            <a:r>
              <a:rPr lang="zh-CN" altLang="en-US" dirty="0" smtClean="0"/>
              <a:t>在雷达</a:t>
            </a:r>
            <a:r>
              <a:rPr lang="zh-CN" altLang="en-US" dirty="0"/>
              <a:t>的基础</a:t>
            </a:r>
            <a:r>
              <a:rPr lang="zh-CN" altLang="en-US" dirty="0" smtClean="0"/>
              <a:t>上还</a:t>
            </a:r>
            <a:r>
              <a:rPr lang="zh-CN" altLang="en-US" dirty="0"/>
              <a:t>增加了摄像机</a:t>
            </a:r>
            <a:r>
              <a:rPr lang="zh-CN" altLang="en-US" dirty="0" smtClean="0"/>
              <a:t>，使得</a:t>
            </a:r>
            <a:r>
              <a:rPr lang="zh-CN" altLang="en-US" dirty="0"/>
              <a:t>系统的灵敏度进一步提高</a:t>
            </a:r>
            <a:r>
              <a:rPr lang="zh-CN" altLang="en-US" dirty="0" smtClean="0"/>
              <a:t>。如今</a:t>
            </a:r>
            <a:r>
              <a:rPr lang="zh-CN" altLang="en-US" dirty="0"/>
              <a:t>该系统主要</a:t>
            </a:r>
            <a:r>
              <a:rPr lang="zh-CN" altLang="en-US" dirty="0" smtClean="0"/>
              <a:t>由</a:t>
            </a:r>
            <a:r>
              <a:rPr lang="en-US" altLang="zh-CN" dirty="0" smtClean="0"/>
              <a:t>4</a:t>
            </a:r>
            <a:r>
              <a:rPr lang="zh-CN" altLang="en-US" dirty="0" smtClean="0"/>
              <a:t>个</a:t>
            </a:r>
            <a:r>
              <a:rPr lang="zh-CN" altLang="en-US" dirty="0"/>
              <a:t>系统组成</a:t>
            </a:r>
            <a:r>
              <a:rPr lang="zh-CN" altLang="en-US" dirty="0" smtClean="0"/>
              <a:t>：预碰撞座椅</a:t>
            </a:r>
            <a:r>
              <a:rPr lang="zh-CN" altLang="en-US" dirty="0"/>
              <a:t>安全带</a:t>
            </a:r>
            <a:r>
              <a:rPr lang="zh-CN" altLang="en-US" dirty="0" smtClean="0"/>
              <a:t>、预</a:t>
            </a:r>
            <a:r>
              <a:rPr lang="zh-CN" altLang="en-US" dirty="0"/>
              <a:t>碰撞制动</a:t>
            </a:r>
            <a:r>
              <a:rPr lang="zh-CN" altLang="en-US" dirty="0" smtClean="0"/>
              <a:t>、预</a:t>
            </a:r>
            <a:r>
              <a:rPr lang="zh-CN" altLang="en-US" dirty="0"/>
              <a:t>碰撞辅助制动和悬架控制</a:t>
            </a:r>
            <a:r>
              <a:rPr lang="zh-CN" altLang="en-US" dirty="0" smtClean="0"/>
              <a:t>。制动系统</a:t>
            </a:r>
            <a:r>
              <a:rPr lang="zh-CN" altLang="en-US" dirty="0"/>
              <a:t>已经可以实现即使</a:t>
            </a:r>
            <a:r>
              <a:rPr lang="zh-CN" altLang="en-US" dirty="0" smtClean="0"/>
              <a:t>驾驶员还</a:t>
            </a:r>
            <a:r>
              <a:rPr lang="zh-CN" altLang="en-US" dirty="0"/>
              <a:t>没踩刹车踏板</a:t>
            </a:r>
            <a:r>
              <a:rPr lang="zh-CN" altLang="en-US" dirty="0" smtClean="0"/>
              <a:t>，刹车</a:t>
            </a:r>
            <a:r>
              <a:rPr lang="zh-CN" altLang="en-US" dirty="0"/>
              <a:t>系统便可以施加一部分制动力</a:t>
            </a:r>
            <a:r>
              <a:rPr lang="zh-CN" altLang="en-US" dirty="0" smtClean="0"/>
              <a:t>。而</a:t>
            </a:r>
            <a:r>
              <a:rPr lang="zh-CN" altLang="en-US" dirty="0"/>
              <a:t>悬架控制系统可以抑制车辆在</a:t>
            </a:r>
            <a:r>
              <a:rPr lang="zh-CN" altLang="en-US" dirty="0" smtClean="0"/>
              <a:t>全力刹车</a:t>
            </a:r>
            <a:r>
              <a:rPr lang="zh-CN" altLang="en-US" dirty="0"/>
              <a:t>时的点头现象。</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7213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908720"/>
            <a:ext cx="8229600" cy="1080120"/>
          </a:xfrm>
        </p:spPr>
        <p:txBody>
          <a:bodyPr>
            <a:normAutofit fontScale="90000"/>
          </a:bodyPr>
          <a:lstStyle/>
          <a:p>
            <a:r>
              <a:rPr lang="zh-CN" altLang="en-US" sz="3100" b="1" dirty="0"/>
              <a:t>转向躲避支持系统</a:t>
            </a:r>
            <a:br>
              <a:rPr lang="zh-CN" altLang="en-US" sz="3100" b="1" dirty="0"/>
            </a:br>
            <a:r>
              <a:rPr lang="zh-CN" altLang="en-US" sz="3100" dirty="0"/>
              <a:t>综合控制</a:t>
            </a:r>
            <a:r>
              <a:rPr lang="en-US" altLang="zh-CN" sz="3100" dirty="0"/>
              <a:t>VDIM</a:t>
            </a:r>
            <a:r>
              <a:rPr lang="zh-CN" altLang="en-US" sz="3100" dirty="0"/>
              <a:t>（车辆动态综合管理系统）、</a:t>
            </a:r>
            <a:r>
              <a:rPr lang="en-US" altLang="zh-CN" sz="3100" dirty="0"/>
              <a:t>VGRS</a:t>
            </a:r>
            <a:r>
              <a:rPr lang="zh-CN" altLang="en-US" sz="3100" dirty="0"/>
              <a:t>（变速齿轮传动比操控）以及</a:t>
            </a:r>
            <a:r>
              <a:rPr lang="en-US" altLang="zh-CN" sz="3100" dirty="0"/>
              <a:t>AVS</a:t>
            </a:r>
            <a:r>
              <a:rPr lang="en-US" altLang="zh-CN" dirty="0"/>
              <a:t/>
            </a:r>
            <a:br>
              <a:rPr lang="en-US" altLang="zh-CN" dirty="0"/>
            </a:br>
            <a:endParaRPr lang="zh-CN" altLang="en-US" dirty="0"/>
          </a:p>
        </p:txBody>
      </p:sp>
      <p:pic>
        <p:nvPicPr>
          <p:cNvPr id="2050" name="Picture 2" descr="C:\Users\xyp00142\Desktop\备用资料\微信截图_20180326144016.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875" t="24875" r="9670" b="5453"/>
          <a:stretch/>
        </p:blipFill>
        <p:spPr bwMode="auto">
          <a:xfrm>
            <a:off x="755576" y="2492896"/>
            <a:ext cx="7705020" cy="320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14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844824"/>
            <a:ext cx="7408333" cy="3162664"/>
          </a:xfrm>
        </p:spPr>
        <p:txBody>
          <a:bodyPr>
            <a:normAutofit fontScale="92500" lnSpcReduction="10000"/>
          </a:bodyPr>
          <a:lstStyle/>
          <a:p>
            <a:pPr marL="0" indent="0">
              <a:buNone/>
            </a:pPr>
            <a:endParaRPr lang="zh-CN" altLang="en-US" dirty="0"/>
          </a:p>
          <a:p>
            <a:r>
              <a:rPr lang="zh-CN" altLang="en-US" sz="2200" dirty="0"/>
              <a:t>奔驰是最早进行安全研究的汽车公司之一</a:t>
            </a:r>
            <a:r>
              <a:rPr lang="zh-CN" altLang="en-US" sz="2200" dirty="0" smtClean="0"/>
              <a:t>，因此</a:t>
            </a:r>
            <a:r>
              <a:rPr lang="zh-CN" altLang="en-US" sz="2200" dirty="0"/>
              <a:t>在预碰撞安全系统方面也有很高的成就</a:t>
            </a:r>
            <a:r>
              <a:rPr lang="zh-CN" altLang="en-US" sz="2200" dirty="0" smtClean="0"/>
              <a:t>。目前</a:t>
            </a:r>
            <a:r>
              <a:rPr lang="zh-CN" altLang="en-US" sz="2200" dirty="0"/>
              <a:t>著名</a:t>
            </a:r>
            <a:r>
              <a:rPr lang="zh-CN" altLang="en-US" sz="2200" dirty="0" smtClean="0"/>
              <a:t>的</a:t>
            </a:r>
            <a:r>
              <a:rPr lang="en-US" altLang="zh-CN" sz="2200" dirty="0" smtClean="0"/>
              <a:t>pre-safe</a:t>
            </a:r>
            <a:r>
              <a:rPr lang="zh-CN" altLang="en-US" sz="2200" dirty="0" smtClean="0"/>
              <a:t>预</a:t>
            </a:r>
            <a:r>
              <a:rPr lang="zh-CN" altLang="en-US" sz="2200" dirty="0"/>
              <a:t>碰撞安全系统已经普及</a:t>
            </a:r>
            <a:r>
              <a:rPr lang="zh-CN" altLang="en-US" sz="2200" dirty="0" smtClean="0"/>
              <a:t>到</a:t>
            </a:r>
            <a:r>
              <a:rPr lang="en-US" altLang="zh-CN" sz="2200" dirty="0" smtClean="0"/>
              <a:t>C</a:t>
            </a:r>
            <a:r>
              <a:rPr lang="zh-CN" altLang="en-US" sz="2200" dirty="0" smtClean="0"/>
              <a:t>级、</a:t>
            </a:r>
            <a:r>
              <a:rPr lang="en-US" altLang="zh-CN" sz="2200" dirty="0" smtClean="0"/>
              <a:t>E</a:t>
            </a:r>
            <a:r>
              <a:rPr lang="zh-CN" altLang="en-US" sz="2200" dirty="0" smtClean="0"/>
              <a:t>级和</a:t>
            </a:r>
            <a:r>
              <a:rPr lang="en-US" altLang="zh-CN" sz="2200" dirty="0" smtClean="0"/>
              <a:t>S</a:t>
            </a:r>
            <a:r>
              <a:rPr lang="zh-CN" altLang="en-US" sz="2200" dirty="0" smtClean="0"/>
              <a:t>级</a:t>
            </a:r>
            <a:r>
              <a:rPr lang="zh-CN" altLang="en-US" sz="2200" dirty="0"/>
              <a:t>上</a:t>
            </a:r>
            <a:r>
              <a:rPr lang="zh-CN" altLang="en-US" sz="2200" dirty="0" smtClean="0"/>
              <a:t>。</a:t>
            </a:r>
            <a:endParaRPr lang="en-US" altLang="zh-CN" sz="2200" dirty="0" smtClean="0"/>
          </a:p>
          <a:p>
            <a:r>
              <a:rPr lang="zh-CN" altLang="en-US" sz="2200" dirty="0" smtClean="0"/>
              <a:t>奔驰</a:t>
            </a:r>
            <a:r>
              <a:rPr lang="zh-CN" altLang="en-US" sz="2200" dirty="0"/>
              <a:t>在安全方面有两个相似的词：“</a:t>
            </a:r>
            <a:r>
              <a:rPr lang="en-US" altLang="zh-CN" sz="2200" dirty="0"/>
              <a:t>pro-safe”</a:t>
            </a:r>
            <a:r>
              <a:rPr lang="zh-CN" altLang="en-US" sz="2200" dirty="0"/>
              <a:t>和“</a:t>
            </a:r>
            <a:r>
              <a:rPr lang="en-US" altLang="zh-CN" sz="2200" dirty="0"/>
              <a:t>pre-safe”</a:t>
            </a:r>
            <a:r>
              <a:rPr lang="zh-CN" altLang="en-US" sz="2200" dirty="0"/>
              <a:t>。</a:t>
            </a:r>
            <a:r>
              <a:rPr lang="en-US" altLang="zh-CN" sz="2200" dirty="0"/>
              <a:t>pro-safe</a:t>
            </a:r>
            <a:r>
              <a:rPr lang="zh-CN" altLang="en-US" sz="2200" dirty="0"/>
              <a:t>代表的是“整体安全理念”，这一理念将车辆安全性分为四个阶段：首先，主动安全系统减少事故发生的概率；在第二阶段，如果检测到了危险，多项预防性措施都会降低伤害</a:t>
            </a:r>
            <a:r>
              <a:rPr lang="zh-CN" altLang="en-US" sz="2200" dirty="0" smtClean="0"/>
              <a:t>风险；第三阶段，事故</a:t>
            </a:r>
            <a:r>
              <a:rPr lang="zh-CN" altLang="en-US" sz="2200" dirty="0"/>
              <a:t>发生时，被动安全系统为驾驶员提供</a:t>
            </a:r>
            <a:r>
              <a:rPr lang="zh-CN" altLang="en-US" sz="2200" dirty="0" smtClean="0"/>
              <a:t>保护；第四</a:t>
            </a:r>
            <a:r>
              <a:rPr lang="zh-CN" altLang="en-US" sz="2200" dirty="0"/>
              <a:t>阶段包括事故后采取的进一步措施方便救援工作展开</a:t>
            </a:r>
            <a:r>
              <a:rPr lang="zh-CN" altLang="en-US" sz="2200" dirty="0" smtClean="0"/>
              <a:t>。</a:t>
            </a:r>
            <a:endParaRPr lang="zh-CN" altLang="en-US" sz="2200" dirty="0"/>
          </a:p>
        </p:txBody>
      </p:sp>
      <p:sp>
        <p:nvSpPr>
          <p:cNvPr id="3" name="标题 2"/>
          <p:cNvSpPr>
            <a:spLocks noGrp="1"/>
          </p:cNvSpPr>
          <p:nvPr>
            <p:ph type="title"/>
          </p:nvPr>
        </p:nvSpPr>
        <p:spPr/>
        <p:txBody>
          <a:bodyPr/>
          <a:lstStyle/>
          <a:p>
            <a:r>
              <a:rPr lang="zh-CN" altLang="en-US" dirty="0" smtClean="0"/>
              <a:t>二、奔驰</a:t>
            </a:r>
            <a:r>
              <a:rPr lang="en-US" altLang="zh-CN" dirty="0" smtClean="0"/>
              <a:t>pre-safe</a:t>
            </a:r>
            <a:r>
              <a:rPr lang="zh-CN" altLang="en-US" dirty="0"/>
              <a:t>系统</a:t>
            </a:r>
          </a:p>
        </p:txBody>
      </p:sp>
    </p:spTree>
    <p:extLst>
      <p:ext uri="{BB962C8B-B14F-4D97-AF65-F5344CB8AC3E}">
        <p14:creationId xmlns:p14="http://schemas.microsoft.com/office/powerpoint/2010/main" val="206115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916832"/>
            <a:ext cx="7408333" cy="3450696"/>
          </a:xfrm>
        </p:spPr>
        <p:txBody>
          <a:bodyPr>
            <a:normAutofit/>
          </a:bodyPr>
          <a:lstStyle/>
          <a:p>
            <a:r>
              <a:rPr lang="zh-CN" altLang="en-US" sz="2000" dirty="0"/>
              <a:t>而</a:t>
            </a:r>
            <a:r>
              <a:rPr lang="en-US" altLang="zh-CN" sz="2000" dirty="0"/>
              <a:t>pre-safe</a:t>
            </a:r>
            <a:r>
              <a:rPr lang="zh-CN" altLang="en-US" sz="2000" dirty="0"/>
              <a:t>系统属于整个</a:t>
            </a:r>
            <a:r>
              <a:rPr lang="en-US" altLang="zh-CN" sz="2000" dirty="0"/>
              <a:t>pro-safe</a:t>
            </a:r>
            <a:r>
              <a:rPr lang="zh-CN" altLang="en-US" sz="2000" dirty="0"/>
              <a:t>安全理念的第二阶段。这套系统最早出现在</a:t>
            </a:r>
            <a:r>
              <a:rPr lang="en-US" altLang="zh-CN" sz="2000" dirty="0"/>
              <a:t>2003</a:t>
            </a:r>
            <a:r>
              <a:rPr lang="zh-CN" altLang="en-US" sz="2000" dirty="0"/>
              <a:t>款奔驰</a:t>
            </a:r>
            <a:r>
              <a:rPr lang="en-US" altLang="zh-CN" sz="2000" dirty="0"/>
              <a:t>S</a:t>
            </a:r>
            <a:r>
              <a:rPr lang="zh-CN" altLang="en-US" sz="2000" dirty="0"/>
              <a:t>级上，它通过</a:t>
            </a:r>
            <a:r>
              <a:rPr lang="en-US" altLang="zh-CN" sz="2000" dirty="0"/>
              <a:t>ESP</a:t>
            </a:r>
            <a:r>
              <a:rPr lang="zh-CN" altLang="en-US" sz="2000" dirty="0"/>
              <a:t>监测车辆转向角度、横向加速度和刹车力度等数据，当检测驾驶员在规避危险时，</a:t>
            </a:r>
            <a:r>
              <a:rPr lang="en-US" altLang="zh-CN" sz="2000" dirty="0"/>
              <a:t>pre-safe</a:t>
            </a:r>
            <a:r>
              <a:rPr lang="zh-CN" altLang="en-US" sz="2000" dirty="0"/>
              <a:t>可以预先收紧安全带，并把座椅调节到碰撞损伤最低的角度。之后的</a:t>
            </a:r>
            <a:r>
              <a:rPr lang="en-US" altLang="zh-CN" sz="2000" dirty="0"/>
              <a:t>pre-safe</a:t>
            </a:r>
            <a:r>
              <a:rPr lang="zh-CN" altLang="en-US" sz="2000" dirty="0"/>
              <a:t>也进行了升级，增加了微波探测器和刹车辅助，在检测即将发生碰撞时刹车系统可以自动施加最大</a:t>
            </a:r>
            <a:r>
              <a:rPr lang="en-US" altLang="zh-CN" sz="2000" dirty="0"/>
              <a:t>0.4G</a:t>
            </a:r>
            <a:r>
              <a:rPr lang="zh-CN" altLang="en-US" sz="2000" dirty="0"/>
              <a:t>的减速度，同时车窗自动关闭</a:t>
            </a:r>
            <a:r>
              <a:rPr lang="zh-CN" altLang="en-US" sz="2000" dirty="0" smtClean="0"/>
              <a:t>。</a:t>
            </a:r>
            <a:endParaRPr lang="zh-CN" altLang="en-US" sz="20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98494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1017</TotalTime>
  <Words>1455</Words>
  <Application>Microsoft Office PowerPoint</Application>
  <PresentationFormat>全屏显示(4:3)</PresentationFormat>
  <Paragraphs>49</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波形</vt:lpstr>
      <vt:lpstr>AEB系统方案对比</vt:lpstr>
      <vt:lpstr> AEB系统基本原理 </vt:lpstr>
      <vt:lpstr>一、丰田Pre-Collision System</vt:lpstr>
      <vt:lpstr>碰撞发生前PCS系统操作</vt:lpstr>
      <vt:lpstr>PowerPoint 演示文稿</vt:lpstr>
      <vt:lpstr>PowerPoint 演示文稿</vt:lpstr>
      <vt:lpstr>转向躲避支持系统 综合控制VDIM（车辆动态综合管理系统）、VGRS（变速齿轮传动比操控）以及AVS </vt:lpstr>
      <vt:lpstr>二、奔驰pre-safe系统</vt:lpstr>
      <vt:lpstr>PowerPoint 演示文稿</vt:lpstr>
      <vt:lpstr>三、大众迈腾Front Assist系统</vt:lpstr>
      <vt:lpstr>四、沃尔沃city-safe安全系统</vt:lpstr>
      <vt:lpstr>PowerPoint 演示文稿</vt:lpstr>
      <vt:lpstr>五、斯巴鲁EyeSight 驾驶辅助系统 </vt:lpstr>
      <vt:lpstr>PowerPoint 演示文稿</vt:lpstr>
      <vt:lpstr>六、本田CMBS系统</vt:lpstr>
      <vt:lpstr>PowerPoint 演示文稿</vt:lpstr>
      <vt:lpstr>七、日产FEB系统</vt:lpstr>
      <vt:lpstr>PowerPoint 演示文稿</vt:lpstr>
      <vt:lpstr>各公司方案对比</vt:lpstr>
      <vt:lpstr>根据汽车防碰撞报警与制动距离的确定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兴云动力科技-李贞</dc:creator>
  <cp:lastModifiedBy>兴云动力科技-李贞</cp:lastModifiedBy>
  <cp:revision>32</cp:revision>
  <dcterms:created xsi:type="dcterms:W3CDTF">2018-03-26T02:29:42Z</dcterms:created>
  <dcterms:modified xsi:type="dcterms:W3CDTF">2018-03-28T06:54:15Z</dcterms:modified>
</cp:coreProperties>
</file>