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350" r:id="rId3"/>
    <p:sldId id="357" r:id="rId4"/>
    <p:sldId id="360" r:id="rId5"/>
    <p:sldId id="354" r:id="rId6"/>
    <p:sldId id="358" r:id="rId7"/>
    <p:sldId id="3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F79600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 autoAdjust="0"/>
    <p:restoredTop sz="99881" autoAdjust="0"/>
  </p:normalViewPr>
  <p:slideViewPr>
    <p:cSldViewPr>
      <p:cViewPr>
        <p:scale>
          <a:sx n="86" d="100"/>
          <a:sy n="86" d="100"/>
        </p:scale>
        <p:origin x="-132" y="-10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275606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1955220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3416682"/>
            <a:ext cx="894259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4151849"/>
            <a:ext cx="894259" cy="523220"/>
            <a:chOff x="2215144" y="4047039"/>
            <a:chExt cx="1244730" cy="95925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288917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场景及功能实现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1983070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Sensor &amp; Specification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4183665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9006" y="3452711"/>
            <a:ext cx="3857250" cy="459690"/>
            <a:chOff x="4315150" y="2341731"/>
            <a:chExt cx="3857250" cy="540057"/>
          </a:xfrm>
        </p:grpSpPr>
        <p:sp>
          <p:nvSpPr>
            <p:cNvPr id="6" name="矩形 5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Milestone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3" y="2679737"/>
            <a:ext cx="894259" cy="496081"/>
            <a:chOff x="2215144" y="3018134"/>
            <a:chExt cx="1244730" cy="909499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715766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21825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车辆信息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场景及功能实现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74" y="1707656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429" y="170765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430" y="17076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403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9382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8384" y="170765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9454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3390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4448" y="2410893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7468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0369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合并 39"/>
          <p:cNvSpPr/>
          <p:nvPr/>
        </p:nvSpPr>
        <p:spPr>
          <a:xfrm>
            <a:off x="539552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>
            <a:off x="1960373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合并 41"/>
          <p:cNvSpPr/>
          <p:nvPr/>
        </p:nvSpPr>
        <p:spPr>
          <a:xfrm>
            <a:off x="3333390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合并 42"/>
          <p:cNvSpPr/>
          <p:nvPr/>
        </p:nvSpPr>
        <p:spPr>
          <a:xfrm>
            <a:off x="4730369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>
            <a:off x="61273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合并 44"/>
          <p:cNvSpPr/>
          <p:nvPr/>
        </p:nvSpPr>
        <p:spPr>
          <a:xfrm>
            <a:off x="75244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9552" y="84355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场景：厂区内部，封闭道路，沿固定线路行驶，无高大建筑物遮挡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39552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959454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333450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3042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2746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52444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31404"/>
              </p:ext>
            </p:extLst>
          </p:nvPr>
        </p:nvGraphicFramePr>
        <p:xfrm>
          <a:off x="395536" y="987574"/>
          <a:ext cx="5112568" cy="380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384376"/>
              </a:tblGrid>
              <a:tr h="36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833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线激光雷达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30W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环绕视角（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0.1°-0.4°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分辨率）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垂直视角（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分辨率）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测距（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3cm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5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77GhZ4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（分辨率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5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120°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电机控制器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见右表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NVIDIA TX2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车辆定位、定姿、定速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基准站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移动站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超声波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40kHz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2.Pivotal Sensor &amp; Specification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67044"/>
              </p:ext>
            </p:extLst>
          </p:nvPr>
        </p:nvGraphicFramePr>
        <p:xfrm>
          <a:off x="5580112" y="1635647"/>
          <a:ext cx="3384376" cy="244944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152"/>
                <a:gridCol w="1224136"/>
                <a:gridCol w="792088"/>
              </a:tblGrid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额定</a:t>
                      </a:r>
                      <a:r>
                        <a:rPr 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工作电压</a:t>
                      </a:r>
                      <a:endParaRPr lang="en-US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144VDC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额定输出电流有效值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AC128A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连续工作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峰值输出电流最大值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 500A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最高输出频率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400HZ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通信方式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适配电机类型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异步、永磁同步电机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冷却方式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自然冷却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防护等级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IP67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控制器工作温度范围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-30~65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PT\ADAS\1103cadc91471e40da4bf574b5da4c5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9"/>
          <a:stretch/>
        </p:blipFill>
        <p:spPr bwMode="auto">
          <a:xfrm rot="16200000">
            <a:off x="2769105" y="523441"/>
            <a:ext cx="2021613" cy="41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1835696" y="1419622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07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436096" y="1446025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60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26" idx="0"/>
          </p:cNvCxnSpPr>
          <p:nvPr/>
        </p:nvCxnSpPr>
        <p:spPr>
          <a:xfrm flipH="1">
            <a:off x="1547664" y="2599310"/>
            <a:ext cx="156378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07704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5607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14962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07704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1560" y="2455292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毫米波雷达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3589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激光雷达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3311859" y="2571750"/>
            <a:ext cx="468053" cy="11521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311859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摄像头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直接连接符 35"/>
          <p:cNvCxnSpPr>
            <a:endCxn id="24" idx="2"/>
          </p:cNvCxnSpPr>
          <p:nvPr/>
        </p:nvCxnSpPr>
        <p:spPr>
          <a:xfrm flipH="1" flipV="1">
            <a:off x="4103948" y="1419622"/>
            <a:ext cx="2" cy="10801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2240" y="1714912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个短距摄像头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个激光雷达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个短距毫米波雷达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个超声波传感器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2.Pivotal Sensor &amp; Specification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282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0000"/>
              </p:ext>
            </p:extLst>
          </p:nvPr>
        </p:nvGraphicFramePr>
        <p:xfrm>
          <a:off x="539552" y="699542"/>
          <a:ext cx="50531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841"/>
                <a:gridCol w="2952328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</a:t>
                      </a:r>
                    </a:p>
                  </a:txBody>
                  <a:tcPr/>
                </a:tc>
              </a:tr>
              <a:tr h="1793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长*宽*高（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2726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整备质量（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前轮距（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后轮距（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前后轮胎规格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155/65 R13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前后制动器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卡钳盘式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后悬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麦弗逊式独立悬架带横拉杆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后置后驱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最高车速（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km/h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55±5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1090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总续航里程（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110±10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电压（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</a:t>
                      </a:r>
                      <a:endParaRPr lang="zh-CN" altLang="en-US" sz="1400" strike="noStrike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最小转弯半径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843558"/>
            <a:ext cx="2984475" cy="187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58646"/>
              </p:ext>
            </p:extLst>
          </p:nvPr>
        </p:nvGraphicFramePr>
        <p:xfrm>
          <a:off x="611560" y="887147"/>
          <a:ext cx="8136904" cy="370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43208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任务名称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工期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</a:t>
                      </a:r>
                    </a:p>
                  </a:txBody>
                  <a:tcPr marL="9525" marR="9525" marT="9525" marB="9525" anchor="ctr"/>
                </a:tc>
              </a:tr>
              <a:tr h="34200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2782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项目批准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9594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确定项目方案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功能定义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1002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招标定厂、采购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5235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算法开发及仿真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9222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零部件改制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2633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样车改制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47464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配套设施完善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9696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功能调试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7760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基本功能演示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4.Milestone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5.Question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以上是我司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初选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传感器和处理器方案，如有更好选择（感知方案或处理器），欢迎推荐。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如不需要高精地图和导航设备，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如何进行路径规划，是预设路径还是自动规划路径；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深度学习路径规划以及环境感知过程，需要从车辆读取哪些数据，如转角、车速等；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司的深度学习包含哪些功能，如交通标识识别、行人识别、障碍物识别等；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否对贵司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做简单介绍。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691</Words>
  <Application>Microsoft Office PowerPoint</Application>
  <PresentationFormat>全屏显示(16:9)</PresentationFormat>
  <Paragraphs>167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兴云动力科技-陈曦</cp:lastModifiedBy>
  <cp:revision>352</cp:revision>
  <dcterms:created xsi:type="dcterms:W3CDTF">2015-12-11T17:46:00Z</dcterms:created>
  <dcterms:modified xsi:type="dcterms:W3CDTF">2018-01-25T02:43:01Z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