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5" r:id="rId2"/>
  </p:sldMasterIdLst>
  <p:notesMasterIdLst>
    <p:notesMasterId r:id="rId20"/>
  </p:notesMasterIdLst>
  <p:handoutMasterIdLst>
    <p:handoutMasterId r:id="rId21"/>
  </p:handoutMasterIdLst>
  <p:sldIdLst>
    <p:sldId id="357" r:id="rId3"/>
    <p:sldId id="369" r:id="rId4"/>
    <p:sldId id="371" r:id="rId5"/>
    <p:sldId id="370" r:id="rId6"/>
    <p:sldId id="376" r:id="rId7"/>
    <p:sldId id="374" r:id="rId8"/>
    <p:sldId id="372" r:id="rId9"/>
    <p:sldId id="360" r:id="rId10"/>
    <p:sldId id="375" r:id="rId11"/>
    <p:sldId id="361" r:id="rId12"/>
    <p:sldId id="363" r:id="rId13"/>
    <p:sldId id="364" r:id="rId14"/>
    <p:sldId id="365" r:id="rId15"/>
    <p:sldId id="362" r:id="rId16"/>
    <p:sldId id="366" r:id="rId17"/>
    <p:sldId id="367" r:id="rId18"/>
    <p:sldId id="368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2" autoAdjust="0"/>
    <p:restoredTop sz="99881" autoAdjust="0"/>
  </p:normalViewPr>
  <p:slideViewPr>
    <p:cSldViewPr>
      <p:cViewPr>
        <p:scale>
          <a:sx n="93" d="100"/>
          <a:sy n="93" d="100"/>
        </p:scale>
        <p:origin x="-2682" y="-10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65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76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6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73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73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73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73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7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418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821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532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748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47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4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8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98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802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356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888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80"/>
            <a:ext cx="154305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80"/>
            <a:ext cx="451485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8905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8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270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4"/>
            <a:ext cx="16002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783"/>
              <a:t>3/6/2018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4"/>
            <a:ext cx="21717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4"/>
            <a:ext cx="16002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38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</p:sldLayoutIdLst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1755"/>
            <a:ext cx="9144001" cy="5143500"/>
          </a:xfrm>
          <a:prstGeom prst="rect">
            <a:avLst/>
          </a:prstGeom>
        </p:spPr>
      </p:pic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203848" y="1901035"/>
            <a:ext cx="5429523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兴云动力科技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车辆智能化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30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工作报告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矩形 9"/>
          <p:cNvSpPr>
            <a:spLocks noChangeArrowheads="1"/>
          </p:cNvSpPr>
          <p:nvPr/>
        </p:nvSpPr>
        <p:spPr bwMode="auto">
          <a:xfrm>
            <a:off x="8763956" y="1898129"/>
            <a:ext cx="380044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33130" y="738430"/>
            <a:ext cx="3309799" cy="1177235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en-US" altLang="zh-CN" sz="7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VAD01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8120850" y="3071925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7812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6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5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  <p:bldP spid="44" grpId="0"/>
      <p:bldP spid="47" grpId="0" animBg="1" autoUpdateAnimBg="0"/>
      <p:bldP spid="4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543" y="1203930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国内低速车产品调研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国际乘用车产品研究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关键零部件分析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技术方案初版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46202"/>
              </p:ext>
            </p:extLst>
          </p:nvPr>
        </p:nvGraphicFramePr>
        <p:xfrm>
          <a:off x="3923928" y="1409421"/>
          <a:ext cx="4527652" cy="11527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0200"/>
                <a:gridCol w="1944216"/>
                <a:gridCol w="783236"/>
              </a:tblGrid>
              <a:tr h="1342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内容简介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完成情况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95550">
                <a:tc>
                  <a:txBody>
                    <a:bodyPr/>
                    <a:lstStyle/>
                    <a:p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智能驾驶车辆考察报告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现有产品功能及实现方式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12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2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2812" y="2873356"/>
            <a:ext cx="81256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任务：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国内低速电动车智能驾驶技术方案，传感器配置、路径规划、决策导航及线控方案。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通过对国内当前低速电动车辆智能驾驶技术方案的学习了解，开发潜在供应商。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936" y="106463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输出物清单</a:t>
            </a:r>
          </a:p>
        </p:txBody>
      </p:sp>
      <p:sp>
        <p:nvSpPr>
          <p:cNvPr id="9" name="矩形 8"/>
          <p:cNvSpPr/>
          <p:nvPr/>
        </p:nvSpPr>
        <p:spPr>
          <a:xfrm>
            <a:off x="816180" y="195486"/>
            <a:ext cx="2424376" cy="377024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8632" y="682727"/>
            <a:ext cx="277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功能定义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方案确定</a:t>
            </a:r>
          </a:p>
        </p:txBody>
      </p:sp>
    </p:spTree>
    <p:extLst>
      <p:ext uri="{BB962C8B-B14F-4D97-AF65-F5344CB8AC3E}">
        <p14:creationId xmlns:p14="http://schemas.microsoft.com/office/powerpoint/2010/main" val="354752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030759"/>
              </p:ext>
            </p:extLst>
          </p:nvPr>
        </p:nvGraphicFramePr>
        <p:xfrm>
          <a:off x="3926157" y="1563638"/>
          <a:ext cx="4464495" cy="86409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12167"/>
                <a:gridCol w="1987031"/>
                <a:gridCol w="965297"/>
              </a:tblGrid>
              <a:tr h="411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内容简介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完成情况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52456"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半自动驾驶产品对比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现有产品功能及实现方式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11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1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60" y="1160201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国内低速车产品调研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国际乘用车产品研究</a:t>
            </a:r>
            <a:endParaRPr lang="en-US" altLang="zh-CN" sz="16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关键零部件分析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技术方案初版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117525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输出物清单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6719" y="3086710"/>
            <a:ext cx="817375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任务：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研究当前国际知名国际品牌车辆自动驾驶方案、应用场景以及关键零部件（处理器、传感器、导航定位、高精地图）配置。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了解当前国际知名整车厂的智能驾驶方案路线及应用场景，比较不同方案差异，了解发展趋势。</a:t>
            </a:r>
          </a:p>
        </p:txBody>
      </p:sp>
      <p:sp>
        <p:nvSpPr>
          <p:cNvPr id="10" name="矩形 9"/>
          <p:cNvSpPr/>
          <p:nvPr/>
        </p:nvSpPr>
        <p:spPr>
          <a:xfrm>
            <a:off x="816180" y="195486"/>
            <a:ext cx="2424376" cy="377024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632" y="682727"/>
            <a:ext cx="277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功能定义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方案确定</a:t>
            </a:r>
          </a:p>
        </p:txBody>
      </p:sp>
    </p:spTree>
    <p:extLst>
      <p:ext uri="{BB962C8B-B14F-4D97-AF65-F5344CB8AC3E}">
        <p14:creationId xmlns:p14="http://schemas.microsoft.com/office/powerpoint/2010/main" val="173915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039553"/>
              </p:ext>
            </p:extLst>
          </p:nvPr>
        </p:nvGraphicFramePr>
        <p:xfrm>
          <a:off x="3779912" y="1059582"/>
          <a:ext cx="5112568" cy="25372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41751"/>
                <a:gridCol w="1865396"/>
                <a:gridCol w="110542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内容简介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完成情况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4769"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激光雷达产品参数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外购件产品技术参数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11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1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769"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毫米波雷达产品参数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外购件产品技术参数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11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1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769"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导航雷达产品参数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外购件产品技术参数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11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1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769"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英伟达技术参考资料列表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外购件产品技术参数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11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1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769">
                <a:tc>
                  <a:txBody>
                    <a:bodyPr/>
                    <a:lstStyle/>
                    <a:p>
                      <a:r>
                        <a:rPr lang="en-US" altLang="zh-CN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Bosch</a:t>
                      </a:r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产品列表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外购件产品技术参数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11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1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769"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制动转向供应商资源对比分析表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供应商资源对比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11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1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769">
                <a:tc>
                  <a:txBody>
                    <a:bodyPr/>
                    <a:lstStyle/>
                    <a:p>
                      <a:r>
                        <a:rPr lang="en-US" altLang="zh-CN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Bosch</a:t>
                      </a:r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交流问题点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制动转向功能的实现方案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1100" b="0" i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1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769"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制动转向技术方案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制动转向功能的实现方案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11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1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79912" y="69954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输出物清单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3615" y="1347614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国内低速车产品调研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国际乘用车产品研究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关键零部件分析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技术方案初版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871" y="3417262"/>
            <a:ext cx="7490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任务：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激光雷达、毫米波雷达、导航产品、处理器以及线控执行机构产品技术参数整理及分析。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通过对关键零部件参数比较分析，指导我司智能驾驶方案的零部件选型配置。</a:t>
            </a:r>
          </a:p>
        </p:txBody>
      </p:sp>
      <p:sp>
        <p:nvSpPr>
          <p:cNvPr id="10" name="矩形 9"/>
          <p:cNvSpPr/>
          <p:nvPr/>
        </p:nvSpPr>
        <p:spPr>
          <a:xfrm>
            <a:off x="816180" y="195486"/>
            <a:ext cx="2424376" cy="377024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632" y="682727"/>
            <a:ext cx="277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功能定义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方案确定</a:t>
            </a:r>
          </a:p>
        </p:txBody>
      </p:sp>
    </p:spTree>
    <p:extLst>
      <p:ext uri="{BB962C8B-B14F-4D97-AF65-F5344CB8AC3E}">
        <p14:creationId xmlns:p14="http://schemas.microsoft.com/office/powerpoint/2010/main" val="392508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60247"/>
              </p:ext>
            </p:extLst>
          </p:nvPr>
        </p:nvGraphicFramePr>
        <p:xfrm>
          <a:off x="3635896" y="1245602"/>
          <a:ext cx="5112568" cy="13981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41751"/>
                <a:gridCol w="1865396"/>
                <a:gridCol w="110542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内容简介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完成情况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4769"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项目车型资料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基础车型参数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11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1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769"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兴云动力科技智能驾驶方案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项目的具体方案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11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1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769">
                <a:tc>
                  <a:txBody>
                    <a:bodyPr/>
                    <a:lstStyle/>
                    <a:p>
                      <a:r>
                        <a:rPr lang="en-US" altLang="zh-CN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VAD01</a:t>
                      </a:r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软件功能设计文档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定义控制器软件的控制策略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zh-CN" altLang="en-US" sz="11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初版</a:t>
                      </a:r>
                      <a:r>
                        <a:rPr lang="en-US" altLang="zh-CN" sz="11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1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769"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泊车方案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实现泊车的具体方案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11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1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1223343"/>
            <a:ext cx="2664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国内低速车产品调研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国际乘用车产品研究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关键零部件分析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技术方案初版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5896" y="91556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输出物清单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2913206"/>
            <a:ext cx="820891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技术方案：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应用场景确认，项目车型参数确认，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VAD01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项目功能文档，智能驾驶方案初版及可能加入的泊车功能。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目前完成初版，随项目开发进行，或有不断修正及修改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6180" y="195486"/>
            <a:ext cx="2424376" cy="377024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632" y="682727"/>
            <a:ext cx="277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功能定义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方案确定</a:t>
            </a:r>
          </a:p>
        </p:txBody>
      </p:sp>
    </p:spTree>
    <p:extLst>
      <p:ext uri="{BB962C8B-B14F-4D97-AF65-F5344CB8AC3E}">
        <p14:creationId xmlns:p14="http://schemas.microsoft.com/office/powerpoint/2010/main" val="415842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905981"/>
            <a:ext cx="2808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功能及方案确定</a:t>
            </a:r>
            <a:endParaRPr lang="en-US" altLang="zh-CN" sz="16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软件及算法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电器原理及样车改制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整车调试及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功能完善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443095"/>
              </p:ext>
            </p:extLst>
          </p:nvPr>
        </p:nvGraphicFramePr>
        <p:xfrm>
          <a:off x="2195736" y="3219822"/>
          <a:ext cx="4824536" cy="10162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208"/>
                <a:gridCol w="1972344"/>
                <a:gridCol w="97998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内容简介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完成情况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47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设计任务书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应用场景、传感器配置及数量等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待完成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2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91880" y="933857"/>
            <a:ext cx="45365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功能及方案确定：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根据车辆应用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场景及传感器配置，确定最终系统功能及控制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逻辑，避免后期功能未确定造成返工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月底完成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6180" y="195486"/>
            <a:ext cx="2167895" cy="377024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</a:t>
            </a:r>
          </a:p>
        </p:txBody>
      </p:sp>
    </p:spTree>
    <p:extLst>
      <p:ext uri="{BB962C8B-B14F-4D97-AF65-F5344CB8AC3E}">
        <p14:creationId xmlns:p14="http://schemas.microsoft.com/office/powerpoint/2010/main" val="38594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1419622"/>
            <a:ext cx="36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功能及方案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软件及算法</a:t>
            </a:r>
            <a:endParaRPr lang="en-US" altLang="zh-CN" sz="16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电器原理及样车改制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整车调试及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功能完善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1880" y="1449239"/>
            <a:ext cx="518457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软件及算法：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传感器（摄像头、雷达、超声波等）感知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算法及多传感器融合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，决策与路径规划，导航及定位，人机交互等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月初完成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6180" y="195486"/>
            <a:ext cx="2167895" cy="377024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后续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524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905981"/>
            <a:ext cx="2664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功能及方案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软件及算法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电器原理及样车改制</a:t>
            </a:r>
            <a:endParaRPr lang="en-US" altLang="zh-CN" sz="16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整车调试及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功能完善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774521"/>
              </p:ext>
            </p:extLst>
          </p:nvPr>
        </p:nvGraphicFramePr>
        <p:xfrm>
          <a:off x="1475656" y="3219822"/>
          <a:ext cx="6408713" cy="169816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86963"/>
                <a:gridCol w="2619980"/>
                <a:gridCol w="13017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内容简介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完成情况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4769">
                <a:tc>
                  <a:txBody>
                    <a:bodyPr/>
                    <a:lstStyle/>
                    <a:p>
                      <a:r>
                        <a:rPr lang="en-US" altLang="zh-CN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VAD01</a:t>
                      </a:r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整车原理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整车电子系统的原理图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待完成</a:t>
                      </a:r>
                      <a:endParaRPr lang="zh-CN" altLang="en-US" sz="12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769">
                <a:tc>
                  <a:txBody>
                    <a:bodyPr/>
                    <a:lstStyle/>
                    <a:p>
                      <a:r>
                        <a:rPr lang="en-US" altLang="zh-CN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VAD01</a:t>
                      </a:r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整车线束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整车线束图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待完成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769">
                <a:tc>
                  <a:txBody>
                    <a:bodyPr/>
                    <a:lstStyle/>
                    <a:p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零部件设计计算书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改制方案（</a:t>
                      </a:r>
                      <a:r>
                        <a:rPr lang="en-US" altLang="zh-CN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</a:t>
                      </a:r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数模、图纸）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待完成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2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200" b="0" i="1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2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51920" y="900465"/>
            <a:ext cx="2160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电器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原理及样车试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装：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整车电器原理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线束设计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传感器试装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执行机构试装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固定装置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6176" y="900465"/>
            <a:ext cx="216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预计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月末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6180" y="195486"/>
            <a:ext cx="2167895" cy="377024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后续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316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905981"/>
            <a:ext cx="6768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功能及方案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软件及算法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电器原理及样车改制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整车调试及</a:t>
            </a:r>
            <a:r>
              <a:rPr lang="en-US" altLang="zh-CN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预计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第三季度末</a:t>
            </a:r>
            <a:endParaRPr lang="en-US" altLang="zh-CN" sz="16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功能完善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预计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年第四季度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6180" y="195486"/>
            <a:ext cx="2167895" cy="377024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后续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02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1672" y="19548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Oval 25"/>
          <p:cNvSpPr/>
          <p:nvPr/>
        </p:nvSpPr>
        <p:spPr>
          <a:xfrm>
            <a:off x="181129" y="1565674"/>
            <a:ext cx="1259632" cy="1242200"/>
          </a:xfrm>
          <a:prstGeom prst="ellipse">
            <a:avLst/>
          </a:prstGeom>
          <a:solidFill>
            <a:srgbClr val="006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068" tIns="58534" rIns="117068" bIns="58534" rtlCol="0" anchor="ctr"/>
          <a:lstStyle/>
          <a:p>
            <a:pPr algn="ctr"/>
            <a:r>
              <a:rPr lang="en-AU" sz="40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01</a:t>
            </a:r>
          </a:p>
        </p:txBody>
      </p:sp>
      <p:sp>
        <p:nvSpPr>
          <p:cNvPr id="7" name="矩形 6"/>
          <p:cNvSpPr/>
          <p:nvPr/>
        </p:nvSpPr>
        <p:spPr>
          <a:xfrm>
            <a:off x="7555827" y="3379249"/>
            <a:ext cx="1484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006AB6"/>
                </a:solidFill>
                <a:latin typeface="Agency FB" panose="020B0503020202020204" pitchFamily="34" charset="0"/>
              </a:rPr>
              <a:t>PART </a:t>
            </a:r>
            <a:r>
              <a:rPr lang="en-US" altLang="zh-CN" sz="2400" dirty="0" smtClean="0">
                <a:solidFill>
                  <a:srgbClr val="006AB6"/>
                </a:solidFill>
                <a:latin typeface="Agency FB" panose="020B0503020202020204" pitchFamily="34" charset="0"/>
              </a:rPr>
              <a:t>05</a:t>
            </a:r>
            <a:endParaRPr lang="zh-CN" altLang="en-US" sz="2400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35144" y="3379250"/>
            <a:ext cx="1285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006AB6"/>
                </a:solidFill>
                <a:latin typeface="Agency FB" panose="020B0503020202020204" pitchFamily="34" charset="0"/>
              </a:rPr>
              <a:t>PART </a:t>
            </a:r>
            <a:r>
              <a:rPr lang="en-US" altLang="zh-CN" sz="2400" dirty="0" smtClean="0">
                <a:solidFill>
                  <a:srgbClr val="006AB6"/>
                </a:solidFill>
                <a:latin typeface="Agency FB" panose="020B0503020202020204" pitchFamily="34" charset="0"/>
              </a:rPr>
              <a:t>02</a:t>
            </a:r>
            <a:endParaRPr lang="zh-CN" altLang="en-US" sz="2400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4883" y="3379251"/>
            <a:ext cx="1285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006AB6"/>
                </a:solidFill>
                <a:latin typeface="Agency FB" panose="020B0503020202020204" pitchFamily="34" charset="0"/>
              </a:rPr>
              <a:t>PART 01</a:t>
            </a:r>
            <a:endParaRPr lang="zh-CN" altLang="en-US" sz="2400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83226" y="3379251"/>
            <a:ext cx="1484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006AB6"/>
                </a:solidFill>
                <a:latin typeface="Agency FB" panose="020B0503020202020204" pitchFamily="34" charset="0"/>
              </a:rPr>
              <a:t>PART </a:t>
            </a:r>
            <a:r>
              <a:rPr lang="en-US" altLang="zh-CN" sz="2400" dirty="0" smtClean="0">
                <a:solidFill>
                  <a:srgbClr val="006AB6"/>
                </a:solidFill>
                <a:latin typeface="Agency FB" panose="020B0503020202020204" pitchFamily="34" charset="0"/>
              </a:rPr>
              <a:t>03</a:t>
            </a:r>
            <a:endParaRPr lang="zh-CN" altLang="en-US" sz="2400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00089" y="3893462"/>
            <a:ext cx="1555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方案对比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75011" y="3878382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项目进展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893462"/>
            <a:ext cx="1791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项目内容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47059" y="3882744"/>
            <a:ext cx="148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产品质量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70366" y="3379251"/>
            <a:ext cx="1259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006AB6"/>
                </a:solidFill>
                <a:latin typeface="Agency FB" panose="020B0503020202020204" pitchFamily="34" charset="0"/>
              </a:rPr>
              <a:t>PART </a:t>
            </a:r>
            <a:r>
              <a:rPr lang="en-US" altLang="zh-CN" sz="2400" dirty="0" smtClean="0">
                <a:solidFill>
                  <a:srgbClr val="006AB6"/>
                </a:solidFill>
                <a:latin typeface="Agency FB" panose="020B0503020202020204" pitchFamily="34" charset="0"/>
              </a:rPr>
              <a:t>04</a:t>
            </a:r>
            <a:endParaRPr lang="zh-CN" altLang="en-US" sz="2400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56717" y="3893461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项目里程碑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Oval 26"/>
          <p:cNvSpPr/>
          <p:nvPr/>
        </p:nvSpPr>
        <p:spPr>
          <a:xfrm>
            <a:off x="2133188" y="1545126"/>
            <a:ext cx="1308710" cy="1242200"/>
          </a:xfrm>
          <a:prstGeom prst="ellipse">
            <a:avLst/>
          </a:prstGeom>
          <a:solidFill>
            <a:srgbClr val="1C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05" tIns="49053" rIns="98105" bIns="49053" rtlCol="0" anchor="ctr"/>
          <a:lstStyle/>
          <a:p>
            <a:pPr algn="ctr"/>
            <a:r>
              <a:rPr lang="en-AU" sz="40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02</a:t>
            </a:r>
          </a:p>
        </p:txBody>
      </p:sp>
      <p:sp>
        <p:nvSpPr>
          <p:cNvPr id="19" name="Oval 25"/>
          <p:cNvSpPr/>
          <p:nvPr/>
        </p:nvSpPr>
        <p:spPr>
          <a:xfrm>
            <a:off x="3995743" y="1565674"/>
            <a:ext cx="1259632" cy="1242200"/>
          </a:xfrm>
          <a:prstGeom prst="ellipse">
            <a:avLst/>
          </a:prstGeom>
          <a:solidFill>
            <a:srgbClr val="006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068" tIns="58534" rIns="117068" bIns="58534" rtlCol="0" anchor="ctr"/>
          <a:lstStyle/>
          <a:p>
            <a:pPr algn="ctr"/>
            <a:r>
              <a:rPr lang="en-AU" sz="4000" dirty="0" smtClean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03</a:t>
            </a:r>
            <a:endParaRPr lang="en-AU" sz="400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0" name="Oval 26"/>
          <p:cNvSpPr/>
          <p:nvPr/>
        </p:nvSpPr>
        <p:spPr>
          <a:xfrm>
            <a:off x="5868144" y="1565674"/>
            <a:ext cx="1308710" cy="1242200"/>
          </a:xfrm>
          <a:prstGeom prst="ellipse">
            <a:avLst/>
          </a:prstGeom>
          <a:solidFill>
            <a:srgbClr val="1C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05" tIns="49053" rIns="98105" bIns="49053" rtlCol="0" anchor="ctr"/>
          <a:lstStyle/>
          <a:p>
            <a:pPr algn="ctr"/>
            <a:r>
              <a:rPr lang="en-AU" sz="4000" dirty="0" smtClean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04</a:t>
            </a:r>
            <a:endParaRPr lang="en-AU" sz="400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Oval 25"/>
          <p:cNvSpPr/>
          <p:nvPr/>
        </p:nvSpPr>
        <p:spPr>
          <a:xfrm>
            <a:off x="7668344" y="1565763"/>
            <a:ext cx="1259632" cy="1242200"/>
          </a:xfrm>
          <a:prstGeom prst="ellipse">
            <a:avLst/>
          </a:prstGeom>
          <a:solidFill>
            <a:srgbClr val="006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068" tIns="58534" rIns="117068" bIns="58534" rtlCol="0" anchor="ctr"/>
          <a:lstStyle/>
          <a:p>
            <a:pPr algn="ctr"/>
            <a:r>
              <a:rPr lang="en-AU" sz="4000" dirty="0" smtClean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05</a:t>
            </a:r>
            <a:endParaRPr lang="en-AU" sz="400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574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95486"/>
            <a:ext cx="1377615" cy="377024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1429" y="1707655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交通标示识别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3430" y="170765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障碍物检测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02403" y="1707656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前方碰撞预警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9382" y="1707656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自动紧急制动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8384" y="170765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电子驻车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2410893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基于单摄像头或多向摄像头的监控方案，环视影像或仅前视或后视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59454" y="2410893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基于车速标识的识别方案，最高或最低车速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33390" y="2410893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利用图像以及雷达识别算法，识别车辆行进方向中、短距离的障碍物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24448" y="2410893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告别传统手刹，以简便线控方式实现驻车制动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27468" y="2410893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障碍物距离行人小于安全距离时，车辆自行制动保证安全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30369" y="2410893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行车前进方向检测到障碍物后，对司乘人员发出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视觉或声觉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信号警告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合并 14"/>
          <p:cNvSpPr/>
          <p:nvPr/>
        </p:nvSpPr>
        <p:spPr>
          <a:xfrm>
            <a:off x="539552" y="2120651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合并 15"/>
          <p:cNvSpPr/>
          <p:nvPr/>
        </p:nvSpPr>
        <p:spPr>
          <a:xfrm>
            <a:off x="1960373" y="2120651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合并 16"/>
          <p:cNvSpPr/>
          <p:nvPr/>
        </p:nvSpPr>
        <p:spPr>
          <a:xfrm>
            <a:off x="3333390" y="2120651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合并 17"/>
          <p:cNvSpPr/>
          <p:nvPr/>
        </p:nvSpPr>
        <p:spPr>
          <a:xfrm>
            <a:off x="4730369" y="2120651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合并 18"/>
          <p:cNvSpPr/>
          <p:nvPr/>
        </p:nvSpPr>
        <p:spPr>
          <a:xfrm>
            <a:off x="6127348" y="2120651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>
            <a:off x="7524448" y="2120651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39552" y="1563638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959454" y="1563638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333450" y="1563638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730428" y="1563638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27468" y="1563638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524448" y="1563638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674" y="1707656"/>
            <a:ext cx="1303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监控影像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1560" y="771550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VAD01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项目通过基于控制芯片开发控制软件结合线控方案实现在以下场景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：厂区内部，封闭道路，无高大建筑物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遮挡，实现下列功能。</a:t>
            </a:r>
          </a:p>
        </p:txBody>
      </p:sp>
    </p:spTree>
    <p:extLst>
      <p:ext uri="{BB962C8B-B14F-4D97-AF65-F5344CB8AC3E}">
        <p14:creationId xmlns:p14="http://schemas.microsoft.com/office/powerpoint/2010/main" val="22990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95486"/>
            <a:ext cx="2424376" cy="377024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方案对比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传感器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3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7182560"/>
              </p:ext>
            </p:extLst>
          </p:nvPr>
        </p:nvGraphicFramePr>
        <p:xfrm>
          <a:off x="395536" y="683941"/>
          <a:ext cx="8280920" cy="415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484"/>
                <a:gridCol w="1121732"/>
                <a:gridCol w="1872208"/>
                <a:gridCol w="1872208"/>
                <a:gridCol w="1700691"/>
                <a:gridCol w="891597"/>
              </a:tblGrid>
              <a:tr h="293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System</a:t>
                      </a:r>
                      <a:endParaRPr lang="zh-CN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Item</a:t>
                      </a:r>
                      <a:endParaRPr lang="zh-CN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Supplier-Ⅰ</a:t>
                      </a:r>
                      <a:endParaRPr lang="zh-CN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Supplier-Ⅱ</a:t>
                      </a:r>
                      <a:endParaRPr lang="zh-CN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Supplier-Ⅲ</a:t>
                      </a:r>
                      <a:endParaRPr lang="zh-CN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Remark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8759">
                <a:tc row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Steering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转向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天津德科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湘滨电子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株洲易力达机电</a:t>
                      </a:r>
                      <a:endParaRPr lang="en-US" altLang="zh-CN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天津德科：需提供样车；</a:t>
                      </a:r>
                      <a:endParaRPr lang="en-US" altLang="zh-CN" sz="8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湘滨电子：可以上门；</a:t>
                      </a:r>
                      <a:endParaRPr lang="en-US" altLang="zh-CN" sz="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株洲易力达机电、</a:t>
                      </a:r>
                      <a:r>
                        <a:rPr lang="en-US" altLang="zh-CN" sz="800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BOSCH</a:t>
                      </a:r>
                      <a:r>
                        <a:rPr lang="zh-CN" altLang="en-US" sz="800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博世：未提供相关资料</a:t>
                      </a:r>
                      <a:endParaRPr lang="en-US" altLang="zh-CN" sz="8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0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方案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EPS+</a:t>
                      </a:r>
                      <a:r>
                        <a:rPr lang="zh-CN" altLang="en-US" sz="900" dirty="0" smtClean="0"/>
                        <a:t>电动转向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EPS+</a:t>
                      </a:r>
                      <a:r>
                        <a:rPr lang="zh-CN" altLang="en-US" sz="900" dirty="0" smtClean="0"/>
                        <a:t>电动转向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EPS+</a:t>
                      </a:r>
                      <a:r>
                        <a:rPr lang="zh-CN" altLang="en-US" sz="900" dirty="0" smtClean="0"/>
                        <a:t>电动转向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2772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主要技术指标</a:t>
                      </a:r>
                      <a:endParaRPr lang="en-US" altLang="zh-CN" sz="9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--</a:t>
                      </a:r>
                      <a:r>
                        <a:rPr lang="zh-CN" altLang="en-US" sz="900" dirty="0" smtClean="0"/>
                        <a:t>转向角度精度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--</a:t>
                      </a:r>
                      <a:r>
                        <a:rPr lang="zh-CN" altLang="en-US" sz="900" dirty="0" smtClean="0"/>
                        <a:t>转向响应时间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--</a:t>
                      </a:r>
                      <a:r>
                        <a:rPr lang="zh-CN" altLang="en-US" sz="900" dirty="0" smtClean="0"/>
                        <a:t>精度</a:t>
                      </a:r>
                      <a:r>
                        <a:rPr lang="en-US" altLang="zh-CN" sz="900" dirty="0" smtClean="0"/>
                        <a:t>≤1deg</a:t>
                      </a:r>
                      <a:endParaRPr lang="zh-CN" altLang="en-US" sz="9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--420deg/s≤V≤480deg/s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--</a:t>
                      </a:r>
                      <a:r>
                        <a:rPr lang="zh-CN" altLang="en-US" sz="900" dirty="0" smtClean="0"/>
                        <a:t>精度</a:t>
                      </a:r>
                      <a:r>
                        <a:rPr lang="en-US" altLang="zh-CN" sz="900" dirty="0" smtClean="0"/>
                        <a:t>≤1deg</a:t>
                      </a:r>
                      <a:endParaRPr lang="zh-CN" altLang="en-US" sz="9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--360deg/</a:t>
                      </a:r>
                      <a:r>
                        <a:rPr lang="en-US" altLang="zh-CN" sz="900" dirty="0" err="1" smtClean="0"/>
                        <a:t>s≤V</a:t>
                      </a:r>
                      <a:endParaRPr lang="en-US" altLang="zh-CN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\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价格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50000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175500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周期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45</a:t>
                      </a:r>
                      <a:r>
                        <a:rPr lang="zh-CN" altLang="en-US" sz="900" dirty="0" smtClean="0"/>
                        <a:t>天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30</a:t>
                      </a:r>
                      <a:r>
                        <a:rPr lang="zh-CN" altLang="en-US" sz="900" dirty="0" smtClean="0"/>
                        <a:t>天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083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质保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b="1" dirty="0" smtClean="0"/>
                        <a:t>1</a:t>
                      </a:r>
                      <a:r>
                        <a:rPr lang="zh-CN" altLang="en-US" sz="900" b="1" dirty="0" smtClean="0"/>
                        <a:t>年</a:t>
                      </a:r>
                      <a:endParaRPr lang="zh-CN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12</a:t>
                      </a:r>
                      <a:r>
                        <a:rPr lang="zh-CN" altLang="en-US" sz="900" dirty="0" smtClean="0"/>
                        <a:t>个月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strike="noStrik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233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进度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已提供报价单和技术协议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已提供报价单，初步技术需求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strike="noStrik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6447">
                <a:tc row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Braking</a:t>
                      </a:r>
                      <a:r>
                        <a:rPr lang="zh-CN" altLang="en-US" sz="900" dirty="0" smtClean="0"/>
                        <a:t>制动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名称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格陆博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武汉元丰</a:t>
                      </a:r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上海舜拓电机</a:t>
                      </a:r>
                      <a:r>
                        <a:rPr lang="en-US" altLang="zh-CN" sz="900" dirty="0" smtClean="0"/>
                        <a:t>+Harlan Global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格陆博：</a:t>
                      </a:r>
                      <a:r>
                        <a:rPr lang="en-US" altLang="zh-CN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EPB</a:t>
                      </a:r>
                      <a:r>
                        <a:rPr lang="zh-CN" altLang="en-US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只静态驻车，</a:t>
                      </a:r>
                      <a:r>
                        <a:rPr lang="en-US" altLang="zh-CN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IBC</a:t>
                      </a:r>
                      <a:r>
                        <a:rPr lang="zh-CN" altLang="en-US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还不成熟；</a:t>
                      </a:r>
                      <a:endParaRPr lang="en-US" altLang="zh-CN" sz="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武汉元丰：</a:t>
                      </a:r>
                      <a:r>
                        <a:rPr lang="en-US" altLang="zh-CN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ESC</a:t>
                      </a:r>
                      <a:r>
                        <a:rPr lang="zh-CN" altLang="en-US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方案成熟，</a:t>
                      </a:r>
                      <a:r>
                        <a:rPr lang="en-US" altLang="zh-CN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ESC</a:t>
                      </a:r>
                      <a:r>
                        <a:rPr lang="zh-CN" altLang="en-US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总体制动力偏小，不满足需求，需配其他配件；</a:t>
                      </a:r>
                      <a:endParaRPr lang="en-US" altLang="zh-CN" sz="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舜拓电机：产品满足要求，有意向合作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87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方案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EPB</a:t>
                      </a:r>
                      <a:r>
                        <a:rPr lang="zh-CN" altLang="en-US" sz="900" dirty="0" smtClean="0"/>
                        <a:t>（驻车制动）</a:t>
                      </a:r>
                      <a:r>
                        <a:rPr lang="en-US" altLang="zh-CN" sz="900" dirty="0" smtClean="0"/>
                        <a:t>/EPB+IBC</a:t>
                      </a:r>
                      <a:endParaRPr lang="zh-CN" altLang="en-US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ESC</a:t>
                      </a:r>
                      <a:endParaRPr lang="zh-CN" altLang="en-US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推杆电机</a:t>
                      </a:r>
                      <a:r>
                        <a:rPr lang="en-US" altLang="zh-CN" sz="900" dirty="0" smtClean="0"/>
                        <a:t>+</a:t>
                      </a:r>
                      <a:r>
                        <a:rPr lang="zh-CN" altLang="en-US" sz="900" dirty="0" smtClean="0"/>
                        <a:t>控制器（驻车制动）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sngStrike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主要技术指标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 smtClean="0"/>
                        <a:t>(EPB)1600N, 0-119mm</a:t>
                      </a:r>
                      <a:r>
                        <a:rPr lang="zh-CN" altLang="en-US" sz="800" dirty="0" smtClean="0"/>
                        <a:t>，</a:t>
                      </a:r>
                      <a:endParaRPr lang="en-US" altLang="zh-CN" sz="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 smtClean="0"/>
                        <a:t>(IBC)5000N &lt;0.3S@5Mpa</a:t>
                      </a:r>
                      <a:r>
                        <a:rPr lang="zh-CN" altLang="en-US" sz="800" dirty="0" smtClean="0"/>
                        <a:t>，</a:t>
                      </a:r>
                      <a:r>
                        <a:rPr lang="en-US" altLang="zh-CN" sz="800" dirty="0" smtClean="0"/>
                        <a:t>42mm</a:t>
                      </a:r>
                      <a:endParaRPr lang="zh-CN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 smtClean="0"/>
                        <a:t>(ESC)100ms</a:t>
                      </a:r>
                      <a:r>
                        <a:rPr lang="zh-CN" altLang="en-US" sz="800" dirty="0" smtClean="0"/>
                        <a:t>，</a:t>
                      </a:r>
                      <a:r>
                        <a:rPr lang="en-US" altLang="zh-CN" sz="800" dirty="0" smtClean="0"/>
                        <a:t>0.4Mpa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(ANT-38)1800N@3mm/s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(ANT-52)1800N@10mm/s</a:t>
                      </a:r>
                      <a:endParaRPr lang="zh-CN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sngStrike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价格</a:t>
                      </a:r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58500+59436</a:t>
                      </a: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254000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周期</a:t>
                      </a:r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\</a:t>
                      </a: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\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strike="noStrik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质保</a:t>
                      </a:r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\</a:t>
                      </a: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\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7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进度</a:t>
                      </a:r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/>
                        <a:t>已提供报价单，</a:t>
                      </a:r>
                      <a:r>
                        <a:rPr lang="en-US" altLang="zh-CN" sz="800" dirty="0" smtClean="0"/>
                        <a:t>EPB</a:t>
                      </a:r>
                      <a:r>
                        <a:rPr lang="zh-CN" altLang="en-US" sz="800" dirty="0" smtClean="0"/>
                        <a:t>、</a:t>
                      </a:r>
                      <a:r>
                        <a:rPr lang="en-US" altLang="zh-CN" sz="800" dirty="0" smtClean="0"/>
                        <a:t>IBC</a:t>
                      </a:r>
                      <a:r>
                        <a:rPr lang="zh-CN" altLang="en-US" sz="800" dirty="0" smtClean="0"/>
                        <a:t>产品介绍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已提供报价单，</a:t>
                      </a: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ESC</a:t>
                      </a:r>
                      <a:r>
                        <a:rPr lang="zh-CN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产品介绍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已提供产品介绍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815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Result</a:t>
                      </a: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1</a:t>
                      </a:r>
                      <a:r>
                        <a:rPr lang="zh-CN" altLang="en-US" sz="900" dirty="0" smtClean="0"/>
                        <a:t>、时间紧急</a:t>
                      </a:r>
                      <a:r>
                        <a:rPr lang="en-US" altLang="zh-CN" sz="900" dirty="0" smtClean="0"/>
                        <a:t>2</a:t>
                      </a:r>
                      <a:r>
                        <a:rPr lang="zh-CN" altLang="en-US" sz="900" dirty="0" smtClean="0"/>
                        <a:t>、涉及保密</a:t>
                      </a:r>
                      <a:r>
                        <a:rPr lang="en-US" altLang="zh-CN" sz="900" dirty="0" smtClean="0"/>
                        <a:t>3</a:t>
                      </a:r>
                      <a:r>
                        <a:rPr lang="zh-CN" altLang="en-US" sz="900" dirty="0" smtClean="0"/>
                        <a:t>、真正愿意与我司形成战略合作的厂家稀缺</a:t>
                      </a:r>
                      <a:r>
                        <a:rPr lang="en-US" altLang="zh-CN" sz="900" dirty="0" smtClean="0"/>
                        <a:t>4</a:t>
                      </a:r>
                      <a:r>
                        <a:rPr lang="zh-CN" altLang="en-US" sz="900" dirty="0" smtClean="0"/>
                        <a:t>、有第三方合作团队支持。因此，都选择第一家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27584" y="195486"/>
            <a:ext cx="2167895" cy="377024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方案对比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线控</a:t>
            </a:r>
          </a:p>
        </p:txBody>
      </p:sp>
    </p:spTree>
    <p:extLst>
      <p:ext uri="{BB962C8B-B14F-4D97-AF65-F5344CB8AC3E}">
        <p14:creationId xmlns:p14="http://schemas.microsoft.com/office/powerpoint/2010/main" val="259136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95486"/>
            <a:ext cx="2167895" cy="377024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方案对比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</a:p>
        </p:txBody>
      </p:sp>
    </p:spTree>
    <p:extLst>
      <p:ext uri="{BB962C8B-B14F-4D97-AF65-F5344CB8AC3E}">
        <p14:creationId xmlns:p14="http://schemas.microsoft.com/office/powerpoint/2010/main" val="261388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95486"/>
            <a:ext cx="1377615" cy="377024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产品质量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51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>
            <a:extLst>
              <a:ext uri="{FF2B5EF4-FFF2-40B4-BE49-F238E27FC236}">
                <a16:creationId xmlns:a16="http://schemas.microsoft.com/office/drawing/2014/main" xmlns="" id="{AD9FA747-D839-41A1-AC0C-B270A2D3F5A6}"/>
              </a:ext>
            </a:extLst>
          </p:cNvPr>
          <p:cNvSpPr txBox="1"/>
          <p:nvPr/>
        </p:nvSpPr>
        <p:spPr>
          <a:xfrm>
            <a:off x="3346156" y="2829263"/>
            <a:ext cx="2446824" cy="530915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algn="ctr" defTabSz="685766"/>
            <a:r>
              <a:rPr lang="zh-CN" altLang="en-US" sz="3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软件演进计划</a:t>
            </a:r>
            <a:endParaRPr lang="en-US" altLang="zh-CN" sz="3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xmlns="" id="{C0CD3BEE-80DC-4351-B593-7CF79496F9B4}"/>
              </a:ext>
            </a:extLst>
          </p:cNvPr>
          <p:cNvSpPr txBox="1"/>
          <p:nvPr/>
        </p:nvSpPr>
        <p:spPr>
          <a:xfrm>
            <a:off x="6909408" y="3494909"/>
            <a:ext cx="1285608" cy="444993"/>
          </a:xfrm>
          <a:prstGeom prst="rect">
            <a:avLst/>
          </a:prstGeom>
          <a:noFill/>
        </p:spPr>
        <p:txBody>
          <a:bodyPr wrap="none" lIns="0" tIns="0" rIns="0" bIns="34289" rtlCol="0">
            <a:spAutoFit/>
          </a:bodyPr>
          <a:lstStyle/>
          <a:p>
            <a:pPr defTabSz="685766">
              <a:lnSpc>
                <a:spcPts val="3150"/>
              </a:lnSpc>
            </a:pPr>
            <a:r>
              <a:rPr lang="en-US" altLang="zh-CN" sz="1400" b="1" dirty="0">
                <a:solidFill>
                  <a:prstClr val="white"/>
                </a:solidFill>
                <a:latin typeface="微软雅黑" pitchFamily="18" charset="0"/>
                <a:cs typeface="微软雅黑" pitchFamily="18" charset="0"/>
              </a:rPr>
              <a:t>L3产品演进计划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xmlns="" id="{D99C3591-801D-4FB0-8011-9D6E6DE17291}"/>
              </a:ext>
            </a:extLst>
          </p:cNvPr>
          <p:cNvSpPr txBox="1"/>
          <p:nvPr/>
        </p:nvSpPr>
        <p:spPr>
          <a:xfrm>
            <a:off x="685802" y="2139011"/>
            <a:ext cx="443135" cy="226985"/>
          </a:xfrm>
          <a:prstGeom prst="rect">
            <a:avLst/>
          </a:prstGeom>
          <a:noFill/>
        </p:spPr>
        <p:txBody>
          <a:bodyPr wrap="none" lIns="0" tIns="0" rIns="0" bIns="34289" rtlCol="0">
            <a:spAutoFit/>
          </a:bodyPr>
          <a:lstStyle/>
          <a:p>
            <a:pPr defTabSz="685766">
              <a:lnSpc>
                <a:spcPts val="1500"/>
              </a:lnSpc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ADAS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D99C3591-801D-4FB0-8011-9D6E6DE17291}"/>
              </a:ext>
            </a:extLst>
          </p:cNvPr>
          <p:cNvSpPr txBox="1"/>
          <p:nvPr/>
        </p:nvSpPr>
        <p:spPr>
          <a:xfrm>
            <a:off x="1674072" y="2120051"/>
            <a:ext cx="179536" cy="226985"/>
          </a:xfrm>
          <a:prstGeom prst="rect">
            <a:avLst/>
          </a:prstGeom>
          <a:noFill/>
        </p:spPr>
        <p:txBody>
          <a:bodyPr wrap="none" lIns="0" tIns="0" rIns="0" bIns="34289" rtlCol="0">
            <a:spAutoFit/>
          </a:bodyPr>
          <a:lstStyle/>
          <a:p>
            <a:pPr defTabSz="685766">
              <a:lnSpc>
                <a:spcPts val="1500"/>
              </a:lnSpc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L1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xmlns="" id="{D99C3591-801D-4FB0-8011-9D6E6DE17291}"/>
              </a:ext>
            </a:extLst>
          </p:cNvPr>
          <p:cNvSpPr txBox="1"/>
          <p:nvPr/>
        </p:nvSpPr>
        <p:spPr>
          <a:xfrm>
            <a:off x="2662341" y="2139011"/>
            <a:ext cx="179536" cy="226985"/>
          </a:xfrm>
          <a:prstGeom prst="rect">
            <a:avLst/>
          </a:prstGeom>
          <a:noFill/>
        </p:spPr>
        <p:txBody>
          <a:bodyPr wrap="none" lIns="0" tIns="0" rIns="0" bIns="34289" rtlCol="0">
            <a:spAutoFit/>
          </a:bodyPr>
          <a:lstStyle/>
          <a:p>
            <a:pPr defTabSz="685766">
              <a:lnSpc>
                <a:spcPts val="1500"/>
              </a:lnSpc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L2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xmlns="" id="{D99C3591-801D-4FB0-8011-9D6E6DE17291}"/>
              </a:ext>
            </a:extLst>
          </p:cNvPr>
          <p:cNvSpPr txBox="1"/>
          <p:nvPr/>
        </p:nvSpPr>
        <p:spPr>
          <a:xfrm>
            <a:off x="3741519" y="2132270"/>
            <a:ext cx="179536" cy="226985"/>
          </a:xfrm>
          <a:prstGeom prst="rect">
            <a:avLst/>
          </a:prstGeom>
          <a:noFill/>
        </p:spPr>
        <p:txBody>
          <a:bodyPr wrap="none" lIns="0" tIns="0" rIns="0" bIns="34289" rtlCol="0">
            <a:spAutoFit/>
          </a:bodyPr>
          <a:lstStyle/>
          <a:p>
            <a:pPr defTabSz="685766">
              <a:lnSpc>
                <a:spcPts val="1500"/>
              </a:lnSpc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L3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151259"/>
              </p:ext>
            </p:extLst>
          </p:nvPr>
        </p:nvGraphicFramePr>
        <p:xfrm>
          <a:off x="86443" y="1419620"/>
          <a:ext cx="9047410" cy="2520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842"/>
                <a:gridCol w="759355"/>
                <a:gridCol w="304484"/>
                <a:gridCol w="462765"/>
                <a:gridCol w="416767"/>
                <a:gridCol w="485842"/>
                <a:gridCol w="485842"/>
                <a:gridCol w="485842"/>
                <a:gridCol w="485842"/>
                <a:gridCol w="462729"/>
                <a:gridCol w="730367"/>
                <a:gridCol w="648072"/>
                <a:gridCol w="432048"/>
                <a:gridCol w="432048"/>
                <a:gridCol w="432048"/>
                <a:gridCol w="504056"/>
                <a:gridCol w="504056"/>
                <a:gridCol w="529405"/>
              </a:tblGrid>
              <a:tr h="491393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 smtClean="0"/>
                        <a:t>    </a:t>
                      </a:r>
                      <a:r>
                        <a:rPr lang="en-US" altLang="zh-CN" sz="1400" dirty="0" smtClean="0"/>
                        <a:t>     </a:t>
                      </a:r>
                      <a:r>
                        <a:rPr lang="zh-CN" altLang="en-US" sz="1400" dirty="0" smtClean="0"/>
                        <a:t>年</a:t>
                      </a:r>
                      <a:endParaRPr lang="en-US" altLang="zh-CN" sz="1400" dirty="0" smtClean="0"/>
                    </a:p>
                    <a:p>
                      <a:endParaRPr lang="en-US" altLang="zh-CN" sz="1200" dirty="0" smtClean="0"/>
                    </a:p>
                    <a:p>
                      <a:pPr algn="ctr"/>
                      <a:r>
                        <a:rPr lang="zh-CN" altLang="en-US" sz="1400" dirty="0" smtClean="0"/>
                        <a:t>月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1" marR="91441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/>
                        <a:t>2017</a:t>
                      </a:r>
                      <a:endParaRPr lang="zh-CN" altLang="en-US" sz="2000" dirty="0"/>
                    </a:p>
                  </a:txBody>
                  <a:tcPr marL="91441" marR="91441" anchor="ctr"/>
                </a:tc>
                <a:tc gridSpan="10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/>
                        <a:t>2018</a:t>
                      </a:r>
                      <a:endParaRPr lang="zh-CN" altLang="en-US" sz="2000" dirty="0"/>
                    </a:p>
                  </a:txBody>
                  <a:tcPr marL="91441" marR="91441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marL="91441" marR="91441"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/>
                        <a:t>2019</a:t>
                      </a:r>
                      <a:endParaRPr lang="zh-CN" altLang="en-US" sz="2000" b="1" kern="1200" dirty="0">
                        <a:solidFill>
                          <a:schemeClr val="lt1"/>
                        </a:solidFill>
                        <a:latin typeface="Calibri"/>
                        <a:ea typeface=""/>
                        <a:cs typeface=""/>
                      </a:endParaRPr>
                    </a:p>
                  </a:txBody>
                  <a:tcPr marL="91441" marR="91441"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21921" marR="121921" marT="60960" marB="6096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8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lt1"/>
                        </a:solidFill>
                        <a:latin typeface="Calibri"/>
                        <a:ea typeface=""/>
                        <a:cs typeface="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8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lt1"/>
                        </a:solidFill>
                        <a:latin typeface="Calibri"/>
                        <a:ea typeface=""/>
                        <a:cs typeface="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8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lt1"/>
                        </a:solidFill>
                        <a:latin typeface="Calibri"/>
                        <a:ea typeface=""/>
                        <a:cs typeface="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8000"/>
                      </a:schemeClr>
                    </a:solidFill>
                  </a:tcPr>
                </a:tc>
              </a:tr>
              <a:tr h="54860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 smtClean="0"/>
                        <a:t>12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 smtClean="0"/>
                        <a:t>8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 smtClean="0"/>
                        <a:t>9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 smtClean="0"/>
                        <a:t>Q4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</a:tr>
              <a:tr h="14802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VAD01</a:t>
                      </a:r>
                      <a:endParaRPr lang="zh-CN" altLang="en-US" sz="1600" b="1" dirty="0"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91441" marR="91441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41" marR="91441"/>
                </a:tc>
              </a:tr>
            </a:tbl>
          </a:graphicData>
        </a:graphic>
      </p:graphicFrame>
      <p:cxnSp>
        <p:nvCxnSpPr>
          <p:cNvPr id="9" name="直接箭头连接符 20"/>
          <p:cNvCxnSpPr/>
          <p:nvPr/>
        </p:nvCxnSpPr>
        <p:spPr>
          <a:xfrm>
            <a:off x="741261" y="3226128"/>
            <a:ext cx="8402739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arrow"/>
          </a:ln>
          <a:effectLst/>
        </p:spPr>
      </p:cxnSp>
      <p:sp>
        <p:nvSpPr>
          <p:cNvPr id="10" name="菱形 9"/>
          <p:cNvSpPr/>
          <p:nvPr/>
        </p:nvSpPr>
        <p:spPr>
          <a:xfrm>
            <a:off x="944723" y="2979713"/>
            <a:ext cx="237697" cy="240605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8093" tIns="49049" rIns="98093" bIns="49049" spcCol="0" rtlCol="0" anchor="ctr"/>
          <a:lstStyle/>
          <a:p>
            <a:pPr algn="ctr" defTabSz="914310"/>
            <a:endParaRPr lang="zh-CN" altLang="en-US" sz="1200" kern="0">
              <a:solidFill>
                <a:prstClr val="white"/>
              </a:solidFill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5494235" y="2948028"/>
            <a:ext cx="237697" cy="240605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8093" tIns="49049" rIns="98093" bIns="49049" spcCol="0" rtlCol="0" anchor="ctr"/>
          <a:lstStyle/>
          <a:p>
            <a:pPr algn="ctr" defTabSz="914310"/>
            <a:endParaRPr lang="zh-CN" altLang="en-US" sz="1200" kern="0">
              <a:solidFill>
                <a:prstClr val="white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8721246" y="2948590"/>
            <a:ext cx="228600" cy="246905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8093" tIns="49049" rIns="98093" bIns="49049" spcCol="0" rtlCol="0" anchor="ctr"/>
          <a:lstStyle/>
          <a:p>
            <a:pPr algn="ctr" defTabSz="914310"/>
            <a:endParaRPr lang="zh-CN" altLang="en-US" sz="1400" kern="0">
              <a:solidFill>
                <a:prstClr val="white"/>
              </a:solidFill>
            </a:endParaRPr>
          </a:p>
        </p:txBody>
      </p:sp>
      <p:sp>
        <p:nvSpPr>
          <p:cNvPr id="13" name="TextBox 35"/>
          <p:cNvSpPr txBox="1"/>
          <p:nvPr/>
        </p:nvSpPr>
        <p:spPr>
          <a:xfrm>
            <a:off x="691981" y="2759671"/>
            <a:ext cx="1288145" cy="276999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defTabSz="91431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项目立项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352654" y="2530251"/>
            <a:ext cx="876696" cy="461660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defTabSz="91431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完成基本功能演示</a:t>
            </a:r>
          </a:p>
        </p:txBody>
      </p:sp>
      <p:sp>
        <p:nvSpPr>
          <p:cNvPr id="15" name="TextBox 39"/>
          <p:cNvSpPr txBox="1"/>
          <p:nvPr/>
        </p:nvSpPr>
        <p:spPr>
          <a:xfrm>
            <a:off x="8407166" y="2702714"/>
            <a:ext cx="868790" cy="276999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defTabSz="91431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项目完成</a:t>
            </a:r>
          </a:p>
        </p:txBody>
      </p:sp>
      <p:cxnSp>
        <p:nvCxnSpPr>
          <p:cNvPr id="16" name="直接连接符 3"/>
          <p:cNvCxnSpPr/>
          <p:nvPr/>
        </p:nvCxnSpPr>
        <p:spPr>
          <a:xfrm>
            <a:off x="105892" y="1579988"/>
            <a:ext cx="433660" cy="786008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17" name="矩形 16"/>
          <p:cNvSpPr/>
          <p:nvPr/>
        </p:nvSpPr>
        <p:spPr>
          <a:xfrm>
            <a:off x="827584" y="195486"/>
            <a:ext cx="1634096" cy="377024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项目里程碑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2375637" y="2995824"/>
            <a:ext cx="237697" cy="240605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8093" tIns="49049" rIns="98093" bIns="49049" spcCol="0" rtlCol="0" anchor="ctr"/>
          <a:lstStyle/>
          <a:p>
            <a:pPr algn="ctr" defTabSz="914310"/>
            <a:endParaRPr lang="zh-CN" altLang="en-US" sz="1200" kern="0">
              <a:solidFill>
                <a:prstClr val="white"/>
              </a:solidFill>
            </a:endParaRPr>
          </a:p>
        </p:txBody>
      </p:sp>
      <p:sp>
        <p:nvSpPr>
          <p:cNvPr id="19" name="TextBox 35"/>
          <p:cNvSpPr txBox="1"/>
          <p:nvPr/>
        </p:nvSpPr>
        <p:spPr>
          <a:xfrm>
            <a:off x="1575083" y="2761081"/>
            <a:ext cx="1601108" cy="27699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defTabSz="91431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确定功能定义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</a:p>
        </p:txBody>
      </p:sp>
      <p:sp>
        <p:nvSpPr>
          <p:cNvPr id="20" name="菱形 19"/>
          <p:cNvSpPr/>
          <p:nvPr/>
        </p:nvSpPr>
        <p:spPr>
          <a:xfrm>
            <a:off x="3346156" y="2941728"/>
            <a:ext cx="237697" cy="240605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8093" tIns="49049" rIns="98093" bIns="49049" spcCol="0" rtlCol="0" anchor="ctr"/>
          <a:lstStyle/>
          <a:p>
            <a:pPr algn="ctr" defTabSz="914310"/>
            <a:endParaRPr lang="zh-CN" altLang="en-US" sz="1200" kern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50364" y="3280221"/>
            <a:ext cx="1343026" cy="253916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766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零部件采购到厂</a:t>
            </a:r>
          </a:p>
        </p:txBody>
      </p:sp>
      <p:sp>
        <p:nvSpPr>
          <p:cNvPr id="22" name="菱形 21"/>
          <p:cNvSpPr/>
          <p:nvPr/>
        </p:nvSpPr>
        <p:spPr>
          <a:xfrm>
            <a:off x="4227741" y="2947298"/>
            <a:ext cx="237697" cy="240605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8093" tIns="49049" rIns="98093" bIns="49049" spcCol="0" rtlCol="0" anchor="ctr"/>
          <a:lstStyle/>
          <a:p>
            <a:pPr algn="ctr" defTabSz="914310"/>
            <a:endParaRPr lang="zh-CN" altLang="en-US" sz="1200" kern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5915" y="2712670"/>
            <a:ext cx="966126" cy="253916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766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零部件改制</a:t>
            </a:r>
          </a:p>
        </p:txBody>
      </p:sp>
      <p:sp>
        <p:nvSpPr>
          <p:cNvPr id="24" name="菱形 23"/>
          <p:cNvSpPr/>
          <p:nvPr/>
        </p:nvSpPr>
        <p:spPr>
          <a:xfrm>
            <a:off x="4800705" y="2936360"/>
            <a:ext cx="237697" cy="240605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8093" tIns="49049" rIns="98093" bIns="49049" spcCol="0" rtlCol="0" anchor="ctr"/>
          <a:lstStyle/>
          <a:p>
            <a:pPr algn="ctr" defTabSz="914310"/>
            <a:endParaRPr lang="zh-CN" altLang="en-US" sz="1200" kern="0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00279" y="2694250"/>
            <a:ext cx="822828" cy="253916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766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样车改制</a:t>
            </a:r>
          </a:p>
        </p:txBody>
      </p:sp>
      <p:sp>
        <p:nvSpPr>
          <p:cNvPr id="26" name="菱形 25"/>
          <p:cNvSpPr/>
          <p:nvPr/>
        </p:nvSpPr>
        <p:spPr>
          <a:xfrm>
            <a:off x="4433506" y="3215023"/>
            <a:ext cx="237697" cy="240605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8093" tIns="49049" rIns="98093" bIns="49049" spcCol="0" rtlCol="0" anchor="ctr"/>
          <a:lstStyle/>
          <a:p>
            <a:pPr algn="ctr" defTabSz="914310"/>
            <a:endParaRPr lang="zh-CN" altLang="en-US" sz="1200" kern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92061" y="3490300"/>
            <a:ext cx="1343026" cy="253916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766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算法开发完成</a:t>
            </a:r>
          </a:p>
        </p:txBody>
      </p:sp>
      <p:sp>
        <p:nvSpPr>
          <p:cNvPr id="28" name="菱形 27"/>
          <p:cNvSpPr/>
          <p:nvPr/>
        </p:nvSpPr>
        <p:spPr>
          <a:xfrm>
            <a:off x="5185410" y="2936806"/>
            <a:ext cx="237697" cy="240605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8093" tIns="49049" rIns="98093" bIns="49049" spcCol="0" rtlCol="0" anchor="ctr"/>
          <a:lstStyle/>
          <a:p>
            <a:pPr algn="ctr" defTabSz="914310"/>
            <a:endParaRPr lang="zh-CN" altLang="en-US" sz="1200" kern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63973" y="3262128"/>
            <a:ext cx="822828" cy="253916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766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整车调试</a:t>
            </a:r>
          </a:p>
        </p:txBody>
      </p:sp>
      <p:sp>
        <p:nvSpPr>
          <p:cNvPr id="30" name="菱形 29"/>
          <p:cNvSpPr/>
          <p:nvPr/>
        </p:nvSpPr>
        <p:spPr>
          <a:xfrm>
            <a:off x="6349643" y="2937155"/>
            <a:ext cx="237697" cy="240605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8093" tIns="49049" rIns="98093" bIns="49049" spcCol="0" rtlCol="0" anchor="ctr"/>
          <a:lstStyle/>
          <a:p>
            <a:pPr algn="ctr" defTabSz="914310"/>
            <a:endParaRPr lang="zh-CN" altLang="en-US" sz="1200" kern="0">
              <a:solidFill>
                <a:prstClr val="white"/>
              </a:solidFill>
            </a:endParaRPr>
          </a:p>
        </p:txBody>
      </p:sp>
      <p:sp>
        <p:nvSpPr>
          <p:cNvPr id="31" name="TextBox 14"/>
          <p:cNvSpPr txBox="1"/>
          <p:nvPr/>
        </p:nvSpPr>
        <p:spPr>
          <a:xfrm>
            <a:off x="5771312" y="3215706"/>
            <a:ext cx="1156662" cy="27699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defTabSz="91431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完善功能方案</a:t>
            </a:r>
          </a:p>
        </p:txBody>
      </p:sp>
      <p:sp>
        <p:nvSpPr>
          <p:cNvPr id="32" name="菱形 31"/>
          <p:cNvSpPr/>
          <p:nvPr/>
        </p:nvSpPr>
        <p:spPr>
          <a:xfrm>
            <a:off x="8235890" y="2936062"/>
            <a:ext cx="237697" cy="240605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8093" tIns="49049" rIns="98093" bIns="49049" spcCol="0" rtlCol="0" anchor="ctr"/>
          <a:lstStyle/>
          <a:p>
            <a:pPr algn="ctr" defTabSz="914310"/>
            <a:endParaRPr lang="zh-CN" altLang="en-US" sz="1200" kern="0">
              <a:solidFill>
                <a:prstClr val="white"/>
              </a:solidFill>
            </a:endParaRPr>
          </a:p>
        </p:txBody>
      </p:sp>
      <p:sp>
        <p:nvSpPr>
          <p:cNvPr id="33" name="TextBox 14"/>
          <p:cNvSpPr txBox="1"/>
          <p:nvPr/>
        </p:nvSpPr>
        <p:spPr>
          <a:xfrm>
            <a:off x="8103863" y="3250588"/>
            <a:ext cx="689118" cy="461657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defTabSz="91431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最终功能演示</a:t>
            </a:r>
          </a:p>
        </p:txBody>
      </p:sp>
      <p:sp>
        <p:nvSpPr>
          <p:cNvPr id="34" name="菱形 33"/>
          <p:cNvSpPr/>
          <p:nvPr/>
        </p:nvSpPr>
        <p:spPr>
          <a:xfrm>
            <a:off x="7449507" y="2933866"/>
            <a:ext cx="237697" cy="240605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8093" tIns="49049" rIns="98093" bIns="49049" spcCol="0" rtlCol="0" anchor="ctr"/>
          <a:lstStyle/>
          <a:p>
            <a:pPr algn="ctr" defTabSz="914310"/>
            <a:endParaRPr lang="zh-CN" altLang="en-US" sz="1200" kern="0">
              <a:solidFill>
                <a:prstClr val="white"/>
              </a:solidFill>
            </a:endParaRPr>
          </a:p>
        </p:txBody>
      </p:sp>
      <p:sp>
        <p:nvSpPr>
          <p:cNvPr id="35" name="TextBox 14"/>
          <p:cNvSpPr txBox="1"/>
          <p:nvPr/>
        </p:nvSpPr>
        <p:spPr>
          <a:xfrm>
            <a:off x="6783480" y="2610383"/>
            <a:ext cx="1156662" cy="461660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defTabSz="91431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完成最终方案改制</a:t>
            </a:r>
          </a:p>
        </p:txBody>
      </p:sp>
      <p:sp>
        <p:nvSpPr>
          <p:cNvPr id="36" name="菱形 35"/>
          <p:cNvSpPr/>
          <p:nvPr/>
        </p:nvSpPr>
        <p:spPr>
          <a:xfrm>
            <a:off x="7868489" y="2933865"/>
            <a:ext cx="237697" cy="240605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8093" tIns="49049" rIns="98093" bIns="49049" spcCol="0" rtlCol="0" anchor="ctr"/>
          <a:lstStyle/>
          <a:p>
            <a:pPr algn="ctr" defTabSz="914310"/>
            <a:endParaRPr lang="zh-CN" altLang="en-US" sz="1200" kern="0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59080" y="3247317"/>
            <a:ext cx="54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功能调试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8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16180" y="195486"/>
            <a:ext cx="2424376" cy="377024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8632" y="682727"/>
            <a:ext cx="277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项目立项</a:t>
            </a:r>
          </a:p>
        </p:txBody>
      </p:sp>
    </p:spTree>
    <p:extLst>
      <p:ext uri="{BB962C8B-B14F-4D97-AF65-F5344CB8AC3E}">
        <p14:creationId xmlns:p14="http://schemas.microsoft.com/office/powerpoint/2010/main" val="27719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1350</Words>
  <Application>Microsoft Office PowerPoint</Application>
  <PresentationFormat>全屏显示(16:9)</PresentationFormat>
  <Paragraphs>331</Paragraphs>
  <Slides>17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Office 主题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subject>丫丫精饰</dc:subject>
  <dc:creator>兴云动力科技-石振凯</dc:creator>
  <dc:description>https://cyppt.taobao.com/</dc:description>
  <cp:lastModifiedBy>兴云新能源-姜泉</cp:lastModifiedBy>
  <cp:revision>441</cp:revision>
  <dcterms:created xsi:type="dcterms:W3CDTF">2015-12-11T17:46:00Z</dcterms:created>
  <dcterms:modified xsi:type="dcterms:W3CDTF">2018-03-06T05:23:03Z</dcterms:modified>
  <cp:category>https://cyppt.taobao.com/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2052-10.1.0.7022</vt:lpwstr>
  </property>
</Properties>
</file>