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8" r:id="rId3"/>
    <p:sldId id="259" r:id="rId4"/>
    <p:sldId id="260" r:id="rId5"/>
    <p:sldId id="263" r:id="rId6"/>
    <p:sldId id="264" r:id="rId7"/>
    <p:sldId id="265" r:id="rId8"/>
    <p:sldId id="266" r:id="rId9"/>
    <p:sldId id="267"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7/17/2024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7/17/2024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7/17/2024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7/17/2024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7/17/2024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7/17/2024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7724-D349-2021-D083-9DC9A9EEE841}"/>
              </a:ext>
            </a:extLst>
          </p:cNvPr>
          <p:cNvSpPr>
            <a:spLocks noGrp="1"/>
          </p:cNvSpPr>
          <p:nvPr>
            <p:ph type="ctrTitle"/>
          </p:nvPr>
        </p:nvSpPr>
        <p:spPr/>
        <p:txBody>
          <a:bodyPr>
            <a:normAutofit fontScale="90000"/>
          </a:bodyPr>
          <a:lstStyle/>
          <a:p>
            <a:r>
              <a:rPr lang="en-US" sz="9600" dirty="0">
                <a:latin typeface="Agency FB" panose="020B0503020202020204" pitchFamily="34" charset="0"/>
              </a:rPr>
              <a:t>Infosys Springboard Internship </a:t>
            </a:r>
            <a:br>
              <a:rPr lang="en-US" dirty="0">
                <a:latin typeface="Agency FB" panose="020B0503020202020204" pitchFamily="34" charset="0"/>
              </a:rPr>
            </a:br>
            <a:r>
              <a:rPr lang="en-US" sz="6000" dirty="0">
                <a:latin typeface="Agency FB" panose="020B0503020202020204" pitchFamily="34" charset="0"/>
              </a:rPr>
              <a:t>Hate Speech Detection in Twitter Platform</a:t>
            </a:r>
            <a:endParaRPr lang="en-IN" dirty="0"/>
          </a:p>
        </p:txBody>
      </p:sp>
      <p:sp>
        <p:nvSpPr>
          <p:cNvPr id="3" name="Subtitle 2">
            <a:extLst>
              <a:ext uri="{FF2B5EF4-FFF2-40B4-BE49-F238E27FC236}">
                <a16:creationId xmlns:a16="http://schemas.microsoft.com/office/drawing/2014/main" id="{A9540E94-9A06-42EF-B4A0-C14A7F703B35}"/>
              </a:ext>
            </a:extLst>
          </p:cNvPr>
          <p:cNvSpPr>
            <a:spLocks noGrp="1"/>
          </p:cNvSpPr>
          <p:nvPr>
            <p:ph type="subTitle" idx="1"/>
          </p:nvPr>
        </p:nvSpPr>
        <p:spPr/>
        <p:txBody>
          <a:bodyPr/>
          <a:lstStyle/>
          <a:p>
            <a:r>
              <a:rPr lang="en-IN" dirty="0"/>
              <a:t>Harsha K</a:t>
            </a:r>
          </a:p>
          <a:p>
            <a:endParaRPr lang="en-IN" dirty="0"/>
          </a:p>
        </p:txBody>
      </p:sp>
    </p:spTree>
    <p:extLst>
      <p:ext uri="{BB962C8B-B14F-4D97-AF65-F5344CB8AC3E}">
        <p14:creationId xmlns:p14="http://schemas.microsoft.com/office/powerpoint/2010/main" val="2493430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3DA60-1E33-9B9E-175C-0064CE6475A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Finalized Deep Learning Model</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211436-EB8E-71D6-7A18-3ED7FA2BDBA7}"/>
              </a:ext>
            </a:extLst>
          </p:cNvPr>
          <p:cNvSpPr>
            <a:spLocks noGrp="1"/>
          </p:cNvSpPr>
          <p:nvPr>
            <p:ph idx="1"/>
          </p:nvPr>
        </p:nvSpPr>
        <p:spPr/>
        <p:txBody>
          <a:bodyPr/>
          <a:lstStyle/>
          <a:p>
            <a:pPr marL="0" indent="0" algn="ctr">
              <a:buNone/>
            </a:pPr>
            <a:r>
              <a:rPr lang="en-US" b="1" dirty="0">
                <a:latin typeface="Times New Roman" panose="02020603050405020304" pitchFamily="18" charset="0"/>
                <a:cs typeface="Times New Roman" panose="02020603050405020304" pitchFamily="18" charset="0"/>
              </a:rPr>
              <a:t>Artificial Neural Network </a:t>
            </a:r>
          </a:p>
          <a:p>
            <a:r>
              <a:rPr lang="en-US" dirty="0">
                <a:latin typeface="Times New Roman" panose="02020603050405020304" pitchFamily="18" charset="0"/>
                <a:cs typeface="Times New Roman" panose="02020603050405020304" pitchFamily="18" charset="0"/>
              </a:rPr>
              <a:t>Ability to learn complex patterns.</a:t>
            </a:r>
          </a:p>
          <a:p>
            <a:r>
              <a:rPr lang="en-US" dirty="0">
                <a:latin typeface="Times New Roman" panose="02020603050405020304" pitchFamily="18" charset="0"/>
                <a:cs typeface="Times New Roman" panose="02020603050405020304" pitchFamily="18" charset="0"/>
              </a:rPr>
              <a:t> Handle large-scale data effectively.</a:t>
            </a:r>
          </a:p>
          <a:p>
            <a:r>
              <a:rPr lang="en-US" dirty="0">
                <a:latin typeface="Times New Roman" panose="02020603050405020304" pitchFamily="18" charset="0"/>
                <a:cs typeface="Times New Roman" panose="02020603050405020304" pitchFamily="18" charset="0"/>
              </a:rPr>
              <a:t>Achieve state-of-the-art performance in various domains, and support end-to-end learning. </a:t>
            </a:r>
          </a:p>
          <a:p>
            <a:r>
              <a:rPr lang="en-US" dirty="0">
                <a:latin typeface="Times New Roman" panose="02020603050405020304" pitchFamily="18" charset="0"/>
                <a:cs typeface="Times New Roman" panose="02020603050405020304" pitchFamily="18" charset="0"/>
              </a:rPr>
              <a:t>These characteristics make them particularly suitable for tasks where traditional machine learning approaches may struggle.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692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9A85D-2E73-C5B3-B756-5E5F071CDC7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Classification Report and Confusion Matrix </a:t>
            </a:r>
            <a:br>
              <a:rPr lang="en-US"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14B84887-D53C-4EC2-0A18-49C861CCF6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34881" y="790483"/>
            <a:ext cx="3424339" cy="254879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6878A7C-3A1E-5256-C461-3790DF9DC0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1764" y="3610506"/>
            <a:ext cx="6949256" cy="2457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901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FBABC-6A51-6F7E-D62D-4608A1F8BD96}"/>
              </a:ext>
            </a:extLst>
          </p:cNvPr>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Evaluation Metrics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C555AE-7FB9-3F28-E0F7-21A5CD1EE8CF}"/>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Key Matrix for Evaluation: F1 Score</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F1 score is the harmonic mean of precision and recall, providing a single metric to assess the balance between the two.</a:t>
            </a:r>
          </a:p>
          <a:p>
            <a:pPr marL="0" indent="0">
              <a:buNone/>
            </a:pPr>
            <a:r>
              <a:rPr lang="en-US" sz="2000" b="1" dirty="0">
                <a:latin typeface="Times New Roman" panose="02020603050405020304" pitchFamily="18" charset="0"/>
                <a:cs typeface="Times New Roman" panose="02020603050405020304" pitchFamily="18" charset="0"/>
              </a:rPr>
              <a:t>Why F1 Score Over Other Parameters</a:t>
            </a:r>
          </a:p>
          <a:p>
            <a:r>
              <a:rPr lang="en-US" dirty="0">
                <a:latin typeface="Times New Roman" panose="02020603050405020304" pitchFamily="18" charset="0"/>
                <a:cs typeface="Times New Roman" panose="02020603050405020304" pitchFamily="18" charset="0"/>
              </a:rPr>
              <a:t>Balance of Precision and Recall: F1 score strikes a balance between precision and recall, crucial for tasks like hate speech detection where both false positives and false negatives matter.</a:t>
            </a:r>
          </a:p>
          <a:p>
            <a:r>
              <a:rPr lang="en-US" dirty="0">
                <a:latin typeface="Times New Roman" panose="02020603050405020304" pitchFamily="18" charset="0"/>
                <a:cs typeface="Times New Roman" panose="02020603050405020304" pitchFamily="18" charset="0"/>
              </a:rPr>
              <a:t>Suitability for Imbalanced Datasets: It equally penalizes errors in rare instances like hate speech in Twitter datasets, offering a fair evaluation across different classes.</a:t>
            </a:r>
          </a:p>
          <a:p>
            <a:pPr marL="0" indent="0">
              <a:lnSpc>
                <a:spcPct val="150000"/>
              </a:lnSpc>
              <a:spcBef>
                <a:spcPts val="0"/>
              </a:spcBef>
              <a:buNone/>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F1 Scores Achieved Using </a:t>
            </a:r>
            <a:r>
              <a:rPr lang="en-US" b="1" dirty="0">
                <a:latin typeface="Times New Roman" panose="02020603050405020304" pitchFamily="18" charset="0"/>
                <a:cs typeface="Times New Roman" panose="02020603050405020304" pitchFamily="18" charset="0"/>
              </a:rPr>
              <a:t>Artificial Neural Network</a:t>
            </a:r>
            <a:endParaRPr lang="en-US"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77825" lvl="1" indent="-285750">
              <a:lnSpc>
                <a:spcPct val="150000"/>
              </a:lnSpc>
              <a:spcAft>
                <a:spcPts val="0"/>
              </a:spcAft>
            </a:pPr>
            <a:r>
              <a:rPr lang="en-US" sz="1600" dirty="0">
                <a:latin typeface="Times New Roman" panose="02020603050405020304" pitchFamily="18" charset="0"/>
                <a:cs typeface="Times New Roman" panose="02020603050405020304" pitchFamily="18" charset="0"/>
              </a:rPr>
              <a:t>Class 0: 0.97</a:t>
            </a:r>
          </a:p>
          <a:p>
            <a:pPr marL="377825" lvl="1" indent="-285750">
              <a:lnSpc>
                <a:spcPct val="150000"/>
              </a:lnSpc>
              <a:spcAft>
                <a:spcPts val="0"/>
              </a:spcAft>
            </a:pPr>
            <a:r>
              <a:rPr lang="en-US" sz="1600" dirty="0">
                <a:latin typeface="Times New Roman" panose="02020603050405020304" pitchFamily="18" charset="0"/>
                <a:cs typeface="Times New Roman" panose="02020603050405020304" pitchFamily="18" charset="0"/>
              </a:rPr>
              <a:t>Class 1: 0.85</a:t>
            </a:r>
          </a:p>
          <a:p>
            <a:pPr marL="0" indent="0">
              <a:buNone/>
            </a:pPr>
            <a:endParaRPr lang="en-IN" dirty="0"/>
          </a:p>
        </p:txBody>
      </p:sp>
    </p:spTree>
    <p:extLst>
      <p:ext uri="{BB962C8B-B14F-4D97-AF65-F5344CB8AC3E}">
        <p14:creationId xmlns:p14="http://schemas.microsoft.com/office/powerpoint/2010/main" val="190048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8C3F8-458B-2672-9951-5BA04EE5C1A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Business Problem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8E6ECA-9252-0B2E-8D42-52A1BD99EA93}"/>
              </a:ext>
            </a:extLst>
          </p:cNvPr>
          <p:cNvSpPr>
            <a:spLocks noGrp="1"/>
          </p:cNvSpPr>
          <p:nvPr>
            <p:ph idx="1"/>
          </p:nvPr>
        </p:nvSpPr>
        <p:spPr/>
        <p:txBody>
          <a:bodyPr/>
          <a:lstStyle/>
          <a:p>
            <a:r>
              <a:rPr lang="en-US" b="0" i="0" dirty="0">
                <a:solidFill>
                  <a:srgbClr val="231F20"/>
                </a:solidFill>
                <a:effectLst/>
                <a:latin typeface="Times New Roman" panose="02020603050405020304" pitchFamily="18" charset="0"/>
                <a:cs typeface="Times New Roman" panose="02020603050405020304" pitchFamily="18" charset="0"/>
              </a:rPr>
              <a:t>In today's digital age, hate speech on online platforms is a growing concern that impacts individuals and communities globally. Social media sites like Twitter, hosting billions of users generating vast content daily, face significant challenges due to the prevalence of hate speech. These challenges include psychological harm to individuals, social unrest through incitement of violence and discrimination, legal risks from failing to manage hate speech, and damage to the platform’s brand reputation.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1695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9D053-C61E-0ABB-1413-5594F31FDAF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Solution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DB9147-BD3E-084A-4046-24CA9577CD55}"/>
              </a:ext>
            </a:extLst>
          </p:cNvPr>
          <p:cNvSpPr>
            <a:spLocks noGrp="1"/>
          </p:cNvSpPr>
          <p:nvPr>
            <p:ph idx="1"/>
          </p:nvPr>
        </p:nvSpPr>
        <p:spPr/>
        <p:txBody>
          <a:bodyPr/>
          <a:lstStyle/>
          <a:p>
            <a:pPr marL="0" indent="0">
              <a:buNone/>
            </a:pPr>
            <a:r>
              <a:rPr lang="en-US" i="0" dirty="0">
                <a:solidFill>
                  <a:srgbClr val="000000"/>
                </a:solidFill>
                <a:effectLst/>
                <a:latin typeface="Times New Roman" panose="02020603050405020304" pitchFamily="18" charset="0"/>
                <a:cs typeface="Times New Roman" panose="02020603050405020304" pitchFamily="18" charset="0"/>
              </a:rPr>
              <a:t>To address hate speech on Twitter, we propose a machine learning and deep learning model to automatically detect and categorize content.</a:t>
            </a:r>
          </a:p>
          <a:p>
            <a:r>
              <a:rPr lang="en-US" b="1" dirty="0">
                <a:latin typeface="Times New Roman" panose="02020603050405020304" pitchFamily="18" charset="0"/>
                <a:cs typeface="Times New Roman" panose="02020603050405020304" pitchFamily="18" charset="0"/>
              </a:rPr>
              <a:t>Data Collection</a:t>
            </a:r>
            <a:r>
              <a:rPr lang="en-US" dirty="0">
                <a:latin typeface="Times New Roman" panose="02020603050405020304" pitchFamily="18" charset="0"/>
                <a:cs typeface="Times New Roman" panose="02020603050405020304" pitchFamily="18" charset="0"/>
              </a:rPr>
              <a:t>: Gather a diverse and comprehensive dataset of user-generated content from Twitter. </a:t>
            </a:r>
          </a:p>
          <a:p>
            <a:r>
              <a:rPr lang="en-US" b="1" dirty="0">
                <a:latin typeface="Times New Roman" panose="02020603050405020304" pitchFamily="18" charset="0"/>
                <a:cs typeface="Times New Roman" panose="02020603050405020304" pitchFamily="18" charset="0"/>
              </a:rPr>
              <a:t>Data Preprocessing</a:t>
            </a:r>
            <a:r>
              <a:rPr lang="en-US" dirty="0">
                <a:latin typeface="Times New Roman" panose="02020603050405020304" pitchFamily="18" charset="0"/>
                <a:cs typeface="Times New Roman" panose="02020603050405020304" pitchFamily="18" charset="0"/>
              </a:rPr>
              <a:t>: Clean and preprocess the data to ensure it is suitable for training the model. </a:t>
            </a:r>
          </a:p>
          <a:p>
            <a:r>
              <a:rPr lang="en-US" b="1" dirty="0">
                <a:latin typeface="Times New Roman" panose="02020603050405020304" pitchFamily="18" charset="0"/>
                <a:cs typeface="Times New Roman" panose="02020603050405020304" pitchFamily="18" charset="0"/>
              </a:rPr>
              <a:t>Model Training</a:t>
            </a:r>
            <a:r>
              <a:rPr lang="en-US" dirty="0">
                <a:latin typeface="Times New Roman" panose="02020603050405020304" pitchFamily="18" charset="0"/>
                <a:cs typeface="Times New Roman" panose="02020603050405020304" pitchFamily="18" charset="0"/>
              </a:rPr>
              <a:t>: Train a robust machine learning and deep learning model using the preprocessed dataset.</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Evaluation</a:t>
            </a:r>
            <a:r>
              <a:rPr lang="en-US" dirty="0">
                <a:latin typeface="Times New Roman" panose="02020603050405020304" pitchFamily="18" charset="0"/>
                <a:cs typeface="Times New Roman" panose="02020603050405020304" pitchFamily="18" charset="0"/>
              </a:rPr>
              <a:t>: Test and validate the model to ensure high accuracy and reliability in detecting hate speech.</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508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099-D58A-CD2C-B05E-7221B5D36878}"/>
              </a:ext>
            </a:extLst>
          </p:cNvPr>
          <p:cNvSpPr>
            <a:spLocks noGrp="1"/>
          </p:cNvSpPr>
          <p:nvPr>
            <p:ph type="title"/>
          </p:nvPr>
        </p:nvSpPr>
        <p:spPr>
          <a:xfrm>
            <a:off x="252918" y="1123837"/>
            <a:ext cx="3109713" cy="4601183"/>
          </a:xfrm>
        </p:spPr>
        <p:txBody>
          <a:bodyPr/>
          <a:lstStyle/>
          <a:p>
            <a:r>
              <a:rPr lang="en-US" b="1" dirty="0">
                <a:latin typeface="Times New Roman" panose="02020603050405020304" pitchFamily="18" charset="0"/>
                <a:cs typeface="Times New Roman" panose="02020603050405020304" pitchFamily="18" charset="0"/>
              </a:rPr>
              <a:t>Dataset Description</a:t>
            </a:r>
            <a:r>
              <a:rPr lang="en-US" b="1" u="sng" dirty="0"/>
              <a:t> </a:t>
            </a:r>
            <a:endParaRPr lang="en-IN" dirty="0"/>
          </a:p>
        </p:txBody>
      </p:sp>
      <p:sp>
        <p:nvSpPr>
          <p:cNvPr id="3" name="Content Placeholder 2">
            <a:extLst>
              <a:ext uri="{FF2B5EF4-FFF2-40B4-BE49-F238E27FC236}">
                <a16:creationId xmlns:a16="http://schemas.microsoft.com/office/drawing/2014/main" id="{650F0E0B-36DA-E22F-AF61-704543CBCCD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dataset has over 24,000 entries covering hate speech scenarios on Twitter. Quality is ensured through rigorous annotation by diverse annotators. It enhances user experience and engagement while reducing legal risks. Each tweet is labeled as hate speech, offensive language, or neutral. The structure includes tweet count, presence of hate speech, offensive language, neutrality, categorization (0 = hate speech, 1 = offensive language, 2 = neutral), and the tweet text.</a:t>
            </a:r>
          </a:p>
          <a:p>
            <a:endParaRPr lang="en-US" dirty="0"/>
          </a:p>
          <a:p>
            <a:endParaRPr lang="en-US" dirty="0"/>
          </a:p>
          <a:p>
            <a:endParaRPr lang="en-US" dirty="0"/>
          </a:p>
          <a:p>
            <a:endParaRPr lang="en-US" dirty="0"/>
          </a:p>
          <a:p>
            <a:endParaRPr lang="en-US" dirty="0"/>
          </a:p>
          <a:p>
            <a:endParaRPr lang="en-IN" dirty="0"/>
          </a:p>
        </p:txBody>
      </p:sp>
      <p:graphicFrame>
        <p:nvGraphicFramePr>
          <p:cNvPr id="5" name="Table 4">
            <a:extLst>
              <a:ext uri="{FF2B5EF4-FFF2-40B4-BE49-F238E27FC236}">
                <a16:creationId xmlns:a16="http://schemas.microsoft.com/office/drawing/2014/main" id="{D9A6DA7E-E272-9F26-51A2-DD04EB836701}"/>
              </a:ext>
            </a:extLst>
          </p:cNvPr>
          <p:cNvGraphicFramePr>
            <a:graphicFrameLocks noGrp="1"/>
          </p:cNvGraphicFramePr>
          <p:nvPr>
            <p:extLst>
              <p:ext uri="{D42A27DB-BD31-4B8C-83A1-F6EECF244321}">
                <p14:modId xmlns:p14="http://schemas.microsoft.com/office/powerpoint/2010/main" val="2449052491"/>
              </p:ext>
            </p:extLst>
          </p:nvPr>
        </p:nvGraphicFramePr>
        <p:xfrm>
          <a:off x="3869268" y="3424428"/>
          <a:ext cx="7642012" cy="2026920"/>
        </p:xfrm>
        <a:graphic>
          <a:graphicData uri="http://schemas.openxmlformats.org/drawingml/2006/table">
            <a:tbl>
              <a:tblPr firstRow="1" bandRow="1">
                <a:tableStyleId>{5C22544A-7EE6-4342-B048-85BDC9FD1C3A}</a:tableStyleId>
              </a:tblPr>
              <a:tblGrid>
                <a:gridCol w="851765">
                  <a:extLst>
                    <a:ext uri="{9D8B030D-6E8A-4147-A177-3AD203B41FA5}">
                      <a16:colId xmlns:a16="http://schemas.microsoft.com/office/drawing/2014/main" val="4081840753"/>
                    </a:ext>
                  </a:extLst>
                </a:gridCol>
                <a:gridCol w="6790247">
                  <a:extLst>
                    <a:ext uri="{9D8B030D-6E8A-4147-A177-3AD203B41FA5}">
                      <a16:colId xmlns:a16="http://schemas.microsoft.com/office/drawing/2014/main" val="2307325889"/>
                    </a:ext>
                  </a:extLst>
                </a:gridCol>
              </a:tblGrid>
              <a:tr h="370840">
                <a:tc>
                  <a:txBody>
                    <a:bodyPr/>
                    <a:lstStyle/>
                    <a:p>
                      <a:r>
                        <a:rPr lang="en-IN" dirty="0"/>
                        <a:t>Class</a:t>
                      </a:r>
                    </a:p>
                  </a:txBody>
                  <a:tcPr/>
                </a:tc>
                <a:tc>
                  <a:txBody>
                    <a:bodyPr/>
                    <a:lstStyle/>
                    <a:p>
                      <a:r>
                        <a:rPr lang="en-IN" dirty="0"/>
                        <a:t>Tweets</a:t>
                      </a:r>
                    </a:p>
                  </a:txBody>
                  <a:tcPr/>
                </a:tc>
                <a:extLst>
                  <a:ext uri="{0D108BD9-81ED-4DB2-BD59-A6C34878D82A}">
                    <a16:rowId xmlns:a16="http://schemas.microsoft.com/office/drawing/2014/main" val="1627873483"/>
                  </a:ext>
                </a:extLst>
              </a:tr>
              <a:tr h="370840">
                <a:tc>
                  <a:txBody>
                    <a:bodyPr/>
                    <a:lstStyle/>
                    <a:p>
                      <a:r>
                        <a:rPr lang="en-IN" dirty="0"/>
                        <a:t>0</a:t>
                      </a:r>
                    </a:p>
                  </a:txBody>
                  <a:tcPr/>
                </a:tc>
                <a:tc>
                  <a:txBody>
                    <a:bodyPr/>
                    <a:lstStyle/>
                    <a:p>
                      <a:r>
                        <a:rPr lang="en-US" dirty="0"/>
                        <a:t>" So hoes that smoke are losers ? " yea ... go on IG</a:t>
                      </a:r>
                      <a:endParaRPr lang="en-IN" dirty="0"/>
                    </a:p>
                  </a:txBody>
                  <a:tcPr/>
                </a:tc>
                <a:extLst>
                  <a:ext uri="{0D108BD9-81ED-4DB2-BD59-A6C34878D82A}">
                    <a16:rowId xmlns:a16="http://schemas.microsoft.com/office/drawing/2014/main" val="3270860999"/>
                  </a:ext>
                </a:extLst>
              </a:tr>
              <a:tr h="370840">
                <a:tc>
                  <a:txBody>
                    <a:bodyPr/>
                    <a:lstStyle/>
                    <a:p>
                      <a:r>
                        <a:rPr lang="en-IN" dirty="0"/>
                        <a:t>0</a:t>
                      </a:r>
                    </a:p>
                  </a:txBody>
                  <a:tcPr/>
                </a:tc>
                <a:tc>
                  <a:txBody>
                    <a:bodyPr/>
                    <a:lstStyle/>
                    <a:p>
                      <a:r>
                        <a:rPr lang="en-US" dirty="0"/>
                        <a:t>"@Dietrich1892: </a:t>
                      </a:r>
                      <a:r>
                        <a:rPr lang="en-US" dirty="0" err="1"/>
                        <a:t>Yall</a:t>
                      </a:r>
                      <a:r>
                        <a:rPr lang="en-US" dirty="0"/>
                        <a:t> shut </a:t>
                      </a:r>
                      <a:r>
                        <a:rPr lang="en-US" dirty="0" err="1"/>
                        <a:t>up:p</a:t>
                      </a:r>
                      <a:r>
                        <a:rPr lang="en-US" dirty="0"/>
                        <a:t>" make me bitch</a:t>
                      </a:r>
                      <a:endParaRPr lang="en-IN" dirty="0"/>
                    </a:p>
                  </a:txBody>
                  <a:tcPr/>
                </a:tc>
                <a:extLst>
                  <a:ext uri="{0D108BD9-81ED-4DB2-BD59-A6C34878D82A}">
                    <a16:rowId xmlns:a16="http://schemas.microsoft.com/office/drawing/2014/main" val="102597032"/>
                  </a:ext>
                </a:extLst>
              </a:tr>
              <a:tr h="370840">
                <a:tc>
                  <a:txBody>
                    <a:bodyPr/>
                    <a:lstStyle/>
                    <a:p>
                      <a:r>
                        <a:rPr lang="en-IN" dirty="0"/>
                        <a:t>1</a:t>
                      </a:r>
                    </a:p>
                  </a:txBody>
                  <a:tcPr/>
                </a:tc>
                <a:tc>
                  <a:txBody>
                    <a:bodyPr/>
                    <a:lstStyle/>
                    <a:p>
                      <a:r>
                        <a:rPr lang="en-US" dirty="0"/>
                        <a:t>!!! RT @mayasolovely: As a woman you shouldn't complain about cleaning up your house. &amp;amp; as a man you should always take the trash out…</a:t>
                      </a:r>
                      <a:endParaRPr lang="en-IN" dirty="0"/>
                    </a:p>
                  </a:txBody>
                  <a:tcPr/>
                </a:tc>
                <a:extLst>
                  <a:ext uri="{0D108BD9-81ED-4DB2-BD59-A6C34878D82A}">
                    <a16:rowId xmlns:a16="http://schemas.microsoft.com/office/drawing/2014/main" val="1304235746"/>
                  </a:ext>
                </a:extLst>
              </a:tr>
            </a:tbl>
          </a:graphicData>
        </a:graphic>
      </p:graphicFrame>
    </p:spTree>
    <p:extLst>
      <p:ext uri="{BB962C8B-B14F-4D97-AF65-F5344CB8AC3E}">
        <p14:creationId xmlns:p14="http://schemas.microsoft.com/office/powerpoint/2010/main" val="211813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4797-A443-110F-6DA7-635D9F4660D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Distribution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9800A7-36AD-E284-E4D6-723929B177BD}"/>
              </a:ext>
            </a:extLst>
          </p:cNvPr>
          <p:cNvSpPr>
            <a:spLocks noGrp="1"/>
          </p:cNvSpPr>
          <p:nvPr>
            <p:ph idx="1"/>
          </p:nvPr>
        </p:nvSpPr>
        <p:spPr/>
        <p:txBody>
          <a:bodyPr/>
          <a:lstStyle/>
          <a:p>
            <a:pPr marL="0" indent="0">
              <a:buNone/>
            </a:pPr>
            <a:r>
              <a:rPr lang="en-US" b="1" dirty="0"/>
              <a:t>Label-wise counts in Data</a:t>
            </a:r>
            <a:r>
              <a:rPr lang="en-US" sz="1200" b="1" dirty="0"/>
              <a:t>:</a:t>
            </a:r>
            <a:endParaRPr lang="en-US" sz="1200" dirty="0"/>
          </a:p>
          <a:p>
            <a:r>
              <a:rPr lang="en-US" sz="1600" dirty="0">
                <a:solidFill>
                  <a:schemeClr val="tx1"/>
                </a:solidFill>
              </a:rPr>
              <a:t>Hate speech -20609</a:t>
            </a:r>
          </a:p>
          <a:p>
            <a:r>
              <a:rPr lang="en-US" sz="1600" dirty="0">
                <a:solidFill>
                  <a:schemeClr val="tx1"/>
                </a:solidFill>
              </a:rPr>
              <a:t>Non Hate speech- 4159</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4" name="Picture 3">
            <a:extLst>
              <a:ext uri="{FF2B5EF4-FFF2-40B4-BE49-F238E27FC236}">
                <a16:creationId xmlns:a16="http://schemas.microsoft.com/office/drawing/2014/main" id="{399C6D7E-6CCD-02AD-91A3-F3840C2F5202}"/>
              </a:ext>
            </a:extLst>
          </p:cNvPr>
          <p:cNvPicPr>
            <a:picLocks noChangeAspect="1"/>
          </p:cNvPicPr>
          <p:nvPr/>
        </p:nvPicPr>
        <p:blipFill>
          <a:blip r:embed="rId2"/>
          <a:stretch>
            <a:fillRect/>
          </a:stretch>
        </p:blipFill>
        <p:spPr>
          <a:xfrm>
            <a:off x="6024880" y="2379518"/>
            <a:ext cx="5646666" cy="35229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02350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CAD2A-7835-95C8-C7D2-57E0148B6051}"/>
              </a:ext>
            </a:extLst>
          </p:cNvPr>
          <p:cNvSpPr>
            <a:spLocks noGrp="1"/>
          </p:cNvSpPr>
          <p:nvPr>
            <p:ph type="title"/>
          </p:nvPr>
        </p:nvSpPr>
        <p:spPr/>
        <p:txBody>
          <a:bodyPr/>
          <a:lstStyle/>
          <a:p>
            <a:r>
              <a:rPr lang="en-US" sz="3600" b="1" dirty="0">
                <a:effectLst/>
                <a:latin typeface="Times New Roman" panose="02020603050405020304" pitchFamily="18" charset="0"/>
                <a:ea typeface="Times New Roman" panose="02020603050405020304" pitchFamily="18" charset="0"/>
              </a:rPr>
              <a:t>Train, Test and Validation</a:t>
            </a:r>
            <a:br>
              <a:rPr lang="en-US" sz="3600" dirty="0">
                <a:effectLst/>
                <a:latin typeface="Times New Roman" panose="02020603050405020304" pitchFamily="18" charset="0"/>
                <a:ea typeface="Times New Roman" panose="02020603050405020304" pitchFamily="18" charset="0"/>
              </a:rPr>
            </a:br>
            <a:endParaRPr lang="en-IN" dirty="0"/>
          </a:p>
        </p:txBody>
      </p:sp>
      <p:pic>
        <p:nvPicPr>
          <p:cNvPr id="1026" name="Picture 2">
            <a:extLst>
              <a:ext uri="{FF2B5EF4-FFF2-40B4-BE49-F238E27FC236}">
                <a16:creationId xmlns:a16="http://schemas.microsoft.com/office/drawing/2014/main" id="{0870F95D-3053-F93A-AF04-345C9599A1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19619" y="863600"/>
            <a:ext cx="6413438" cy="512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799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E5468-E64E-9AB8-4C37-C4E84758DE2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Preprocessing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74DE04-403A-8C66-51D1-62F668D28E27}"/>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Data preprocessing prepares raw data for a model and is the first crucial step in the process. The steps included are:</a:t>
            </a:r>
          </a:p>
          <a:p>
            <a:pPr>
              <a:buFont typeface="+mj-lt"/>
              <a:buAutoNum type="arabicPeriod"/>
            </a:pPr>
            <a:r>
              <a:rPr lang="en-US" dirty="0">
                <a:latin typeface="Times New Roman" panose="02020603050405020304" pitchFamily="18" charset="0"/>
                <a:cs typeface="Times New Roman" panose="02020603050405020304" pitchFamily="18" charset="0"/>
              </a:rPr>
              <a:t>Recategorization: Label hate speech and offensive language as 0, non-hate speech as 1.</a:t>
            </a:r>
          </a:p>
          <a:p>
            <a:pPr>
              <a:buFont typeface="+mj-lt"/>
              <a:buAutoNum type="arabicPeriod"/>
            </a:pPr>
            <a:r>
              <a:rPr lang="en-US" dirty="0">
                <a:latin typeface="Times New Roman" panose="02020603050405020304" pitchFamily="18" charset="0"/>
                <a:cs typeface="Times New Roman" panose="02020603050405020304" pitchFamily="18" charset="0"/>
              </a:rPr>
              <a:t>Handling abbreviations: Replace with full forms.</a:t>
            </a:r>
          </a:p>
          <a:p>
            <a:pPr>
              <a:buFont typeface="+mj-lt"/>
              <a:buAutoNum type="arabicPeriod"/>
            </a:pPr>
            <a:r>
              <a:rPr lang="en-US" dirty="0">
                <a:latin typeface="Times New Roman" panose="02020603050405020304" pitchFamily="18" charset="0"/>
                <a:cs typeface="Times New Roman" panose="02020603050405020304" pitchFamily="18" charset="0"/>
              </a:rPr>
              <a:t>HTML entity decoding: Decode HTML entities.</a:t>
            </a:r>
          </a:p>
          <a:p>
            <a:pPr>
              <a:buFont typeface="+mj-lt"/>
              <a:buAutoNum type="arabicPeriod"/>
            </a:pPr>
            <a:r>
              <a:rPr lang="en-US" dirty="0">
                <a:latin typeface="Times New Roman" panose="02020603050405020304" pitchFamily="18" charset="0"/>
                <a:cs typeface="Times New Roman" panose="02020603050405020304" pitchFamily="18" charset="0"/>
              </a:rPr>
              <a:t>Contraction expansion: Expand contractions.</a:t>
            </a:r>
          </a:p>
          <a:p>
            <a:pPr>
              <a:buFont typeface="+mj-lt"/>
              <a:buAutoNum type="arabicPeriod"/>
            </a:pPr>
            <a:r>
              <a:rPr lang="en-US" dirty="0">
                <a:latin typeface="Times New Roman" panose="02020603050405020304" pitchFamily="18" charset="0"/>
                <a:cs typeface="Times New Roman" panose="02020603050405020304" pitchFamily="18" charset="0"/>
              </a:rPr>
              <a:t>Normalization: Apply normalization to the data.</a:t>
            </a:r>
          </a:p>
          <a:p>
            <a:endParaRPr lang="en-IN" dirty="0"/>
          </a:p>
        </p:txBody>
      </p:sp>
    </p:spTree>
    <p:extLst>
      <p:ext uri="{BB962C8B-B14F-4D97-AF65-F5344CB8AC3E}">
        <p14:creationId xmlns:p14="http://schemas.microsoft.com/office/powerpoint/2010/main" val="642566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249B9-2250-6DBD-FC36-2093E871F59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Tokenization and Embedding Techniques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7789DC-932E-F4E6-5B13-D6A7A60442F6}"/>
              </a:ext>
            </a:extLst>
          </p:cNvPr>
          <p:cNvSpPr>
            <a:spLocks noGrp="1"/>
          </p:cNvSpPr>
          <p:nvPr>
            <p:ph idx="1"/>
          </p:nvPr>
        </p:nvSpPr>
        <p:spPr/>
        <p:txBody>
          <a:bodyPr>
            <a:normAutofit fontScale="92500" lnSpcReduction="10000"/>
          </a:bodyPr>
          <a:lstStyle/>
          <a:p>
            <a:pPr marL="0" indent="0">
              <a:buNone/>
            </a:pPr>
            <a:r>
              <a:rPr lang="en-US" b="1" dirty="0">
                <a:latin typeface="Times New Roman" panose="02020603050405020304" pitchFamily="18" charset="0"/>
                <a:cs typeface="Times New Roman" panose="02020603050405020304" pitchFamily="18" charset="0"/>
              </a:rPr>
              <a:t>Tokenization</a:t>
            </a:r>
          </a:p>
          <a:p>
            <a:r>
              <a:rPr lang="en-US" dirty="0">
                <a:latin typeface="Times New Roman" panose="02020603050405020304" pitchFamily="18" charset="0"/>
                <a:cs typeface="Times New Roman" panose="02020603050405020304" pitchFamily="18" charset="0"/>
              </a:rPr>
              <a:t>Word tokenization involves dividing text into individual words, treating each word as a fundamental unit of meaning.</a:t>
            </a:r>
          </a:p>
          <a:p>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Embedding Techniques</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One-Hot Encoding</a:t>
            </a:r>
            <a:r>
              <a:rPr lang="en-US" dirty="0">
                <a:latin typeface="Times New Roman" panose="02020603050405020304" pitchFamily="18" charset="0"/>
                <a:cs typeface="Times New Roman" panose="02020603050405020304" pitchFamily="18" charset="0"/>
              </a:rPr>
              <a:t>: Converts categorical values into binary vectors where each category is represented by a column with values 1 or 0.</a:t>
            </a:r>
          </a:p>
          <a:p>
            <a:pPr marL="0" indent="0">
              <a:buNone/>
            </a:pPr>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TF-IDF Encoding</a:t>
            </a:r>
            <a:r>
              <a:rPr lang="en-US" dirty="0">
                <a:latin typeface="Times New Roman" panose="02020603050405020304" pitchFamily="18" charset="0"/>
                <a:cs typeface="Times New Roman" panose="02020603050405020304" pitchFamily="18" charset="0"/>
              </a:rPr>
              <a:t>: Reflects the importance of words in documents by considering both their frequency in a document (TF) and their rarity across the entire corpus (IDF).</a:t>
            </a:r>
          </a:p>
          <a:p>
            <a:pPr marL="0" indent="0">
              <a:buNone/>
            </a:pP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Word2Vec Encoding</a:t>
            </a:r>
            <a:r>
              <a:rPr lang="en-US" dirty="0">
                <a:latin typeface="Times New Roman" panose="02020603050405020304" pitchFamily="18" charset="0"/>
                <a:cs typeface="Times New Roman" panose="02020603050405020304" pitchFamily="18" charset="0"/>
              </a:rPr>
              <a:t>: Builds distributed numerical representations of words, capturing semantic relationships and contextual meanings within the vocabulary.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6759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449F-07B6-8092-316E-227D6E941C7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Modeling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D2E78F-25CF-E26B-02CD-D1F71112DDD3}"/>
              </a:ext>
            </a:extLst>
          </p:cNvPr>
          <p:cNvSpPr>
            <a:spLocks noGrp="1"/>
          </p:cNvSpPr>
          <p:nvPr>
            <p:ph idx="1"/>
          </p:nvPr>
        </p:nvSpPr>
        <p:spPr/>
        <p:txBody>
          <a:bodyPr/>
          <a:lstStyle/>
          <a:p>
            <a:pPr marL="0" marR="0" lvl="0" indent="0">
              <a:lnSpc>
                <a:spcPct val="150000"/>
              </a:lnSpc>
              <a:spcBef>
                <a:spcPts val="0"/>
              </a:spcBef>
              <a:spcAft>
                <a:spcPts val="0"/>
              </a:spcAft>
              <a:buNone/>
            </a:pPr>
            <a:r>
              <a:rPr lang="en-US" b="1" dirty="0"/>
              <a:t>Machine Learning Model</a:t>
            </a:r>
            <a:endParaRPr lang="en-US" dirty="0"/>
          </a:p>
          <a:p>
            <a:pPr>
              <a:lnSpc>
                <a:spcPct val="150000"/>
              </a:lnSpc>
              <a:spcBef>
                <a:spcPts val="0"/>
              </a:spcBef>
            </a:pPr>
            <a:r>
              <a:rPr lang="en-US" dirty="0"/>
              <a:t>Random Forest Model</a:t>
            </a:r>
          </a:p>
          <a:p>
            <a:pPr>
              <a:lnSpc>
                <a:spcPct val="150000"/>
              </a:lnSpc>
              <a:spcBef>
                <a:spcPts val="0"/>
              </a:spcBef>
            </a:pPr>
            <a:r>
              <a:rPr lang="en-US" dirty="0"/>
              <a:t>Naive Bayes Model</a:t>
            </a:r>
          </a:p>
          <a:p>
            <a:pPr marL="0" indent="0">
              <a:lnSpc>
                <a:spcPct val="150000"/>
              </a:lnSpc>
              <a:spcBef>
                <a:spcPts val="0"/>
              </a:spcBef>
              <a:buNone/>
            </a:pPr>
            <a:endParaRPr lang="en-US" dirty="0"/>
          </a:p>
          <a:p>
            <a:pPr marL="0" marR="0" lvl="0" indent="0">
              <a:lnSpc>
                <a:spcPct val="150000"/>
              </a:lnSpc>
              <a:spcBef>
                <a:spcPts val="0"/>
              </a:spcBef>
              <a:spcAft>
                <a:spcPts val="0"/>
              </a:spcAft>
              <a:buNone/>
            </a:pPr>
            <a:r>
              <a:rPr lang="en-US" b="1" dirty="0"/>
              <a:t>Deep Learning Models</a:t>
            </a:r>
          </a:p>
          <a:p>
            <a:pPr marR="0" lvl="0">
              <a:lnSpc>
                <a:spcPct val="150000"/>
              </a:lnSpc>
              <a:spcBef>
                <a:spcPts val="0"/>
              </a:spcBef>
              <a:spcAft>
                <a:spcPts val="0"/>
              </a:spcAft>
            </a:pPr>
            <a:r>
              <a:rPr lang="en-US" dirty="0"/>
              <a:t>Artificial Neural Network (ANN)</a:t>
            </a:r>
          </a:p>
          <a:p>
            <a:pPr marR="0" lvl="0">
              <a:lnSpc>
                <a:spcPct val="150000"/>
              </a:lnSpc>
              <a:spcBef>
                <a:spcPts val="0"/>
              </a:spcBef>
              <a:spcAft>
                <a:spcPts val="0"/>
              </a:spcAft>
            </a:pPr>
            <a:r>
              <a:rPr lang="en-US" dirty="0"/>
              <a:t> Convolutional Neural Networks (CNN)</a:t>
            </a:r>
          </a:p>
          <a:p>
            <a:pPr marR="0" lvl="0">
              <a:lnSpc>
                <a:spcPct val="150000"/>
              </a:lnSpc>
              <a:spcBef>
                <a:spcPts val="0"/>
              </a:spcBef>
              <a:spcAft>
                <a:spcPts val="0"/>
              </a:spcAft>
            </a:pPr>
            <a:r>
              <a:rPr lang="en-IN" dirty="0"/>
              <a:t>Long short-term memory (</a:t>
            </a:r>
            <a:r>
              <a:rPr lang="en-US" dirty="0"/>
              <a:t>LSTM)</a:t>
            </a:r>
          </a:p>
          <a:p>
            <a:pPr marL="0" indent="0">
              <a:buNone/>
            </a:pPr>
            <a:r>
              <a:rPr lang="en-IN" dirty="0"/>
              <a:t>   </a:t>
            </a:r>
          </a:p>
        </p:txBody>
      </p:sp>
    </p:spTree>
    <p:extLst>
      <p:ext uri="{BB962C8B-B14F-4D97-AF65-F5344CB8AC3E}">
        <p14:creationId xmlns:p14="http://schemas.microsoft.com/office/powerpoint/2010/main" val="225961419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185</TotalTime>
  <Words>733</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Agency FB</vt:lpstr>
      <vt:lpstr>Corbel</vt:lpstr>
      <vt:lpstr>Times New Roman</vt:lpstr>
      <vt:lpstr>Wingdings 2</vt:lpstr>
      <vt:lpstr>Frame</vt:lpstr>
      <vt:lpstr>Infosys Springboard Internship  Hate Speech Detection in Twitter Platform</vt:lpstr>
      <vt:lpstr>Business Problem</vt:lpstr>
      <vt:lpstr>Solution</vt:lpstr>
      <vt:lpstr>Dataset Description </vt:lpstr>
      <vt:lpstr>Data Distribution</vt:lpstr>
      <vt:lpstr>Train, Test and Validation </vt:lpstr>
      <vt:lpstr>Data Preprocessing</vt:lpstr>
      <vt:lpstr>Tokenization and Embedding Techniques</vt:lpstr>
      <vt:lpstr>Modeling</vt:lpstr>
      <vt:lpstr>Finalized Deep Learning Model</vt:lpstr>
      <vt:lpstr>Classification Report and Confusion Matrix  </vt:lpstr>
      <vt:lpstr>Evaluation Metrics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Harsha K</dc:creator>
  <cp:lastModifiedBy>Harsha K</cp:lastModifiedBy>
  <cp:revision>4</cp:revision>
  <dcterms:created xsi:type="dcterms:W3CDTF">2024-07-17T08:45:17Z</dcterms:created>
  <dcterms:modified xsi:type="dcterms:W3CDTF">2024-07-17T15:24:10Z</dcterms:modified>
</cp:coreProperties>
</file>